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185EBF8-9648-4A74-BE6C-8FF9FD4ACC2D}">
  <a:tblStyle styleId="{B185EBF8-9648-4A74-BE6C-8FF9FD4ACC2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5D668AE-AFC9-4AB6-8DED-E49882EE9C3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4.xml"/><Relationship Id="rId72" Type="http://schemas.openxmlformats.org/officeDocument/2006/relationships/slide" Target="slides/slide63.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e48249a09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e48249a09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other reasons too, but the chief one is that (read)\</a:t>
            </a:r>
            <a:endParaRPr/>
          </a:p>
          <a:p>
            <a:pPr indent="0" lvl="0" marL="0" rtl="0" algn="l">
              <a:spcBef>
                <a:spcPts val="0"/>
              </a:spcBef>
              <a:spcAft>
                <a:spcPts val="0"/>
              </a:spcAft>
              <a:buNone/>
            </a:pPr>
            <a:r>
              <a:rPr lang="sv-SE"/>
              <a:t>That’s pretty straightforward - if we don’t try the code, we won’t find the faults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e48249a09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e48249a09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You will write code that has nothing to do directly with the requirements. Fulfilling the specifications may not involve executing helper functions such as getters, setters, equals methods, and the like. Data-structure related code. Operating system interfacing. Corner cases in execution. Error-handling code might never be triggered. You might be missing information such as certain outcomes of conditions in your specifications - those won’t be executed in the program then. There are all sorts of reasons that checking the requirements might not run some of the code, and that means faults might be lurking.</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5). Requirements say little about how the code should be executed, and how the code is executed matters. So, the goal here is that, by executing everything, and by controlling how code is executed, we can do a more thorough job of testing.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6e48249a09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e48249a09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structural tests are - in many ways - very powerful. They can potentially expose many faults in the system. But, they can’t directly replace requirements-based tests. </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a:t>
            </a:r>
            <a:endParaRPr>
              <a:solidFill>
                <a:schemeClr val="dk1"/>
              </a:solidFill>
            </a:endParaRPr>
          </a:p>
          <a:p>
            <a:pPr indent="0" lvl="0" marL="0" rtl="0" algn="l">
              <a:lnSpc>
                <a:spcPct val="120000"/>
              </a:lnSpc>
              <a:spcBef>
                <a:spcPts val="0"/>
              </a:spcBef>
              <a:spcAft>
                <a:spcPts val="0"/>
              </a:spcAft>
              <a:buNone/>
            </a:pPr>
            <a:r>
              <a:rPr lang="sv-SE">
                <a:solidFill>
                  <a:schemeClr val="dk1"/>
                </a:solidFill>
              </a:rPr>
              <a:t>and more importantly, they can’t find what is missing. If the implementation does not include a function specified in the SRS, then only tests created from the SRS can expose that fault. Structural tests are based on the code that is there, and cannot expose what isn’t in the code.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conceptual faults - mistaken understanding about what they are supposed to implement</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e48249a09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e48249a09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000">
                <a:solidFill>
                  <a:srgbClr val="222222"/>
                </a:solidFill>
                <a:highlight>
                  <a:srgbClr val="FFFFFF"/>
                </a:highlight>
              </a:rPr>
              <a:t>The rough process of structural testing  is that we take the component code and pull out some information about the structure - these are our test obligations - what do we need to do to exercise this code? What combinations of elements do we need to cover? </a:t>
            </a:r>
            <a:endParaRPr sz="1000">
              <a:solidFill>
                <a:srgbClr val="222222"/>
              </a:solidFill>
              <a:highlight>
                <a:srgbClr val="FFFFFF"/>
              </a:highlight>
            </a:endParaRPr>
          </a:p>
          <a:p>
            <a:pPr indent="0" lvl="0" marL="0" rtl="0" algn="l">
              <a:lnSpc>
                <a:spcPct val="120000"/>
              </a:lnSpc>
              <a:spcBef>
                <a:spcPts val="0"/>
              </a:spcBef>
              <a:spcAft>
                <a:spcPts val="0"/>
              </a:spcAft>
              <a:buNone/>
            </a:pPr>
            <a:r>
              <a:rPr lang="sv-SE" sz="1000">
                <a:solidFill>
                  <a:srgbClr val="222222"/>
                </a:solidFill>
                <a:highlight>
                  <a:srgbClr val="FFFFFF"/>
                </a:highlight>
              </a:rPr>
              <a:t>Then, we can use that set of obligations in one of two ways. </a:t>
            </a:r>
            <a:endParaRPr sz="1000">
              <a:solidFill>
                <a:srgbClr val="222222"/>
              </a:solidFill>
              <a:highlight>
                <a:srgbClr val="FFFFFF"/>
              </a:highlight>
            </a:endParaRPr>
          </a:p>
          <a:p>
            <a:pPr indent="0" lvl="0" marL="0" rtl="0" algn="l">
              <a:lnSpc>
                <a:spcPct val="120000"/>
              </a:lnSpc>
              <a:spcBef>
                <a:spcPts val="0"/>
              </a:spcBef>
              <a:spcAft>
                <a:spcPts val="0"/>
              </a:spcAft>
              <a:buNone/>
            </a:pPr>
            <a:r>
              <a:rPr lang="sv-SE" sz="1000">
                <a:solidFill>
                  <a:srgbClr val="222222"/>
                </a:solidFill>
                <a:highlight>
                  <a:srgbClr val="FFFFFF"/>
                </a:highlight>
              </a:rPr>
              <a:t>We can take these obligations and use them to create tests. We know how we need to execute the code, so we write tests that will trigger those conditions. We can either do this by hand - target an element, write a test that will cover it, or as part of an automated test generation technique. Since we have a target, we essentially have an optimization problem. We can try to auto-generate tests that hit that target.</a:t>
            </a:r>
            <a:endParaRPr sz="1000">
              <a:solidFill>
                <a:srgbClr val="222222"/>
              </a:solidFill>
              <a:highlight>
                <a:srgbClr val="FFFFFF"/>
              </a:highlight>
            </a:endParaRPr>
          </a:p>
          <a:p>
            <a:pPr indent="0" lvl="0" marL="0" rtl="0" algn="l">
              <a:lnSpc>
                <a:spcPct val="120000"/>
              </a:lnSpc>
              <a:spcBef>
                <a:spcPts val="0"/>
              </a:spcBef>
              <a:spcAft>
                <a:spcPts val="0"/>
              </a:spcAft>
              <a:buNone/>
            </a:pPr>
            <a:r>
              <a:rPr lang="sv-SE" sz="1000">
                <a:solidFill>
                  <a:srgbClr val="222222"/>
                </a:solidFill>
                <a:highlight>
                  <a:srgbClr val="FFFFFF"/>
                </a:highlight>
              </a:rPr>
              <a:t>Or, since we have a set of obligations, we can use them to measure coverage of existing tests. Just run existing tests on the code and measure how much coverage we have achieved. This can tell us how adequate our tests are. How good are they at covering the code? If there are gaps, we can supplement our existing tests with additional tests targeted at coverage of elements. The latter is important because it gives us a stopping criteria. When are you done testing? Potentially never. But, if we think coverage is a proxy for effective testing, then we can use 100% coverage as a stopping point.</a:t>
            </a:r>
            <a:endParaRPr sz="1000">
              <a:solidFill>
                <a:srgbClr val="222222"/>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6e48249a09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6e48249a09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to measure coverage, we often need more than just the source code itself. Like in design - we used sequence diagrams to provide context the the abstract structural information. Here, we need information on how that code works - specifically, we need to know about control and data flow. In the first case, we need to know what parts of the code execute when we run a test. (read 2). The clearest example if if-then-else, well, only one outcome will execute, depending on the conditions we set. So, for a given test, we probably won’t execute both code branches. We need to know where control can branch, and in what ways. To do so, we track control flow information (read 3).</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 also make use of the idea of data flow (read 4). So, each time we assign a value to a variable, we track that new definition, and look at where that variable and its current value is used in other expressions, until it gets redefined again.</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e48249a09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e48249a09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So, to get information about control flow, we start by deriving the control flow graph. We talked about this before, but to quickly review - </a:t>
            </a:r>
            <a:endParaRPr>
              <a:solidFill>
                <a:schemeClr val="dk1"/>
              </a:solidFill>
            </a:endParaRPr>
          </a:p>
          <a:p>
            <a:pPr indent="0" lvl="0" marL="0" rtl="0" algn="l">
              <a:lnSpc>
                <a:spcPct val="120000"/>
              </a:lnSpc>
              <a:spcBef>
                <a:spcPts val="0"/>
              </a:spcBef>
              <a:spcAft>
                <a:spcPts val="0"/>
              </a:spcAft>
              <a:buNone/>
            </a:pPr>
            <a:r>
              <a:rPr lang="sv-SE">
                <a:solidFill>
                  <a:schemeClr val="dk1"/>
                </a:solidFill>
              </a:rPr>
              <a:t>Some of these structural coverage measurements do not use the code directly. Instead, they extract a directed graph representing the different ways the program can be executed. We call this a control flow graph, and it is a quick way to visualize the execution of a program. </a:t>
            </a:r>
            <a:r>
              <a:rPr lang="sv-SE">
                <a:solidFill>
                  <a:schemeClr val="dk1"/>
                </a:solidFill>
                <a:highlight>
                  <a:srgbClr val="FFFFFF"/>
                </a:highlight>
              </a:rPr>
              <a:t>A </a:t>
            </a:r>
            <a:r>
              <a:rPr b="1" lang="sv-SE">
                <a:solidFill>
                  <a:schemeClr val="dk1"/>
                </a:solidFill>
                <a:highlight>
                  <a:srgbClr val="FFFFFF"/>
                </a:highlight>
              </a:rPr>
              <a:t>control flow graph</a:t>
            </a:r>
            <a:r>
              <a:rPr lang="sv-SE">
                <a:solidFill>
                  <a:schemeClr val="dk1"/>
                </a:solidFill>
                <a:highlight>
                  <a:srgbClr val="FFFFFF"/>
                </a:highlight>
              </a:rPr>
              <a:t> (</a:t>
            </a:r>
            <a:r>
              <a:rPr b="1" lang="sv-SE">
                <a:solidFill>
                  <a:schemeClr val="dk1"/>
                </a:solidFill>
                <a:highlight>
                  <a:srgbClr val="FFFFFF"/>
                </a:highlight>
              </a:rPr>
              <a:t>CFG</a:t>
            </a:r>
            <a:r>
              <a:rPr lang="sv-SE">
                <a:solidFill>
                  <a:schemeClr val="dk1"/>
                </a:solidFill>
                <a:highlight>
                  <a:srgbClr val="FFFFFF"/>
                </a:highlight>
              </a:rPr>
              <a:t>) in computer science is a</a:t>
            </a:r>
            <a:r>
              <a:rPr lang="sv-SE">
                <a:solidFill>
                  <a:schemeClr val="dk1"/>
                </a:solidFill>
                <a:highlight>
                  <a:srgbClr val="FFFFFF"/>
                </a:highlight>
                <a:uFill>
                  <a:noFill/>
                </a:uFill>
                <a:hlinkClick r:id="rId2"/>
              </a:rPr>
              <a:t> </a:t>
            </a:r>
            <a:r>
              <a:rPr lang="sv-SE">
                <a:solidFill>
                  <a:srgbClr val="0B0080"/>
                </a:solidFill>
                <a:highlight>
                  <a:srgbClr val="FFFFFF"/>
                </a:highlight>
                <a:uFill>
                  <a:noFill/>
                </a:uFill>
                <a:hlinkClick r:id="rId3"/>
              </a:rPr>
              <a:t>representation</a:t>
            </a:r>
            <a:r>
              <a:rPr lang="sv-SE">
                <a:solidFill>
                  <a:schemeClr val="dk1"/>
                </a:solidFill>
                <a:highlight>
                  <a:srgbClr val="FFFFFF"/>
                </a:highlight>
              </a:rPr>
              <a:t>, using</a:t>
            </a:r>
            <a:r>
              <a:rPr lang="sv-SE">
                <a:solidFill>
                  <a:schemeClr val="dk1"/>
                </a:solidFill>
                <a:highlight>
                  <a:srgbClr val="FFFFFF"/>
                </a:highlight>
                <a:uFill>
                  <a:noFill/>
                </a:uFill>
                <a:hlinkClick r:id="rId4"/>
              </a:rPr>
              <a:t> a directed </a:t>
            </a:r>
            <a:r>
              <a:rPr lang="sv-SE">
                <a:solidFill>
                  <a:srgbClr val="0B0080"/>
                </a:solidFill>
                <a:highlight>
                  <a:srgbClr val="FFFFFF"/>
                </a:highlight>
                <a:uFill>
                  <a:noFill/>
                </a:uFill>
                <a:hlinkClick r:id="rId5"/>
              </a:rPr>
              <a:t>graph</a:t>
            </a:r>
            <a:r>
              <a:rPr lang="sv-SE">
                <a:solidFill>
                  <a:schemeClr val="dk1"/>
                </a:solidFill>
                <a:highlight>
                  <a:srgbClr val="FFFFFF"/>
                </a:highlight>
              </a:rPr>
              <a:t>, of all paths that might be traversed through a</a:t>
            </a:r>
            <a:r>
              <a:rPr lang="sv-SE">
                <a:solidFill>
                  <a:schemeClr val="dk1"/>
                </a:solidFill>
                <a:highlight>
                  <a:srgbClr val="FFFFFF"/>
                </a:highlight>
                <a:uFill>
                  <a:noFill/>
                </a:uFill>
                <a:hlinkClick r:id="rId6"/>
              </a:rPr>
              <a:t> </a:t>
            </a:r>
            <a:r>
              <a:rPr lang="sv-SE">
                <a:solidFill>
                  <a:srgbClr val="0B0080"/>
                </a:solidFill>
                <a:highlight>
                  <a:srgbClr val="FFFFFF"/>
                </a:highlight>
                <a:uFill>
                  <a:noFill/>
                </a:uFill>
                <a:hlinkClick r:id="rId7"/>
              </a:rPr>
              <a:t>program</a:t>
            </a:r>
            <a:r>
              <a:rPr lang="sv-SE">
                <a:solidFill>
                  <a:schemeClr val="dk1"/>
                </a:solidFill>
                <a:highlight>
                  <a:srgbClr val="FFFFFF"/>
                </a:highlight>
              </a:rPr>
              <a:t> during its</a:t>
            </a:r>
            <a:r>
              <a:rPr lang="sv-SE">
                <a:solidFill>
                  <a:schemeClr val="dk1"/>
                </a:solidFill>
                <a:highlight>
                  <a:srgbClr val="FFFFFF"/>
                </a:highlight>
                <a:uFill>
                  <a:noFill/>
                </a:uFill>
                <a:hlinkClick r:id="rId8"/>
              </a:rPr>
              <a:t> </a:t>
            </a:r>
            <a:r>
              <a:rPr lang="sv-SE">
                <a:solidFill>
                  <a:srgbClr val="0B0080"/>
                </a:solidFill>
                <a:highlight>
                  <a:srgbClr val="FFFFFF"/>
                </a:highlight>
                <a:uFill>
                  <a:noFill/>
                </a:uFill>
                <a:hlinkClick r:id="rId9"/>
              </a:rPr>
              <a:t>execution</a:t>
            </a:r>
            <a:r>
              <a:rPr lang="sv-SE">
                <a:solidFill>
                  <a:schemeClr val="dk1"/>
                </a:solidFill>
                <a:highlight>
                  <a:srgbClr val="FFFFFF"/>
                </a:highlight>
              </a:rPr>
              <a:t>. the nodes of the</a:t>
            </a:r>
            <a:r>
              <a:rPr lang="sv-SE">
                <a:solidFill>
                  <a:schemeClr val="dk1"/>
                </a:solidFill>
                <a:highlight>
                  <a:srgbClr val="FFFFFF"/>
                </a:highlight>
                <a:uFill>
                  <a:noFill/>
                </a:uFill>
                <a:hlinkClick r:id="rId10"/>
              </a:rPr>
              <a:t> </a:t>
            </a:r>
            <a:r>
              <a:rPr lang="sv-SE">
                <a:solidFill>
                  <a:srgbClr val="0B0080"/>
                </a:solidFill>
                <a:highlight>
                  <a:srgbClr val="FFFFFF"/>
                </a:highlight>
                <a:uFill>
                  <a:noFill/>
                </a:uFill>
                <a:hlinkClick r:id="rId11"/>
              </a:rPr>
              <a:t>graph</a:t>
            </a:r>
            <a:r>
              <a:rPr lang="sv-SE">
                <a:solidFill>
                  <a:schemeClr val="dk1"/>
                </a:solidFill>
                <a:highlight>
                  <a:srgbClr val="FFFFFF"/>
                </a:highlight>
              </a:rPr>
              <a:t> correspond to commands in a program - what we call basic blocks, sets of program statements executed without any possible path branching - and a</a:t>
            </a:r>
            <a:r>
              <a:rPr lang="sv-SE">
                <a:solidFill>
                  <a:schemeClr val="dk1"/>
                </a:solidFill>
                <a:highlight>
                  <a:srgbClr val="FFFFFF"/>
                </a:highlight>
                <a:uFill>
                  <a:noFill/>
                </a:uFill>
                <a:hlinkClick r:id="rId12"/>
              </a:rPr>
              <a:t> </a:t>
            </a:r>
            <a:r>
              <a:rPr lang="sv-SE">
                <a:solidFill>
                  <a:srgbClr val="0B0080"/>
                </a:solidFill>
                <a:highlight>
                  <a:srgbClr val="FFFFFF"/>
                </a:highlight>
                <a:uFill>
                  <a:noFill/>
                </a:uFill>
                <a:hlinkClick r:id="rId13"/>
              </a:rPr>
              <a:t>directed</a:t>
            </a:r>
            <a:r>
              <a:rPr lang="sv-SE">
                <a:solidFill>
                  <a:schemeClr val="dk1"/>
                </a:solidFill>
                <a:highlight>
                  <a:srgbClr val="FFFFFF"/>
                </a:highlight>
              </a:rPr>
              <a:t> edge indicates when control branches or is interrupted. If there are multiple edges, than control flow can take multiple paths depending on the current conditions in the program - indicating loops, if statements or switches for instance.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e48249a09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e48249a09_0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Structural testing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(read 8)</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If that’s the case, well, we can target that missed obligation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6e48249a09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6e48249a09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6e48249a09_0_12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92" name="Google Shape;292;g6e48249a09_0_12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93" name="Google Shape;293;g6e48249a09_0_12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94" name="Google Shape;294;g6e48249a09_0_12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95" name="Google Shape;295;g6e48249a09_0_126: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Clr>
                <a:schemeClr val="dk1"/>
              </a:buClr>
              <a:buSzPts val="1000"/>
              <a:buFont typeface="Arial"/>
              <a:buNone/>
            </a:pPr>
            <a:r>
              <a:rPr lang="sv-SE" sz="1000"/>
              <a:t>Let’s look at an example.</a:t>
            </a:r>
            <a:r>
              <a:rPr lang="sv-SE" sz="1000">
                <a:solidFill>
                  <a:schemeClr val="dk1"/>
                </a:solidFill>
              </a:rPr>
              <a:t> In the program on this slide, we have a method which takes in an array and two integers - N and X - the number of elements in an array and some numeric threshold. Then, while a counter is less than N and the current entry of the array is less than X, if the current entry of the array is negative, we make it positive. The control flow graph for this method is on the right.</a:t>
            </a:r>
            <a:endParaRPr sz="1000"/>
          </a:p>
          <a:p>
            <a:pPr indent="0" lvl="0" marL="0" rtl="0" algn="l">
              <a:spcBef>
                <a:spcPts val="0"/>
              </a:spcBef>
              <a:spcAft>
                <a:spcPts val="0"/>
              </a:spcAft>
              <a:buNone/>
            </a:pPr>
            <a:r>
              <a:rPr lang="sv-SE" sz="1000"/>
              <a:t>(participate - how many test cases? what is weakness of this? What won’t be revealed? Where would you use statement coverage?)</a:t>
            </a:r>
            <a:endParaRPr sz="1000"/>
          </a:p>
          <a:p>
            <a:pPr indent="0" lvl="0" marL="0" rtl="0" algn="l">
              <a:spcBef>
                <a:spcPts val="0"/>
              </a:spcBef>
              <a:spcAft>
                <a:spcPts val="0"/>
              </a:spcAft>
              <a:buNone/>
            </a:pPr>
            <a:r>
              <a:rPr lang="sv-SE" sz="1000"/>
              <a:t>1- </a:t>
            </a:r>
            <a:r>
              <a:rPr b="0" i="0" lang="sv-SE" sz="1000" u="none" cap="none" strike="noStrike"/>
              <a:t>For th</a:t>
            </a:r>
            <a:r>
              <a:rPr lang="sv-SE" sz="1000"/>
              <a:t>is</a:t>
            </a:r>
            <a:r>
              <a:rPr b="0" i="0" lang="sv-SE" sz="1000" u="none" cap="none" strike="noStrike"/>
              <a:t> simple </a:t>
            </a:r>
            <a:r>
              <a:rPr lang="sv-SE" sz="1000"/>
              <a:t>method</a:t>
            </a:r>
            <a:r>
              <a:rPr b="0" i="0" lang="sv-SE" sz="1000" u="none" cap="none" strike="noStrike"/>
              <a:t>, a single test </a:t>
            </a:r>
            <a:r>
              <a:rPr lang="sv-SE" sz="1000"/>
              <a:t>input</a:t>
            </a:r>
            <a:r>
              <a:rPr b="0" i="0" lang="sv-SE" sz="1000" u="none" cap="none" strike="noStrike"/>
              <a:t> that executes the loop at least once with a negative array entry satisfies the criterion. </a:t>
            </a:r>
            <a:endParaRPr b="0" i="0" sz="1000" u="none" cap="none" strike="noStrike"/>
          </a:p>
          <a:p>
            <a:pPr indent="0" lvl="0" marL="0" rtl="0" algn="l">
              <a:spcBef>
                <a:spcPts val="0"/>
              </a:spcBef>
              <a:spcAft>
                <a:spcPts val="0"/>
              </a:spcAft>
              <a:buNone/>
            </a:pPr>
            <a:r>
              <a:rPr lang="sv-SE" sz="1000"/>
              <a:t>2 - </a:t>
            </a:r>
            <a:r>
              <a:rPr b="0" i="0" lang="sv-SE" sz="1000" u="none" cap="none" strike="noStrike"/>
              <a:t>Statement coverage represents the basic coverage criterion.  We just ask that the code be execut</a:t>
            </a:r>
            <a:r>
              <a:rPr lang="sv-SE" sz="1000"/>
              <a:t>ed. </a:t>
            </a:r>
            <a:r>
              <a:rPr b="0" i="0" lang="sv-SE" sz="1000" u="none" cap="none" strike="noStrike"/>
              <a:t>Many possible faults can remain uncover with tests that satisfy statement coverage.  In the example, the chosen test would not reveal failures that could occur when </a:t>
            </a:r>
            <a:r>
              <a:rPr lang="sv-SE" sz="1000"/>
              <a:t>the </a:t>
            </a:r>
            <a:r>
              <a:rPr b="0" i="0" lang="sv-SE" sz="1000" u="none" cap="none" strike="noStrike"/>
              <a:t>loop is not executed, failu</a:t>
            </a:r>
            <a:r>
              <a:rPr lang="sv-SE" sz="1000"/>
              <a:t>res due to taking the false branch in the a[i]&lt; 0 stepm </a:t>
            </a:r>
            <a:r>
              <a:rPr b="0" i="0" lang="sv-SE" sz="1000" u="none" cap="none" strike="noStrike"/>
              <a:t>failures in one of the two conditions of the boolean while expression, failures due to the bad access of elements of the tail of the array.</a:t>
            </a:r>
            <a:endParaRPr sz="1000"/>
          </a:p>
          <a:p>
            <a:pPr indent="0" lvl="0" marL="0" rtl="0" algn="l">
              <a:spcBef>
                <a:spcPts val="0"/>
              </a:spcBef>
              <a:spcAft>
                <a:spcPts val="0"/>
              </a:spcAft>
              <a:buNone/>
            </a:pPr>
            <a:r>
              <a:rPr lang="sv-SE" sz="1000"/>
              <a:t>3- Statement coverage is often easy to obtain and, as a result, cheap. It is used </a:t>
            </a:r>
            <a:r>
              <a:rPr b="0" i="0" lang="sv-SE" sz="1000" u="none" cap="none" strike="noStrike"/>
              <a:t>where other criteria would require too many test cases, or for programs  with very low reliability criteria, where a good coverage would be too expensive with respect to the requirements.</a:t>
            </a:r>
            <a:endParaRPr sz="1000"/>
          </a:p>
        </p:txBody>
      </p:sp>
      <p:sp>
        <p:nvSpPr>
          <p:cNvPr id="296" name="Google Shape;296;g6e48249a09_0_126: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6e48249a09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e48249a09_0_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One thing to note is that (read 1). It’s all in how you write the test - you could write 1, 5, 20 tests - all could achieve the same level of coverage. (read 2)</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That said, larger test suites may not achieve more coverage, but (read 3)</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 reason is that (read 4). They might run the same code twice, but supply the right values to trigger a fault that had not been seen before.</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This hints at a very important truth - (read 5)</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e48249a09_0_0: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48249a0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After we have made a test plan, come up with tests, and executed them...</a:t>
            </a:r>
            <a:endParaRPr/>
          </a:p>
          <a:p>
            <a:pPr indent="0" lvl="0" marL="0" rtl="0" algn="l">
              <a:spcBef>
                <a:spcPts val="0"/>
              </a:spcBef>
              <a:spcAft>
                <a:spcPts val="0"/>
              </a:spcAft>
              <a:buNone/>
            </a:pPr>
            <a:r>
              <a:rPr lang="sv-SE"/>
              <a:t>eventually make a judgement call</a:t>
            </a:r>
            <a:endParaRPr/>
          </a:p>
          <a:p>
            <a:pPr indent="0" lvl="0" marL="0" rtl="0" algn="l">
              <a:spcBef>
                <a:spcPts val="0"/>
              </a:spcBef>
              <a:spcAft>
                <a:spcPts val="0"/>
              </a:spcAft>
              <a:buNone/>
            </a:pPr>
            <a:r>
              <a:rPr lang="sv-SE"/>
              <a:t>how do you answer a question like that?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e48249a09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e48249a09_0_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This is because some tests are better than others for localizing faults. If we choose one obligation at a time and target that specifically, we effectively carve out one path and execute it. If that test fails, we can more easily tell what exactly went wrong. Contrast that against a test that goes in and executes - say - a loop over and over again. It might satsify a bunch of test obligations - it gets us, technically, closer to our goal. But, if it fails, it’s much harder to tell what went wrong. This is another important lesson with coverage - it’s actually easy to achieve a lot of the time. It shouldn’t be treated as the be-all-end-all goal of testing. We don’t test to achieve coverage, we test to find faults. These measurements are meant to help you build good tests, not to be something to hit as fast as possible so we can go home. So, things that quickly increase the coverage level are not always the best testing approaches. They satisfy the letter of the law, but not the spirit.</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6e48249a09_0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6e48249a09_0_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e48249a09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e48249a09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6e48249a09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6e48249a09_0_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sv-SE">
                <a:solidFill>
                  <a:schemeClr val="dk1"/>
                </a:solidFill>
              </a:rPr>
              <a:t>It’s subsuming the other for a reason, and that’s because you’re doing more work. At the least, (read 4). And, in those cases, you might actually end up with a bunch of unsatisfiable obligations - ones that are impossible to come up with tests for. In that case, you might end up with a test suite that is less effective than one that targets an easier criterion because it doesn’t actually exercise that much of the code.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You need to consider your capabilities and your budget in choosing how you test. Statement coverage may be all you can afford, it may be enough, but if you have the time and budget to shoot for branch coverage instead - and you can cover all of the branches - then you can claim statement coverage as well.</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6e48249a09_0_119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360" name="Google Shape;360;g6e48249a09_0_119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361" name="Google Shape;361;g6e48249a09_0_119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362" name="Google Shape;362;g6e48249a09_0_119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363" name="Google Shape;363;g6e48249a09_0_1192: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Lets look at this program again</a:t>
            </a:r>
            <a:endParaRPr sz="1000"/>
          </a:p>
          <a:p>
            <a:pPr indent="0" lvl="0" marL="0" rtl="0" algn="l">
              <a:spcBef>
                <a:spcPts val="0"/>
              </a:spcBef>
              <a:spcAft>
                <a:spcPts val="0"/>
              </a:spcAft>
              <a:buNone/>
            </a:pPr>
            <a:r>
              <a:rPr lang="sv-SE" sz="1000"/>
              <a:t>(participation - do we need to add any tests? Relation to statement? weaknesses? faults not revealed?)</a:t>
            </a:r>
            <a:endParaRPr sz="1000"/>
          </a:p>
          <a:p>
            <a:pPr indent="0" lvl="0" marL="0" rtl="0" algn="l">
              <a:spcBef>
                <a:spcPts val="0"/>
              </a:spcBef>
              <a:spcAft>
                <a:spcPts val="0"/>
              </a:spcAft>
              <a:buNone/>
            </a:pPr>
            <a:r>
              <a:rPr lang="sv-SE" sz="1000"/>
              <a:t>In the example on the slide, this would require to cover both the </a:t>
            </a:r>
            <a:r>
              <a:rPr i="1" lang="sv-SE" sz="1000"/>
              <a:t>True</a:t>
            </a:r>
            <a:r>
              <a:rPr lang="sv-SE" sz="1000"/>
              <a:t> and the </a:t>
            </a:r>
            <a:r>
              <a:rPr i="1" lang="sv-SE" sz="1000"/>
              <a:t>False</a:t>
            </a:r>
            <a:r>
              <a:rPr lang="sv-SE" sz="1000"/>
              <a:t> edges exiting the </a:t>
            </a:r>
            <a:r>
              <a:rPr i="1" lang="sv-SE" sz="1000"/>
              <a:t>if</a:t>
            </a:r>
            <a:r>
              <a:rPr lang="sv-SE" sz="1000"/>
              <a:t> condition. This can still be done in one test that executes the loop twice - once where the array entry is negative and once where it is positive, but it does require a little more though - you need to cover that false branch, which was not required in statement coverage.</a:t>
            </a:r>
            <a:endParaRPr sz="1000"/>
          </a:p>
          <a:p>
            <a:pPr indent="0" lvl="0" marL="0" rtl="0" algn="l">
              <a:spcBef>
                <a:spcPts val="0"/>
              </a:spcBef>
              <a:spcAft>
                <a:spcPts val="0"/>
              </a:spcAft>
              <a:buNone/>
            </a:pPr>
            <a:r>
              <a:rPr lang="sv-SE" sz="1000"/>
              <a:t>Branch coverage improves (subsumes) statement coverage, since tests that satisfy branch coverage, satisfy also statement coverage, but not the contrary. In the example, branch coverage improves  the possibility of revealing faults due to bad handling of positive elements of the array (that are dealt with by the </a:t>
            </a:r>
            <a:r>
              <a:rPr i="1" lang="sv-SE" sz="1000"/>
              <a:t>if-false</a:t>
            </a:r>
            <a:r>
              <a:rPr lang="sv-SE" sz="1000"/>
              <a:t> branch). But, failures that occur when the cycle is not executed, failures due to one of the two conditions of the boolean while expression, failures due to the bad access of elements of the tail of the array would still remain uncaught. So, we can do a bit better,</a:t>
            </a:r>
            <a:endParaRPr sz="1000"/>
          </a:p>
          <a:p>
            <a:pPr indent="0" lvl="0" marL="0" rtl="0" algn="l">
              <a:spcBef>
                <a:spcPts val="0"/>
              </a:spcBef>
              <a:spcAft>
                <a:spcPts val="0"/>
              </a:spcAft>
              <a:buNone/>
            </a:pPr>
            <a:r>
              <a:rPr lang="sv-SE" sz="1000"/>
              <a:t>Branch is probably the most common coveage type measured. Branch coverage gives you statement for not much more cost, and it hits all sorts of faults that statement coverage might miss, so it is often the default used in testing. It misses some kinds of faults, but hits a nice balance between cost and fault-exposing potential. </a:t>
            </a:r>
            <a:endParaRPr sz="1000"/>
          </a:p>
          <a:p>
            <a:pPr indent="0" lvl="0" marL="0" rtl="0" algn="l">
              <a:spcBef>
                <a:spcPts val="0"/>
              </a:spcBef>
              <a:spcAft>
                <a:spcPts val="0"/>
              </a:spcAft>
              <a:buNone/>
            </a:pPr>
            <a:r>
              <a:t/>
            </a:r>
            <a:endParaRPr sz="1000"/>
          </a:p>
        </p:txBody>
      </p:sp>
      <p:sp>
        <p:nvSpPr>
          <p:cNvPr id="364" name="Google Shape;364;g6e48249a09_0_1192: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6e48249a09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6e48249a09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When you decide which branch to take in the code, that decision is usually made by evaluating the result of a complex boolean expression. These expressions are known as decisions.</a:t>
            </a:r>
            <a:endParaRPr>
              <a:solidFill>
                <a:schemeClr val="dk1"/>
              </a:solidFill>
            </a:endParaRPr>
          </a:p>
          <a:p>
            <a:pPr indent="0" lvl="0" marL="0" rtl="0" algn="l">
              <a:lnSpc>
                <a:spcPct val="120000"/>
              </a:lnSpc>
              <a:spcBef>
                <a:spcPts val="0"/>
              </a:spcBef>
              <a:spcAft>
                <a:spcPts val="0"/>
              </a:spcAft>
              <a:buNone/>
            </a:pPr>
            <a:r>
              <a:rPr lang="sv-SE">
                <a:solidFill>
                  <a:schemeClr val="dk1"/>
                </a:solidFill>
              </a:rPr>
              <a:t>(1 -5).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There is even a type of coverage called Decision coverage, which asks for all decisions to evaluate to true and false - so, branch coverage + the decisions that do not cause branching.</a:t>
            </a:r>
            <a:endParaRPr>
              <a:solidFill>
                <a:schemeClr val="dk1"/>
              </a:solidFill>
            </a:endParaRPr>
          </a:p>
          <a:p>
            <a:pPr indent="0" lvl="0" marL="0" rtl="0" algn="l">
              <a:lnSpc>
                <a:spcPct val="120000"/>
              </a:lnSpc>
              <a:spcBef>
                <a:spcPts val="0"/>
              </a:spcBef>
              <a:spcAft>
                <a:spcPts val="0"/>
              </a:spcAft>
              <a:buNone/>
            </a:pPr>
            <a:r>
              <a:rPr lang="sv-SE">
                <a:solidFill>
                  <a:schemeClr val="dk1"/>
                </a:solidFill>
              </a:rPr>
              <a:t>Branch coverage is useful for exercising faults in the way that a computation is decomposed into different cases. But, the evaluated decision statements are often quite complex and - although they evaluate to true or false - the solution can often be reached in many different ways. In these cases, it is worth digging further into how we reach the true/false conclusion.</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6e48249a09_0_12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6e48249a09_0_1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a:p>
            <a:pPr indent="0" lvl="0" marL="0" rtl="0" algn="l">
              <a:lnSpc>
                <a:spcPct val="120000"/>
              </a:lnSpc>
              <a:spcBef>
                <a:spcPts val="0"/>
              </a:spcBef>
              <a:spcAft>
                <a:spcPts val="0"/>
              </a:spcAft>
              <a:buNone/>
            </a:pPr>
            <a:r>
              <a:rPr lang="sv-SE">
                <a:solidFill>
                  <a:schemeClr val="dk1"/>
                </a:solidFill>
              </a:rPr>
              <a:t>Decisions are (6). These conditions are (7 -9)</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6e48249a09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6e48249a09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1-3. This is useful if your program has a large amount of boolean logic, as it helps uncover issues with how those expressions evaluate.</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e48249a09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e48249a09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(1)</a:t>
            </a:r>
            <a:endParaRPr>
              <a:solidFill>
                <a:schemeClr val="dk1"/>
              </a:solidFill>
            </a:endParaRPr>
          </a:p>
          <a:p>
            <a:pPr indent="0" lvl="0" marL="0" rtl="0" algn="l">
              <a:lnSpc>
                <a:spcPct val="120000"/>
              </a:lnSpc>
              <a:spcBef>
                <a:spcPts val="0"/>
              </a:spcBef>
              <a:spcAft>
                <a:spcPts val="0"/>
              </a:spcAft>
              <a:buNone/>
            </a:pPr>
            <a:r>
              <a:rPr lang="sv-SE">
                <a:solidFill>
                  <a:schemeClr val="dk1"/>
                </a:solidFill>
              </a:rPr>
              <a:t>(2) example: as trivial as this seems, this fault could easily be missed by branch coverage since it only requires that the whole decision evaluate to true and false. Condition-based coverage metrics will be more likely to find these issues by diving into the contents of the statement. There are several forms of condition coverage, but the most basic asks (3-4)</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6e48249a09_0_23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22" name="Google Shape;422;g6e48249a09_0_23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23" name="Google Shape;423;g6e48249a09_0_23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24" name="Google Shape;424;g6e48249a09_0_23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25" name="Google Shape;425;g6e48249a09_0_239: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g6e48249a09_0_239: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There are a number of variants on condition coverage - in the simplest case - basic condition coverage - we just need to make each condition true and false at some point</a:t>
            </a:r>
            <a:endParaRPr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e48249a09_0_5: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e48249a09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00">
                <a:solidFill>
                  <a:schemeClr val="dk1"/>
                </a:solidFill>
                <a:highlight>
                  <a:srgbClr val="FFFFFF"/>
                </a:highlight>
              </a:rPr>
              <a:t>This is actually a really hard question to answer. </a:t>
            </a:r>
            <a:r>
              <a:rPr lang="sv-SE" sz="1000">
                <a:solidFill>
                  <a:schemeClr val="dk1"/>
                </a:solidFill>
                <a:highlight>
                  <a:schemeClr val="lt1"/>
                </a:highlight>
              </a:rPr>
              <a:t>So, what we’d like to do is find all of the faults. That’s the point of testing, right? Too bad - it’s impossible. You can’t prove a negative, and no matter how much testing you do, you can’t do enough with real world software to prove there are no faults. Not unless you can try every possible input to the software and every environmental factor that can influence execution, and in practice, you can’t. It would take the lifetime of the earth. If we could just pull up a list of faults and check them off, there’d be no need to testing in the first place.</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So, if we’ve found and fixed some faults and we haven’t found any new faults in awhile, are we done testing? Have we done a good job? Or have we just not come up with good enough tests yet? That’s the question we’re left with.</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In practice, how this usually turns out is that, either </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 (read). Or, you’ve written up a couple of tests, tried some basic usage scenarios, and you settle for that</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 (read). Ran out of cash for testing, or - commonly - ran out of time. Video games - last year Assassin’s Creed, Battlefield 4. Deadlines are a beast.</a:t>
            </a:r>
            <a:endParaRPr sz="1000">
              <a:solidFill>
                <a:schemeClr val="dk1"/>
              </a:solidFill>
              <a:highlight>
                <a:schemeClr val="lt1"/>
              </a:highlight>
            </a:endParaRPr>
          </a:p>
          <a:p>
            <a:pPr indent="0" lvl="0" marL="0" rtl="0" algn="l">
              <a:spcBef>
                <a:spcPts val="0"/>
              </a:spcBef>
              <a:spcAft>
                <a:spcPts val="0"/>
              </a:spcAft>
              <a:buNone/>
            </a:pPr>
            <a:r>
              <a:rPr lang="sv-SE" sz="1000">
                <a:solidFill>
                  <a:schemeClr val="dk1"/>
                </a:solidFill>
                <a:highlight>
                  <a:schemeClr val="lt1"/>
                </a:highlight>
              </a:rPr>
              <a:t>In both cases, the testing is inadequate, and that can bite you - it’ll either be expensive, it can be annoying, or even life threatening. </a:t>
            </a:r>
            <a:endParaRPr sz="1000">
              <a:solidFill>
                <a:schemeClr val="dk1"/>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6e48249a09_0_122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35" name="Google Shape;435;g6e48249a09_0_122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36" name="Google Shape;436;g6e48249a09_0_122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37" name="Google Shape;437;g6e48249a09_0_122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38" name="Google Shape;438;g6e48249a09_0_1229: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100"/>
              <a:t>Condition coverage requires each elementary condition belonging to a boolean expression to be exercised. In branch coverage, the compound condition - i&lt;N and A[i] &lt; X - had to be true and false. This is fairly easy, since it’s a loop, as long as you don’t get caught in an infinite loops, you have to eventually exit - take the false branch. Now, we need to play with those conditional statements within the decision.</a:t>
            </a:r>
            <a:endParaRPr sz="1100"/>
          </a:p>
          <a:p>
            <a:pPr indent="0" lvl="0" marL="0" rtl="0" algn="l">
              <a:spcBef>
                <a:spcPts val="0"/>
              </a:spcBef>
              <a:spcAft>
                <a:spcPts val="0"/>
              </a:spcAft>
              <a:buNone/>
            </a:pPr>
            <a:r>
              <a:rPr lang="sv-SE" sz="1100"/>
              <a:t>(participation - so, what is new? what do we need to cover now? does this subsume branch? weakness? faults?)</a:t>
            </a:r>
            <a:endParaRPr sz="1100"/>
          </a:p>
          <a:p>
            <a:pPr indent="0" lvl="0" marL="0" rtl="0" algn="l">
              <a:spcBef>
                <a:spcPts val="0"/>
              </a:spcBef>
              <a:spcAft>
                <a:spcPts val="0"/>
              </a:spcAft>
              <a:buNone/>
            </a:pPr>
            <a:r>
              <a:rPr lang="sv-SE" sz="1100"/>
              <a:t>In the example, this results in producing test cases that result in each elementary condition of the while expression to be </a:t>
            </a:r>
            <a:r>
              <a:rPr i="1" lang="sv-SE" sz="1100"/>
              <a:t>False</a:t>
            </a:r>
            <a:r>
              <a:rPr lang="sv-SE" sz="1100"/>
              <a:t> and </a:t>
            </a:r>
            <a:r>
              <a:rPr i="1" lang="sv-SE" sz="1100"/>
              <a:t>True</a:t>
            </a:r>
            <a:r>
              <a:rPr lang="sv-SE" sz="1100"/>
              <a:t>. this is equivalent to check both ways of exiting the while. We must add tests that cause the loop to exit for a value greater than X. This can be done in a single test case - three array values, one where it’s negative, one where it is positive but less than X and one where it is greater than or equal to X. Make sense? Again, a little more thought-  we need to do interesting things with the decision statements/</a:t>
            </a:r>
            <a:endParaRPr sz="1100"/>
          </a:p>
          <a:p>
            <a:pPr indent="0" lvl="0" marL="0" rtl="0" algn="l">
              <a:spcBef>
                <a:spcPts val="0"/>
              </a:spcBef>
              <a:spcAft>
                <a:spcPts val="0"/>
              </a:spcAft>
              <a:buNone/>
            </a:pPr>
            <a:r>
              <a:rPr lang="sv-SE" sz="1100"/>
              <a:t>Condition coverage further helps in augmenting the possibility of revealing failures, but still does not help in revealing failures that occur when loops are executed several times.</a:t>
            </a:r>
            <a:endParaRPr sz="1100"/>
          </a:p>
          <a:p>
            <a:pPr indent="0" lvl="0" marL="0" rtl="0" algn="l">
              <a:spcBef>
                <a:spcPts val="0"/>
              </a:spcBef>
              <a:spcAft>
                <a:spcPts val="0"/>
              </a:spcAft>
              <a:buClr>
                <a:schemeClr val="dk1"/>
              </a:buClr>
              <a:buSzPts val="1100"/>
              <a:buFont typeface="Arial"/>
              <a:buNone/>
            </a:pPr>
            <a:r>
              <a:rPr lang="sv-SE" sz="1100">
                <a:solidFill>
                  <a:schemeClr val="dk1"/>
                </a:solidFill>
              </a:rPr>
              <a:t>Since, Condition coverage does not properly subsume branch coverage, i.e., we can have tests that satisfy condition coverage but not branch coverage and vice versa, we may not reveal the same faults.  Usually, the two criteria are used jointly by requiring branch and condition coverage from the same test.</a:t>
            </a:r>
            <a:endParaRPr sz="1100">
              <a:solidFill>
                <a:schemeClr val="dk1"/>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000"/>
          </a:p>
        </p:txBody>
      </p:sp>
      <p:sp>
        <p:nvSpPr>
          <p:cNvPr id="439" name="Google Shape;439;g6e48249a09_0_1229: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6e48249a09_0_28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67" name="Google Shape;467;g6e48249a09_0_28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68" name="Google Shape;468;g6e48249a09_0_28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69" name="Google Shape;469;g6e48249a09_0_28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70" name="Google Shape;470;g6e48249a09_0_282: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g6e48249a09_0_282: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Compound condition coverage, on the other hand, requires every combination of conditions. </a:t>
            </a:r>
            <a:endParaRPr sz="1300"/>
          </a:p>
          <a:p>
            <a:pPr indent="0" lvl="0" marL="0" rtl="0" algn="l">
              <a:spcBef>
                <a:spcPts val="0"/>
              </a:spcBef>
              <a:spcAft>
                <a:spcPts val="0"/>
              </a:spcAft>
              <a:buNone/>
            </a:pPr>
            <a:r>
              <a:rPr lang="sv-SE" sz="1300"/>
              <a:t>Now, this may seem like a good idea at first. Compound condition does subsume branch coverage, strengthens condition coverage greatly. It can find all sorts of faults that basic condition coverage cannot. What’s the problem?</a:t>
            </a:r>
            <a:endParaRPr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6e48249a09_0_294: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80" name="Google Shape;480;g6e48249a09_0_294: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81" name="Google Shape;481;g6e48249a09_0_294: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82" name="Google Shape;482;g6e48249a09_0_294: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83" name="Google Shape;483;g6e48249a09_0_294: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g6e48249a09_0_294: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a:solidFill>
                  <a:schemeClr val="dk1"/>
                </a:solidFill>
              </a:rPr>
              <a:t>Explosion of test cases, many of which lead to redundant outcomes.</a:t>
            </a:r>
            <a:endParaRPr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6e48249a09_0_30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93" name="Google Shape;493;g6e48249a09_0_30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94" name="Google Shape;494;g6e48249a09_0_30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95" name="Google Shape;495;g6e48249a09_0_30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96" name="Google Shape;496;g6e48249a09_0_306: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g6e48249a09_0_306: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(read)</a:t>
            </a:r>
            <a:endParaRPr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6e48249a09_0_318: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506" name="Google Shape;506;g6e48249a09_0_318: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507" name="Google Shape;507;g6e48249a09_0_318: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508" name="Google Shape;508;g6e48249a09_0_318: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509" name="Google Shape;509;g6e48249a09_0_318: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g6e48249a09_0_318: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The nice thing is that, if you’re smart, you don’t need compound condition coverage. The requirements of MC/DC - modified condition and decision coverage - result in the the same outcomes as compound condition coverage, but with a much smaller group of tests. MCDC cuts out the redundancy by instead of naively requiring all outcomes of condition pairing, it encodes stronger requirements on the tests you choose. It instead requires that the entire decision statement evaluate to each outcome - the branches - each basic condition evaluate to each outcome - like in basic condition coverage - and that you show the independent impact of each condition in at least one test. That one requires a little explanation</a:t>
            </a:r>
            <a:endParaRPr sz="1100"/>
          </a:p>
          <a:p>
            <a:pPr indent="0" lvl="0" marL="0" rtl="0" algn="l">
              <a:spcBef>
                <a:spcPts val="0"/>
              </a:spcBef>
              <a:spcAft>
                <a:spcPts val="0"/>
              </a:spcAft>
              <a:buNone/>
            </a:pPr>
            <a:r>
              <a:rPr lang="sv-SE" sz="1100"/>
              <a:t>So, take A and B. We have four tests required for compound condition coverage. Let’s look at those. Can you tell me which of these we need for MC/DC and why?</a:t>
            </a:r>
            <a:endParaRPr sz="1100"/>
          </a:p>
          <a:p>
            <a:pPr indent="0" lvl="0" marL="0" rtl="0" algn="l">
              <a:spcBef>
                <a:spcPts val="0"/>
              </a:spcBef>
              <a:spcAft>
                <a:spcPts val="0"/>
              </a:spcAft>
              <a:buNone/>
            </a:pPr>
            <a:r>
              <a:rPr lang="sv-SE" sz="1100"/>
              <a:t>- First, we take a pair of tests. We hold B constant,</a:t>
            </a:r>
            <a:endParaRPr sz="1100"/>
          </a:p>
          <a:p>
            <a:pPr indent="0" lvl="0" marL="0" rtl="0" algn="l">
              <a:spcBef>
                <a:spcPts val="0"/>
              </a:spcBef>
              <a:spcAft>
                <a:spcPts val="0"/>
              </a:spcAft>
              <a:buNone/>
            </a:pPr>
            <a:r>
              <a:rPr lang="sv-SE" sz="1100"/>
              <a:t>-  but change the value of A. This flips the result of the expression. Because B was constant, we show A’s independent impact.</a:t>
            </a:r>
            <a:endParaRPr sz="1100"/>
          </a:p>
          <a:p>
            <a:pPr indent="0" lvl="0" marL="0" rtl="0" algn="l">
              <a:spcBef>
                <a:spcPts val="0"/>
              </a:spcBef>
              <a:spcAft>
                <a:spcPts val="0"/>
              </a:spcAft>
              <a:buNone/>
            </a:pPr>
            <a:r>
              <a:rPr lang="sv-SE" sz="1100"/>
              <a:t>- As a result, the outcome of the expression changes. That shows that A can have an independent impact on the whole decision.</a:t>
            </a:r>
            <a:endParaRPr sz="1100"/>
          </a:p>
          <a:p>
            <a:pPr indent="0" lvl="0" marL="0" rtl="0" algn="l">
              <a:spcBef>
                <a:spcPts val="0"/>
              </a:spcBef>
              <a:spcAft>
                <a:spcPts val="0"/>
              </a:spcAft>
              <a:buNone/>
            </a:pPr>
            <a:r>
              <a:rPr lang="sv-SE" sz="1100"/>
              <a:t>- now, take this pair. We hold A constant  </a:t>
            </a:r>
            <a:endParaRPr sz="1100"/>
          </a:p>
          <a:p>
            <a:pPr indent="0" lvl="0" marL="0" rtl="0" algn="l">
              <a:spcBef>
                <a:spcPts val="0"/>
              </a:spcBef>
              <a:spcAft>
                <a:spcPts val="0"/>
              </a:spcAft>
              <a:buNone/>
            </a:pPr>
            <a:r>
              <a:rPr lang="sv-SE" sz="1100"/>
              <a:t>- and vary B. The outcome changes. We see the independent impact of B.</a:t>
            </a:r>
            <a:endParaRPr sz="1100"/>
          </a:p>
          <a:p>
            <a:pPr indent="0" lvl="0" marL="0" rtl="0" algn="l">
              <a:spcBef>
                <a:spcPts val="0"/>
              </a:spcBef>
              <a:spcAft>
                <a:spcPts val="0"/>
              </a:spcAft>
              <a:buNone/>
            </a:pPr>
            <a:r>
              <a:rPr lang="sv-SE" sz="1100"/>
              <a:t>- We can get rid of test 4, as it isn’t necessary.</a:t>
            </a:r>
            <a:endParaRPr sz="1100"/>
          </a:p>
          <a:p>
            <a:pPr indent="0" lvl="0" marL="0" rtl="0" algn="l">
              <a:spcBef>
                <a:spcPts val="0"/>
              </a:spcBef>
              <a:spcAft>
                <a:spcPts val="0"/>
              </a:spcAft>
              <a:buNone/>
            </a:pPr>
            <a:r>
              <a:rPr lang="sv-SE" sz="1100"/>
              <a:t>MC/DC can be harder to come up with test cases for - have to think a little more - but it can be achieved in a fraction of the tests that compound coverage requires and gives the same outcomes. In this simple case, we go from four tests in compound condition to three in MC/DC. In the four condition example on the previous slide, we go from 16 tests to five. With the right tests, MC/DC can be satisfied in as little as (num conditions + 1) test cases.</a:t>
            </a:r>
            <a:endParaRPr sz="11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5" name="Shape 525"/>
        <p:cNvGrpSpPr/>
        <p:nvPr/>
      </p:nvGrpSpPr>
      <p:grpSpPr>
        <a:xfrm>
          <a:off x="0" y="0"/>
          <a:ext cx="0" cy="0"/>
          <a:chOff x="0" y="0"/>
          <a:chExt cx="0" cy="0"/>
        </a:xfrm>
      </p:grpSpPr>
      <p:sp>
        <p:nvSpPr>
          <p:cNvPr id="526" name="Google Shape;526;g6e48249a09_0_1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6e48249a09_0_1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28" name="Google Shape;528;g6e48249a09_0_1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g6e48249a09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6e48249a09_0_3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9" name="Shape 539"/>
        <p:cNvGrpSpPr/>
        <p:nvPr/>
      </p:nvGrpSpPr>
      <p:grpSpPr>
        <a:xfrm>
          <a:off x="0" y="0"/>
          <a:ext cx="0" cy="0"/>
          <a:chOff x="0" y="0"/>
          <a:chExt cx="0" cy="0"/>
        </a:xfrm>
      </p:grpSpPr>
      <p:sp>
        <p:nvSpPr>
          <p:cNvPr id="540" name="Google Shape;540;g6e48249a09_0_3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6e48249a09_0_3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Start by drawing the control-flow graph. This is a pretty similar example to the one we examined earlier, but has a few more branches to the logic. </a:t>
            </a:r>
            <a:endParaRPr>
              <a:solidFill>
                <a:schemeClr val="dk1"/>
              </a:solidFill>
            </a:endParaRPr>
          </a:p>
          <a:p>
            <a:pPr indent="0" lvl="0" marL="0" rtl="0" algn="l">
              <a:spcBef>
                <a:spcPts val="0"/>
              </a:spcBef>
              <a:spcAft>
                <a:spcPts val="0"/>
              </a:spcAft>
              <a:buNone/>
            </a:pPr>
            <a:r>
              <a:rPr lang="sv-SE">
                <a:solidFill>
                  <a:schemeClr val="dk1"/>
                </a:solidFill>
              </a:rPr>
              <a:t>(walk through)</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9" name="Shape 579"/>
        <p:cNvGrpSpPr/>
        <p:nvPr/>
      </p:nvGrpSpPr>
      <p:grpSpPr>
        <a:xfrm>
          <a:off x="0" y="0"/>
          <a:ext cx="0" cy="0"/>
          <a:chOff x="0" y="0"/>
          <a:chExt cx="0" cy="0"/>
        </a:xfrm>
      </p:grpSpPr>
      <p:sp>
        <p:nvSpPr>
          <p:cNvPr id="580" name="Google Shape;580;g6e48249a09_0_383: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581" name="Google Shape;581;g6e48249a09_0_383: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582" name="Google Shape;582;g6e48249a09_0_383: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583" name="Google Shape;583;g6e48249a09_0_383: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584" name="Google Shape;584;g6e48249a09_0_383: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
        <p:nvSpPr>
          <p:cNvPr id="585" name="Google Shape;585;g6e48249a09_0_383: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endParaRPr sz="1100"/>
          </a:p>
          <a:p>
            <a:pPr indent="0" lvl="0" marL="0" rtl="0" algn="l">
              <a:spcBef>
                <a:spcPts val="0"/>
              </a:spcBef>
              <a:spcAft>
                <a:spcPts val="0"/>
              </a:spcAft>
              <a:buNone/>
            </a:pPr>
            <a:r>
              <a:rPr lang="sv-SE" sz="1100"/>
              <a:t>- The second test is very similar to the first, but the entry we want isn’t in the array. So, the loop iterates over the array, doesn’t find what it is looking for, and finally returns -1, aka entry not found.</a:t>
            </a:r>
            <a:endParaRPr sz="1100"/>
          </a:p>
          <a:p>
            <a:pPr indent="0" lvl="0" marL="0" rtl="0" algn="l">
              <a:spcBef>
                <a:spcPts val="0"/>
              </a:spcBef>
              <a:spcAft>
                <a:spcPts val="0"/>
              </a:spcAft>
              <a:buNone/>
            </a:pPr>
            <a:r>
              <a:rPr lang="sv-SE"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endParaRPr sz="1100"/>
          </a:p>
          <a:p>
            <a:pPr indent="0" lvl="0" marL="0" rtl="0" algn="l">
              <a:spcBef>
                <a:spcPts val="0"/>
              </a:spcBef>
              <a:spcAft>
                <a:spcPts val="0"/>
              </a:spcAft>
              <a:buNone/>
            </a:pPr>
            <a:r>
              <a:rPr lang="sv-SE" sz="1100"/>
              <a:t>- Similarly, in test 4, we pass in a single entry array, and that entry is actually what we’re looking for. We knock another statement off our list.</a:t>
            </a:r>
            <a:endParaRPr sz="1100"/>
          </a:p>
          <a:p>
            <a:pPr indent="0" lvl="0" marL="0" rtl="0" algn="l">
              <a:spcBef>
                <a:spcPts val="0"/>
              </a:spcBef>
              <a:spcAft>
                <a:spcPts val="0"/>
              </a:spcAft>
              <a:buNone/>
            </a:pPr>
            <a:r>
              <a:rPr lang="sv-SE" sz="1100"/>
              <a:t>- So, these four tests give us statement coverage, but what about branch? Right - test 5 gets that last branch. </a:t>
            </a:r>
            <a:endParaRPr sz="1100"/>
          </a:p>
          <a:p>
            <a:pPr indent="0" lvl="0" marL="0" rtl="0" algn="l">
              <a:spcBef>
                <a:spcPts val="0"/>
              </a:spcBef>
              <a:spcAft>
                <a:spcPts val="0"/>
              </a:spcAft>
              <a:buNone/>
            </a:pPr>
            <a:r>
              <a:rPr lang="sv-SE"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endParaRPr sz="11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6e48249a09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6e48249a09_0_4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Why? (discuss)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e48249a09_0_1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48249a09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At some level, testing is futile - one can never prove the absence of faults with testing. But, it’s better than doing nothing. You can’t find faults without trying the system out. But, can we do better? Can we find some compromise point between the impossible and the inadequate? Some way to strike a middle ground by offering some way of measuring whether our tests are good.</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People have attempted to do this. Today’s topic are what are called test adequacy metrics.</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These adequacy metrics are ways of scoring our testing efforts. We take our tests and we check them against a criterion - a list of test obligations. These obligations are properties that must be met by our tests, a list of conditions that - in theory - let us make an argument that we did the best we can - by using these measurements of good testing as a guide in generating tests, we can offer something concrete to indicate that we tried to find faults. We’ve tested up to some level. We offer some evidence that our testing effort is better than inadequate - no testing or ideally better than purely random testing - even if it doesn’t do the impossible - definitively proving that there are no faults left in the code.</a:t>
            </a:r>
            <a:endParaRPr sz="1200">
              <a:solidFill>
                <a:schemeClr val="dk1"/>
              </a:solidFill>
            </a:endParaRPr>
          </a:p>
          <a:p>
            <a:pPr indent="0" lvl="0" marL="0" rtl="0" algn="l">
              <a:lnSpc>
                <a:spcPct val="120000"/>
              </a:lnSpc>
              <a:spcBef>
                <a:spcPts val="0"/>
              </a:spcBef>
              <a:spcAft>
                <a:spcPts val="0"/>
              </a:spcAft>
              <a:buNone/>
            </a:pPr>
            <a:r>
              <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a:t>
            </a:r>
            <a:endParaRPr sz="1200">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6e48249a09_0_126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40" name="Google Shape;640;g6e48249a09_0_126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41" name="Google Shape;641;g6e48249a09_0_126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42" name="Google Shape;642;g6e48249a09_0_126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43" name="Google Shape;643;g6e48249a09_0_1262: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(read) </a:t>
            </a:r>
            <a:endParaRPr sz="1000"/>
          </a:p>
          <a:p>
            <a:pPr indent="0" lvl="0" marL="0" rtl="0" algn="l">
              <a:spcBef>
                <a:spcPts val="0"/>
              </a:spcBef>
              <a:spcAft>
                <a:spcPts val="0"/>
              </a:spcAft>
              <a:buNone/>
            </a:pPr>
            <a:r>
              <a:rPr lang="sv-SE"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endParaRPr sz="1100"/>
          </a:p>
        </p:txBody>
      </p:sp>
      <p:sp>
        <p:nvSpPr>
          <p:cNvPr id="644" name="Google Shape;644;g6e48249a09_0_1262: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g6e48249a09_0_471: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72" name="Google Shape;672;g6e48249a09_0_471: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73" name="Google Shape;673;g6e48249a09_0_471: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74" name="Google Shape;674;g6e48249a09_0_471: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75" name="Google Shape;675;g6e48249a09_0_471: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6" name="Google Shape;676;g6e48249a09_0_471: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298450" lvl="0" marL="457200" rtl="0" algn="l">
              <a:spcBef>
                <a:spcPts val="0"/>
              </a:spcBef>
              <a:spcAft>
                <a:spcPts val="0"/>
              </a:spcAft>
              <a:buSzPts val="1100"/>
              <a:buChar char="-"/>
            </a:pPr>
            <a:r>
              <a:rPr lang="sv-SE" sz="1100"/>
              <a:t>Statement in four, we’ve hit all of the nodes. </a:t>
            </a:r>
            <a:endParaRPr sz="1100"/>
          </a:p>
          <a:p>
            <a:pPr indent="-298450" lvl="0" marL="457200" rtl="0" algn="l">
              <a:spcBef>
                <a:spcPts val="0"/>
              </a:spcBef>
              <a:spcAft>
                <a:spcPts val="0"/>
              </a:spcAft>
              <a:buSzPts val="1100"/>
              <a:buChar char="-"/>
            </a:pPr>
            <a:r>
              <a:rPr lang="sv-SE" sz="1100"/>
              <a:t>Branch in another two. </a:t>
            </a:r>
            <a:endParaRPr sz="1100"/>
          </a:p>
          <a:p>
            <a:pPr indent="-298450" lvl="0" marL="457200" rtl="0" algn="l">
              <a:spcBef>
                <a:spcPts val="0"/>
              </a:spcBef>
              <a:spcAft>
                <a:spcPts val="0"/>
              </a:spcAft>
              <a:buSzPts val="1100"/>
              <a:buChar char="-"/>
            </a:pPr>
            <a:r>
              <a:rPr lang="sv-SE" sz="1100"/>
              <a:t>Now, what about path? To deal with the infinite problem, we could simply limit the number of loop executions. Let’s say we bound the loop to 20 cycles at most. How many tests do you think that is?</a:t>
            </a:r>
            <a:endParaRPr sz="1100"/>
          </a:p>
          <a:p>
            <a:pPr indent="0" lvl="0" marL="0" rtl="0" algn="l">
              <a:spcBef>
                <a:spcPts val="0"/>
              </a:spcBef>
              <a:spcAft>
                <a:spcPts val="0"/>
              </a:spcAft>
              <a:buNone/>
            </a:pPr>
            <a:r>
              <a:rPr b="0" i="0" lang="sv-SE" sz="1100" u="none" cap="none" strike="noStrike"/>
              <a:t>Path coverage 3,656,158,440,062,976</a:t>
            </a:r>
            <a:endParaRPr sz="1100"/>
          </a:p>
          <a:p>
            <a:pPr indent="0" lvl="0" marL="0" rtl="0" algn="l">
              <a:spcBef>
                <a:spcPts val="0"/>
              </a:spcBef>
              <a:spcAft>
                <a:spcPts val="0"/>
              </a:spcAft>
              <a:buNone/>
            </a:pPr>
            <a:r>
              <a:rPr b="0" i="0" lang="sv-SE" sz="1100" u="none" cap="none" strike="noStrike"/>
              <a:t>1000 tests per second</a:t>
            </a:r>
            <a:endParaRPr sz="1100"/>
          </a:p>
          <a:p>
            <a:pPr indent="0" lvl="0" marL="0" rtl="0" algn="l">
              <a:spcBef>
                <a:spcPts val="0"/>
              </a:spcBef>
              <a:spcAft>
                <a:spcPts val="0"/>
              </a:spcAft>
              <a:buNone/>
            </a:pPr>
            <a:r>
              <a:rPr b="0" i="0" lang="sv-SE" sz="1100" u="none" cap="none" strike="noStrike"/>
              <a:t>116,000 years</a:t>
            </a:r>
            <a:endParaRPr b="0" i="0" sz="1100" u="none" cap="none" strike="noStrike"/>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7" name="Shape 727"/>
        <p:cNvGrpSpPr/>
        <p:nvPr/>
      </p:nvGrpSpPr>
      <p:grpSpPr>
        <a:xfrm>
          <a:off x="0" y="0"/>
          <a:ext cx="0" cy="0"/>
          <a:chOff x="0" y="0"/>
          <a:chExt cx="0" cy="0"/>
        </a:xfrm>
      </p:grpSpPr>
      <p:sp>
        <p:nvSpPr>
          <p:cNvPr id="728" name="Google Shape;728;g6e48249a09_0_5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6e48249a09_0_5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(read) </a:t>
            </a:r>
            <a:endParaRPr sz="1200">
              <a:solidFill>
                <a:schemeClr val="dk1"/>
              </a:solidFill>
            </a:endParaRPr>
          </a:p>
          <a:p>
            <a:pPr indent="0" lvl="0" marL="0" rtl="0" algn="l">
              <a:lnSpc>
                <a:spcPct val="120000"/>
              </a:lnSpc>
              <a:spcBef>
                <a:spcPts val="0"/>
              </a:spcBef>
              <a:spcAft>
                <a:spcPts val="0"/>
              </a:spcAft>
              <a:buNone/>
            </a:pPr>
            <a:r>
              <a:t/>
            </a:r>
            <a:endParaRPr sz="1200">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4" name="Shape 734"/>
        <p:cNvGrpSpPr/>
        <p:nvPr/>
      </p:nvGrpSpPr>
      <p:grpSpPr>
        <a:xfrm>
          <a:off x="0" y="0"/>
          <a:ext cx="0" cy="0"/>
          <a:chOff x="0" y="0"/>
          <a:chExt cx="0" cy="0"/>
        </a:xfrm>
      </p:grpSpPr>
      <p:sp>
        <p:nvSpPr>
          <p:cNvPr id="735" name="Google Shape;735;g6e48249a09_0_6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6e48249a09_0_6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1 - 4) </a:t>
            </a:r>
            <a:endParaRPr>
              <a:solidFill>
                <a:schemeClr val="dk1"/>
              </a:solidFill>
            </a:endParaRPr>
          </a:p>
          <a:p>
            <a:pPr indent="0" lvl="0" marL="0" rtl="0" algn="l">
              <a:lnSpc>
                <a:spcPct val="120000"/>
              </a:lnSpc>
              <a:spcBef>
                <a:spcPts val="0"/>
              </a:spcBef>
              <a:spcAft>
                <a:spcPts val="0"/>
              </a:spcAft>
              <a:buNone/>
            </a:pPr>
            <a:r>
              <a:rPr lang="sv-SE">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result in an infinite number of paths, making path coverage impossible.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Last time, I showed a relatively simple CFG. Even if we bounded the loop in that program to a small number of iterations, we still ended up with something like 3 quadrillion possible paths. Even at 1000 tests per second, running those would take over a hundred thousand years. So, what do we do? Can we somehow get a few of the benefits of path coverage without the insane requirements?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6e48249a09_0_6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6e48249a09_0_6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So, in practice, full path coverage isn’t happening. It would be the ideal, but it just isn’t practical. The nice thing is that there are some smarter approaches that give you most of the effect. </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Just like we did with category-partition testing and combinatorial interaction testing, we can (read 1)</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The first of these strategies is called boundary interior coverage (read 2). The ideas is that (read 3). There is a lot of repetition. So, rather than worry about all possible executions, we cover the basic cases that can occur when we run through a loop.</a:t>
            </a:r>
            <a:endParaRPr sz="1200">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6e48249a09_0_6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6e48249a09_0_6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The idea is that we start with the CFG, find the loop, and unroll it out into the possible subpaths through the loop. So, let’s take a look at this sample CFG</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(walk through table)</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(click) Now, we want to transform the CFG to remove the loop, instead showing the flattened paths. Now we can cover all of the unique situation - the unique subpaths through the loop bodies. </a:t>
            </a:r>
            <a:endParaRPr sz="1200">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6e48249a09_0_6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6e48249a09_0_6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a:t>
            </a:r>
            <a:endParaRPr>
              <a:solidFill>
                <a:schemeClr val="dk1"/>
              </a:solidFill>
            </a:endParaRPr>
          </a:p>
          <a:p>
            <a:pPr indent="0" lvl="0" marL="0" rtl="0" algn="l">
              <a:lnSpc>
                <a:spcPct val="120000"/>
              </a:lnSpc>
              <a:spcBef>
                <a:spcPts val="0"/>
              </a:spcBef>
              <a:spcAft>
                <a:spcPts val="0"/>
              </a:spcAft>
              <a:buNone/>
            </a:pPr>
            <a:r>
              <a:rPr lang="sv-SE">
                <a:solidFill>
                  <a:schemeClr val="dk1"/>
                </a:solidFill>
              </a:rPr>
              <a:t>However, even with this reduction, the number of paths can still be immense. Consider the code on the right here, we have a series of N if statements in sequence. Well, for N non-looping branches, there are 2^N possible paths. You can try each combination of branch. This is nuts. So, boundary interior coverage may still be infeasible.</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3" name="Shape 823"/>
        <p:cNvGrpSpPr/>
        <p:nvPr/>
      </p:nvGrpSpPr>
      <p:grpSpPr>
        <a:xfrm>
          <a:off x="0" y="0"/>
          <a:ext cx="0" cy="0"/>
          <a:chOff x="0" y="0"/>
          <a:chExt cx="0" cy="0"/>
        </a:xfrm>
      </p:grpSpPr>
      <p:sp>
        <p:nvSpPr>
          <p:cNvPr id="824" name="Google Shape;824;g6e48249a09_0_6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6e48249a09_0_6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One strategy is to ignore paths altogether, and instead focus on why path coverage is so powerful. One thing it gives you is a set of test obligations on how loops are to be exercised. So, we can extract a coverage metric related specifically to loops and how they are executed. We’re ignoring paths for now. Instead, loop boundary coverage focuses on loops and places obligations on how they must be executed.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This is pretty straightforward. There is often little difference between running a loop 19 times and 20 times. So, rather than running all of those iterations, choose tests that will cause a certain number of loop cycles that cover certain important scenarios.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0" name="Shape 830"/>
        <p:cNvGrpSpPr/>
        <p:nvPr/>
      </p:nvGrpSpPr>
      <p:grpSpPr>
        <a:xfrm>
          <a:off x="0" y="0"/>
          <a:ext cx="0" cy="0"/>
          <a:chOff x="0" y="0"/>
          <a:chExt cx="0" cy="0"/>
        </a:xfrm>
      </p:grpSpPr>
      <p:sp>
        <p:nvSpPr>
          <p:cNvPr id="831" name="Google Shape;831;g6e48249a09_0_6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6e48249a09_0_6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8" name="Shape 838"/>
        <p:cNvGrpSpPr/>
        <p:nvPr/>
      </p:nvGrpSpPr>
      <p:grpSpPr>
        <a:xfrm>
          <a:off x="0" y="0"/>
          <a:ext cx="0" cy="0"/>
          <a:chOff x="0" y="0"/>
          <a:chExt cx="0" cy="0"/>
        </a:xfrm>
      </p:grpSpPr>
      <p:sp>
        <p:nvSpPr>
          <p:cNvPr id="839" name="Google Shape;839;g6e48249a09_0_6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6e48249a09_0_6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Another scenario to pay attention to are when you have concatenated loops - when one loop ends, another one starts on the next line of code.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These are generally independent, and if they are, they can be tested independently. But, that isn't always the case. How the program executes up the current point in execution will always - obviously - impact how the rest of the execution proceeds. So, how the previous loop executed might have an impact on what happens when the new loop executes.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6e48249a09_0_1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e48249a0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 In practice, rather than stating that our tests are definitively adequate - up to the task - we instead use these criteria to point out clear inadequacies in our tests. (read 3-4)</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If we don’t meet this list of obligations, we add tests that do. We keep building tests until the checklist is complete. At that point, we don’t know that our tests are perfect, we can never be sure, but we know that they are not inadequate in the manner prescribed by the metric we’re measuring.</a:t>
            </a:r>
            <a:endParaRPr sz="1200">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g6e48249a09_0_7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6e48249a09_0_7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It is easy enough to define a bunch of loop iteration values, but why do these make sense? Running the loop zero, one, and more than once? Why are these more likely to reveal faults? (discuss)</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Well, the intuition is that these values reflect the structure of the program design. You guys have probably taken an algorithms course. Well, if we wanted to write a proof of correctness for that loop, the base case would show that the loop is executed zero times when its postconditions are true in advance of the loop.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Then, we would show that the loop invariant is true on entry to the loop, then each iteration of the loop maintains a this invariant. Then, that the invariant and the negation of the looping condition implies that the postconditions are true.</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These loop strategies force us to exercise the same cases that we would analyze in a proof. Even if you’re not formally writing a proof, when we write tests that hit those conditions, we state the expected outputs for each of those tests. Whether you realize it or not, you’ve performed a form of a proof - we have some idea that the loop behavior of the program is correct.</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6e48249a09_0_9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6e48249a09_0_9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This is even true for statement coverage, the simplest criterion. You might have (read), </a:t>
            </a:r>
            <a:endParaRPr>
              <a:solidFill>
                <a:schemeClr val="dk1"/>
              </a:solidFill>
            </a:endParaRPr>
          </a:p>
          <a:p>
            <a:pPr indent="0" lvl="0" marL="0" rtl="0" algn="l">
              <a:spcBef>
                <a:spcPts val="0"/>
              </a:spcBef>
              <a:spcAft>
                <a:spcPts val="0"/>
              </a:spcAft>
              <a:buNone/>
            </a:pPr>
            <a:r>
              <a:rPr lang="sv-SE">
                <a:solidFill>
                  <a:schemeClr val="dk1"/>
                </a:solidFill>
              </a:rPr>
              <a:t>often, this is part of defensive programming - (read 4)</a:t>
            </a:r>
            <a:endParaRPr>
              <a:solidFill>
                <a:schemeClr val="dk1"/>
              </a:solidFill>
            </a:endParaRPr>
          </a:p>
          <a:p>
            <a:pPr indent="0" lvl="0" marL="0" rtl="0" algn="l">
              <a:spcBef>
                <a:spcPts val="0"/>
              </a:spcBef>
              <a:spcAft>
                <a:spcPts val="0"/>
              </a:spcAft>
              <a:buNone/>
            </a:pPr>
            <a:r>
              <a:rPr lang="sv-SE">
                <a:solidFill>
                  <a:schemeClr val="dk1"/>
                </a:solidFill>
              </a:rPr>
              <a:t>Dead code (read) - code that once had a purpose, but now is no longer used, and nothing can call it in your new code. </a:t>
            </a:r>
            <a:endParaRPr>
              <a:solidFill>
                <a:schemeClr val="dk1"/>
              </a:solidFill>
            </a:endParaRPr>
          </a:p>
          <a:p>
            <a:pPr indent="0" lvl="0" marL="0" rtl="0" algn="l">
              <a:spcBef>
                <a:spcPts val="0"/>
              </a:spcBef>
              <a:spcAft>
                <a:spcPts val="0"/>
              </a:spcAft>
              <a:buNone/>
            </a:pPr>
            <a:r>
              <a:rPr lang="sv-SE">
                <a:solidFill>
                  <a:schemeClr val="dk1"/>
                </a:solidFill>
              </a:rPr>
              <a:t>Similarly, (read)</a:t>
            </a:r>
            <a:endParaRPr>
              <a:solidFill>
                <a:schemeClr val="dk1"/>
              </a:solidFill>
            </a:endParaRPr>
          </a:p>
          <a:p>
            <a:pPr indent="0" lvl="0" marL="0" rtl="0" algn="l">
              <a:spcBef>
                <a:spcPts val="0"/>
              </a:spcBef>
              <a:spcAft>
                <a:spcPts val="0"/>
              </a:spcAft>
              <a:buNone/>
            </a:pPr>
            <a:r>
              <a:rPr lang="sv-SE">
                <a:solidFill>
                  <a:schemeClr val="dk1"/>
                </a:solidFill>
              </a:rPr>
              <a:t>Some unreachable code is expected in any system, and must be accounted for in testing.</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g6e48249a09_0_9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6e48249a09_0_9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 metrics like MCDC</a:t>
            </a:r>
            <a:endParaRPr>
              <a:solidFill>
                <a:schemeClr val="dk1"/>
              </a:solidFill>
            </a:endParaRPr>
          </a:p>
          <a:p>
            <a:pPr indent="0" lvl="0" marL="0" rtl="0" algn="l">
              <a:spcBef>
                <a:spcPts val="0"/>
              </a:spcBef>
              <a:spcAft>
                <a:spcPts val="0"/>
              </a:spcAft>
              <a:buNone/>
            </a:pPr>
            <a:r>
              <a:rPr lang="sv-SE">
                <a:solidFill>
                  <a:schemeClr val="dk1"/>
                </a:solidFill>
              </a:rPr>
              <a:t>(read) - Now, with a little bit of rewriting, this example is trivially fixed - just place the second part in an else branch. But, this kind of interdependence occurs all the time, and it isn’t usually this easy to rewrite the code to fix. In practice, 100% code coverage is nearly impossible.</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6e48249a09_0_9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6e48249a09_0_9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As a result, stronger criteria - often those related to paths - just aren’t cost-effective if you have a large number of infeasible obligations.</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6" name="Shape 876"/>
        <p:cNvGrpSpPr/>
        <p:nvPr/>
      </p:nvGrpSpPr>
      <p:grpSpPr>
        <a:xfrm>
          <a:off x="0" y="0"/>
          <a:ext cx="0" cy="0"/>
          <a:chOff x="0" y="0"/>
          <a:chExt cx="0" cy="0"/>
        </a:xfrm>
      </p:grpSpPr>
      <p:sp>
        <p:nvSpPr>
          <p:cNvPr id="877" name="Google Shape;877;g6e48249a09_0_9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6e48249a09_0_9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Which criterion do you use? They all have their mertis, but in practice, Structural coverage criteria are often replaced by the budget coverage criterion: stop testing when you run out of money, time, or both. Although this is the reason of many failures, we can learn something important: </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1) Test selection is more important than adequacy judged by some criteria - you can achieve branch coverage, but those tests may be useless for finding faults. 2) Some criteria are just too expensive to satisfy. </a:t>
            </a:r>
            <a:endParaRPr>
              <a:solidFill>
                <a:schemeClr val="dk1"/>
              </a:solidFill>
            </a:endParaRPr>
          </a:p>
          <a:p>
            <a:pPr indent="0" lvl="0" marL="0" rtl="0" algn="l">
              <a:spcBef>
                <a:spcPts val="0"/>
              </a:spcBef>
              <a:spcAft>
                <a:spcPts val="0"/>
              </a:spcAft>
              <a:buNone/>
            </a:pPr>
            <a:r>
              <a:rPr lang="sv-SE">
                <a:solidFill>
                  <a:schemeClr val="dk1"/>
                </a:solidFill>
              </a:rPr>
              <a:t>Coverage criteria shall not be used for the sake of coverage, but within a careful plan, that consider all testing activities, that evaluates costs globally, and that chooses the right metric for the type of system.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3" name="Shape 883"/>
        <p:cNvGrpSpPr/>
        <p:nvPr/>
      </p:nvGrpSpPr>
      <p:grpSpPr>
        <a:xfrm>
          <a:off x="0" y="0"/>
          <a:ext cx="0" cy="0"/>
          <a:chOff x="0" y="0"/>
          <a:chExt cx="0" cy="0"/>
        </a:xfrm>
      </p:grpSpPr>
      <p:sp>
        <p:nvSpPr>
          <p:cNvPr id="884" name="Google Shape;884;g6e48249a09_0_9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6e48249a09_0_9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We’ve gone over a few different structural coverage metrics now, and the natural question is which one I should use?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Well, these criteria can be arranged in terms of their power. Many of these criteria subsume others. For instance, if you achieve branch coverage, then you have also achieved statement coverage. However, the more powerful a criterion, the more expensive it is to fulfill. It will require more tests, and those tests must fulfill very specific conditions, so they will be harder to come up with. </a:t>
            </a:r>
            <a:endParaRPr>
              <a:solidFill>
                <a:schemeClr val="dk1"/>
              </a:solidFill>
            </a:endParaRPr>
          </a:p>
          <a:p>
            <a:pPr indent="0" lvl="0" marL="0" rtl="0" algn="l">
              <a:lnSpc>
                <a:spcPct val="120000"/>
              </a:lnSpc>
              <a:spcBef>
                <a:spcPts val="0"/>
              </a:spcBef>
              <a:spcAft>
                <a:spcPts val="0"/>
              </a:spcAft>
              <a:buNone/>
            </a:pPr>
            <a:r>
              <a:rPr lang="sv-SE">
                <a:solidFill>
                  <a:schemeClr val="dk1"/>
                </a:solidFill>
              </a:rPr>
              <a:t>In this, any criterion on a higher level subsumes anything it is connected to on a lower level. Those are higher levels are both more expensive, but are considered more powerful than ones on a lower level. Criteria on the same level are considered equally powerful.</a:t>
            </a:r>
            <a:endParaRPr>
              <a:solidFill>
                <a:schemeClr val="dk1"/>
              </a:solidFill>
            </a:endParaRPr>
          </a:p>
          <a:p>
            <a:pPr indent="0" lvl="0" marL="0" rtl="0" algn="l">
              <a:lnSpc>
                <a:spcPct val="120000"/>
              </a:lnSpc>
              <a:spcBef>
                <a:spcPts val="0"/>
              </a:spcBef>
              <a:spcAft>
                <a:spcPts val="0"/>
              </a:spcAft>
              <a:buNone/>
            </a:pPr>
            <a:r>
              <a:rPr lang="sv-SE">
                <a:solidFill>
                  <a:schemeClr val="dk1"/>
                </a:solidFill>
              </a:rPr>
              <a:t>(go over)</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 choice of which to use depends on a couple of things - largely on the capabilities of your testing team, their time constraints, their budget - can you afford a stronger criterion. It also depends on the type of system you are building. If you are building something with complex condition checking, then you might want something like MC/DC - right?</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This gives you an idea of the ideas behind structural testing. These metrics are a way to enforce our testing efforts, to guide us towards writing better tests, but the thing to be careful about, is that you don’t want to rely on them exclusively.</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1" name="Shape 911"/>
        <p:cNvGrpSpPr/>
        <p:nvPr/>
      </p:nvGrpSpPr>
      <p:grpSpPr>
        <a:xfrm>
          <a:off x="0" y="0"/>
          <a:ext cx="0" cy="0"/>
          <a:chOff x="0" y="0"/>
          <a:chExt cx="0" cy="0"/>
        </a:xfrm>
      </p:grpSpPr>
      <p:sp>
        <p:nvSpPr>
          <p:cNvPr id="912" name="Google Shape;912;g6e48249a09_0_7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6e48249a09_0_7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8" name="Shape 918"/>
        <p:cNvGrpSpPr/>
        <p:nvPr/>
      </p:nvGrpSpPr>
      <p:grpSpPr>
        <a:xfrm>
          <a:off x="0" y="0"/>
          <a:ext cx="0" cy="0"/>
          <a:chOff x="0" y="0"/>
          <a:chExt cx="0" cy="0"/>
        </a:xfrm>
      </p:grpSpPr>
      <p:sp>
        <p:nvSpPr>
          <p:cNvPr id="919" name="Google Shape;919;g6e48249a09_0_7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6e48249a09_0_7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CFG</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9" name="Shape 959"/>
        <p:cNvGrpSpPr/>
        <p:nvPr/>
      </p:nvGrpSpPr>
      <p:grpSpPr>
        <a:xfrm>
          <a:off x="0" y="0"/>
          <a:ext cx="0" cy="0"/>
          <a:chOff x="0" y="0"/>
          <a:chExt cx="0" cy="0"/>
        </a:xfrm>
      </p:grpSpPr>
      <p:sp>
        <p:nvSpPr>
          <p:cNvPr id="960" name="Google Shape;960;g6e48249a09_0_8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1" name="Google Shape;961;g6e48249a09_0_8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Let’s simplify this a little bit. Same graph, just put in labels so we can more easily look at each question.</a:t>
            </a:r>
            <a:endParaRPr>
              <a:solidFill>
                <a:schemeClr val="dk1"/>
              </a:solidFill>
            </a:endParaRPr>
          </a:p>
          <a:p>
            <a:pPr indent="0" lvl="0" marL="0" rtl="0" algn="l">
              <a:lnSpc>
                <a:spcPct val="120000"/>
              </a:lnSpc>
              <a:spcBef>
                <a:spcPts val="0"/>
              </a:spcBef>
              <a:spcAft>
                <a:spcPts val="0"/>
              </a:spcAft>
              <a:buNone/>
            </a:pPr>
            <a:r>
              <a:rPr lang="sv-SE">
                <a:solidFill>
                  <a:schemeClr val="dk1"/>
                </a:solidFill>
              </a:rPr>
              <a:t>1 - subpaths through the loop (go over)</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1" name="Shape 1001"/>
        <p:cNvGrpSpPr/>
        <p:nvPr/>
      </p:nvGrpSpPr>
      <p:grpSpPr>
        <a:xfrm>
          <a:off x="0" y="0"/>
          <a:ext cx="0" cy="0"/>
          <a:chOff x="0" y="0"/>
          <a:chExt cx="0" cy="0"/>
        </a:xfrm>
      </p:grpSpPr>
      <p:sp>
        <p:nvSpPr>
          <p:cNvPr id="1002" name="Google Shape;1002;g6e48249a09_0_8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6e48249a09_0_8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point out alterations to CFG - not much here, we’re basically just removing the loop and looking at all of the ways one loop cycle could execute (go over)</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e48249a09_0_2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e48249a09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There are dozens of these metrics, but they are all based on the central idea that they cover a set of factors that are - hopefuly- correlated to finding faults. If you build these tests and run them, you’ll be more likely to have noticed certain types of faults. (read 3). </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(read 4) If you think back to last class - something like combinatorial interaction testing. That’s an adequacy metric in a way, we want to cover all 2-way or 3-way interactions between input partitions. That gives us a checklist to mark off, something we can measure.</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(read 5)</a:t>
            </a:r>
            <a:endParaRPr sz="1200">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6" name="Shape 1046"/>
        <p:cNvGrpSpPr/>
        <p:nvPr/>
      </p:nvGrpSpPr>
      <p:grpSpPr>
        <a:xfrm>
          <a:off x="0" y="0"/>
          <a:ext cx="0" cy="0"/>
          <a:chOff x="0" y="0"/>
          <a:chExt cx="0" cy="0"/>
        </a:xfrm>
      </p:grpSpPr>
      <p:sp>
        <p:nvSpPr>
          <p:cNvPr id="1047" name="Google Shape;1047;g6e48249a09_0_9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8" name="Google Shape;1048;g6e48249a09_0_9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Let’s simplify this a little bit. Same graph, just put in labels so we can more easily look at each question.</a:t>
            </a:r>
            <a:endParaRPr>
              <a:solidFill>
                <a:schemeClr val="dk1"/>
              </a:solidFill>
            </a:endParaRPr>
          </a:p>
          <a:p>
            <a:pPr indent="0" lvl="0" marL="0" rtl="0" algn="l">
              <a:lnSpc>
                <a:spcPct val="120000"/>
              </a:lnSpc>
              <a:spcBef>
                <a:spcPts val="0"/>
              </a:spcBef>
              <a:spcAft>
                <a:spcPts val="0"/>
              </a:spcAft>
              <a:buNone/>
            </a:pPr>
            <a:r>
              <a:rPr lang="sv-SE">
                <a:solidFill>
                  <a:schemeClr val="dk1"/>
                </a:solidFill>
              </a:rPr>
              <a:t>1 - subpaths through the loop (go over)</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4" name="Shape 1094"/>
        <p:cNvGrpSpPr/>
        <p:nvPr/>
      </p:nvGrpSpPr>
      <p:grpSpPr>
        <a:xfrm>
          <a:off x="0" y="0"/>
          <a:ext cx="0" cy="0"/>
          <a:chOff x="0" y="0"/>
          <a:chExt cx="0" cy="0"/>
        </a:xfrm>
      </p:grpSpPr>
      <p:sp>
        <p:nvSpPr>
          <p:cNvPr id="1095" name="Google Shape;1095;g6e48249a09_0_5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6e48249a09_0_5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1" name="Shape 1101"/>
        <p:cNvGrpSpPr/>
        <p:nvPr/>
      </p:nvGrpSpPr>
      <p:grpSpPr>
        <a:xfrm>
          <a:off x="0" y="0"/>
          <a:ext cx="0" cy="0"/>
          <a:chOff x="0" y="0"/>
          <a:chExt cx="0" cy="0"/>
        </a:xfrm>
      </p:grpSpPr>
      <p:sp>
        <p:nvSpPr>
          <p:cNvPr id="1102" name="Google Shape;1102;g6e48249a09_0_10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3" name="Google Shape;1103;g6e48249a09_0_10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8" name="Shape 1108"/>
        <p:cNvGrpSpPr/>
        <p:nvPr/>
      </p:nvGrpSpPr>
      <p:grpSpPr>
        <a:xfrm>
          <a:off x="0" y="0"/>
          <a:ext cx="0" cy="0"/>
          <a:chOff x="0" y="0"/>
          <a:chExt cx="0" cy="0"/>
        </a:xfrm>
      </p:grpSpPr>
      <p:sp>
        <p:nvSpPr>
          <p:cNvPr id="1109" name="Google Shape;1109;g6e48249a09_0_1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6e48249a09_0_1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1" name="Google Shape;1111;g6e48249a09_0_13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6" name="Shape 1116"/>
        <p:cNvGrpSpPr/>
        <p:nvPr/>
      </p:nvGrpSpPr>
      <p:grpSpPr>
        <a:xfrm>
          <a:off x="0" y="0"/>
          <a:ext cx="0" cy="0"/>
          <a:chOff x="0" y="0"/>
          <a:chExt cx="0" cy="0"/>
        </a:xfrm>
      </p:grpSpPr>
      <p:sp>
        <p:nvSpPr>
          <p:cNvPr id="1117" name="Google Shape;111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8" name="Google Shape;1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e48249a09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e48249a09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We’ve talked about black box or functional testing, where you use your requirement specification to define inputs to and expected output from your system. This helps ensure your system fulfills the requirements. Functional testing, however, is based on the requirements - of course - and not the code itself. It is an important practice, but there is not a 1-1 correlation, and to really root out faults, we need to consider the code itself, and the structure of the software. Today, we’ll describe (read)</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6e48249a09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6e48249a09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Earlier, we talked about functional testing, using the requirements to come up with tests. That’s called black box testing because we don’t know what it inside the box, the actual software. We write tests using all of the other information lying around - the requirements, specifications, usage scenarios - but the program is this untamperable box, often because it doesn’t exist when you’re writing the tests. However, the structure of the code is itself a valuable source of information, so we should make use of that. This is the basic idea behind structural testing. We should throw open the white box.</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e48249a09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e48249a09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The base idea of structural testing is that you can measure how the program is exercised. How many statements of branches of control flow did you cover? How many paths? Did you exercise the right set of conditions? We can define a bunch of different ways to measure execution, then try to cover those testing goals, using the percentage of covered obligations as a test adequacy score. Take that if statement. We need a test where eptr has a + sign in it to hit the true branch of that if statement. So, if our tests don’t do that, we should come up with a test to satisfy that condition.</a:t>
            </a:r>
            <a:endParaRPr>
              <a:solidFill>
                <a:schemeClr val="dk1"/>
              </a:solidFill>
            </a:endParaRPr>
          </a:p>
          <a:p>
            <a:pPr indent="0" lvl="0" marL="0" rtl="0" algn="l">
              <a:lnSpc>
                <a:spcPct val="120000"/>
              </a:lnSpc>
              <a:spcBef>
                <a:spcPts val="0"/>
              </a:spcBef>
              <a:spcAft>
                <a:spcPts val="0"/>
              </a:spcAft>
              <a:buNone/>
            </a:pPr>
            <a:r>
              <a:rPr lang="sv-SE">
                <a:solidFill>
                  <a:schemeClr val="dk1"/>
                </a:solidFill>
              </a:rPr>
              <a:t>Why? (discuss - look for answers like no faults without execution, Corner cases, more thorough testing, requirements don’t necessarily cover things like helper functions, error handling code, etc. Requirements might be incomplete.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8" name="Shape 78"/>
        <p:cNvGrpSpPr/>
        <p:nvPr/>
      </p:nvGrpSpPr>
      <p:grpSpPr>
        <a:xfrm>
          <a:off x="0" y="0"/>
          <a:ext cx="0" cy="0"/>
          <a:chOff x="0" y="0"/>
          <a:chExt cx="0" cy="0"/>
        </a:xfrm>
      </p:grpSpPr>
      <p:sp>
        <p:nvSpPr>
          <p:cNvPr id="79" name="Google Shape;79;p1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80" name="Google Shape;80;p1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81" name="Google Shape;81;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Google Shape;82;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5"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90" name="Shape 90"/>
        <p:cNvGrpSpPr/>
        <p:nvPr/>
      </p:nvGrpSpPr>
      <p:grpSpPr>
        <a:xfrm>
          <a:off x="0" y="0"/>
          <a:ext cx="0" cy="0"/>
          <a:chOff x="0" y="0"/>
          <a:chExt cx="0" cy="0"/>
        </a:xfrm>
      </p:grpSpPr>
      <p:sp>
        <p:nvSpPr>
          <p:cNvPr id="91" name="Google Shape;91;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2" name="Google Shape;9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3" name="Google Shape;9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4" name="Google Shape;9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5" name="Google Shape;95;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97" name="Shape 97"/>
        <p:cNvGrpSpPr/>
        <p:nvPr/>
      </p:nvGrpSpPr>
      <p:grpSpPr>
        <a:xfrm>
          <a:off x="0" y="0"/>
          <a:ext cx="0" cy="0"/>
          <a:chOff x="0" y="0"/>
          <a:chExt cx="0" cy="0"/>
        </a:xfrm>
      </p:grpSpPr>
      <p:sp>
        <p:nvSpPr>
          <p:cNvPr id="98" name="Google Shape;98;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9" name="Google Shape;99;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0" name="Google Shape;100;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1" name="Google Shape;101;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02" name="Google Shape;102;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3" name="Google Shape;103;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104" name="Shape 104"/>
        <p:cNvGrpSpPr/>
        <p:nvPr/>
      </p:nvGrpSpPr>
      <p:grpSpPr>
        <a:xfrm>
          <a:off x="0" y="0"/>
          <a:ext cx="0" cy="0"/>
          <a:chOff x="0" y="0"/>
          <a:chExt cx="0" cy="0"/>
        </a:xfrm>
      </p:grpSpPr>
      <p:sp>
        <p:nvSpPr>
          <p:cNvPr id="105" name="Google Shape;105;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6" name="Google Shape;106;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7" name="Google Shape;107;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111" name="Shape 111"/>
        <p:cNvGrpSpPr/>
        <p:nvPr/>
      </p:nvGrpSpPr>
      <p:grpSpPr>
        <a:xfrm>
          <a:off x="0" y="0"/>
          <a:ext cx="0" cy="0"/>
          <a:chOff x="0" y="0"/>
          <a:chExt cx="0" cy="0"/>
        </a:xfrm>
      </p:grpSpPr>
      <p:sp>
        <p:nvSpPr>
          <p:cNvPr id="112" name="Google Shape;112;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3" name="Google Shape;113;p20"/>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4" name="Google Shape;114;p20"/>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6" name="Google Shape;116;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7" name="Google Shape;117;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118" name="Shape 118"/>
        <p:cNvGrpSpPr/>
        <p:nvPr/>
      </p:nvGrpSpPr>
      <p:grpSpPr>
        <a:xfrm>
          <a:off x="0" y="0"/>
          <a:ext cx="0" cy="0"/>
          <a:chOff x="0" y="0"/>
          <a:chExt cx="0" cy="0"/>
        </a:xfrm>
      </p:grpSpPr>
      <p:sp>
        <p:nvSpPr>
          <p:cNvPr id="119" name="Google Shape;119;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0" name="Google Shape;120;p21"/>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1" name="Google Shape;121;p21"/>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2" name="Google Shape;122;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3" name="Google Shape;123;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125" name="Shape 125"/>
        <p:cNvGrpSpPr/>
        <p:nvPr/>
      </p:nvGrpSpPr>
      <p:grpSpPr>
        <a:xfrm>
          <a:off x="0" y="0"/>
          <a:ext cx="0" cy="0"/>
          <a:chOff x="0" y="0"/>
          <a:chExt cx="0" cy="0"/>
        </a:xfrm>
      </p:grpSpPr>
      <p:sp>
        <p:nvSpPr>
          <p:cNvPr id="126" name="Google Shape;126;p22"/>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7" name="Google Shape;127;p22"/>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8" name="Google Shape;128;p22"/>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9" name="Google Shape;129;p22"/>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30" name="Google Shape;130;p22"/>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31" name="Google Shape;131;p22"/>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2" name="Google Shape;132;p22"/>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133" name="Shape 133"/>
        <p:cNvGrpSpPr/>
        <p:nvPr/>
      </p:nvGrpSpPr>
      <p:grpSpPr>
        <a:xfrm>
          <a:off x="0" y="0"/>
          <a:ext cx="0" cy="0"/>
          <a:chOff x="0" y="0"/>
          <a:chExt cx="0" cy="0"/>
        </a:xfrm>
      </p:grpSpPr>
      <p:sp>
        <p:nvSpPr>
          <p:cNvPr id="134" name="Google Shape;134;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5" name="Shape 135"/>
        <p:cNvGrpSpPr/>
        <p:nvPr/>
      </p:nvGrpSpPr>
      <p:grpSpPr>
        <a:xfrm>
          <a:off x="0" y="0"/>
          <a:ext cx="0" cy="0"/>
          <a:chOff x="0" y="0"/>
          <a:chExt cx="0" cy="0"/>
        </a:xfrm>
      </p:grpSpPr>
      <p:sp>
        <p:nvSpPr>
          <p:cNvPr id="136" name="Google Shape;136;p24"/>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7" name="Google Shape;137;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8" name="Google Shape;138;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9" name="Google Shape;139;p24"/>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4.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2.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20.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3" name="Shape 83"/>
        <p:cNvGrpSpPr/>
        <p:nvPr/>
      </p:nvGrpSpPr>
      <p:grpSpPr>
        <a:xfrm>
          <a:off x="0" y="0"/>
          <a:ext cx="0" cy="0"/>
          <a:chOff x="0" y="0"/>
          <a:chExt cx="0" cy="0"/>
        </a:xfrm>
      </p:grpSpPr>
      <p:pic>
        <p:nvPicPr>
          <p:cNvPr id="84" name="Google Shape;84;p14"/>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6" name="Shape 86"/>
        <p:cNvGrpSpPr/>
        <p:nvPr/>
      </p:nvGrpSpPr>
      <p:grpSpPr>
        <a:xfrm>
          <a:off x="0" y="0"/>
          <a:ext cx="0" cy="0"/>
          <a:chOff x="0" y="0"/>
          <a:chExt cx="0" cy="0"/>
        </a:xfrm>
      </p:grpSpPr>
      <p:sp>
        <p:nvSpPr>
          <p:cNvPr id="87" name="Google Shape;87;p16"/>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8" name="Google Shape;88;p16"/>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9" name="Google Shape;89;p16"/>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7.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8.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8: Structural Testing</a:t>
            </a:r>
            <a:endParaRPr/>
          </a:p>
        </p:txBody>
      </p:sp>
      <p:sp>
        <p:nvSpPr>
          <p:cNvPr id="146" name="Google Shape;146;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14,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4"/>
          <p:cNvSpPr txBox="1"/>
          <p:nvPr/>
        </p:nvSpPr>
        <p:spPr>
          <a:xfrm>
            <a:off x="715300" y="1474650"/>
            <a:ext cx="8113500" cy="19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FFFFF"/>
              </a:solidFill>
            </a:endParaRPr>
          </a:p>
        </p:txBody>
      </p:sp>
      <p:sp>
        <p:nvSpPr>
          <p:cNvPr id="208" name="Google Shape;208;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
        <p:nvSpPr>
          <p:cNvPr id="209" name="Google Shape;209;p34"/>
          <p:cNvSpPr txBox="1"/>
          <p:nvPr>
            <p:ph type="title"/>
          </p:nvPr>
        </p:nvSpPr>
        <p:spPr>
          <a:xfrm>
            <a:off x="468900" y="1242251"/>
            <a:ext cx="8217900" cy="32031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sv-SE" sz="4800"/>
              <a:t>The basic idea:</a:t>
            </a:r>
            <a:endParaRPr sz="4800"/>
          </a:p>
          <a:p>
            <a:pPr indent="0" lvl="0" marL="0" rtl="0" algn="l">
              <a:lnSpc>
                <a:spcPct val="100000"/>
              </a:lnSpc>
              <a:spcBef>
                <a:spcPts val="0"/>
              </a:spcBef>
              <a:spcAft>
                <a:spcPts val="0"/>
              </a:spcAft>
              <a:buNone/>
            </a:pPr>
            <a:r>
              <a:rPr lang="sv-SE" sz="4800"/>
              <a:t>You can’t find all of the faults without exercising all of the code.</a:t>
            </a:r>
            <a:endParaRPr sz="4800"/>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 - Motivation</a:t>
            </a:r>
            <a:endParaRPr/>
          </a:p>
        </p:txBody>
      </p:sp>
      <p:sp>
        <p:nvSpPr>
          <p:cNvPr id="215" name="Google Shape;215;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chemeClr val="dk1"/>
              </a:buClr>
              <a:buSzPts val="3000"/>
              <a:buFont typeface="Arial"/>
              <a:buChar char="•"/>
            </a:pPr>
            <a:r>
              <a:rPr lang="sv-SE"/>
              <a:t>Requirements-based tests should execute </a:t>
            </a:r>
            <a:r>
              <a:rPr i="1" lang="sv-SE"/>
              <a:t>most</a:t>
            </a:r>
            <a:r>
              <a:rPr lang="sv-SE"/>
              <a:t> code, but will rarely execute all of it.</a:t>
            </a:r>
            <a:endParaRPr/>
          </a:p>
          <a:p>
            <a:pPr indent="-368300" lvl="1" marL="914400" marR="0" rtl="0" algn="l">
              <a:lnSpc>
                <a:spcPct val="120000"/>
              </a:lnSpc>
              <a:spcBef>
                <a:spcPts val="0"/>
              </a:spcBef>
              <a:spcAft>
                <a:spcPts val="0"/>
              </a:spcAft>
              <a:buSzPts val="2200"/>
              <a:buChar char="•"/>
            </a:pPr>
            <a:r>
              <a:rPr lang="sv-SE"/>
              <a:t>Helper functions</a:t>
            </a:r>
            <a:endParaRPr/>
          </a:p>
          <a:p>
            <a:pPr indent="-368300" lvl="1" marL="914400" marR="0" rtl="0" algn="l">
              <a:lnSpc>
                <a:spcPct val="120000"/>
              </a:lnSpc>
              <a:spcBef>
                <a:spcPts val="0"/>
              </a:spcBef>
              <a:spcAft>
                <a:spcPts val="0"/>
              </a:spcAft>
              <a:buSzPts val="2200"/>
              <a:buChar char="•"/>
            </a:pPr>
            <a:r>
              <a:rPr lang="sv-SE"/>
              <a:t>Error-handling code</a:t>
            </a:r>
            <a:endParaRPr/>
          </a:p>
          <a:p>
            <a:pPr indent="-368300" lvl="1" marL="914400" marR="0" rtl="0" algn="l">
              <a:lnSpc>
                <a:spcPct val="120000"/>
              </a:lnSpc>
              <a:spcBef>
                <a:spcPts val="0"/>
              </a:spcBef>
              <a:spcAft>
                <a:spcPts val="0"/>
              </a:spcAft>
              <a:buSzPts val="2200"/>
              <a:buChar char="•"/>
            </a:pPr>
            <a:r>
              <a:rPr lang="sv-SE"/>
              <a:t>Requirements missing outcomes </a:t>
            </a:r>
            <a:endParaRPr/>
          </a:p>
          <a:p>
            <a:pPr indent="-393700" lvl="0" marL="457200" marR="0" rtl="0" algn="l">
              <a:lnSpc>
                <a:spcPct val="120000"/>
              </a:lnSpc>
              <a:spcBef>
                <a:spcPts val="0"/>
              </a:spcBef>
              <a:spcAft>
                <a:spcPts val="0"/>
              </a:spcAft>
              <a:buSzPts val="2600"/>
              <a:buChar char="•"/>
            </a:pPr>
            <a:r>
              <a:rPr lang="sv-SE"/>
              <a:t>Structural testing compliments functional testing by requiring that code elements are exercised in prescribed ways.</a:t>
            </a:r>
            <a:endParaRPr/>
          </a:p>
        </p:txBody>
      </p:sp>
      <p:sp>
        <p:nvSpPr>
          <p:cNvPr id="216" name="Google Shape;21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Structural Does Not Replace Functional</a:t>
            </a:r>
            <a:endParaRPr sz="3000"/>
          </a:p>
        </p:txBody>
      </p:sp>
      <p:sp>
        <p:nvSpPr>
          <p:cNvPr id="222" name="Google Shape;222;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Structural test</a:t>
            </a:r>
            <a:r>
              <a:rPr lang="sv-SE"/>
              <a:t>ing should</a:t>
            </a:r>
            <a:r>
              <a:rPr lang="sv-SE"/>
              <a:t> not be the basis for “How do I choose tests?”</a:t>
            </a:r>
            <a:endParaRPr/>
          </a:p>
          <a:p>
            <a:pPr indent="-368300" lvl="1" marL="914400" marR="0" rtl="0" algn="l">
              <a:lnSpc>
                <a:spcPct val="120000"/>
              </a:lnSpc>
              <a:spcBef>
                <a:spcPts val="0"/>
              </a:spcBef>
              <a:spcAft>
                <a:spcPts val="0"/>
              </a:spcAft>
              <a:buSzPts val="2200"/>
              <a:buChar char="•"/>
            </a:pPr>
            <a:r>
              <a:rPr lang="sv-SE"/>
              <a:t>Structure-based tests do not directly make an argument for verification or expose missing functionality.</a:t>
            </a:r>
            <a:endParaRPr/>
          </a:p>
          <a:p>
            <a:pPr indent="-368300" lvl="1" marL="914400" marR="0" rtl="0" algn="l">
              <a:lnSpc>
                <a:spcPct val="120000"/>
              </a:lnSpc>
              <a:spcBef>
                <a:spcPts val="0"/>
              </a:spcBef>
              <a:spcAft>
                <a:spcPts val="0"/>
              </a:spcAft>
              <a:buSzPts val="2200"/>
              <a:buChar char="•"/>
            </a:pPr>
            <a:r>
              <a:rPr lang="sv-SE"/>
              <a:t>Structural testing is useful for supplementing functional tests to help reveal faults.</a:t>
            </a:r>
            <a:endParaRPr/>
          </a:p>
          <a:p>
            <a:pPr indent="-361950" lvl="2" marL="1371600" marR="0" rtl="0" algn="l">
              <a:lnSpc>
                <a:spcPct val="120000"/>
              </a:lnSpc>
              <a:spcBef>
                <a:spcPts val="0"/>
              </a:spcBef>
              <a:spcAft>
                <a:spcPts val="0"/>
              </a:spcAft>
              <a:buSzPts val="2100"/>
              <a:buChar char="•"/>
            </a:pPr>
            <a:r>
              <a:rPr lang="sv-SE" sz="2100"/>
              <a:t>Functional tests are good at exposing conceptual faults. Structural tests are good at exposing coding mistakes.</a:t>
            </a:r>
            <a:endParaRPr sz="2100"/>
          </a:p>
        </p:txBody>
      </p:sp>
      <p:sp>
        <p:nvSpPr>
          <p:cNvPr id="223" name="Google Shape;22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 Usage</a:t>
            </a:r>
            <a:endParaRPr/>
          </a:p>
        </p:txBody>
      </p:sp>
      <p:sp>
        <p:nvSpPr>
          <p:cNvPr id="229" name="Google Shape;229;p37"/>
          <p:cNvSpPr txBox="1"/>
          <p:nvPr>
            <p:ph idx="1" type="body"/>
          </p:nvPr>
        </p:nvSpPr>
        <p:spPr>
          <a:xfrm>
            <a:off x="468900" y="1282400"/>
            <a:ext cx="61164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2400"/>
              <a:t>Take code, derive information about structure, use obligation information to:</a:t>
            </a:r>
            <a:endParaRPr sz="2400"/>
          </a:p>
          <a:p>
            <a:pPr indent="-381000" lvl="0" marL="457200" rtl="0" algn="l">
              <a:lnSpc>
                <a:spcPct val="120000"/>
              </a:lnSpc>
              <a:spcBef>
                <a:spcPts val="0"/>
              </a:spcBef>
              <a:spcAft>
                <a:spcPts val="0"/>
              </a:spcAft>
              <a:buSzPts val="2400"/>
              <a:buChar char="•"/>
            </a:pPr>
            <a:r>
              <a:rPr lang="sv-SE" sz="2400"/>
              <a:t>Create Tests</a:t>
            </a:r>
            <a:endParaRPr sz="2400"/>
          </a:p>
          <a:p>
            <a:pPr indent="-381000" lvl="1" marL="914400" rtl="0" algn="l">
              <a:lnSpc>
                <a:spcPct val="120000"/>
              </a:lnSpc>
              <a:spcBef>
                <a:spcPts val="0"/>
              </a:spcBef>
              <a:spcAft>
                <a:spcPts val="0"/>
              </a:spcAft>
              <a:buSzPts val="2400"/>
              <a:buChar char="•"/>
            </a:pPr>
            <a:r>
              <a:rPr lang="sv-SE"/>
              <a:t>Design tests that satisfy obligations.</a:t>
            </a:r>
            <a:endParaRPr sz="2400"/>
          </a:p>
          <a:p>
            <a:pPr indent="-381000" lvl="0" marL="457200" rtl="0" algn="l">
              <a:lnSpc>
                <a:spcPct val="120000"/>
              </a:lnSpc>
              <a:spcBef>
                <a:spcPts val="0"/>
              </a:spcBef>
              <a:spcAft>
                <a:spcPts val="0"/>
              </a:spcAft>
              <a:buSzPts val="2400"/>
              <a:buChar char="•"/>
            </a:pPr>
            <a:r>
              <a:rPr lang="sv-SE" sz="2400"/>
              <a:t>Measure Adequacy of Existing Tests</a:t>
            </a:r>
            <a:endParaRPr sz="2400"/>
          </a:p>
          <a:p>
            <a:pPr indent="-381000" lvl="1" marL="914400" rtl="0" algn="l">
              <a:lnSpc>
                <a:spcPct val="120000"/>
              </a:lnSpc>
              <a:spcBef>
                <a:spcPts val="0"/>
              </a:spcBef>
              <a:spcAft>
                <a:spcPts val="0"/>
              </a:spcAft>
              <a:buSzPts val="2400"/>
              <a:buChar char="•"/>
            </a:pPr>
            <a:r>
              <a:rPr lang="sv-SE"/>
              <a:t>Measure coverage of existing tests, </a:t>
            </a:r>
            <a:br>
              <a:rPr lang="sv-SE"/>
            </a:br>
            <a:r>
              <a:rPr lang="sv-SE"/>
              <a:t>fill in gaps.</a:t>
            </a:r>
            <a:endParaRPr sz="2400"/>
          </a:p>
        </p:txBody>
      </p:sp>
      <p:sp>
        <p:nvSpPr>
          <p:cNvPr id="230" name="Google Shape;230;p37"/>
          <p:cNvSpPr/>
          <p:nvPr/>
        </p:nvSpPr>
        <p:spPr>
          <a:xfrm>
            <a:off x="6799475" y="2596513"/>
            <a:ext cx="1740000" cy="660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System Under Test</a:t>
            </a:r>
            <a:endParaRPr b="1"/>
          </a:p>
        </p:txBody>
      </p:sp>
      <p:sp>
        <p:nvSpPr>
          <p:cNvPr id="231" name="Google Shape;231;p37"/>
          <p:cNvSpPr/>
          <p:nvPr/>
        </p:nvSpPr>
        <p:spPr>
          <a:xfrm>
            <a:off x="7042475" y="1571206"/>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Inputs</a:t>
            </a:r>
            <a:endParaRPr b="1"/>
          </a:p>
        </p:txBody>
      </p:sp>
      <p:cxnSp>
        <p:nvCxnSpPr>
          <p:cNvPr id="232" name="Google Shape;232;p37"/>
          <p:cNvCxnSpPr/>
          <p:nvPr/>
        </p:nvCxnSpPr>
        <p:spPr>
          <a:xfrm rot="10800000">
            <a:off x="8019725" y="2164231"/>
            <a:ext cx="0" cy="432300"/>
          </a:xfrm>
          <a:prstGeom prst="straightConnector1">
            <a:avLst/>
          </a:prstGeom>
          <a:noFill/>
          <a:ln cap="flat" cmpd="sng" w="19050">
            <a:solidFill>
              <a:schemeClr val="dk2"/>
            </a:solidFill>
            <a:prstDash val="solid"/>
            <a:round/>
            <a:headEnd len="med" w="med" type="none"/>
            <a:tailEnd len="med" w="med" type="triangle"/>
          </a:ln>
        </p:spPr>
      </p:cxnSp>
      <p:cxnSp>
        <p:nvCxnSpPr>
          <p:cNvPr id="233" name="Google Shape;233;p37"/>
          <p:cNvCxnSpPr/>
          <p:nvPr/>
        </p:nvCxnSpPr>
        <p:spPr>
          <a:xfrm>
            <a:off x="7274025" y="2164306"/>
            <a:ext cx="0" cy="432300"/>
          </a:xfrm>
          <a:prstGeom prst="straightConnector1">
            <a:avLst/>
          </a:prstGeom>
          <a:noFill/>
          <a:ln cap="flat" cmpd="sng" w="19050">
            <a:solidFill>
              <a:schemeClr val="dk2"/>
            </a:solidFill>
            <a:prstDash val="solid"/>
            <a:round/>
            <a:headEnd len="med" w="med" type="none"/>
            <a:tailEnd len="med" w="med" type="triangle"/>
          </a:ln>
        </p:spPr>
      </p:cxnSp>
      <p:sp>
        <p:nvSpPr>
          <p:cNvPr id="234" name="Google Shape;234;p37"/>
          <p:cNvSpPr txBox="1"/>
          <p:nvPr/>
        </p:nvSpPr>
        <p:spPr>
          <a:xfrm>
            <a:off x="8206200" y="2257569"/>
            <a:ext cx="937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Derives</a:t>
            </a:r>
            <a:endParaRPr/>
          </a:p>
        </p:txBody>
      </p:sp>
      <p:sp>
        <p:nvSpPr>
          <p:cNvPr id="235" name="Google Shape;235;p37"/>
          <p:cNvSpPr txBox="1"/>
          <p:nvPr/>
        </p:nvSpPr>
        <p:spPr>
          <a:xfrm>
            <a:off x="6279725" y="2278588"/>
            <a:ext cx="937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Tests</a:t>
            </a:r>
            <a:endParaRPr/>
          </a:p>
        </p:txBody>
      </p:sp>
      <p:sp>
        <p:nvSpPr>
          <p:cNvPr id="236" name="Google Shape;236;p37"/>
          <p:cNvSpPr/>
          <p:nvPr/>
        </p:nvSpPr>
        <p:spPr>
          <a:xfrm>
            <a:off x="7042475" y="3689769"/>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Output</a:t>
            </a:r>
            <a:endParaRPr b="1"/>
          </a:p>
        </p:txBody>
      </p:sp>
      <p:cxnSp>
        <p:nvCxnSpPr>
          <p:cNvPr id="237" name="Google Shape;237;p37"/>
          <p:cNvCxnSpPr>
            <a:stCxn id="230" idx="2"/>
            <a:endCxn id="236" idx="0"/>
          </p:cNvCxnSpPr>
          <p:nvPr/>
        </p:nvCxnSpPr>
        <p:spPr>
          <a:xfrm>
            <a:off x="7669475" y="3257413"/>
            <a:ext cx="0" cy="432300"/>
          </a:xfrm>
          <a:prstGeom prst="straightConnector1">
            <a:avLst/>
          </a:prstGeom>
          <a:noFill/>
          <a:ln cap="flat" cmpd="sng" w="19050">
            <a:solidFill>
              <a:schemeClr val="dk2"/>
            </a:solidFill>
            <a:prstDash val="solid"/>
            <a:round/>
            <a:headEnd len="med" w="med" type="none"/>
            <a:tailEnd len="med" w="med" type="triangle"/>
          </a:ln>
        </p:spPr>
      </p:cxnSp>
      <p:sp>
        <p:nvSpPr>
          <p:cNvPr id="238" name="Google Shape;238;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and Data Flow</a:t>
            </a:r>
            <a:endParaRPr/>
          </a:p>
        </p:txBody>
      </p:sp>
      <p:sp>
        <p:nvSpPr>
          <p:cNvPr id="244" name="Google Shape;244;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We need context on how system executes.</a:t>
            </a:r>
            <a:endParaRPr/>
          </a:p>
          <a:p>
            <a:pPr indent="-393700" lvl="0" marL="457200" marR="0" rtl="0" algn="l">
              <a:lnSpc>
                <a:spcPct val="120000"/>
              </a:lnSpc>
              <a:spcBef>
                <a:spcPts val="0"/>
              </a:spcBef>
              <a:spcAft>
                <a:spcPts val="0"/>
              </a:spcAft>
              <a:buSzPts val="2600"/>
              <a:buChar char="•"/>
            </a:pPr>
            <a:r>
              <a:rPr lang="sv-SE"/>
              <a:t>Code is rarely sequential - conditional statements result in branches in execution, jumping between blocks of code.</a:t>
            </a:r>
            <a:endParaRPr/>
          </a:p>
          <a:p>
            <a:pPr indent="-368300" lvl="1" marL="914400" marR="0" rtl="0" algn="l">
              <a:lnSpc>
                <a:spcPct val="120000"/>
              </a:lnSpc>
              <a:spcBef>
                <a:spcPts val="0"/>
              </a:spcBef>
              <a:spcAft>
                <a:spcPts val="0"/>
              </a:spcAft>
              <a:buSzPts val="2200"/>
              <a:buChar char="•"/>
            </a:pPr>
            <a:r>
              <a:rPr lang="sv-SE"/>
              <a:t>Control flow is information on how control passes between blocks of code.</a:t>
            </a:r>
            <a:endParaRPr/>
          </a:p>
          <a:p>
            <a:pPr indent="-393700" lvl="0" marL="457200" marR="0" rtl="0" algn="l">
              <a:lnSpc>
                <a:spcPct val="120000"/>
              </a:lnSpc>
              <a:spcBef>
                <a:spcPts val="0"/>
              </a:spcBef>
              <a:spcAft>
                <a:spcPts val="0"/>
              </a:spcAft>
              <a:buSzPts val="2600"/>
              <a:buChar char="•"/>
            </a:pPr>
            <a:r>
              <a:rPr lang="sv-SE"/>
              <a:t>Data flow is information on how variables are used in other expressions. </a:t>
            </a:r>
            <a:endParaRPr/>
          </a:p>
        </p:txBody>
      </p:sp>
      <p:sp>
        <p:nvSpPr>
          <p:cNvPr id="245" name="Google Shape;245;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Control-Flow Graphs</a:t>
            </a:r>
            <a:endParaRPr/>
          </a:p>
        </p:txBody>
      </p:sp>
      <p:sp>
        <p:nvSpPr>
          <p:cNvPr id="251" name="Google Shape;251;p39"/>
          <p:cNvSpPr txBox="1"/>
          <p:nvPr>
            <p:ph idx="1" type="body"/>
          </p:nvPr>
        </p:nvSpPr>
        <p:spPr>
          <a:xfrm>
            <a:off x="468895" y="1282400"/>
            <a:ext cx="3730200" cy="3480300"/>
          </a:xfrm>
          <a:prstGeom prst="rect">
            <a:avLst/>
          </a:prstGeom>
        </p:spPr>
        <p:txBody>
          <a:bodyPr anchorCtr="0" anchor="t" bIns="45700" lIns="91425" spcFirstLastPara="1" rIns="91425" wrap="square" tIns="45700">
            <a:noAutofit/>
          </a:bodyPr>
          <a:lstStyle/>
          <a:p>
            <a:pPr indent="-342900" lvl="0" marL="457200" marR="0" rtl="0" algn="l">
              <a:lnSpc>
                <a:spcPct val="120000"/>
              </a:lnSpc>
              <a:spcBef>
                <a:spcPts val="0"/>
              </a:spcBef>
              <a:spcAft>
                <a:spcPts val="0"/>
              </a:spcAft>
              <a:buClr>
                <a:schemeClr val="dk1"/>
              </a:buClr>
              <a:buSzPts val="1800"/>
              <a:buFont typeface="Arial"/>
              <a:buChar char="•"/>
            </a:pPr>
            <a:r>
              <a:rPr lang="sv-SE" sz="1800"/>
              <a:t>A directed graph representing the flow of control through the program.</a:t>
            </a:r>
            <a:endParaRPr sz="1800"/>
          </a:p>
          <a:p>
            <a:pPr indent="-342900" lvl="0" marL="457200" marR="0" rtl="0" algn="l">
              <a:lnSpc>
                <a:spcPct val="120000"/>
              </a:lnSpc>
              <a:spcBef>
                <a:spcPts val="0"/>
              </a:spcBef>
              <a:spcAft>
                <a:spcPts val="0"/>
              </a:spcAft>
              <a:buSzPts val="1800"/>
              <a:buChar char="•"/>
            </a:pPr>
            <a:r>
              <a:rPr lang="sv-SE" sz="1800"/>
              <a:t>Nodes represent sequential blocks of program commands. </a:t>
            </a:r>
            <a:endParaRPr sz="1800"/>
          </a:p>
          <a:p>
            <a:pPr indent="-342900" lvl="0" marL="457200" marR="0" rtl="0" algn="l">
              <a:lnSpc>
                <a:spcPct val="120000"/>
              </a:lnSpc>
              <a:spcBef>
                <a:spcPts val="0"/>
              </a:spcBef>
              <a:spcAft>
                <a:spcPts val="0"/>
              </a:spcAft>
              <a:buSzPts val="1800"/>
              <a:buChar char="•"/>
            </a:pPr>
            <a:r>
              <a:rPr lang="sv-SE" sz="1800"/>
              <a:t>Edges connect nodes in the sequence they are executed. Multiple edges indicate conditional statements (loops, if statements, switches).</a:t>
            </a:r>
            <a:endParaRPr sz="1800"/>
          </a:p>
        </p:txBody>
      </p:sp>
      <p:sp>
        <p:nvSpPr>
          <p:cNvPr id="252" name="Google Shape;252;p39"/>
          <p:cNvSpPr txBox="1"/>
          <p:nvPr/>
        </p:nvSpPr>
        <p:spPr>
          <a:xfrm>
            <a:off x="0" y="0"/>
            <a:ext cx="3000000" cy="225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endParaRPr/>
          </a:p>
        </p:txBody>
      </p:sp>
      <p:cxnSp>
        <p:nvCxnSpPr>
          <p:cNvPr id="253" name="Google Shape;253;p39"/>
          <p:cNvCxnSpPr/>
          <p:nvPr/>
        </p:nvCxnSpPr>
        <p:spPr>
          <a:xfrm>
            <a:off x="6755076" y="2536900"/>
            <a:ext cx="0" cy="264600"/>
          </a:xfrm>
          <a:prstGeom prst="straightConnector1">
            <a:avLst/>
          </a:prstGeom>
          <a:noFill/>
          <a:ln cap="flat" cmpd="sng" w="28575">
            <a:solidFill>
              <a:srgbClr val="000000"/>
            </a:solidFill>
            <a:prstDash val="solid"/>
            <a:round/>
            <a:headEnd len="sm" w="sm" type="none"/>
            <a:tailEnd len="sm" w="sm" type="triangle"/>
          </a:ln>
        </p:spPr>
      </p:cxnSp>
      <p:cxnSp>
        <p:nvCxnSpPr>
          <p:cNvPr id="254" name="Google Shape;254;p39"/>
          <p:cNvCxnSpPr/>
          <p:nvPr/>
        </p:nvCxnSpPr>
        <p:spPr>
          <a:xfrm>
            <a:off x="4781191" y="2536900"/>
            <a:ext cx="0" cy="1018800"/>
          </a:xfrm>
          <a:prstGeom prst="straightConnector1">
            <a:avLst/>
          </a:prstGeom>
          <a:noFill/>
          <a:ln cap="flat" cmpd="sng" w="28575">
            <a:solidFill>
              <a:srgbClr val="000000"/>
            </a:solidFill>
            <a:prstDash val="solid"/>
            <a:round/>
            <a:headEnd len="sm" w="sm" type="none"/>
            <a:tailEnd len="sm" w="sm" type="triangle"/>
          </a:ln>
        </p:spPr>
      </p:cxnSp>
      <p:sp>
        <p:nvSpPr>
          <p:cNvPr id="255" name="Google Shape;255;p39"/>
          <p:cNvSpPr/>
          <p:nvPr/>
        </p:nvSpPr>
        <p:spPr>
          <a:xfrm>
            <a:off x="7565343" y="3846860"/>
            <a:ext cx="6459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56" name="Google Shape;256;p39"/>
          <p:cNvSpPr/>
          <p:nvPr/>
        </p:nvSpPr>
        <p:spPr>
          <a:xfrm>
            <a:off x="4445759" y="2304580"/>
            <a:ext cx="2431500" cy="453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600">
                <a:solidFill>
                  <a:schemeClr val="dk1"/>
                </a:solidFill>
              </a:rPr>
              <a:t>      </a:t>
            </a:r>
            <a:r>
              <a:rPr b="1" i="0" lang="sv-SE" sz="1600" u="none" cap="none" strike="noStrike">
                <a:solidFill>
                  <a:schemeClr val="dk1"/>
                </a:solidFill>
                <a:latin typeface="Arial"/>
                <a:ea typeface="Arial"/>
                <a:cs typeface="Arial"/>
                <a:sym typeface="Arial"/>
              </a:rPr>
              <a:t>i&lt;N</a:t>
            </a:r>
            <a:endParaRPr b="0" i="0" sz="1800" u="none" cap="none" strike="noStrike">
              <a:solidFill>
                <a:schemeClr val="dk1"/>
              </a:solidFill>
              <a:latin typeface="Arial"/>
              <a:ea typeface="Arial"/>
              <a:cs typeface="Arial"/>
              <a:sym typeface="Arial"/>
            </a:endParaRPr>
          </a:p>
        </p:txBody>
      </p:sp>
      <p:sp>
        <p:nvSpPr>
          <p:cNvPr id="257" name="Google Shape;257;p39"/>
          <p:cNvSpPr/>
          <p:nvPr/>
        </p:nvSpPr>
        <p:spPr>
          <a:xfrm>
            <a:off x="5678273" y="2801422"/>
            <a:ext cx="2167200" cy="453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58" name="Google Shape;258;p39"/>
          <p:cNvSpPr/>
          <p:nvPr/>
        </p:nvSpPr>
        <p:spPr>
          <a:xfrm>
            <a:off x="7199809" y="3294814"/>
            <a:ext cx="13038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59" name="Google Shape;259;p39"/>
          <p:cNvSpPr/>
          <p:nvPr/>
        </p:nvSpPr>
        <p:spPr>
          <a:xfrm>
            <a:off x="4127800" y="3570837"/>
            <a:ext cx="13053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60" name="Google Shape;260;p39"/>
          <p:cNvCxnSpPr/>
          <p:nvPr/>
        </p:nvCxnSpPr>
        <p:spPr>
          <a:xfrm>
            <a:off x="5731580" y="1984853"/>
            <a:ext cx="0" cy="301200"/>
          </a:xfrm>
          <a:prstGeom prst="straightConnector1">
            <a:avLst/>
          </a:prstGeom>
          <a:noFill/>
          <a:ln cap="flat" cmpd="sng" w="28575">
            <a:solidFill>
              <a:srgbClr val="000000"/>
            </a:solidFill>
            <a:prstDash val="solid"/>
            <a:round/>
            <a:headEnd len="sm" w="sm" type="none"/>
            <a:tailEnd len="sm" w="sm" type="triangle"/>
          </a:ln>
        </p:spPr>
      </p:cxnSp>
      <p:cxnSp>
        <p:nvCxnSpPr>
          <p:cNvPr id="261" name="Google Shape;261;p39"/>
          <p:cNvCxnSpPr/>
          <p:nvPr/>
        </p:nvCxnSpPr>
        <p:spPr>
          <a:xfrm>
            <a:off x="7851678" y="3033742"/>
            <a:ext cx="0" cy="255300"/>
          </a:xfrm>
          <a:prstGeom prst="straightConnector1">
            <a:avLst/>
          </a:prstGeom>
          <a:noFill/>
          <a:ln cap="flat" cmpd="sng" w="28575">
            <a:solidFill>
              <a:srgbClr val="000000"/>
            </a:solidFill>
            <a:prstDash val="solid"/>
            <a:round/>
            <a:headEnd len="sm" w="sm" type="none"/>
            <a:tailEnd len="sm" w="sm" type="triangle"/>
          </a:ln>
        </p:spPr>
      </p:cxnSp>
      <p:cxnSp>
        <p:nvCxnSpPr>
          <p:cNvPr id="262" name="Google Shape;262;p39"/>
          <p:cNvCxnSpPr/>
          <p:nvPr/>
        </p:nvCxnSpPr>
        <p:spPr>
          <a:xfrm>
            <a:off x="8223305" y="4011324"/>
            <a:ext cx="426600" cy="0"/>
          </a:xfrm>
          <a:prstGeom prst="straightConnector1">
            <a:avLst/>
          </a:prstGeom>
          <a:noFill/>
          <a:ln cap="flat" cmpd="sng" w="28575">
            <a:solidFill>
              <a:srgbClr val="000000"/>
            </a:solidFill>
            <a:prstDash val="solid"/>
            <a:round/>
            <a:headEnd len="sm" w="sm" type="none"/>
            <a:tailEnd len="sm" w="sm" type="none"/>
          </a:ln>
        </p:spPr>
      </p:cxnSp>
      <p:cxnSp>
        <p:nvCxnSpPr>
          <p:cNvPr id="263" name="Google Shape;263;p39"/>
          <p:cNvCxnSpPr/>
          <p:nvPr/>
        </p:nvCxnSpPr>
        <p:spPr>
          <a:xfrm>
            <a:off x="8637456" y="2596651"/>
            <a:ext cx="0" cy="1414500"/>
          </a:xfrm>
          <a:prstGeom prst="straightConnector1">
            <a:avLst/>
          </a:prstGeom>
          <a:noFill/>
          <a:ln cap="flat" cmpd="sng" w="28575">
            <a:solidFill>
              <a:srgbClr val="000000"/>
            </a:solidFill>
            <a:prstDash val="solid"/>
            <a:round/>
            <a:headEnd len="sm" w="sm" type="none"/>
            <a:tailEnd len="sm" w="sm" type="none"/>
          </a:ln>
        </p:spPr>
      </p:cxnSp>
      <p:cxnSp>
        <p:nvCxnSpPr>
          <p:cNvPr id="264" name="Google Shape;264;p39"/>
          <p:cNvCxnSpPr/>
          <p:nvPr/>
        </p:nvCxnSpPr>
        <p:spPr>
          <a:xfrm>
            <a:off x="5752903" y="2095263"/>
            <a:ext cx="2884500" cy="466800"/>
          </a:xfrm>
          <a:prstGeom prst="straightConnector1">
            <a:avLst/>
          </a:prstGeom>
          <a:noFill/>
          <a:ln cap="flat" cmpd="sng" w="28575">
            <a:solidFill>
              <a:srgbClr val="000000"/>
            </a:solidFill>
            <a:prstDash val="solid"/>
            <a:round/>
            <a:headEnd len="sm" w="sm" type="triangle"/>
            <a:tailEnd len="sm" w="sm" type="none"/>
          </a:ln>
        </p:spPr>
      </p:cxnSp>
      <p:sp>
        <p:nvSpPr>
          <p:cNvPr id="265" name="Google Shape;265;p39"/>
          <p:cNvSpPr/>
          <p:nvPr/>
        </p:nvSpPr>
        <p:spPr>
          <a:xfrm>
            <a:off x="6814491" y="2559902"/>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66" name="Google Shape;266;p39"/>
          <p:cNvSpPr/>
          <p:nvPr/>
        </p:nvSpPr>
        <p:spPr>
          <a:xfrm>
            <a:off x="4767472" y="2780719"/>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67" name="Google Shape;267;p39"/>
          <p:cNvSpPr/>
          <p:nvPr/>
        </p:nvSpPr>
        <p:spPr>
          <a:xfrm>
            <a:off x="7946377" y="2965397"/>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68" name="Google Shape;268;p39"/>
          <p:cNvSpPr/>
          <p:nvPr/>
        </p:nvSpPr>
        <p:spPr>
          <a:xfrm>
            <a:off x="5790974" y="3222356"/>
            <a:ext cx="8007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69" name="Google Shape;269;p39"/>
          <p:cNvCxnSpPr/>
          <p:nvPr/>
        </p:nvCxnSpPr>
        <p:spPr>
          <a:xfrm>
            <a:off x="5731580" y="3033742"/>
            <a:ext cx="0" cy="973200"/>
          </a:xfrm>
          <a:prstGeom prst="straightConnector1">
            <a:avLst/>
          </a:prstGeom>
          <a:noFill/>
          <a:ln cap="flat" cmpd="sng" w="28575">
            <a:solidFill>
              <a:schemeClr val="dk1"/>
            </a:solidFill>
            <a:prstDash val="solid"/>
            <a:round/>
            <a:headEnd len="sm" w="sm" type="none"/>
            <a:tailEnd len="sm" w="sm" type="none"/>
          </a:ln>
        </p:spPr>
      </p:cxnSp>
      <p:cxnSp>
        <p:nvCxnSpPr>
          <p:cNvPr id="270" name="Google Shape;270;p39"/>
          <p:cNvCxnSpPr/>
          <p:nvPr/>
        </p:nvCxnSpPr>
        <p:spPr>
          <a:xfrm>
            <a:off x="5752903" y="4011324"/>
            <a:ext cx="1800300" cy="0"/>
          </a:xfrm>
          <a:prstGeom prst="straightConnector1">
            <a:avLst/>
          </a:prstGeom>
          <a:noFill/>
          <a:ln cap="flat" cmpd="sng" w="28575">
            <a:solidFill>
              <a:schemeClr val="dk1"/>
            </a:solidFill>
            <a:prstDash val="solid"/>
            <a:round/>
            <a:headEnd len="sm" w="sm" type="none"/>
            <a:tailEnd len="sm" w="sm" type="triangle"/>
          </a:ln>
        </p:spPr>
      </p:cxnSp>
      <p:sp>
        <p:nvSpPr>
          <p:cNvPr id="271" name="Google Shape;271;p39"/>
          <p:cNvSpPr/>
          <p:nvPr/>
        </p:nvSpPr>
        <p:spPr>
          <a:xfrm>
            <a:off x="5299031" y="1638675"/>
            <a:ext cx="8469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72" name="Google Shape;272;p39"/>
          <p:cNvCxnSpPr/>
          <p:nvPr/>
        </p:nvCxnSpPr>
        <p:spPr>
          <a:xfrm>
            <a:off x="7851678" y="3640993"/>
            <a:ext cx="0" cy="200400"/>
          </a:xfrm>
          <a:prstGeom prst="straightConnector1">
            <a:avLst/>
          </a:prstGeom>
          <a:noFill/>
          <a:ln cap="flat" cmpd="sng" w="28575">
            <a:solidFill>
              <a:srgbClr val="000000"/>
            </a:solidFill>
            <a:prstDash val="solid"/>
            <a:round/>
            <a:headEnd len="sm" w="sm" type="none"/>
            <a:tailEnd len="sm" w="sm" type="triangle"/>
          </a:ln>
        </p:spPr>
      </p:cxnSp>
      <p:sp>
        <p:nvSpPr>
          <p:cNvPr id="273" name="Google Shape;273;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Coverage Criteria</a:t>
            </a:r>
            <a:endParaRPr/>
          </a:p>
        </p:txBody>
      </p:sp>
      <p:sp>
        <p:nvSpPr>
          <p:cNvPr id="279" name="Google Shape;279;p40"/>
          <p:cNvSpPr txBox="1"/>
          <p:nvPr>
            <p:ph idx="1" type="body"/>
          </p:nvPr>
        </p:nvSpPr>
        <p:spPr>
          <a:xfrm>
            <a:off x="468900" y="1201175"/>
            <a:ext cx="8217900" cy="35616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Criteria based on exercising of:</a:t>
            </a:r>
            <a:endParaRPr/>
          </a:p>
          <a:p>
            <a:pPr indent="-368300" lvl="1" marL="914400" marR="0" rtl="0" algn="l">
              <a:lnSpc>
                <a:spcPct val="120000"/>
              </a:lnSpc>
              <a:spcBef>
                <a:spcPts val="0"/>
              </a:spcBef>
              <a:spcAft>
                <a:spcPts val="0"/>
              </a:spcAft>
              <a:buSzPts val="2200"/>
              <a:buChar char="•"/>
            </a:pPr>
            <a:r>
              <a:rPr lang="sv-SE"/>
              <a:t>Statements (nodes of CFG)</a:t>
            </a:r>
            <a:endParaRPr/>
          </a:p>
          <a:p>
            <a:pPr indent="-368300" lvl="1" marL="914400" marR="0" rtl="0" algn="l">
              <a:lnSpc>
                <a:spcPct val="120000"/>
              </a:lnSpc>
              <a:spcBef>
                <a:spcPts val="0"/>
              </a:spcBef>
              <a:spcAft>
                <a:spcPts val="0"/>
              </a:spcAft>
              <a:buSzPts val="2200"/>
              <a:buChar char="•"/>
            </a:pPr>
            <a:r>
              <a:rPr lang="sv-SE"/>
              <a:t>Branches (edges of CFG)</a:t>
            </a:r>
            <a:endParaRPr/>
          </a:p>
          <a:p>
            <a:pPr indent="-368300" lvl="1" marL="914400" marR="0" rtl="0" algn="l">
              <a:lnSpc>
                <a:spcPct val="120000"/>
              </a:lnSpc>
              <a:spcBef>
                <a:spcPts val="0"/>
              </a:spcBef>
              <a:spcAft>
                <a:spcPts val="0"/>
              </a:spcAft>
              <a:buSzPts val="2200"/>
              <a:buChar char="•"/>
            </a:pPr>
            <a:r>
              <a:rPr lang="sv-SE"/>
              <a:t>Conditions</a:t>
            </a:r>
            <a:endParaRPr/>
          </a:p>
          <a:p>
            <a:pPr indent="-368300" lvl="1" marL="914400" marR="0" rtl="0" algn="l">
              <a:lnSpc>
                <a:spcPct val="120000"/>
              </a:lnSpc>
              <a:spcBef>
                <a:spcPts val="0"/>
              </a:spcBef>
              <a:spcAft>
                <a:spcPts val="0"/>
              </a:spcAft>
              <a:buSzPts val="2200"/>
              <a:buChar char="•"/>
            </a:pPr>
            <a:r>
              <a:rPr lang="sv-SE"/>
              <a:t>Paths</a:t>
            </a:r>
            <a:endParaRPr/>
          </a:p>
          <a:p>
            <a:pPr indent="-368300" lvl="1" marL="914400" marR="0" rtl="0" algn="l">
              <a:lnSpc>
                <a:spcPct val="120000"/>
              </a:lnSpc>
              <a:spcBef>
                <a:spcPts val="0"/>
              </a:spcBef>
              <a:spcAft>
                <a:spcPts val="0"/>
              </a:spcAft>
              <a:buSzPts val="2200"/>
              <a:buChar char="•"/>
            </a:pPr>
            <a:r>
              <a:rPr lang="sv-SE"/>
              <a:t>… and many more</a:t>
            </a:r>
            <a:endParaRPr/>
          </a:p>
          <a:p>
            <a:pPr indent="-393700" lvl="0" marL="457200" marR="0" rtl="0" algn="l">
              <a:lnSpc>
                <a:spcPct val="120000"/>
              </a:lnSpc>
              <a:spcBef>
                <a:spcPts val="0"/>
              </a:spcBef>
              <a:spcAft>
                <a:spcPts val="0"/>
              </a:spcAft>
              <a:buSzPts val="2600"/>
              <a:buChar char="•"/>
            </a:pPr>
            <a:r>
              <a:rPr lang="sv-SE"/>
              <a:t>Measurements used as (in)adequacy criteria</a:t>
            </a:r>
            <a:endParaRPr/>
          </a:p>
          <a:p>
            <a:pPr indent="-368300" lvl="1" marL="914400" marR="0" rtl="0" algn="l">
              <a:lnSpc>
                <a:spcPct val="120000"/>
              </a:lnSpc>
              <a:spcBef>
                <a:spcPts val="0"/>
              </a:spcBef>
              <a:spcAft>
                <a:spcPts val="0"/>
              </a:spcAft>
              <a:buSzPts val="2200"/>
              <a:buChar char="•"/>
            </a:pPr>
            <a:r>
              <a:rPr lang="sv-SE"/>
              <a:t>If significant parts of the program are not tested, testing is surely inadequate.</a:t>
            </a:r>
            <a:endParaRPr/>
          </a:p>
        </p:txBody>
      </p:sp>
      <p:sp>
        <p:nvSpPr>
          <p:cNvPr id="280" name="Google Shape;280;p40"/>
          <p:cNvSpPr txBox="1"/>
          <p:nvPr/>
        </p:nvSpPr>
        <p:spPr>
          <a:xfrm>
            <a:off x="0" y="0"/>
            <a:ext cx="3000000" cy="225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endParaRPr/>
          </a:p>
        </p:txBody>
      </p:sp>
      <p:sp>
        <p:nvSpPr>
          <p:cNvPr id="281" name="Google Shape;281;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Statement Coverage</a:t>
            </a:r>
            <a:endParaRPr/>
          </a:p>
        </p:txBody>
      </p:sp>
      <p:sp>
        <p:nvSpPr>
          <p:cNvPr id="287" name="Google Shape;287;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chemeClr val="dk1"/>
              </a:buClr>
              <a:buSzPts val="3000"/>
              <a:buFont typeface="Arial"/>
              <a:buChar char="•"/>
            </a:pPr>
            <a:r>
              <a:rPr lang="sv-SE"/>
              <a:t>The most intuitive criteria. Did we execute every statement at least once?</a:t>
            </a:r>
            <a:endParaRPr/>
          </a:p>
          <a:p>
            <a:pPr indent="-368300" lvl="1" marL="914400" marR="0" rtl="0" algn="l">
              <a:lnSpc>
                <a:spcPct val="120000"/>
              </a:lnSpc>
              <a:spcBef>
                <a:spcPts val="0"/>
              </a:spcBef>
              <a:spcAft>
                <a:spcPts val="0"/>
              </a:spcAft>
              <a:buSzPts val="2200"/>
              <a:buChar char="•"/>
            </a:pPr>
            <a:r>
              <a:rPr lang="sv-SE"/>
              <a:t>Cover each node of the CFG.</a:t>
            </a:r>
            <a:endParaRPr/>
          </a:p>
          <a:p>
            <a:pPr indent="-393700" lvl="0" marL="457200" marR="0" rtl="0" algn="l">
              <a:lnSpc>
                <a:spcPct val="120000"/>
              </a:lnSpc>
              <a:spcBef>
                <a:spcPts val="0"/>
              </a:spcBef>
              <a:spcAft>
                <a:spcPts val="0"/>
              </a:spcAft>
              <a:buSzPts val="2600"/>
              <a:buChar char="•"/>
            </a:pPr>
            <a:r>
              <a:rPr lang="sv-SE"/>
              <a:t>The idea: a fault in a statement cannot be revealed unless we execute the statement.</a:t>
            </a:r>
            <a:endParaRPr/>
          </a:p>
          <a:p>
            <a:pPr indent="-393700" lvl="0" marL="457200" marR="0" rtl="0" algn="l">
              <a:lnSpc>
                <a:spcPct val="120000"/>
              </a:lnSpc>
              <a:spcBef>
                <a:spcPts val="0"/>
              </a:spcBef>
              <a:spcAft>
                <a:spcPts val="0"/>
              </a:spcAft>
              <a:buSzPts val="2600"/>
              <a:buChar char="•"/>
            </a:pPr>
            <a:r>
              <a:rPr lang="sv-SE"/>
              <a:t>Coverage = Number of Statements Covered</a:t>
            </a:r>
            <a:endParaRPr/>
          </a:p>
          <a:p>
            <a:pPr indent="0" lvl="0" marL="0" marR="0" rtl="0" algn="l">
              <a:lnSpc>
                <a:spcPct val="120000"/>
              </a:lnSpc>
              <a:spcBef>
                <a:spcPts val="0"/>
              </a:spcBef>
              <a:spcAft>
                <a:spcPts val="0"/>
              </a:spcAft>
              <a:buNone/>
            </a:pPr>
            <a:r>
              <a:rPr lang="sv-SE"/>
              <a:t>						Number of Total Statements</a:t>
            </a:r>
            <a:endParaRPr/>
          </a:p>
        </p:txBody>
      </p:sp>
      <p:cxnSp>
        <p:nvCxnSpPr>
          <p:cNvPr id="288" name="Google Shape;288;p41"/>
          <p:cNvCxnSpPr/>
          <p:nvPr/>
        </p:nvCxnSpPr>
        <p:spPr>
          <a:xfrm flipH="1" rot="10800000">
            <a:off x="2570025" y="4168819"/>
            <a:ext cx="5389500" cy="8700"/>
          </a:xfrm>
          <a:prstGeom prst="straightConnector1">
            <a:avLst/>
          </a:prstGeom>
          <a:noFill/>
          <a:ln cap="flat" cmpd="sng" w="19050">
            <a:solidFill>
              <a:srgbClr val="000000"/>
            </a:solidFill>
            <a:prstDash val="solid"/>
            <a:round/>
            <a:headEnd len="med" w="med" type="none"/>
            <a:tailEnd len="med" w="med" type="none"/>
          </a:ln>
        </p:spPr>
      </p:cxnSp>
      <p:sp>
        <p:nvSpPr>
          <p:cNvPr id="289" name="Google Shape;28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Statement Coverage</a:t>
            </a:r>
            <a:endParaRPr b="0" i="0" u="none" cap="none" strike="noStrike">
              <a:latin typeface="Arial"/>
              <a:ea typeface="Arial"/>
              <a:cs typeface="Arial"/>
              <a:sym typeface="Arial"/>
            </a:endParaRPr>
          </a:p>
        </p:txBody>
      </p:sp>
      <p:sp>
        <p:nvSpPr>
          <p:cNvPr id="299" name="Google Shape;299;p42"/>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int </a:t>
            </a:r>
            <a:r>
              <a:rPr b="1" lang="sv-SE">
                <a:solidFill>
                  <a:schemeClr val="dk1"/>
                </a:solidFill>
                <a:latin typeface="Courier New"/>
                <a:ea typeface="Courier New"/>
                <a:cs typeface="Courier New"/>
                <a:sym typeface="Courier New"/>
              </a:rPr>
              <a:t>flipSome</a:t>
            </a:r>
            <a:r>
              <a:rPr b="1" i="0" lang="sv-SE" u="none" cap="none" strike="noStrike">
                <a:solidFill>
                  <a:schemeClr val="dk1"/>
                </a:solidFill>
                <a:latin typeface="Courier New"/>
                <a:ea typeface="Courier New"/>
                <a:cs typeface="Courier New"/>
                <a:sym typeface="Courier New"/>
              </a:rPr>
              <a:t>(int A[], int N, int X)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int i=0;</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while (i&lt;N and A[i] &lt;X)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if (A[i]&lt;0)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A[i] = - A[i];</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i++;</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return(1);</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a:t>
            </a:r>
            <a:endParaRPr b="0" i="0" u="none" cap="none" strike="noStrike">
              <a:solidFill>
                <a:schemeClr val="dk1"/>
              </a:solidFill>
              <a:latin typeface="Arial"/>
              <a:ea typeface="Arial"/>
              <a:cs typeface="Arial"/>
              <a:sym typeface="Arial"/>
            </a:endParaRPr>
          </a:p>
        </p:txBody>
      </p:sp>
      <p:cxnSp>
        <p:nvCxnSpPr>
          <p:cNvPr id="300" name="Google Shape;300;p42"/>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301" name="Google Shape;301;p42"/>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302" name="Google Shape;302;p42"/>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303" name="Google Shape;303;p42"/>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304" name="Google Shape;304;p42"/>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305" name="Google Shape;305;p42"/>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306" name="Google Shape;306;p42"/>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307" name="Google Shape;307;p42"/>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308" name="Google Shape;308;p42"/>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309" name="Google Shape;309;p42"/>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310" name="Google Shape;310;p42"/>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311" name="Google Shape;311;p42"/>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312" name="Google Shape;312;p42"/>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313" name="Google Shape;313;p42"/>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314" name="Google Shape;314;p42"/>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315" name="Google Shape;315;p42"/>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316" name="Google Shape;316;p42"/>
          <p:cNvCxnSpPr/>
          <p:nvPr/>
        </p:nvCxnSpPr>
        <p:spPr>
          <a:xfrm>
            <a:off x="5743525" y="2526343"/>
            <a:ext cx="0" cy="959700"/>
          </a:xfrm>
          <a:prstGeom prst="straightConnector1">
            <a:avLst/>
          </a:prstGeom>
          <a:noFill/>
          <a:ln cap="flat" cmpd="sng" w="28575">
            <a:solidFill>
              <a:schemeClr val="dk1"/>
            </a:solidFill>
            <a:prstDash val="solid"/>
            <a:round/>
            <a:headEnd len="sm" w="sm" type="none"/>
            <a:tailEnd len="sm" w="sm" type="none"/>
          </a:ln>
        </p:spPr>
      </p:cxnSp>
      <p:cxnSp>
        <p:nvCxnSpPr>
          <p:cNvPr id="317" name="Google Shape;317;p42"/>
          <p:cNvCxnSpPr/>
          <p:nvPr/>
        </p:nvCxnSpPr>
        <p:spPr>
          <a:xfrm>
            <a:off x="5764137" y="3490665"/>
            <a:ext cx="1740300" cy="0"/>
          </a:xfrm>
          <a:prstGeom prst="straightConnector1">
            <a:avLst/>
          </a:prstGeom>
          <a:noFill/>
          <a:ln cap="flat" cmpd="sng" w="28575">
            <a:solidFill>
              <a:schemeClr val="dk1"/>
            </a:solidFill>
            <a:prstDash val="solid"/>
            <a:round/>
            <a:headEnd len="sm" w="sm" type="none"/>
            <a:tailEnd len="sm" w="sm" type="triangle"/>
          </a:ln>
        </p:spPr>
      </p:cxnSp>
      <p:sp>
        <p:nvSpPr>
          <p:cNvPr id="318" name="Google Shape;318;p42"/>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319" name="Google Shape;319;p42"/>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320" name="Google Shape;320;p42"/>
          <p:cNvSpPr txBox="1"/>
          <p:nvPr/>
        </p:nvSpPr>
        <p:spPr>
          <a:xfrm>
            <a:off x="452500" y="3718650"/>
            <a:ext cx="86601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solidFill>
                  <a:schemeClr val="dk1"/>
                </a:solidFill>
              </a:rPr>
              <a:t>How many tests do we need to provide coverage?</a:t>
            </a:r>
            <a:endParaRPr b="1" sz="2400">
              <a:solidFill>
                <a:schemeClr val="dk1"/>
              </a:solidFill>
            </a:endParaRPr>
          </a:p>
          <a:p>
            <a:pPr indent="0" lvl="0" marL="0" rtl="0" algn="l">
              <a:spcBef>
                <a:spcPts val="0"/>
              </a:spcBef>
              <a:spcAft>
                <a:spcPts val="0"/>
              </a:spcAft>
              <a:buNone/>
            </a:pPr>
            <a:r>
              <a:rPr b="1" lang="sv-SE" sz="2400">
                <a:solidFill>
                  <a:schemeClr val="dk1"/>
                </a:solidFill>
              </a:rPr>
              <a:t>What kind of faults could we miss?</a:t>
            </a:r>
            <a:endParaRPr b="1" sz="2400">
              <a:solidFill>
                <a:schemeClr val="dk1"/>
              </a:solidFill>
            </a:endParaRPr>
          </a:p>
          <a:p>
            <a:pPr indent="0" lvl="0" marL="0" rtl="0" algn="l">
              <a:spcBef>
                <a:spcPts val="0"/>
              </a:spcBef>
              <a:spcAft>
                <a:spcPts val="0"/>
              </a:spcAft>
              <a:buNone/>
            </a:pPr>
            <a:r>
              <a:rPr b="1" lang="sv-SE" sz="2400">
                <a:solidFill>
                  <a:schemeClr val="dk1"/>
                </a:solidFill>
              </a:rPr>
              <a:t>Where would we want to use statement coverage?</a:t>
            </a:r>
            <a:endParaRPr b="1" sz="2400">
              <a:solidFill>
                <a:schemeClr val="dk1"/>
              </a:solidFill>
            </a:endParaRPr>
          </a:p>
        </p:txBody>
      </p:sp>
      <p:sp>
        <p:nvSpPr>
          <p:cNvPr id="321" name="Google Shape;321;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Note on Test Suite Size</a:t>
            </a:r>
            <a:endParaRPr/>
          </a:p>
        </p:txBody>
      </p:sp>
      <p:sp>
        <p:nvSpPr>
          <p:cNvPr id="327" name="Google Shape;327;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chemeClr val="dk1"/>
              </a:buClr>
              <a:buSzPts val="3000"/>
              <a:buFont typeface="Arial"/>
              <a:buChar char="•"/>
            </a:pPr>
            <a:r>
              <a:rPr lang="sv-SE"/>
              <a:t>Level of coverage is not strictly correlated to test suite size.</a:t>
            </a:r>
            <a:endParaRPr/>
          </a:p>
          <a:p>
            <a:pPr indent="-368300" lvl="1" marL="914400" marR="0" rtl="0" algn="l">
              <a:lnSpc>
                <a:spcPct val="120000"/>
              </a:lnSpc>
              <a:spcBef>
                <a:spcPts val="0"/>
              </a:spcBef>
              <a:spcAft>
                <a:spcPts val="0"/>
              </a:spcAft>
              <a:buSzPts val="2200"/>
              <a:buChar char="•"/>
            </a:pPr>
            <a:r>
              <a:rPr lang="sv-SE"/>
              <a:t>Coverage depends on whether obligations are met. Some tests might not cover new code.</a:t>
            </a:r>
            <a:endParaRPr/>
          </a:p>
          <a:p>
            <a:pPr indent="-393700" lvl="0" marL="457200" marR="0" rtl="0" algn="l">
              <a:lnSpc>
                <a:spcPct val="120000"/>
              </a:lnSpc>
              <a:spcBef>
                <a:spcPts val="0"/>
              </a:spcBef>
              <a:spcAft>
                <a:spcPts val="0"/>
              </a:spcAft>
              <a:buSzPts val="2600"/>
              <a:buChar char="•"/>
            </a:pPr>
            <a:r>
              <a:rPr lang="sv-SE"/>
              <a:t>However, larger suites often find more faults.</a:t>
            </a:r>
            <a:endParaRPr/>
          </a:p>
          <a:p>
            <a:pPr indent="-368300" lvl="1" marL="914400" marR="0" rtl="0" algn="l">
              <a:lnSpc>
                <a:spcPct val="120000"/>
              </a:lnSpc>
              <a:spcBef>
                <a:spcPts val="0"/>
              </a:spcBef>
              <a:spcAft>
                <a:spcPts val="0"/>
              </a:spcAft>
              <a:buSzPts val="2200"/>
              <a:buChar char="•"/>
            </a:pPr>
            <a:r>
              <a:rPr lang="sv-SE"/>
              <a:t>They exercise the code more thoroughly. </a:t>
            </a:r>
            <a:endParaRPr/>
          </a:p>
          <a:p>
            <a:pPr indent="-368300" lvl="1" marL="914400" marR="0" rtl="0" algn="l">
              <a:lnSpc>
                <a:spcPct val="120000"/>
              </a:lnSpc>
              <a:spcBef>
                <a:spcPts val="0"/>
              </a:spcBef>
              <a:spcAft>
                <a:spcPts val="0"/>
              </a:spcAft>
              <a:buSzPts val="2200"/>
              <a:buChar char="•"/>
            </a:pPr>
            <a:r>
              <a:rPr i="1" lang="sv-SE"/>
              <a:t>How</a:t>
            </a:r>
            <a:r>
              <a:rPr lang="sv-SE"/>
              <a:t> code is executed is often more important than </a:t>
            </a:r>
            <a:r>
              <a:rPr i="1" lang="sv-SE"/>
              <a:t>whether</a:t>
            </a:r>
            <a:r>
              <a:rPr lang="sv-SE"/>
              <a:t> it was executed.</a:t>
            </a:r>
            <a:endParaRPr/>
          </a:p>
        </p:txBody>
      </p:sp>
      <p:sp>
        <p:nvSpPr>
          <p:cNvPr id="328" name="Google Shape;328;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468900" y="613985"/>
            <a:ext cx="8217900" cy="3966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sv-SE" sz="4000"/>
              <a:t>Every developer must answer:</a:t>
            </a:r>
            <a:endParaRPr sz="4000"/>
          </a:p>
          <a:p>
            <a:pPr indent="0" lvl="0" marL="0" rtl="0" algn="ctr">
              <a:spcBef>
                <a:spcPts val="0"/>
              </a:spcBef>
              <a:spcAft>
                <a:spcPts val="0"/>
              </a:spcAft>
              <a:buNone/>
            </a:pPr>
            <a:r>
              <a:rPr lang="sv-SE"/>
              <a:t>    Are our tests are any good?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sv-SE"/>
              <a:t>	</a:t>
            </a:r>
            <a:r>
              <a:rPr lang="sv-SE" sz="3000"/>
              <a:t>More importantly… Are they good </a:t>
            </a:r>
            <a:endParaRPr sz="3000"/>
          </a:p>
          <a:p>
            <a:pPr indent="457200" lvl="0" marL="0" rtl="0" algn="ctr">
              <a:spcBef>
                <a:spcPts val="0"/>
              </a:spcBef>
              <a:spcAft>
                <a:spcPts val="0"/>
              </a:spcAft>
              <a:buNone/>
            </a:pPr>
            <a:r>
              <a:rPr lang="sv-SE" sz="3000"/>
              <a:t>enough to stop writing new tests?</a:t>
            </a:r>
            <a:endParaRPr sz="3000"/>
          </a:p>
        </p:txBody>
      </p:sp>
      <p:sp>
        <p:nvSpPr>
          <p:cNvPr id="152" name="Google Shape;152;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Suite Size</a:t>
            </a:r>
            <a:endParaRPr/>
          </a:p>
        </p:txBody>
      </p:sp>
      <p:sp>
        <p:nvSpPr>
          <p:cNvPr id="334" name="Google Shape;334;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Generally, favor a large number of </a:t>
            </a:r>
            <a:r>
              <a:rPr i="1" lang="sv-SE"/>
              <a:t>targeted </a:t>
            </a:r>
            <a:r>
              <a:rPr lang="sv-SE"/>
              <a:t>tests over a small suite that hits many statements.</a:t>
            </a:r>
            <a:endParaRPr/>
          </a:p>
          <a:p>
            <a:pPr indent="-368300" lvl="1" marL="914400" marR="0" rtl="0" algn="l">
              <a:lnSpc>
                <a:spcPct val="120000"/>
              </a:lnSpc>
              <a:spcBef>
                <a:spcPts val="0"/>
              </a:spcBef>
              <a:spcAft>
                <a:spcPts val="0"/>
              </a:spcAft>
              <a:buSzPts val="2200"/>
              <a:buChar char="•"/>
            </a:pPr>
            <a:r>
              <a:rPr lang="sv-SE"/>
              <a:t>If a test targets a smaller number of obligations, it is easier to tell where a fault is.</a:t>
            </a:r>
            <a:endParaRPr/>
          </a:p>
          <a:p>
            <a:pPr indent="-368300" lvl="1" marL="914400" marR="0" rtl="0" algn="l">
              <a:lnSpc>
                <a:spcPct val="120000"/>
              </a:lnSpc>
              <a:spcBef>
                <a:spcPts val="0"/>
              </a:spcBef>
              <a:spcAft>
                <a:spcPts val="0"/>
              </a:spcAft>
              <a:buSzPts val="2200"/>
              <a:buChar char="•"/>
            </a:pPr>
            <a:r>
              <a:rPr lang="sv-SE"/>
              <a:t>If a test executes everything and covers a large number of obligations, we get higher coverage, but at the cost of being able to identify and fix faults.</a:t>
            </a:r>
            <a:endParaRPr/>
          </a:p>
          <a:p>
            <a:pPr indent="-368300" lvl="1" marL="914400" marR="0" rtl="0" algn="l">
              <a:lnSpc>
                <a:spcPct val="120000"/>
              </a:lnSpc>
              <a:spcBef>
                <a:spcPts val="0"/>
              </a:spcBef>
              <a:spcAft>
                <a:spcPts val="0"/>
              </a:spcAft>
              <a:buSzPts val="2200"/>
              <a:buChar char="•"/>
            </a:pPr>
            <a:r>
              <a:rPr lang="sv-SE"/>
              <a:t>The exception - cost to execute each test is high.</a:t>
            </a:r>
            <a:endParaRPr/>
          </a:p>
        </p:txBody>
      </p:sp>
      <p:sp>
        <p:nvSpPr>
          <p:cNvPr id="335" name="Google Shape;33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Coverage</a:t>
            </a:r>
            <a:endParaRPr/>
          </a:p>
        </p:txBody>
      </p:sp>
      <p:sp>
        <p:nvSpPr>
          <p:cNvPr id="341" name="Google Shape;341;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chemeClr val="dk1"/>
              </a:buClr>
              <a:buSzPts val="3000"/>
              <a:buFont typeface="Arial"/>
              <a:buChar char="•"/>
            </a:pPr>
            <a:r>
              <a:rPr lang="sv-SE"/>
              <a:t>Do we have tests that take all of the control branches at some point?</a:t>
            </a:r>
            <a:endParaRPr/>
          </a:p>
          <a:p>
            <a:pPr indent="-368300" lvl="1" marL="914400" marR="0" rtl="0" algn="l">
              <a:lnSpc>
                <a:spcPct val="120000"/>
              </a:lnSpc>
              <a:spcBef>
                <a:spcPts val="0"/>
              </a:spcBef>
              <a:spcAft>
                <a:spcPts val="0"/>
              </a:spcAft>
              <a:buSzPts val="2200"/>
              <a:buChar char="•"/>
            </a:pPr>
            <a:r>
              <a:rPr lang="sv-SE"/>
              <a:t>Cover each edge of the CFG.</a:t>
            </a:r>
            <a:endParaRPr/>
          </a:p>
          <a:p>
            <a:pPr indent="-393700" lvl="0" marL="457200" marR="0" rtl="0" algn="l">
              <a:lnSpc>
                <a:spcPct val="120000"/>
              </a:lnSpc>
              <a:spcBef>
                <a:spcPts val="0"/>
              </a:spcBef>
              <a:spcAft>
                <a:spcPts val="0"/>
              </a:spcAft>
              <a:buSzPts val="2600"/>
              <a:buChar char="•"/>
            </a:pPr>
            <a:r>
              <a:rPr lang="sv-SE"/>
              <a:t>Helps identify faults in decision statements.</a:t>
            </a:r>
            <a:endParaRPr/>
          </a:p>
          <a:p>
            <a:pPr indent="-393700" lvl="0" marL="457200" marR="0" rtl="0" algn="l">
              <a:lnSpc>
                <a:spcPct val="120000"/>
              </a:lnSpc>
              <a:spcBef>
                <a:spcPts val="0"/>
              </a:spcBef>
              <a:spcAft>
                <a:spcPts val="0"/>
              </a:spcAft>
              <a:buSzPts val="2600"/>
              <a:buChar char="•"/>
            </a:pPr>
            <a:r>
              <a:rPr lang="sv-SE"/>
              <a:t>Coverage = Number of Branches Covered</a:t>
            </a:r>
            <a:endParaRPr/>
          </a:p>
          <a:p>
            <a:pPr indent="0" lvl="0" marL="0" marR="0" rtl="0" algn="l">
              <a:lnSpc>
                <a:spcPct val="120000"/>
              </a:lnSpc>
              <a:spcBef>
                <a:spcPts val="0"/>
              </a:spcBef>
              <a:spcAft>
                <a:spcPts val="0"/>
              </a:spcAft>
              <a:buNone/>
            </a:pPr>
            <a:r>
              <a:rPr lang="sv-SE"/>
              <a:t>						Number of Total Branches</a:t>
            </a:r>
            <a:endParaRPr/>
          </a:p>
        </p:txBody>
      </p:sp>
      <p:cxnSp>
        <p:nvCxnSpPr>
          <p:cNvPr id="342" name="Google Shape;342;p45"/>
          <p:cNvCxnSpPr/>
          <p:nvPr/>
        </p:nvCxnSpPr>
        <p:spPr>
          <a:xfrm flipH="1" rot="10800000">
            <a:off x="2577550" y="3704281"/>
            <a:ext cx="5389500" cy="8700"/>
          </a:xfrm>
          <a:prstGeom prst="straightConnector1">
            <a:avLst/>
          </a:prstGeom>
          <a:noFill/>
          <a:ln cap="flat" cmpd="sng" w="19050">
            <a:solidFill>
              <a:srgbClr val="000000"/>
            </a:solidFill>
            <a:prstDash val="solid"/>
            <a:round/>
            <a:headEnd len="med" w="med" type="none"/>
            <a:tailEnd len="med" w="med" type="none"/>
          </a:ln>
        </p:spPr>
      </p:cxnSp>
      <p:sp>
        <p:nvSpPr>
          <p:cNvPr id="343" name="Google Shape;343;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Subsumption</a:t>
            </a:r>
            <a:endParaRPr/>
          </a:p>
        </p:txBody>
      </p:sp>
      <p:sp>
        <p:nvSpPr>
          <p:cNvPr id="349" name="Google Shape;349;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20000"/>
              </a:lnSpc>
              <a:spcBef>
                <a:spcPts val="0"/>
              </a:spcBef>
              <a:spcAft>
                <a:spcPts val="0"/>
              </a:spcAft>
              <a:buClr>
                <a:schemeClr val="dk1"/>
              </a:buClr>
              <a:buSzPts val="2800"/>
              <a:buFont typeface="Arial"/>
              <a:buChar char="•"/>
            </a:pPr>
            <a:r>
              <a:rPr lang="sv-SE" sz="2800"/>
              <a:t>Coverage metric (</a:t>
            </a:r>
            <a:r>
              <a:rPr i="1" lang="sv-SE" sz="2800"/>
              <a:t>A</a:t>
            </a:r>
            <a:r>
              <a:rPr lang="sv-SE" sz="2800"/>
              <a:t>) </a:t>
            </a:r>
            <a:r>
              <a:rPr i="1" lang="sv-SE" sz="2800"/>
              <a:t>subsumes</a:t>
            </a:r>
            <a:r>
              <a:rPr lang="sv-SE" sz="2800"/>
              <a:t> another metric (</a:t>
            </a:r>
            <a:r>
              <a:rPr i="1" lang="sv-SE" sz="2800"/>
              <a:t>B</a:t>
            </a:r>
            <a:r>
              <a:rPr lang="sv-SE" sz="2800"/>
              <a:t>) if, for every program </a:t>
            </a:r>
            <a:r>
              <a:rPr i="1" lang="sv-SE" sz="2800"/>
              <a:t>P</a:t>
            </a:r>
            <a:r>
              <a:rPr lang="sv-SE" sz="2800"/>
              <a:t>, every test suite satisfying </a:t>
            </a:r>
            <a:r>
              <a:rPr i="1" lang="sv-SE" sz="2800"/>
              <a:t>A</a:t>
            </a:r>
            <a:r>
              <a:rPr lang="sv-SE" sz="2800"/>
              <a:t> also satisfies </a:t>
            </a:r>
            <a:r>
              <a:rPr i="1" lang="sv-SE" sz="2800"/>
              <a:t>B</a:t>
            </a:r>
            <a:r>
              <a:rPr lang="sv-SE" sz="2800"/>
              <a:t> with respect to </a:t>
            </a:r>
            <a:r>
              <a:rPr i="1" lang="sv-SE" sz="2800"/>
              <a:t>P</a:t>
            </a:r>
            <a:r>
              <a:rPr lang="sv-SE" sz="2800"/>
              <a:t>.</a:t>
            </a:r>
            <a:endParaRPr sz="2800"/>
          </a:p>
          <a:p>
            <a:pPr indent="-368300" lvl="1" marL="914400" marR="0" rtl="0" algn="l">
              <a:lnSpc>
                <a:spcPct val="120000"/>
              </a:lnSpc>
              <a:spcBef>
                <a:spcPts val="0"/>
              </a:spcBef>
              <a:spcAft>
                <a:spcPts val="0"/>
              </a:spcAft>
              <a:buSzPts val="2200"/>
              <a:buChar char="•"/>
            </a:pPr>
            <a:r>
              <a:rPr lang="sv-SE"/>
              <a:t>If we satisfy A, there is no point in measuring B. </a:t>
            </a:r>
            <a:endParaRPr/>
          </a:p>
          <a:p>
            <a:pPr indent="-368300" lvl="1" marL="914400" marR="0" rtl="0" algn="l">
              <a:lnSpc>
                <a:spcPct val="120000"/>
              </a:lnSpc>
              <a:spcBef>
                <a:spcPts val="0"/>
              </a:spcBef>
              <a:spcAft>
                <a:spcPts val="0"/>
              </a:spcAft>
              <a:buSzPts val="2200"/>
              <a:buChar char="•"/>
            </a:pPr>
            <a:r>
              <a:rPr lang="sv-SE"/>
              <a:t>Branch coverage subsumes statement coverage.</a:t>
            </a:r>
            <a:endParaRPr/>
          </a:p>
          <a:p>
            <a:pPr indent="-342900" lvl="2" marL="1371600" marR="0" rtl="0" algn="l">
              <a:lnSpc>
                <a:spcPct val="120000"/>
              </a:lnSpc>
              <a:spcBef>
                <a:spcPts val="0"/>
              </a:spcBef>
              <a:spcAft>
                <a:spcPts val="0"/>
              </a:spcAft>
              <a:buSzPts val="1800"/>
              <a:buChar char="•"/>
            </a:pPr>
            <a:r>
              <a:rPr lang="sv-SE"/>
              <a:t>Covering all edges requires covering all nodes in a graph.</a:t>
            </a:r>
            <a:endParaRPr/>
          </a:p>
        </p:txBody>
      </p:sp>
      <p:sp>
        <p:nvSpPr>
          <p:cNvPr id="350" name="Google Shape;350;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Subsumption</a:t>
            </a:r>
            <a:endParaRPr/>
          </a:p>
        </p:txBody>
      </p:sp>
      <p:sp>
        <p:nvSpPr>
          <p:cNvPr id="356" name="Google Shape;356;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chemeClr val="dk1"/>
              </a:buClr>
              <a:buSzPts val="3000"/>
              <a:buFont typeface="Arial"/>
              <a:buChar char="•"/>
            </a:pPr>
            <a:r>
              <a:rPr lang="sv-SE"/>
              <a:t>Shouldn’t we always choose the stronger metric?</a:t>
            </a:r>
            <a:endParaRPr/>
          </a:p>
          <a:p>
            <a:pPr indent="-368300" lvl="1" marL="914400" marR="0" rtl="0" algn="l">
              <a:lnSpc>
                <a:spcPct val="120000"/>
              </a:lnSpc>
              <a:spcBef>
                <a:spcPts val="0"/>
              </a:spcBef>
              <a:spcAft>
                <a:spcPts val="0"/>
              </a:spcAft>
              <a:buSzPts val="2200"/>
              <a:buChar char="•"/>
            </a:pPr>
            <a:r>
              <a:rPr lang="sv-SE"/>
              <a:t>Not always…</a:t>
            </a:r>
            <a:endParaRPr/>
          </a:p>
          <a:p>
            <a:pPr indent="-342900" lvl="2" marL="1371600" marR="0" rtl="0" algn="l">
              <a:lnSpc>
                <a:spcPct val="120000"/>
              </a:lnSpc>
              <a:spcBef>
                <a:spcPts val="0"/>
              </a:spcBef>
              <a:spcAft>
                <a:spcPts val="0"/>
              </a:spcAft>
              <a:buSzPts val="1800"/>
              <a:buChar char="•"/>
            </a:pPr>
            <a:r>
              <a:rPr lang="sv-SE"/>
              <a:t>Typically require more obligations (so, you have to come up with more tests)</a:t>
            </a:r>
            <a:endParaRPr/>
          </a:p>
          <a:p>
            <a:pPr indent="-342900" lvl="2" marL="1371600" marR="0" rtl="0" algn="l">
              <a:lnSpc>
                <a:spcPct val="120000"/>
              </a:lnSpc>
              <a:spcBef>
                <a:spcPts val="0"/>
              </a:spcBef>
              <a:spcAft>
                <a:spcPts val="0"/>
              </a:spcAft>
              <a:buSzPts val="1800"/>
              <a:buChar char="•"/>
            </a:pPr>
            <a:r>
              <a:rPr lang="sv-SE"/>
              <a:t>Or, at least, tougher obligations - making it harder to come up with the test cases.</a:t>
            </a:r>
            <a:endParaRPr/>
          </a:p>
          <a:p>
            <a:pPr indent="-342900" lvl="2" marL="1371600" marR="0" rtl="0" algn="l">
              <a:lnSpc>
                <a:spcPct val="120000"/>
              </a:lnSpc>
              <a:spcBef>
                <a:spcPts val="0"/>
              </a:spcBef>
              <a:spcAft>
                <a:spcPts val="0"/>
              </a:spcAft>
              <a:buSzPts val="1800"/>
              <a:buChar char="•"/>
            </a:pPr>
            <a:r>
              <a:rPr lang="sv-SE"/>
              <a:t>May end up with a large number of </a:t>
            </a:r>
            <a:r>
              <a:rPr i="1" lang="sv-SE"/>
              <a:t>unsatisfiable</a:t>
            </a:r>
            <a:r>
              <a:rPr lang="sv-SE"/>
              <a:t> obligations</a:t>
            </a:r>
            <a:endParaRPr/>
          </a:p>
        </p:txBody>
      </p:sp>
      <p:sp>
        <p:nvSpPr>
          <p:cNvPr id="357" name="Google Shape;357;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Branch</a:t>
            </a:r>
            <a:r>
              <a:rPr b="1" i="0" lang="sv-SE" u="none" cap="none" strike="noStrike">
                <a:latin typeface="Arial"/>
                <a:ea typeface="Arial"/>
                <a:cs typeface="Arial"/>
                <a:sym typeface="Arial"/>
              </a:rPr>
              <a:t> Coverage</a:t>
            </a:r>
            <a:endParaRPr b="0" i="0" u="none" cap="none" strike="noStrike">
              <a:latin typeface="Arial"/>
              <a:ea typeface="Arial"/>
              <a:cs typeface="Arial"/>
              <a:sym typeface="Arial"/>
            </a:endParaRPr>
          </a:p>
        </p:txBody>
      </p:sp>
      <p:sp>
        <p:nvSpPr>
          <p:cNvPr id="367" name="Google Shape;367;p48"/>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int </a:t>
            </a:r>
            <a:r>
              <a:rPr b="1" lang="sv-SE">
                <a:solidFill>
                  <a:schemeClr val="dk1"/>
                </a:solidFill>
                <a:latin typeface="Courier New"/>
                <a:ea typeface="Courier New"/>
                <a:cs typeface="Courier New"/>
                <a:sym typeface="Courier New"/>
              </a:rPr>
              <a:t>flipSome</a:t>
            </a:r>
            <a:r>
              <a:rPr b="1" i="0" lang="sv-SE" u="none" cap="none" strike="noStrike">
                <a:solidFill>
                  <a:schemeClr val="dk1"/>
                </a:solidFill>
                <a:latin typeface="Courier New"/>
                <a:ea typeface="Courier New"/>
                <a:cs typeface="Courier New"/>
                <a:sym typeface="Courier New"/>
              </a:rPr>
              <a:t>(int A[], int N, int X)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int i=0;</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while (i&lt;N and A[i] &lt;X)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if (A[i]&lt;0)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A[i] = - A[i];</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i++;</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return(1);</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a:t>
            </a:r>
            <a:endParaRPr b="0" i="0" u="none" cap="none" strike="noStrike">
              <a:solidFill>
                <a:schemeClr val="dk1"/>
              </a:solidFill>
              <a:latin typeface="Arial"/>
              <a:ea typeface="Arial"/>
              <a:cs typeface="Arial"/>
              <a:sym typeface="Arial"/>
            </a:endParaRPr>
          </a:p>
        </p:txBody>
      </p:sp>
      <p:cxnSp>
        <p:nvCxnSpPr>
          <p:cNvPr id="368" name="Google Shape;368;p48"/>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369" name="Google Shape;369;p48"/>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370" name="Google Shape;370;p48"/>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371" name="Google Shape;371;p48"/>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372" name="Google Shape;372;p48"/>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373" name="Google Shape;373;p48"/>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374" name="Google Shape;374;p48"/>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375" name="Google Shape;375;p48"/>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376" name="Google Shape;376;p48"/>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377" name="Google Shape;377;p48"/>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378" name="Google Shape;378;p48"/>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379" name="Google Shape;379;p48"/>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380" name="Google Shape;380;p48"/>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381" name="Google Shape;381;p48"/>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382" name="Google Shape;382;p48"/>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383" name="Google Shape;383;p48"/>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384" name="Google Shape;384;p48"/>
          <p:cNvCxnSpPr/>
          <p:nvPr/>
        </p:nvCxnSpPr>
        <p:spPr>
          <a:xfrm>
            <a:off x="5743525" y="2526343"/>
            <a:ext cx="0" cy="959700"/>
          </a:xfrm>
          <a:prstGeom prst="straightConnector1">
            <a:avLst/>
          </a:prstGeom>
          <a:noFill/>
          <a:ln cap="flat" cmpd="sng" w="28575">
            <a:solidFill>
              <a:srgbClr val="FF0000"/>
            </a:solidFill>
            <a:prstDash val="solid"/>
            <a:round/>
            <a:headEnd len="sm" w="sm" type="none"/>
            <a:tailEnd len="sm" w="sm" type="none"/>
          </a:ln>
        </p:spPr>
      </p:cxnSp>
      <p:cxnSp>
        <p:nvCxnSpPr>
          <p:cNvPr id="385" name="Google Shape;385;p48"/>
          <p:cNvCxnSpPr/>
          <p:nvPr/>
        </p:nvCxnSpPr>
        <p:spPr>
          <a:xfrm>
            <a:off x="5764137" y="3490665"/>
            <a:ext cx="1740300" cy="0"/>
          </a:xfrm>
          <a:prstGeom prst="straightConnector1">
            <a:avLst/>
          </a:prstGeom>
          <a:noFill/>
          <a:ln cap="flat" cmpd="sng" w="28575">
            <a:solidFill>
              <a:srgbClr val="FF0000"/>
            </a:solidFill>
            <a:prstDash val="solid"/>
            <a:round/>
            <a:headEnd len="sm" w="sm" type="none"/>
            <a:tailEnd len="sm" w="sm" type="triangle"/>
          </a:ln>
        </p:spPr>
      </p:cxnSp>
      <p:sp>
        <p:nvSpPr>
          <p:cNvPr id="386" name="Google Shape;386;p48"/>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387" name="Google Shape;387;p48"/>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388" name="Google Shape;388;p48"/>
          <p:cNvSpPr txBox="1"/>
          <p:nvPr/>
        </p:nvSpPr>
        <p:spPr>
          <a:xfrm>
            <a:off x="452500" y="3718650"/>
            <a:ext cx="86601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solidFill>
                  <a:schemeClr val="dk1"/>
                </a:solidFill>
              </a:rPr>
              <a:t>What test obligations must be covered?</a:t>
            </a:r>
            <a:endParaRPr b="1" sz="2400">
              <a:solidFill>
                <a:schemeClr val="dk1"/>
              </a:solidFill>
            </a:endParaRPr>
          </a:p>
          <a:p>
            <a:pPr indent="0" lvl="0" marL="0" rtl="0" algn="l">
              <a:spcBef>
                <a:spcPts val="0"/>
              </a:spcBef>
              <a:spcAft>
                <a:spcPts val="0"/>
              </a:spcAft>
              <a:buNone/>
            </a:pPr>
            <a:r>
              <a:rPr b="1" lang="sv-SE" sz="2400">
                <a:solidFill>
                  <a:schemeClr val="dk1"/>
                </a:solidFill>
              </a:rPr>
              <a:t>How does fault detection potential change?</a:t>
            </a:r>
            <a:endParaRPr b="1" sz="2400">
              <a:solidFill>
                <a:schemeClr val="dk1"/>
              </a:solidFill>
            </a:endParaRPr>
          </a:p>
          <a:p>
            <a:pPr indent="0" lvl="0" marL="0" rtl="0" algn="l">
              <a:spcBef>
                <a:spcPts val="0"/>
              </a:spcBef>
              <a:spcAft>
                <a:spcPts val="0"/>
              </a:spcAft>
              <a:buNone/>
            </a:pPr>
            <a:r>
              <a:rPr b="1" lang="sv-SE" sz="2400">
                <a:solidFill>
                  <a:schemeClr val="dk1"/>
                </a:solidFill>
              </a:rPr>
              <a:t>Where would we want to use branch coverage?</a:t>
            </a:r>
            <a:endParaRPr b="1" sz="2400">
              <a:solidFill>
                <a:schemeClr val="dk1"/>
              </a:solidFill>
            </a:endParaRPr>
          </a:p>
        </p:txBody>
      </p:sp>
      <p:sp>
        <p:nvSpPr>
          <p:cNvPr id="389" name="Google Shape;389;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Decisions and Conditions</a:t>
            </a:r>
            <a:endParaRPr/>
          </a:p>
        </p:txBody>
      </p:sp>
      <p:sp>
        <p:nvSpPr>
          <p:cNvPr id="395" name="Google Shape;395;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A </a:t>
            </a:r>
            <a:r>
              <a:rPr i="1" lang="sv-SE"/>
              <a:t>decision</a:t>
            </a:r>
            <a:r>
              <a:rPr lang="sv-SE"/>
              <a:t> is a complex Boolean expression.</a:t>
            </a:r>
            <a:endParaRPr/>
          </a:p>
          <a:p>
            <a:pPr indent="-368300" lvl="1" marL="914400" marR="0" rtl="0" algn="l">
              <a:lnSpc>
                <a:spcPct val="120000"/>
              </a:lnSpc>
              <a:spcBef>
                <a:spcPts val="0"/>
              </a:spcBef>
              <a:spcAft>
                <a:spcPts val="0"/>
              </a:spcAft>
              <a:buSzPts val="2200"/>
              <a:buChar char="•"/>
            </a:pPr>
            <a:r>
              <a:rPr lang="sv-SE"/>
              <a:t>Often cause control-flow branching:</a:t>
            </a:r>
            <a:endParaRPr/>
          </a:p>
          <a:p>
            <a:pPr indent="-355600" lvl="2" marL="1371600" marR="0" rtl="0" algn="l">
              <a:lnSpc>
                <a:spcPct val="120000"/>
              </a:lnSpc>
              <a:spcBef>
                <a:spcPts val="0"/>
              </a:spcBef>
              <a:spcAft>
                <a:spcPts val="0"/>
              </a:spcAft>
              <a:buSzPts val="2000"/>
              <a:buFont typeface="Courier New"/>
              <a:buChar char="•"/>
            </a:pPr>
            <a:r>
              <a:rPr lang="sv-SE" sz="2000">
                <a:latin typeface="Courier New"/>
                <a:ea typeface="Courier New"/>
                <a:cs typeface="Courier New"/>
                <a:sym typeface="Courier New"/>
              </a:rPr>
              <a:t>if ((a &amp;&amp; b) || !c) { ...</a:t>
            </a:r>
            <a:endParaRPr sz="2000">
              <a:latin typeface="Courier New"/>
              <a:ea typeface="Courier New"/>
              <a:cs typeface="Courier New"/>
              <a:sym typeface="Courier New"/>
            </a:endParaRPr>
          </a:p>
          <a:p>
            <a:pPr indent="-368300" lvl="1" marL="914400" marR="0" rtl="0" algn="l">
              <a:lnSpc>
                <a:spcPct val="120000"/>
              </a:lnSpc>
              <a:spcBef>
                <a:spcPts val="0"/>
              </a:spcBef>
              <a:spcAft>
                <a:spcPts val="0"/>
              </a:spcAft>
              <a:buSzPts val="2200"/>
              <a:buChar char="•"/>
            </a:pPr>
            <a:r>
              <a:rPr lang="sv-SE"/>
              <a:t>But not always:</a:t>
            </a:r>
            <a:endParaRPr/>
          </a:p>
          <a:p>
            <a:pPr indent="-355600" lvl="2" marL="1371600" marR="0" rtl="0" algn="l">
              <a:lnSpc>
                <a:spcPct val="120000"/>
              </a:lnSpc>
              <a:spcBef>
                <a:spcPts val="0"/>
              </a:spcBef>
              <a:spcAft>
                <a:spcPts val="0"/>
              </a:spcAft>
              <a:buSzPts val="2000"/>
              <a:buFont typeface="Courier New"/>
              <a:buChar char="•"/>
            </a:pPr>
            <a:r>
              <a:rPr lang="sv-SE" sz="2000">
                <a:latin typeface="Courier New"/>
                <a:ea typeface="Courier New"/>
                <a:cs typeface="Courier New"/>
                <a:sym typeface="Courier New"/>
              </a:rPr>
              <a:t>Boolean x = ((a &amp;&amp; b) || !c);</a:t>
            </a:r>
            <a:endParaRPr sz="2400"/>
          </a:p>
        </p:txBody>
      </p:sp>
      <p:sp>
        <p:nvSpPr>
          <p:cNvPr id="396" name="Google Shape;396;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Decisions and Conditions</a:t>
            </a:r>
            <a:endParaRPr/>
          </a:p>
        </p:txBody>
      </p:sp>
      <p:sp>
        <p:nvSpPr>
          <p:cNvPr id="402" name="Google Shape;402;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A </a:t>
            </a:r>
            <a:r>
              <a:rPr i="1" lang="sv-SE"/>
              <a:t>decision</a:t>
            </a:r>
            <a:r>
              <a:rPr lang="sv-SE"/>
              <a:t> is a complex Boolean expression.</a:t>
            </a:r>
            <a:endParaRPr sz="2000">
              <a:latin typeface="Courier New"/>
              <a:ea typeface="Courier New"/>
              <a:cs typeface="Courier New"/>
              <a:sym typeface="Courier New"/>
            </a:endParaRPr>
          </a:p>
          <a:p>
            <a:pPr indent="-368300" lvl="1" marL="914400" marR="0" rtl="0" algn="l">
              <a:lnSpc>
                <a:spcPct val="120000"/>
              </a:lnSpc>
              <a:spcBef>
                <a:spcPts val="0"/>
              </a:spcBef>
              <a:spcAft>
                <a:spcPts val="0"/>
              </a:spcAft>
              <a:buSzPts val="2200"/>
              <a:buChar char="•"/>
            </a:pPr>
            <a:r>
              <a:rPr lang="sv-SE"/>
              <a:t>Made up of </a:t>
            </a:r>
            <a:r>
              <a:rPr i="1" lang="sv-SE"/>
              <a:t>conditions</a:t>
            </a:r>
            <a:r>
              <a:rPr lang="sv-SE"/>
              <a:t> connected with Boolean operators (and, or, xor, not):</a:t>
            </a:r>
            <a:endParaRPr/>
          </a:p>
          <a:p>
            <a:pPr indent="-342900" lvl="2" marL="1371600" marR="0" rtl="0" algn="l">
              <a:lnSpc>
                <a:spcPct val="120000"/>
              </a:lnSpc>
              <a:spcBef>
                <a:spcPts val="0"/>
              </a:spcBef>
              <a:spcAft>
                <a:spcPts val="0"/>
              </a:spcAft>
              <a:buSzPts val="1800"/>
              <a:buChar char="•"/>
            </a:pPr>
            <a:r>
              <a:rPr lang="sv-SE"/>
              <a:t>Simple Boolean connectives.</a:t>
            </a:r>
            <a:endParaRPr/>
          </a:p>
          <a:p>
            <a:pPr indent="-330200" lvl="3" marL="1828800" marR="0" rtl="0" algn="l">
              <a:lnSpc>
                <a:spcPct val="120000"/>
              </a:lnSpc>
              <a:spcBef>
                <a:spcPts val="0"/>
              </a:spcBef>
              <a:spcAft>
                <a:spcPts val="0"/>
              </a:spcAft>
              <a:buSzPts val="1600"/>
              <a:buChar char="•"/>
            </a:pPr>
            <a:r>
              <a:rPr lang="sv-SE"/>
              <a:t>Boolean variables: </a:t>
            </a:r>
            <a:r>
              <a:rPr lang="sv-SE">
                <a:latin typeface="Courier New"/>
                <a:ea typeface="Courier New"/>
                <a:cs typeface="Courier New"/>
                <a:sym typeface="Courier New"/>
              </a:rPr>
              <a:t>Boolean b = false;</a:t>
            </a:r>
            <a:endParaRPr>
              <a:latin typeface="Courier New"/>
              <a:ea typeface="Courier New"/>
              <a:cs typeface="Courier New"/>
              <a:sym typeface="Courier New"/>
            </a:endParaRPr>
          </a:p>
          <a:p>
            <a:pPr indent="-330200" lvl="3" marL="1828800" marR="0" rtl="0" algn="l">
              <a:lnSpc>
                <a:spcPct val="120000"/>
              </a:lnSpc>
              <a:spcBef>
                <a:spcPts val="0"/>
              </a:spcBef>
              <a:spcAft>
                <a:spcPts val="0"/>
              </a:spcAft>
              <a:buSzPts val="1600"/>
              <a:buChar char="•"/>
            </a:pPr>
            <a:r>
              <a:rPr lang="sv-SE"/>
              <a:t>Subexpressions that evaluate to true/false involving (&lt;, &gt;, &lt;=, &gt;=, ==, and !=): </a:t>
            </a:r>
            <a:r>
              <a:rPr lang="sv-SE">
                <a:latin typeface="Courier New"/>
                <a:ea typeface="Courier New"/>
                <a:cs typeface="Courier New"/>
                <a:sym typeface="Courier New"/>
              </a:rPr>
              <a:t>Boolean x = (y &lt; 12);</a:t>
            </a:r>
            <a:endParaRPr>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2400"/>
          </a:p>
        </p:txBody>
      </p:sp>
      <p:sp>
        <p:nvSpPr>
          <p:cNvPr id="403" name="Google Shape;403;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 Coverage</a:t>
            </a:r>
            <a:endParaRPr/>
          </a:p>
        </p:txBody>
      </p:sp>
      <p:sp>
        <p:nvSpPr>
          <p:cNvPr id="409" name="Google Shape;409;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chemeClr val="dk1"/>
              </a:buClr>
              <a:buSzPts val="3000"/>
              <a:buFont typeface="Arial"/>
              <a:buChar char="•"/>
            </a:pPr>
            <a:r>
              <a:rPr lang="sv-SE"/>
              <a:t>Branch Coverage deals with a subset of  </a:t>
            </a:r>
            <a:r>
              <a:rPr i="1" lang="sv-SE"/>
              <a:t>decisions</a:t>
            </a:r>
            <a:r>
              <a:rPr lang="sv-SE"/>
              <a:t>.</a:t>
            </a:r>
            <a:endParaRPr/>
          </a:p>
          <a:p>
            <a:pPr indent="-419100" lvl="1" marL="914400" marR="0" rtl="0" algn="l">
              <a:lnSpc>
                <a:spcPct val="120000"/>
              </a:lnSpc>
              <a:spcBef>
                <a:spcPts val="0"/>
              </a:spcBef>
              <a:spcAft>
                <a:spcPts val="0"/>
              </a:spcAft>
              <a:buClr>
                <a:schemeClr val="dk1"/>
              </a:buClr>
              <a:buSzPts val="3000"/>
              <a:buFont typeface="Arial"/>
              <a:buChar char="•"/>
            </a:pPr>
            <a:r>
              <a:rPr lang="sv-SE"/>
              <a:t>Branching decisions that decide how control is routed through the program.</a:t>
            </a:r>
            <a:endParaRPr/>
          </a:p>
          <a:p>
            <a:pPr indent="-419100" lvl="0" marL="457200" marR="0" rtl="0" algn="l">
              <a:lnSpc>
                <a:spcPct val="120000"/>
              </a:lnSpc>
              <a:spcBef>
                <a:spcPts val="0"/>
              </a:spcBef>
              <a:spcAft>
                <a:spcPts val="0"/>
              </a:spcAft>
              <a:buClr>
                <a:schemeClr val="dk1"/>
              </a:buClr>
              <a:buSzPts val="3000"/>
              <a:buFont typeface="Arial"/>
              <a:buChar char="•"/>
            </a:pPr>
            <a:r>
              <a:rPr lang="sv-SE"/>
              <a:t>Decision coverage requires that all boolean decisions evaluate to true and false.</a:t>
            </a:r>
            <a:endParaRPr/>
          </a:p>
          <a:p>
            <a:pPr indent="-393700" lvl="0" marL="457200" marR="0" rtl="0" algn="l">
              <a:lnSpc>
                <a:spcPct val="120000"/>
              </a:lnSpc>
              <a:spcBef>
                <a:spcPts val="0"/>
              </a:spcBef>
              <a:spcAft>
                <a:spcPts val="0"/>
              </a:spcAft>
              <a:buSzPts val="2600"/>
              <a:buChar char="•"/>
            </a:pPr>
            <a:r>
              <a:rPr lang="sv-SE"/>
              <a:t>Coverage = Number of Decisions Covered</a:t>
            </a:r>
            <a:endParaRPr/>
          </a:p>
          <a:p>
            <a:pPr indent="0" lvl="0" marL="0" marR="0" rtl="0" algn="l">
              <a:lnSpc>
                <a:spcPct val="120000"/>
              </a:lnSpc>
              <a:spcBef>
                <a:spcPts val="0"/>
              </a:spcBef>
              <a:spcAft>
                <a:spcPts val="0"/>
              </a:spcAft>
              <a:buNone/>
            </a:pPr>
            <a:r>
              <a:rPr lang="sv-SE"/>
              <a:t>						Number of Total Decisions</a:t>
            </a:r>
            <a:endParaRPr/>
          </a:p>
        </p:txBody>
      </p:sp>
      <p:cxnSp>
        <p:nvCxnSpPr>
          <p:cNvPr id="410" name="Google Shape;410;p51"/>
          <p:cNvCxnSpPr/>
          <p:nvPr/>
        </p:nvCxnSpPr>
        <p:spPr>
          <a:xfrm flipH="1" rot="10800000">
            <a:off x="2547750" y="4319413"/>
            <a:ext cx="5389500" cy="8700"/>
          </a:xfrm>
          <a:prstGeom prst="straightConnector1">
            <a:avLst/>
          </a:prstGeom>
          <a:noFill/>
          <a:ln cap="flat" cmpd="sng" w="19050">
            <a:solidFill>
              <a:srgbClr val="000000"/>
            </a:solidFill>
            <a:prstDash val="solid"/>
            <a:round/>
            <a:headEnd len="med" w="med" type="none"/>
            <a:tailEnd len="med" w="med" type="none"/>
          </a:ln>
        </p:spPr>
      </p:cxnSp>
      <p:sp>
        <p:nvSpPr>
          <p:cNvPr id="411" name="Google Shape;411;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Condition Coverage</a:t>
            </a:r>
            <a:endParaRPr/>
          </a:p>
        </p:txBody>
      </p:sp>
      <p:sp>
        <p:nvSpPr>
          <p:cNvPr id="417" name="Google Shape;417;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Several coverage metrics examine the individual </a:t>
            </a:r>
            <a:r>
              <a:rPr i="1" lang="sv-SE"/>
              <a:t>conditions</a:t>
            </a:r>
            <a:r>
              <a:rPr lang="sv-SE"/>
              <a:t> that make up a </a:t>
            </a:r>
            <a:r>
              <a:rPr i="1" lang="sv-SE"/>
              <a:t>decision</a:t>
            </a:r>
            <a:r>
              <a:rPr lang="sv-SE"/>
              <a:t>.</a:t>
            </a:r>
            <a:endParaRPr/>
          </a:p>
          <a:p>
            <a:pPr indent="-393700" lvl="0" marL="457200" marR="0" rtl="0" algn="l">
              <a:lnSpc>
                <a:spcPct val="120000"/>
              </a:lnSpc>
              <a:spcBef>
                <a:spcPts val="0"/>
              </a:spcBef>
              <a:spcAft>
                <a:spcPts val="0"/>
              </a:spcAft>
              <a:buSzPts val="2600"/>
              <a:buChar char="•"/>
            </a:pPr>
            <a:r>
              <a:rPr lang="sv-SE"/>
              <a:t>Identify faults in decision</a:t>
            </a:r>
            <a:r>
              <a:rPr i="1" lang="sv-SE"/>
              <a:t> </a:t>
            </a:r>
            <a:r>
              <a:rPr lang="sv-SE"/>
              <a:t>statements.</a:t>
            </a:r>
            <a:endParaRPr/>
          </a:p>
          <a:p>
            <a:pPr indent="0" lvl="0" marL="0" marR="0" rtl="0" algn="l">
              <a:lnSpc>
                <a:spcPct val="120000"/>
              </a:lnSpc>
              <a:spcBef>
                <a:spcPts val="0"/>
              </a:spcBef>
              <a:spcAft>
                <a:spcPts val="0"/>
              </a:spcAft>
              <a:buNone/>
            </a:pPr>
            <a:r>
              <a:rPr lang="sv-SE"/>
              <a:t>	</a:t>
            </a:r>
            <a:r>
              <a:rPr lang="sv-SE" sz="1800">
                <a:latin typeface="Courier New"/>
                <a:ea typeface="Courier New"/>
                <a:cs typeface="Courier New"/>
                <a:sym typeface="Courier New"/>
              </a:rPr>
              <a:t>(</a:t>
            </a:r>
            <a:r>
              <a:rPr b="1" lang="sv-SE" sz="1800">
                <a:latin typeface="Courier New"/>
                <a:ea typeface="Courier New"/>
                <a:cs typeface="Courier New"/>
                <a:sym typeface="Courier New"/>
              </a:rPr>
              <a:t>a == 1</a:t>
            </a:r>
            <a:r>
              <a:rPr lang="sv-SE" sz="1800">
                <a:latin typeface="Courier New"/>
                <a:ea typeface="Courier New"/>
                <a:cs typeface="Courier New"/>
                <a:sym typeface="Courier New"/>
              </a:rPr>
              <a:t> || b == -1) </a:t>
            </a:r>
            <a:r>
              <a:rPr lang="sv-SE" sz="1800"/>
              <a:t>instead of </a:t>
            </a:r>
            <a:r>
              <a:rPr lang="sv-SE" sz="1800">
                <a:latin typeface="Courier New"/>
                <a:ea typeface="Courier New"/>
                <a:cs typeface="Courier New"/>
                <a:sym typeface="Courier New"/>
              </a:rPr>
              <a:t>(</a:t>
            </a:r>
            <a:r>
              <a:rPr b="1" lang="sv-SE" sz="1800">
                <a:latin typeface="Courier New"/>
                <a:ea typeface="Courier New"/>
                <a:cs typeface="Courier New"/>
                <a:sym typeface="Courier New"/>
              </a:rPr>
              <a:t>a == -1</a:t>
            </a:r>
            <a:r>
              <a:rPr lang="sv-SE" sz="1800">
                <a:latin typeface="Courier New"/>
                <a:ea typeface="Courier New"/>
                <a:cs typeface="Courier New"/>
                <a:sym typeface="Courier New"/>
              </a:rPr>
              <a:t> || b == -1)</a:t>
            </a:r>
            <a:endParaRPr sz="1800"/>
          </a:p>
          <a:p>
            <a:pPr indent="-419100" lvl="0" marL="457200" marR="0" rtl="0" algn="l">
              <a:lnSpc>
                <a:spcPct val="120000"/>
              </a:lnSpc>
              <a:spcBef>
                <a:spcPts val="0"/>
              </a:spcBef>
              <a:spcAft>
                <a:spcPts val="0"/>
              </a:spcAft>
              <a:buClr>
                <a:schemeClr val="dk1"/>
              </a:buClr>
              <a:buSzPts val="3000"/>
              <a:buFont typeface="Arial"/>
              <a:buChar char="•"/>
            </a:pPr>
            <a:r>
              <a:rPr lang="sv-SE"/>
              <a:t>Most basic form: make each condition T/F.</a:t>
            </a:r>
            <a:endParaRPr/>
          </a:p>
          <a:p>
            <a:pPr indent="-381000" lvl="0" marL="457200" marR="0" rtl="0" algn="l">
              <a:lnSpc>
                <a:spcPct val="120000"/>
              </a:lnSpc>
              <a:spcBef>
                <a:spcPts val="0"/>
              </a:spcBef>
              <a:spcAft>
                <a:spcPts val="0"/>
              </a:spcAft>
              <a:buSzPts val="2400"/>
              <a:buChar char="•"/>
            </a:pPr>
            <a:r>
              <a:rPr lang="sv-SE" sz="2400"/>
              <a:t>Coverage = Number of Truth Values for All Conditions</a:t>
            </a:r>
            <a:endParaRPr sz="2400"/>
          </a:p>
          <a:p>
            <a:pPr indent="0" lvl="0" marL="0" marR="0" rtl="0" algn="l">
              <a:lnSpc>
                <a:spcPct val="120000"/>
              </a:lnSpc>
              <a:spcBef>
                <a:spcPts val="0"/>
              </a:spcBef>
              <a:spcAft>
                <a:spcPts val="0"/>
              </a:spcAft>
              <a:buNone/>
            </a:pPr>
            <a:r>
              <a:rPr lang="sv-SE" sz="2400"/>
              <a:t>						2x Number of Conditions</a:t>
            </a:r>
            <a:endParaRPr sz="2400"/>
          </a:p>
        </p:txBody>
      </p:sp>
      <p:cxnSp>
        <p:nvCxnSpPr>
          <p:cNvPr id="418" name="Google Shape;418;p52"/>
          <p:cNvCxnSpPr/>
          <p:nvPr/>
        </p:nvCxnSpPr>
        <p:spPr>
          <a:xfrm flipH="1" rot="10800000">
            <a:off x="2632875" y="4193406"/>
            <a:ext cx="5389500" cy="8700"/>
          </a:xfrm>
          <a:prstGeom prst="straightConnector1">
            <a:avLst/>
          </a:prstGeom>
          <a:noFill/>
          <a:ln cap="flat" cmpd="sng" w="19050">
            <a:solidFill>
              <a:srgbClr val="000000"/>
            </a:solidFill>
            <a:prstDash val="solid"/>
            <a:round/>
            <a:headEnd len="med" w="med" type="none"/>
            <a:tailEnd len="med" w="med" type="none"/>
          </a:ln>
        </p:spPr>
      </p:cxnSp>
      <p:sp>
        <p:nvSpPr>
          <p:cNvPr id="419" name="Google Shape;419;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7" name="Shape 427"/>
        <p:cNvGrpSpPr/>
        <p:nvPr/>
      </p:nvGrpSpPr>
      <p:grpSpPr>
        <a:xfrm>
          <a:off x="0" y="0"/>
          <a:ext cx="0" cy="0"/>
          <a:chOff x="0" y="0"/>
          <a:chExt cx="0" cy="0"/>
        </a:xfrm>
      </p:grpSpPr>
      <p:sp>
        <p:nvSpPr>
          <p:cNvPr id="428" name="Google Shape;428;p5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Basic Condition Coverage</a:t>
            </a:r>
            <a:endParaRPr b="0" i="0" u="none" cap="none" strike="noStrike">
              <a:latin typeface="Arial"/>
              <a:ea typeface="Arial"/>
              <a:cs typeface="Arial"/>
              <a:sym typeface="Arial"/>
            </a:endParaRPr>
          </a:p>
        </p:txBody>
      </p:sp>
      <p:sp>
        <p:nvSpPr>
          <p:cNvPr id="429" name="Google Shape;429;p53"/>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b="0" i="0" lang="sv-SE" u="none" cap="none" strike="noStrike">
                <a:solidFill>
                  <a:schemeClr val="dk1"/>
                </a:solidFill>
                <a:latin typeface="Arial"/>
                <a:ea typeface="Arial"/>
                <a:cs typeface="Arial"/>
                <a:sym typeface="Arial"/>
              </a:rPr>
              <a:t>Make each condition both True and False</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431800" lvl="0" marL="457200" marR="0" rtl="0" algn="l">
              <a:spcBef>
                <a:spcPts val="0"/>
              </a:spcBef>
              <a:spcAft>
                <a:spcPts val="0"/>
              </a:spcAft>
              <a:buSzPts val="3200"/>
              <a:buChar char="•"/>
            </a:pPr>
            <a:r>
              <a:rPr lang="sv-SE" sz="3200"/>
              <a:t>Does not require hitting both branches.</a:t>
            </a:r>
            <a:endParaRPr sz="3200"/>
          </a:p>
          <a:p>
            <a:pPr indent="-368300" lvl="1" marL="914400" marR="0" rtl="0" algn="l">
              <a:spcBef>
                <a:spcPts val="0"/>
              </a:spcBef>
              <a:spcAft>
                <a:spcPts val="0"/>
              </a:spcAft>
              <a:buSzPts val="2200"/>
              <a:buChar char="•"/>
            </a:pPr>
            <a:r>
              <a:rPr lang="sv-SE"/>
              <a:t>Does not subsume branch coverage.</a:t>
            </a:r>
            <a:endParaRPr/>
          </a:p>
          <a:p>
            <a:pPr indent="-368300" lvl="1" marL="914400" marR="0" rtl="0" algn="l">
              <a:spcBef>
                <a:spcPts val="0"/>
              </a:spcBef>
              <a:spcAft>
                <a:spcPts val="0"/>
              </a:spcAft>
              <a:buSzPts val="2200"/>
              <a:buChar char="•"/>
            </a:pPr>
            <a:r>
              <a:rPr lang="sv-SE"/>
              <a:t>In this case, false branch is taken for both tests</a:t>
            </a:r>
            <a:endParaRPr/>
          </a:p>
          <a:p>
            <a:pPr indent="-162052" lvl="0" marL="438912" marR="0" rtl="0" algn="l">
              <a:spcBef>
                <a:spcPts val="0"/>
              </a:spcBef>
              <a:spcAft>
                <a:spcPts val="0"/>
              </a:spcAft>
              <a:buClr>
                <a:schemeClr val="accent1"/>
              </a:buClr>
              <a:buSzPts val="2560"/>
              <a:buFont typeface="Arial"/>
              <a:buNone/>
            </a:pPr>
            <a:r>
              <a:t/>
            </a:r>
            <a:endParaRPr b="0" i="0" sz="2400" u="none" cap="none" strike="noStrike">
              <a:solidFill>
                <a:schemeClr val="dk1"/>
              </a:solidFill>
              <a:latin typeface="Arial"/>
              <a:ea typeface="Arial"/>
              <a:cs typeface="Arial"/>
              <a:sym typeface="Arial"/>
            </a:endParaRPr>
          </a:p>
        </p:txBody>
      </p:sp>
      <p:graphicFrame>
        <p:nvGraphicFramePr>
          <p:cNvPr id="430" name="Google Shape;430;p53"/>
          <p:cNvGraphicFramePr/>
          <p:nvPr/>
        </p:nvGraphicFramePr>
        <p:xfrm>
          <a:off x="3145925" y="1959253"/>
          <a:ext cx="3000000" cy="3000000"/>
        </p:xfrm>
        <a:graphic>
          <a:graphicData uri="http://schemas.openxmlformats.org/drawingml/2006/table">
            <a:tbl>
              <a:tblPr>
                <a:noFill/>
                <a:tableStyleId>{B185EBF8-9648-4A74-BE6C-8FF9FD4ACC2D}</a:tableStyleId>
              </a:tblPr>
              <a:tblGrid>
                <a:gridCol w="1803400"/>
                <a:gridCol w="1803400"/>
                <a:gridCol w="1803400"/>
              </a:tblGrid>
              <a:tr h="342900">
                <a:tc>
                  <a:txBody>
                    <a:bodyPr/>
                    <a:lstStyle/>
                    <a:p>
                      <a:pPr indent="0" lvl="0" marL="0" marR="0" rtl="0" algn="ctr">
                        <a:lnSpc>
                          <a:spcPct val="90000"/>
                        </a:lnSpc>
                        <a:spcBef>
                          <a:spcPts val="0"/>
                        </a:spcBef>
                        <a:spcAft>
                          <a:spcPts val="0"/>
                        </a:spcAft>
                        <a:buClr>
                          <a:srgbClr val="FF0000"/>
                        </a:buClr>
                        <a:buFont typeface="Times New Roman"/>
                        <a:buNone/>
                      </a:pPr>
                      <a:r>
                        <a:rPr b="1" i="0" lang="sv-SE" sz="2100" u="none" cap="none" strike="noStrike">
                          <a:solidFill>
                            <a:schemeClr val="dk1"/>
                          </a:solidFill>
                          <a:latin typeface="Times New Roman"/>
                          <a:ea typeface="Times New Roman"/>
                          <a:cs typeface="Times New Roman"/>
                          <a:sym typeface="Times New Roman"/>
                        </a:rPr>
                        <a:t>Test Case</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FF0000"/>
                        </a:buClr>
                        <a:buFont typeface="Times New Roman"/>
                        <a:buNone/>
                      </a:pPr>
                      <a:r>
                        <a:rPr b="1" lang="sv-SE" sz="2100">
                          <a:solidFill>
                            <a:schemeClr val="dk1"/>
                          </a:solidFill>
                          <a:latin typeface="Times New Roman"/>
                          <a:ea typeface="Times New Roman"/>
                          <a:cs typeface="Times New Roman"/>
                          <a:sym typeface="Times New Roman"/>
                        </a:rPr>
                        <a:t>A</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FF0000"/>
                        </a:buClr>
                        <a:buFont typeface="Times New Roman"/>
                        <a:buNone/>
                      </a:pPr>
                      <a:r>
                        <a:rPr b="1" lang="sv-SE" sz="2100">
                          <a:solidFill>
                            <a:schemeClr val="dk1"/>
                          </a:solidFill>
                          <a:latin typeface="Times New Roman"/>
                          <a:ea typeface="Times New Roman"/>
                          <a:cs typeface="Times New Roman"/>
                          <a:sym typeface="Times New Roman"/>
                        </a:rPr>
                        <a:t>B</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000">
                <a:tc>
                  <a:txBody>
                    <a:bodyPr/>
                    <a:lstStyle/>
                    <a:p>
                      <a:pPr indent="0" lvl="0" marL="0" marR="0" rtl="0" algn="ctr">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1</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True</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False</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3400">
                <a:tc>
                  <a:txBody>
                    <a:bodyPr/>
                    <a:lstStyle/>
                    <a:p>
                      <a:pPr indent="0" lvl="0" marL="0" marR="0" rtl="0" algn="ctr">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2</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False</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True</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31" name="Google Shape;431;p53"/>
          <p:cNvSpPr txBox="1"/>
          <p:nvPr/>
        </p:nvSpPr>
        <p:spPr>
          <a:xfrm>
            <a:off x="706025" y="2080884"/>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B)</a:t>
            </a:r>
            <a:endParaRPr b="1" sz="3600">
              <a:solidFill>
                <a:schemeClr val="dk1"/>
              </a:solidFill>
            </a:endParaRPr>
          </a:p>
        </p:txBody>
      </p:sp>
      <p:sp>
        <p:nvSpPr>
          <p:cNvPr id="432" name="Google Shape;432;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Have We Done a Good Job?</a:t>
            </a:r>
            <a:endParaRPr/>
          </a:p>
        </p:txBody>
      </p:sp>
      <p:sp>
        <p:nvSpPr>
          <p:cNvPr id="158" name="Google Shape;158;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t>What we want:</a:t>
            </a:r>
            <a:endParaRPr/>
          </a:p>
          <a:p>
            <a:pPr indent="-393700" lvl="0" marL="457200" rtl="0" algn="l">
              <a:spcBef>
                <a:spcPts val="1000"/>
              </a:spcBef>
              <a:spcAft>
                <a:spcPts val="0"/>
              </a:spcAft>
              <a:buSzPts val="2600"/>
              <a:buChar char="•"/>
            </a:pPr>
            <a:r>
              <a:rPr lang="sv-SE"/>
              <a:t>We’ve found all the faults.</a:t>
            </a:r>
            <a:endParaRPr/>
          </a:p>
          <a:p>
            <a:pPr indent="-368300" lvl="1" marL="914400" rtl="0" algn="l">
              <a:spcBef>
                <a:spcPts val="500"/>
              </a:spcBef>
              <a:spcAft>
                <a:spcPts val="0"/>
              </a:spcAft>
              <a:buSzPts val="2200"/>
              <a:buChar char="•"/>
            </a:pPr>
            <a:r>
              <a:rPr lang="sv-SE"/>
              <a:t>Impossible.</a:t>
            </a:r>
            <a:endParaRPr/>
          </a:p>
          <a:p>
            <a:pPr indent="0" lvl="0" marL="0" rtl="0" algn="l">
              <a:spcBef>
                <a:spcPts val="1000"/>
              </a:spcBef>
              <a:spcAft>
                <a:spcPts val="0"/>
              </a:spcAft>
              <a:buClr>
                <a:schemeClr val="dk1"/>
              </a:buClr>
              <a:buSzPts val="1100"/>
              <a:buFont typeface="Arial"/>
              <a:buNone/>
            </a:pPr>
            <a:r>
              <a:rPr lang="sv-SE"/>
              <a:t>What we (usually) get:</a:t>
            </a:r>
            <a:endParaRPr/>
          </a:p>
          <a:p>
            <a:pPr indent="-393700" lvl="0" marL="457200" rtl="0" algn="l">
              <a:spcBef>
                <a:spcPts val="1000"/>
              </a:spcBef>
              <a:spcAft>
                <a:spcPts val="0"/>
              </a:spcAft>
              <a:buSzPts val="2600"/>
              <a:buChar char="•"/>
            </a:pPr>
            <a:r>
              <a:rPr lang="sv-SE"/>
              <a:t>We compiled and it worked.</a:t>
            </a:r>
            <a:endParaRPr/>
          </a:p>
          <a:p>
            <a:pPr indent="-393700" lvl="0" marL="457200" rtl="0" algn="l">
              <a:spcBef>
                <a:spcPts val="1000"/>
              </a:spcBef>
              <a:spcAft>
                <a:spcPts val="0"/>
              </a:spcAft>
              <a:buSzPts val="2600"/>
              <a:buChar char="•"/>
            </a:pPr>
            <a:r>
              <a:rPr lang="sv-SE"/>
              <a:t>We run out of time or budget.</a:t>
            </a:r>
            <a:endParaRPr/>
          </a:p>
          <a:p>
            <a:pPr indent="-368300" lvl="1" marL="914400" rtl="0" algn="l">
              <a:spcBef>
                <a:spcPts val="500"/>
              </a:spcBef>
              <a:spcAft>
                <a:spcPts val="0"/>
              </a:spcAft>
              <a:buSzPts val="2200"/>
              <a:buChar char="•"/>
            </a:pPr>
            <a:r>
              <a:rPr lang="sv-SE"/>
              <a:t>Inadequate.</a:t>
            </a:r>
            <a:endParaRPr/>
          </a:p>
          <a:p>
            <a:pPr indent="0" lvl="0" marL="0" rtl="0" algn="l">
              <a:spcBef>
                <a:spcPts val="1000"/>
              </a:spcBef>
              <a:spcAft>
                <a:spcPts val="0"/>
              </a:spcAft>
              <a:buNone/>
            </a:pPr>
            <a:r>
              <a:t/>
            </a:r>
            <a:endParaRPr/>
          </a:p>
        </p:txBody>
      </p:sp>
      <p:sp>
        <p:nvSpPr>
          <p:cNvPr id="159" name="Google Shape;159;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4"/>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Basic Condition </a:t>
            </a:r>
            <a:r>
              <a:rPr b="1" i="0" lang="sv-SE" u="none" cap="none" strike="noStrike">
                <a:latin typeface="Arial"/>
                <a:ea typeface="Arial"/>
                <a:cs typeface="Arial"/>
                <a:sym typeface="Arial"/>
              </a:rPr>
              <a:t>Coverage</a:t>
            </a:r>
            <a:endParaRPr b="0" i="0" u="none" cap="none" strike="noStrike">
              <a:latin typeface="Arial"/>
              <a:ea typeface="Arial"/>
              <a:cs typeface="Arial"/>
              <a:sym typeface="Arial"/>
            </a:endParaRPr>
          </a:p>
        </p:txBody>
      </p:sp>
      <p:sp>
        <p:nvSpPr>
          <p:cNvPr id="442" name="Google Shape;442;p54"/>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int </a:t>
            </a:r>
            <a:r>
              <a:rPr b="1" lang="sv-SE">
                <a:solidFill>
                  <a:schemeClr val="dk1"/>
                </a:solidFill>
                <a:latin typeface="Courier New"/>
                <a:ea typeface="Courier New"/>
                <a:cs typeface="Courier New"/>
                <a:sym typeface="Courier New"/>
              </a:rPr>
              <a:t>flipSome</a:t>
            </a:r>
            <a:r>
              <a:rPr b="1" i="0" lang="sv-SE" u="none" cap="none" strike="noStrike">
                <a:solidFill>
                  <a:schemeClr val="dk1"/>
                </a:solidFill>
                <a:latin typeface="Courier New"/>
                <a:ea typeface="Courier New"/>
                <a:cs typeface="Courier New"/>
                <a:sym typeface="Courier New"/>
              </a:rPr>
              <a:t>(int A[], int N, int X)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int i=0;</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while (i&lt;N and A[i] &lt;X)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if (A[i]&lt;0)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A[i] = - A[i];</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i++;</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return(1);</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a:t>
            </a:r>
            <a:endParaRPr b="0" i="0" u="none" cap="none" strike="noStrike">
              <a:solidFill>
                <a:schemeClr val="dk1"/>
              </a:solidFill>
              <a:latin typeface="Arial"/>
              <a:ea typeface="Arial"/>
              <a:cs typeface="Arial"/>
              <a:sym typeface="Arial"/>
            </a:endParaRPr>
          </a:p>
        </p:txBody>
      </p:sp>
      <p:cxnSp>
        <p:nvCxnSpPr>
          <p:cNvPr id="443" name="Google Shape;443;p54"/>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44" name="Google Shape;444;p54"/>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445" name="Google Shape;445;p54"/>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46" name="Google Shape;446;p54"/>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rgbClr val="FF0000"/>
                </a:solidFill>
                <a:latin typeface="Arial"/>
                <a:ea typeface="Arial"/>
                <a:cs typeface="Arial"/>
                <a:sym typeface="Arial"/>
              </a:rPr>
              <a:t>i&lt;N</a:t>
            </a:r>
            <a:r>
              <a:rPr b="1" i="0" lang="sv-SE" sz="1200" u="none" cap="none" strike="noStrike">
                <a:solidFill>
                  <a:schemeClr val="dk1"/>
                </a:solidFill>
                <a:latin typeface="Arial"/>
                <a:ea typeface="Arial"/>
                <a:cs typeface="Arial"/>
                <a:sym typeface="Arial"/>
              </a:rPr>
              <a:t> and </a:t>
            </a:r>
            <a:r>
              <a:rPr b="1" i="0" lang="sv-SE" sz="1200" u="none" cap="none" strike="noStrike">
                <a:solidFill>
                  <a:srgbClr val="FF0000"/>
                </a:solidFill>
                <a:latin typeface="Arial"/>
                <a:ea typeface="Arial"/>
                <a:cs typeface="Arial"/>
                <a:sym typeface="Arial"/>
              </a:rPr>
              <a:t>A[i] &lt;X</a:t>
            </a:r>
            <a:endParaRPr b="0" i="0" sz="1200" u="none" cap="none" strike="noStrike">
              <a:solidFill>
                <a:srgbClr val="FF0000"/>
              </a:solidFill>
              <a:latin typeface="Arial"/>
              <a:ea typeface="Arial"/>
              <a:cs typeface="Arial"/>
              <a:sym typeface="Arial"/>
            </a:endParaRPr>
          </a:p>
        </p:txBody>
      </p:sp>
      <p:sp>
        <p:nvSpPr>
          <p:cNvPr id="447" name="Google Shape;447;p54"/>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rgbClr val="FF0000"/>
                </a:solidFill>
                <a:latin typeface="Arial"/>
                <a:ea typeface="Arial"/>
                <a:cs typeface="Arial"/>
                <a:sym typeface="Arial"/>
              </a:rPr>
              <a:t>A[i]&lt;0</a:t>
            </a:r>
            <a:endParaRPr b="0" i="0" sz="1800" u="none" cap="none" strike="noStrike">
              <a:solidFill>
                <a:srgbClr val="FF0000"/>
              </a:solidFill>
              <a:latin typeface="Arial"/>
              <a:ea typeface="Arial"/>
              <a:cs typeface="Arial"/>
              <a:sym typeface="Arial"/>
            </a:endParaRPr>
          </a:p>
        </p:txBody>
      </p:sp>
      <p:sp>
        <p:nvSpPr>
          <p:cNvPr id="448" name="Google Shape;448;p54"/>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49" name="Google Shape;449;p54"/>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50" name="Google Shape;450;p54"/>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51" name="Google Shape;451;p54"/>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52" name="Google Shape;452;p54"/>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53" name="Google Shape;453;p54"/>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54" name="Google Shape;454;p54"/>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55" name="Google Shape;455;p54"/>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56" name="Google Shape;456;p54"/>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57" name="Google Shape;457;p54"/>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58" name="Google Shape;458;p54"/>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459" name="Google Shape;459;p54"/>
          <p:cNvCxnSpPr/>
          <p:nvPr/>
        </p:nvCxnSpPr>
        <p:spPr>
          <a:xfrm>
            <a:off x="5743525" y="2526343"/>
            <a:ext cx="0" cy="959700"/>
          </a:xfrm>
          <a:prstGeom prst="straightConnector1">
            <a:avLst/>
          </a:prstGeom>
          <a:noFill/>
          <a:ln cap="flat" cmpd="sng" w="28575">
            <a:solidFill>
              <a:srgbClr val="000000"/>
            </a:solidFill>
            <a:prstDash val="solid"/>
            <a:round/>
            <a:headEnd len="sm" w="sm" type="none"/>
            <a:tailEnd len="sm" w="sm" type="none"/>
          </a:ln>
        </p:spPr>
      </p:cxnSp>
      <p:cxnSp>
        <p:nvCxnSpPr>
          <p:cNvPr id="460" name="Google Shape;460;p54"/>
          <p:cNvCxnSpPr/>
          <p:nvPr/>
        </p:nvCxnSpPr>
        <p:spPr>
          <a:xfrm>
            <a:off x="5764137" y="3490665"/>
            <a:ext cx="1740300" cy="0"/>
          </a:xfrm>
          <a:prstGeom prst="straightConnector1">
            <a:avLst/>
          </a:prstGeom>
          <a:noFill/>
          <a:ln cap="flat" cmpd="sng" w="28575">
            <a:solidFill>
              <a:srgbClr val="000000"/>
            </a:solidFill>
            <a:prstDash val="solid"/>
            <a:round/>
            <a:headEnd len="sm" w="sm" type="none"/>
            <a:tailEnd len="sm" w="sm" type="triangle"/>
          </a:ln>
        </p:spPr>
      </p:cxnSp>
      <p:sp>
        <p:nvSpPr>
          <p:cNvPr id="461" name="Google Shape;461;p54"/>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62" name="Google Shape;462;p54"/>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463" name="Google Shape;463;p54"/>
          <p:cNvSpPr txBox="1"/>
          <p:nvPr/>
        </p:nvSpPr>
        <p:spPr>
          <a:xfrm>
            <a:off x="452500" y="3718650"/>
            <a:ext cx="86601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solidFill>
                  <a:schemeClr val="dk1"/>
                </a:solidFill>
              </a:rPr>
              <a:t>What test obligations must be covered?</a:t>
            </a:r>
            <a:endParaRPr b="1" sz="2400">
              <a:solidFill>
                <a:schemeClr val="dk1"/>
              </a:solidFill>
            </a:endParaRPr>
          </a:p>
          <a:p>
            <a:pPr indent="0" lvl="0" marL="0" rtl="0" algn="l">
              <a:spcBef>
                <a:spcPts val="0"/>
              </a:spcBef>
              <a:spcAft>
                <a:spcPts val="0"/>
              </a:spcAft>
              <a:buNone/>
            </a:pPr>
            <a:r>
              <a:rPr b="1" lang="sv-SE" sz="2400">
                <a:solidFill>
                  <a:schemeClr val="dk1"/>
                </a:solidFill>
              </a:rPr>
              <a:t>How does fault detection potential change?</a:t>
            </a:r>
            <a:endParaRPr b="1" sz="2400">
              <a:solidFill>
                <a:schemeClr val="dk1"/>
              </a:solidFill>
            </a:endParaRPr>
          </a:p>
          <a:p>
            <a:pPr indent="0" lvl="0" marL="0" rtl="0" algn="l">
              <a:spcBef>
                <a:spcPts val="0"/>
              </a:spcBef>
              <a:spcAft>
                <a:spcPts val="0"/>
              </a:spcAft>
              <a:buNone/>
            </a:pPr>
            <a:r>
              <a:rPr b="1" lang="sv-SE" sz="2400">
                <a:solidFill>
                  <a:schemeClr val="dk1"/>
                </a:solidFill>
              </a:rPr>
              <a:t>Where would we want to use condition coverage?</a:t>
            </a:r>
            <a:endParaRPr b="1" sz="2400">
              <a:solidFill>
                <a:schemeClr val="dk1"/>
              </a:solidFill>
            </a:endParaRPr>
          </a:p>
        </p:txBody>
      </p:sp>
      <p:sp>
        <p:nvSpPr>
          <p:cNvPr id="464" name="Google Shape;464;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55"/>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Compound Condition Coverage</a:t>
            </a:r>
            <a:endParaRPr b="0" i="0" u="none" cap="none" strike="noStrike">
              <a:latin typeface="Arial"/>
              <a:ea typeface="Arial"/>
              <a:cs typeface="Arial"/>
              <a:sym typeface="Arial"/>
            </a:endParaRPr>
          </a:p>
        </p:txBody>
      </p:sp>
      <p:sp>
        <p:nvSpPr>
          <p:cNvPr id="474" name="Google Shape;474;p55"/>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b="0" i="0" lang="sv-SE" u="none" cap="none" strike="noStrike">
                <a:solidFill>
                  <a:schemeClr val="dk1"/>
                </a:solidFill>
                <a:latin typeface="Arial"/>
                <a:ea typeface="Arial"/>
                <a:cs typeface="Arial"/>
                <a:sym typeface="Arial"/>
              </a:rPr>
              <a:t>Evaluate every combination of the conditions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393700" lvl="0" marL="457200" marR="0" rtl="0" algn="l">
              <a:spcBef>
                <a:spcPts val="0"/>
              </a:spcBef>
              <a:spcAft>
                <a:spcPts val="0"/>
              </a:spcAft>
              <a:buSzPts val="2600"/>
              <a:buChar char="•"/>
            </a:pPr>
            <a:r>
              <a:rPr lang="sv-SE"/>
              <a:t>Subsumes branch coverage, as all outcomes are now tried.</a:t>
            </a:r>
            <a:endParaRPr/>
          </a:p>
          <a:p>
            <a:pPr indent="-393700" lvl="0" marL="457200" marR="0" rtl="0" algn="l">
              <a:spcBef>
                <a:spcPts val="0"/>
              </a:spcBef>
              <a:spcAft>
                <a:spcPts val="0"/>
              </a:spcAft>
              <a:buSzPts val="2600"/>
              <a:buChar char="•"/>
            </a:pPr>
            <a:r>
              <a:rPr lang="sv-SE"/>
              <a:t>Can be expensive in practice. </a:t>
            </a:r>
            <a:endParaRPr/>
          </a:p>
        </p:txBody>
      </p:sp>
      <p:graphicFrame>
        <p:nvGraphicFramePr>
          <p:cNvPr id="475" name="Google Shape;475;p55"/>
          <p:cNvGraphicFramePr/>
          <p:nvPr/>
        </p:nvGraphicFramePr>
        <p:xfrm>
          <a:off x="3276600" y="1746244"/>
          <a:ext cx="3000000" cy="3000000"/>
        </p:xfrm>
        <a:graphic>
          <a:graphicData uri="http://schemas.openxmlformats.org/drawingml/2006/table">
            <a:tbl>
              <a:tblPr>
                <a:noFill/>
                <a:tableStyleId>{B185EBF8-9648-4A74-BE6C-8FF9FD4ACC2D}</a:tableStyleId>
              </a:tblPr>
              <a:tblGrid>
                <a:gridCol w="1879600"/>
                <a:gridCol w="1778000"/>
                <a:gridCol w="1752600"/>
              </a:tblGrid>
              <a:tr h="416100">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1</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67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2</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3</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60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4</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76" name="Google Shape;476;p55"/>
          <p:cNvSpPr txBox="1"/>
          <p:nvPr/>
        </p:nvSpPr>
        <p:spPr>
          <a:xfrm>
            <a:off x="649575" y="2198250"/>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B)</a:t>
            </a:r>
            <a:endParaRPr b="1" sz="3600">
              <a:solidFill>
                <a:schemeClr val="dk1"/>
              </a:solidFill>
            </a:endParaRPr>
          </a:p>
        </p:txBody>
      </p:sp>
      <p:sp>
        <p:nvSpPr>
          <p:cNvPr id="477" name="Google Shape;477;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56"/>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Compound Condition Coverage</a:t>
            </a:r>
            <a:endParaRPr b="0" i="0" u="none" cap="none" strike="noStrike">
              <a:latin typeface="Arial"/>
              <a:ea typeface="Arial"/>
              <a:cs typeface="Arial"/>
              <a:sym typeface="Arial"/>
            </a:endParaRPr>
          </a:p>
        </p:txBody>
      </p:sp>
      <p:sp>
        <p:nvSpPr>
          <p:cNvPr id="487" name="Google Shape;487;p56"/>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lang="sv-SE"/>
              <a:t>Requires </a:t>
            </a:r>
            <a:r>
              <a:rPr b="1" lang="sv-SE"/>
              <a:t>many</a:t>
            </a:r>
            <a:r>
              <a:rPr lang="sv-SE"/>
              <a:t> test cases.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488" name="Google Shape;488;p56"/>
          <p:cNvSpPr txBox="1"/>
          <p:nvPr/>
        </p:nvSpPr>
        <p:spPr>
          <a:xfrm>
            <a:off x="814525" y="2198250"/>
            <a:ext cx="21021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a:t>
            </a:r>
            <a:endParaRPr b="1" sz="3600">
              <a:solidFill>
                <a:schemeClr val="dk1"/>
              </a:solidFill>
            </a:endParaRPr>
          </a:p>
          <a:p>
            <a:pPr indent="0" lvl="0" marL="0" rtl="0" algn="l">
              <a:spcBef>
                <a:spcPts val="0"/>
              </a:spcBef>
              <a:spcAft>
                <a:spcPts val="0"/>
              </a:spcAft>
              <a:buNone/>
            </a:pPr>
            <a:r>
              <a:rPr b="1" lang="sv-SE" sz="3600">
                <a:solidFill>
                  <a:schemeClr val="dk1"/>
                </a:solidFill>
              </a:rPr>
              <a:t>(B and </a:t>
            </a:r>
            <a:endParaRPr b="1" sz="3600">
              <a:solidFill>
                <a:schemeClr val="dk1"/>
              </a:solidFill>
            </a:endParaRPr>
          </a:p>
          <a:p>
            <a:pPr indent="0" lvl="0" marL="0" rtl="0" algn="l">
              <a:spcBef>
                <a:spcPts val="0"/>
              </a:spcBef>
              <a:spcAft>
                <a:spcPts val="0"/>
              </a:spcAft>
              <a:buNone/>
            </a:pPr>
            <a:r>
              <a:rPr b="1" lang="sv-SE" sz="3600">
                <a:solidFill>
                  <a:schemeClr val="dk1"/>
                </a:solidFill>
              </a:rPr>
              <a:t>(C and D))))</a:t>
            </a:r>
            <a:endParaRPr b="1" sz="3600">
              <a:solidFill>
                <a:schemeClr val="dk1"/>
              </a:solidFill>
            </a:endParaRPr>
          </a:p>
        </p:txBody>
      </p:sp>
      <p:graphicFrame>
        <p:nvGraphicFramePr>
          <p:cNvPr id="489" name="Google Shape;489;p56"/>
          <p:cNvGraphicFramePr/>
          <p:nvPr/>
        </p:nvGraphicFramePr>
        <p:xfrm>
          <a:off x="2852050" y="1752794"/>
          <a:ext cx="3000000" cy="3000000"/>
        </p:xfrm>
        <a:graphic>
          <a:graphicData uri="http://schemas.openxmlformats.org/drawingml/2006/table">
            <a:tbl>
              <a:tblPr>
                <a:noFill/>
                <a:tableStyleId>{B185EBF8-9648-4A74-BE6C-8FF9FD4ACC2D}</a:tableStyleId>
              </a:tblPr>
              <a:tblGrid>
                <a:gridCol w="838200"/>
                <a:gridCol w="1219200"/>
                <a:gridCol w="1219200"/>
                <a:gridCol w="1219200"/>
                <a:gridCol w="1219200"/>
              </a:tblGrid>
              <a:tr h="113125">
                <a:tc>
                  <a:txBody>
                    <a:bodyPr/>
                    <a:lstStyle/>
                    <a:p>
                      <a:pPr indent="0" lvl="0" marL="0" marR="0" rtl="0" algn="ctr">
                        <a:lnSpc>
                          <a:spcPct val="90000"/>
                        </a:lnSpc>
                        <a:spcBef>
                          <a:spcPts val="0"/>
                        </a:spcBef>
                        <a:spcAft>
                          <a:spcPts val="0"/>
                        </a:spcAft>
                        <a:buClr>
                          <a:srgbClr val="FF0000"/>
                        </a:buClr>
                        <a:buFont typeface="Times New Roman"/>
                        <a:buNone/>
                      </a:pPr>
                      <a:r>
                        <a:rPr b="1" i="0" lang="sv-SE" sz="800" u="none" cap="none" strike="noStrike">
                          <a:solidFill>
                            <a:srgbClr val="000000"/>
                          </a:solidFill>
                          <a:latin typeface="Times New Roman"/>
                          <a:ea typeface="Times New Roman"/>
                          <a:cs typeface="Times New Roman"/>
                          <a:sym typeface="Times New Roman"/>
                        </a:rPr>
                        <a:t>Test Case</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A</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B</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C</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D</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2</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3</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4</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5</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6</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7</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8</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9</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10</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11</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12</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13</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14</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15</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16</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490" name="Google Shape;490;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8" name="Shape 498"/>
        <p:cNvGrpSpPr/>
        <p:nvPr/>
      </p:nvGrpSpPr>
      <p:grpSpPr>
        <a:xfrm>
          <a:off x="0" y="0"/>
          <a:ext cx="0" cy="0"/>
          <a:chOff x="0" y="0"/>
          <a:chExt cx="0" cy="0"/>
        </a:xfrm>
      </p:grpSpPr>
      <p:sp>
        <p:nvSpPr>
          <p:cNvPr id="499" name="Google Shape;499;p57"/>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Short-Circuit Evaluation</a:t>
            </a:r>
            <a:endParaRPr b="0" i="0" u="none" cap="none" strike="noStrike">
              <a:latin typeface="Arial"/>
              <a:ea typeface="Arial"/>
              <a:cs typeface="Arial"/>
              <a:sym typeface="Arial"/>
            </a:endParaRPr>
          </a:p>
        </p:txBody>
      </p:sp>
      <p:sp>
        <p:nvSpPr>
          <p:cNvPr id="500" name="Google Shape;500;p57"/>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rgbClr val="000000"/>
              </a:buClr>
              <a:buSzPts val="2600"/>
              <a:buChar char="•"/>
            </a:pPr>
            <a:r>
              <a:rPr lang="sv-SE">
                <a:solidFill>
                  <a:srgbClr val="000000"/>
                </a:solidFill>
              </a:rPr>
              <a:t>In many languages, if the first condition determines the result of the entire decision, then fewer tests are required.</a:t>
            </a:r>
            <a:endParaRPr>
              <a:solidFill>
                <a:srgbClr val="000000"/>
              </a:solidFill>
            </a:endParaRPr>
          </a:p>
          <a:p>
            <a:pPr indent="-368300" lvl="1" marL="914400" marR="0" rtl="0" algn="l">
              <a:spcBef>
                <a:spcPts val="0"/>
              </a:spcBef>
              <a:spcAft>
                <a:spcPts val="0"/>
              </a:spcAft>
              <a:buClr>
                <a:srgbClr val="000000"/>
              </a:buClr>
              <a:buSzPts val="2200"/>
              <a:buChar char="•"/>
            </a:pPr>
            <a:r>
              <a:rPr lang="sv-SE">
                <a:solidFill>
                  <a:srgbClr val="000000"/>
                </a:solidFill>
              </a:rPr>
              <a:t>If A is false, B is never evaluated.</a:t>
            </a:r>
            <a:endParaRPr>
              <a:solidFill>
                <a:srgbClr val="000000"/>
              </a:solidFill>
            </a:endParaRPr>
          </a:p>
        </p:txBody>
      </p:sp>
      <p:graphicFrame>
        <p:nvGraphicFramePr>
          <p:cNvPr id="501" name="Google Shape;501;p57"/>
          <p:cNvGraphicFramePr/>
          <p:nvPr/>
        </p:nvGraphicFramePr>
        <p:xfrm>
          <a:off x="3146600" y="3015234"/>
          <a:ext cx="3000000" cy="3000000"/>
        </p:xfrm>
        <a:graphic>
          <a:graphicData uri="http://schemas.openxmlformats.org/drawingml/2006/table">
            <a:tbl>
              <a:tblPr>
                <a:noFill/>
                <a:tableStyleId>{B185EBF8-9648-4A74-BE6C-8FF9FD4ACC2D}</a:tableStyleId>
              </a:tblPr>
              <a:tblGrid>
                <a:gridCol w="1879600"/>
                <a:gridCol w="1778000"/>
                <a:gridCol w="1752600"/>
              </a:tblGrid>
              <a:tr h="423650">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1</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67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2</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3</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4000" lvl="0" marL="342900" marR="0" rtl="0" algn="l">
                        <a:lnSpc>
                          <a:spcPct val="90000"/>
                        </a:lnSpc>
                        <a:spcBef>
                          <a:spcPts val="0"/>
                        </a:spcBef>
                        <a:spcAft>
                          <a:spcPts val="0"/>
                        </a:spcAft>
                        <a:buSzPts val="1400"/>
                        <a:buChar char="-"/>
                      </a:pPr>
                      <a:r>
                        <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502" name="Google Shape;502;p57"/>
          <p:cNvSpPr txBox="1"/>
          <p:nvPr/>
        </p:nvSpPr>
        <p:spPr>
          <a:xfrm>
            <a:off x="857150" y="3343688"/>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t>(A and B)</a:t>
            </a:r>
            <a:endParaRPr b="1" sz="3600"/>
          </a:p>
        </p:txBody>
      </p:sp>
      <p:sp>
        <p:nvSpPr>
          <p:cNvPr id="503" name="Google Shape;503;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58"/>
          <p:cNvSpPr txBox="1"/>
          <p:nvPr>
            <p:ph type="title"/>
          </p:nvPr>
        </p:nvSpPr>
        <p:spPr>
          <a:xfrm>
            <a:off x="308000" y="614000"/>
            <a:ext cx="86442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sz="3000"/>
              <a:t>Modified Condition/Decision </a:t>
            </a:r>
            <a:r>
              <a:rPr b="1" i="0" lang="sv-SE" sz="3000" u="none" cap="none" strike="noStrike">
                <a:latin typeface="Arial"/>
                <a:ea typeface="Arial"/>
                <a:cs typeface="Arial"/>
                <a:sym typeface="Arial"/>
              </a:rPr>
              <a:t>Coverage(MC/DC)</a:t>
            </a:r>
            <a:endParaRPr b="0" i="0" sz="3000" u="none" cap="none" strike="noStrike">
              <a:latin typeface="Arial"/>
              <a:ea typeface="Arial"/>
              <a:cs typeface="Arial"/>
              <a:sym typeface="Arial"/>
            </a:endParaRPr>
          </a:p>
        </p:txBody>
      </p:sp>
      <p:sp>
        <p:nvSpPr>
          <p:cNvPr id="513" name="Google Shape;513;p58"/>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SzPts val="2600"/>
              <a:buChar char="•"/>
            </a:pPr>
            <a:r>
              <a:rPr lang="sv-SE"/>
              <a:t>Requires:</a:t>
            </a:r>
            <a:endParaRPr/>
          </a:p>
          <a:p>
            <a:pPr indent="-368300" lvl="1" marL="914400" marR="0" rtl="0" algn="l">
              <a:spcBef>
                <a:spcPts val="0"/>
              </a:spcBef>
              <a:spcAft>
                <a:spcPts val="0"/>
              </a:spcAft>
              <a:buSzPts val="2200"/>
              <a:buChar char="•"/>
            </a:pPr>
            <a:r>
              <a:rPr lang="sv-SE"/>
              <a:t>Each </a:t>
            </a:r>
            <a:r>
              <a:rPr b="1" lang="sv-SE"/>
              <a:t>condition</a:t>
            </a:r>
            <a:r>
              <a:rPr lang="sv-SE"/>
              <a:t> evaluates to true/false</a:t>
            </a:r>
            <a:endParaRPr/>
          </a:p>
          <a:p>
            <a:pPr indent="-368300" lvl="1" marL="914400" marR="0" rtl="0" algn="l">
              <a:spcBef>
                <a:spcPts val="0"/>
              </a:spcBef>
              <a:spcAft>
                <a:spcPts val="0"/>
              </a:spcAft>
              <a:buSzPts val="2200"/>
              <a:buChar char="•"/>
            </a:pPr>
            <a:r>
              <a:rPr lang="sv-SE"/>
              <a:t>Each </a:t>
            </a:r>
            <a:r>
              <a:rPr b="1" lang="sv-SE"/>
              <a:t>decision </a:t>
            </a:r>
            <a:r>
              <a:rPr lang="sv-SE"/>
              <a:t>evaluates to true/false</a:t>
            </a:r>
            <a:endParaRPr/>
          </a:p>
          <a:p>
            <a:pPr indent="-368300" lvl="1" marL="914400" marR="0" rtl="0" algn="l">
              <a:spcBef>
                <a:spcPts val="0"/>
              </a:spcBef>
              <a:spcAft>
                <a:spcPts val="0"/>
              </a:spcAft>
              <a:buSzPts val="2200"/>
              <a:buChar char="•"/>
            </a:pPr>
            <a:r>
              <a:rPr lang="sv-SE"/>
              <a:t>Each condition shown to</a:t>
            </a:r>
            <a:r>
              <a:rPr b="1" lang="sv-SE"/>
              <a:t> independently affect outcome</a:t>
            </a:r>
            <a:r>
              <a:rPr lang="sv-SE"/>
              <a:t> of each decision it appears in. </a:t>
            </a:r>
            <a:endParaRPr/>
          </a:p>
        </p:txBody>
      </p:sp>
      <p:graphicFrame>
        <p:nvGraphicFramePr>
          <p:cNvPr id="514" name="Google Shape;514;p58"/>
          <p:cNvGraphicFramePr/>
          <p:nvPr/>
        </p:nvGraphicFramePr>
        <p:xfrm>
          <a:off x="819013" y="3071175"/>
          <a:ext cx="3000000" cy="3000000"/>
        </p:xfrm>
        <a:graphic>
          <a:graphicData uri="http://schemas.openxmlformats.org/drawingml/2006/table">
            <a:tbl>
              <a:tblPr>
                <a:noFill/>
                <a:tableStyleId>{B185EBF8-9648-4A74-BE6C-8FF9FD4ACC2D}</a:tableStyleId>
              </a:tblPr>
              <a:tblGrid>
                <a:gridCol w="1687525"/>
                <a:gridCol w="1287825"/>
                <a:gridCol w="1288700"/>
                <a:gridCol w="3241925"/>
              </a:tblGrid>
              <a:tr h="31647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chemeClr val="dk1"/>
                          </a:solidFill>
                          <a:latin typeface="Times New Roman"/>
                          <a:ea typeface="Times New Roman"/>
                          <a:cs typeface="Times New Roman"/>
                          <a:sym typeface="Times New Roman"/>
                        </a:rPr>
                        <a:t>(A and B)</a:t>
                      </a:r>
                      <a:endParaRPr b="1" i="0" sz="1400" u="none" cap="none" strike="noStrike">
                        <a:solidFill>
                          <a:schemeClr val="dk1"/>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1</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0000FF"/>
                          </a:solidFill>
                          <a:latin typeface="Times New Roman"/>
                          <a:ea typeface="Times New Roman"/>
                          <a:cs typeface="Times New Roman"/>
                          <a:sym typeface="Times New Roman"/>
                        </a:rPr>
                        <a:t>True</a:t>
                      </a:r>
                      <a:endParaRPr b="1" i="0" sz="1400" u="none" cap="none" strike="noStrike">
                        <a:solidFill>
                          <a:srgbClr val="0000FF"/>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2</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i="0" sz="1400" u="none" cap="none" strike="noStrik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3</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i="0" sz="1400" u="none" cap="none" strike="noStrik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lang="sv-SE" sz="1400" u="none" cap="none" strike="sngStrike">
                          <a:solidFill>
                            <a:schemeClr val="dk1"/>
                          </a:solidFill>
                          <a:latin typeface="Times New Roman"/>
                          <a:ea typeface="Times New Roman"/>
                          <a:cs typeface="Times New Roman"/>
                          <a:sym typeface="Times New Roman"/>
                        </a:rPr>
                        <a:t>4</a:t>
                      </a:r>
                      <a:endParaRPr b="1" sz="1400" strike="sngStrike"/>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sz="1400" u="none" cap="non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15" name="Google Shape;515;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16" name="Google Shape;516;p58"/>
          <p:cNvSpPr/>
          <p:nvPr/>
        </p:nvSpPr>
        <p:spPr>
          <a:xfrm>
            <a:off x="3849550" y="4039481"/>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8"/>
          <p:cNvSpPr/>
          <p:nvPr/>
        </p:nvSpPr>
        <p:spPr>
          <a:xfrm>
            <a:off x="3849550" y="3448969"/>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58"/>
          <p:cNvSpPr/>
          <p:nvPr/>
        </p:nvSpPr>
        <p:spPr>
          <a:xfrm>
            <a:off x="2564175" y="3448969"/>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58"/>
          <p:cNvSpPr/>
          <p:nvPr/>
        </p:nvSpPr>
        <p:spPr>
          <a:xfrm>
            <a:off x="2564175" y="4039481"/>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58"/>
          <p:cNvSpPr/>
          <p:nvPr/>
        </p:nvSpPr>
        <p:spPr>
          <a:xfrm>
            <a:off x="2564175" y="3448969"/>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8"/>
          <p:cNvSpPr/>
          <p:nvPr/>
        </p:nvSpPr>
        <p:spPr>
          <a:xfrm>
            <a:off x="2564175" y="3744225"/>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8"/>
          <p:cNvSpPr/>
          <p:nvPr/>
        </p:nvSpPr>
        <p:spPr>
          <a:xfrm>
            <a:off x="3849550" y="3448969"/>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8"/>
          <p:cNvSpPr/>
          <p:nvPr/>
        </p:nvSpPr>
        <p:spPr>
          <a:xfrm>
            <a:off x="3849550" y="3735431"/>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58"/>
          <p:cNvCxnSpPr/>
          <p:nvPr/>
        </p:nvCxnSpPr>
        <p:spPr>
          <a:xfrm>
            <a:off x="2506550" y="4416056"/>
            <a:ext cx="34461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
                                        <p:tgtEl>
                                          <p:spTgt spid="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
                                        <p:tgtEl>
                                          <p:spTgt spid="5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16"/>
                                        </p:tgtEl>
                                      </p:cBhvr>
                                    </p:animEffect>
                                    <p:set>
                                      <p:cBhvr>
                                        <p:cTn dur="1" fill="hold">
                                          <p:stCondLst>
                                            <p:cond delay="0"/>
                                          </p:stCondLst>
                                        </p:cTn>
                                        <p:tgtEl>
                                          <p:spTgt spid="5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18"/>
                                        </p:tgtEl>
                                      </p:cBhvr>
                                    </p:animEffect>
                                    <p:set>
                                      <p:cBhvr>
                                        <p:cTn dur="1" fill="hold">
                                          <p:stCondLst>
                                            <p:cond delay="0"/>
                                          </p:stCondLst>
                                        </p:cTn>
                                        <p:tgtEl>
                                          <p:spTgt spid="5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19"/>
                                        </p:tgtEl>
                                      </p:cBhvr>
                                    </p:animEffect>
                                    <p:set>
                                      <p:cBhvr>
                                        <p:cTn dur="1" fill="hold">
                                          <p:stCondLst>
                                            <p:cond delay="0"/>
                                          </p:stCondLst>
                                        </p:cTn>
                                        <p:tgtEl>
                                          <p:spTgt spid="5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17"/>
                                        </p:tgtEl>
                                      </p:cBhvr>
                                    </p:animEffect>
                                    <p:set>
                                      <p:cBhvr>
                                        <p:cTn dur="1" fill="hold">
                                          <p:stCondLst>
                                            <p:cond delay="0"/>
                                          </p:stCondLst>
                                        </p:cTn>
                                        <p:tgtEl>
                                          <p:spTgt spid="5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
                                        <p:tgtEl>
                                          <p:spTgt spid="521"/>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
                                        <p:tgtEl>
                                          <p:spTgt spid="5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
                                        <p:tgtEl>
                                          <p:spTgt spid="523"/>
                                        </p:tgtEl>
                                      </p:cBhvr>
                                    </p:animEffect>
                                  </p:childTnLst>
                                </p:cTn>
                              </p:par>
                              <p:par>
                                <p:cTn fill="hold" nodeType="with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
                                        <p:tgtEl>
                                          <p:spTgt spid="5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31" name="Google Shape;531;p5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537" name="Google Shape;537;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200"/>
              <a:t>Draw the CFG and write tests that provide statement, branch, and basic condition coverage over the following code:</a:t>
            </a:r>
            <a:endParaRPr sz="22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int search(string A[], int N, string what){</a:t>
            </a:r>
            <a:br>
              <a:rPr b="1" lang="sv-SE" sz="1200">
                <a:latin typeface="Consolas"/>
                <a:ea typeface="Consolas"/>
                <a:cs typeface="Consolas"/>
                <a:sym typeface="Consolas"/>
              </a:rPr>
            </a:br>
            <a:r>
              <a:rPr b="1" lang="sv-SE" sz="1200">
                <a:latin typeface="Consolas"/>
                <a:ea typeface="Consolas"/>
                <a:cs typeface="Consolas"/>
                <a:sym typeface="Consolas"/>
              </a:rPr>
              <a:t>    int index = 0;</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((N == 1) &amp;&amp; (A[0] == what)){</a:t>
            </a:r>
            <a:endParaRPr b="1" sz="1200">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b="1" lang="sv-SE" sz="1200">
                <a:latin typeface="Consolas"/>
                <a:ea typeface="Consolas"/>
                <a:cs typeface="Consolas"/>
                <a:sym typeface="Consolas"/>
              </a:rPr>
              <a:t>return 0;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 if (N == 0){</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 if (N &gt; 1){</a:t>
            </a:r>
            <a:br>
              <a:rPr b="1" lang="sv-SE" sz="1200">
                <a:latin typeface="Consolas"/>
                <a:ea typeface="Consolas"/>
                <a:cs typeface="Consolas"/>
                <a:sym typeface="Consolas"/>
              </a:rPr>
            </a:br>
            <a:r>
              <a:rPr b="1" lang="sv-SE" sz="1200">
                <a:latin typeface="Consolas"/>
                <a:ea typeface="Consolas"/>
                <a:cs typeface="Consolas"/>
                <a:sym typeface="Consolas"/>
              </a:rPr>
              <a:t>        while(index &lt; N){</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(A[index] == what)</a:t>
            </a:r>
            <a:br>
              <a:rPr b="1" lang="sv-SE" sz="1200">
                <a:latin typeface="Consolas"/>
                <a:ea typeface="Consolas"/>
                <a:cs typeface="Consolas"/>
                <a:sym typeface="Consolas"/>
              </a:rPr>
            </a:br>
            <a:r>
              <a:rPr b="1" lang="sv-SE" sz="1200">
                <a:latin typeface="Consolas"/>
                <a:ea typeface="Consolas"/>
                <a:cs typeface="Consolas"/>
                <a:sym typeface="Consolas"/>
              </a:rPr>
              <a:t>               return index;</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else</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index++;</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a:t>
            </a:r>
            <a:br>
              <a:rPr b="1" lang="sv-SE" sz="1200">
                <a:latin typeface="Consolas"/>
                <a:ea typeface="Consolas"/>
                <a:cs typeface="Consolas"/>
                <a:sym typeface="Consolas"/>
              </a:rPr>
            </a:br>
            <a:r>
              <a:rPr b="1" lang="sv-SE" sz="1200">
                <a:latin typeface="Consolas"/>
                <a:ea typeface="Consolas"/>
                <a:cs typeface="Consolas"/>
                <a:sym typeface="Consolas"/>
              </a:rPr>
              <a:t>    return -1;</a:t>
            </a:r>
            <a:br>
              <a:rPr b="1" lang="sv-SE" sz="1200">
                <a:latin typeface="Consolas"/>
                <a:ea typeface="Consolas"/>
                <a:cs typeface="Consolas"/>
                <a:sym typeface="Consolas"/>
              </a:rPr>
            </a:br>
            <a:r>
              <a:rPr b="1" lang="sv-SE" sz="1200">
                <a:latin typeface="Consolas"/>
                <a:ea typeface="Consolas"/>
                <a:cs typeface="Consolas"/>
                <a:sym typeface="Consolas"/>
              </a:rPr>
              <a:t>}</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t/>
            </a:r>
            <a:endParaRPr b="1" sz="1200">
              <a:latin typeface="Consolas"/>
              <a:ea typeface="Consolas"/>
              <a:cs typeface="Consolas"/>
              <a:sym typeface="Consolas"/>
            </a:endParaRPr>
          </a:p>
        </p:txBody>
      </p:sp>
      <p:sp>
        <p:nvSpPr>
          <p:cNvPr id="538" name="Google Shape;53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2" name="Shape 542"/>
        <p:cNvGrpSpPr/>
        <p:nvPr/>
      </p:nvGrpSpPr>
      <p:grpSpPr>
        <a:xfrm>
          <a:off x="0" y="0"/>
          <a:ext cx="0" cy="0"/>
          <a:chOff x="0" y="0"/>
          <a:chExt cx="0" cy="0"/>
        </a:xfrm>
      </p:grpSpPr>
      <p:sp>
        <p:nvSpPr>
          <p:cNvPr id="543" name="Google Shape;543;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a:t>
            </a:r>
            <a:endParaRPr/>
          </a:p>
        </p:txBody>
      </p:sp>
      <p:sp>
        <p:nvSpPr>
          <p:cNvPr id="544" name="Google Shape;544;p61"/>
          <p:cNvSpPr/>
          <p:nvPr/>
        </p:nvSpPr>
        <p:spPr>
          <a:xfrm>
            <a:off x="457075" y="1476731"/>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400" u="none" cap="none" strike="noStrike">
                <a:solidFill>
                  <a:srgbClr val="000000"/>
                </a:solidFill>
                <a:latin typeface="Arial"/>
                <a:ea typeface="Arial"/>
                <a:cs typeface="Arial"/>
                <a:sym typeface="Arial"/>
              </a:rPr>
              <a:t>in</a:t>
            </a:r>
            <a:r>
              <a:rPr b="1" lang="sv-SE">
                <a:solidFill>
                  <a:srgbClr val="000000"/>
                </a:solidFill>
              </a:rPr>
              <a:t>dex</a:t>
            </a:r>
            <a:r>
              <a:rPr b="1" i="0" lang="sv-SE" sz="14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sp>
        <p:nvSpPr>
          <p:cNvPr id="545" name="Google Shape;545;p61"/>
          <p:cNvSpPr/>
          <p:nvPr/>
        </p:nvSpPr>
        <p:spPr>
          <a:xfrm>
            <a:off x="457075" y="2076600"/>
            <a:ext cx="2397600" cy="6159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rgbClr val="000000"/>
                </a:solidFill>
              </a:rPr>
              <a:t>(N==1) &amp;&amp; (A[0] = what)</a:t>
            </a:r>
            <a:endParaRPr b="0" i="0" sz="1200" u="none" cap="none" strike="noStrike">
              <a:solidFill>
                <a:srgbClr val="000000"/>
              </a:solidFill>
              <a:latin typeface="Arial"/>
              <a:ea typeface="Arial"/>
              <a:cs typeface="Arial"/>
              <a:sym typeface="Arial"/>
            </a:endParaRPr>
          </a:p>
        </p:txBody>
      </p:sp>
      <p:sp>
        <p:nvSpPr>
          <p:cNvPr id="546" name="Google Shape;546;p61"/>
          <p:cNvSpPr/>
          <p:nvPr/>
        </p:nvSpPr>
        <p:spPr>
          <a:xfrm>
            <a:off x="1151054" y="3093975"/>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0;</a:t>
            </a:r>
            <a:endParaRPr b="0" i="0" sz="1800" u="none" cap="none" strike="noStrike">
              <a:solidFill>
                <a:srgbClr val="000000"/>
              </a:solidFill>
              <a:latin typeface="Arial"/>
              <a:ea typeface="Arial"/>
              <a:cs typeface="Arial"/>
              <a:sym typeface="Arial"/>
            </a:endParaRPr>
          </a:p>
        </p:txBody>
      </p:sp>
      <p:cxnSp>
        <p:nvCxnSpPr>
          <p:cNvPr id="547" name="Google Shape;547;p61"/>
          <p:cNvCxnSpPr>
            <a:stCxn id="545" idx="2"/>
            <a:endCxn id="546" idx="0"/>
          </p:cNvCxnSpPr>
          <p:nvPr/>
        </p:nvCxnSpPr>
        <p:spPr>
          <a:xfrm>
            <a:off x="1655875" y="2692500"/>
            <a:ext cx="0" cy="401400"/>
          </a:xfrm>
          <a:prstGeom prst="straightConnector1">
            <a:avLst/>
          </a:prstGeom>
          <a:noFill/>
          <a:ln cap="flat" cmpd="sng" w="19050">
            <a:solidFill>
              <a:srgbClr val="646B86"/>
            </a:solidFill>
            <a:prstDash val="solid"/>
            <a:round/>
            <a:headEnd len="med" w="med" type="none"/>
            <a:tailEnd len="med" w="med" type="triangle"/>
          </a:ln>
        </p:spPr>
      </p:cxnSp>
      <p:sp>
        <p:nvSpPr>
          <p:cNvPr id="548" name="Google Shape;548;p61"/>
          <p:cNvSpPr/>
          <p:nvPr/>
        </p:nvSpPr>
        <p:spPr>
          <a:xfrm>
            <a:off x="3057221" y="2076600"/>
            <a:ext cx="13587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N==0</a:t>
            </a:r>
            <a:endParaRPr b="0" i="0" sz="1800" u="none" cap="none" strike="noStrike">
              <a:solidFill>
                <a:srgbClr val="000000"/>
              </a:solidFill>
              <a:latin typeface="Arial"/>
              <a:ea typeface="Arial"/>
              <a:cs typeface="Arial"/>
              <a:sym typeface="Arial"/>
            </a:endParaRPr>
          </a:p>
        </p:txBody>
      </p:sp>
      <p:sp>
        <p:nvSpPr>
          <p:cNvPr id="549" name="Google Shape;549;p61"/>
          <p:cNvSpPr txBox="1"/>
          <p:nvPr/>
        </p:nvSpPr>
        <p:spPr>
          <a:xfrm>
            <a:off x="2656751" y="1862681"/>
            <a:ext cx="853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550" name="Google Shape;550;p61"/>
          <p:cNvSpPr txBox="1"/>
          <p:nvPr/>
        </p:nvSpPr>
        <p:spPr>
          <a:xfrm>
            <a:off x="1786667" y="2638378"/>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551" name="Google Shape;551;p61"/>
          <p:cNvSpPr/>
          <p:nvPr/>
        </p:nvSpPr>
        <p:spPr>
          <a:xfrm>
            <a:off x="3231829" y="3093975"/>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552" name="Google Shape;552;p61"/>
          <p:cNvCxnSpPr>
            <a:stCxn id="548" idx="2"/>
            <a:endCxn id="551" idx="0"/>
          </p:cNvCxnSpPr>
          <p:nvPr/>
        </p:nvCxnSpPr>
        <p:spPr>
          <a:xfrm>
            <a:off x="3736571" y="2545800"/>
            <a:ext cx="0" cy="548100"/>
          </a:xfrm>
          <a:prstGeom prst="straightConnector1">
            <a:avLst/>
          </a:prstGeom>
          <a:noFill/>
          <a:ln cap="flat" cmpd="sng" w="19050">
            <a:solidFill>
              <a:srgbClr val="646B86"/>
            </a:solidFill>
            <a:prstDash val="solid"/>
            <a:round/>
            <a:headEnd len="med" w="med" type="none"/>
            <a:tailEnd len="med" w="med" type="triangle"/>
          </a:ln>
        </p:spPr>
      </p:cxnSp>
      <p:sp>
        <p:nvSpPr>
          <p:cNvPr id="553" name="Google Shape;553;p61"/>
          <p:cNvSpPr txBox="1"/>
          <p:nvPr/>
        </p:nvSpPr>
        <p:spPr>
          <a:xfrm>
            <a:off x="5407846" y="2474484"/>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554" name="Google Shape;554;p61"/>
          <p:cNvSpPr/>
          <p:nvPr/>
        </p:nvSpPr>
        <p:spPr>
          <a:xfrm>
            <a:off x="4682400" y="2076600"/>
            <a:ext cx="10512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N&gt;1</a:t>
            </a:r>
            <a:endParaRPr b="0" i="0" sz="1800" u="none" cap="none" strike="noStrike">
              <a:solidFill>
                <a:srgbClr val="000000"/>
              </a:solidFill>
              <a:latin typeface="Arial"/>
              <a:ea typeface="Arial"/>
              <a:cs typeface="Arial"/>
              <a:sym typeface="Arial"/>
            </a:endParaRPr>
          </a:p>
        </p:txBody>
      </p:sp>
      <p:cxnSp>
        <p:nvCxnSpPr>
          <p:cNvPr id="555" name="Google Shape;555;p61"/>
          <p:cNvCxnSpPr>
            <a:stCxn id="544" idx="2"/>
            <a:endCxn id="545" idx="0"/>
          </p:cNvCxnSpPr>
          <p:nvPr/>
        </p:nvCxnSpPr>
        <p:spPr>
          <a:xfrm>
            <a:off x="961825" y="1813631"/>
            <a:ext cx="693900" cy="263100"/>
          </a:xfrm>
          <a:prstGeom prst="straightConnector1">
            <a:avLst/>
          </a:prstGeom>
          <a:noFill/>
          <a:ln cap="flat" cmpd="sng" w="19050">
            <a:solidFill>
              <a:srgbClr val="646B86"/>
            </a:solidFill>
            <a:prstDash val="solid"/>
            <a:round/>
            <a:headEnd len="med" w="med" type="none"/>
            <a:tailEnd len="med" w="med" type="triangle"/>
          </a:ln>
        </p:spPr>
      </p:cxnSp>
      <p:cxnSp>
        <p:nvCxnSpPr>
          <p:cNvPr id="556" name="Google Shape;556;p61"/>
          <p:cNvCxnSpPr>
            <a:stCxn id="545" idx="3"/>
            <a:endCxn id="548" idx="1"/>
          </p:cNvCxnSpPr>
          <p:nvPr/>
        </p:nvCxnSpPr>
        <p:spPr>
          <a:xfrm flipH="1" rot="10800000">
            <a:off x="2854675" y="2311350"/>
            <a:ext cx="202500" cy="73200"/>
          </a:xfrm>
          <a:prstGeom prst="straightConnector1">
            <a:avLst/>
          </a:prstGeom>
          <a:noFill/>
          <a:ln cap="flat" cmpd="sng" w="19050">
            <a:solidFill>
              <a:srgbClr val="646B86"/>
            </a:solidFill>
            <a:prstDash val="solid"/>
            <a:round/>
            <a:headEnd len="med" w="med" type="none"/>
            <a:tailEnd len="med" w="med" type="triangle"/>
          </a:ln>
        </p:spPr>
      </p:cxnSp>
      <p:cxnSp>
        <p:nvCxnSpPr>
          <p:cNvPr id="557" name="Google Shape;557;p61"/>
          <p:cNvCxnSpPr>
            <a:stCxn id="548" idx="3"/>
            <a:endCxn id="554" idx="1"/>
          </p:cNvCxnSpPr>
          <p:nvPr/>
        </p:nvCxnSpPr>
        <p:spPr>
          <a:xfrm>
            <a:off x="4415921" y="2311200"/>
            <a:ext cx="266400" cy="0"/>
          </a:xfrm>
          <a:prstGeom prst="straightConnector1">
            <a:avLst/>
          </a:prstGeom>
          <a:noFill/>
          <a:ln cap="flat" cmpd="sng" w="19050">
            <a:solidFill>
              <a:srgbClr val="646B86"/>
            </a:solidFill>
            <a:prstDash val="solid"/>
            <a:round/>
            <a:headEnd len="med" w="med" type="none"/>
            <a:tailEnd len="med" w="med" type="triangle"/>
          </a:ln>
        </p:spPr>
      </p:cxnSp>
      <p:sp>
        <p:nvSpPr>
          <p:cNvPr id="558" name="Google Shape;558;p61"/>
          <p:cNvSpPr txBox="1"/>
          <p:nvPr/>
        </p:nvSpPr>
        <p:spPr>
          <a:xfrm>
            <a:off x="5599480" y="1968263"/>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559" name="Google Shape;559;p61"/>
          <p:cNvSpPr/>
          <p:nvPr/>
        </p:nvSpPr>
        <p:spPr>
          <a:xfrm>
            <a:off x="7677293" y="2142638"/>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560" name="Google Shape;560;p61"/>
          <p:cNvCxnSpPr>
            <a:stCxn id="554" idx="3"/>
            <a:endCxn id="559" idx="1"/>
          </p:cNvCxnSpPr>
          <p:nvPr/>
        </p:nvCxnSpPr>
        <p:spPr>
          <a:xfrm>
            <a:off x="5733600" y="2311200"/>
            <a:ext cx="1943700" cy="0"/>
          </a:xfrm>
          <a:prstGeom prst="straightConnector1">
            <a:avLst/>
          </a:prstGeom>
          <a:noFill/>
          <a:ln cap="flat" cmpd="sng" w="19050">
            <a:solidFill>
              <a:srgbClr val="646B86"/>
            </a:solidFill>
            <a:prstDash val="solid"/>
            <a:round/>
            <a:headEnd len="med" w="med" type="none"/>
            <a:tailEnd len="med" w="med" type="triangle"/>
          </a:ln>
        </p:spPr>
      </p:cxnSp>
      <p:sp>
        <p:nvSpPr>
          <p:cNvPr id="561" name="Google Shape;561;p61"/>
          <p:cNvSpPr txBox="1"/>
          <p:nvPr/>
        </p:nvSpPr>
        <p:spPr>
          <a:xfrm>
            <a:off x="4255950" y="1968263"/>
            <a:ext cx="853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562" name="Google Shape;562;p61"/>
          <p:cNvSpPr/>
          <p:nvPr/>
        </p:nvSpPr>
        <p:spPr>
          <a:xfrm>
            <a:off x="4733407" y="2746144"/>
            <a:ext cx="12894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rgbClr val="000000"/>
                </a:solidFill>
              </a:rPr>
              <a:t>index &lt; N</a:t>
            </a:r>
            <a:endParaRPr b="0" i="0" sz="1200" u="none" cap="none" strike="noStrike">
              <a:solidFill>
                <a:srgbClr val="000000"/>
              </a:solidFill>
              <a:latin typeface="Arial"/>
              <a:ea typeface="Arial"/>
              <a:cs typeface="Arial"/>
              <a:sym typeface="Arial"/>
            </a:endParaRPr>
          </a:p>
        </p:txBody>
      </p:sp>
      <p:cxnSp>
        <p:nvCxnSpPr>
          <p:cNvPr id="563" name="Google Shape;563;p61"/>
          <p:cNvCxnSpPr>
            <a:stCxn id="554" idx="2"/>
            <a:endCxn id="562" idx="0"/>
          </p:cNvCxnSpPr>
          <p:nvPr/>
        </p:nvCxnSpPr>
        <p:spPr>
          <a:xfrm>
            <a:off x="5208000" y="2545800"/>
            <a:ext cx="170100" cy="200400"/>
          </a:xfrm>
          <a:prstGeom prst="straightConnector1">
            <a:avLst/>
          </a:prstGeom>
          <a:noFill/>
          <a:ln cap="flat" cmpd="sng" w="19050">
            <a:solidFill>
              <a:srgbClr val="646B86"/>
            </a:solidFill>
            <a:prstDash val="solid"/>
            <a:round/>
            <a:headEnd len="med" w="med" type="none"/>
            <a:tailEnd len="med" w="med" type="triangle"/>
          </a:ln>
        </p:spPr>
      </p:cxnSp>
      <p:sp>
        <p:nvSpPr>
          <p:cNvPr id="564" name="Google Shape;564;p61"/>
          <p:cNvSpPr txBox="1"/>
          <p:nvPr/>
        </p:nvSpPr>
        <p:spPr>
          <a:xfrm>
            <a:off x="3878048" y="2762700"/>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565" name="Google Shape;565;p61"/>
          <p:cNvSpPr/>
          <p:nvPr/>
        </p:nvSpPr>
        <p:spPr>
          <a:xfrm>
            <a:off x="4474279" y="3362719"/>
            <a:ext cx="18078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rgbClr val="000000"/>
                </a:solidFill>
              </a:rPr>
              <a:t>A[index] == what</a:t>
            </a:r>
            <a:endParaRPr b="0" i="0" sz="1200" u="none" cap="none" strike="noStrike">
              <a:solidFill>
                <a:srgbClr val="000000"/>
              </a:solidFill>
              <a:latin typeface="Arial"/>
              <a:ea typeface="Arial"/>
              <a:cs typeface="Arial"/>
              <a:sym typeface="Arial"/>
            </a:endParaRPr>
          </a:p>
        </p:txBody>
      </p:sp>
      <p:cxnSp>
        <p:nvCxnSpPr>
          <p:cNvPr id="566" name="Google Shape;566;p61"/>
          <p:cNvCxnSpPr>
            <a:stCxn id="562" idx="2"/>
            <a:endCxn id="565" idx="0"/>
          </p:cNvCxnSpPr>
          <p:nvPr/>
        </p:nvCxnSpPr>
        <p:spPr>
          <a:xfrm>
            <a:off x="5378107" y="3215344"/>
            <a:ext cx="0" cy="147300"/>
          </a:xfrm>
          <a:prstGeom prst="straightConnector1">
            <a:avLst/>
          </a:prstGeom>
          <a:noFill/>
          <a:ln cap="flat" cmpd="sng" w="19050">
            <a:solidFill>
              <a:srgbClr val="646B86"/>
            </a:solidFill>
            <a:prstDash val="solid"/>
            <a:round/>
            <a:headEnd len="med" w="med" type="none"/>
            <a:tailEnd len="med" w="med" type="triangle"/>
          </a:ln>
        </p:spPr>
      </p:cxnSp>
      <p:sp>
        <p:nvSpPr>
          <p:cNvPr id="567" name="Google Shape;567;p61"/>
          <p:cNvSpPr txBox="1"/>
          <p:nvPr/>
        </p:nvSpPr>
        <p:spPr>
          <a:xfrm>
            <a:off x="4682398" y="3117544"/>
            <a:ext cx="546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568" name="Google Shape;568;p61"/>
          <p:cNvSpPr/>
          <p:nvPr/>
        </p:nvSpPr>
        <p:spPr>
          <a:xfrm>
            <a:off x="6006026" y="3812213"/>
            <a:ext cx="12894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index;</a:t>
            </a:r>
            <a:endParaRPr b="0" i="0" sz="1800" u="none" cap="none" strike="noStrike">
              <a:solidFill>
                <a:srgbClr val="000000"/>
              </a:solidFill>
              <a:latin typeface="Arial"/>
              <a:ea typeface="Arial"/>
              <a:cs typeface="Arial"/>
              <a:sym typeface="Arial"/>
            </a:endParaRPr>
          </a:p>
        </p:txBody>
      </p:sp>
      <p:cxnSp>
        <p:nvCxnSpPr>
          <p:cNvPr id="569" name="Google Shape;569;p61"/>
          <p:cNvCxnSpPr>
            <a:stCxn id="565" idx="2"/>
            <a:endCxn id="568" idx="1"/>
          </p:cNvCxnSpPr>
          <p:nvPr/>
        </p:nvCxnSpPr>
        <p:spPr>
          <a:xfrm>
            <a:off x="5378179" y="3831919"/>
            <a:ext cx="627900" cy="148800"/>
          </a:xfrm>
          <a:prstGeom prst="straightConnector1">
            <a:avLst/>
          </a:prstGeom>
          <a:noFill/>
          <a:ln cap="flat" cmpd="sng" w="19050">
            <a:solidFill>
              <a:srgbClr val="646B86"/>
            </a:solidFill>
            <a:prstDash val="solid"/>
            <a:round/>
            <a:headEnd len="med" w="med" type="none"/>
            <a:tailEnd len="med" w="med" type="triangle"/>
          </a:ln>
        </p:spPr>
      </p:cxnSp>
      <p:sp>
        <p:nvSpPr>
          <p:cNvPr id="570" name="Google Shape;570;p61"/>
          <p:cNvSpPr txBox="1"/>
          <p:nvPr/>
        </p:nvSpPr>
        <p:spPr>
          <a:xfrm>
            <a:off x="5187148" y="3831844"/>
            <a:ext cx="546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571" name="Google Shape;571;p61"/>
          <p:cNvSpPr/>
          <p:nvPr/>
        </p:nvSpPr>
        <p:spPr>
          <a:xfrm>
            <a:off x="6673758" y="3428756"/>
            <a:ext cx="9357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index++;</a:t>
            </a:r>
            <a:endParaRPr b="0" i="0" sz="1800" u="none" cap="none" strike="noStrike">
              <a:solidFill>
                <a:srgbClr val="000000"/>
              </a:solidFill>
              <a:latin typeface="Arial"/>
              <a:ea typeface="Arial"/>
              <a:cs typeface="Arial"/>
              <a:sym typeface="Arial"/>
            </a:endParaRPr>
          </a:p>
        </p:txBody>
      </p:sp>
      <p:cxnSp>
        <p:nvCxnSpPr>
          <p:cNvPr id="572" name="Google Shape;572;p61"/>
          <p:cNvCxnSpPr>
            <a:stCxn id="565" idx="3"/>
            <a:endCxn id="571" idx="1"/>
          </p:cNvCxnSpPr>
          <p:nvPr/>
        </p:nvCxnSpPr>
        <p:spPr>
          <a:xfrm>
            <a:off x="6282079" y="3597319"/>
            <a:ext cx="391800" cy="0"/>
          </a:xfrm>
          <a:prstGeom prst="straightConnector1">
            <a:avLst/>
          </a:prstGeom>
          <a:noFill/>
          <a:ln cap="flat" cmpd="sng" w="19050">
            <a:solidFill>
              <a:srgbClr val="646B86"/>
            </a:solidFill>
            <a:prstDash val="solid"/>
            <a:round/>
            <a:headEnd len="med" w="med" type="none"/>
            <a:tailEnd len="med" w="med" type="triangle"/>
          </a:ln>
        </p:spPr>
      </p:cxnSp>
      <p:sp>
        <p:nvSpPr>
          <p:cNvPr id="573" name="Google Shape;573;p61"/>
          <p:cNvSpPr txBox="1"/>
          <p:nvPr/>
        </p:nvSpPr>
        <p:spPr>
          <a:xfrm>
            <a:off x="6049329" y="3254381"/>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cxnSp>
        <p:nvCxnSpPr>
          <p:cNvPr id="574" name="Google Shape;574;p61"/>
          <p:cNvCxnSpPr>
            <a:stCxn id="571" idx="0"/>
          </p:cNvCxnSpPr>
          <p:nvPr/>
        </p:nvCxnSpPr>
        <p:spPr>
          <a:xfrm rot="10800000">
            <a:off x="7131708" y="3000656"/>
            <a:ext cx="9900" cy="428100"/>
          </a:xfrm>
          <a:prstGeom prst="straightConnector1">
            <a:avLst/>
          </a:prstGeom>
          <a:noFill/>
          <a:ln cap="flat" cmpd="sng" w="19050">
            <a:solidFill>
              <a:srgbClr val="646B86"/>
            </a:solidFill>
            <a:prstDash val="solid"/>
            <a:round/>
            <a:headEnd len="med" w="med" type="none"/>
            <a:tailEnd len="med" w="med" type="none"/>
          </a:ln>
        </p:spPr>
      </p:cxnSp>
      <p:cxnSp>
        <p:nvCxnSpPr>
          <p:cNvPr id="575" name="Google Shape;575;p61"/>
          <p:cNvCxnSpPr/>
          <p:nvPr/>
        </p:nvCxnSpPr>
        <p:spPr>
          <a:xfrm flipH="1">
            <a:off x="5777821" y="3009056"/>
            <a:ext cx="1353600" cy="93900"/>
          </a:xfrm>
          <a:prstGeom prst="straightConnector1">
            <a:avLst/>
          </a:prstGeom>
          <a:noFill/>
          <a:ln cap="flat" cmpd="sng" w="19050">
            <a:solidFill>
              <a:srgbClr val="646B86"/>
            </a:solidFill>
            <a:prstDash val="solid"/>
            <a:round/>
            <a:headEnd len="med" w="med" type="none"/>
            <a:tailEnd len="med" w="med" type="triangle"/>
          </a:ln>
        </p:spPr>
      </p:cxnSp>
      <p:cxnSp>
        <p:nvCxnSpPr>
          <p:cNvPr id="576" name="Google Shape;576;p61"/>
          <p:cNvCxnSpPr>
            <a:stCxn id="562" idx="3"/>
            <a:endCxn id="559" idx="1"/>
          </p:cNvCxnSpPr>
          <p:nvPr/>
        </p:nvCxnSpPr>
        <p:spPr>
          <a:xfrm flipH="1" rot="10800000">
            <a:off x="6022807" y="2311144"/>
            <a:ext cx="1654500" cy="669600"/>
          </a:xfrm>
          <a:prstGeom prst="straightConnector1">
            <a:avLst/>
          </a:prstGeom>
          <a:noFill/>
          <a:ln cap="flat" cmpd="sng" w="19050">
            <a:solidFill>
              <a:srgbClr val="646B86"/>
            </a:solidFill>
            <a:prstDash val="solid"/>
            <a:round/>
            <a:headEnd len="med" w="med" type="none"/>
            <a:tailEnd len="med" w="med" type="triangle"/>
          </a:ln>
        </p:spPr>
      </p:cxnSp>
      <p:sp>
        <p:nvSpPr>
          <p:cNvPr id="577" name="Google Shape;577;p61"/>
          <p:cNvSpPr txBox="1"/>
          <p:nvPr/>
        </p:nvSpPr>
        <p:spPr>
          <a:xfrm>
            <a:off x="6049322" y="2474494"/>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578" name="Google Shape;578;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6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Activity - Possible Solution</a:t>
            </a:r>
            <a:endParaRPr b="0" i="0" u="none" cap="none" strike="noStrike">
              <a:solidFill>
                <a:srgbClr val="F34E26"/>
              </a:solidFill>
              <a:latin typeface="Arial"/>
              <a:ea typeface="Arial"/>
              <a:cs typeface="Arial"/>
              <a:sym typeface="Arial"/>
            </a:endParaRPr>
          </a:p>
        </p:txBody>
      </p:sp>
      <p:sp>
        <p:nvSpPr>
          <p:cNvPr id="588" name="Google Shape;588;p62"/>
          <p:cNvSpPr/>
          <p:nvPr/>
        </p:nvSpPr>
        <p:spPr>
          <a:xfrm>
            <a:off x="231018" y="1218125"/>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400" u="none" cap="none" strike="noStrike">
                <a:solidFill>
                  <a:schemeClr val="dk1"/>
                </a:solidFill>
                <a:latin typeface="Arial"/>
                <a:ea typeface="Arial"/>
                <a:cs typeface="Arial"/>
                <a:sym typeface="Arial"/>
              </a:rPr>
              <a:t>in</a:t>
            </a:r>
            <a:r>
              <a:rPr b="1" lang="sv-SE">
                <a:solidFill>
                  <a:schemeClr val="dk1"/>
                </a:solidFill>
              </a:rPr>
              <a:t>dex</a:t>
            </a:r>
            <a:r>
              <a:rPr b="1" i="0" lang="sv-SE" sz="1400" u="none" cap="none" strike="noStrike">
                <a:solidFill>
                  <a:schemeClr val="dk1"/>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589" name="Google Shape;589;p62"/>
          <p:cNvSpPr/>
          <p:nvPr/>
        </p:nvSpPr>
        <p:spPr>
          <a:xfrm>
            <a:off x="323418" y="1959788"/>
            <a:ext cx="25038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chemeClr val="dk1"/>
                </a:solidFill>
              </a:rPr>
              <a:t>(N==1) &amp;&amp; (A[0] = what)</a:t>
            </a:r>
            <a:endParaRPr b="0" i="0" sz="1200" u="none" cap="none" strike="noStrike">
              <a:solidFill>
                <a:schemeClr val="dk1"/>
              </a:solidFill>
              <a:latin typeface="Arial"/>
              <a:ea typeface="Arial"/>
              <a:cs typeface="Arial"/>
              <a:sym typeface="Arial"/>
            </a:endParaRPr>
          </a:p>
        </p:txBody>
      </p:sp>
      <p:sp>
        <p:nvSpPr>
          <p:cNvPr id="590" name="Google Shape;590;p62"/>
          <p:cNvSpPr/>
          <p:nvPr/>
        </p:nvSpPr>
        <p:spPr>
          <a:xfrm>
            <a:off x="1048159" y="2977163"/>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0;</a:t>
            </a:r>
            <a:endParaRPr b="0" i="0" sz="1800" u="none" cap="none" strike="noStrike">
              <a:solidFill>
                <a:schemeClr val="dk1"/>
              </a:solidFill>
              <a:latin typeface="Arial"/>
              <a:ea typeface="Arial"/>
              <a:cs typeface="Arial"/>
              <a:sym typeface="Arial"/>
            </a:endParaRPr>
          </a:p>
        </p:txBody>
      </p:sp>
      <p:cxnSp>
        <p:nvCxnSpPr>
          <p:cNvPr id="591" name="Google Shape;591;p62"/>
          <p:cNvCxnSpPr>
            <a:stCxn id="589" idx="2"/>
            <a:endCxn id="590" idx="0"/>
          </p:cNvCxnSpPr>
          <p:nvPr/>
        </p:nvCxnSpPr>
        <p:spPr>
          <a:xfrm>
            <a:off x="1575318" y="2428988"/>
            <a:ext cx="0" cy="548100"/>
          </a:xfrm>
          <a:prstGeom prst="straightConnector1">
            <a:avLst/>
          </a:prstGeom>
          <a:noFill/>
          <a:ln cap="flat" cmpd="sng" w="19050">
            <a:solidFill>
              <a:schemeClr val="dk2"/>
            </a:solidFill>
            <a:prstDash val="solid"/>
            <a:round/>
            <a:headEnd len="med" w="med" type="none"/>
            <a:tailEnd len="med" w="med" type="triangle"/>
          </a:ln>
        </p:spPr>
      </p:cxnSp>
      <p:sp>
        <p:nvSpPr>
          <p:cNvPr id="592" name="Google Shape;592;p62"/>
          <p:cNvSpPr/>
          <p:nvPr/>
        </p:nvSpPr>
        <p:spPr>
          <a:xfrm>
            <a:off x="3038823" y="1959788"/>
            <a:ext cx="14187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N==0</a:t>
            </a:r>
            <a:endParaRPr b="0" i="0" sz="1800" u="none" cap="none" strike="noStrike">
              <a:solidFill>
                <a:schemeClr val="dk1"/>
              </a:solidFill>
              <a:latin typeface="Arial"/>
              <a:ea typeface="Arial"/>
              <a:cs typeface="Arial"/>
              <a:sym typeface="Arial"/>
            </a:endParaRPr>
          </a:p>
        </p:txBody>
      </p:sp>
      <p:sp>
        <p:nvSpPr>
          <p:cNvPr id="593" name="Google Shape;593;p62"/>
          <p:cNvSpPr txBox="1"/>
          <p:nvPr/>
        </p:nvSpPr>
        <p:spPr>
          <a:xfrm>
            <a:off x="2620638"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594" name="Google Shape;594;p62"/>
          <p:cNvSpPr txBox="1"/>
          <p:nvPr/>
        </p:nvSpPr>
        <p:spPr>
          <a:xfrm>
            <a:off x="1711948" y="2521566"/>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595" name="Google Shape;595;p62"/>
          <p:cNvSpPr/>
          <p:nvPr/>
        </p:nvSpPr>
        <p:spPr>
          <a:xfrm>
            <a:off x="3221172" y="2977163"/>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596" name="Google Shape;596;p62"/>
          <p:cNvCxnSpPr>
            <a:stCxn id="592" idx="2"/>
            <a:endCxn id="595" idx="0"/>
          </p:cNvCxnSpPr>
          <p:nvPr/>
        </p:nvCxnSpPr>
        <p:spPr>
          <a:xfrm>
            <a:off x="3748173" y="2428988"/>
            <a:ext cx="0" cy="548100"/>
          </a:xfrm>
          <a:prstGeom prst="straightConnector1">
            <a:avLst/>
          </a:prstGeom>
          <a:noFill/>
          <a:ln cap="flat" cmpd="sng" w="19050">
            <a:solidFill>
              <a:schemeClr val="dk2"/>
            </a:solidFill>
            <a:prstDash val="solid"/>
            <a:round/>
            <a:headEnd len="med" w="med" type="none"/>
            <a:tailEnd len="med" w="med" type="triangle"/>
          </a:ln>
        </p:spPr>
      </p:cxnSp>
      <p:sp>
        <p:nvSpPr>
          <p:cNvPr id="597" name="Google Shape;597;p62"/>
          <p:cNvSpPr txBox="1"/>
          <p:nvPr/>
        </p:nvSpPr>
        <p:spPr>
          <a:xfrm>
            <a:off x="5493647" y="2357672"/>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598" name="Google Shape;598;p62"/>
          <p:cNvSpPr/>
          <p:nvPr/>
        </p:nvSpPr>
        <p:spPr>
          <a:xfrm>
            <a:off x="4736043" y="1959788"/>
            <a:ext cx="10542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N&gt;1</a:t>
            </a:r>
            <a:endParaRPr b="0" i="0" sz="1800" u="none" cap="none" strike="noStrike">
              <a:solidFill>
                <a:schemeClr val="dk1"/>
              </a:solidFill>
              <a:latin typeface="Arial"/>
              <a:ea typeface="Arial"/>
              <a:cs typeface="Arial"/>
              <a:sym typeface="Arial"/>
            </a:endParaRPr>
          </a:p>
        </p:txBody>
      </p:sp>
      <p:cxnSp>
        <p:nvCxnSpPr>
          <p:cNvPr id="599" name="Google Shape;599;p62"/>
          <p:cNvCxnSpPr>
            <a:stCxn id="588" idx="2"/>
            <a:endCxn id="589" idx="0"/>
          </p:cNvCxnSpPr>
          <p:nvPr/>
        </p:nvCxnSpPr>
        <p:spPr>
          <a:xfrm>
            <a:off x="758118" y="1555025"/>
            <a:ext cx="817200" cy="404700"/>
          </a:xfrm>
          <a:prstGeom prst="straightConnector1">
            <a:avLst/>
          </a:prstGeom>
          <a:noFill/>
          <a:ln cap="flat" cmpd="sng" w="19050">
            <a:solidFill>
              <a:schemeClr val="dk2"/>
            </a:solidFill>
            <a:prstDash val="solid"/>
            <a:round/>
            <a:headEnd len="med" w="med" type="none"/>
            <a:tailEnd len="med" w="med" type="triangle"/>
          </a:ln>
        </p:spPr>
      </p:cxnSp>
      <p:cxnSp>
        <p:nvCxnSpPr>
          <p:cNvPr id="600" name="Google Shape;600;p62"/>
          <p:cNvCxnSpPr>
            <a:stCxn id="589" idx="3"/>
            <a:endCxn id="592" idx="1"/>
          </p:cNvCxnSpPr>
          <p:nvPr/>
        </p:nvCxnSpPr>
        <p:spPr>
          <a:xfrm>
            <a:off x="2827218" y="2194388"/>
            <a:ext cx="211500" cy="0"/>
          </a:xfrm>
          <a:prstGeom prst="straightConnector1">
            <a:avLst/>
          </a:prstGeom>
          <a:noFill/>
          <a:ln cap="flat" cmpd="sng" w="19050">
            <a:solidFill>
              <a:schemeClr val="dk2"/>
            </a:solidFill>
            <a:prstDash val="solid"/>
            <a:round/>
            <a:headEnd len="med" w="med" type="none"/>
            <a:tailEnd len="med" w="med" type="triangle"/>
          </a:ln>
        </p:spPr>
      </p:cxnSp>
      <p:cxnSp>
        <p:nvCxnSpPr>
          <p:cNvPr id="601" name="Google Shape;601;p62"/>
          <p:cNvCxnSpPr>
            <a:stCxn id="592" idx="3"/>
            <a:endCxn id="598" idx="1"/>
          </p:cNvCxnSpPr>
          <p:nvPr/>
        </p:nvCxnSpPr>
        <p:spPr>
          <a:xfrm>
            <a:off x="4457523" y="2194388"/>
            <a:ext cx="278400" cy="0"/>
          </a:xfrm>
          <a:prstGeom prst="straightConnector1">
            <a:avLst/>
          </a:prstGeom>
          <a:noFill/>
          <a:ln cap="flat" cmpd="sng" w="19050">
            <a:solidFill>
              <a:schemeClr val="dk2"/>
            </a:solidFill>
            <a:prstDash val="solid"/>
            <a:round/>
            <a:headEnd len="med" w="med" type="none"/>
            <a:tailEnd len="med" w="med" type="triangle"/>
          </a:ln>
        </p:spPr>
      </p:cxnSp>
      <p:sp>
        <p:nvSpPr>
          <p:cNvPr id="602" name="Google Shape;602;p62"/>
          <p:cNvSpPr txBox="1"/>
          <p:nvPr/>
        </p:nvSpPr>
        <p:spPr>
          <a:xfrm>
            <a:off x="5693761"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03" name="Google Shape;603;p62"/>
          <p:cNvSpPr/>
          <p:nvPr/>
        </p:nvSpPr>
        <p:spPr>
          <a:xfrm>
            <a:off x="7863695" y="2025825"/>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604" name="Google Shape;604;p62"/>
          <p:cNvCxnSpPr>
            <a:stCxn id="598" idx="3"/>
            <a:endCxn id="603" idx="1"/>
          </p:cNvCxnSpPr>
          <p:nvPr/>
        </p:nvCxnSpPr>
        <p:spPr>
          <a:xfrm>
            <a:off x="5790243" y="2194388"/>
            <a:ext cx="2073600" cy="0"/>
          </a:xfrm>
          <a:prstGeom prst="straightConnector1">
            <a:avLst/>
          </a:prstGeom>
          <a:noFill/>
          <a:ln cap="flat" cmpd="sng" w="19050">
            <a:solidFill>
              <a:schemeClr val="dk2"/>
            </a:solidFill>
            <a:prstDash val="solid"/>
            <a:round/>
            <a:headEnd len="med" w="med" type="none"/>
            <a:tailEnd len="med" w="med" type="triangle"/>
          </a:ln>
        </p:spPr>
      </p:cxnSp>
      <p:sp>
        <p:nvSpPr>
          <p:cNvPr id="605" name="Google Shape;605;p62"/>
          <p:cNvSpPr txBox="1"/>
          <p:nvPr/>
        </p:nvSpPr>
        <p:spPr>
          <a:xfrm>
            <a:off x="4290689"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06" name="Google Shape;606;p62"/>
          <p:cNvSpPr/>
          <p:nvPr/>
        </p:nvSpPr>
        <p:spPr>
          <a:xfrm>
            <a:off x="4789312" y="2629331"/>
            <a:ext cx="13470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index &lt; N</a:t>
            </a:r>
            <a:endParaRPr b="0" i="0" sz="1800" u="none" cap="none" strike="noStrike">
              <a:solidFill>
                <a:schemeClr val="dk1"/>
              </a:solidFill>
              <a:latin typeface="Arial"/>
              <a:ea typeface="Arial"/>
              <a:cs typeface="Arial"/>
              <a:sym typeface="Arial"/>
            </a:endParaRPr>
          </a:p>
        </p:txBody>
      </p:sp>
      <p:cxnSp>
        <p:nvCxnSpPr>
          <p:cNvPr id="607" name="Google Shape;607;p62"/>
          <p:cNvCxnSpPr>
            <a:stCxn id="598" idx="2"/>
            <a:endCxn id="606" idx="0"/>
          </p:cNvCxnSpPr>
          <p:nvPr/>
        </p:nvCxnSpPr>
        <p:spPr>
          <a:xfrm>
            <a:off x="5263143" y="2428988"/>
            <a:ext cx="199800" cy="200400"/>
          </a:xfrm>
          <a:prstGeom prst="straightConnector1">
            <a:avLst/>
          </a:prstGeom>
          <a:noFill/>
          <a:ln cap="flat" cmpd="sng" w="19050">
            <a:solidFill>
              <a:schemeClr val="dk2"/>
            </a:solidFill>
            <a:prstDash val="solid"/>
            <a:round/>
            <a:headEnd len="med" w="med" type="none"/>
            <a:tailEnd len="med" w="med" type="triangle"/>
          </a:ln>
        </p:spPr>
      </p:cxnSp>
      <p:sp>
        <p:nvSpPr>
          <p:cNvPr id="608" name="Google Shape;608;p62"/>
          <p:cNvSpPr txBox="1"/>
          <p:nvPr/>
        </p:nvSpPr>
        <p:spPr>
          <a:xfrm>
            <a:off x="3896036" y="2645888"/>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09" name="Google Shape;609;p62"/>
          <p:cNvSpPr/>
          <p:nvPr/>
        </p:nvSpPr>
        <p:spPr>
          <a:xfrm>
            <a:off x="4518698" y="3245906"/>
            <a:ext cx="18882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chemeClr val="dk1"/>
                </a:solidFill>
              </a:rPr>
              <a:t>A[index] == what</a:t>
            </a:r>
            <a:endParaRPr b="0" i="0" sz="1200" u="none" cap="none" strike="noStrike">
              <a:solidFill>
                <a:schemeClr val="dk1"/>
              </a:solidFill>
              <a:latin typeface="Arial"/>
              <a:ea typeface="Arial"/>
              <a:cs typeface="Arial"/>
              <a:sym typeface="Arial"/>
            </a:endParaRPr>
          </a:p>
        </p:txBody>
      </p:sp>
      <p:cxnSp>
        <p:nvCxnSpPr>
          <p:cNvPr id="610" name="Google Shape;610;p62"/>
          <p:cNvCxnSpPr>
            <a:stCxn id="606" idx="2"/>
            <a:endCxn id="609" idx="0"/>
          </p:cNvCxnSpPr>
          <p:nvPr/>
        </p:nvCxnSpPr>
        <p:spPr>
          <a:xfrm>
            <a:off x="5462812" y="3098531"/>
            <a:ext cx="0" cy="147300"/>
          </a:xfrm>
          <a:prstGeom prst="straightConnector1">
            <a:avLst/>
          </a:prstGeom>
          <a:noFill/>
          <a:ln cap="flat" cmpd="sng" w="19050">
            <a:solidFill>
              <a:schemeClr val="dk2"/>
            </a:solidFill>
            <a:prstDash val="solid"/>
            <a:round/>
            <a:headEnd len="med" w="med" type="none"/>
            <a:tailEnd len="med" w="med" type="triangle"/>
          </a:ln>
        </p:spPr>
      </p:cxnSp>
      <p:sp>
        <p:nvSpPr>
          <p:cNvPr id="611" name="Google Shape;611;p62"/>
          <p:cNvSpPr txBox="1"/>
          <p:nvPr/>
        </p:nvSpPr>
        <p:spPr>
          <a:xfrm>
            <a:off x="4736043" y="3000731"/>
            <a:ext cx="5709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12" name="Google Shape;612;p62"/>
          <p:cNvSpPr/>
          <p:nvPr/>
        </p:nvSpPr>
        <p:spPr>
          <a:xfrm>
            <a:off x="6118344" y="3695400"/>
            <a:ext cx="13470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index;</a:t>
            </a:r>
            <a:endParaRPr b="0" i="0" sz="1800" u="none" cap="none" strike="noStrike">
              <a:solidFill>
                <a:schemeClr val="dk1"/>
              </a:solidFill>
              <a:latin typeface="Arial"/>
              <a:ea typeface="Arial"/>
              <a:cs typeface="Arial"/>
              <a:sym typeface="Arial"/>
            </a:endParaRPr>
          </a:p>
        </p:txBody>
      </p:sp>
      <p:cxnSp>
        <p:nvCxnSpPr>
          <p:cNvPr id="613" name="Google Shape;613;p62"/>
          <p:cNvCxnSpPr>
            <a:stCxn id="609" idx="2"/>
            <a:endCxn id="612" idx="1"/>
          </p:cNvCxnSpPr>
          <p:nvPr/>
        </p:nvCxnSpPr>
        <p:spPr>
          <a:xfrm>
            <a:off x="5462798" y="3715106"/>
            <a:ext cx="655500" cy="148800"/>
          </a:xfrm>
          <a:prstGeom prst="straightConnector1">
            <a:avLst/>
          </a:prstGeom>
          <a:noFill/>
          <a:ln cap="flat" cmpd="sng" w="19050">
            <a:solidFill>
              <a:schemeClr val="dk2"/>
            </a:solidFill>
            <a:prstDash val="solid"/>
            <a:round/>
            <a:headEnd len="med" w="med" type="none"/>
            <a:tailEnd len="med" w="med" type="triangle"/>
          </a:ln>
        </p:spPr>
      </p:cxnSp>
      <p:sp>
        <p:nvSpPr>
          <p:cNvPr id="614" name="Google Shape;614;p62"/>
          <p:cNvSpPr txBox="1"/>
          <p:nvPr/>
        </p:nvSpPr>
        <p:spPr>
          <a:xfrm>
            <a:off x="5263167" y="3806653"/>
            <a:ext cx="5709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15" name="Google Shape;615;p62"/>
          <p:cNvSpPr/>
          <p:nvPr/>
        </p:nvSpPr>
        <p:spPr>
          <a:xfrm>
            <a:off x="6815675" y="3311944"/>
            <a:ext cx="9768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index++;</a:t>
            </a:r>
            <a:endParaRPr b="0" i="0" sz="1800" u="none" cap="none" strike="noStrike">
              <a:solidFill>
                <a:schemeClr val="dk1"/>
              </a:solidFill>
              <a:latin typeface="Arial"/>
              <a:ea typeface="Arial"/>
              <a:cs typeface="Arial"/>
              <a:sym typeface="Arial"/>
            </a:endParaRPr>
          </a:p>
        </p:txBody>
      </p:sp>
      <p:cxnSp>
        <p:nvCxnSpPr>
          <p:cNvPr id="616" name="Google Shape;616;p62"/>
          <p:cNvCxnSpPr>
            <a:stCxn id="609" idx="3"/>
            <a:endCxn id="615" idx="1"/>
          </p:cNvCxnSpPr>
          <p:nvPr/>
        </p:nvCxnSpPr>
        <p:spPr>
          <a:xfrm>
            <a:off x="6406898" y="3480506"/>
            <a:ext cx="408900" cy="0"/>
          </a:xfrm>
          <a:prstGeom prst="straightConnector1">
            <a:avLst/>
          </a:prstGeom>
          <a:noFill/>
          <a:ln cap="flat" cmpd="sng" w="19050">
            <a:solidFill>
              <a:schemeClr val="dk2"/>
            </a:solidFill>
            <a:prstDash val="solid"/>
            <a:round/>
            <a:headEnd len="med" w="med" type="none"/>
            <a:tailEnd len="med" w="med" type="triangle"/>
          </a:ln>
        </p:spPr>
      </p:cxnSp>
      <p:sp>
        <p:nvSpPr>
          <p:cNvPr id="617" name="Google Shape;617;p62"/>
          <p:cNvSpPr txBox="1"/>
          <p:nvPr/>
        </p:nvSpPr>
        <p:spPr>
          <a:xfrm>
            <a:off x="6163556" y="3137569"/>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cxnSp>
        <p:nvCxnSpPr>
          <p:cNvPr id="618" name="Google Shape;618;p62"/>
          <p:cNvCxnSpPr>
            <a:stCxn id="615" idx="0"/>
          </p:cNvCxnSpPr>
          <p:nvPr/>
        </p:nvCxnSpPr>
        <p:spPr>
          <a:xfrm rot="10800000">
            <a:off x="7293575" y="2883844"/>
            <a:ext cx="10500" cy="428100"/>
          </a:xfrm>
          <a:prstGeom prst="straightConnector1">
            <a:avLst/>
          </a:prstGeom>
          <a:noFill/>
          <a:ln cap="flat" cmpd="sng" w="19050">
            <a:solidFill>
              <a:schemeClr val="dk2"/>
            </a:solidFill>
            <a:prstDash val="solid"/>
            <a:round/>
            <a:headEnd len="med" w="med" type="none"/>
            <a:tailEnd len="med" w="med" type="none"/>
          </a:ln>
        </p:spPr>
      </p:cxnSp>
      <p:cxnSp>
        <p:nvCxnSpPr>
          <p:cNvPr id="619" name="Google Shape;619;p62"/>
          <p:cNvCxnSpPr/>
          <p:nvPr/>
        </p:nvCxnSpPr>
        <p:spPr>
          <a:xfrm flipH="1">
            <a:off x="5879726" y="2892244"/>
            <a:ext cx="1413900" cy="93900"/>
          </a:xfrm>
          <a:prstGeom prst="straightConnector1">
            <a:avLst/>
          </a:prstGeom>
          <a:noFill/>
          <a:ln cap="flat" cmpd="sng" w="19050">
            <a:solidFill>
              <a:schemeClr val="dk2"/>
            </a:solidFill>
            <a:prstDash val="solid"/>
            <a:round/>
            <a:headEnd len="med" w="med" type="none"/>
            <a:tailEnd len="med" w="med" type="triangle"/>
          </a:ln>
        </p:spPr>
      </p:cxnSp>
      <p:cxnSp>
        <p:nvCxnSpPr>
          <p:cNvPr id="620" name="Google Shape;620;p62"/>
          <p:cNvCxnSpPr>
            <a:stCxn id="606" idx="3"/>
            <a:endCxn id="603" idx="1"/>
          </p:cNvCxnSpPr>
          <p:nvPr/>
        </p:nvCxnSpPr>
        <p:spPr>
          <a:xfrm flipH="1" rot="10800000">
            <a:off x="6136312" y="2194331"/>
            <a:ext cx="1727400" cy="66960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62"/>
          <p:cNvSpPr txBox="1"/>
          <p:nvPr/>
        </p:nvSpPr>
        <p:spPr>
          <a:xfrm>
            <a:off x="6163568" y="2357672"/>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22" name="Google Shape;622;p62"/>
          <p:cNvSpPr txBox="1"/>
          <p:nvPr/>
        </p:nvSpPr>
        <p:spPr>
          <a:xfrm>
            <a:off x="276837" y="3518981"/>
            <a:ext cx="3721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1: A[“Bob”, “Jane”], 2, “Jane”</a:t>
            </a:r>
            <a:endParaRPr b="1">
              <a:solidFill>
                <a:srgbClr val="FF0000"/>
              </a:solidFill>
            </a:endParaRPr>
          </a:p>
          <a:p>
            <a:pPr indent="0" lvl="0" marL="0" rtl="0" algn="l">
              <a:spcBef>
                <a:spcPts val="0"/>
              </a:spcBef>
              <a:spcAft>
                <a:spcPts val="0"/>
              </a:spcAft>
              <a:buNone/>
            </a:pPr>
            <a:r>
              <a:rPr b="1" lang="sv-SE">
                <a:solidFill>
                  <a:srgbClr val="0000FF"/>
                </a:solidFill>
              </a:rPr>
              <a:t>2: A[“Bob”, “Jane”], 2, “Spot”</a:t>
            </a:r>
            <a:endParaRPr b="1">
              <a:solidFill>
                <a:srgbClr val="0000FF"/>
              </a:solidFill>
            </a:endParaRPr>
          </a:p>
          <a:p>
            <a:pPr indent="0" lvl="0" marL="0" rtl="0" algn="l">
              <a:spcBef>
                <a:spcPts val="0"/>
              </a:spcBef>
              <a:spcAft>
                <a:spcPts val="0"/>
              </a:spcAft>
              <a:buNone/>
            </a:pPr>
            <a:r>
              <a:rPr b="1" lang="sv-SE">
                <a:solidFill>
                  <a:srgbClr val="6AA84F"/>
                </a:solidFill>
              </a:rPr>
              <a:t>3: A[], 0, “Bob”</a:t>
            </a:r>
            <a:endParaRPr b="1">
              <a:solidFill>
                <a:srgbClr val="6AA84F"/>
              </a:solidFill>
            </a:endParaRPr>
          </a:p>
          <a:p>
            <a:pPr indent="0" lvl="0" marL="0" rtl="0" algn="l">
              <a:spcBef>
                <a:spcPts val="0"/>
              </a:spcBef>
              <a:spcAft>
                <a:spcPts val="0"/>
              </a:spcAft>
              <a:buNone/>
            </a:pPr>
            <a:r>
              <a:rPr b="1" lang="sv-SE">
                <a:solidFill>
                  <a:srgbClr val="9900FF"/>
                </a:solidFill>
              </a:rPr>
              <a:t>4. A[“Bob”], 1, “Bob”</a:t>
            </a:r>
            <a:endParaRPr b="1">
              <a:solidFill>
                <a:srgbClr val="9900FF"/>
              </a:solidFill>
            </a:endParaRPr>
          </a:p>
        </p:txBody>
      </p:sp>
      <p:sp>
        <p:nvSpPr>
          <p:cNvPr id="623" name="Google Shape;623;p62"/>
          <p:cNvSpPr/>
          <p:nvPr/>
        </p:nvSpPr>
        <p:spPr>
          <a:xfrm>
            <a:off x="1226582" y="1495200"/>
            <a:ext cx="5732120" cy="2255625"/>
          </a:xfrm>
          <a:custGeom>
            <a:rect b="b" l="l" r="r" t="t"/>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med" w="med" type="none"/>
            <a:tailEnd len="med" w="med" type="none"/>
          </a:ln>
        </p:spPr>
      </p:sp>
      <p:sp>
        <p:nvSpPr>
          <p:cNvPr id="624" name="Google Shape;624;p62"/>
          <p:cNvSpPr/>
          <p:nvPr/>
        </p:nvSpPr>
        <p:spPr>
          <a:xfrm>
            <a:off x="1027801" y="1529381"/>
            <a:ext cx="7079556" cy="2007844"/>
          </a:xfrm>
          <a:custGeom>
            <a:rect b="b" l="l" r="r" t="t"/>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med" w="med" type="none"/>
            <a:tailEnd len="med" w="med" type="none"/>
          </a:ln>
        </p:spPr>
      </p:sp>
      <p:sp>
        <p:nvSpPr>
          <p:cNvPr id="625" name="Google Shape;625;p62"/>
          <p:cNvSpPr/>
          <p:nvPr/>
        </p:nvSpPr>
        <p:spPr>
          <a:xfrm>
            <a:off x="729607" y="1503750"/>
            <a:ext cx="3026222" cy="1580644"/>
          </a:xfrm>
          <a:custGeom>
            <a:rect b="b" l="l" r="r" t="t"/>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med" w="med" type="none"/>
            <a:tailEnd len="med" w="med" type="none"/>
          </a:ln>
        </p:spPr>
      </p:sp>
      <p:sp>
        <p:nvSpPr>
          <p:cNvPr id="626" name="Google Shape;626;p62"/>
          <p:cNvSpPr/>
          <p:nvPr/>
        </p:nvSpPr>
        <p:spPr>
          <a:xfrm>
            <a:off x="597086" y="1555013"/>
            <a:ext cx="894606" cy="1478119"/>
          </a:xfrm>
          <a:custGeom>
            <a:rect b="b" l="l" r="r" t="t"/>
            <a:pathLst>
              <a:path extrusionOk="0" h="78833" w="36910">
                <a:moveTo>
                  <a:pt x="0" y="0"/>
                </a:moveTo>
                <a:lnTo>
                  <a:pt x="36910" y="39189"/>
                </a:lnTo>
                <a:lnTo>
                  <a:pt x="35088" y="78833"/>
                </a:lnTo>
              </a:path>
            </a:pathLst>
          </a:custGeom>
          <a:noFill/>
          <a:ln cap="flat" cmpd="sng" w="38100">
            <a:solidFill>
              <a:srgbClr val="9900FF"/>
            </a:solidFill>
            <a:prstDash val="solid"/>
            <a:round/>
            <a:headEnd len="med" w="med" type="none"/>
            <a:tailEnd len="med" w="med" type="none"/>
          </a:ln>
        </p:spPr>
      </p:sp>
      <p:sp>
        <p:nvSpPr>
          <p:cNvPr id="627" name="Google Shape;627;p62"/>
          <p:cNvSpPr txBox="1"/>
          <p:nvPr/>
        </p:nvSpPr>
        <p:spPr>
          <a:xfrm>
            <a:off x="276825" y="4430063"/>
            <a:ext cx="3721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4A86E8"/>
                </a:solidFill>
              </a:rPr>
              <a:t>5. A[“Bob”], 1, “Spot”</a:t>
            </a:r>
            <a:endParaRPr b="1">
              <a:solidFill>
                <a:srgbClr val="4A86E8"/>
              </a:solidFill>
            </a:endParaRPr>
          </a:p>
        </p:txBody>
      </p:sp>
      <p:sp>
        <p:nvSpPr>
          <p:cNvPr id="628" name="Google Shape;628;p62"/>
          <p:cNvSpPr/>
          <p:nvPr/>
        </p:nvSpPr>
        <p:spPr>
          <a:xfrm>
            <a:off x="497696" y="1666088"/>
            <a:ext cx="7896868" cy="521175"/>
          </a:xfrm>
          <a:custGeom>
            <a:rect b="b" l="l" r="r" t="t"/>
            <a:pathLst>
              <a:path extrusionOk="0" h="27796" w="325812">
                <a:moveTo>
                  <a:pt x="0" y="0"/>
                </a:moveTo>
                <a:lnTo>
                  <a:pt x="21417" y="27796"/>
                </a:lnTo>
                <a:lnTo>
                  <a:pt x="325812" y="24607"/>
                </a:lnTo>
              </a:path>
            </a:pathLst>
          </a:custGeom>
          <a:noFill/>
          <a:ln cap="flat" cmpd="sng" w="38100">
            <a:solidFill>
              <a:srgbClr val="4A86E8"/>
            </a:solidFill>
            <a:prstDash val="solid"/>
            <a:round/>
            <a:headEnd len="med" w="med" type="none"/>
            <a:tailEnd len="med" w="med" type="none"/>
          </a:ln>
        </p:spPr>
      </p:sp>
      <p:sp>
        <p:nvSpPr>
          <p:cNvPr id="629" name="Google Shape;629;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2"/>
                                        </p:tgtEl>
                                        <p:attrNameLst>
                                          <p:attrName>style.visibility</p:attrName>
                                        </p:attrNameLst>
                                      </p:cBhvr>
                                      <p:to>
                                        <p:strVal val="visible"/>
                                      </p:to>
                                    </p:set>
                                    <p:animEffect filter="fade" transition="in">
                                      <p:cBhvr>
                                        <p:cTn dur="1"/>
                                        <p:tgtEl>
                                          <p:spTgt spid="6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3"/>
                                        </p:tgtEl>
                                        <p:attrNameLst>
                                          <p:attrName>style.visibility</p:attrName>
                                        </p:attrNameLst>
                                      </p:cBhvr>
                                      <p:to>
                                        <p:strVal val="visible"/>
                                      </p:to>
                                    </p:set>
                                    <p:animEffect filter="fade" transition="in">
                                      <p:cBhvr>
                                        <p:cTn dur="1"/>
                                        <p:tgtEl>
                                          <p:spTgt spid="6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
                                        <p:tgtEl>
                                          <p:spTgt spid="6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1"/>
                                        <p:tgtEl>
                                          <p:spTgt spid="6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6"/>
                                        </p:tgtEl>
                                        <p:attrNameLst>
                                          <p:attrName>style.visibility</p:attrName>
                                        </p:attrNameLst>
                                      </p:cBhvr>
                                      <p:to>
                                        <p:strVal val="visible"/>
                                      </p:to>
                                    </p:set>
                                    <p:animEffect filter="fade" transition="in">
                                      <p:cBhvr>
                                        <p:cTn dur="1"/>
                                        <p:tgtEl>
                                          <p:spTgt spid="6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
                                        <p:tgtEl>
                                          <p:spTgt spid="6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
                                        <p:tgtEl>
                                          <p:spTgt spid="6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635" name="Google Shape;635;p63"/>
          <p:cNvSpPr txBox="1"/>
          <p:nvPr>
            <p:ph idx="1" type="body"/>
          </p:nvPr>
        </p:nvSpPr>
        <p:spPr>
          <a:xfrm>
            <a:off x="468900" y="1176325"/>
            <a:ext cx="8217900" cy="35865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Other criteria focus on single elements. </a:t>
            </a:r>
            <a:endParaRPr/>
          </a:p>
          <a:p>
            <a:pPr indent="-368300" lvl="1" marL="914400" rtl="0" algn="l">
              <a:spcBef>
                <a:spcPts val="500"/>
              </a:spcBef>
              <a:spcAft>
                <a:spcPts val="0"/>
              </a:spcAft>
              <a:buSzPts val="2200"/>
              <a:buChar char="•"/>
            </a:pPr>
            <a:r>
              <a:rPr lang="sv-SE"/>
              <a:t>However, all tests execute a sequence of elements - a path through the program.</a:t>
            </a:r>
            <a:endParaRPr/>
          </a:p>
          <a:p>
            <a:pPr indent="-368300" lvl="1" marL="914400" rtl="0" algn="l">
              <a:spcBef>
                <a:spcPts val="500"/>
              </a:spcBef>
              <a:spcAft>
                <a:spcPts val="0"/>
              </a:spcAft>
              <a:buSzPts val="2200"/>
              <a:buChar char="•"/>
            </a:pPr>
            <a:r>
              <a:rPr lang="sv-SE"/>
              <a:t>Combination of elements matters - interaction sequences are the root of many faults.</a:t>
            </a:r>
            <a:endParaRPr/>
          </a:p>
          <a:p>
            <a:pPr indent="-393700" lvl="0" marL="457200" rtl="0" algn="l">
              <a:spcBef>
                <a:spcPts val="1000"/>
              </a:spcBef>
              <a:spcAft>
                <a:spcPts val="0"/>
              </a:spcAft>
              <a:buSzPts val="2600"/>
              <a:buChar char="•"/>
            </a:pPr>
            <a:r>
              <a:rPr lang="sv-SE"/>
              <a:t>Path coverage requires that all paths through the CFG are covered.</a:t>
            </a:r>
            <a:endParaRPr/>
          </a:p>
          <a:p>
            <a:pPr indent="-393700" lvl="0" marL="457200" rtl="0" algn="l">
              <a:spcBef>
                <a:spcPts val="1000"/>
              </a:spcBef>
              <a:spcAft>
                <a:spcPts val="0"/>
              </a:spcAft>
              <a:buSzPts val="2600"/>
              <a:buChar char="•"/>
            </a:pPr>
            <a:r>
              <a:rPr lang="sv-SE"/>
              <a:t>Coverage = Number of Paths Covered</a:t>
            </a:r>
            <a:endParaRPr/>
          </a:p>
          <a:p>
            <a:pPr indent="0" lvl="0" marL="0" rtl="0" algn="l">
              <a:spcBef>
                <a:spcPts val="1000"/>
              </a:spcBef>
              <a:spcAft>
                <a:spcPts val="0"/>
              </a:spcAft>
              <a:buNone/>
            </a:pPr>
            <a:r>
              <a:rPr lang="sv-SE"/>
              <a:t>					Number of Total Paths</a:t>
            </a:r>
            <a:endParaRPr/>
          </a:p>
          <a:p>
            <a:pPr indent="0" lvl="0" marL="0" rtl="0" algn="l">
              <a:spcBef>
                <a:spcPts val="1000"/>
              </a:spcBef>
              <a:spcAft>
                <a:spcPts val="0"/>
              </a:spcAft>
              <a:buNone/>
            </a:pPr>
            <a:r>
              <a:t/>
            </a:r>
            <a:endParaRPr/>
          </a:p>
        </p:txBody>
      </p:sp>
      <p:cxnSp>
        <p:nvCxnSpPr>
          <p:cNvPr id="636" name="Google Shape;636;p63"/>
          <p:cNvCxnSpPr/>
          <p:nvPr/>
        </p:nvCxnSpPr>
        <p:spPr>
          <a:xfrm flipH="1" rot="10800000">
            <a:off x="2275525" y="4423631"/>
            <a:ext cx="5389500" cy="8700"/>
          </a:xfrm>
          <a:prstGeom prst="straightConnector1">
            <a:avLst/>
          </a:prstGeom>
          <a:noFill/>
          <a:ln cap="flat" cmpd="sng" w="19050">
            <a:solidFill>
              <a:srgbClr val="000000"/>
            </a:solidFill>
            <a:prstDash val="solid"/>
            <a:round/>
            <a:headEnd len="med" w="med" type="none"/>
            <a:tailEnd len="med" w="med" type="none"/>
          </a:ln>
        </p:spPr>
      </p:cxnSp>
      <p:sp>
        <p:nvSpPr>
          <p:cNvPr id="637" name="Google Shape;637;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Adequacy Metrics</a:t>
            </a:r>
            <a:endParaRPr/>
          </a:p>
        </p:txBody>
      </p:sp>
      <p:sp>
        <p:nvSpPr>
          <p:cNvPr id="165" name="Google Shape;165;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Instead - can we </a:t>
            </a:r>
            <a:r>
              <a:rPr b="1" lang="sv-SE"/>
              <a:t>compromise between the impossible and the inadequate</a:t>
            </a:r>
            <a:r>
              <a:rPr lang="sv-SE"/>
              <a:t>?</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Can we measure “good testing”? </a:t>
            </a:r>
            <a:endParaRPr/>
          </a:p>
          <a:p>
            <a:pPr indent="-368300" lvl="1" marL="914400" rtl="0" algn="l">
              <a:spcBef>
                <a:spcPts val="0"/>
              </a:spcBef>
              <a:spcAft>
                <a:spcPts val="0"/>
              </a:spcAft>
              <a:buSzPts val="2200"/>
              <a:buChar char="•"/>
            </a:pPr>
            <a:r>
              <a:rPr lang="sv-SE"/>
              <a:t>Test adequacy metrics “score” testing efforts by measuring the completion of a set of </a:t>
            </a:r>
            <a:r>
              <a:rPr b="1" lang="sv-SE"/>
              <a:t>test obligations</a:t>
            </a:r>
            <a:r>
              <a:rPr lang="sv-SE"/>
              <a:t>.</a:t>
            </a:r>
            <a:endParaRPr/>
          </a:p>
          <a:p>
            <a:pPr indent="-342900" lvl="2" marL="1371600" rtl="0" algn="l">
              <a:spcBef>
                <a:spcPts val="0"/>
              </a:spcBef>
              <a:spcAft>
                <a:spcPts val="0"/>
              </a:spcAft>
              <a:buSzPts val="1800"/>
              <a:buChar char="•"/>
            </a:pPr>
            <a:r>
              <a:rPr lang="sv-SE"/>
              <a:t>Properties that must be met by our test cases.</a:t>
            </a:r>
            <a:endParaRPr/>
          </a:p>
          <a:p>
            <a:pPr indent="0" lvl="0" marL="0" rtl="0" algn="l">
              <a:spcBef>
                <a:spcPts val="1000"/>
              </a:spcBef>
              <a:spcAft>
                <a:spcPts val="0"/>
              </a:spcAft>
              <a:buNone/>
            </a:pPr>
            <a:r>
              <a:t/>
            </a:r>
            <a:endParaRPr/>
          </a:p>
          <a:p>
            <a:pPr indent="0" lvl="0" marL="0" rtl="0" algn="r">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166" name="Google Shape;166;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5" name="Shape 645"/>
        <p:cNvGrpSpPr/>
        <p:nvPr/>
      </p:nvGrpSpPr>
      <p:grpSpPr>
        <a:xfrm>
          <a:off x="0" y="0"/>
          <a:ext cx="0" cy="0"/>
          <a:chOff x="0" y="0"/>
          <a:chExt cx="0" cy="0"/>
        </a:xfrm>
      </p:grpSpPr>
      <p:sp>
        <p:nvSpPr>
          <p:cNvPr id="646" name="Google Shape;646;p64"/>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Path Coverage</a:t>
            </a:r>
            <a:endParaRPr b="0" i="0" u="none" cap="none" strike="noStrike">
              <a:latin typeface="Arial"/>
              <a:ea typeface="Arial"/>
              <a:cs typeface="Arial"/>
              <a:sym typeface="Arial"/>
            </a:endParaRPr>
          </a:p>
        </p:txBody>
      </p:sp>
      <p:sp>
        <p:nvSpPr>
          <p:cNvPr id="647" name="Google Shape;647;p64"/>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int </a:t>
            </a:r>
            <a:r>
              <a:rPr b="1" lang="sv-SE">
                <a:solidFill>
                  <a:schemeClr val="dk1"/>
                </a:solidFill>
                <a:latin typeface="Courier New"/>
                <a:ea typeface="Courier New"/>
                <a:cs typeface="Courier New"/>
                <a:sym typeface="Courier New"/>
              </a:rPr>
              <a:t>flipSome</a:t>
            </a:r>
            <a:r>
              <a:rPr b="1" i="0" lang="sv-SE" u="none" cap="none" strike="noStrike">
                <a:solidFill>
                  <a:schemeClr val="dk1"/>
                </a:solidFill>
                <a:latin typeface="Courier New"/>
                <a:ea typeface="Courier New"/>
                <a:cs typeface="Courier New"/>
                <a:sym typeface="Courier New"/>
              </a:rPr>
              <a:t>(int A[], int N, int X)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int i=0;</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while (i&lt;N and A[i] &lt;X)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if (A[i]&lt;0)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A[i] = - A[i];</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i++;</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	return(1);</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sv-SE" u="none" cap="none" strike="noStrike">
                <a:solidFill>
                  <a:schemeClr val="dk1"/>
                </a:solidFill>
                <a:latin typeface="Courier New"/>
                <a:ea typeface="Courier New"/>
                <a:cs typeface="Courier New"/>
                <a:sym typeface="Courier New"/>
              </a:rPr>
              <a:t>}</a:t>
            </a:r>
            <a:endParaRPr b="0" i="0" u="none" cap="none" strike="noStrike">
              <a:solidFill>
                <a:schemeClr val="dk1"/>
              </a:solidFill>
              <a:latin typeface="Arial"/>
              <a:ea typeface="Arial"/>
              <a:cs typeface="Arial"/>
              <a:sym typeface="Arial"/>
            </a:endParaRPr>
          </a:p>
        </p:txBody>
      </p:sp>
      <p:cxnSp>
        <p:nvCxnSpPr>
          <p:cNvPr id="648" name="Google Shape;648;p64"/>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649" name="Google Shape;649;p64"/>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650" name="Google Shape;650;p64"/>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651" name="Google Shape;651;p64"/>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652" name="Google Shape;652;p64"/>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653" name="Google Shape;653;p64"/>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654" name="Google Shape;654;p64"/>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655" name="Google Shape;655;p64"/>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656" name="Google Shape;656;p64"/>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657" name="Google Shape;657;p64"/>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658" name="Google Shape;658;p64"/>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659" name="Google Shape;659;p64"/>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660" name="Google Shape;660;p64"/>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661" name="Google Shape;661;p64"/>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662" name="Google Shape;662;p64"/>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663" name="Google Shape;663;p64"/>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664" name="Google Shape;664;p64"/>
          <p:cNvCxnSpPr/>
          <p:nvPr/>
        </p:nvCxnSpPr>
        <p:spPr>
          <a:xfrm>
            <a:off x="5743525" y="2526343"/>
            <a:ext cx="0" cy="959700"/>
          </a:xfrm>
          <a:prstGeom prst="straightConnector1">
            <a:avLst/>
          </a:prstGeom>
          <a:noFill/>
          <a:ln cap="flat" cmpd="sng" w="28575">
            <a:solidFill>
              <a:srgbClr val="000000"/>
            </a:solidFill>
            <a:prstDash val="solid"/>
            <a:round/>
            <a:headEnd len="sm" w="sm" type="none"/>
            <a:tailEnd len="sm" w="sm" type="none"/>
          </a:ln>
        </p:spPr>
      </p:cxnSp>
      <p:cxnSp>
        <p:nvCxnSpPr>
          <p:cNvPr id="665" name="Google Shape;665;p64"/>
          <p:cNvCxnSpPr/>
          <p:nvPr/>
        </p:nvCxnSpPr>
        <p:spPr>
          <a:xfrm>
            <a:off x="5764137" y="3490665"/>
            <a:ext cx="1740300" cy="0"/>
          </a:xfrm>
          <a:prstGeom prst="straightConnector1">
            <a:avLst/>
          </a:prstGeom>
          <a:noFill/>
          <a:ln cap="flat" cmpd="sng" w="28575">
            <a:solidFill>
              <a:srgbClr val="000000"/>
            </a:solidFill>
            <a:prstDash val="solid"/>
            <a:round/>
            <a:headEnd len="sm" w="sm" type="none"/>
            <a:tailEnd len="sm" w="sm" type="triangle"/>
          </a:ln>
        </p:spPr>
      </p:cxnSp>
      <p:sp>
        <p:nvSpPr>
          <p:cNvPr id="666" name="Google Shape;666;p64"/>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667" name="Google Shape;667;p64"/>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668" name="Google Shape;668;p64"/>
          <p:cNvSpPr txBox="1"/>
          <p:nvPr/>
        </p:nvSpPr>
        <p:spPr>
          <a:xfrm>
            <a:off x="452500" y="3718650"/>
            <a:ext cx="86601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solidFill>
                  <a:schemeClr val="dk1"/>
                </a:solidFill>
              </a:rPr>
              <a:t>In theory, path coverage is the ultimate coverage metric.</a:t>
            </a:r>
            <a:endParaRPr b="1" sz="2400">
              <a:solidFill>
                <a:schemeClr val="dk1"/>
              </a:solidFill>
            </a:endParaRPr>
          </a:p>
          <a:p>
            <a:pPr indent="0" lvl="0" marL="0" rtl="0" algn="l">
              <a:spcBef>
                <a:spcPts val="0"/>
              </a:spcBef>
              <a:spcAft>
                <a:spcPts val="0"/>
              </a:spcAft>
              <a:buNone/>
            </a:pPr>
            <a:r>
              <a:rPr b="1" lang="sv-SE" sz="2400">
                <a:solidFill>
                  <a:schemeClr val="dk1"/>
                </a:solidFill>
              </a:rPr>
              <a:t>In practice, it is impractical.</a:t>
            </a:r>
            <a:endParaRPr b="1" sz="2400">
              <a:solidFill>
                <a:schemeClr val="dk1"/>
              </a:solidFill>
            </a:endParaRPr>
          </a:p>
          <a:p>
            <a:pPr indent="-381000" lvl="0" marL="457200" rtl="0" algn="l">
              <a:spcBef>
                <a:spcPts val="0"/>
              </a:spcBef>
              <a:spcAft>
                <a:spcPts val="0"/>
              </a:spcAft>
              <a:buClr>
                <a:schemeClr val="dk1"/>
              </a:buClr>
              <a:buSzPts val="2400"/>
              <a:buChar char="●"/>
            </a:pPr>
            <a:r>
              <a:rPr b="1" lang="sv-SE" sz="2400">
                <a:solidFill>
                  <a:schemeClr val="dk1"/>
                </a:solidFill>
              </a:rPr>
              <a:t>How many paths does this program have?</a:t>
            </a:r>
            <a:endParaRPr b="1" sz="2400">
              <a:solidFill>
                <a:schemeClr val="dk1"/>
              </a:solidFill>
            </a:endParaRPr>
          </a:p>
        </p:txBody>
      </p:sp>
      <p:sp>
        <p:nvSpPr>
          <p:cNvPr id="669" name="Google Shape;669;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cxnSp>
        <p:nvCxnSpPr>
          <p:cNvPr id="678" name="Google Shape;678;p65"/>
          <p:cNvCxnSpPr>
            <a:stCxn id="679" idx="1"/>
          </p:cNvCxnSpPr>
          <p:nvPr/>
        </p:nvCxnSpPr>
        <p:spPr>
          <a:xfrm rot="10800000">
            <a:off x="3508638" y="2185477"/>
            <a:ext cx="744300" cy="1500"/>
          </a:xfrm>
          <a:prstGeom prst="straightConnector1">
            <a:avLst/>
          </a:prstGeom>
          <a:noFill/>
          <a:ln cap="flat" cmpd="sng" w="19050">
            <a:solidFill>
              <a:schemeClr val="dk2"/>
            </a:solidFill>
            <a:prstDash val="solid"/>
            <a:round/>
            <a:headEnd len="med" w="med" type="none"/>
            <a:tailEnd len="med" w="med" type="none"/>
          </a:ln>
        </p:spPr>
      </p:cxnSp>
      <p:cxnSp>
        <p:nvCxnSpPr>
          <p:cNvPr id="680" name="Google Shape;680;p65"/>
          <p:cNvCxnSpPr>
            <a:endCxn id="681" idx="0"/>
          </p:cNvCxnSpPr>
          <p:nvPr/>
        </p:nvCxnSpPr>
        <p:spPr>
          <a:xfrm flipH="1">
            <a:off x="3487763" y="2178563"/>
            <a:ext cx="30000" cy="353100"/>
          </a:xfrm>
          <a:prstGeom prst="straightConnector1">
            <a:avLst/>
          </a:prstGeom>
          <a:noFill/>
          <a:ln cap="flat" cmpd="sng" w="19050">
            <a:solidFill>
              <a:schemeClr val="dk2"/>
            </a:solidFill>
            <a:prstDash val="solid"/>
            <a:round/>
            <a:headEnd len="med" w="med" type="none"/>
            <a:tailEnd len="med" w="med" type="triangle"/>
          </a:ln>
        </p:spPr>
      </p:cxnSp>
      <p:sp>
        <p:nvSpPr>
          <p:cNvPr id="682" name="Google Shape;682;p65"/>
          <p:cNvSpPr/>
          <p:nvPr/>
        </p:nvSpPr>
        <p:spPr>
          <a:xfrm>
            <a:off x="4176738" y="1383900"/>
            <a:ext cx="917575" cy="34409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65"/>
          <p:cNvSpPr/>
          <p:nvPr/>
        </p:nvSpPr>
        <p:spPr>
          <a:xfrm>
            <a:off x="3105175" y="2531663"/>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65"/>
          <p:cNvSpPr/>
          <p:nvPr/>
        </p:nvSpPr>
        <p:spPr>
          <a:xfrm>
            <a:off x="6242075" y="2416172"/>
            <a:ext cx="917575" cy="34528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65"/>
          <p:cNvSpPr/>
          <p:nvPr/>
        </p:nvSpPr>
        <p:spPr>
          <a:xfrm>
            <a:off x="348776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65"/>
          <p:cNvSpPr/>
          <p:nvPr/>
        </p:nvSpPr>
        <p:spPr>
          <a:xfrm>
            <a:off x="203361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65"/>
          <p:cNvSpPr/>
          <p:nvPr/>
        </p:nvSpPr>
        <p:spPr>
          <a:xfrm>
            <a:off x="809650"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p65"/>
          <p:cNvSpPr/>
          <p:nvPr/>
        </p:nvSpPr>
        <p:spPr>
          <a:xfrm>
            <a:off x="4252938" y="2014931"/>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65"/>
          <p:cNvSpPr/>
          <p:nvPr/>
        </p:nvSpPr>
        <p:spPr>
          <a:xfrm>
            <a:off x="4405338" y="293290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88" name="Google Shape;688;p65"/>
          <p:cNvSpPr/>
          <p:nvPr/>
        </p:nvSpPr>
        <p:spPr>
          <a:xfrm>
            <a:off x="1498625" y="299005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65"/>
          <p:cNvSpPr/>
          <p:nvPr/>
        </p:nvSpPr>
        <p:spPr>
          <a:xfrm>
            <a:off x="2874988" y="4252116"/>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90" name="Google Shape;690;p65"/>
          <p:cNvCxnSpPr>
            <a:stCxn id="682" idx="2"/>
            <a:endCxn id="679" idx="0"/>
          </p:cNvCxnSpPr>
          <p:nvPr/>
        </p:nvCxnSpPr>
        <p:spPr>
          <a:xfrm>
            <a:off x="4635525" y="1727991"/>
            <a:ext cx="0" cy="286800"/>
          </a:xfrm>
          <a:prstGeom prst="straightConnector1">
            <a:avLst/>
          </a:prstGeom>
          <a:noFill/>
          <a:ln cap="flat" cmpd="sng" w="12700">
            <a:solidFill>
              <a:schemeClr val="dk1"/>
            </a:solidFill>
            <a:prstDash val="solid"/>
            <a:round/>
            <a:headEnd len="sm" w="sm" type="none"/>
            <a:tailEnd len="sm" w="sm" type="triangle"/>
          </a:ln>
        </p:spPr>
      </p:cxnSp>
      <p:cxnSp>
        <p:nvCxnSpPr>
          <p:cNvPr id="691" name="Google Shape;691;p65"/>
          <p:cNvCxnSpPr>
            <a:stCxn id="689" idx="2"/>
          </p:cNvCxnSpPr>
          <p:nvPr/>
        </p:nvCxnSpPr>
        <p:spPr>
          <a:xfrm>
            <a:off x="3257576" y="4596206"/>
            <a:ext cx="0" cy="228600"/>
          </a:xfrm>
          <a:prstGeom prst="straightConnector1">
            <a:avLst/>
          </a:prstGeom>
          <a:noFill/>
          <a:ln cap="flat" cmpd="sng" w="12700">
            <a:solidFill>
              <a:schemeClr val="dk1"/>
            </a:solidFill>
            <a:prstDash val="solid"/>
            <a:round/>
            <a:headEnd len="sm" w="sm" type="none"/>
            <a:tailEnd len="sm" w="sm" type="triangle"/>
          </a:ln>
        </p:spPr>
      </p:cxnSp>
      <p:cxnSp>
        <p:nvCxnSpPr>
          <p:cNvPr id="692" name="Google Shape;692;p65"/>
          <p:cNvCxnSpPr>
            <a:endCxn id="682" idx="0"/>
          </p:cNvCxnSpPr>
          <p:nvPr/>
        </p:nvCxnSpPr>
        <p:spPr>
          <a:xfrm flipH="1">
            <a:off x="4635525" y="980100"/>
            <a:ext cx="212700" cy="403800"/>
          </a:xfrm>
          <a:prstGeom prst="straightConnector1">
            <a:avLst/>
          </a:prstGeom>
          <a:noFill/>
          <a:ln cap="flat" cmpd="sng" w="12700">
            <a:solidFill>
              <a:schemeClr val="dk1"/>
            </a:solidFill>
            <a:prstDash val="solid"/>
            <a:miter lim="8000"/>
            <a:headEnd len="sm" w="sm" type="none"/>
            <a:tailEnd len="sm" w="sm" type="triangle"/>
          </a:ln>
        </p:spPr>
      </p:cxnSp>
      <p:sp>
        <p:nvSpPr>
          <p:cNvPr id="693" name="Google Shape;693;p65"/>
          <p:cNvSpPr txBox="1"/>
          <p:nvPr/>
        </p:nvSpPr>
        <p:spPr>
          <a:xfrm>
            <a:off x="193600" y="1255438"/>
            <a:ext cx="2681400" cy="11643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How many cases for</a:t>
            </a:r>
            <a:r>
              <a:rPr lang="sv-SE" sz="1800">
                <a:solidFill>
                  <a:schemeClr val="dk1"/>
                </a:solidFill>
              </a:rPr>
              <a:t> </a:t>
            </a:r>
            <a:r>
              <a:rPr b="0" i="0" lang="sv-SE" sz="2400" u="none" cap="none" strike="noStrike">
                <a:solidFill>
                  <a:schemeClr val="dk1"/>
                </a:solidFill>
                <a:latin typeface="Arial"/>
                <a:ea typeface="Arial"/>
                <a:cs typeface="Arial"/>
                <a:sym typeface="Arial"/>
              </a:rPr>
              <a:t>Statement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Branch</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Path</a:t>
            </a:r>
            <a:endParaRPr b="0" i="0" sz="1800" u="none" cap="none" strike="noStrike">
              <a:solidFill>
                <a:schemeClr val="dk1"/>
              </a:solidFill>
              <a:latin typeface="Arial"/>
              <a:ea typeface="Arial"/>
              <a:cs typeface="Arial"/>
              <a:sym typeface="Arial"/>
            </a:endParaRPr>
          </a:p>
        </p:txBody>
      </p:sp>
      <p:sp>
        <p:nvSpPr>
          <p:cNvPr id="694" name="Google Shape;694;p65"/>
          <p:cNvSpPr/>
          <p:nvPr/>
        </p:nvSpPr>
        <p:spPr>
          <a:xfrm>
            <a:off x="3406013" y="1734254"/>
            <a:ext cx="3365498" cy="3155156"/>
          </a:xfrm>
          <a:custGeom>
            <a:rect b="b" l="l" r="r" t="t"/>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95" name="Google Shape;695;p65"/>
          <p:cNvSpPr/>
          <p:nvPr/>
        </p:nvSpPr>
        <p:spPr>
          <a:xfrm>
            <a:off x="943138" y="1762294"/>
            <a:ext cx="3365498" cy="3153968"/>
          </a:xfrm>
          <a:custGeom>
            <a:rect b="b" l="l" r="r" t="t"/>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65"/>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Path </a:t>
            </a:r>
            <a:r>
              <a:rPr lang="sv-SE"/>
              <a:t>Coverage</a:t>
            </a:r>
            <a:endParaRPr b="1" i="0" u="none" cap="none" strike="noStrike">
              <a:latin typeface="Arial"/>
              <a:ea typeface="Arial"/>
              <a:cs typeface="Arial"/>
              <a:sym typeface="Arial"/>
            </a:endParaRPr>
          </a:p>
        </p:txBody>
      </p:sp>
      <p:sp>
        <p:nvSpPr>
          <p:cNvPr id="697" name="Google Shape;697;p65"/>
          <p:cNvSpPr/>
          <p:nvPr/>
        </p:nvSpPr>
        <p:spPr>
          <a:xfrm>
            <a:off x="1770888" y="1767647"/>
            <a:ext cx="2590800" cy="3143250"/>
          </a:xfrm>
          <a:custGeom>
            <a:rect b="b" l="l" r="r" t="t"/>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698" name="Google Shape;698;p65"/>
          <p:cNvCxnSpPr>
            <a:stCxn id="679" idx="3"/>
          </p:cNvCxnSpPr>
          <p:nvPr/>
        </p:nvCxnSpPr>
        <p:spPr>
          <a:xfrm flipH="1" rot="10800000">
            <a:off x="5018113" y="2178577"/>
            <a:ext cx="1695600" cy="8400"/>
          </a:xfrm>
          <a:prstGeom prst="straightConnector1">
            <a:avLst/>
          </a:prstGeom>
          <a:noFill/>
          <a:ln cap="flat" cmpd="sng" w="19050">
            <a:solidFill>
              <a:schemeClr val="dk2"/>
            </a:solidFill>
            <a:prstDash val="solid"/>
            <a:round/>
            <a:headEnd len="med" w="med" type="none"/>
            <a:tailEnd len="med" w="med" type="none"/>
          </a:ln>
        </p:spPr>
      </p:cxnSp>
      <p:cxnSp>
        <p:nvCxnSpPr>
          <p:cNvPr id="699" name="Google Shape;699;p65"/>
          <p:cNvCxnSpPr>
            <a:endCxn id="683" idx="0"/>
          </p:cNvCxnSpPr>
          <p:nvPr/>
        </p:nvCxnSpPr>
        <p:spPr>
          <a:xfrm flipH="1">
            <a:off x="6700863" y="2178572"/>
            <a:ext cx="3900" cy="237600"/>
          </a:xfrm>
          <a:prstGeom prst="straightConnector1">
            <a:avLst/>
          </a:prstGeom>
          <a:noFill/>
          <a:ln cap="flat" cmpd="sng" w="19050">
            <a:solidFill>
              <a:schemeClr val="dk2"/>
            </a:solidFill>
            <a:prstDash val="solid"/>
            <a:round/>
            <a:headEnd len="med" w="med" type="none"/>
            <a:tailEnd len="med" w="med" type="triangle"/>
          </a:ln>
        </p:spPr>
      </p:cxnSp>
      <p:cxnSp>
        <p:nvCxnSpPr>
          <p:cNvPr id="700" name="Google Shape;700;p65"/>
          <p:cNvCxnSpPr>
            <a:stCxn id="689" idx="3"/>
          </p:cNvCxnSpPr>
          <p:nvPr/>
        </p:nvCxnSpPr>
        <p:spPr>
          <a:xfrm>
            <a:off x="3640163" y="4424161"/>
            <a:ext cx="4087200" cy="900"/>
          </a:xfrm>
          <a:prstGeom prst="straightConnector1">
            <a:avLst/>
          </a:prstGeom>
          <a:noFill/>
          <a:ln cap="flat" cmpd="sng" w="19050">
            <a:solidFill>
              <a:schemeClr val="dk2"/>
            </a:solidFill>
            <a:prstDash val="solid"/>
            <a:round/>
            <a:headEnd len="med" w="med" type="none"/>
            <a:tailEnd len="med" w="med" type="none"/>
          </a:ln>
        </p:spPr>
      </p:cxnSp>
      <p:cxnSp>
        <p:nvCxnSpPr>
          <p:cNvPr id="701" name="Google Shape;701;p65"/>
          <p:cNvCxnSpPr/>
          <p:nvPr/>
        </p:nvCxnSpPr>
        <p:spPr>
          <a:xfrm rot="10800000">
            <a:off x="7736750" y="1569056"/>
            <a:ext cx="9000" cy="2856000"/>
          </a:xfrm>
          <a:prstGeom prst="straightConnector1">
            <a:avLst/>
          </a:prstGeom>
          <a:noFill/>
          <a:ln cap="flat" cmpd="sng" w="19050">
            <a:solidFill>
              <a:schemeClr val="dk2"/>
            </a:solidFill>
            <a:prstDash val="solid"/>
            <a:round/>
            <a:headEnd len="med" w="med" type="none"/>
            <a:tailEnd len="med" w="med" type="none"/>
          </a:ln>
        </p:spPr>
      </p:cxnSp>
      <p:cxnSp>
        <p:nvCxnSpPr>
          <p:cNvPr id="702" name="Google Shape;702;p65"/>
          <p:cNvCxnSpPr>
            <a:endCxn id="682" idx="3"/>
          </p:cNvCxnSpPr>
          <p:nvPr/>
        </p:nvCxnSpPr>
        <p:spPr>
          <a:xfrm rot="10800000">
            <a:off x="5094313" y="1555945"/>
            <a:ext cx="2633100" cy="6300"/>
          </a:xfrm>
          <a:prstGeom prst="straightConnector1">
            <a:avLst/>
          </a:prstGeom>
          <a:noFill/>
          <a:ln cap="flat" cmpd="sng" w="19050">
            <a:solidFill>
              <a:schemeClr val="dk2"/>
            </a:solidFill>
            <a:prstDash val="solid"/>
            <a:round/>
            <a:headEnd len="med" w="med" type="none"/>
            <a:tailEnd len="med" w="med" type="triangle"/>
          </a:ln>
        </p:spPr>
      </p:cxnSp>
      <p:cxnSp>
        <p:nvCxnSpPr>
          <p:cNvPr id="703" name="Google Shape;703;p65"/>
          <p:cNvCxnSpPr>
            <a:stCxn id="683" idx="2"/>
          </p:cNvCxnSpPr>
          <p:nvPr/>
        </p:nvCxnSpPr>
        <p:spPr>
          <a:xfrm>
            <a:off x="6700863" y="2761454"/>
            <a:ext cx="22200" cy="1273200"/>
          </a:xfrm>
          <a:prstGeom prst="straightConnector1">
            <a:avLst/>
          </a:prstGeom>
          <a:noFill/>
          <a:ln cap="flat" cmpd="sng" w="19050">
            <a:solidFill>
              <a:schemeClr val="dk2"/>
            </a:solidFill>
            <a:prstDash val="solid"/>
            <a:round/>
            <a:headEnd len="med" w="med" type="none"/>
            <a:tailEnd len="med" w="med" type="none"/>
          </a:ln>
        </p:spPr>
      </p:cxnSp>
      <p:cxnSp>
        <p:nvCxnSpPr>
          <p:cNvPr id="704" name="Google Shape;704;p65"/>
          <p:cNvCxnSpPr/>
          <p:nvPr/>
        </p:nvCxnSpPr>
        <p:spPr>
          <a:xfrm rot="10800000">
            <a:off x="3271025" y="4041469"/>
            <a:ext cx="3461100" cy="6900"/>
          </a:xfrm>
          <a:prstGeom prst="straightConnector1">
            <a:avLst/>
          </a:prstGeom>
          <a:noFill/>
          <a:ln cap="flat" cmpd="sng" w="19050">
            <a:solidFill>
              <a:schemeClr val="dk2"/>
            </a:solidFill>
            <a:prstDash val="solid"/>
            <a:round/>
            <a:headEnd len="med" w="med" type="none"/>
            <a:tailEnd len="med" w="med" type="none"/>
          </a:ln>
        </p:spPr>
      </p:cxnSp>
      <p:cxnSp>
        <p:nvCxnSpPr>
          <p:cNvPr id="705" name="Google Shape;705;p65"/>
          <p:cNvCxnSpPr/>
          <p:nvPr/>
        </p:nvCxnSpPr>
        <p:spPr>
          <a:xfrm>
            <a:off x="3280275" y="4041525"/>
            <a:ext cx="9300" cy="198600"/>
          </a:xfrm>
          <a:prstGeom prst="straightConnector1">
            <a:avLst/>
          </a:prstGeom>
          <a:noFill/>
          <a:ln cap="flat" cmpd="sng" w="19050">
            <a:solidFill>
              <a:schemeClr val="dk2"/>
            </a:solidFill>
            <a:prstDash val="solid"/>
            <a:round/>
            <a:headEnd len="med" w="med" type="none"/>
            <a:tailEnd len="med" w="med" type="triangle"/>
          </a:ln>
        </p:spPr>
      </p:cxnSp>
      <p:sp>
        <p:nvSpPr>
          <p:cNvPr id="706" name="Google Shape;706;p65"/>
          <p:cNvSpPr/>
          <p:nvPr/>
        </p:nvSpPr>
        <p:spPr>
          <a:xfrm>
            <a:off x="3640175" y="1610119"/>
            <a:ext cx="4114800" cy="3028950"/>
          </a:xfrm>
          <a:custGeom>
            <a:rect b="b" l="l" r="r" t="t"/>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7" name="Google Shape;707;p65"/>
          <p:cNvSpPr/>
          <p:nvPr/>
        </p:nvSpPr>
        <p:spPr>
          <a:xfrm>
            <a:off x="3718250" y="1482722"/>
            <a:ext cx="4114800" cy="3244453"/>
          </a:xfrm>
          <a:custGeom>
            <a:rect b="b" l="l" r="r" t="t"/>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708" name="Google Shape;708;p65"/>
          <p:cNvCxnSpPr>
            <a:stCxn id="681" idx="3"/>
          </p:cNvCxnSpPr>
          <p:nvPr/>
        </p:nvCxnSpPr>
        <p:spPr>
          <a:xfrm flipH="1" rot="10800000">
            <a:off x="3870350" y="2699208"/>
            <a:ext cx="934800" cy="4500"/>
          </a:xfrm>
          <a:prstGeom prst="straightConnector1">
            <a:avLst/>
          </a:prstGeom>
          <a:noFill/>
          <a:ln cap="flat" cmpd="sng" w="19050">
            <a:solidFill>
              <a:schemeClr val="dk2"/>
            </a:solidFill>
            <a:prstDash val="solid"/>
            <a:round/>
            <a:headEnd len="med" w="med" type="none"/>
            <a:tailEnd len="med" w="med" type="none"/>
          </a:ln>
        </p:spPr>
      </p:cxnSp>
      <p:cxnSp>
        <p:nvCxnSpPr>
          <p:cNvPr id="709" name="Google Shape;709;p65"/>
          <p:cNvCxnSpPr/>
          <p:nvPr/>
        </p:nvCxnSpPr>
        <p:spPr>
          <a:xfrm>
            <a:off x="4796175" y="2692294"/>
            <a:ext cx="0" cy="246300"/>
          </a:xfrm>
          <a:prstGeom prst="straightConnector1">
            <a:avLst/>
          </a:prstGeom>
          <a:noFill/>
          <a:ln cap="flat" cmpd="sng" w="19050">
            <a:solidFill>
              <a:schemeClr val="dk2"/>
            </a:solidFill>
            <a:prstDash val="solid"/>
            <a:round/>
            <a:headEnd len="med" w="med" type="none"/>
            <a:tailEnd len="med" w="med" type="triangle"/>
          </a:ln>
        </p:spPr>
      </p:cxnSp>
      <p:cxnSp>
        <p:nvCxnSpPr>
          <p:cNvPr id="710" name="Google Shape;710;p65"/>
          <p:cNvCxnSpPr>
            <a:stCxn id="681" idx="1"/>
          </p:cNvCxnSpPr>
          <p:nvPr/>
        </p:nvCxnSpPr>
        <p:spPr>
          <a:xfrm flipH="1">
            <a:off x="1910575" y="2703708"/>
            <a:ext cx="1194600" cy="2400"/>
          </a:xfrm>
          <a:prstGeom prst="straightConnector1">
            <a:avLst/>
          </a:prstGeom>
          <a:noFill/>
          <a:ln cap="flat" cmpd="sng" w="19050">
            <a:solidFill>
              <a:schemeClr val="dk2"/>
            </a:solidFill>
            <a:prstDash val="solid"/>
            <a:round/>
            <a:headEnd len="med" w="med" type="none"/>
            <a:tailEnd len="med" w="med" type="none"/>
          </a:ln>
        </p:spPr>
      </p:cxnSp>
      <p:cxnSp>
        <p:nvCxnSpPr>
          <p:cNvPr id="711" name="Google Shape;711;p65"/>
          <p:cNvCxnSpPr>
            <a:endCxn id="688" idx="0"/>
          </p:cNvCxnSpPr>
          <p:nvPr/>
        </p:nvCxnSpPr>
        <p:spPr>
          <a:xfrm flipH="1">
            <a:off x="1881213" y="2699053"/>
            <a:ext cx="29400" cy="291000"/>
          </a:xfrm>
          <a:prstGeom prst="straightConnector1">
            <a:avLst/>
          </a:prstGeom>
          <a:noFill/>
          <a:ln cap="flat" cmpd="sng" w="19050">
            <a:solidFill>
              <a:schemeClr val="dk2"/>
            </a:solidFill>
            <a:prstDash val="solid"/>
            <a:round/>
            <a:headEnd len="med" w="med" type="none"/>
            <a:tailEnd len="med" w="med" type="triangle"/>
          </a:ln>
        </p:spPr>
      </p:cxnSp>
      <p:cxnSp>
        <p:nvCxnSpPr>
          <p:cNvPr id="712" name="Google Shape;712;p65"/>
          <p:cNvCxnSpPr/>
          <p:nvPr/>
        </p:nvCxnSpPr>
        <p:spPr>
          <a:xfrm>
            <a:off x="4805300" y="3274444"/>
            <a:ext cx="9000" cy="774000"/>
          </a:xfrm>
          <a:prstGeom prst="straightConnector1">
            <a:avLst/>
          </a:prstGeom>
          <a:noFill/>
          <a:ln cap="flat" cmpd="sng" w="19050">
            <a:solidFill>
              <a:schemeClr val="dk2"/>
            </a:solidFill>
            <a:prstDash val="solid"/>
            <a:round/>
            <a:headEnd len="med" w="med" type="none"/>
            <a:tailEnd len="med" w="med" type="none"/>
          </a:ln>
        </p:spPr>
      </p:cxnSp>
      <p:cxnSp>
        <p:nvCxnSpPr>
          <p:cNvPr id="713" name="Google Shape;713;p65"/>
          <p:cNvCxnSpPr>
            <a:stCxn id="684" idx="0"/>
          </p:cNvCxnSpPr>
          <p:nvPr/>
        </p:nvCxnSpPr>
        <p:spPr>
          <a:xfrm flipH="1" rot="10800000">
            <a:off x="3946550" y="3116785"/>
            <a:ext cx="300" cy="390000"/>
          </a:xfrm>
          <a:prstGeom prst="straightConnector1">
            <a:avLst/>
          </a:prstGeom>
          <a:noFill/>
          <a:ln cap="flat" cmpd="sng" w="19050">
            <a:solidFill>
              <a:schemeClr val="dk2"/>
            </a:solidFill>
            <a:prstDash val="solid"/>
            <a:round/>
            <a:headEnd len="med" w="med" type="triangle"/>
            <a:tailEnd len="med" w="med" type="none"/>
          </a:ln>
        </p:spPr>
      </p:cxnSp>
      <p:cxnSp>
        <p:nvCxnSpPr>
          <p:cNvPr id="714" name="Google Shape;714;p65"/>
          <p:cNvCxnSpPr/>
          <p:nvPr/>
        </p:nvCxnSpPr>
        <p:spPr>
          <a:xfrm>
            <a:off x="3946900" y="3110081"/>
            <a:ext cx="456600" cy="0"/>
          </a:xfrm>
          <a:prstGeom prst="straightConnector1">
            <a:avLst/>
          </a:prstGeom>
          <a:noFill/>
          <a:ln cap="flat" cmpd="sng" w="19050">
            <a:solidFill>
              <a:schemeClr val="dk2"/>
            </a:solidFill>
            <a:prstDash val="solid"/>
            <a:round/>
            <a:headEnd len="med" w="med" type="none"/>
            <a:tailEnd len="med" w="med" type="none"/>
          </a:ln>
        </p:spPr>
      </p:cxnSp>
      <p:cxnSp>
        <p:nvCxnSpPr>
          <p:cNvPr id="715" name="Google Shape;715;p65"/>
          <p:cNvCxnSpPr/>
          <p:nvPr/>
        </p:nvCxnSpPr>
        <p:spPr>
          <a:xfrm>
            <a:off x="3965175" y="3863456"/>
            <a:ext cx="0" cy="184800"/>
          </a:xfrm>
          <a:prstGeom prst="straightConnector1">
            <a:avLst/>
          </a:prstGeom>
          <a:noFill/>
          <a:ln cap="flat" cmpd="sng" w="19050">
            <a:solidFill>
              <a:schemeClr val="dk2"/>
            </a:solidFill>
            <a:prstDash val="solid"/>
            <a:round/>
            <a:headEnd len="med" w="med" type="none"/>
            <a:tailEnd len="med" w="med" type="none"/>
          </a:ln>
        </p:spPr>
      </p:cxnSp>
      <p:cxnSp>
        <p:nvCxnSpPr>
          <p:cNvPr id="716" name="Google Shape;716;p65"/>
          <p:cNvCxnSpPr/>
          <p:nvPr/>
        </p:nvCxnSpPr>
        <p:spPr>
          <a:xfrm rot="10800000">
            <a:off x="1284413" y="4048388"/>
            <a:ext cx="1990800" cy="0"/>
          </a:xfrm>
          <a:prstGeom prst="straightConnector1">
            <a:avLst/>
          </a:prstGeom>
          <a:noFill/>
          <a:ln cap="flat" cmpd="sng" w="19050">
            <a:solidFill>
              <a:schemeClr val="dk2"/>
            </a:solidFill>
            <a:prstDash val="solid"/>
            <a:round/>
            <a:headEnd len="med" w="med" type="none"/>
            <a:tailEnd len="med" w="med" type="none"/>
          </a:ln>
        </p:spPr>
      </p:cxnSp>
      <p:cxnSp>
        <p:nvCxnSpPr>
          <p:cNvPr id="717" name="Google Shape;717;p65"/>
          <p:cNvCxnSpPr>
            <a:stCxn id="686" idx="2"/>
          </p:cNvCxnSpPr>
          <p:nvPr/>
        </p:nvCxnSpPr>
        <p:spPr>
          <a:xfrm>
            <a:off x="1268438" y="3850875"/>
            <a:ext cx="2700" cy="197700"/>
          </a:xfrm>
          <a:prstGeom prst="straightConnector1">
            <a:avLst/>
          </a:prstGeom>
          <a:noFill/>
          <a:ln cap="flat" cmpd="sng" w="19050">
            <a:solidFill>
              <a:schemeClr val="dk2"/>
            </a:solidFill>
            <a:prstDash val="solid"/>
            <a:round/>
            <a:headEnd len="med" w="med" type="none"/>
            <a:tailEnd len="med" w="med" type="none"/>
          </a:ln>
        </p:spPr>
      </p:cxnSp>
      <p:cxnSp>
        <p:nvCxnSpPr>
          <p:cNvPr id="718" name="Google Shape;718;p65"/>
          <p:cNvCxnSpPr>
            <a:stCxn id="685" idx="2"/>
          </p:cNvCxnSpPr>
          <p:nvPr/>
        </p:nvCxnSpPr>
        <p:spPr>
          <a:xfrm>
            <a:off x="2492401" y="3850875"/>
            <a:ext cx="11700" cy="197700"/>
          </a:xfrm>
          <a:prstGeom prst="straightConnector1">
            <a:avLst/>
          </a:prstGeom>
          <a:noFill/>
          <a:ln cap="flat" cmpd="sng" w="19050">
            <a:solidFill>
              <a:schemeClr val="dk2"/>
            </a:solidFill>
            <a:prstDash val="solid"/>
            <a:round/>
            <a:headEnd len="med" w="med" type="none"/>
            <a:tailEnd len="med" w="med" type="none"/>
          </a:ln>
        </p:spPr>
      </p:cxnSp>
      <p:cxnSp>
        <p:nvCxnSpPr>
          <p:cNvPr id="719" name="Google Shape;719;p65"/>
          <p:cNvCxnSpPr>
            <a:endCxn id="685" idx="0"/>
          </p:cNvCxnSpPr>
          <p:nvPr/>
        </p:nvCxnSpPr>
        <p:spPr>
          <a:xfrm flipH="1">
            <a:off x="2492401" y="3171685"/>
            <a:ext cx="2400" cy="335100"/>
          </a:xfrm>
          <a:prstGeom prst="straightConnector1">
            <a:avLst/>
          </a:prstGeom>
          <a:noFill/>
          <a:ln cap="flat" cmpd="sng" w="19050">
            <a:solidFill>
              <a:schemeClr val="dk2"/>
            </a:solidFill>
            <a:prstDash val="solid"/>
            <a:round/>
            <a:headEnd len="med" w="med" type="none"/>
            <a:tailEnd len="med" w="med" type="triangle"/>
          </a:ln>
        </p:spPr>
      </p:cxnSp>
      <p:cxnSp>
        <p:nvCxnSpPr>
          <p:cNvPr id="720" name="Google Shape;720;p65"/>
          <p:cNvCxnSpPr>
            <a:endCxn id="686" idx="0"/>
          </p:cNvCxnSpPr>
          <p:nvPr/>
        </p:nvCxnSpPr>
        <p:spPr>
          <a:xfrm flipH="1">
            <a:off x="1268438" y="3158185"/>
            <a:ext cx="2700" cy="348600"/>
          </a:xfrm>
          <a:prstGeom prst="straightConnector1">
            <a:avLst/>
          </a:prstGeom>
          <a:noFill/>
          <a:ln cap="flat" cmpd="sng" w="19050">
            <a:solidFill>
              <a:schemeClr val="dk2"/>
            </a:solidFill>
            <a:prstDash val="solid"/>
            <a:round/>
            <a:headEnd len="med" w="med" type="none"/>
            <a:tailEnd len="med" w="med" type="triangle"/>
          </a:ln>
        </p:spPr>
      </p:cxnSp>
      <p:cxnSp>
        <p:nvCxnSpPr>
          <p:cNvPr id="721" name="Google Shape;721;p65"/>
          <p:cNvCxnSpPr>
            <a:stCxn id="688" idx="3"/>
          </p:cNvCxnSpPr>
          <p:nvPr/>
        </p:nvCxnSpPr>
        <p:spPr>
          <a:xfrm flipH="1" rot="10800000">
            <a:off x="2263800" y="3157899"/>
            <a:ext cx="249300" cy="4200"/>
          </a:xfrm>
          <a:prstGeom prst="straightConnector1">
            <a:avLst/>
          </a:prstGeom>
          <a:noFill/>
          <a:ln cap="flat" cmpd="sng" w="19050">
            <a:solidFill>
              <a:schemeClr val="dk2"/>
            </a:solidFill>
            <a:prstDash val="solid"/>
            <a:round/>
            <a:headEnd len="med" w="med" type="none"/>
            <a:tailEnd len="med" w="med" type="none"/>
          </a:ln>
        </p:spPr>
      </p:cxnSp>
      <p:cxnSp>
        <p:nvCxnSpPr>
          <p:cNvPr id="722" name="Google Shape;722;p65"/>
          <p:cNvCxnSpPr>
            <a:stCxn id="688" idx="1"/>
          </p:cNvCxnSpPr>
          <p:nvPr/>
        </p:nvCxnSpPr>
        <p:spPr>
          <a:xfrm flipH="1">
            <a:off x="1280525" y="3162099"/>
            <a:ext cx="218100" cy="2700"/>
          </a:xfrm>
          <a:prstGeom prst="straightConnector1">
            <a:avLst/>
          </a:prstGeom>
          <a:noFill/>
          <a:ln cap="flat" cmpd="sng" w="19050">
            <a:solidFill>
              <a:schemeClr val="dk2"/>
            </a:solidFill>
            <a:prstDash val="solid"/>
            <a:round/>
            <a:headEnd len="med" w="med" type="none"/>
            <a:tailEnd len="med" w="med" type="none"/>
          </a:ln>
        </p:spPr>
      </p:cxnSp>
      <p:sp>
        <p:nvSpPr>
          <p:cNvPr id="723" name="Google Shape;723;p65"/>
          <p:cNvSpPr/>
          <p:nvPr/>
        </p:nvSpPr>
        <p:spPr>
          <a:xfrm>
            <a:off x="3073575" y="1739081"/>
            <a:ext cx="1600200" cy="3143247"/>
          </a:xfrm>
          <a:custGeom>
            <a:rect b="b" l="l" r="r" t="t"/>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65"/>
          <p:cNvSpPr/>
          <p:nvPr/>
        </p:nvSpPr>
        <p:spPr>
          <a:xfrm>
            <a:off x="3151188" y="1728000"/>
            <a:ext cx="2125663" cy="3092053"/>
          </a:xfrm>
          <a:custGeom>
            <a:rect b="b" l="l" r="r" t="t"/>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65"/>
          <p:cNvSpPr txBox="1"/>
          <p:nvPr/>
        </p:nvSpPr>
        <p:spPr>
          <a:xfrm>
            <a:off x="7226327" y="3274444"/>
            <a:ext cx="1746300" cy="344100"/>
          </a:xfrm>
          <a:prstGeom prst="rect">
            <a:avLst/>
          </a:prstGeom>
          <a:solidFill>
            <a:srgbClr val="FFFFFF"/>
          </a:solid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loop &lt;= 20</a:t>
            </a:r>
            <a:endParaRPr b="0" i="0" sz="1800" u="none" cap="none" strike="noStrike">
              <a:solidFill>
                <a:schemeClr val="dk1"/>
              </a:solidFill>
              <a:latin typeface="Arial"/>
              <a:ea typeface="Arial"/>
              <a:cs typeface="Arial"/>
              <a:sym typeface="Arial"/>
            </a:endParaRPr>
          </a:p>
        </p:txBody>
      </p:sp>
      <p:sp>
        <p:nvSpPr>
          <p:cNvPr id="726" name="Google Shape;726;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
                                        <p:tgtEl>
                                          <p:spTgt spid="694"/>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1"/>
                                        <p:tgtEl>
                                          <p:spTgt spid="695"/>
                                        </p:tgtEl>
                                      </p:cBhvr>
                                    </p:animEffec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1"/>
                                        <p:tgtEl>
                                          <p:spTgt spid="7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1"/>
                                        <p:tgtEl>
                                          <p:spTgt spid="724"/>
                                        </p:tgtEl>
                                      </p:cBhvr>
                                    </p:animEffect>
                                  </p:childTnLst>
                                </p:cTn>
                              </p:par>
                              <p:par>
                                <p:cTn fill="hold" nodeType="with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
                                        <p:tgtEl>
                                          <p:spTgt spid="7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
                                        <p:tgtEl>
                                          <p:spTgt spid="707"/>
                                        </p:tgtEl>
                                      </p:cBhvr>
                                    </p:animEffect>
                                  </p:childTnLst>
                                </p:cTn>
                              </p:par>
                              <p:par>
                                <p:cTn fill="hold" nodeType="withEffect" presetClass="entr" presetID="10" presetSubtype="0">
                                  <p:stCondLst>
                                    <p:cond delay="0"/>
                                  </p:stCondLst>
                                  <p:childTnLst>
                                    <p:set>
                                      <p:cBhvr>
                                        <p:cTn dur="1" fill="hold">
                                          <p:stCondLst>
                                            <p:cond delay="0"/>
                                          </p:stCondLst>
                                        </p:cTn>
                                        <p:tgtEl>
                                          <p:spTgt spid="725"/>
                                        </p:tgtEl>
                                        <p:attrNameLst>
                                          <p:attrName>style.visibility</p:attrName>
                                        </p:attrNameLst>
                                      </p:cBhvr>
                                      <p:to>
                                        <p:strVal val="visible"/>
                                      </p:to>
                                    </p:set>
                                    <p:animEffect filter="fade" transition="in">
                                      <p:cBhvr>
                                        <p:cTn dur="1"/>
                                        <p:tgtEl>
                                          <p:spTgt spid="7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0" name="Shape 730"/>
        <p:cNvGrpSpPr/>
        <p:nvPr/>
      </p:nvGrpSpPr>
      <p:grpSpPr>
        <a:xfrm>
          <a:off x="0" y="0"/>
          <a:ext cx="0" cy="0"/>
          <a:chOff x="0" y="0"/>
          <a:chExt cx="0" cy="0"/>
        </a:xfrm>
      </p:grpSpPr>
      <p:sp>
        <p:nvSpPr>
          <p:cNvPr id="731" name="Google Shape;731;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Number of Tests</a:t>
            </a:r>
            <a:endParaRPr/>
          </a:p>
        </p:txBody>
      </p:sp>
      <p:sp>
        <p:nvSpPr>
          <p:cNvPr id="732" name="Google Shape;732;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sv-SE" sz="3200"/>
              <a:t>Path coverage for that loop bound requires:</a:t>
            </a:r>
            <a:endParaRPr sz="3200"/>
          </a:p>
          <a:p>
            <a:pPr indent="0" lvl="0" marL="0" rtl="0" algn="l">
              <a:spcBef>
                <a:spcPts val="0"/>
              </a:spcBef>
              <a:spcAft>
                <a:spcPts val="0"/>
              </a:spcAft>
              <a:buNone/>
            </a:pPr>
            <a:r>
              <a:rPr b="1" lang="sv-SE" sz="3200"/>
              <a:t>3,656,158,440,062,976</a:t>
            </a:r>
            <a:r>
              <a:rPr lang="sv-SE" sz="3200"/>
              <a:t> test cases</a:t>
            </a:r>
            <a:endParaRPr sz="3200"/>
          </a:p>
          <a:p>
            <a:pPr indent="0" lvl="0" marL="0" rtl="0" algn="l">
              <a:spcBef>
                <a:spcPts val="0"/>
              </a:spcBef>
              <a:spcAft>
                <a:spcPts val="0"/>
              </a:spcAft>
              <a:buClr>
                <a:schemeClr val="dk1"/>
              </a:buClr>
              <a:buSzPts val="1100"/>
              <a:buFont typeface="Arial"/>
              <a:buNone/>
            </a:pPr>
            <a:br>
              <a:rPr lang="sv-SE" sz="3200"/>
            </a:br>
            <a:r>
              <a:rPr lang="sv-SE" sz="3200"/>
              <a:t>If you run 1000 tests per second, this will take </a:t>
            </a:r>
            <a:r>
              <a:rPr b="1" lang="sv-SE" sz="3200"/>
              <a:t>116,000 years</a:t>
            </a:r>
            <a:r>
              <a:rPr lang="sv-SE" sz="3200"/>
              <a:t>.</a:t>
            </a:r>
            <a:endParaRPr sz="32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rPr lang="sv-SE"/>
              <a:t>However, there are ways to get some of the benefits of path coverage without the cost...</a:t>
            </a:r>
            <a:endParaRPr/>
          </a:p>
        </p:txBody>
      </p:sp>
      <p:sp>
        <p:nvSpPr>
          <p:cNvPr id="733" name="Google Shape;733;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7" name="Shape 737"/>
        <p:cNvGrpSpPr/>
        <p:nvPr/>
      </p:nvGrpSpPr>
      <p:grpSpPr>
        <a:xfrm>
          <a:off x="0" y="0"/>
          <a:ext cx="0" cy="0"/>
          <a:chOff x="0" y="0"/>
          <a:chExt cx="0" cy="0"/>
        </a:xfrm>
      </p:grpSpPr>
      <p:sp>
        <p:nvSpPr>
          <p:cNvPr id="738" name="Google Shape;738;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739" name="Google Shape;739;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Theoretically, the strongest coverage metric.</a:t>
            </a:r>
            <a:endParaRPr/>
          </a:p>
          <a:p>
            <a:pPr indent="-368300" lvl="1" marL="914400" rtl="0" algn="l">
              <a:lnSpc>
                <a:spcPct val="120000"/>
              </a:lnSpc>
              <a:spcBef>
                <a:spcPts val="0"/>
              </a:spcBef>
              <a:spcAft>
                <a:spcPts val="0"/>
              </a:spcAft>
              <a:buSzPts val="2200"/>
              <a:buChar char="•"/>
            </a:pPr>
            <a:r>
              <a:rPr lang="sv-SE"/>
              <a:t>Many faults emerge through sequences of interactions.</a:t>
            </a:r>
            <a:endParaRPr/>
          </a:p>
          <a:p>
            <a:pPr indent="-393700" lvl="0" marL="457200" rtl="0" algn="l">
              <a:lnSpc>
                <a:spcPct val="120000"/>
              </a:lnSpc>
              <a:spcBef>
                <a:spcPts val="0"/>
              </a:spcBef>
              <a:spcAft>
                <a:spcPts val="0"/>
              </a:spcAft>
              <a:buSzPts val="2600"/>
              <a:buChar char="•"/>
            </a:pPr>
            <a:r>
              <a:rPr lang="sv-SE"/>
              <a:t>But… Generally impossible to achieve. </a:t>
            </a:r>
            <a:endParaRPr/>
          </a:p>
          <a:p>
            <a:pPr indent="-368300" lvl="1" marL="914400" rtl="0" algn="l">
              <a:lnSpc>
                <a:spcPct val="120000"/>
              </a:lnSpc>
              <a:spcBef>
                <a:spcPts val="0"/>
              </a:spcBef>
              <a:spcAft>
                <a:spcPts val="0"/>
              </a:spcAft>
              <a:buSzPts val="2200"/>
              <a:buChar char="•"/>
            </a:pPr>
            <a:r>
              <a:rPr lang="sv-SE"/>
              <a:t>Loops result in an infinite number of path variations.</a:t>
            </a:r>
            <a:endParaRPr/>
          </a:p>
          <a:p>
            <a:pPr indent="-368300" lvl="1" marL="914400" rtl="0" algn="l">
              <a:lnSpc>
                <a:spcPct val="120000"/>
              </a:lnSpc>
              <a:spcBef>
                <a:spcPts val="0"/>
              </a:spcBef>
              <a:spcAft>
                <a:spcPts val="0"/>
              </a:spcAft>
              <a:buSzPts val="2200"/>
              <a:buChar char="•"/>
            </a:pPr>
            <a:r>
              <a:rPr lang="sv-SE"/>
              <a:t>Even bounding number of loop executions leaves an infeasible number of tests.</a:t>
            </a:r>
            <a:endParaRPr/>
          </a:p>
        </p:txBody>
      </p:sp>
      <p:sp>
        <p:nvSpPr>
          <p:cNvPr id="740" name="Google Shape;740;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746" name="Google Shape;746;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chemeClr val="dk1"/>
              </a:buClr>
              <a:buSzPts val="3000"/>
              <a:buFont typeface="Arial"/>
              <a:buChar char="•"/>
            </a:pPr>
            <a:r>
              <a:rPr lang="sv-SE"/>
              <a:t>Need to partition the infinite set of paths into a finite number of classes.</a:t>
            </a:r>
            <a:endParaRPr/>
          </a:p>
          <a:p>
            <a:pPr indent="-393700" lvl="0" marL="457200" marR="0" rtl="0" algn="l">
              <a:lnSpc>
                <a:spcPct val="120000"/>
              </a:lnSpc>
              <a:spcBef>
                <a:spcPts val="0"/>
              </a:spcBef>
              <a:spcAft>
                <a:spcPts val="0"/>
              </a:spcAft>
              <a:buSzPts val="2600"/>
              <a:buChar char="•"/>
            </a:pPr>
            <a:r>
              <a:rPr b="1" lang="sv-SE"/>
              <a:t>Boundary Interior Coverage</a:t>
            </a:r>
            <a:r>
              <a:rPr lang="sv-SE"/>
              <a:t> groups paths that differ only in the subpath they follow when repeating the body of a loop.</a:t>
            </a:r>
            <a:endParaRPr/>
          </a:p>
          <a:p>
            <a:pPr indent="-368300" lvl="1" marL="914400" marR="0" rtl="0" algn="l">
              <a:lnSpc>
                <a:spcPct val="120000"/>
              </a:lnSpc>
              <a:spcBef>
                <a:spcPts val="0"/>
              </a:spcBef>
              <a:spcAft>
                <a:spcPts val="0"/>
              </a:spcAft>
              <a:buSzPts val="2200"/>
              <a:buChar char="•"/>
            </a:pPr>
            <a:r>
              <a:rPr lang="sv-SE"/>
              <a:t>Executing a loop 20 times is a different path than executing it twice, but the same </a:t>
            </a:r>
            <a:r>
              <a:rPr i="1" lang="sv-SE"/>
              <a:t>subsequences</a:t>
            </a:r>
            <a:r>
              <a:rPr lang="sv-SE"/>
              <a:t> of statements repeat over and over.</a:t>
            </a:r>
            <a:endParaRPr/>
          </a:p>
        </p:txBody>
      </p:sp>
      <p:sp>
        <p:nvSpPr>
          <p:cNvPr id="747" name="Google Shape;747;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753" name="Google Shape;753;p69"/>
          <p:cNvSpPr/>
          <p:nvPr/>
        </p:nvSpPr>
        <p:spPr>
          <a:xfrm>
            <a:off x="1458550" y="1358475"/>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754" name="Google Shape;754;p69"/>
          <p:cNvSpPr/>
          <p:nvPr/>
        </p:nvSpPr>
        <p:spPr>
          <a:xfrm>
            <a:off x="1375300" y="1747275"/>
            <a:ext cx="538200" cy="366900"/>
          </a:xfrm>
          <a:prstGeom prst="diamond">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755" name="Google Shape;755;p69"/>
          <p:cNvCxnSpPr>
            <a:stCxn id="753" idx="2"/>
            <a:endCxn id="754" idx="0"/>
          </p:cNvCxnSpPr>
          <p:nvPr/>
        </p:nvCxnSpPr>
        <p:spPr>
          <a:xfrm>
            <a:off x="1644400" y="1629975"/>
            <a:ext cx="0" cy="117300"/>
          </a:xfrm>
          <a:prstGeom prst="straightConnector1">
            <a:avLst/>
          </a:prstGeom>
          <a:noFill/>
          <a:ln cap="flat" cmpd="sng" w="9525">
            <a:solidFill>
              <a:schemeClr val="dk2"/>
            </a:solidFill>
            <a:prstDash val="solid"/>
            <a:round/>
            <a:headEnd len="med" w="med" type="none"/>
            <a:tailEnd len="med" w="med" type="triangle"/>
          </a:ln>
        </p:spPr>
      </p:cxnSp>
      <p:sp>
        <p:nvSpPr>
          <p:cNvPr id="756" name="Google Shape;756;p69"/>
          <p:cNvSpPr/>
          <p:nvPr/>
        </p:nvSpPr>
        <p:spPr>
          <a:xfrm>
            <a:off x="1003600" y="233426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757" name="Google Shape;757;p69"/>
          <p:cNvCxnSpPr>
            <a:stCxn id="754" idx="2"/>
            <a:endCxn id="756" idx="0"/>
          </p:cNvCxnSpPr>
          <p:nvPr/>
        </p:nvCxnSpPr>
        <p:spPr>
          <a:xfrm flipH="1">
            <a:off x="1189600" y="2114175"/>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758" name="Google Shape;758;p69"/>
          <p:cNvSpPr/>
          <p:nvPr/>
        </p:nvSpPr>
        <p:spPr>
          <a:xfrm>
            <a:off x="1761775" y="2286563"/>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759" name="Google Shape;759;p69"/>
          <p:cNvCxnSpPr>
            <a:stCxn id="754" idx="2"/>
            <a:endCxn id="758" idx="0"/>
          </p:cNvCxnSpPr>
          <p:nvPr/>
        </p:nvCxnSpPr>
        <p:spPr>
          <a:xfrm>
            <a:off x="1644400" y="2114175"/>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760" name="Google Shape;760;p69"/>
          <p:cNvSpPr/>
          <p:nvPr/>
        </p:nvSpPr>
        <p:spPr>
          <a:xfrm>
            <a:off x="1458550" y="280680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761" name="Google Shape;761;p69"/>
          <p:cNvCxnSpPr>
            <a:stCxn id="758" idx="2"/>
            <a:endCxn id="760" idx="0"/>
          </p:cNvCxnSpPr>
          <p:nvPr/>
        </p:nvCxnSpPr>
        <p:spPr>
          <a:xfrm flipH="1">
            <a:off x="1727575" y="2653463"/>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762" name="Google Shape;762;p69"/>
          <p:cNvSpPr/>
          <p:nvPr/>
        </p:nvSpPr>
        <p:spPr>
          <a:xfrm>
            <a:off x="2193025" y="28068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763" name="Google Shape;763;p69"/>
          <p:cNvCxnSpPr>
            <a:stCxn id="758" idx="2"/>
            <a:endCxn id="762" idx="0"/>
          </p:cNvCxnSpPr>
          <p:nvPr/>
        </p:nvCxnSpPr>
        <p:spPr>
          <a:xfrm>
            <a:off x="2030875" y="2653463"/>
            <a:ext cx="348000" cy="153300"/>
          </a:xfrm>
          <a:prstGeom prst="straightConnector1">
            <a:avLst/>
          </a:prstGeom>
          <a:noFill/>
          <a:ln cap="flat" cmpd="sng" w="9525">
            <a:solidFill>
              <a:schemeClr val="dk2"/>
            </a:solidFill>
            <a:prstDash val="solid"/>
            <a:round/>
            <a:headEnd len="med" w="med" type="none"/>
            <a:tailEnd len="med" w="med" type="triangle"/>
          </a:ln>
        </p:spPr>
      </p:cxnSp>
      <p:sp>
        <p:nvSpPr>
          <p:cNvPr id="764" name="Google Shape;764;p69"/>
          <p:cNvSpPr/>
          <p:nvPr/>
        </p:nvSpPr>
        <p:spPr>
          <a:xfrm>
            <a:off x="1086850" y="33186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765" name="Google Shape;765;p69"/>
          <p:cNvSpPr/>
          <p:nvPr/>
        </p:nvSpPr>
        <p:spPr>
          <a:xfrm>
            <a:off x="1830250" y="331005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766" name="Google Shape;766;p69"/>
          <p:cNvCxnSpPr>
            <a:stCxn id="760" idx="2"/>
            <a:endCxn id="764" idx="0"/>
          </p:cNvCxnSpPr>
          <p:nvPr/>
        </p:nvCxnSpPr>
        <p:spPr>
          <a:xfrm flipH="1">
            <a:off x="1272850" y="3173700"/>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767" name="Google Shape;767;p69"/>
          <p:cNvCxnSpPr>
            <a:stCxn id="760" idx="2"/>
            <a:endCxn id="765" idx="0"/>
          </p:cNvCxnSpPr>
          <p:nvPr/>
        </p:nvCxnSpPr>
        <p:spPr>
          <a:xfrm>
            <a:off x="1727650" y="3173700"/>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768" name="Google Shape;768;p69"/>
          <p:cNvSpPr/>
          <p:nvPr/>
        </p:nvSpPr>
        <p:spPr>
          <a:xfrm>
            <a:off x="1644400"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769" name="Google Shape;769;p69"/>
          <p:cNvSpPr/>
          <p:nvPr/>
        </p:nvSpPr>
        <p:spPr>
          <a:xfrm>
            <a:off x="2193025"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770" name="Google Shape;770;p69"/>
          <p:cNvCxnSpPr>
            <a:stCxn id="765" idx="2"/>
            <a:endCxn id="768" idx="0"/>
          </p:cNvCxnSpPr>
          <p:nvPr/>
        </p:nvCxnSpPr>
        <p:spPr>
          <a:xfrm flipH="1">
            <a:off x="1830250" y="3676950"/>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771" name="Google Shape;771;p69"/>
          <p:cNvCxnSpPr>
            <a:stCxn id="765" idx="2"/>
            <a:endCxn id="769" idx="0"/>
          </p:cNvCxnSpPr>
          <p:nvPr/>
        </p:nvCxnSpPr>
        <p:spPr>
          <a:xfrm>
            <a:off x="2099350" y="3676950"/>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772" name="Google Shape;772;p69"/>
          <p:cNvSpPr/>
          <p:nvPr/>
        </p:nvSpPr>
        <p:spPr>
          <a:xfrm>
            <a:off x="1913500" y="41963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cxnSp>
        <p:nvCxnSpPr>
          <p:cNvPr id="773" name="Google Shape;773;p69"/>
          <p:cNvCxnSpPr>
            <a:stCxn id="768" idx="2"/>
            <a:endCxn id="772" idx="0"/>
          </p:cNvCxnSpPr>
          <p:nvPr/>
        </p:nvCxnSpPr>
        <p:spPr>
          <a:xfrm>
            <a:off x="1830250" y="4034588"/>
            <a:ext cx="269100" cy="161700"/>
          </a:xfrm>
          <a:prstGeom prst="straightConnector1">
            <a:avLst/>
          </a:prstGeom>
          <a:noFill/>
          <a:ln cap="flat" cmpd="sng" w="9525">
            <a:solidFill>
              <a:schemeClr val="dk2"/>
            </a:solidFill>
            <a:prstDash val="solid"/>
            <a:round/>
            <a:headEnd len="med" w="med" type="none"/>
            <a:tailEnd len="med" w="med" type="triangle"/>
          </a:ln>
        </p:spPr>
      </p:cxnSp>
      <p:cxnSp>
        <p:nvCxnSpPr>
          <p:cNvPr id="774" name="Google Shape;774;p69"/>
          <p:cNvCxnSpPr>
            <a:stCxn id="769" idx="2"/>
            <a:endCxn id="772" idx="0"/>
          </p:cNvCxnSpPr>
          <p:nvPr/>
        </p:nvCxnSpPr>
        <p:spPr>
          <a:xfrm flipH="1">
            <a:off x="2099275" y="4034588"/>
            <a:ext cx="279600" cy="161700"/>
          </a:xfrm>
          <a:prstGeom prst="straightConnector1">
            <a:avLst/>
          </a:prstGeom>
          <a:noFill/>
          <a:ln cap="flat" cmpd="sng" w="9525">
            <a:solidFill>
              <a:schemeClr val="dk2"/>
            </a:solidFill>
            <a:prstDash val="solid"/>
            <a:round/>
            <a:headEnd len="med" w="med" type="none"/>
            <a:tailEnd len="med" w="med" type="triangle"/>
          </a:ln>
        </p:spPr>
      </p:cxnSp>
      <p:sp>
        <p:nvSpPr>
          <p:cNvPr id="775" name="Google Shape;775;p69"/>
          <p:cNvSpPr/>
          <p:nvPr/>
        </p:nvSpPr>
        <p:spPr>
          <a:xfrm>
            <a:off x="1262900" y="3596363"/>
            <a:ext cx="635900" cy="697050"/>
          </a:xfrm>
          <a:custGeom>
            <a:rect b="b" l="l" r="r" t="t"/>
            <a:pathLst>
              <a:path extrusionOk="0" h="37176" w="25436">
                <a:moveTo>
                  <a:pt x="0" y="0"/>
                </a:moveTo>
                <a:lnTo>
                  <a:pt x="391" y="37176"/>
                </a:lnTo>
                <a:lnTo>
                  <a:pt x="25436" y="37176"/>
                </a:lnTo>
              </a:path>
            </a:pathLst>
          </a:custGeom>
          <a:noFill/>
          <a:ln cap="flat" cmpd="sng" w="9525">
            <a:solidFill>
              <a:schemeClr val="dk2"/>
            </a:solidFill>
            <a:prstDash val="solid"/>
            <a:round/>
            <a:headEnd len="med" w="med" type="none"/>
            <a:tailEnd len="med" w="med" type="triangle"/>
          </a:ln>
        </p:spPr>
      </p:sp>
      <p:sp>
        <p:nvSpPr>
          <p:cNvPr id="776" name="Google Shape;776;p69"/>
          <p:cNvSpPr/>
          <p:nvPr/>
        </p:nvSpPr>
        <p:spPr>
          <a:xfrm>
            <a:off x="2319475" y="2972700"/>
            <a:ext cx="704400" cy="1357406"/>
          </a:xfrm>
          <a:custGeom>
            <a:rect b="b" l="l" r="r" t="t"/>
            <a:pathLst>
              <a:path extrusionOk="0" h="72395" w="28176">
                <a:moveTo>
                  <a:pt x="10958" y="0"/>
                </a:moveTo>
                <a:lnTo>
                  <a:pt x="28176" y="0"/>
                </a:lnTo>
                <a:lnTo>
                  <a:pt x="27002" y="72004"/>
                </a:lnTo>
                <a:lnTo>
                  <a:pt x="0" y="72395"/>
                </a:lnTo>
              </a:path>
            </a:pathLst>
          </a:custGeom>
          <a:noFill/>
          <a:ln cap="flat" cmpd="sng" w="9525">
            <a:solidFill>
              <a:schemeClr val="dk2"/>
            </a:solidFill>
            <a:prstDash val="solid"/>
            <a:round/>
            <a:headEnd len="med" w="med" type="none"/>
            <a:tailEnd len="med" w="med" type="triangle"/>
          </a:ln>
        </p:spPr>
      </p:sp>
      <p:sp>
        <p:nvSpPr>
          <p:cNvPr id="777" name="Google Shape;777;p69"/>
          <p:cNvSpPr/>
          <p:nvPr/>
        </p:nvSpPr>
        <p:spPr>
          <a:xfrm>
            <a:off x="1810750" y="1688644"/>
            <a:ext cx="1418575" cy="2986313"/>
          </a:xfrm>
          <a:custGeom>
            <a:rect b="b" l="l" r="r" t="t"/>
            <a:pathLst>
              <a:path extrusionOk="0" h="159270" w="56743">
                <a:moveTo>
                  <a:pt x="11349" y="148313"/>
                </a:moveTo>
                <a:lnTo>
                  <a:pt x="11740" y="159270"/>
                </a:lnTo>
                <a:lnTo>
                  <a:pt x="56743" y="158879"/>
                </a:lnTo>
                <a:lnTo>
                  <a:pt x="56351" y="0"/>
                </a:lnTo>
                <a:lnTo>
                  <a:pt x="0" y="9392"/>
                </a:lnTo>
              </a:path>
            </a:pathLst>
          </a:custGeom>
          <a:noFill/>
          <a:ln cap="flat" cmpd="sng" w="9525">
            <a:solidFill>
              <a:srgbClr val="FF0000"/>
            </a:solidFill>
            <a:prstDash val="solid"/>
            <a:round/>
            <a:headEnd len="med" w="med" type="none"/>
            <a:tailEnd len="med" w="med" type="triangle"/>
          </a:ln>
        </p:spPr>
      </p:sp>
      <p:sp>
        <p:nvSpPr>
          <p:cNvPr id="778" name="Google Shape;778;p69"/>
          <p:cNvSpPr/>
          <p:nvPr/>
        </p:nvSpPr>
        <p:spPr>
          <a:xfrm>
            <a:off x="5405925" y="12800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779" name="Google Shape;779;p69"/>
          <p:cNvSpPr/>
          <p:nvPr/>
        </p:nvSpPr>
        <p:spPr>
          <a:xfrm>
            <a:off x="5322675" y="1668891"/>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780" name="Google Shape;780;p69"/>
          <p:cNvCxnSpPr>
            <a:stCxn id="778" idx="2"/>
            <a:endCxn id="779" idx="0"/>
          </p:cNvCxnSpPr>
          <p:nvPr/>
        </p:nvCxnSpPr>
        <p:spPr>
          <a:xfrm>
            <a:off x="5591775" y="1551591"/>
            <a:ext cx="0" cy="117300"/>
          </a:xfrm>
          <a:prstGeom prst="straightConnector1">
            <a:avLst/>
          </a:prstGeom>
          <a:noFill/>
          <a:ln cap="flat" cmpd="sng" w="9525">
            <a:solidFill>
              <a:schemeClr val="dk2"/>
            </a:solidFill>
            <a:prstDash val="solid"/>
            <a:round/>
            <a:headEnd len="med" w="med" type="none"/>
            <a:tailEnd len="med" w="med" type="triangle"/>
          </a:ln>
        </p:spPr>
      </p:cxnSp>
      <p:sp>
        <p:nvSpPr>
          <p:cNvPr id="781" name="Google Shape;781;p69"/>
          <p:cNvSpPr/>
          <p:nvPr/>
        </p:nvSpPr>
        <p:spPr>
          <a:xfrm>
            <a:off x="4950975" y="225587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782" name="Google Shape;782;p69"/>
          <p:cNvCxnSpPr>
            <a:stCxn id="779" idx="2"/>
            <a:endCxn id="781" idx="0"/>
          </p:cNvCxnSpPr>
          <p:nvPr/>
        </p:nvCxnSpPr>
        <p:spPr>
          <a:xfrm flipH="1">
            <a:off x="5136975" y="2035791"/>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783" name="Google Shape;783;p69"/>
          <p:cNvSpPr/>
          <p:nvPr/>
        </p:nvSpPr>
        <p:spPr>
          <a:xfrm>
            <a:off x="5709150" y="2208178"/>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784" name="Google Shape;784;p69"/>
          <p:cNvCxnSpPr>
            <a:stCxn id="779" idx="2"/>
            <a:endCxn id="783" idx="0"/>
          </p:cNvCxnSpPr>
          <p:nvPr/>
        </p:nvCxnSpPr>
        <p:spPr>
          <a:xfrm>
            <a:off x="5591775" y="2035791"/>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785" name="Google Shape;785;p69"/>
          <p:cNvSpPr/>
          <p:nvPr/>
        </p:nvSpPr>
        <p:spPr>
          <a:xfrm>
            <a:off x="5405925" y="272841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786" name="Google Shape;786;p69"/>
          <p:cNvCxnSpPr>
            <a:stCxn id="783" idx="2"/>
            <a:endCxn id="785" idx="0"/>
          </p:cNvCxnSpPr>
          <p:nvPr/>
        </p:nvCxnSpPr>
        <p:spPr>
          <a:xfrm flipH="1">
            <a:off x="5674950" y="2575078"/>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787" name="Google Shape;787;p69"/>
          <p:cNvSpPr/>
          <p:nvPr/>
        </p:nvSpPr>
        <p:spPr>
          <a:xfrm>
            <a:off x="6639325" y="27761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788" name="Google Shape;788;p69"/>
          <p:cNvCxnSpPr>
            <a:stCxn id="783" idx="2"/>
            <a:endCxn id="787" idx="0"/>
          </p:cNvCxnSpPr>
          <p:nvPr/>
        </p:nvCxnSpPr>
        <p:spPr>
          <a:xfrm>
            <a:off x="5978250" y="2575078"/>
            <a:ext cx="846900" cy="201000"/>
          </a:xfrm>
          <a:prstGeom prst="straightConnector1">
            <a:avLst/>
          </a:prstGeom>
          <a:noFill/>
          <a:ln cap="flat" cmpd="sng" w="9525">
            <a:solidFill>
              <a:schemeClr val="dk2"/>
            </a:solidFill>
            <a:prstDash val="solid"/>
            <a:round/>
            <a:headEnd len="med" w="med" type="none"/>
            <a:tailEnd len="med" w="med" type="triangle"/>
          </a:ln>
        </p:spPr>
      </p:cxnSp>
      <p:sp>
        <p:nvSpPr>
          <p:cNvPr id="789" name="Google Shape;789;p69"/>
          <p:cNvSpPr/>
          <p:nvPr/>
        </p:nvSpPr>
        <p:spPr>
          <a:xfrm>
            <a:off x="5034225" y="32402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790" name="Google Shape;790;p69"/>
          <p:cNvSpPr/>
          <p:nvPr/>
        </p:nvSpPr>
        <p:spPr>
          <a:xfrm>
            <a:off x="5777625" y="323166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791" name="Google Shape;791;p69"/>
          <p:cNvCxnSpPr>
            <a:stCxn id="785" idx="2"/>
            <a:endCxn id="789" idx="0"/>
          </p:cNvCxnSpPr>
          <p:nvPr/>
        </p:nvCxnSpPr>
        <p:spPr>
          <a:xfrm flipH="1">
            <a:off x="5220225" y="3095316"/>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792" name="Google Shape;792;p69"/>
          <p:cNvCxnSpPr>
            <a:stCxn id="785" idx="2"/>
            <a:endCxn id="790" idx="0"/>
          </p:cNvCxnSpPr>
          <p:nvPr/>
        </p:nvCxnSpPr>
        <p:spPr>
          <a:xfrm>
            <a:off x="5675025" y="3095316"/>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793" name="Google Shape;793;p69"/>
          <p:cNvSpPr/>
          <p:nvPr/>
        </p:nvSpPr>
        <p:spPr>
          <a:xfrm>
            <a:off x="5591775"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794" name="Google Shape;794;p69"/>
          <p:cNvSpPr/>
          <p:nvPr/>
        </p:nvSpPr>
        <p:spPr>
          <a:xfrm>
            <a:off x="6140400"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795" name="Google Shape;795;p69"/>
          <p:cNvCxnSpPr>
            <a:stCxn id="790" idx="2"/>
            <a:endCxn id="793" idx="0"/>
          </p:cNvCxnSpPr>
          <p:nvPr/>
        </p:nvCxnSpPr>
        <p:spPr>
          <a:xfrm flipH="1">
            <a:off x="5777625" y="3598566"/>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796" name="Google Shape;796;p69"/>
          <p:cNvCxnSpPr>
            <a:stCxn id="790" idx="2"/>
            <a:endCxn id="794" idx="0"/>
          </p:cNvCxnSpPr>
          <p:nvPr/>
        </p:nvCxnSpPr>
        <p:spPr>
          <a:xfrm>
            <a:off x="6046725" y="3598566"/>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797" name="Google Shape;797;p69"/>
          <p:cNvSpPr/>
          <p:nvPr/>
        </p:nvSpPr>
        <p:spPr>
          <a:xfrm>
            <a:off x="559912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798" name="Google Shape;798;p69"/>
          <p:cNvSpPr/>
          <p:nvPr/>
        </p:nvSpPr>
        <p:spPr>
          <a:xfrm>
            <a:off x="618937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799" name="Google Shape;799;p69"/>
          <p:cNvSpPr/>
          <p:nvPr/>
        </p:nvSpPr>
        <p:spPr>
          <a:xfrm>
            <a:off x="5034225" y="368471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800" name="Google Shape;800;p69"/>
          <p:cNvSpPr/>
          <p:nvPr/>
        </p:nvSpPr>
        <p:spPr>
          <a:xfrm>
            <a:off x="6639325" y="3169519"/>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801" name="Google Shape;801;p69"/>
          <p:cNvSpPr/>
          <p:nvPr/>
        </p:nvSpPr>
        <p:spPr>
          <a:xfrm>
            <a:off x="6566025" y="356290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802" name="Google Shape;802;p69"/>
          <p:cNvSpPr/>
          <p:nvPr/>
        </p:nvSpPr>
        <p:spPr>
          <a:xfrm>
            <a:off x="6132600" y="450715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803" name="Google Shape;803;p69"/>
          <p:cNvSpPr/>
          <p:nvPr/>
        </p:nvSpPr>
        <p:spPr>
          <a:xfrm>
            <a:off x="5508513" y="45186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804" name="Google Shape;804;p69"/>
          <p:cNvSpPr/>
          <p:nvPr/>
        </p:nvSpPr>
        <p:spPr>
          <a:xfrm>
            <a:off x="4950975" y="40797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805" name="Google Shape;805;p69"/>
          <p:cNvCxnSpPr>
            <a:stCxn id="799" idx="2"/>
            <a:endCxn id="804" idx="0"/>
          </p:cNvCxnSpPr>
          <p:nvPr/>
        </p:nvCxnSpPr>
        <p:spPr>
          <a:xfrm>
            <a:off x="5220075" y="3956213"/>
            <a:ext cx="0" cy="123600"/>
          </a:xfrm>
          <a:prstGeom prst="straightConnector1">
            <a:avLst/>
          </a:prstGeom>
          <a:noFill/>
          <a:ln cap="flat" cmpd="sng" w="9525">
            <a:solidFill>
              <a:schemeClr val="dk2"/>
            </a:solidFill>
            <a:prstDash val="solid"/>
            <a:round/>
            <a:headEnd len="med" w="med" type="none"/>
            <a:tailEnd len="med" w="med" type="triangle"/>
          </a:ln>
        </p:spPr>
      </p:cxnSp>
      <p:cxnSp>
        <p:nvCxnSpPr>
          <p:cNvPr id="806" name="Google Shape;806;p69"/>
          <p:cNvCxnSpPr>
            <a:stCxn id="797" idx="2"/>
            <a:endCxn id="803" idx="0"/>
          </p:cNvCxnSpPr>
          <p:nvPr/>
        </p:nvCxnSpPr>
        <p:spPr>
          <a:xfrm flipH="1">
            <a:off x="5777475" y="4383600"/>
            <a:ext cx="7500" cy="135000"/>
          </a:xfrm>
          <a:prstGeom prst="straightConnector1">
            <a:avLst/>
          </a:prstGeom>
          <a:noFill/>
          <a:ln cap="flat" cmpd="sng" w="9525">
            <a:solidFill>
              <a:schemeClr val="dk2"/>
            </a:solidFill>
            <a:prstDash val="solid"/>
            <a:round/>
            <a:headEnd len="med" w="med" type="none"/>
            <a:tailEnd len="med" w="med" type="triangle"/>
          </a:ln>
        </p:spPr>
      </p:cxnSp>
      <p:cxnSp>
        <p:nvCxnSpPr>
          <p:cNvPr id="807" name="Google Shape;807;p69"/>
          <p:cNvCxnSpPr>
            <a:endCxn id="802" idx="0"/>
          </p:cNvCxnSpPr>
          <p:nvPr/>
        </p:nvCxnSpPr>
        <p:spPr>
          <a:xfrm>
            <a:off x="6375300" y="4383553"/>
            <a:ext cx="26400" cy="123600"/>
          </a:xfrm>
          <a:prstGeom prst="straightConnector1">
            <a:avLst/>
          </a:prstGeom>
          <a:noFill/>
          <a:ln cap="flat" cmpd="sng" w="9525">
            <a:solidFill>
              <a:schemeClr val="dk2"/>
            </a:solidFill>
            <a:prstDash val="solid"/>
            <a:round/>
            <a:headEnd len="med" w="med" type="none"/>
            <a:tailEnd len="med" w="med" type="triangle"/>
          </a:ln>
        </p:spPr>
      </p:cxnSp>
      <p:cxnSp>
        <p:nvCxnSpPr>
          <p:cNvPr id="808" name="Google Shape;808;p69"/>
          <p:cNvCxnSpPr>
            <a:stCxn id="787" idx="2"/>
            <a:endCxn id="800" idx="0"/>
          </p:cNvCxnSpPr>
          <p:nvPr/>
        </p:nvCxnSpPr>
        <p:spPr>
          <a:xfrm>
            <a:off x="6825175" y="3047616"/>
            <a:ext cx="0" cy="121800"/>
          </a:xfrm>
          <a:prstGeom prst="straightConnector1">
            <a:avLst/>
          </a:prstGeom>
          <a:noFill/>
          <a:ln cap="flat" cmpd="sng" w="9525">
            <a:solidFill>
              <a:schemeClr val="dk2"/>
            </a:solidFill>
            <a:prstDash val="solid"/>
            <a:round/>
            <a:headEnd len="med" w="med" type="none"/>
            <a:tailEnd len="med" w="med" type="triangle"/>
          </a:ln>
        </p:spPr>
      </p:cxnSp>
      <p:cxnSp>
        <p:nvCxnSpPr>
          <p:cNvPr id="809" name="Google Shape;809;p69"/>
          <p:cNvCxnSpPr>
            <a:stCxn id="793" idx="2"/>
            <a:endCxn id="797" idx="0"/>
          </p:cNvCxnSpPr>
          <p:nvPr/>
        </p:nvCxnSpPr>
        <p:spPr>
          <a:xfrm>
            <a:off x="5777625" y="3956203"/>
            <a:ext cx="7500" cy="156000"/>
          </a:xfrm>
          <a:prstGeom prst="straightConnector1">
            <a:avLst/>
          </a:prstGeom>
          <a:noFill/>
          <a:ln cap="flat" cmpd="sng" w="9525">
            <a:solidFill>
              <a:schemeClr val="dk2"/>
            </a:solidFill>
            <a:prstDash val="solid"/>
            <a:round/>
            <a:headEnd len="med" w="med" type="none"/>
            <a:tailEnd len="med" w="med" type="triangle"/>
          </a:ln>
        </p:spPr>
      </p:cxnSp>
      <p:cxnSp>
        <p:nvCxnSpPr>
          <p:cNvPr id="810" name="Google Shape;810;p69"/>
          <p:cNvCxnSpPr>
            <a:stCxn id="789" idx="2"/>
            <a:endCxn id="799" idx="0"/>
          </p:cNvCxnSpPr>
          <p:nvPr/>
        </p:nvCxnSpPr>
        <p:spPr>
          <a:xfrm>
            <a:off x="5220075" y="3511716"/>
            <a:ext cx="0" cy="173100"/>
          </a:xfrm>
          <a:prstGeom prst="straightConnector1">
            <a:avLst/>
          </a:prstGeom>
          <a:noFill/>
          <a:ln cap="flat" cmpd="sng" w="9525">
            <a:solidFill>
              <a:schemeClr val="dk2"/>
            </a:solidFill>
            <a:prstDash val="solid"/>
            <a:round/>
            <a:headEnd len="med" w="med" type="none"/>
            <a:tailEnd len="med" w="med" type="triangle"/>
          </a:ln>
        </p:spPr>
      </p:cxnSp>
      <p:cxnSp>
        <p:nvCxnSpPr>
          <p:cNvPr id="811" name="Google Shape;811;p69"/>
          <p:cNvCxnSpPr>
            <a:endCxn id="798" idx="0"/>
          </p:cNvCxnSpPr>
          <p:nvPr/>
        </p:nvCxnSpPr>
        <p:spPr>
          <a:xfrm>
            <a:off x="6326325" y="3956100"/>
            <a:ext cx="48900" cy="156000"/>
          </a:xfrm>
          <a:prstGeom prst="straightConnector1">
            <a:avLst/>
          </a:prstGeom>
          <a:noFill/>
          <a:ln cap="flat" cmpd="sng" w="9525">
            <a:solidFill>
              <a:schemeClr val="dk2"/>
            </a:solidFill>
            <a:prstDash val="solid"/>
            <a:round/>
            <a:headEnd len="med" w="med" type="none"/>
            <a:tailEnd len="med" w="med" type="triangle"/>
          </a:ln>
        </p:spPr>
      </p:cxnSp>
      <p:cxnSp>
        <p:nvCxnSpPr>
          <p:cNvPr id="812" name="Google Shape;812;p69"/>
          <p:cNvCxnSpPr>
            <a:endCxn id="801" idx="0"/>
          </p:cNvCxnSpPr>
          <p:nvPr/>
        </p:nvCxnSpPr>
        <p:spPr>
          <a:xfrm>
            <a:off x="6825225" y="3441103"/>
            <a:ext cx="9900" cy="1218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813" name="Google Shape;813;p69"/>
          <p:cNvGraphicFramePr/>
          <p:nvPr/>
        </p:nvGraphicFramePr>
        <p:xfrm>
          <a:off x="3623213" y="1280100"/>
          <a:ext cx="3000000" cy="3000000"/>
        </p:xfrm>
        <a:graphic>
          <a:graphicData uri="http://schemas.openxmlformats.org/drawingml/2006/table">
            <a:tbl>
              <a:tblPr>
                <a:noFill/>
                <a:tableStyleId>{75D668AE-AFC9-4AB6-8DED-E49882EE9C3C}</a:tableStyleId>
              </a:tblPr>
              <a:tblGrid>
                <a:gridCol w="4377425"/>
              </a:tblGrid>
              <a:tr h="722075">
                <a:tc>
                  <a:txBody>
                    <a:bodyPr/>
                    <a:lstStyle/>
                    <a:p>
                      <a:pPr indent="0" lvl="0" marL="0" rtl="0" algn="l">
                        <a:spcBef>
                          <a:spcPts val="0"/>
                        </a:spcBef>
                        <a:spcAft>
                          <a:spcPts val="0"/>
                        </a:spcAft>
                        <a:buNone/>
                      </a:pPr>
                      <a:r>
                        <a:rPr lang="sv-SE" sz="1800">
                          <a:solidFill>
                            <a:srgbClr val="FF0000"/>
                          </a:solidFill>
                        </a:rPr>
                        <a:t>B</a:t>
                      </a:r>
                      <a:r>
                        <a:rPr lang="sv-SE" sz="1800"/>
                        <a:t> -&gt; M</a:t>
                      </a:r>
                      <a:endParaRPr sz="1800"/>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solidFill>
                            <a:srgbClr val="FF0000"/>
                          </a:solidFill>
                        </a:rPr>
                        <a:t>B</a:t>
                      </a:r>
                      <a:r>
                        <a:rPr lang="sv-SE" sz="1800"/>
                        <a:t> -&gt; C -&gt; E -&gt; L -&gt; </a:t>
                      </a:r>
                      <a:r>
                        <a:rPr lang="sv-SE" sz="1800">
                          <a:solidFill>
                            <a:srgbClr val="FF0000"/>
                          </a:solidFill>
                        </a:rPr>
                        <a:t>B</a:t>
                      </a:r>
                      <a:endParaRPr sz="1800">
                        <a:solidFill>
                          <a:srgbClr val="FF0000"/>
                        </a:solidFill>
                      </a:endParaRPr>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solidFill>
                            <a:srgbClr val="FF0000"/>
                          </a:solidFill>
                        </a:rPr>
                        <a:t>B</a:t>
                      </a:r>
                      <a:r>
                        <a:rPr lang="sv-SE" sz="1800">
                          <a:solidFill>
                            <a:schemeClr val="dk1"/>
                          </a:solidFill>
                        </a:rPr>
                        <a:t> -&gt; C -&gt; D -&gt; F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solidFill>
                            <a:srgbClr val="FF0000"/>
                          </a:solidFill>
                        </a:rPr>
                        <a:t>B</a:t>
                      </a:r>
                      <a:r>
                        <a:rPr lang="sv-SE" sz="1800">
                          <a:solidFill>
                            <a:schemeClr val="dk1"/>
                          </a:solidFill>
                        </a:rPr>
                        <a:t> -&gt; C -&gt; D -&gt; G -&gt; H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solidFill>
                            <a:srgbClr val="FF0000"/>
                          </a:solidFill>
                        </a:rPr>
                        <a:t>B</a:t>
                      </a:r>
                      <a:r>
                        <a:rPr lang="sv-SE" sz="1800">
                          <a:solidFill>
                            <a:schemeClr val="dk1"/>
                          </a:solidFill>
                        </a:rPr>
                        <a:t> -&gt; C -&gt; D -&gt; G -&gt; I -&gt; L -&gt; </a:t>
                      </a:r>
                      <a:r>
                        <a:rPr lang="sv-SE" sz="1800">
                          <a:solidFill>
                            <a:srgbClr val="FF0000"/>
                          </a:solidFill>
                        </a:rPr>
                        <a:t>B</a:t>
                      </a:r>
                      <a:endParaRPr sz="1800"/>
                    </a:p>
                  </a:txBody>
                  <a:tcPr marT="68575" marB="68575" marR="91425" marL="91425">
                    <a:solidFill>
                      <a:srgbClr val="FFFFFF"/>
                    </a:solidFill>
                  </a:tcPr>
                </a:tc>
              </a:tr>
            </a:tbl>
          </a:graphicData>
        </a:graphic>
      </p:graphicFrame>
      <p:sp>
        <p:nvSpPr>
          <p:cNvPr id="814" name="Google Shape;814;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813"/>
                                        </p:tgtEl>
                                      </p:cBhvr>
                                    </p:animEffect>
                                    <p:set>
                                      <p:cBhvr>
                                        <p:cTn dur="1" fill="hold">
                                          <p:stCondLst>
                                            <p:cond delay="0"/>
                                          </p:stCondLst>
                                        </p:cTn>
                                        <p:tgtEl>
                                          <p:spTgt spid="8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Number of Paths</a:t>
            </a:r>
            <a:endParaRPr/>
          </a:p>
        </p:txBody>
      </p:sp>
      <p:sp>
        <p:nvSpPr>
          <p:cNvPr id="820" name="Google Shape;820;p70"/>
          <p:cNvSpPr txBox="1"/>
          <p:nvPr>
            <p:ph idx="1" type="body"/>
          </p:nvPr>
        </p:nvSpPr>
        <p:spPr>
          <a:xfrm>
            <a:off x="468900" y="1282400"/>
            <a:ext cx="4561800" cy="3480300"/>
          </a:xfrm>
          <a:prstGeom prst="rect">
            <a:avLst/>
          </a:prstGeom>
        </p:spPr>
        <p:txBody>
          <a:bodyPr anchorCtr="0" anchor="t" bIns="45700" lIns="91425" spcFirstLastPara="1" rIns="91425" wrap="square" tIns="45700">
            <a:noAutofit/>
          </a:bodyPr>
          <a:lstStyle/>
          <a:p>
            <a:pPr indent="-355600" lvl="0" marL="457200" marR="0" rtl="0" algn="l">
              <a:lnSpc>
                <a:spcPct val="120000"/>
              </a:lnSpc>
              <a:spcBef>
                <a:spcPts val="0"/>
              </a:spcBef>
              <a:spcAft>
                <a:spcPts val="0"/>
              </a:spcAft>
              <a:buClr>
                <a:schemeClr val="dk1"/>
              </a:buClr>
              <a:buSzPts val="2000"/>
              <a:buFont typeface="Arial"/>
              <a:buChar char="•"/>
            </a:pPr>
            <a:r>
              <a:rPr lang="sv-SE" sz="2000"/>
              <a:t>Boundary Interior Coverage removes the problem of infinite loop-based paths.</a:t>
            </a:r>
            <a:endParaRPr sz="2000"/>
          </a:p>
          <a:p>
            <a:pPr indent="-355600" lvl="0" marL="457200" marR="0" rtl="0" algn="l">
              <a:lnSpc>
                <a:spcPct val="120000"/>
              </a:lnSpc>
              <a:spcBef>
                <a:spcPts val="0"/>
              </a:spcBef>
              <a:spcAft>
                <a:spcPts val="0"/>
              </a:spcAft>
              <a:buClr>
                <a:schemeClr val="dk1"/>
              </a:buClr>
              <a:buSzPts val="2000"/>
              <a:buFont typeface="Arial"/>
              <a:buChar char="•"/>
            </a:pPr>
            <a:r>
              <a:rPr lang="sv-SE" sz="2000"/>
              <a:t>However, the number of paths through this code can still be exponential.</a:t>
            </a:r>
            <a:endParaRPr sz="2000"/>
          </a:p>
          <a:p>
            <a:pPr indent="-342900" lvl="1" marL="914400" marR="0" rtl="0" algn="l">
              <a:lnSpc>
                <a:spcPct val="120000"/>
              </a:lnSpc>
              <a:spcBef>
                <a:spcPts val="0"/>
              </a:spcBef>
              <a:spcAft>
                <a:spcPts val="0"/>
              </a:spcAft>
              <a:buClr>
                <a:schemeClr val="dk1"/>
              </a:buClr>
              <a:buSzPts val="1800"/>
              <a:buFont typeface="Arial"/>
              <a:buChar char="•"/>
            </a:pPr>
            <a:r>
              <a:rPr lang="sv-SE" sz="1800"/>
              <a:t>N non-loop branches results in 2</a:t>
            </a:r>
            <a:r>
              <a:rPr baseline="30000" lang="sv-SE" sz="1800"/>
              <a:t>N</a:t>
            </a:r>
            <a:r>
              <a:rPr lang="sv-SE" sz="1800"/>
              <a:t> paths.</a:t>
            </a:r>
            <a:endParaRPr sz="1800"/>
          </a:p>
          <a:p>
            <a:pPr indent="-355600" lvl="0" marL="457200" marR="0" rtl="0" algn="l">
              <a:lnSpc>
                <a:spcPct val="120000"/>
              </a:lnSpc>
              <a:spcBef>
                <a:spcPts val="0"/>
              </a:spcBef>
              <a:spcAft>
                <a:spcPts val="0"/>
              </a:spcAft>
              <a:buSzPts val="2000"/>
              <a:buChar char="•"/>
            </a:pPr>
            <a:r>
              <a:rPr lang="sv-SE" sz="2000"/>
              <a:t>Additional limitations may need to be imposed on the paths tested.</a:t>
            </a:r>
            <a:endParaRPr sz="2000"/>
          </a:p>
        </p:txBody>
      </p:sp>
      <p:sp>
        <p:nvSpPr>
          <p:cNvPr id="821" name="Google Shape;821;p70"/>
          <p:cNvSpPr txBox="1"/>
          <p:nvPr>
            <p:ph idx="1" type="body"/>
          </p:nvPr>
        </p:nvSpPr>
        <p:spPr>
          <a:xfrm>
            <a:off x="5102924" y="11746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latin typeface="Courier New"/>
                <a:ea typeface="Courier New"/>
                <a:cs typeface="Courier New"/>
                <a:sym typeface="Courier New"/>
              </a:rPr>
              <a:t>if (a) 		S1;</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(b)		S2;</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(c)		S3;</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(x)		SN;	</a:t>
            </a:r>
            <a:endParaRPr sz="24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822" name="Google Shape;822;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6" name="Shape 826"/>
        <p:cNvGrpSpPr/>
        <p:nvPr/>
      </p:nvGrpSpPr>
      <p:grpSpPr>
        <a:xfrm>
          <a:off x="0" y="0"/>
          <a:ext cx="0" cy="0"/>
          <a:chOff x="0" y="0"/>
          <a:chExt cx="0" cy="0"/>
        </a:xfrm>
      </p:grpSpPr>
      <p:sp>
        <p:nvSpPr>
          <p:cNvPr id="827" name="Google Shape;827;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Loop Boundary Coverage</a:t>
            </a:r>
            <a:endParaRPr/>
          </a:p>
        </p:txBody>
      </p:sp>
      <p:sp>
        <p:nvSpPr>
          <p:cNvPr id="828" name="Google Shape;828;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sz="2600"/>
              <a:t>Focus on problems related to loops.</a:t>
            </a:r>
            <a:endParaRPr sz="2600"/>
          </a:p>
          <a:p>
            <a:pPr indent="-342900" lvl="1" marL="914400" rtl="0" algn="l">
              <a:lnSpc>
                <a:spcPct val="120000"/>
              </a:lnSpc>
              <a:spcBef>
                <a:spcPts val="0"/>
              </a:spcBef>
              <a:spcAft>
                <a:spcPts val="0"/>
              </a:spcAft>
              <a:buSzPts val="1800"/>
              <a:buChar char="•"/>
            </a:pPr>
            <a:r>
              <a:rPr lang="sv-SE" sz="1800"/>
              <a:t>Cover </a:t>
            </a:r>
            <a:r>
              <a:rPr i="1" lang="sv-SE" sz="1800"/>
              <a:t>scenarios representative of how loops might be executed</a:t>
            </a:r>
            <a:r>
              <a:rPr lang="sv-SE" sz="1800"/>
              <a:t>.</a:t>
            </a:r>
            <a:endParaRPr sz="1800"/>
          </a:p>
          <a:p>
            <a:pPr indent="-393700" lvl="0" marL="457200" rtl="0" algn="l">
              <a:lnSpc>
                <a:spcPct val="120000"/>
              </a:lnSpc>
              <a:spcBef>
                <a:spcPts val="0"/>
              </a:spcBef>
              <a:spcAft>
                <a:spcPts val="0"/>
              </a:spcAft>
              <a:buSzPts val="2600"/>
              <a:buChar char="•"/>
            </a:pPr>
            <a:r>
              <a:rPr lang="sv-SE" sz="2600"/>
              <a:t>For simple loops, write tests that:</a:t>
            </a:r>
            <a:endParaRPr sz="2600"/>
          </a:p>
          <a:p>
            <a:pPr indent="-342900" lvl="1" marL="914400" rtl="0" algn="l">
              <a:lnSpc>
                <a:spcPct val="120000"/>
              </a:lnSpc>
              <a:spcBef>
                <a:spcPts val="0"/>
              </a:spcBef>
              <a:spcAft>
                <a:spcPts val="0"/>
              </a:spcAft>
              <a:buSzPts val="1800"/>
              <a:buChar char="•"/>
            </a:pPr>
            <a:r>
              <a:rPr lang="sv-SE" sz="1800"/>
              <a:t>Skip the loop entirely.</a:t>
            </a:r>
            <a:endParaRPr sz="1800"/>
          </a:p>
          <a:p>
            <a:pPr indent="-342900" lvl="1" marL="914400" rtl="0" algn="l">
              <a:lnSpc>
                <a:spcPct val="120000"/>
              </a:lnSpc>
              <a:spcBef>
                <a:spcPts val="0"/>
              </a:spcBef>
              <a:spcAft>
                <a:spcPts val="0"/>
              </a:spcAft>
              <a:buSzPts val="1800"/>
              <a:buChar char="•"/>
            </a:pPr>
            <a:r>
              <a:rPr lang="sv-SE" sz="1800"/>
              <a:t>Take exactly one pass through the loop. </a:t>
            </a:r>
            <a:endParaRPr sz="1800"/>
          </a:p>
          <a:p>
            <a:pPr indent="-342900" lvl="1" marL="914400" rtl="0" algn="l">
              <a:lnSpc>
                <a:spcPct val="120000"/>
              </a:lnSpc>
              <a:spcBef>
                <a:spcPts val="0"/>
              </a:spcBef>
              <a:spcAft>
                <a:spcPts val="0"/>
              </a:spcAft>
              <a:buSzPts val="1800"/>
              <a:buChar char="•"/>
            </a:pPr>
            <a:r>
              <a:rPr lang="sv-SE" sz="1800"/>
              <a:t>Take two or more passes through the loop.</a:t>
            </a:r>
            <a:endParaRPr sz="1800"/>
          </a:p>
          <a:p>
            <a:pPr indent="-342900" lvl="1" marL="914400" rtl="0" algn="l">
              <a:lnSpc>
                <a:spcPct val="120000"/>
              </a:lnSpc>
              <a:spcBef>
                <a:spcPts val="0"/>
              </a:spcBef>
              <a:spcAft>
                <a:spcPts val="0"/>
              </a:spcAft>
              <a:buSzPts val="1800"/>
              <a:buChar char="•"/>
            </a:pPr>
            <a:r>
              <a:rPr lang="sv-SE" sz="1800"/>
              <a:t>(optional) Choose an upper bound N, and:</a:t>
            </a:r>
            <a:endParaRPr sz="1800"/>
          </a:p>
          <a:p>
            <a:pPr indent="-342900" lvl="2" marL="1371600" rtl="0" algn="l">
              <a:lnSpc>
                <a:spcPct val="120000"/>
              </a:lnSpc>
              <a:spcBef>
                <a:spcPts val="0"/>
              </a:spcBef>
              <a:spcAft>
                <a:spcPts val="0"/>
              </a:spcAft>
              <a:buSzPts val="1800"/>
              <a:buChar char="•"/>
            </a:pPr>
            <a:r>
              <a:rPr lang="sv-SE"/>
              <a:t>M passes, where 2 &lt; M &lt; N</a:t>
            </a:r>
            <a:endParaRPr/>
          </a:p>
          <a:p>
            <a:pPr indent="-342900" lvl="2" marL="1371600" rtl="0" algn="l">
              <a:lnSpc>
                <a:spcPct val="120000"/>
              </a:lnSpc>
              <a:spcBef>
                <a:spcPts val="0"/>
              </a:spcBef>
              <a:spcAft>
                <a:spcPts val="0"/>
              </a:spcAft>
              <a:buSzPts val="1800"/>
              <a:buChar char="•"/>
            </a:pPr>
            <a:r>
              <a:rPr lang="sv-SE"/>
              <a:t>(N-1), N, and (N+1) passes</a:t>
            </a:r>
            <a:endParaRPr/>
          </a:p>
        </p:txBody>
      </p:sp>
      <p:sp>
        <p:nvSpPr>
          <p:cNvPr id="829" name="Google Shape;829;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pic>
        <p:nvPicPr>
          <p:cNvPr id="834" name="Google Shape;834;p72"/>
          <p:cNvPicPr preferRelativeResize="0"/>
          <p:nvPr/>
        </p:nvPicPr>
        <p:blipFill>
          <a:blip r:embed="rId3">
            <a:alphaModFix/>
          </a:blip>
          <a:stretch>
            <a:fillRect/>
          </a:stretch>
        </p:blipFill>
        <p:spPr>
          <a:xfrm>
            <a:off x="6118088" y="1519141"/>
            <a:ext cx="2878931" cy="2636044"/>
          </a:xfrm>
          <a:prstGeom prst="rect">
            <a:avLst/>
          </a:prstGeom>
          <a:noFill/>
          <a:ln>
            <a:noFill/>
          </a:ln>
        </p:spPr>
      </p:pic>
      <p:sp>
        <p:nvSpPr>
          <p:cNvPr id="835" name="Google Shape;835;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Nested Loops</a:t>
            </a:r>
            <a:endParaRPr/>
          </a:p>
        </p:txBody>
      </p:sp>
      <p:sp>
        <p:nvSpPr>
          <p:cNvPr id="836" name="Google Shape;836;p72"/>
          <p:cNvSpPr txBox="1"/>
          <p:nvPr>
            <p:ph idx="1" type="body"/>
          </p:nvPr>
        </p:nvSpPr>
        <p:spPr>
          <a:xfrm>
            <a:off x="468900" y="1282400"/>
            <a:ext cx="70359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t>Often, loops are nested within other loops.</a:t>
            </a:r>
            <a:endParaRPr sz="2400"/>
          </a:p>
          <a:p>
            <a:pPr indent="-342900" lvl="1" marL="914400" rtl="0" algn="l">
              <a:lnSpc>
                <a:spcPct val="120000"/>
              </a:lnSpc>
              <a:spcBef>
                <a:spcPts val="0"/>
              </a:spcBef>
              <a:spcAft>
                <a:spcPts val="0"/>
              </a:spcAft>
              <a:buSzPts val="1800"/>
              <a:buChar char="•"/>
            </a:pPr>
            <a:r>
              <a:rPr lang="sv-SE" sz="1800"/>
              <a:t>For each level, you should execute similar strategies to simple loops.</a:t>
            </a:r>
            <a:endParaRPr sz="1800"/>
          </a:p>
          <a:p>
            <a:pPr indent="-381000" lvl="0" marL="457200" rtl="0" algn="l">
              <a:lnSpc>
                <a:spcPct val="120000"/>
              </a:lnSpc>
              <a:spcBef>
                <a:spcPts val="0"/>
              </a:spcBef>
              <a:spcAft>
                <a:spcPts val="0"/>
              </a:spcAft>
              <a:buSzPts val="2400"/>
              <a:buChar char="•"/>
            </a:pPr>
            <a:r>
              <a:rPr lang="sv-SE" sz="2400"/>
              <a:t>In addition:</a:t>
            </a:r>
            <a:endParaRPr sz="2400"/>
          </a:p>
          <a:p>
            <a:pPr indent="-342900" lvl="1" marL="914400" rtl="0" algn="l">
              <a:lnSpc>
                <a:spcPct val="120000"/>
              </a:lnSpc>
              <a:spcBef>
                <a:spcPts val="0"/>
              </a:spcBef>
              <a:spcAft>
                <a:spcPts val="0"/>
              </a:spcAft>
              <a:buSzPts val="1800"/>
              <a:buChar char="•"/>
            </a:pPr>
            <a:r>
              <a:rPr lang="sv-SE" sz="1800"/>
              <a:t>Test innermost loop first with outer loops executed minimum number of times.</a:t>
            </a:r>
            <a:endParaRPr sz="1800"/>
          </a:p>
          <a:p>
            <a:pPr indent="-342900" lvl="1" marL="914400" rtl="0" algn="l">
              <a:lnSpc>
                <a:spcPct val="120000"/>
              </a:lnSpc>
              <a:spcBef>
                <a:spcPts val="0"/>
              </a:spcBef>
              <a:spcAft>
                <a:spcPts val="0"/>
              </a:spcAft>
              <a:buSzPts val="1800"/>
              <a:buChar char="•"/>
            </a:pPr>
            <a:r>
              <a:rPr lang="sv-SE" sz="1800"/>
              <a:t>Move one loops out, keep the inner loop at “typical” iteration numbers, and test this layer as you did the previous layer.</a:t>
            </a:r>
            <a:endParaRPr sz="1800"/>
          </a:p>
          <a:p>
            <a:pPr indent="-342900" lvl="1" marL="914400" rtl="0" algn="l">
              <a:lnSpc>
                <a:spcPct val="120000"/>
              </a:lnSpc>
              <a:spcBef>
                <a:spcPts val="0"/>
              </a:spcBef>
              <a:spcAft>
                <a:spcPts val="0"/>
              </a:spcAft>
              <a:buSzPts val="1800"/>
              <a:buChar char="•"/>
            </a:pPr>
            <a:r>
              <a:rPr lang="sv-SE" sz="1800"/>
              <a:t>Continue until the outermost loop tested.</a:t>
            </a:r>
            <a:endParaRPr sz="1800"/>
          </a:p>
        </p:txBody>
      </p:sp>
      <p:sp>
        <p:nvSpPr>
          <p:cNvPr id="837" name="Google Shape;837;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1" name="Shape 841"/>
        <p:cNvGrpSpPr/>
        <p:nvPr/>
      </p:nvGrpSpPr>
      <p:grpSpPr>
        <a:xfrm>
          <a:off x="0" y="0"/>
          <a:ext cx="0" cy="0"/>
          <a:chOff x="0" y="0"/>
          <a:chExt cx="0" cy="0"/>
        </a:xfrm>
      </p:grpSpPr>
      <p:sp>
        <p:nvSpPr>
          <p:cNvPr id="842" name="Google Shape;842;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Concatenated Loops</a:t>
            </a:r>
            <a:endParaRPr/>
          </a:p>
        </p:txBody>
      </p:sp>
      <p:sp>
        <p:nvSpPr>
          <p:cNvPr id="843" name="Google Shape;843;p73"/>
          <p:cNvSpPr txBox="1"/>
          <p:nvPr>
            <p:ph idx="1" type="body"/>
          </p:nvPr>
        </p:nvSpPr>
        <p:spPr>
          <a:xfrm>
            <a:off x="468899" y="1282400"/>
            <a:ext cx="75081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t>One loop executes. The next line of code starts a new loop.</a:t>
            </a:r>
            <a:endParaRPr sz="2400"/>
          </a:p>
          <a:p>
            <a:pPr indent="-381000" lvl="0" marL="457200" marR="0" rtl="0" algn="l">
              <a:lnSpc>
                <a:spcPct val="120000"/>
              </a:lnSpc>
              <a:spcBef>
                <a:spcPts val="0"/>
              </a:spcBef>
              <a:spcAft>
                <a:spcPts val="0"/>
              </a:spcAft>
              <a:buClr>
                <a:schemeClr val="dk1"/>
              </a:buClr>
              <a:buSzPts val="2400"/>
              <a:buFont typeface="Arial"/>
              <a:buChar char="•"/>
            </a:pPr>
            <a:r>
              <a:rPr lang="sv-SE" sz="2400"/>
              <a:t>These are generally independent.</a:t>
            </a:r>
            <a:endParaRPr sz="2400"/>
          </a:p>
          <a:p>
            <a:pPr indent="-342900" lvl="1" marL="914400" marR="0" rtl="0" algn="l">
              <a:lnSpc>
                <a:spcPct val="120000"/>
              </a:lnSpc>
              <a:spcBef>
                <a:spcPts val="0"/>
              </a:spcBef>
              <a:spcAft>
                <a:spcPts val="0"/>
              </a:spcAft>
              <a:buClr>
                <a:schemeClr val="dk1"/>
              </a:buClr>
              <a:buSzPts val="1800"/>
              <a:buFont typeface="Arial"/>
              <a:buChar char="•"/>
            </a:pPr>
            <a:r>
              <a:rPr lang="sv-SE" sz="1800"/>
              <a:t>Most of the time...</a:t>
            </a:r>
            <a:endParaRPr sz="1800"/>
          </a:p>
          <a:p>
            <a:pPr indent="-381000" lvl="0" marL="457200" marR="0" rtl="0" algn="l">
              <a:lnSpc>
                <a:spcPct val="120000"/>
              </a:lnSpc>
              <a:spcBef>
                <a:spcPts val="0"/>
              </a:spcBef>
              <a:spcAft>
                <a:spcPts val="0"/>
              </a:spcAft>
              <a:buClr>
                <a:schemeClr val="dk1"/>
              </a:buClr>
              <a:buSzPts val="2400"/>
              <a:buFont typeface="Arial"/>
              <a:buChar char="•"/>
            </a:pPr>
            <a:r>
              <a:rPr lang="sv-SE" sz="2400"/>
              <a:t>If not, follow a similar strategy to nested loops.</a:t>
            </a:r>
            <a:endParaRPr sz="2400"/>
          </a:p>
          <a:p>
            <a:pPr indent="-342900" lvl="1" marL="914400" marR="0" rtl="0" algn="l">
              <a:lnSpc>
                <a:spcPct val="120000"/>
              </a:lnSpc>
              <a:spcBef>
                <a:spcPts val="0"/>
              </a:spcBef>
              <a:spcAft>
                <a:spcPts val="0"/>
              </a:spcAft>
              <a:buSzPts val="1800"/>
              <a:buChar char="•"/>
            </a:pPr>
            <a:r>
              <a:rPr lang="sv-SE" sz="1800"/>
              <a:t>Start with bottom loop, hold higher loops at minimal iteration numbers.</a:t>
            </a:r>
            <a:endParaRPr sz="1800"/>
          </a:p>
          <a:p>
            <a:pPr indent="-342900" lvl="1" marL="914400" marR="0" rtl="0" algn="l">
              <a:lnSpc>
                <a:spcPct val="120000"/>
              </a:lnSpc>
              <a:spcBef>
                <a:spcPts val="0"/>
              </a:spcBef>
              <a:spcAft>
                <a:spcPts val="0"/>
              </a:spcAft>
              <a:buSzPts val="1800"/>
              <a:buChar char="•"/>
            </a:pPr>
            <a:r>
              <a:rPr lang="sv-SE" sz="1800"/>
              <a:t>Work up towards the top, holding lower loops at “typical” iteration numbers.</a:t>
            </a:r>
            <a:endParaRPr sz="1800"/>
          </a:p>
        </p:txBody>
      </p:sp>
      <p:pic>
        <p:nvPicPr>
          <p:cNvPr id="844" name="Google Shape;844;p73"/>
          <p:cNvPicPr preferRelativeResize="0"/>
          <p:nvPr/>
        </p:nvPicPr>
        <p:blipFill>
          <a:blip r:embed="rId3">
            <a:alphaModFix/>
          </a:blip>
          <a:stretch>
            <a:fillRect/>
          </a:stretch>
        </p:blipFill>
        <p:spPr>
          <a:xfrm>
            <a:off x="7649150" y="1661409"/>
            <a:ext cx="1100138" cy="2493169"/>
          </a:xfrm>
          <a:prstGeom prst="rect">
            <a:avLst/>
          </a:prstGeom>
          <a:noFill/>
          <a:ln>
            <a:noFill/>
          </a:ln>
        </p:spPr>
      </p:pic>
      <p:sp>
        <p:nvSpPr>
          <p:cNvPr id="845" name="Google Shape;845;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(In)Adequacy Metrics</a:t>
            </a:r>
            <a:endParaRPr/>
          </a:p>
        </p:txBody>
      </p:sp>
      <p:sp>
        <p:nvSpPr>
          <p:cNvPr id="172" name="Google Shape;17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do not know what faults exist before testing, so we rely on an approximation of “we found all of the faults”.</a:t>
            </a:r>
            <a:endParaRPr/>
          </a:p>
          <a:p>
            <a:pPr indent="-393700" lvl="0" marL="457200" rtl="0" algn="l">
              <a:spcBef>
                <a:spcPts val="0"/>
              </a:spcBef>
              <a:spcAft>
                <a:spcPts val="0"/>
              </a:spcAft>
              <a:buSzPts val="2600"/>
              <a:buChar char="•"/>
            </a:pPr>
            <a:r>
              <a:rPr lang="sv-SE"/>
              <a:t>Criteria identify </a:t>
            </a:r>
            <a:r>
              <a:rPr b="1" lang="sv-SE"/>
              <a:t>in</a:t>
            </a:r>
            <a:r>
              <a:rPr lang="sv-SE"/>
              <a:t>adequacies in the tests.</a:t>
            </a:r>
            <a:endParaRPr/>
          </a:p>
          <a:p>
            <a:pPr indent="-368300" lvl="1" marL="914400" rtl="0" algn="l">
              <a:spcBef>
                <a:spcPts val="0"/>
              </a:spcBef>
              <a:spcAft>
                <a:spcPts val="0"/>
              </a:spcAft>
              <a:buSzPts val="2200"/>
              <a:buChar char="•"/>
            </a:pPr>
            <a:r>
              <a:rPr lang="sv-SE"/>
              <a:t>If the test does not reach a statement, it is </a:t>
            </a:r>
            <a:r>
              <a:rPr i="1" lang="sv-SE"/>
              <a:t>inadequate </a:t>
            </a:r>
            <a:r>
              <a:rPr lang="sv-SE"/>
              <a:t>for finding faults in that statement.</a:t>
            </a:r>
            <a:endParaRPr/>
          </a:p>
          <a:p>
            <a:pPr indent="-368300" lvl="1" marL="914400" rtl="0" algn="l">
              <a:spcBef>
                <a:spcPts val="0"/>
              </a:spcBef>
              <a:spcAft>
                <a:spcPts val="0"/>
              </a:spcAft>
              <a:buSzPts val="2200"/>
              <a:buChar char="•"/>
            </a:pPr>
            <a:r>
              <a:rPr lang="sv-SE"/>
              <a:t>If the requirements discuss two outcomes of a function, but the tests only cover one, then the tests are </a:t>
            </a:r>
            <a:r>
              <a:rPr i="1" lang="sv-SE"/>
              <a:t>inadequate</a:t>
            </a:r>
            <a:r>
              <a:rPr lang="sv-SE"/>
              <a:t> for verifying that requirement.</a:t>
            </a:r>
            <a:endParaRPr/>
          </a:p>
          <a:p>
            <a:pPr indent="0" lvl="0" marL="0" rtl="0" algn="l">
              <a:spcBef>
                <a:spcPts val="1000"/>
              </a:spcBef>
              <a:spcAft>
                <a:spcPts val="0"/>
              </a:spcAft>
              <a:buNone/>
            </a:pPr>
            <a:r>
              <a:t/>
            </a:r>
            <a:endParaRPr/>
          </a:p>
          <a:p>
            <a:pPr indent="0" lvl="0" marL="0" rtl="0" algn="r">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173" name="Google Shape;173;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9" name="Shape 849"/>
        <p:cNvGrpSpPr/>
        <p:nvPr/>
      </p:nvGrpSpPr>
      <p:grpSpPr>
        <a:xfrm>
          <a:off x="0" y="0"/>
          <a:ext cx="0" cy="0"/>
          <a:chOff x="0" y="0"/>
          <a:chExt cx="0" cy="0"/>
        </a:xfrm>
      </p:grpSpPr>
      <p:sp>
        <p:nvSpPr>
          <p:cNvPr id="850" name="Google Shape;850;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These Loop Strategies?</a:t>
            </a:r>
            <a:endParaRPr/>
          </a:p>
        </p:txBody>
      </p:sp>
      <p:sp>
        <p:nvSpPr>
          <p:cNvPr id="851" name="Google Shape;851;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lnSpc>
                <a:spcPct val="120000"/>
              </a:lnSpc>
              <a:spcBef>
                <a:spcPts val="0"/>
              </a:spcBef>
              <a:spcAft>
                <a:spcPts val="0"/>
              </a:spcAft>
              <a:buSzPts val="2200"/>
              <a:buChar char="•"/>
            </a:pPr>
            <a:r>
              <a:rPr lang="sv-SE" sz="2200"/>
              <a:t>In proving formal correctness of a loop, we would establish preconditions, postconditions, and invariants that are true on each execution of the loop, then prove that these hold.</a:t>
            </a:r>
            <a:endParaRPr sz="2200"/>
          </a:p>
          <a:p>
            <a:pPr indent="-368300" lvl="1" marL="914400" rtl="0" algn="l">
              <a:lnSpc>
                <a:spcPct val="120000"/>
              </a:lnSpc>
              <a:spcBef>
                <a:spcPts val="0"/>
              </a:spcBef>
              <a:spcAft>
                <a:spcPts val="0"/>
              </a:spcAft>
              <a:buSzPts val="2200"/>
              <a:buChar char="•"/>
            </a:pPr>
            <a:r>
              <a:rPr lang="sv-SE" sz="2200"/>
              <a:t>The loop executes </a:t>
            </a:r>
            <a:r>
              <a:rPr b="1" lang="sv-SE" sz="2200"/>
              <a:t>zero</a:t>
            </a:r>
            <a:r>
              <a:rPr lang="sv-SE" sz="2200"/>
              <a:t> times when the postconditions are true in advance.</a:t>
            </a:r>
            <a:endParaRPr sz="2200"/>
          </a:p>
          <a:p>
            <a:pPr indent="-368300" lvl="1" marL="914400" rtl="0" algn="l">
              <a:lnSpc>
                <a:spcPct val="120000"/>
              </a:lnSpc>
              <a:spcBef>
                <a:spcPts val="0"/>
              </a:spcBef>
              <a:spcAft>
                <a:spcPts val="0"/>
              </a:spcAft>
              <a:buSzPts val="2200"/>
              <a:buChar char="•"/>
            </a:pPr>
            <a:r>
              <a:rPr lang="sv-SE" sz="2200"/>
              <a:t>The loop invariant is true on loop entry (</a:t>
            </a:r>
            <a:r>
              <a:rPr b="1" lang="sv-SE" sz="2200"/>
              <a:t>one</a:t>
            </a:r>
            <a:r>
              <a:rPr lang="sv-SE" sz="2200"/>
              <a:t>), then each loop iteration maintains the invariant (</a:t>
            </a:r>
            <a:r>
              <a:rPr b="1" lang="sv-SE" sz="2200"/>
              <a:t>many</a:t>
            </a:r>
            <a:r>
              <a:rPr lang="sv-SE" sz="2200"/>
              <a:t>). </a:t>
            </a:r>
            <a:endParaRPr sz="2200"/>
          </a:p>
          <a:p>
            <a:pPr indent="-368300" lvl="2" marL="1371600" rtl="0" algn="l">
              <a:lnSpc>
                <a:spcPct val="120000"/>
              </a:lnSpc>
              <a:spcBef>
                <a:spcPts val="0"/>
              </a:spcBef>
              <a:spcAft>
                <a:spcPts val="0"/>
              </a:spcAft>
              <a:buSzPts val="2200"/>
              <a:buChar char="•"/>
            </a:pPr>
            <a:r>
              <a:rPr lang="sv-SE" sz="2200"/>
              <a:t>(invariant and !(loop condition) implies postconditions)</a:t>
            </a:r>
            <a:endParaRPr sz="2200"/>
          </a:p>
          <a:p>
            <a:pPr indent="-368300" lvl="0" marL="457200" rtl="0" algn="l">
              <a:lnSpc>
                <a:spcPct val="120000"/>
              </a:lnSpc>
              <a:spcBef>
                <a:spcPts val="0"/>
              </a:spcBef>
              <a:spcAft>
                <a:spcPts val="0"/>
              </a:spcAft>
              <a:buSzPts val="2200"/>
              <a:buChar char="•"/>
            </a:pPr>
            <a:r>
              <a:rPr lang="sv-SE" sz="2200"/>
              <a:t>Loop testing strategies echo these cases.</a:t>
            </a:r>
            <a:endParaRPr sz="2200"/>
          </a:p>
          <a:p>
            <a:pPr indent="0" lvl="0" marL="0" rtl="0" algn="l">
              <a:lnSpc>
                <a:spcPct val="120000"/>
              </a:lnSpc>
              <a:spcBef>
                <a:spcPts val="0"/>
              </a:spcBef>
              <a:spcAft>
                <a:spcPts val="0"/>
              </a:spcAft>
              <a:buNone/>
            </a:pPr>
            <a:r>
              <a:t/>
            </a:r>
            <a:endParaRPr sz="2200"/>
          </a:p>
        </p:txBody>
      </p:sp>
      <p:sp>
        <p:nvSpPr>
          <p:cNvPr id="852" name="Google Shape;852;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58" name="Google Shape;858;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sv-SE"/>
              <a:t>Sometimes, </a:t>
            </a:r>
            <a:r>
              <a:rPr b="1" lang="sv-SE"/>
              <a:t>no </a:t>
            </a:r>
            <a:r>
              <a:rPr lang="sv-SE"/>
              <a:t>test can satisfy an obligation.</a:t>
            </a:r>
            <a:endParaRPr/>
          </a:p>
          <a:p>
            <a:pPr indent="-393700" lvl="0" marL="457200" marR="0" rtl="0" algn="l">
              <a:lnSpc>
                <a:spcPct val="100000"/>
              </a:lnSpc>
              <a:spcBef>
                <a:spcPts val="0"/>
              </a:spcBef>
              <a:spcAft>
                <a:spcPts val="0"/>
              </a:spcAft>
              <a:buSzPts val="2600"/>
              <a:buChar char="•"/>
            </a:pPr>
            <a:r>
              <a:rPr lang="sv-SE"/>
              <a:t>Impossible combinations of conditions.</a:t>
            </a:r>
            <a:endParaRPr/>
          </a:p>
          <a:p>
            <a:pPr indent="-393700" lvl="0" marL="457200" marR="0" rtl="0" algn="l">
              <a:lnSpc>
                <a:spcPct val="100000"/>
              </a:lnSpc>
              <a:spcBef>
                <a:spcPts val="0"/>
              </a:spcBef>
              <a:spcAft>
                <a:spcPts val="0"/>
              </a:spcAft>
              <a:buSzPts val="2600"/>
              <a:buChar char="•"/>
            </a:pPr>
            <a:r>
              <a:rPr lang="sv-SE"/>
              <a:t>Unreachable statements as part of defensive programming.</a:t>
            </a:r>
            <a:endParaRPr/>
          </a:p>
          <a:p>
            <a:pPr indent="-368300" lvl="1" marL="914400" marR="0" rtl="0" algn="l">
              <a:lnSpc>
                <a:spcPct val="100000"/>
              </a:lnSpc>
              <a:spcBef>
                <a:spcPts val="0"/>
              </a:spcBef>
              <a:spcAft>
                <a:spcPts val="0"/>
              </a:spcAft>
              <a:buSzPts val="2200"/>
              <a:buChar char="•"/>
            </a:pPr>
            <a:r>
              <a:rPr lang="sv-SE"/>
              <a:t>Error-handling code for conditions that can’t actually occur in practice.</a:t>
            </a:r>
            <a:endParaRPr/>
          </a:p>
          <a:p>
            <a:pPr indent="-393700" lvl="0" marL="457200" marR="0" rtl="0" algn="l">
              <a:lnSpc>
                <a:spcPct val="100000"/>
              </a:lnSpc>
              <a:spcBef>
                <a:spcPts val="0"/>
              </a:spcBef>
              <a:spcAft>
                <a:spcPts val="0"/>
              </a:spcAft>
              <a:buSzPts val="2600"/>
              <a:buChar char="•"/>
            </a:pPr>
            <a:r>
              <a:rPr lang="sv-SE"/>
              <a:t>Dead code in legacy applications.</a:t>
            </a:r>
            <a:endParaRPr/>
          </a:p>
          <a:p>
            <a:pPr indent="-393700" lvl="0" marL="457200" marR="0" rtl="0" algn="l">
              <a:lnSpc>
                <a:spcPct val="100000"/>
              </a:lnSpc>
              <a:spcBef>
                <a:spcPts val="0"/>
              </a:spcBef>
              <a:spcAft>
                <a:spcPts val="0"/>
              </a:spcAft>
              <a:buSzPts val="2600"/>
              <a:buChar char="•"/>
            </a:pPr>
            <a:r>
              <a:rPr lang="sv-SE"/>
              <a:t>Inaccessible portions of off-the-shelf systems.</a:t>
            </a:r>
            <a:endParaRPr/>
          </a:p>
          <a:p>
            <a:pPr indent="0" lvl="0" marL="0" marR="0" rtl="0" algn="l">
              <a:lnSpc>
                <a:spcPct val="100000"/>
              </a:lnSpc>
              <a:spcBef>
                <a:spcPts val="0"/>
              </a:spcBef>
              <a:spcAft>
                <a:spcPts val="0"/>
              </a:spcAft>
              <a:buNone/>
            </a:pPr>
            <a:r>
              <a:t/>
            </a:r>
            <a:endParaRPr/>
          </a:p>
        </p:txBody>
      </p:sp>
      <p:sp>
        <p:nvSpPr>
          <p:cNvPr id="859" name="Google Shape;859;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sp>
        <p:nvSpPr>
          <p:cNvPr id="864" name="Google Shape;864;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65" name="Google Shape;865;p76"/>
          <p:cNvSpPr txBox="1"/>
          <p:nvPr>
            <p:ph idx="1" type="body"/>
          </p:nvPr>
        </p:nvSpPr>
        <p:spPr>
          <a:xfrm>
            <a:off x="347550" y="3198825"/>
            <a:ext cx="4303500" cy="1820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800"/>
              <a:t>Problem compounded for path-based coverage criteria.</a:t>
            </a:r>
            <a:endParaRPr sz="1800"/>
          </a:p>
          <a:p>
            <a:pPr indent="0" lvl="0" marL="0" rtl="0" algn="l">
              <a:spcBef>
                <a:spcPts val="1000"/>
              </a:spcBef>
              <a:spcAft>
                <a:spcPts val="0"/>
              </a:spcAft>
              <a:buNone/>
            </a:pPr>
            <a:r>
              <a:rPr lang="sv-SE" sz="1800"/>
              <a:t>Not possible to traverse the path where both if-statements evaluate to true.</a:t>
            </a:r>
            <a:endParaRPr sz="1800"/>
          </a:p>
        </p:txBody>
      </p:sp>
      <p:sp>
        <p:nvSpPr>
          <p:cNvPr id="866" name="Google Shape;866;p76"/>
          <p:cNvSpPr txBox="1"/>
          <p:nvPr>
            <p:ph idx="1" type="body"/>
          </p:nvPr>
        </p:nvSpPr>
        <p:spPr>
          <a:xfrm>
            <a:off x="4692275" y="2824700"/>
            <a:ext cx="4303500" cy="198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600">
              <a:latin typeface="Courier New"/>
              <a:ea typeface="Courier New"/>
              <a:cs typeface="Courier New"/>
              <a:sym typeface="Courier New"/>
            </a:endParaRPr>
          </a:p>
          <a:p>
            <a:pPr indent="0" lvl="0" marL="0" rtl="0" algn="l">
              <a:spcBef>
                <a:spcPts val="0"/>
              </a:spcBef>
              <a:spcAft>
                <a:spcPts val="0"/>
              </a:spcAft>
              <a:buNone/>
            </a:pPr>
            <a:r>
              <a:rPr lang="sv-SE" sz="2600">
                <a:latin typeface="Courier New"/>
                <a:ea typeface="Courier New"/>
                <a:cs typeface="Courier New"/>
                <a:sym typeface="Courier New"/>
              </a:rPr>
              <a:t>if (a &lt; 0)	a = 0;</a:t>
            </a:r>
            <a:endParaRPr sz="2600">
              <a:latin typeface="Courier New"/>
              <a:ea typeface="Courier New"/>
              <a:cs typeface="Courier New"/>
              <a:sym typeface="Courier New"/>
            </a:endParaRPr>
          </a:p>
          <a:p>
            <a:pPr indent="0" lvl="0" marL="0" rtl="0" algn="l">
              <a:spcBef>
                <a:spcPts val="0"/>
              </a:spcBef>
              <a:spcAft>
                <a:spcPts val="0"/>
              </a:spcAft>
              <a:buNone/>
            </a:pPr>
            <a:r>
              <a:rPr lang="sv-SE" sz="2600">
                <a:latin typeface="Courier New"/>
                <a:ea typeface="Courier New"/>
                <a:cs typeface="Courier New"/>
                <a:sym typeface="Courier New"/>
              </a:rPr>
              <a:t>if (a &gt; 10)	a = 10;</a:t>
            </a:r>
            <a:endParaRPr sz="2600">
              <a:latin typeface="Courier New"/>
              <a:ea typeface="Courier New"/>
              <a:cs typeface="Courier New"/>
              <a:sym typeface="Courier New"/>
            </a:endParaRPr>
          </a:p>
        </p:txBody>
      </p:sp>
      <p:sp>
        <p:nvSpPr>
          <p:cNvPr id="867" name="Google Shape;867;p76"/>
          <p:cNvSpPr txBox="1"/>
          <p:nvPr>
            <p:ph idx="1" type="body"/>
          </p:nvPr>
        </p:nvSpPr>
        <p:spPr>
          <a:xfrm>
            <a:off x="347550" y="1282400"/>
            <a:ext cx="8460600" cy="1542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sv-SE"/>
              <a:t>Stronger criteria call for potentially infeasible combinations of elements.</a:t>
            </a:r>
            <a:endParaRPr/>
          </a:p>
          <a:p>
            <a:pPr indent="0" lvl="0" marL="0" marR="0" rtl="0" algn="ctr">
              <a:lnSpc>
                <a:spcPct val="100000"/>
              </a:lnSpc>
              <a:spcBef>
                <a:spcPts val="0"/>
              </a:spcBef>
              <a:spcAft>
                <a:spcPts val="0"/>
              </a:spcAft>
              <a:buNone/>
            </a:pPr>
            <a:r>
              <a:rPr lang="sv-SE">
                <a:latin typeface="Courier New"/>
                <a:ea typeface="Courier New"/>
                <a:cs typeface="Courier New"/>
                <a:sym typeface="Courier New"/>
              </a:rPr>
              <a:t>(a &gt; 0 &amp;&amp; a &lt; 10)</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lang="sv-SE"/>
              <a:t>It is not possible for both conditions to be false.</a:t>
            </a:r>
            <a:endParaRPr/>
          </a:p>
          <a:p>
            <a:pPr indent="0" lvl="0" marL="0" marR="0" rtl="0" algn="l">
              <a:lnSpc>
                <a:spcPct val="100000"/>
              </a:lnSpc>
              <a:spcBef>
                <a:spcPts val="0"/>
              </a:spcBef>
              <a:spcAft>
                <a:spcPts val="0"/>
              </a:spcAft>
              <a:buNone/>
            </a:pPr>
            <a:r>
              <a:t/>
            </a:r>
            <a:endParaRPr/>
          </a:p>
        </p:txBody>
      </p:sp>
      <p:sp>
        <p:nvSpPr>
          <p:cNvPr id="868" name="Google Shape;868;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2" name="Shape 872"/>
        <p:cNvGrpSpPr/>
        <p:nvPr/>
      </p:nvGrpSpPr>
      <p:grpSpPr>
        <a:xfrm>
          <a:off x="0" y="0"/>
          <a:ext cx="0" cy="0"/>
          <a:chOff x="0" y="0"/>
          <a:chExt cx="0" cy="0"/>
        </a:xfrm>
      </p:grpSpPr>
      <p:sp>
        <p:nvSpPr>
          <p:cNvPr id="873" name="Google Shape;873;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74" name="Google Shape;874;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sv-SE"/>
              <a:t>How this is usually addressed:</a:t>
            </a:r>
            <a:endParaRPr/>
          </a:p>
          <a:p>
            <a:pPr indent="-393700" lvl="0" marL="457200" rtl="0" algn="l">
              <a:lnSpc>
                <a:spcPct val="90000"/>
              </a:lnSpc>
              <a:spcBef>
                <a:spcPts val="520"/>
              </a:spcBef>
              <a:spcAft>
                <a:spcPts val="0"/>
              </a:spcAft>
              <a:buSzPts val="2600"/>
              <a:buChar char="•"/>
            </a:pPr>
            <a:r>
              <a:rPr lang="sv-SE"/>
              <a:t>Adequacy “scores” based on coverage.</a:t>
            </a:r>
            <a:endParaRPr/>
          </a:p>
          <a:p>
            <a:pPr indent="-368300" lvl="1" marL="914400" rtl="0" algn="l">
              <a:lnSpc>
                <a:spcPct val="90000"/>
              </a:lnSpc>
              <a:spcBef>
                <a:spcPts val="0"/>
              </a:spcBef>
              <a:spcAft>
                <a:spcPts val="0"/>
              </a:spcAft>
              <a:buSzPts val="2200"/>
              <a:buChar char="•"/>
            </a:pPr>
            <a:r>
              <a:rPr lang="sv-SE"/>
              <a:t>95% branch coverage, 80% MC/DC coverage, etc.</a:t>
            </a:r>
            <a:endParaRPr/>
          </a:p>
          <a:p>
            <a:pPr indent="-368300" lvl="1" marL="914400" rtl="0" algn="l">
              <a:lnSpc>
                <a:spcPct val="90000"/>
              </a:lnSpc>
              <a:spcBef>
                <a:spcPts val="0"/>
              </a:spcBef>
              <a:spcAft>
                <a:spcPts val="0"/>
              </a:spcAft>
              <a:buSzPts val="2200"/>
              <a:buChar char="•"/>
            </a:pPr>
            <a:r>
              <a:rPr lang="sv-SE"/>
              <a:t>Decide to stop once a threshold is reached.</a:t>
            </a:r>
            <a:endParaRPr/>
          </a:p>
          <a:p>
            <a:pPr indent="-368300" lvl="1" marL="914400" rtl="0" algn="l">
              <a:lnSpc>
                <a:spcPct val="90000"/>
              </a:lnSpc>
              <a:spcBef>
                <a:spcPts val="0"/>
              </a:spcBef>
              <a:spcAft>
                <a:spcPts val="0"/>
              </a:spcAft>
              <a:buSzPts val="2200"/>
              <a:buChar char="•"/>
            </a:pPr>
            <a:r>
              <a:rPr lang="sv-SE"/>
              <a:t>Unsatisfactory solution - elements are not equally important for fault-finding.</a:t>
            </a:r>
            <a:endParaRPr/>
          </a:p>
          <a:p>
            <a:pPr indent="-419100" lvl="0" marL="457200" marR="0" rtl="0" algn="l">
              <a:lnSpc>
                <a:spcPct val="90000"/>
              </a:lnSpc>
              <a:spcBef>
                <a:spcPts val="0"/>
              </a:spcBef>
              <a:spcAft>
                <a:spcPts val="0"/>
              </a:spcAft>
              <a:buClr>
                <a:schemeClr val="dk1"/>
              </a:buClr>
              <a:buSzPts val="3000"/>
              <a:buFont typeface="Arial"/>
              <a:buChar char="•"/>
            </a:pPr>
            <a:r>
              <a:rPr lang="sv-SE" sz="3000"/>
              <a:t>Manual justification for omitting each impossible test</a:t>
            </a:r>
            <a:r>
              <a:rPr lang="sv-SE"/>
              <a:t> obligation.</a:t>
            </a:r>
            <a:endParaRPr/>
          </a:p>
          <a:p>
            <a:pPr indent="-368300" lvl="1" marL="914400" marR="0" rtl="0" algn="l">
              <a:lnSpc>
                <a:spcPct val="90000"/>
              </a:lnSpc>
              <a:spcBef>
                <a:spcPts val="0"/>
              </a:spcBef>
              <a:spcAft>
                <a:spcPts val="0"/>
              </a:spcAft>
              <a:buSzPts val="2200"/>
              <a:buChar char="•"/>
            </a:pPr>
            <a:r>
              <a:rPr lang="sv-SE"/>
              <a:t>Helps refine code and testing efforts.</a:t>
            </a:r>
            <a:endParaRPr/>
          </a:p>
          <a:p>
            <a:pPr indent="-368300" lvl="1" marL="914400" marR="0" rtl="0" algn="l">
              <a:lnSpc>
                <a:spcPct val="90000"/>
              </a:lnSpc>
              <a:spcBef>
                <a:spcPts val="0"/>
              </a:spcBef>
              <a:spcAft>
                <a:spcPts val="0"/>
              </a:spcAft>
              <a:buSzPts val="2200"/>
              <a:buChar char="•"/>
            </a:pPr>
            <a:r>
              <a:rPr lang="sv-SE"/>
              <a:t>… but </a:t>
            </a:r>
            <a:r>
              <a:rPr b="1" lang="sv-SE"/>
              <a:t>very</a:t>
            </a:r>
            <a:r>
              <a:rPr lang="sv-SE"/>
              <a:t> time-consuming.</a:t>
            </a:r>
            <a:endParaRPr/>
          </a:p>
          <a:p>
            <a:pPr indent="0" lvl="0" marL="0" marR="0" rtl="0" algn="l">
              <a:lnSpc>
                <a:spcPct val="100000"/>
              </a:lnSpc>
              <a:spcBef>
                <a:spcPts val="0"/>
              </a:spcBef>
              <a:spcAft>
                <a:spcPts val="0"/>
              </a:spcAft>
              <a:buNone/>
            </a:pPr>
            <a:r>
              <a:t/>
            </a:r>
            <a:endParaRPr/>
          </a:p>
        </p:txBody>
      </p:sp>
      <p:sp>
        <p:nvSpPr>
          <p:cNvPr id="875" name="Google Shape;875;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9" name="Shape 879"/>
        <p:cNvGrpSpPr/>
        <p:nvPr/>
      </p:nvGrpSpPr>
      <p:grpSpPr>
        <a:xfrm>
          <a:off x="0" y="0"/>
          <a:ext cx="0" cy="0"/>
          <a:chOff x="0" y="0"/>
          <a:chExt cx="0" cy="0"/>
        </a:xfrm>
      </p:grpSpPr>
      <p:sp>
        <p:nvSpPr>
          <p:cNvPr id="880" name="Google Shape;880;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Practice.. Budget Coverage </a:t>
            </a:r>
            <a:endParaRPr/>
          </a:p>
        </p:txBody>
      </p:sp>
      <p:sp>
        <p:nvSpPr>
          <p:cNvPr id="881" name="Google Shape;881;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0"/>
              </a:spcBef>
              <a:spcAft>
                <a:spcPts val="0"/>
              </a:spcAft>
              <a:buSzPts val="2600"/>
              <a:buChar char="•"/>
            </a:pPr>
            <a:r>
              <a:rPr lang="sv-SE"/>
              <a:t>Industry’s answer to “when is testing done”</a:t>
            </a:r>
            <a:endParaRPr/>
          </a:p>
          <a:p>
            <a:pPr indent="-368300" lvl="1" marL="914400" rtl="0" algn="l">
              <a:spcBef>
                <a:spcPts val="0"/>
              </a:spcBef>
              <a:spcAft>
                <a:spcPts val="0"/>
              </a:spcAft>
              <a:buSzPts val="2200"/>
              <a:buChar char="•"/>
            </a:pPr>
            <a:r>
              <a:rPr lang="sv-SE"/>
              <a:t>When the money is used up</a:t>
            </a:r>
            <a:endParaRPr/>
          </a:p>
          <a:p>
            <a:pPr indent="-368300" lvl="1" marL="914400" rtl="0" algn="l">
              <a:spcBef>
                <a:spcPts val="0"/>
              </a:spcBef>
              <a:spcAft>
                <a:spcPts val="0"/>
              </a:spcAft>
              <a:buSzPts val="2200"/>
              <a:buChar char="•"/>
            </a:pPr>
            <a:r>
              <a:rPr lang="sv-SE"/>
              <a:t>When the deadline is reached</a:t>
            </a:r>
            <a:endParaRPr/>
          </a:p>
          <a:p>
            <a:pPr indent="-393700" lvl="0" marL="457200" rtl="0" algn="l">
              <a:spcBef>
                <a:spcPts val="0"/>
              </a:spcBef>
              <a:spcAft>
                <a:spcPts val="0"/>
              </a:spcAft>
              <a:buSzPts val="2600"/>
              <a:buChar char="•"/>
            </a:pPr>
            <a:r>
              <a:rPr lang="sv-SE"/>
              <a:t>This is sometimes a rational approach!</a:t>
            </a:r>
            <a:endParaRPr/>
          </a:p>
          <a:p>
            <a:pPr indent="-368300" lvl="1" marL="914400" rtl="0" algn="l">
              <a:spcBef>
                <a:spcPts val="0"/>
              </a:spcBef>
              <a:spcAft>
                <a:spcPts val="0"/>
              </a:spcAft>
              <a:buSzPts val="2200"/>
              <a:buChar char="•"/>
            </a:pPr>
            <a:r>
              <a:rPr lang="sv-SE"/>
              <a:t>Implication 1:</a:t>
            </a:r>
            <a:endParaRPr/>
          </a:p>
          <a:p>
            <a:pPr indent="-342900" lvl="2" marL="1371600" rtl="0" algn="l">
              <a:spcBef>
                <a:spcPts val="0"/>
              </a:spcBef>
              <a:spcAft>
                <a:spcPts val="0"/>
              </a:spcAft>
              <a:buSzPts val="1800"/>
              <a:buChar char="•"/>
            </a:pPr>
            <a:r>
              <a:rPr lang="sv-SE"/>
              <a:t>Adequacy criteria answer the wrong question.  Selection is more important.</a:t>
            </a:r>
            <a:endParaRPr/>
          </a:p>
          <a:p>
            <a:pPr indent="-368300" lvl="1" marL="914400" rtl="0" algn="l">
              <a:spcBef>
                <a:spcPts val="0"/>
              </a:spcBef>
              <a:spcAft>
                <a:spcPts val="0"/>
              </a:spcAft>
              <a:buSzPts val="2200"/>
              <a:buChar char="•"/>
            </a:pPr>
            <a:r>
              <a:rPr lang="sv-SE"/>
              <a:t>Implication 2: </a:t>
            </a:r>
            <a:endParaRPr/>
          </a:p>
          <a:p>
            <a:pPr indent="-342900" lvl="2" marL="1371600" rtl="0" algn="l">
              <a:spcBef>
                <a:spcPts val="0"/>
              </a:spcBef>
              <a:spcAft>
                <a:spcPts val="0"/>
              </a:spcAft>
              <a:buSzPts val="1800"/>
              <a:buChar char="•"/>
            </a:pPr>
            <a:r>
              <a:rPr lang="sv-SE"/>
              <a:t>Practical comparison of approaches must consider the cost of test case selection</a:t>
            </a:r>
            <a:endParaRPr/>
          </a:p>
        </p:txBody>
      </p:sp>
      <p:sp>
        <p:nvSpPr>
          <p:cNvPr id="882" name="Google Shape;882;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6" name="Shape 886"/>
        <p:cNvGrpSpPr/>
        <p:nvPr/>
      </p:nvGrpSpPr>
      <p:grpSpPr>
        <a:xfrm>
          <a:off x="0" y="0"/>
          <a:ext cx="0" cy="0"/>
          <a:chOff x="0" y="0"/>
          <a:chExt cx="0" cy="0"/>
        </a:xfrm>
      </p:grpSpPr>
      <p:sp>
        <p:nvSpPr>
          <p:cNvPr id="887" name="Google Shape;887;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Which Coverage Metric Should I Use?</a:t>
            </a:r>
            <a:endParaRPr sz="3000"/>
          </a:p>
        </p:txBody>
      </p:sp>
      <p:sp>
        <p:nvSpPr>
          <p:cNvPr id="888" name="Google Shape;888;p79"/>
          <p:cNvSpPr/>
          <p:nvPr/>
        </p:nvSpPr>
        <p:spPr>
          <a:xfrm>
            <a:off x="3635700" y="4239056"/>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Statement Coverage</a:t>
            </a:r>
            <a:endParaRPr/>
          </a:p>
        </p:txBody>
      </p:sp>
      <p:sp>
        <p:nvSpPr>
          <p:cNvPr id="889" name="Google Shape;889;p79"/>
          <p:cNvSpPr/>
          <p:nvPr/>
        </p:nvSpPr>
        <p:spPr>
          <a:xfrm>
            <a:off x="3635700" y="3648291"/>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Coverage</a:t>
            </a:r>
            <a:endParaRPr/>
          </a:p>
        </p:txBody>
      </p:sp>
      <p:sp>
        <p:nvSpPr>
          <p:cNvPr id="890" name="Google Shape;890;p79"/>
          <p:cNvSpPr/>
          <p:nvPr/>
        </p:nvSpPr>
        <p:spPr>
          <a:xfrm>
            <a:off x="6168750" y="3649613"/>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Basic Condition Coverage</a:t>
            </a:r>
            <a:endParaRPr/>
          </a:p>
        </p:txBody>
      </p:sp>
      <p:cxnSp>
        <p:nvCxnSpPr>
          <p:cNvPr id="891" name="Google Shape;891;p79"/>
          <p:cNvCxnSpPr>
            <a:stCxn id="888" idx="0"/>
            <a:endCxn id="889" idx="2"/>
          </p:cNvCxnSpPr>
          <p:nvPr/>
        </p:nvCxnSpPr>
        <p:spPr>
          <a:xfrm rot="10800000">
            <a:off x="4656750" y="4082456"/>
            <a:ext cx="0" cy="156600"/>
          </a:xfrm>
          <a:prstGeom prst="straightConnector1">
            <a:avLst/>
          </a:prstGeom>
          <a:noFill/>
          <a:ln cap="flat" cmpd="sng" w="19050">
            <a:solidFill>
              <a:schemeClr val="dk2"/>
            </a:solidFill>
            <a:prstDash val="solid"/>
            <a:round/>
            <a:headEnd len="med" w="med" type="none"/>
            <a:tailEnd len="med" w="med" type="none"/>
          </a:ln>
        </p:spPr>
      </p:cxnSp>
      <p:cxnSp>
        <p:nvCxnSpPr>
          <p:cNvPr id="892" name="Google Shape;892;p79"/>
          <p:cNvCxnSpPr>
            <a:stCxn id="888" idx="0"/>
            <a:endCxn id="890" idx="2"/>
          </p:cNvCxnSpPr>
          <p:nvPr/>
        </p:nvCxnSpPr>
        <p:spPr>
          <a:xfrm flipH="1" rot="10800000">
            <a:off x="4656750" y="4083656"/>
            <a:ext cx="2533200" cy="155400"/>
          </a:xfrm>
          <a:prstGeom prst="straightConnector1">
            <a:avLst/>
          </a:prstGeom>
          <a:noFill/>
          <a:ln cap="flat" cmpd="sng" w="19050">
            <a:solidFill>
              <a:schemeClr val="dk2"/>
            </a:solidFill>
            <a:prstDash val="solid"/>
            <a:round/>
            <a:headEnd len="med" w="med" type="none"/>
            <a:tailEnd len="med" w="med" type="none"/>
          </a:ln>
        </p:spPr>
      </p:cxnSp>
      <p:sp>
        <p:nvSpPr>
          <p:cNvPr id="893" name="Google Shape;893;p79"/>
          <p:cNvSpPr/>
          <p:nvPr/>
        </p:nvSpPr>
        <p:spPr>
          <a:xfrm>
            <a:off x="6168750" y="3016744"/>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and Condition Coverage</a:t>
            </a:r>
            <a:endParaRPr/>
          </a:p>
        </p:txBody>
      </p:sp>
      <p:cxnSp>
        <p:nvCxnSpPr>
          <p:cNvPr id="894" name="Google Shape;894;p79"/>
          <p:cNvCxnSpPr>
            <a:stCxn id="893" idx="2"/>
            <a:endCxn id="890" idx="0"/>
          </p:cNvCxnSpPr>
          <p:nvPr/>
        </p:nvCxnSpPr>
        <p:spPr>
          <a:xfrm>
            <a:off x="7189800" y="3450844"/>
            <a:ext cx="0" cy="198900"/>
          </a:xfrm>
          <a:prstGeom prst="straightConnector1">
            <a:avLst/>
          </a:prstGeom>
          <a:noFill/>
          <a:ln cap="flat" cmpd="sng" w="19050">
            <a:solidFill>
              <a:schemeClr val="dk2"/>
            </a:solidFill>
            <a:prstDash val="solid"/>
            <a:round/>
            <a:headEnd len="med" w="med" type="none"/>
            <a:tailEnd len="med" w="med" type="none"/>
          </a:ln>
        </p:spPr>
      </p:cxnSp>
      <p:sp>
        <p:nvSpPr>
          <p:cNvPr id="895" name="Google Shape;895;p79"/>
          <p:cNvSpPr/>
          <p:nvPr/>
        </p:nvSpPr>
        <p:spPr>
          <a:xfrm>
            <a:off x="6168750" y="2383875"/>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MC/DC Coverage</a:t>
            </a:r>
            <a:endParaRPr/>
          </a:p>
        </p:txBody>
      </p:sp>
      <p:cxnSp>
        <p:nvCxnSpPr>
          <p:cNvPr id="896" name="Google Shape;896;p79"/>
          <p:cNvCxnSpPr>
            <a:stCxn id="895" idx="2"/>
            <a:endCxn id="893" idx="0"/>
          </p:cNvCxnSpPr>
          <p:nvPr/>
        </p:nvCxnSpPr>
        <p:spPr>
          <a:xfrm>
            <a:off x="7189800" y="2817975"/>
            <a:ext cx="0" cy="198900"/>
          </a:xfrm>
          <a:prstGeom prst="straightConnector1">
            <a:avLst/>
          </a:prstGeom>
          <a:noFill/>
          <a:ln cap="flat" cmpd="sng" w="19050">
            <a:solidFill>
              <a:schemeClr val="dk2"/>
            </a:solidFill>
            <a:prstDash val="solid"/>
            <a:round/>
            <a:headEnd len="med" w="med" type="none"/>
            <a:tailEnd len="med" w="med" type="none"/>
          </a:ln>
        </p:spPr>
      </p:cxnSp>
      <p:sp>
        <p:nvSpPr>
          <p:cNvPr id="897" name="Google Shape;897;p79"/>
          <p:cNvSpPr/>
          <p:nvPr/>
        </p:nvSpPr>
        <p:spPr>
          <a:xfrm>
            <a:off x="6168750" y="1751006"/>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Compound Condition Coverage</a:t>
            </a:r>
            <a:endParaRPr/>
          </a:p>
        </p:txBody>
      </p:sp>
      <p:cxnSp>
        <p:nvCxnSpPr>
          <p:cNvPr id="898" name="Google Shape;898;p79"/>
          <p:cNvCxnSpPr>
            <a:stCxn id="897" idx="2"/>
            <a:endCxn id="895" idx="0"/>
          </p:cNvCxnSpPr>
          <p:nvPr/>
        </p:nvCxnSpPr>
        <p:spPr>
          <a:xfrm>
            <a:off x="7189800" y="2185106"/>
            <a:ext cx="0" cy="198900"/>
          </a:xfrm>
          <a:prstGeom prst="straightConnector1">
            <a:avLst/>
          </a:prstGeom>
          <a:noFill/>
          <a:ln cap="flat" cmpd="sng" w="19050">
            <a:solidFill>
              <a:schemeClr val="dk2"/>
            </a:solidFill>
            <a:prstDash val="solid"/>
            <a:round/>
            <a:headEnd len="med" w="med" type="none"/>
            <a:tailEnd len="med" w="med" type="none"/>
          </a:ln>
        </p:spPr>
      </p:cxnSp>
      <p:cxnSp>
        <p:nvCxnSpPr>
          <p:cNvPr id="899" name="Google Shape;899;p79"/>
          <p:cNvCxnSpPr>
            <a:stCxn id="900" idx="2"/>
            <a:endCxn id="889" idx="0"/>
          </p:cNvCxnSpPr>
          <p:nvPr/>
        </p:nvCxnSpPr>
        <p:spPr>
          <a:xfrm>
            <a:off x="4656750" y="2797491"/>
            <a:ext cx="0" cy="850800"/>
          </a:xfrm>
          <a:prstGeom prst="straightConnector1">
            <a:avLst/>
          </a:prstGeom>
          <a:noFill/>
          <a:ln cap="flat" cmpd="sng" w="19050">
            <a:solidFill>
              <a:schemeClr val="dk2"/>
            </a:solidFill>
            <a:prstDash val="solid"/>
            <a:round/>
            <a:headEnd len="med" w="med" type="none"/>
            <a:tailEnd len="med" w="med" type="none"/>
          </a:ln>
        </p:spPr>
      </p:cxnSp>
      <p:sp>
        <p:nvSpPr>
          <p:cNvPr id="901" name="Google Shape;901;p79"/>
          <p:cNvSpPr/>
          <p:nvPr/>
        </p:nvSpPr>
        <p:spPr>
          <a:xfrm>
            <a:off x="3635700" y="1276031"/>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Path Coverage</a:t>
            </a:r>
            <a:endParaRPr/>
          </a:p>
        </p:txBody>
      </p:sp>
      <p:cxnSp>
        <p:nvCxnSpPr>
          <p:cNvPr id="902" name="Google Shape;902;p79"/>
          <p:cNvCxnSpPr>
            <a:stCxn id="901" idx="2"/>
            <a:endCxn id="900" idx="0"/>
          </p:cNvCxnSpPr>
          <p:nvPr/>
        </p:nvCxnSpPr>
        <p:spPr>
          <a:xfrm>
            <a:off x="4656750" y="1710131"/>
            <a:ext cx="0" cy="653400"/>
          </a:xfrm>
          <a:prstGeom prst="straightConnector1">
            <a:avLst/>
          </a:prstGeom>
          <a:noFill/>
          <a:ln cap="flat" cmpd="sng" w="19050">
            <a:solidFill>
              <a:schemeClr val="dk2"/>
            </a:solidFill>
            <a:prstDash val="solid"/>
            <a:round/>
            <a:headEnd len="med" w="med" type="none"/>
            <a:tailEnd len="med" w="med" type="none"/>
          </a:ln>
        </p:spPr>
      </p:cxnSp>
      <p:cxnSp>
        <p:nvCxnSpPr>
          <p:cNvPr id="903" name="Google Shape;903;p79"/>
          <p:cNvCxnSpPr/>
          <p:nvPr/>
        </p:nvCxnSpPr>
        <p:spPr>
          <a:xfrm rot="10800000">
            <a:off x="1361825" y="2267306"/>
            <a:ext cx="6849000" cy="0"/>
          </a:xfrm>
          <a:prstGeom prst="straightConnector1">
            <a:avLst/>
          </a:prstGeom>
          <a:noFill/>
          <a:ln cap="flat" cmpd="sng" w="38100">
            <a:solidFill>
              <a:srgbClr val="FF0000"/>
            </a:solidFill>
            <a:prstDash val="solid"/>
            <a:round/>
            <a:headEnd len="med" w="med" type="none"/>
            <a:tailEnd len="med" w="med" type="none"/>
          </a:ln>
        </p:spPr>
      </p:cxnSp>
      <p:cxnSp>
        <p:nvCxnSpPr>
          <p:cNvPr id="904" name="Google Shape;904;p79"/>
          <p:cNvCxnSpPr/>
          <p:nvPr/>
        </p:nvCxnSpPr>
        <p:spPr>
          <a:xfrm rot="10800000">
            <a:off x="605275" y="2612419"/>
            <a:ext cx="0" cy="1875600"/>
          </a:xfrm>
          <a:prstGeom prst="straightConnector1">
            <a:avLst/>
          </a:prstGeom>
          <a:noFill/>
          <a:ln cap="flat" cmpd="sng" w="19050">
            <a:solidFill>
              <a:srgbClr val="FF0000"/>
            </a:solidFill>
            <a:prstDash val="solid"/>
            <a:round/>
            <a:headEnd len="med" w="med" type="none"/>
            <a:tailEnd len="med" w="med" type="triangle"/>
          </a:ln>
        </p:spPr>
      </p:cxnSp>
      <p:sp>
        <p:nvSpPr>
          <p:cNvPr id="905" name="Google Shape;905;p79"/>
          <p:cNvSpPr txBox="1"/>
          <p:nvPr/>
        </p:nvSpPr>
        <p:spPr>
          <a:xfrm>
            <a:off x="688000" y="4082231"/>
            <a:ext cx="10593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Power, Cost</a:t>
            </a:r>
            <a:endParaRPr/>
          </a:p>
        </p:txBody>
      </p:sp>
      <p:sp>
        <p:nvSpPr>
          <p:cNvPr id="906" name="Google Shape;906;p79"/>
          <p:cNvSpPr txBox="1"/>
          <p:nvPr/>
        </p:nvSpPr>
        <p:spPr>
          <a:xfrm>
            <a:off x="457200" y="1932900"/>
            <a:ext cx="23493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Can Be Impractical</a:t>
            </a:r>
            <a:endParaRPr/>
          </a:p>
        </p:txBody>
      </p:sp>
      <p:sp>
        <p:nvSpPr>
          <p:cNvPr id="907" name="Google Shape;907;p79"/>
          <p:cNvSpPr/>
          <p:nvPr/>
        </p:nvSpPr>
        <p:spPr>
          <a:xfrm>
            <a:off x="3635700" y="1771669"/>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Boundary Interior Testing</a:t>
            </a:r>
            <a:endParaRPr/>
          </a:p>
        </p:txBody>
      </p:sp>
      <p:cxnSp>
        <p:nvCxnSpPr>
          <p:cNvPr id="908" name="Google Shape;908;p79"/>
          <p:cNvCxnSpPr>
            <a:stCxn id="893" idx="2"/>
            <a:endCxn id="889" idx="0"/>
          </p:cNvCxnSpPr>
          <p:nvPr/>
        </p:nvCxnSpPr>
        <p:spPr>
          <a:xfrm flipH="1">
            <a:off x="4656900" y="3450844"/>
            <a:ext cx="2532900" cy="197400"/>
          </a:xfrm>
          <a:prstGeom prst="straightConnector1">
            <a:avLst/>
          </a:prstGeom>
          <a:noFill/>
          <a:ln cap="flat" cmpd="sng" w="19050">
            <a:solidFill>
              <a:schemeClr val="dk2"/>
            </a:solidFill>
            <a:prstDash val="solid"/>
            <a:round/>
            <a:headEnd len="med" w="med" type="none"/>
            <a:tailEnd len="med" w="med" type="none"/>
          </a:ln>
        </p:spPr>
      </p:cxnSp>
      <p:sp>
        <p:nvSpPr>
          <p:cNvPr id="909" name="Google Shape;909;p79"/>
          <p:cNvSpPr/>
          <p:nvPr/>
        </p:nvSpPr>
        <p:spPr>
          <a:xfrm>
            <a:off x="3635700" y="2363400"/>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Loop Boundary Testing</a:t>
            </a:r>
            <a:endParaRPr/>
          </a:p>
        </p:txBody>
      </p:sp>
      <p:sp>
        <p:nvSpPr>
          <p:cNvPr id="910" name="Google Shape;910;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4" name="Shape 914"/>
        <p:cNvGrpSpPr/>
        <p:nvPr/>
      </p:nvGrpSpPr>
      <p:grpSpPr>
        <a:xfrm>
          <a:off x="0" y="0"/>
          <a:ext cx="0" cy="0"/>
          <a:chOff x="0" y="0"/>
          <a:chExt cx="0" cy="0"/>
        </a:xfrm>
      </p:grpSpPr>
      <p:sp>
        <p:nvSpPr>
          <p:cNvPr id="915" name="Google Shape;915;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Loop-Covering Tests</a:t>
            </a:r>
            <a:endParaRPr/>
          </a:p>
        </p:txBody>
      </p:sp>
      <p:sp>
        <p:nvSpPr>
          <p:cNvPr id="916" name="Google Shape;916;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sv-SE"/>
              <a:t>F</a:t>
            </a:r>
            <a:r>
              <a:rPr lang="sv-SE"/>
              <a:t>or the binary-search code:</a:t>
            </a:r>
            <a:endParaRPr/>
          </a:p>
          <a:p>
            <a:pPr indent="-393700" lvl="0" marL="457200" marR="0" rtl="0" algn="l">
              <a:lnSpc>
                <a:spcPct val="120000"/>
              </a:lnSpc>
              <a:spcBef>
                <a:spcPts val="0"/>
              </a:spcBef>
              <a:spcAft>
                <a:spcPts val="0"/>
              </a:spcAft>
              <a:buSzPts val="2600"/>
              <a:buAutoNum type="arabicPeriod"/>
            </a:pPr>
            <a:r>
              <a:rPr lang="sv-SE"/>
              <a:t>Draw the control-flow graph for the method.</a:t>
            </a:r>
            <a:endParaRPr/>
          </a:p>
          <a:p>
            <a:pPr indent="-393700" lvl="0" marL="457200" marR="0" rtl="0" algn="l">
              <a:lnSpc>
                <a:spcPct val="120000"/>
              </a:lnSpc>
              <a:spcBef>
                <a:spcPts val="0"/>
              </a:spcBef>
              <a:spcAft>
                <a:spcPts val="0"/>
              </a:spcAft>
              <a:buSzPts val="2600"/>
              <a:buAutoNum type="arabicPeriod"/>
            </a:pPr>
            <a:r>
              <a:rPr lang="sv-SE"/>
              <a:t>Identify the subpaths through the loop and draw the unfolded CFG for boundary interior testing.</a:t>
            </a:r>
            <a:endParaRPr/>
          </a:p>
          <a:p>
            <a:pPr indent="-393700" lvl="0" marL="457200" marR="0" rtl="0" algn="l">
              <a:lnSpc>
                <a:spcPct val="120000"/>
              </a:lnSpc>
              <a:spcBef>
                <a:spcPts val="0"/>
              </a:spcBef>
              <a:spcAft>
                <a:spcPts val="0"/>
              </a:spcAft>
              <a:buSzPts val="2600"/>
              <a:buAutoNum type="arabicPeriod"/>
            </a:pPr>
            <a:r>
              <a:rPr lang="sv-SE"/>
              <a:t>Develop a test suite that achieves loop boundary coverage.</a:t>
            </a:r>
            <a:endParaRPr/>
          </a:p>
        </p:txBody>
      </p:sp>
      <p:sp>
        <p:nvSpPr>
          <p:cNvPr id="917" name="Google Shape;917;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1" name="Shape 921"/>
        <p:cNvGrpSpPr/>
        <p:nvPr/>
      </p:nvGrpSpPr>
      <p:grpSpPr>
        <a:xfrm>
          <a:off x="0" y="0"/>
          <a:ext cx="0" cy="0"/>
          <a:chOff x="0" y="0"/>
          <a:chExt cx="0" cy="0"/>
        </a:xfrm>
      </p:grpSpPr>
      <p:sp>
        <p:nvSpPr>
          <p:cNvPr id="922" name="Google Shape;922;p81"/>
          <p:cNvSpPr/>
          <p:nvPr/>
        </p:nvSpPr>
        <p:spPr>
          <a:xfrm>
            <a:off x="996308" y="2047173"/>
            <a:ext cx="2901788" cy="2531708"/>
          </a:xfrm>
          <a:custGeom>
            <a:rect b="b" l="l" r="r" t="t"/>
            <a:pathLst>
              <a:path extrusionOk="0" h="147643" w="124929">
                <a:moveTo>
                  <a:pt x="0" y="108330"/>
                </a:moveTo>
                <a:lnTo>
                  <a:pt x="0" y="146770"/>
                </a:lnTo>
                <a:lnTo>
                  <a:pt x="99157" y="147643"/>
                </a:lnTo>
                <a:lnTo>
                  <a:pt x="100031" y="0"/>
                </a:lnTo>
                <a:lnTo>
                  <a:pt x="124929" y="0"/>
                </a:lnTo>
              </a:path>
            </a:pathLst>
          </a:custGeom>
          <a:noFill/>
          <a:ln cap="flat" cmpd="sng" w="19050">
            <a:solidFill>
              <a:schemeClr val="dk2"/>
            </a:solidFill>
            <a:prstDash val="solid"/>
            <a:round/>
            <a:headEnd len="med" w="med" type="none"/>
            <a:tailEnd len="med" w="med" type="triangle"/>
          </a:ln>
        </p:spPr>
      </p:sp>
      <p:sp>
        <p:nvSpPr>
          <p:cNvPr id="923" name="Google Shape;923;p81"/>
          <p:cNvSpPr/>
          <p:nvPr/>
        </p:nvSpPr>
        <p:spPr>
          <a:xfrm>
            <a:off x="4212513" y="2256928"/>
            <a:ext cx="4474453" cy="2464302"/>
          </a:xfrm>
          <a:custGeom>
            <a:rect b="b" l="l" r="r" t="t"/>
            <a:pathLst>
              <a:path extrusionOk="0" h="143712" w="192636">
                <a:moveTo>
                  <a:pt x="0" y="131481"/>
                </a:moveTo>
                <a:lnTo>
                  <a:pt x="0" y="143712"/>
                </a:lnTo>
                <a:lnTo>
                  <a:pt x="192636" y="143275"/>
                </a:lnTo>
                <a:lnTo>
                  <a:pt x="184773" y="20967"/>
                </a:lnTo>
                <a:lnTo>
                  <a:pt x="48487" y="0"/>
                </a:lnTo>
              </a:path>
            </a:pathLst>
          </a:custGeom>
          <a:noFill/>
          <a:ln cap="flat" cmpd="sng" w="19050">
            <a:solidFill>
              <a:schemeClr val="dk2"/>
            </a:solidFill>
            <a:prstDash val="solid"/>
            <a:round/>
            <a:headEnd len="med" w="med" type="none"/>
            <a:tailEnd len="med" w="med" type="triangle"/>
          </a:ln>
        </p:spPr>
      </p:sp>
      <p:sp>
        <p:nvSpPr>
          <p:cNvPr id="924" name="Google Shape;924;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CFG</a:t>
            </a:r>
            <a:endParaRPr/>
          </a:p>
        </p:txBody>
      </p:sp>
      <p:sp>
        <p:nvSpPr>
          <p:cNvPr id="925" name="Google Shape;925;p81"/>
          <p:cNvSpPr/>
          <p:nvPr/>
        </p:nvSpPr>
        <p:spPr>
          <a:xfrm>
            <a:off x="704875" y="1282400"/>
            <a:ext cx="1701600" cy="613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int bott, top, mid;</a:t>
            </a:r>
            <a:endParaRPr/>
          </a:p>
          <a:p>
            <a:pPr indent="0" lvl="0" marL="0" rtl="0" algn="l">
              <a:spcBef>
                <a:spcPts val="0"/>
              </a:spcBef>
              <a:spcAft>
                <a:spcPts val="0"/>
              </a:spcAft>
              <a:buNone/>
            </a:pPr>
            <a:r>
              <a:rPr lang="sv-SE"/>
              <a:t>bott=0; top=size-1;</a:t>
            </a:r>
            <a:endParaRPr/>
          </a:p>
          <a:p>
            <a:pPr indent="0" lvl="0" marL="0" rtl="0" algn="l">
              <a:spcBef>
                <a:spcPts val="0"/>
              </a:spcBef>
              <a:spcAft>
                <a:spcPts val="0"/>
              </a:spcAft>
              <a:buNone/>
            </a:pPr>
            <a:r>
              <a:rPr lang="sv-SE"/>
              <a:t>L = 0;</a:t>
            </a:r>
            <a:endParaRPr/>
          </a:p>
        </p:txBody>
      </p:sp>
      <p:sp>
        <p:nvSpPr>
          <p:cNvPr id="926" name="Google Shape;926;p81"/>
          <p:cNvSpPr/>
          <p:nvPr/>
        </p:nvSpPr>
        <p:spPr>
          <a:xfrm>
            <a:off x="809147" y="2442605"/>
            <a:ext cx="1300500" cy="6909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T[L] == key</a:t>
            </a:r>
            <a:endParaRPr sz="1200"/>
          </a:p>
        </p:txBody>
      </p:sp>
      <p:sp>
        <p:nvSpPr>
          <p:cNvPr id="927" name="Google Shape;927;p81"/>
          <p:cNvSpPr/>
          <p:nvPr/>
        </p:nvSpPr>
        <p:spPr>
          <a:xfrm>
            <a:off x="1664876" y="3544819"/>
            <a:ext cx="1181700" cy="3504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found=false;</a:t>
            </a:r>
            <a:endParaRPr/>
          </a:p>
        </p:txBody>
      </p:sp>
      <p:sp>
        <p:nvSpPr>
          <p:cNvPr id="928" name="Google Shape;928;p81"/>
          <p:cNvSpPr/>
          <p:nvPr/>
        </p:nvSpPr>
        <p:spPr>
          <a:xfrm>
            <a:off x="362925" y="3544800"/>
            <a:ext cx="1139100" cy="3504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found=true;</a:t>
            </a:r>
            <a:endParaRPr/>
          </a:p>
        </p:txBody>
      </p:sp>
      <p:sp>
        <p:nvSpPr>
          <p:cNvPr id="929" name="Google Shape;929;p81"/>
          <p:cNvSpPr txBox="1"/>
          <p:nvPr/>
        </p:nvSpPr>
        <p:spPr>
          <a:xfrm>
            <a:off x="1920685" y="3071338"/>
            <a:ext cx="313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930" name="Google Shape;930;p81"/>
          <p:cNvSpPr txBox="1"/>
          <p:nvPr/>
        </p:nvSpPr>
        <p:spPr>
          <a:xfrm>
            <a:off x="822828" y="3133659"/>
            <a:ext cx="313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931" name="Google Shape;931;p81"/>
          <p:cNvSpPr/>
          <p:nvPr/>
        </p:nvSpPr>
        <p:spPr>
          <a:xfrm>
            <a:off x="3910193" y="1587397"/>
            <a:ext cx="1838700" cy="8901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bott&lt;=top &amp;&amp; !found</a:t>
            </a:r>
            <a:endParaRPr sz="1200"/>
          </a:p>
        </p:txBody>
      </p:sp>
      <p:sp>
        <p:nvSpPr>
          <p:cNvPr id="932" name="Google Shape;932;p81"/>
          <p:cNvSpPr/>
          <p:nvPr/>
        </p:nvSpPr>
        <p:spPr>
          <a:xfrm>
            <a:off x="7589702" y="1857295"/>
            <a:ext cx="596400" cy="3504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EXIT</a:t>
            </a:r>
            <a:endParaRPr/>
          </a:p>
        </p:txBody>
      </p:sp>
      <p:cxnSp>
        <p:nvCxnSpPr>
          <p:cNvPr id="933" name="Google Shape;933;p81"/>
          <p:cNvCxnSpPr>
            <a:stCxn id="931" idx="3"/>
            <a:endCxn id="932" idx="1"/>
          </p:cNvCxnSpPr>
          <p:nvPr/>
        </p:nvCxnSpPr>
        <p:spPr>
          <a:xfrm>
            <a:off x="5748893" y="2032447"/>
            <a:ext cx="1840800" cy="0"/>
          </a:xfrm>
          <a:prstGeom prst="straightConnector1">
            <a:avLst/>
          </a:prstGeom>
          <a:noFill/>
          <a:ln cap="flat" cmpd="sng" w="19050">
            <a:solidFill>
              <a:schemeClr val="dk2"/>
            </a:solidFill>
            <a:prstDash val="solid"/>
            <a:round/>
            <a:headEnd len="med" w="med" type="none"/>
            <a:tailEnd len="med" w="med" type="triangle"/>
          </a:ln>
        </p:spPr>
      </p:cxnSp>
      <p:sp>
        <p:nvSpPr>
          <p:cNvPr id="934" name="Google Shape;934;p81"/>
          <p:cNvSpPr txBox="1"/>
          <p:nvPr/>
        </p:nvSpPr>
        <p:spPr>
          <a:xfrm>
            <a:off x="5748914" y="1720528"/>
            <a:ext cx="313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935" name="Google Shape;935;p81"/>
          <p:cNvSpPr/>
          <p:nvPr/>
        </p:nvSpPr>
        <p:spPr>
          <a:xfrm>
            <a:off x="4110733" y="2599257"/>
            <a:ext cx="1437600" cy="3504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mid=round(top + bott/2);</a:t>
            </a:r>
            <a:endParaRPr sz="1200"/>
          </a:p>
        </p:txBody>
      </p:sp>
      <p:sp>
        <p:nvSpPr>
          <p:cNvPr id="936" name="Google Shape;936;p81"/>
          <p:cNvSpPr txBox="1"/>
          <p:nvPr/>
        </p:nvSpPr>
        <p:spPr>
          <a:xfrm>
            <a:off x="4374867" y="2338079"/>
            <a:ext cx="313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937" name="Google Shape;937;p81"/>
          <p:cNvSpPr/>
          <p:nvPr/>
        </p:nvSpPr>
        <p:spPr>
          <a:xfrm>
            <a:off x="4179300" y="3071344"/>
            <a:ext cx="1437600" cy="6909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T[mid] == key</a:t>
            </a:r>
            <a:endParaRPr/>
          </a:p>
        </p:txBody>
      </p:sp>
      <p:cxnSp>
        <p:nvCxnSpPr>
          <p:cNvPr id="938" name="Google Shape;938;p81"/>
          <p:cNvCxnSpPr>
            <a:stCxn id="935" idx="2"/>
            <a:endCxn id="937" idx="0"/>
          </p:cNvCxnSpPr>
          <p:nvPr/>
        </p:nvCxnSpPr>
        <p:spPr>
          <a:xfrm>
            <a:off x="4829533" y="2949657"/>
            <a:ext cx="68700" cy="121800"/>
          </a:xfrm>
          <a:prstGeom prst="straightConnector1">
            <a:avLst/>
          </a:prstGeom>
          <a:noFill/>
          <a:ln cap="flat" cmpd="sng" w="19050">
            <a:solidFill>
              <a:schemeClr val="dk2"/>
            </a:solidFill>
            <a:prstDash val="solid"/>
            <a:round/>
            <a:headEnd len="med" w="med" type="none"/>
            <a:tailEnd len="med" w="med" type="triangle"/>
          </a:ln>
        </p:spPr>
      </p:cxnSp>
      <p:sp>
        <p:nvSpPr>
          <p:cNvPr id="939" name="Google Shape;939;p81"/>
          <p:cNvSpPr/>
          <p:nvPr/>
        </p:nvSpPr>
        <p:spPr>
          <a:xfrm>
            <a:off x="3644048" y="4119431"/>
            <a:ext cx="1181700" cy="3504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found=true; </a:t>
            </a:r>
            <a:endParaRPr/>
          </a:p>
          <a:p>
            <a:pPr indent="0" lvl="0" marL="0" rtl="0" algn="l">
              <a:spcBef>
                <a:spcPts val="0"/>
              </a:spcBef>
              <a:spcAft>
                <a:spcPts val="0"/>
              </a:spcAft>
              <a:buNone/>
            </a:pPr>
            <a:r>
              <a:rPr lang="sv-SE">
                <a:solidFill>
                  <a:schemeClr val="dk1"/>
                </a:solidFill>
              </a:rPr>
              <a:t>L= mid;</a:t>
            </a:r>
            <a:endParaRPr/>
          </a:p>
        </p:txBody>
      </p:sp>
      <p:cxnSp>
        <p:nvCxnSpPr>
          <p:cNvPr id="940" name="Google Shape;940;p81"/>
          <p:cNvCxnSpPr>
            <a:endCxn id="939" idx="0"/>
          </p:cNvCxnSpPr>
          <p:nvPr/>
        </p:nvCxnSpPr>
        <p:spPr>
          <a:xfrm flipH="1">
            <a:off x="4234898" y="3577031"/>
            <a:ext cx="286800" cy="542400"/>
          </a:xfrm>
          <a:prstGeom prst="straightConnector1">
            <a:avLst/>
          </a:prstGeom>
          <a:noFill/>
          <a:ln cap="flat" cmpd="sng" w="19050">
            <a:solidFill>
              <a:schemeClr val="dk2"/>
            </a:solidFill>
            <a:prstDash val="solid"/>
            <a:round/>
            <a:headEnd len="med" w="med" type="none"/>
            <a:tailEnd len="med" w="med" type="triangle"/>
          </a:ln>
        </p:spPr>
      </p:cxnSp>
      <p:sp>
        <p:nvSpPr>
          <p:cNvPr id="941" name="Google Shape;941;p81"/>
          <p:cNvSpPr txBox="1"/>
          <p:nvPr/>
        </p:nvSpPr>
        <p:spPr>
          <a:xfrm>
            <a:off x="3828877" y="3587553"/>
            <a:ext cx="313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942" name="Google Shape;942;p81"/>
          <p:cNvSpPr/>
          <p:nvPr/>
        </p:nvSpPr>
        <p:spPr>
          <a:xfrm>
            <a:off x="4967175" y="3713813"/>
            <a:ext cx="1353600" cy="6909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T[mid] &lt; key</a:t>
            </a:r>
            <a:endParaRPr/>
          </a:p>
        </p:txBody>
      </p:sp>
      <p:cxnSp>
        <p:nvCxnSpPr>
          <p:cNvPr id="943" name="Google Shape;943;p81"/>
          <p:cNvCxnSpPr>
            <a:endCxn id="942" idx="0"/>
          </p:cNvCxnSpPr>
          <p:nvPr/>
        </p:nvCxnSpPr>
        <p:spPr>
          <a:xfrm>
            <a:off x="5140875" y="3569513"/>
            <a:ext cx="503100" cy="144300"/>
          </a:xfrm>
          <a:prstGeom prst="straightConnector1">
            <a:avLst/>
          </a:prstGeom>
          <a:noFill/>
          <a:ln cap="flat" cmpd="sng" w="19050">
            <a:solidFill>
              <a:schemeClr val="dk2"/>
            </a:solidFill>
            <a:prstDash val="solid"/>
            <a:round/>
            <a:headEnd len="med" w="med" type="none"/>
            <a:tailEnd len="med" w="med" type="triangle"/>
          </a:ln>
        </p:spPr>
      </p:cxnSp>
      <p:sp>
        <p:nvSpPr>
          <p:cNvPr id="944" name="Google Shape;944;p81"/>
          <p:cNvSpPr txBox="1"/>
          <p:nvPr/>
        </p:nvSpPr>
        <p:spPr>
          <a:xfrm>
            <a:off x="5356846" y="3413118"/>
            <a:ext cx="313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945" name="Google Shape;945;p81"/>
          <p:cNvSpPr/>
          <p:nvPr/>
        </p:nvSpPr>
        <p:spPr>
          <a:xfrm>
            <a:off x="6469523" y="3713807"/>
            <a:ext cx="1181700" cy="3504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bott=mid+1;</a:t>
            </a:r>
            <a:endParaRPr/>
          </a:p>
        </p:txBody>
      </p:sp>
      <p:sp>
        <p:nvSpPr>
          <p:cNvPr id="946" name="Google Shape;946;p81"/>
          <p:cNvSpPr/>
          <p:nvPr/>
        </p:nvSpPr>
        <p:spPr>
          <a:xfrm>
            <a:off x="6469523" y="4120575"/>
            <a:ext cx="1044600" cy="3504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top=mid-1;</a:t>
            </a:r>
            <a:endParaRPr/>
          </a:p>
        </p:txBody>
      </p:sp>
      <p:cxnSp>
        <p:nvCxnSpPr>
          <p:cNvPr id="947" name="Google Shape;947;p81"/>
          <p:cNvCxnSpPr>
            <a:endCxn id="945" idx="1"/>
          </p:cNvCxnSpPr>
          <p:nvPr/>
        </p:nvCxnSpPr>
        <p:spPr>
          <a:xfrm flipH="1" rot="10800000">
            <a:off x="6112523" y="3889007"/>
            <a:ext cx="357000" cy="50700"/>
          </a:xfrm>
          <a:prstGeom prst="straightConnector1">
            <a:avLst/>
          </a:prstGeom>
          <a:noFill/>
          <a:ln cap="flat" cmpd="sng" w="19050">
            <a:solidFill>
              <a:schemeClr val="dk2"/>
            </a:solidFill>
            <a:prstDash val="solid"/>
            <a:round/>
            <a:headEnd len="med" w="med" type="none"/>
            <a:tailEnd len="med" w="med" type="triangle"/>
          </a:ln>
        </p:spPr>
      </p:cxnSp>
      <p:cxnSp>
        <p:nvCxnSpPr>
          <p:cNvPr id="948" name="Google Shape;948;p81"/>
          <p:cNvCxnSpPr>
            <a:endCxn id="946" idx="1"/>
          </p:cNvCxnSpPr>
          <p:nvPr/>
        </p:nvCxnSpPr>
        <p:spPr>
          <a:xfrm>
            <a:off x="6037223" y="4225875"/>
            <a:ext cx="432300" cy="69900"/>
          </a:xfrm>
          <a:prstGeom prst="straightConnector1">
            <a:avLst/>
          </a:prstGeom>
          <a:noFill/>
          <a:ln cap="flat" cmpd="sng" w="19050">
            <a:solidFill>
              <a:schemeClr val="dk2"/>
            </a:solidFill>
            <a:prstDash val="solid"/>
            <a:round/>
            <a:headEnd len="med" w="med" type="none"/>
            <a:tailEnd len="med" w="med" type="triangle"/>
          </a:ln>
        </p:spPr>
      </p:cxnSp>
      <p:sp>
        <p:nvSpPr>
          <p:cNvPr id="949" name="Google Shape;949;p81"/>
          <p:cNvSpPr txBox="1"/>
          <p:nvPr/>
        </p:nvSpPr>
        <p:spPr>
          <a:xfrm>
            <a:off x="6096455" y="3632519"/>
            <a:ext cx="313800" cy="1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950" name="Google Shape;950;p81"/>
          <p:cNvSpPr txBox="1"/>
          <p:nvPr/>
        </p:nvSpPr>
        <p:spPr>
          <a:xfrm>
            <a:off x="6037227" y="4234464"/>
            <a:ext cx="313800" cy="31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951" name="Google Shape;951;p81"/>
          <p:cNvCxnSpPr>
            <a:stCxn id="925" idx="2"/>
            <a:endCxn id="926" idx="0"/>
          </p:cNvCxnSpPr>
          <p:nvPr/>
        </p:nvCxnSpPr>
        <p:spPr>
          <a:xfrm flipH="1">
            <a:off x="1459375" y="1896200"/>
            <a:ext cx="96300" cy="546300"/>
          </a:xfrm>
          <a:prstGeom prst="straightConnector1">
            <a:avLst/>
          </a:prstGeom>
          <a:noFill/>
          <a:ln cap="flat" cmpd="sng" w="19050">
            <a:solidFill>
              <a:schemeClr val="dk2"/>
            </a:solidFill>
            <a:prstDash val="solid"/>
            <a:round/>
            <a:headEnd len="med" w="med" type="none"/>
            <a:tailEnd len="med" w="med" type="triangle"/>
          </a:ln>
        </p:spPr>
      </p:cxnSp>
      <p:cxnSp>
        <p:nvCxnSpPr>
          <p:cNvPr id="952" name="Google Shape;952;p81"/>
          <p:cNvCxnSpPr>
            <a:stCxn id="926" idx="2"/>
          </p:cNvCxnSpPr>
          <p:nvPr/>
        </p:nvCxnSpPr>
        <p:spPr>
          <a:xfrm flipH="1">
            <a:off x="976097" y="3133505"/>
            <a:ext cx="483300" cy="426900"/>
          </a:xfrm>
          <a:prstGeom prst="straightConnector1">
            <a:avLst/>
          </a:prstGeom>
          <a:noFill/>
          <a:ln cap="flat" cmpd="sng" w="19050">
            <a:solidFill>
              <a:schemeClr val="dk2"/>
            </a:solidFill>
            <a:prstDash val="solid"/>
            <a:round/>
            <a:headEnd len="med" w="med" type="none"/>
            <a:tailEnd len="med" w="med" type="triangle"/>
          </a:ln>
        </p:spPr>
      </p:cxnSp>
      <p:cxnSp>
        <p:nvCxnSpPr>
          <p:cNvPr id="953" name="Google Shape;953;p81"/>
          <p:cNvCxnSpPr>
            <a:stCxn id="926" idx="2"/>
            <a:endCxn id="927" idx="0"/>
          </p:cNvCxnSpPr>
          <p:nvPr/>
        </p:nvCxnSpPr>
        <p:spPr>
          <a:xfrm>
            <a:off x="1459397" y="3133505"/>
            <a:ext cx="796200" cy="411300"/>
          </a:xfrm>
          <a:prstGeom prst="straightConnector1">
            <a:avLst/>
          </a:prstGeom>
          <a:noFill/>
          <a:ln cap="flat" cmpd="sng" w="19050">
            <a:solidFill>
              <a:schemeClr val="dk2"/>
            </a:solidFill>
            <a:prstDash val="solid"/>
            <a:round/>
            <a:headEnd len="med" w="med" type="none"/>
            <a:tailEnd len="med" w="med" type="triangle"/>
          </a:ln>
        </p:spPr>
      </p:cxnSp>
      <p:sp>
        <p:nvSpPr>
          <p:cNvPr id="954" name="Google Shape;954;p81"/>
          <p:cNvSpPr/>
          <p:nvPr/>
        </p:nvSpPr>
        <p:spPr>
          <a:xfrm>
            <a:off x="2264534" y="1852407"/>
            <a:ext cx="1724851" cy="2426851"/>
          </a:xfrm>
          <a:custGeom>
            <a:rect b="b" l="l" r="r" t="t"/>
            <a:pathLst>
              <a:path extrusionOk="0" h="141528" w="74259">
                <a:moveTo>
                  <a:pt x="437" y="119687"/>
                </a:moveTo>
                <a:lnTo>
                  <a:pt x="0" y="141528"/>
                </a:lnTo>
                <a:lnTo>
                  <a:pt x="30577" y="140217"/>
                </a:lnTo>
                <a:lnTo>
                  <a:pt x="33635" y="0"/>
                </a:lnTo>
                <a:lnTo>
                  <a:pt x="74259" y="5678"/>
                </a:lnTo>
              </a:path>
            </a:pathLst>
          </a:custGeom>
          <a:noFill/>
          <a:ln cap="flat" cmpd="sng" w="19050">
            <a:solidFill>
              <a:schemeClr val="dk2"/>
            </a:solidFill>
            <a:prstDash val="solid"/>
            <a:round/>
            <a:headEnd len="med" w="med" type="none"/>
            <a:tailEnd len="med" w="med" type="triangle"/>
          </a:ln>
        </p:spPr>
      </p:sp>
      <p:cxnSp>
        <p:nvCxnSpPr>
          <p:cNvPr id="955" name="Google Shape;955;p81"/>
          <p:cNvCxnSpPr>
            <a:stCxn id="931" idx="2"/>
            <a:endCxn id="935" idx="0"/>
          </p:cNvCxnSpPr>
          <p:nvPr/>
        </p:nvCxnSpPr>
        <p:spPr>
          <a:xfrm>
            <a:off x="4829543" y="2477497"/>
            <a:ext cx="0" cy="121800"/>
          </a:xfrm>
          <a:prstGeom prst="straightConnector1">
            <a:avLst/>
          </a:prstGeom>
          <a:noFill/>
          <a:ln cap="flat" cmpd="sng" w="19050">
            <a:solidFill>
              <a:schemeClr val="dk2"/>
            </a:solidFill>
            <a:prstDash val="solid"/>
            <a:round/>
            <a:headEnd len="med" w="med" type="none"/>
            <a:tailEnd len="med" w="med" type="triangle"/>
          </a:ln>
        </p:spPr>
      </p:cxnSp>
      <p:sp>
        <p:nvSpPr>
          <p:cNvPr id="956" name="Google Shape;956;p81"/>
          <p:cNvSpPr/>
          <p:nvPr/>
        </p:nvSpPr>
        <p:spPr>
          <a:xfrm>
            <a:off x="5196675" y="2354303"/>
            <a:ext cx="3287342" cy="1925013"/>
          </a:xfrm>
          <a:custGeom>
            <a:rect b="b" l="l" r="r" t="t"/>
            <a:pathLst>
              <a:path extrusionOk="0" h="112262" w="141528">
                <a:moveTo>
                  <a:pt x="100030" y="112262"/>
                </a:moveTo>
                <a:lnTo>
                  <a:pt x="141528" y="111388"/>
                </a:lnTo>
                <a:lnTo>
                  <a:pt x="134975" y="25772"/>
                </a:lnTo>
                <a:lnTo>
                  <a:pt x="0" y="0"/>
                </a:lnTo>
              </a:path>
            </a:pathLst>
          </a:custGeom>
          <a:noFill/>
          <a:ln cap="flat" cmpd="sng" w="19050">
            <a:solidFill>
              <a:schemeClr val="dk2"/>
            </a:solidFill>
            <a:prstDash val="solid"/>
            <a:round/>
            <a:headEnd len="med" w="med" type="none"/>
            <a:tailEnd len="med" w="med" type="triangle"/>
          </a:ln>
        </p:spPr>
      </p:sp>
      <p:sp>
        <p:nvSpPr>
          <p:cNvPr id="957" name="Google Shape;957;p81"/>
          <p:cNvSpPr/>
          <p:nvPr/>
        </p:nvSpPr>
        <p:spPr>
          <a:xfrm>
            <a:off x="5135798" y="2414240"/>
            <a:ext cx="3114854" cy="1453113"/>
          </a:xfrm>
          <a:custGeom>
            <a:rect b="b" l="l" r="r" t="t"/>
            <a:pathLst>
              <a:path extrusionOk="0" h="84742" w="134102">
                <a:moveTo>
                  <a:pt x="108767" y="84305"/>
                </a:moveTo>
                <a:lnTo>
                  <a:pt x="134102" y="84742"/>
                </a:lnTo>
                <a:lnTo>
                  <a:pt x="129734" y="34508"/>
                </a:lnTo>
                <a:lnTo>
                  <a:pt x="0" y="0"/>
                </a:lnTo>
              </a:path>
            </a:pathLst>
          </a:custGeom>
          <a:noFill/>
          <a:ln cap="flat" cmpd="sng" w="19050">
            <a:solidFill>
              <a:schemeClr val="dk2"/>
            </a:solidFill>
            <a:prstDash val="solid"/>
            <a:round/>
            <a:headEnd len="med" w="med" type="none"/>
            <a:tailEnd len="med" w="med" type="triangle"/>
          </a:ln>
        </p:spPr>
      </p:sp>
      <p:sp>
        <p:nvSpPr>
          <p:cNvPr id="958" name="Google Shape;958;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2" name="Shape 962"/>
        <p:cNvGrpSpPr/>
        <p:nvPr/>
      </p:nvGrpSpPr>
      <p:grpSpPr>
        <a:xfrm>
          <a:off x="0" y="0"/>
          <a:ext cx="0" cy="0"/>
          <a:chOff x="0" y="0"/>
          <a:chExt cx="0" cy="0"/>
        </a:xfrm>
      </p:grpSpPr>
      <p:sp>
        <p:nvSpPr>
          <p:cNvPr id="963" name="Google Shape;963;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CFG</a:t>
            </a:r>
            <a:endParaRPr/>
          </a:p>
        </p:txBody>
      </p:sp>
      <p:sp>
        <p:nvSpPr>
          <p:cNvPr id="964" name="Google Shape;964;p82"/>
          <p:cNvSpPr/>
          <p:nvPr/>
        </p:nvSpPr>
        <p:spPr>
          <a:xfrm>
            <a:off x="2209450" y="1409100"/>
            <a:ext cx="337800" cy="3429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sp>
        <p:nvSpPr>
          <p:cNvPr id="965" name="Google Shape;965;p82"/>
          <p:cNvSpPr/>
          <p:nvPr/>
        </p:nvSpPr>
        <p:spPr>
          <a:xfrm>
            <a:off x="2028400" y="2029650"/>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966" name="Google Shape;966;p82"/>
          <p:cNvSpPr/>
          <p:nvPr/>
        </p:nvSpPr>
        <p:spPr>
          <a:xfrm>
            <a:off x="2445975"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sp>
        <p:nvSpPr>
          <p:cNvPr id="967" name="Google Shape;967;p82"/>
          <p:cNvSpPr/>
          <p:nvPr/>
        </p:nvSpPr>
        <p:spPr>
          <a:xfrm>
            <a:off x="1858150"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sp>
        <p:nvSpPr>
          <p:cNvPr id="968" name="Google Shape;968;p82"/>
          <p:cNvSpPr txBox="1"/>
          <p:nvPr/>
        </p:nvSpPr>
        <p:spPr>
          <a:xfrm>
            <a:off x="26427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969" name="Google Shape;969;p82"/>
          <p:cNvSpPr txBox="1"/>
          <p:nvPr/>
        </p:nvSpPr>
        <p:spPr>
          <a:xfrm>
            <a:off x="16731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970" name="Google Shape;970;p82"/>
          <p:cNvSpPr/>
          <p:nvPr/>
        </p:nvSpPr>
        <p:spPr>
          <a:xfrm>
            <a:off x="604188" y="3301294"/>
            <a:ext cx="642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EXIT</a:t>
            </a:r>
            <a:endParaRPr/>
          </a:p>
        </p:txBody>
      </p:sp>
      <p:cxnSp>
        <p:nvCxnSpPr>
          <p:cNvPr id="971" name="Google Shape;971;p82"/>
          <p:cNvCxnSpPr>
            <a:stCxn id="972" idx="1"/>
            <a:endCxn id="970" idx="3"/>
          </p:cNvCxnSpPr>
          <p:nvPr/>
        </p:nvCxnSpPr>
        <p:spPr>
          <a:xfrm rot="10800000">
            <a:off x="1246300" y="3492694"/>
            <a:ext cx="782100" cy="0"/>
          </a:xfrm>
          <a:prstGeom prst="straightConnector1">
            <a:avLst/>
          </a:prstGeom>
          <a:noFill/>
          <a:ln cap="flat" cmpd="sng" w="19050">
            <a:solidFill>
              <a:schemeClr val="dk2"/>
            </a:solidFill>
            <a:prstDash val="solid"/>
            <a:round/>
            <a:headEnd len="med" w="med" type="none"/>
            <a:tailEnd len="med" w="med" type="triangle"/>
          </a:ln>
        </p:spPr>
      </p:cxnSp>
      <p:sp>
        <p:nvSpPr>
          <p:cNvPr id="973" name="Google Shape;973;p82"/>
          <p:cNvSpPr txBox="1"/>
          <p:nvPr/>
        </p:nvSpPr>
        <p:spPr>
          <a:xfrm>
            <a:off x="1034188" y="30405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974" name="Google Shape;974;p82"/>
          <p:cNvSpPr/>
          <p:nvPr/>
        </p:nvSpPr>
        <p:spPr>
          <a:xfrm>
            <a:off x="2145700" y="3904294"/>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975" name="Google Shape;975;p82"/>
          <p:cNvSpPr txBox="1"/>
          <p:nvPr/>
        </p:nvSpPr>
        <p:spPr>
          <a:xfrm>
            <a:off x="1742050" y="3569231"/>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976" name="Google Shape;976;p82"/>
          <p:cNvSpPr/>
          <p:nvPr/>
        </p:nvSpPr>
        <p:spPr>
          <a:xfrm>
            <a:off x="3172200" y="3882403"/>
            <a:ext cx="741900" cy="477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977" name="Google Shape;977;p82"/>
          <p:cNvCxnSpPr>
            <a:stCxn id="974" idx="3"/>
            <a:endCxn id="976" idx="1"/>
          </p:cNvCxnSpPr>
          <p:nvPr/>
        </p:nvCxnSpPr>
        <p:spPr>
          <a:xfrm>
            <a:off x="2611000" y="4095694"/>
            <a:ext cx="561300" cy="25500"/>
          </a:xfrm>
          <a:prstGeom prst="straightConnector1">
            <a:avLst/>
          </a:prstGeom>
          <a:noFill/>
          <a:ln cap="flat" cmpd="sng" w="19050">
            <a:solidFill>
              <a:schemeClr val="dk2"/>
            </a:solidFill>
            <a:prstDash val="solid"/>
            <a:round/>
            <a:headEnd len="med" w="med" type="none"/>
            <a:tailEnd len="med" w="med" type="triangle"/>
          </a:ln>
        </p:spPr>
      </p:cxnSp>
      <p:sp>
        <p:nvSpPr>
          <p:cNvPr id="978" name="Google Shape;978;p82"/>
          <p:cNvSpPr/>
          <p:nvPr/>
        </p:nvSpPr>
        <p:spPr>
          <a:xfrm>
            <a:off x="4648425" y="4359638"/>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H</a:t>
            </a:r>
            <a:endParaRPr/>
          </a:p>
        </p:txBody>
      </p:sp>
      <p:cxnSp>
        <p:nvCxnSpPr>
          <p:cNvPr id="979" name="Google Shape;979;p82"/>
          <p:cNvCxnSpPr>
            <a:stCxn id="976" idx="2"/>
            <a:endCxn id="978" idx="1"/>
          </p:cNvCxnSpPr>
          <p:nvPr/>
        </p:nvCxnSpPr>
        <p:spPr>
          <a:xfrm>
            <a:off x="3543150" y="4359703"/>
            <a:ext cx="1105200" cy="191400"/>
          </a:xfrm>
          <a:prstGeom prst="straightConnector1">
            <a:avLst/>
          </a:prstGeom>
          <a:noFill/>
          <a:ln cap="flat" cmpd="sng" w="19050">
            <a:solidFill>
              <a:schemeClr val="dk2"/>
            </a:solidFill>
            <a:prstDash val="solid"/>
            <a:round/>
            <a:headEnd len="med" w="med" type="none"/>
            <a:tailEnd len="med" w="med" type="triangle"/>
          </a:ln>
        </p:spPr>
      </p:cxnSp>
      <p:sp>
        <p:nvSpPr>
          <p:cNvPr id="980" name="Google Shape;980;p82"/>
          <p:cNvSpPr txBox="1"/>
          <p:nvPr/>
        </p:nvSpPr>
        <p:spPr>
          <a:xfrm>
            <a:off x="3926850" y="4542750"/>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981" name="Google Shape;981;p82"/>
          <p:cNvSpPr/>
          <p:nvPr/>
        </p:nvSpPr>
        <p:spPr>
          <a:xfrm>
            <a:off x="4551825" y="3750375"/>
            <a:ext cx="642000" cy="4449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a:t>
            </a:r>
            <a:endParaRPr/>
          </a:p>
        </p:txBody>
      </p:sp>
      <p:cxnSp>
        <p:nvCxnSpPr>
          <p:cNvPr id="982" name="Google Shape;982;p82"/>
          <p:cNvCxnSpPr>
            <a:stCxn id="976" idx="0"/>
            <a:endCxn id="981" idx="1"/>
          </p:cNvCxnSpPr>
          <p:nvPr/>
        </p:nvCxnSpPr>
        <p:spPr>
          <a:xfrm>
            <a:off x="3543150" y="3882403"/>
            <a:ext cx="1008600" cy="90300"/>
          </a:xfrm>
          <a:prstGeom prst="straightConnector1">
            <a:avLst/>
          </a:prstGeom>
          <a:noFill/>
          <a:ln cap="flat" cmpd="sng" w="19050">
            <a:solidFill>
              <a:schemeClr val="dk2"/>
            </a:solidFill>
            <a:prstDash val="solid"/>
            <a:round/>
            <a:headEnd len="med" w="med" type="none"/>
            <a:tailEnd len="med" w="med" type="triangle"/>
          </a:ln>
        </p:spPr>
      </p:cxnSp>
      <p:sp>
        <p:nvSpPr>
          <p:cNvPr id="983" name="Google Shape;983;p82"/>
          <p:cNvSpPr txBox="1"/>
          <p:nvPr/>
        </p:nvSpPr>
        <p:spPr>
          <a:xfrm>
            <a:off x="3926850" y="35193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984" name="Google Shape;984;p82"/>
          <p:cNvSpPr/>
          <p:nvPr/>
        </p:nvSpPr>
        <p:spPr>
          <a:xfrm>
            <a:off x="5569775" y="3549206"/>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J</a:t>
            </a:r>
            <a:endParaRPr/>
          </a:p>
        </p:txBody>
      </p:sp>
      <p:sp>
        <p:nvSpPr>
          <p:cNvPr id="985" name="Google Shape;985;p82"/>
          <p:cNvSpPr/>
          <p:nvPr/>
        </p:nvSpPr>
        <p:spPr>
          <a:xfrm>
            <a:off x="5462150" y="3972863"/>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K</a:t>
            </a:r>
            <a:endParaRPr/>
          </a:p>
        </p:txBody>
      </p:sp>
      <p:cxnSp>
        <p:nvCxnSpPr>
          <p:cNvPr id="986" name="Google Shape;986;p82"/>
          <p:cNvCxnSpPr>
            <a:stCxn id="981" idx="0"/>
            <a:endCxn id="984" idx="1"/>
          </p:cNvCxnSpPr>
          <p:nvPr/>
        </p:nvCxnSpPr>
        <p:spPr>
          <a:xfrm flipH="1" rot="10800000">
            <a:off x="4872825" y="3740475"/>
            <a:ext cx="696900" cy="9900"/>
          </a:xfrm>
          <a:prstGeom prst="straightConnector1">
            <a:avLst/>
          </a:prstGeom>
          <a:noFill/>
          <a:ln cap="flat" cmpd="sng" w="19050">
            <a:solidFill>
              <a:schemeClr val="dk2"/>
            </a:solidFill>
            <a:prstDash val="solid"/>
            <a:round/>
            <a:headEnd len="med" w="med" type="none"/>
            <a:tailEnd len="med" w="med" type="triangle"/>
          </a:ln>
        </p:spPr>
      </p:cxnSp>
      <p:cxnSp>
        <p:nvCxnSpPr>
          <p:cNvPr id="987" name="Google Shape;987;p82"/>
          <p:cNvCxnSpPr>
            <a:stCxn id="981" idx="2"/>
            <a:endCxn id="985" idx="1"/>
          </p:cNvCxnSpPr>
          <p:nvPr/>
        </p:nvCxnSpPr>
        <p:spPr>
          <a:xfrm flipH="1" rot="10800000">
            <a:off x="4872825" y="4164375"/>
            <a:ext cx="589200" cy="30900"/>
          </a:xfrm>
          <a:prstGeom prst="straightConnector1">
            <a:avLst/>
          </a:prstGeom>
          <a:noFill/>
          <a:ln cap="flat" cmpd="sng" w="19050">
            <a:solidFill>
              <a:schemeClr val="dk2"/>
            </a:solidFill>
            <a:prstDash val="solid"/>
            <a:round/>
            <a:headEnd len="med" w="med" type="none"/>
            <a:tailEnd len="med" w="med" type="triangle"/>
          </a:ln>
        </p:spPr>
      </p:cxnSp>
      <p:sp>
        <p:nvSpPr>
          <p:cNvPr id="988" name="Google Shape;988;p82"/>
          <p:cNvSpPr txBox="1"/>
          <p:nvPr/>
        </p:nvSpPr>
        <p:spPr>
          <a:xfrm>
            <a:off x="4991863" y="3492769"/>
            <a:ext cx="3378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989" name="Google Shape;989;p82"/>
          <p:cNvSpPr txBox="1"/>
          <p:nvPr/>
        </p:nvSpPr>
        <p:spPr>
          <a:xfrm>
            <a:off x="5124350" y="3882413"/>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990" name="Google Shape;990;p82"/>
          <p:cNvCxnSpPr>
            <a:stCxn id="964" idx="2"/>
            <a:endCxn id="965" idx="0"/>
          </p:cNvCxnSpPr>
          <p:nvPr/>
        </p:nvCxnSpPr>
        <p:spPr>
          <a:xfrm>
            <a:off x="2378350" y="1752000"/>
            <a:ext cx="0" cy="277800"/>
          </a:xfrm>
          <a:prstGeom prst="straightConnector1">
            <a:avLst/>
          </a:prstGeom>
          <a:noFill/>
          <a:ln cap="flat" cmpd="sng" w="19050">
            <a:solidFill>
              <a:schemeClr val="dk2"/>
            </a:solidFill>
            <a:prstDash val="solid"/>
            <a:round/>
            <a:headEnd len="med" w="med" type="none"/>
            <a:tailEnd len="med" w="med" type="triangle"/>
          </a:ln>
        </p:spPr>
      </p:cxnSp>
      <p:cxnSp>
        <p:nvCxnSpPr>
          <p:cNvPr id="991" name="Google Shape;991;p82"/>
          <p:cNvCxnSpPr>
            <a:stCxn id="965" idx="2"/>
          </p:cNvCxnSpPr>
          <p:nvPr/>
        </p:nvCxnSpPr>
        <p:spPr>
          <a:xfrm flipH="1">
            <a:off x="2079850" y="2412450"/>
            <a:ext cx="298500" cy="316500"/>
          </a:xfrm>
          <a:prstGeom prst="straightConnector1">
            <a:avLst/>
          </a:prstGeom>
          <a:noFill/>
          <a:ln cap="flat" cmpd="sng" w="19050">
            <a:solidFill>
              <a:schemeClr val="dk2"/>
            </a:solidFill>
            <a:prstDash val="solid"/>
            <a:round/>
            <a:headEnd len="med" w="med" type="none"/>
            <a:tailEnd len="med" w="med" type="triangle"/>
          </a:ln>
        </p:spPr>
      </p:cxnSp>
      <p:cxnSp>
        <p:nvCxnSpPr>
          <p:cNvPr id="992" name="Google Shape;992;p82"/>
          <p:cNvCxnSpPr>
            <a:stCxn id="965" idx="2"/>
            <a:endCxn id="966" idx="0"/>
          </p:cNvCxnSpPr>
          <p:nvPr/>
        </p:nvCxnSpPr>
        <p:spPr>
          <a:xfrm>
            <a:off x="2378350" y="2412450"/>
            <a:ext cx="259500" cy="327300"/>
          </a:xfrm>
          <a:prstGeom prst="straightConnector1">
            <a:avLst/>
          </a:prstGeom>
          <a:noFill/>
          <a:ln cap="flat" cmpd="sng" w="19050">
            <a:solidFill>
              <a:schemeClr val="dk2"/>
            </a:solidFill>
            <a:prstDash val="solid"/>
            <a:round/>
            <a:headEnd len="med" w="med" type="none"/>
            <a:tailEnd len="med" w="med" type="triangle"/>
          </a:ln>
        </p:spPr>
      </p:cxnSp>
      <p:cxnSp>
        <p:nvCxnSpPr>
          <p:cNvPr id="993" name="Google Shape;993;p82"/>
          <p:cNvCxnSpPr>
            <a:stCxn id="972" idx="2"/>
            <a:endCxn id="974" idx="0"/>
          </p:cNvCxnSpPr>
          <p:nvPr/>
        </p:nvCxnSpPr>
        <p:spPr>
          <a:xfrm>
            <a:off x="2378350" y="3684094"/>
            <a:ext cx="0" cy="220200"/>
          </a:xfrm>
          <a:prstGeom prst="straightConnector1">
            <a:avLst/>
          </a:prstGeom>
          <a:noFill/>
          <a:ln cap="flat" cmpd="sng" w="19050">
            <a:solidFill>
              <a:schemeClr val="dk2"/>
            </a:solidFill>
            <a:prstDash val="solid"/>
            <a:round/>
            <a:headEnd len="med" w="med" type="none"/>
            <a:tailEnd len="med" w="med" type="triangle"/>
          </a:ln>
        </p:spPr>
      </p:cxnSp>
      <p:sp>
        <p:nvSpPr>
          <p:cNvPr id="972" name="Google Shape;972;p82"/>
          <p:cNvSpPr/>
          <p:nvPr/>
        </p:nvSpPr>
        <p:spPr>
          <a:xfrm>
            <a:off x="2028400" y="3301294"/>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cxnSp>
        <p:nvCxnSpPr>
          <p:cNvPr id="994" name="Google Shape;994;p82"/>
          <p:cNvCxnSpPr>
            <a:stCxn id="967" idx="2"/>
            <a:endCxn id="972" idx="0"/>
          </p:cNvCxnSpPr>
          <p:nvPr/>
        </p:nvCxnSpPr>
        <p:spPr>
          <a:xfrm>
            <a:off x="2050150" y="3122625"/>
            <a:ext cx="328200" cy="178800"/>
          </a:xfrm>
          <a:prstGeom prst="straightConnector1">
            <a:avLst/>
          </a:prstGeom>
          <a:noFill/>
          <a:ln cap="flat" cmpd="sng" w="19050">
            <a:solidFill>
              <a:schemeClr val="dk2"/>
            </a:solidFill>
            <a:prstDash val="solid"/>
            <a:round/>
            <a:headEnd len="med" w="med" type="none"/>
            <a:tailEnd len="med" w="med" type="triangle"/>
          </a:ln>
        </p:spPr>
      </p:cxnSp>
      <p:cxnSp>
        <p:nvCxnSpPr>
          <p:cNvPr id="995" name="Google Shape;995;p82"/>
          <p:cNvCxnSpPr>
            <a:stCxn id="966" idx="2"/>
            <a:endCxn id="972" idx="0"/>
          </p:cNvCxnSpPr>
          <p:nvPr/>
        </p:nvCxnSpPr>
        <p:spPr>
          <a:xfrm flipH="1">
            <a:off x="2378475" y="3122625"/>
            <a:ext cx="259500" cy="178800"/>
          </a:xfrm>
          <a:prstGeom prst="straightConnector1">
            <a:avLst/>
          </a:prstGeom>
          <a:noFill/>
          <a:ln cap="flat" cmpd="sng" w="19050">
            <a:solidFill>
              <a:schemeClr val="dk2"/>
            </a:solidFill>
            <a:prstDash val="solid"/>
            <a:round/>
            <a:headEnd len="med" w="med" type="none"/>
            <a:tailEnd len="med" w="med" type="triangle"/>
          </a:ln>
        </p:spPr>
      </p:cxnSp>
      <p:sp>
        <p:nvSpPr>
          <p:cNvPr id="996" name="Google Shape;996;p82"/>
          <p:cNvSpPr/>
          <p:nvPr/>
        </p:nvSpPr>
        <p:spPr>
          <a:xfrm>
            <a:off x="2745150" y="3437944"/>
            <a:ext cx="3482800" cy="242138"/>
          </a:xfrm>
          <a:custGeom>
            <a:rect b="b" l="l" r="r" t="t"/>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med" w="med" type="none"/>
            <a:tailEnd len="med" w="med" type="triangle"/>
          </a:ln>
        </p:spPr>
      </p:sp>
      <p:sp>
        <p:nvSpPr>
          <p:cNvPr id="997" name="Google Shape;997;p82"/>
          <p:cNvSpPr/>
          <p:nvPr/>
        </p:nvSpPr>
        <p:spPr>
          <a:xfrm>
            <a:off x="2676675" y="3283875"/>
            <a:ext cx="3727375" cy="851119"/>
          </a:xfrm>
          <a:custGeom>
            <a:rect b="b" l="l" r="r" t="t"/>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med" w="med" type="none"/>
            <a:tailEnd len="med" w="med" type="triangle"/>
          </a:ln>
        </p:spPr>
      </p:sp>
      <p:sp>
        <p:nvSpPr>
          <p:cNvPr id="998" name="Google Shape;998;p82"/>
          <p:cNvSpPr/>
          <p:nvPr/>
        </p:nvSpPr>
        <p:spPr>
          <a:xfrm>
            <a:off x="2559275" y="3071081"/>
            <a:ext cx="4060000" cy="1562869"/>
          </a:xfrm>
          <a:custGeom>
            <a:rect b="b" l="l" r="r" t="t"/>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med" w="med" type="none"/>
            <a:tailEnd len="med" w="med" type="triangle"/>
          </a:ln>
        </p:spPr>
      </p:sp>
      <p:graphicFrame>
        <p:nvGraphicFramePr>
          <p:cNvPr id="999" name="Google Shape;999;p82"/>
          <p:cNvGraphicFramePr/>
          <p:nvPr/>
        </p:nvGraphicFramePr>
        <p:xfrm>
          <a:off x="4759150" y="1585059"/>
          <a:ext cx="3000000" cy="3000000"/>
        </p:xfrm>
        <a:graphic>
          <a:graphicData uri="http://schemas.openxmlformats.org/drawingml/2006/table">
            <a:tbl>
              <a:tblPr>
                <a:noFill/>
                <a:tableStyleId>{75D668AE-AFC9-4AB6-8DED-E49882EE9C3C}</a:tableStyleId>
              </a:tblPr>
              <a:tblGrid>
                <a:gridCol w="3780650"/>
              </a:tblGrid>
              <a:tr h="264975">
                <a:tc>
                  <a:txBody>
                    <a:bodyPr/>
                    <a:lstStyle/>
                    <a:p>
                      <a:pPr indent="0" lvl="0" marL="0" rtl="0" algn="l">
                        <a:spcBef>
                          <a:spcPts val="0"/>
                        </a:spcBef>
                        <a:spcAft>
                          <a:spcPts val="0"/>
                        </a:spcAft>
                        <a:buNone/>
                      </a:pPr>
                      <a:r>
                        <a:rPr lang="sv-SE" sz="1100">
                          <a:solidFill>
                            <a:srgbClr val="FF0000"/>
                          </a:solidFill>
                        </a:rPr>
                        <a:t>E </a:t>
                      </a:r>
                      <a:r>
                        <a:rPr lang="sv-SE" sz="1100"/>
                        <a:t>-&gt; EXIT</a:t>
                      </a:r>
                      <a:endParaRPr sz="1100"/>
                    </a:p>
                  </a:txBody>
                  <a:tcPr marT="68575" marB="68575" marR="91425" marL="91425">
                    <a:solidFill>
                      <a:srgbClr val="FFFFFF"/>
                    </a:solidFill>
                  </a:tcPr>
                </a:tc>
              </a:tr>
              <a:tr h="264975">
                <a:tc>
                  <a:txBody>
                    <a:bodyPr/>
                    <a:lstStyle/>
                    <a:p>
                      <a:pPr indent="0" lvl="0" marL="0" rtl="0" algn="l">
                        <a:spcBef>
                          <a:spcPts val="0"/>
                        </a:spcBef>
                        <a:spcAft>
                          <a:spcPts val="0"/>
                        </a:spcAft>
                        <a:buNone/>
                      </a:pPr>
                      <a:r>
                        <a:rPr lang="sv-SE" sz="1100">
                          <a:solidFill>
                            <a:srgbClr val="FF0000"/>
                          </a:solidFill>
                        </a:rPr>
                        <a:t>E</a:t>
                      </a:r>
                      <a:r>
                        <a:rPr lang="sv-SE" sz="1100"/>
                        <a:t> -&gt; F -&gt; G -&gt; H -&gt; </a:t>
                      </a:r>
                      <a:r>
                        <a:rPr lang="sv-SE" sz="1100">
                          <a:solidFill>
                            <a:srgbClr val="FF0000"/>
                          </a:solidFill>
                        </a:rPr>
                        <a:t>E</a:t>
                      </a:r>
                      <a:endParaRPr sz="1100">
                        <a:solidFill>
                          <a:srgbClr val="FF0000"/>
                        </a:solidFill>
                      </a:endParaRPr>
                    </a:p>
                  </a:txBody>
                  <a:tcPr marT="68575" marB="68575" marR="91425" marL="91425">
                    <a:solidFill>
                      <a:srgbClr val="FFFFFF"/>
                    </a:solidFill>
                  </a:tcPr>
                </a:tc>
              </a:tr>
              <a:tr h="264975">
                <a:tc>
                  <a:txBody>
                    <a:bodyPr/>
                    <a:lstStyle/>
                    <a:p>
                      <a:pPr indent="0" lvl="0" marL="0" rtl="0" algn="l">
                        <a:spcBef>
                          <a:spcPts val="0"/>
                        </a:spcBef>
                        <a:spcAft>
                          <a:spcPts val="0"/>
                        </a:spcAft>
                        <a:buClr>
                          <a:schemeClr val="dk1"/>
                        </a:buClr>
                        <a:buSzPts val="800"/>
                        <a:buFont typeface="Arial"/>
                        <a:buNone/>
                      </a:pPr>
                      <a:r>
                        <a:rPr lang="sv-SE" sz="1100">
                          <a:solidFill>
                            <a:srgbClr val="FF0000"/>
                          </a:solidFill>
                        </a:rPr>
                        <a:t>E</a:t>
                      </a:r>
                      <a:r>
                        <a:rPr lang="sv-SE" sz="1100">
                          <a:solidFill>
                            <a:schemeClr val="dk1"/>
                          </a:solidFill>
                        </a:rPr>
                        <a:t> -&gt; F -&gt; G -&gt; I -&gt; J -&gt; </a:t>
                      </a:r>
                      <a:r>
                        <a:rPr lang="sv-SE" sz="1100">
                          <a:solidFill>
                            <a:srgbClr val="FF0000"/>
                          </a:solidFill>
                        </a:rPr>
                        <a:t>E</a:t>
                      </a:r>
                      <a:endParaRPr sz="1100"/>
                    </a:p>
                  </a:txBody>
                  <a:tcPr marT="68575" marB="68575" marR="91425" marL="91425">
                    <a:solidFill>
                      <a:srgbClr val="FFFFFF"/>
                    </a:solidFill>
                  </a:tcPr>
                </a:tc>
              </a:tr>
              <a:tr h="264975">
                <a:tc>
                  <a:txBody>
                    <a:bodyPr/>
                    <a:lstStyle/>
                    <a:p>
                      <a:pPr indent="0" lvl="0" marL="0" rtl="0" algn="l">
                        <a:spcBef>
                          <a:spcPts val="0"/>
                        </a:spcBef>
                        <a:spcAft>
                          <a:spcPts val="0"/>
                        </a:spcAft>
                        <a:buClr>
                          <a:schemeClr val="dk1"/>
                        </a:buClr>
                        <a:buSzPts val="800"/>
                        <a:buFont typeface="Arial"/>
                        <a:buNone/>
                      </a:pPr>
                      <a:r>
                        <a:rPr lang="sv-SE" sz="1100">
                          <a:solidFill>
                            <a:srgbClr val="FF0000"/>
                          </a:solidFill>
                        </a:rPr>
                        <a:t>E</a:t>
                      </a:r>
                      <a:r>
                        <a:rPr lang="sv-SE" sz="1100">
                          <a:solidFill>
                            <a:schemeClr val="dk1"/>
                          </a:solidFill>
                        </a:rPr>
                        <a:t> -&gt; F -&gt; G -&gt; I -&gt; K -&gt; </a:t>
                      </a:r>
                      <a:r>
                        <a:rPr lang="sv-SE" sz="1100">
                          <a:solidFill>
                            <a:srgbClr val="FF0000"/>
                          </a:solidFill>
                        </a:rPr>
                        <a:t>E</a:t>
                      </a:r>
                      <a:endParaRPr sz="1100"/>
                    </a:p>
                  </a:txBody>
                  <a:tcPr marT="68575" marB="68575" marR="91425" marL="91425">
                    <a:solidFill>
                      <a:srgbClr val="FFFFFF"/>
                    </a:solidFill>
                  </a:tcPr>
                </a:tc>
              </a:tr>
            </a:tbl>
          </a:graphicData>
        </a:graphic>
      </p:graphicFrame>
      <p:sp>
        <p:nvSpPr>
          <p:cNvPr id="1000" name="Google Shape;1000;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4" name="Shape 1004"/>
        <p:cNvGrpSpPr/>
        <p:nvPr/>
      </p:nvGrpSpPr>
      <p:grpSpPr>
        <a:xfrm>
          <a:off x="0" y="0"/>
          <a:ext cx="0" cy="0"/>
          <a:chOff x="0" y="0"/>
          <a:chExt cx="0" cy="0"/>
        </a:xfrm>
      </p:grpSpPr>
      <p:sp>
        <p:nvSpPr>
          <p:cNvPr id="1005" name="Google Shape;1005;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CFG</a:t>
            </a:r>
            <a:endParaRPr/>
          </a:p>
        </p:txBody>
      </p:sp>
      <p:sp>
        <p:nvSpPr>
          <p:cNvPr id="1006" name="Google Shape;1006;p83"/>
          <p:cNvSpPr/>
          <p:nvPr/>
        </p:nvSpPr>
        <p:spPr>
          <a:xfrm>
            <a:off x="2062450" y="1409100"/>
            <a:ext cx="337800" cy="3429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sp>
        <p:nvSpPr>
          <p:cNvPr id="1007" name="Google Shape;1007;p83"/>
          <p:cNvSpPr/>
          <p:nvPr/>
        </p:nvSpPr>
        <p:spPr>
          <a:xfrm>
            <a:off x="1881400" y="2029650"/>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1008" name="Google Shape;1008;p83"/>
          <p:cNvSpPr/>
          <p:nvPr/>
        </p:nvSpPr>
        <p:spPr>
          <a:xfrm>
            <a:off x="2298975"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sp>
        <p:nvSpPr>
          <p:cNvPr id="1009" name="Google Shape;1009;p83"/>
          <p:cNvSpPr/>
          <p:nvPr/>
        </p:nvSpPr>
        <p:spPr>
          <a:xfrm>
            <a:off x="1711150"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sp>
        <p:nvSpPr>
          <p:cNvPr id="1010" name="Google Shape;1010;p83"/>
          <p:cNvSpPr txBox="1"/>
          <p:nvPr/>
        </p:nvSpPr>
        <p:spPr>
          <a:xfrm>
            <a:off x="24957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1011" name="Google Shape;1011;p83"/>
          <p:cNvSpPr txBox="1"/>
          <p:nvPr/>
        </p:nvSpPr>
        <p:spPr>
          <a:xfrm>
            <a:off x="15261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1012" name="Google Shape;1012;p83"/>
          <p:cNvSpPr/>
          <p:nvPr/>
        </p:nvSpPr>
        <p:spPr>
          <a:xfrm>
            <a:off x="457188" y="3301294"/>
            <a:ext cx="642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EXIT</a:t>
            </a:r>
            <a:endParaRPr/>
          </a:p>
        </p:txBody>
      </p:sp>
      <p:cxnSp>
        <p:nvCxnSpPr>
          <p:cNvPr id="1013" name="Google Shape;1013;p83"/>
          <p:cNvCxnSpPr>
            <a:stCxn id="1014" idx="1"/>
            <a:endCxn id="1012" idx="3"/>
          </p:cNvCxnSpPr>
          <p:nvPr/>
        </p:nvCxnSpPr>
        <p:spPr>
          <a:xfrm rot="10800000">
            <a:off x="1099300" y="3492694"/>
            <a:ext cx="782100" cy="0"/>
          </a:xfrm>
          <a:prstGeom prst="straightConnector1">
            <a:avLst/>
          </a:prstGeom>
          <a:noFill/>
          <a:ln cap="flat" cmpd="sng" w="19050">
            <a:solidFill>
              <a:schemeClr val="dk2"/>
            </a:solidFill>
            <a:prstDash val="solid"/>
            <a:round/>
            <a:headEnd len="med" w="med" type="none"/>
            <a:tailEnd len="med" w="med" type="triangle"/>
          </a:ln>
        </p:spPr>
      </p:cxnSp>
      <p:sp>
        <p:nvSpPr>
          <p:cNvPr id="1015" name="Google Shape;1015;p83"/>
          <p:cNvSpPr txBox="1"/>
          <p:nvPr/>
        </p:nvSpPr>
        <p:spPr>
          <a:xfrm>
            <a:off x="887188" y="30405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1016" name="Google Shape;1016;p83"/>
          <p:cNvSpPr/>
          <p:nvPr/>
        </p:nvSpPr>
        <p:spPr>
          <a:xfrm>
            <a:off x="1998700" y="3904294"/>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1017" name="Google Shape;1017;p83"/>
          <p:cNvSpPr txBox="1"/>
          <p:nvPr/>
        </p:nvSpPr>
        <p:spPr>
          <a:xfrm>
            <a:off x="1595050" y="3569231"/>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1018" name="Google Shape;1018;p83"/>
          <p:cNvSpPr/>
          <p:nvPr/>
        </p:nvSpPr>
        <p:spPr>
          <a:xfrm>
            <a:off x="3025200" y="3882403"/>
            <a:ext cx="741900" cy="477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1019" name="Google Shape;1019;p83"/>
          <p:cNvCxnSpPr>
            <a:stCxn id="1016" idx="3"/>
            <a:endCxn id="1018" idx="1"/>
          </p:cNvCxnSpPr>
          <p:nvPr/>
        </p:nvCxnSpPr>
        <p:spPr>
          <a:xfrm>
            <a:off x="2464000" y="4095694"/>
            <a:ext cx="561300" cy="25500"/>
          </a:xfrm>
          <a:prstGeom prst="straightConnector1">
            <a:avLst/>
          </a:prstGeom>
          <a:noFill/>
          <a:ln cap="flat" cmpd="sng" w="19050">
            <a:solidFill>
              <a:schemeClr val="dk2"/>
            </a:solidFill>
            <a:prstDash val="solid"/>
            <a:round/>
            <a:headEnd len="med" w="med" type="none"/>
            <a:tailEnd len="med" w="med" type="triangle"/>
          </a:ln>
        </p:spPr>
      </p:cxnSp>
      <p:sp>
        <p:nvSpPr>
          <p:cNvPr id="1020" name="Google Shape;1020;p83"/>
          <p:cNvSpPr/>
          <p:nvPr/>
        </p:nvSpPr>
        <p:spPr>
          <a:xfrm>
            <a:off x="4501425" y="4359638"/>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H</a:t>
            </a:r>
            <a:endParaRPr/>
          </a:p>
        </p:txBody>
      </p:sp>
      <p:cxnSp>
        <p:nvCxnSpPr>
          <p:cNvPr id="1021" name="Google Shape;1021;p83"/>
          <p:cNvCxnSpPr>
            <a:stCxn id="1018" idx="2"/>
            <a:endCxn id="1020" idx="1"/>
          </p:cNvCxnSpPr>
          <p:nvPr/>
        </p:nvCxnSpPr>
        <p:spPr>
          <a:xfrm>
            <a:off x="3396150" y="4359703"/>
            <a:ext cx="1105200" cy="191400"/>
          </a:xfrm>
          <a:prstGeom prst="straightConnector1">
            <a:avLst/>
          </a:prstGeom>
          <a:noFill/>
          <a:ln cap="flat" cmpd="sng" w="19050">
            <a:solidFill>
              <a:schemeClr val="dk2"/>
            </a:solidFill>
            <a:prstDash val="solid"/>
            <a:round/>
            <a:headEnd len="med" w="med" type="none"/>
            <a:tailEnd len="med" w="med" type="triangle"/>
          </a:ln>
        </p:spPr>
      </p:cxnSp>
      <p:sp>
        <p:nvSpPr>
          <p:cNvPr id="1022" name="Google Shape;1022;p83"/>
          <p:cNvSpPr txBox="1"/>
          <p:nvPr/>
        </p:nvSpPr>
        <p:spPr>
          <a:xfrm>
            <a:off x="3779850" y="4542750"/>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1023" name="Google Shape;1023;p83"/>
          <p:cNvSpPr/>
          <p:nvPr/>
        </p:nvSpPr>
        <p:spPr>
          <a:xfrm>
            <a:off x="4404825" y="3750375"/>
            <a:ext cx="642000" cy="4449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a:t>
            </a:r>
            <a:endParaRPr/>
          </a:p>
        </p:txBody>
      </p:sp>
      <p:cxnSp>
        <p:nvCxnSpPr>
          <p:cNvPr id="1024" name="Google Shape;1024;p83"/>
          <p:cNvCxnSpPr>
            <a:stCxn id="1018" idx="0"/>
            <a:endCxn id="1023" idx="1"/>
          </p:cNvCxnSpPr>
          <p:nvPr/>
        </p:nvCxnSpPr>
        <p:spPr>
          <a:xfrm>
            <a:off x="3396150" y="3882403"/>
            <a:ext cx="1008600" cy="90300"/>
          </a:xfrm>
          <a:prstGeom prst="straightConnector1">
            <a:avLst/>
          </a:prstGeom>
          <a:noFill/>
          <a:ln cap="flat" cmpd="sng" w="19050">
            <a:solidFill>
              <a:schemeClr val="dk2"/>
            </a:solidFill>
            <a:prstDash val="solid"/>
            <a:round/>
            <a:headEnd len="med" w="med" type="none"/>
            <a:tailEnd len="med" w="med" type="triangle"/>
          </a:ln>
        </p:spPr>
      </p:cxnSp>
      <p:sp>
        <p:nvSpPr>
          <p:cNvPr id="1025" name="Google Shape;1025;p83"/>
          <p:cNvSpPr txBox="1"/>
          <p:nvPr/>
        </p:nvSpPr>
        <p:spPr>
          <a:xfrm>
            <a:off x="3779850" y="35193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1026" name="Google Shape;1026;p83"/>
          <p:cNvSpPr/>
          <p:nvPr/>
        </p:nvSpPr>
        <p:spPr>
          <a:xfrm>
            <a:off x="5422775" y="3549206"/>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J</a:t>
            </a:r>
            <a:endParaRPr/>
          </a:p>
        </p:txBody>
      </p:sp>
      <p:sp>
        <p:nvSpPr>
          <p:cNvPr id="1027" name="Google Shape;1027;p83"/>
          <p:cNvSpPr/>
          <p:nvPr/>
        </p:nvSpPr>
        <p:spPr>
          <a:xfrm>
            <a:off x="5315150" y="3972863"/>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K</a:t>
            </a:r>
            <a:endParaRPr/>
          </a:p>
        </p:txBody>
      </p:sp>
      <p:cxnSp>
        <p:nvCxnSpPr>
          <p:cNvPr id="1028" name="Google Shape;1028;p83"/>
          <p:cNvCxnSpPr>
            <a:stCxn id="1023" idx="0"/>
            <a:endCxn id="1026" idx="1"/>
          </p:cNvCxnSpPr>
          <p:nvPr/>
        </p:nvCxnSpPr>
        <p:spPr>
          <a:xfrm flipH="1" rot="10800000">
            <a:off x="4725825" y="3740475"/>
            <a:ext cx="696900" cy="9900"/>
          </a:xfrm>
          <a:prstGeom prst="straightConnector1">
            <a:avLst/>
          </a:prstGeom>
          <a:noFill/>
          <a:ln cap="flat" cmpd="sng" w="19050">
            <a:solidFill>
              <a:schemeClr val="dk2"/>
            </a:solidFill>
            <a:prstDash val="solid"/>
            <a:round/>
            <a:headEnd len="med" w="med" type="none"/>
            <a:tailEnd len="med" w="med" type="triangle"/>
          </a:ln>
        </p:spPr>
      </p:cxnSp>
      <p:cxnSp>
        <p:nvCxnSpPr>
          <p:cNvPr id="1029" name="Google Shape;1029;p83"/>
          <p:cNvCxnSpPr>
            <a:stCxn id="1023" idx="2"/>
            <a:endCxn id="1027" idx="1"/>
          </p:cNvCxnSpPr>
          <p:nvPr/>
        </p:nvCxnSpPr>
        <p:spPr>
          <a:xfrm flipH="1" rot="10800000">
            <a:off x="4725825" y="4164375"/>
            <a:ext cx="589200" cy="30900"/>
          </a:xfrm>
          <a:prstGeom prst="straightConnector1">
            <a:avLst/>
          </a:prstGeom>
          <a:noFill/>
          <a:ln cap="flat" cmpd="sng" w="19050">
            <a:solidFill>
              <a:schemeClr val="dk2"/>
            </a:solidFill>
            <a:prstDash val="solid"/>
            <a:round/>
            <a:headEnd len="med" w="med" type="none"/>
            <a:tailEnd len="med" w="med" type="triangle"/>
          </a:ln>
        </p:spPr>
      </p:cxnSp>
      <p:sp>
        <p:nvSpPr>
          <p:cNvPr id="1030" name="Google Shape;1030;p83"/>
          <p:cNvSpPr txBox="1"/>
          <p:nvPr/>
        </p:nvSpPr>
        <p:spPr>
          <a:xfrm>
            <a:off x="4844863" y="3492769"/>
            <a:ext cx="3378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1031" name="Google Shape;1031;p83"/>
          <p:cNvSpPr txBox="1"/>
          <p:nvPr/>
        </p:nvSpPr>
        <p:spPr>
          <a:xfrm>
            <a:off x="4977350" y="3882413"/>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1032" name="Google Shape;1032;p83"/>
          <p:cNvCxnSpPr>
            <a:stCxn id="1006" idx="2"/>
            <a:endCxn id="1007" idx="0"/>
          </p:cNvCxnSpPr>
          <p:nvPr/>
        </p:nvCxnSpPr>
        <p:spPr>
          <a:xfrm>
            <a:off x="2231350" y="1752000"/>
            <a:ext cx="0" cy="277800"/>
          </a:xfrm>
          <a:prstGeom prst="straightConnector1">
            <a:avLst/>
          </a:prstGeom>
          <a:noFill/>
          <a:ln cap="flat" cmpd="sng" w="19050">
            <a:solidFill>
              <a:schemeClr val="dk2"/>
            </a:solidFill>
            <a:prstDash val="solid"/>
            <a:round/>
            <a:headEnd len="med" w="med" type="none"/>
            <a:tailEnd len="med" w="med" type="triangle"/>
          </a:ln>
        </p:spPr>
      </p:cxnSp>
      <p:cxnSp>
        <p:nvCxnSpPr>
          <p:cNvPr id="1033" name="Google Shape;1033;p83"/>
          <p:cNvCxnSpPr>
            <a:stCxn id="1007" idx="2"/>
          </p:cNvCxnSpPr>
          <p:nvPr/>
        </p:nvCxnSpPr>
        <p:spPr>
          <a:xfrm flipH="1">
            <a:off x="1932850" y="2412450"/>
            <a:ext cx="298500" cy="316500"/>
          </a:xfrm>
          <a:prstGeom prst="straightConnector1">
            <a:avLst/>
          </a:prstGeom>
          <a:noFill/>
          <a:ln cap="flat" cmpd="sng" w="19050">
            <a:solidFill>
              <a:schemeClr val="dk2"/>
            </a:solidFill>
            <a:prstDash val="solid"/>
            <a:round/>
            <a:headEnd len="med" w="med" type="none"/>
            <a:tailEnd len="med" w="med" type="triangle"/>
          </a:ln>
        </p:spPr>
      </p:cxnSp>
      <p:cxnSp>
        <p:nvCxnSpPr>
          <p:cNvPr id="1034" name="Google Shape;1034;p83"/>
          <p:cNvCxnSpPr>
            <a:stCxn id="1007" idx="2"/>
            <a:endCxn id="1008" idx="0"/>
          </p:cNvCxnSpPr>
          <p:nvPr/>
        </p:nvCxnSpPr>
        <p:spPr>
          <a:xfrm>
            <a:off x="2231350" y="2412450"/>
            <a:ext cx="259500" cy="327300"/>
          </a:xfrm>
          <a:prstGeom prst="straightConnector1">
            <a:avLst/>
          </a:prstGeom>
          <a:noFill/>
          <a:ln cap="flat" cmpd="sng" w="19050">
            <a:solidFill>
              <a:schemeClr val="dk2"/>
            </a:solidFill>
            <a:prstDash val="solid"/>
            <a:round/>
            <a:headEnd len="med" w="med" type="none"/>
            <a:tailEnd len="med" w="med" type="triangle"/>
          </a:ln>
        </p:spPr>
      </p:cxnSp>
      <p:cxnSp>
        <p:nvCxnSpPr>
          <p:cNvPr id="1035" name="Google Shape;1035;p83"/>
          <p:cNvCxnSpPr>
            <a:stCxn id="1014" idx="2"/>
            <a:endCxn id="1016" idx="0"/>
          </p:cNvCxnSpPr>
          <p:nvPr/>
        </p:nvCxnSpPr>
        <p:spPr>
          <a:xfrm>
            <a:off x="2231350" y="3684094"/>
            <a:ext cx="0" cy="220200"/>
          </a:xfrm>
          <a:prstGeom prst="straightConnector1">
            <a:avLst/>
          </a:prstGeom>
          <a:noFill/>
          <a:ln cap="flat" cmpd="sng" w="19050">
            <a:solidFill>
              <a:schemeClr val="dk2"/>
            </a:solidFill>
            <a:prstDash val="solid"/>
            <a:round/>
            <a:headEnd len="med" w="med" type="none"/>
            <a:tailEnd len="med" w="med" type="triangle"/>
          </a:ln>
        </p:spPr>
      </p:cxnSp>
      <p:sp>
        <p:nvSpPr>
          <p:cNvPr id="1014" name="Google Shape;1014;p83"/>
          <p:cNvSpPr/>
          <p:nvPr/>
        </p:nvSpPr>
        <p:spPr>
          <a:xfrm>
            <a:off x="1881400" y="3301294"/>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cxnSp>
        <p:nvCxnSpPr>
          <p:cNvPr id="1036" name="Google Shape;1036;p83"/>
          <p:cNvCxnSpPr>
            <a:stCxn id="1009" idx="2"/>
            <a:endCxn id="1014" idx="0"/>
          </p:cNvCxnSpPr>
          <p:nvPr/>
        </p:nvCxnSpPr>
        <p:spPr>
          <a:xfrm>
            <a:off x="1903150" y="3122625"/>
            <a:ext cx="328200" cy="178800"/>
          </a:xfrm>
          <a:prstGeom prst="straightConnector1">
            <a:avLst/>
          </a:prstGeom>
          <a:noFill/>
          <a:ln cap="flat" cmpd="sng" w="19050">
            <a:solidFill>
              <a:schemeClr val="dk2"/>
            </a:solidFill>
            <a:prstDash val="solid"/>
            <a:round/>
            <a:headEnd len="med" w="med" type="none"/>
            <a:tailEnd len="med" w="med" type="triangle"/>
          </a:ln>
        </p:spPr>
      </p:cxnSp>
      <p:cxnSp>
        <p:nvCxnSpPr>
          <p:cNvPr id="1037" name="Google Shape;1037;p83"/>
          <p:cNvCxnSpPr>
            <a:stCxn id="1008" idx="2"/>
            <a:endCxn id="1014" idx="0"/>
          </p:cNvCxnSpPr>
          <p:nvPr/>
        </p:nvCxnSpPr>
        <p:spPr>
          <a:xfrm flipH="1">
            <a:off x="2231475" y="3122625"/>
            <a:ext cx="259500" cy="178800"/>
          </a:xfrm>
          <a:prstGeom prst="straightConnector1">
            <a:avLst/>
          </a:prstGeom>
          <a:noFill/>
          <a:ln cap="flat" cmpd="sng" w="19050">
            <a:solidFill>
              <a:schemeClr val="dk2"/>
            </a:solidFill>
            <a:prstDash val="solid"/>
            <a:round/>
            <a:headEnd len="med" w="med" type="none"/>
            <a:tailEnd len="med" w="med" type="triangle"/>
          </a:ln>
        </p:spPr>
      </p:cxnSp>
      <p:graphicFrame>
        <p:nvGraphicFramePr>
          <p:cNvPr id="1038" name="Google Shape;1038;p83"/>
          <p:cNvGraphicFramePr/>
          <p:nvPr/>
        </p:nvGraphicFramePr>
        <p:xfrm>
          <a:off x="4251500" y="1632525"/>
          <a:ext cx="3000000" cy="3000000"/>
        </p:xfrm>
        <a:graphic>
          <a:graphicData uri="http://schemas.openxmlformats.org/drawingml/2006/table">
            <a:tbl>
              <a:tblPr>
                <a:noFill/>
                <a:tableStyleId>{75D668AE-AFC9-4AB6-8DED-E49882EE9C3C}</a:tableStyleId>
              </a:tblPr>
              <a:tblGrid>
                <a:gridCol w="3780650"/>
              </a:tblGrid>
              <a:tr h="264975">
                <a:tc>
                  <a:txBody>
                    <a:bodyPr/>
                    <a:lstStyle/>
                    <a:p>
                      <a:pPr indent="0" lvl="0" marL="0" rtl="0" algn="l">
                        <a:spcBef>
                          <a:spcPts val="0"/>
                        </a:spcBef>
                        <a:spcAft>
                          <a:spcPts val="0"/>
                        </a:spcAft>
                        <a:buNone/>
                      </a:pPr>
                      <a:r>
                        <a:rPr lang="sv-SE" sz="1100">
                          <a:solidFill>
                            <a:srgbClr val="FF0000"/>
                          </a:solidFill>
                        </a:rPr>
                        <a:t>E </a:t>
                      </a:r>
                      <a:r>
                        <a:rPr lang="sv-SE" sz="1100"/>
                        <a:t>-&gt; EXIT</a:t>
                      </a:r>
                      <a:endParaRPr sz="1100"/>
                    </a:p>
                  </a:txBody>
                  <a:tcPr marT="68575" marB="68575" marR="91425" marL="91425">
                    <a:solidFill>
                      <a:srgbClr val="FFFFFF"/>
                    </a:solidFill>
                  </a:tcPr>
                </a:tc>
              </a:tr>
              <a:tr h="264975">
                <a:tc>
                  <a:txBody>
                    <a:bodyPr/>
                    <a:lstStyle/>
                    <a:p>
                      <a:pPr indent="0" lvl="0" marL="0" rtl="0" algn="l">
                        <a:spcBef>
                          <a:spcPts val="0"/>
                        </a:spcBef>
                        <a:spcAft>
                          <a:spcPts val="0"/>
                        </a:spcAft>
                        <a:buNone/>
                      </a:pPr>
                      <a:r>
                        <a:rPr lang="sv-SE" sz="1100">
                          <a:solidFill>
                            <a:srgbClr val="FF0000"/>
                          </a:solidFill>
                        </a:rPr>
                        <a:t>E</a:t>
                      </a:r>
                      <a:r>
                        <a:rPr lang="sv-SE" sz="1100"/>
                        <a:t> -&gt; F -&gt; G -&gt; H -&gt; </a:t>
                      </a:r>
                      <a:r>
                        <a:rPr lang="sv-SE" sz="1100">
                          <a:solidFill>
                            <a:srgbClr val="FF0000"/>
                          </a:solidFill>
                        </a:rPr>
                        <a:t>E</a:t>
                      </a:r>
                      <a:endParaRPr sz="1100">
                        <a:solidFill>
                          <a:srgbClr val="FF0000"/>
                        </a:solidFill>
                      </a:endParaRPr>
                    </a:p>
                  </a:txBody>
                  <a:tcPr marT="68575" marB="68575" marR="91425" marL="91425">
                    <a:solidFill>
                      <a:srgbClr val="FFFFFF"/>
                    </a:solidFill>
                  </a:tcPr>
                </a:tc>
              </a:tr>
              <a:tr h="264975">
                <a:tc>
                  <a:txBody>
                    <a:bodyPr/>
                    <a:lstStyle/>
                    <a:p>
                      <a:pPr indent="0" lvl="0" marL="0" rtl="0" algn="l">
                        <a:spcBef>
                          <a:spcPts val="0"/>
                        </a:spcBef>
                        <a:spcAft>
                          <a:spcPts val="0"/>
                        </a:spcAft>
                        <a:buNone/>
                      </a:pPr>
                      <a:r>
                        <a:rPr lang="sv-SE" sz="1100">
                          <a:solidFill>
                            <a:srgbClr val="FF0000"/>
                          </a:solidFill>
                        </a:rPr>
                        <a:t>E</a:t>
                      </a:r>
                      <a:r>
                        <a:rPr lang="sv-SE" sz="1100">
                          <a:solidFill>
                            <a:schemeClr val="dk1"/>
                          </a:solidFill>
                        </a:rPr>
                        <a:t> -&gt; F -&gt; G -&gt; I -&gt; J -&gt; </a:t>
                      </a:r>
                      <a:r>
                        <a:rPr lang="sv-SE" sz="1100">
                          <a:solidFill>
                            <a:srgbClr val="FF0000"/>
                          </a:solidFill>
                        </a:rPr>
                        <a:t>E</a:t>
                      </a:r>
                      <a:endParaRPr sz="1100"/>
                    </a:p>
                  </a:txBody>
                  <a:tcPr marT="68575" marB="68575" marR="91425" marL="91425">
                    <a:solidFill>
                      <a:srgbClr val="FFFFFF"/>
                    </a:solidFill>
                  </a:tcPr>
                </a:tc>
              </a:tr>
              <a:tr h="264975">
                <a:tc>
                  <a:txBody>
                    <a:bodyPr/>
                    <a:lstStyle/>
                    <a:p>
                      <a:pPr indent="0" lvl="0" marL="0" rtl="0" algn="l">
                        <a:spcBef>
                          <a:spcPts val="0"/>
                        </a:spcBef>
                        <a:spcAft>
                          <a:spcPts val="0"/>
                        </a:spcAft>
                        <a:buNone/>
                      </a:pPr>
                      <a:r>
                        <a:rPr lang="sv-SE" sz="1100">
                          <a:solidFill>
                            <a:srgbClr val="FF0000"/>
                          </a:solidFill>
                        </a:rPr>
                        <a:t>E</a:t>
                      </a:r>
                      <a:r>
                        <a:rPr lang="sv-SE" sz="1100">
                          <a:solidFill>
                            <a:schemeClr val="dk1"/>
                          </a:solidFill>
                        </a:rPr>
                        <a:t> -&gt; F -&gt; G -&gt; I -&gt; K -&gt; </a:t>
                      </a:r>
                      <a:r>
                        <a:rPr lang="sv-SE" sz="1100">
                          <a:solidFill>
                            <a:srgbClr val="FF0000"/>
                          </a:solidFill>
                        </a:rPr>
                        <a:t>E</a:t>
                      </a:r>
                      <a:endParaRPr sz="1100"/>
                    </a:p>
                  </a:txBody>
                  <a:tcPr marT="68575" marB="68575" marR="91425" marL="91425">
                    <a:solidFill>
                      <a:srgbClr val="FFFFFF"/>
                    </a:solidFill>
                  </a:tcPr>
                </a:tc>
              </a:tr>
            </a:tbl>
          </a:graphicData>
        </a:graphic>
      </p:graphicFrame>
      <p:sp>
        <p:nvSpPr>
          <p:cNvPr id="1039" name="Google Shape;1039;p83"/>
          <p:cNvSpPr/>
          <p:nvPr/>
        </p:nvSpPr>
        <p:spPr>
          <a:xfrm>
            <a:off x="5269200" y="4429256"/>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cxnSp>
        <p:nvCxnSpPr>
          <p:cNvPr id="1040" name="Google Shape;1040;p83"/>
          <p:cNvCxnSpPr>
            <a:stCxn id="1020" idx="3"/>
            <a:endCxn id="1039" idx="1"/>
          </p:cNvCxnSpPr>
          <p:nvPr/>
        </p:nvCxnSpPr>
        <p:spPr>
          <a:xfrm>
            <a:off x="4885425" y="4551038"/>
            <a:ext cx="383700" cy="69600"/>
          </a:xfrm>
          <a:prstGeom prst="straightConnector1">
            <a:avLst/>
          </a:prstGeom>
          <a:noFill/>
          <a:ln cap="flat" cmpd="sng" w="19050">
            <a:solidFill>
              <a:schemeClr val="dk2"/>
            </a:solidFill>
            <a:prstDash val="solid"/>
            <a:round/>
            <a:headEnd len="med" w="med" type="none"/>
            <a:tailEnd len="med" w="med" type="triangle"/>
          </a:ln>
        </p:spPr>
      </p:cxnSp>
      <p:sp>
        <p:nvSpPr>
          <p:cNvPr id="1041" name="Google Shape;1041;p83"/>
          <p:cNvSpPr/>
          <p:nvPr/>
        </p:nvSpPr>
        <p:spPr>
          <a:xfrm>
            <a:off x="6115375" y="3549206"/>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cxnSp>
        <p:nvCxnSpPr>
          <p:cNvPr id="1042" name="Google Shape;1042;p83"/>
          <p:cNvCxnSpPr>
            <a:stCxn id="1026" idx="3"/>
            <a:endCxn id="1041" idx="1"/>
          </p:cNvCxnSpPr>
          <p:nvPr/>
        </p:nvCxnSpPr>
        <p:spPr>
          <a:xfrm>
            <a:off x="5806775" y="3740606"/>
            <a:ext cx="308700" cy="0"/>
          </a:xfrm>
          <a:prstGeom prst="straightConnector1">
            <a:avLst/>
          </a:prstGeom>
          <a:noFill/>
          <a:ln cap="flat" cmpd="sng" w="19050">
            <a:solidFill>
              <a:schemeClr val="dk2"/>
            </a:solidFill>
            <a:prstDash val="solid"/>
            <a:round/>
            <a:headEnd len="med" w="med" type="none"/>
            <a:tailEnd len="med" w="med" type="triangle"/>
          </a:ln>
        </p:spPr>
      </p:cxnSp>
      <p:sp>
        <p:nvSpPr>
          <p:cNvPr id="1043" name="Google Shape;1043;p83"/>
          <p:cNvSpPr/>
          <p:nvPr/>
        </p:nvSpPr>
        <p:spPr>
          <a:xfrm>
            <a:off x="6115375" y="3988313"/>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cxnSp>
        <p:nvCxnSpPr>
          <p:cNvPr id="1044" name="Google Shape;1044;p83"/>
          <p:cNvCxnSpPr>
            <a:stCxn id="1027" idx="3"/>
            <a:endCxn id="1043" idx="1"/>
          </p:cNvCxnSpPr>
          <p:nvPr/>
        </p:nvCxnSpPr>
        <p:spPr>
          <a:xfrm>
            <a:off x="5780450" y="4164263"/>
            <a:ext cx="334800" cy="15600"/>
          </a:xfrm>
          <a:prstGeom prst="straightConnector1">
            <a:avLst/>
          </a:prstGeom>
          <a:noFill/>
          <a:ln cap="flat" cmpd="sng" w="19050">
            <a:solidFill>
              <a:schemeClr val="dk2"/>
            </a:solidFill>
            <a:prstDash val="solid"/>
            <a:round/>
            <a:headEnd len="med" w="med" type="none"/>
            <a:tailEnd len="med" w="med" type="triangle"/>
          </a:ln>
        </p:spPr>
      </p:cxnSp>
      <p:sp>
        <p:nvSpPr>
          <p:cNvPr id="1045" name="Google Shape;1045;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Adequacy Metrics</a:t>
            </a:r>
            <a:endParaRPr/>
          </a:p>
        </p:txBody>
      </p:sp>
      <p:sp>
        <p:nvSpPr>
          <p:cNvPr id="179" name="Google Shape;179;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Adequacy Metrics based on coverage of factors correlated to finding faults (hopefully).</a:t>
            </a:r>
            <a:endParaRPr/>
          </a:p>
          <a:p>
            <a:pPr indent="-368300" lvl="1" marL="914400" marR="0" rtl="0" algn="l">
              <a:lnSpc>
                <a:spcPct val="100000"/>
              </a:lnSpc>
              <a:spcBef>
                <a:spcPts val="0"/>
              </a:spcBef>
              <a:spcAft>
                <a:spcPts val="0"/>
              </a:spcAft>
              <a:buSzPts val="2200"/>
              <a:buChar char="•"/>
            </a:pPr>
            <a:r>
              <a:rPr lang="sv-SE"/>
              <a:t>Widely used in industry - easy to understand, cheap to calculate, offer a checklist.</a:t>
            </a:r>
            <a:endParaRPr/>
          </a:p>
          <a:p>
            <a:pPr indent="-368300" lvl="1" marL="914400" marR="0" rtl="0" algn="l">
              <a:lnSpc>
                <a:spcPct val="100000"/>
              </a:lnSpc>
              <a:spcBef>
                <a:spcPts val="0"/>
              </a:spcBef>
              <a:spcAft>
                <a:spcPts val="0"/>
              </a:spcAft>
              <a:buSzPts val="2200"/>
              <a:buChar char="•"/>
            </a:pPr>
            <a:r>
              <a:rPr lang="sv-SE"/>
              <a:t>Some metrics based on coverage of requirement statements, used for verification.</a:t>
            </a:r>
            <a:endParaRPr/>
          </a:p>
          <a:p>
            <a:pPr indent="-368300" lvl="1" marL="914400" marR="0" rtl="0" algn="l">
              <a:lnSpc>
                <a:spcPct val="100000"/>
              </a:lnSpc>
              <a:spcBef>
                <a:spcPts val="0"/>
              </a:spcBef>
              <a:spcAft>
                <a:spcPts val="0"/>
              </a:spcAft>
              <a:buSzPts val="2200"/>
              <a:buChar char="•"/>
            </a:pPr>
            <a:r>
              <a:rPr lang="sv-SE"/>
              <a:t>Majority based on exercising elements of the source code in ways that might trigger faults.</a:t>
            </a:r>
            <a:endParaRPr/>
          </a:p>
          <a:p>
            <a:pPr indent="-342900" lvl="2" marL="1371600" marR="0" rtl="0" algn="l">
              <a:lnSpc>
                <a:spcPct val="100000"/>
              </a:lnSpc>
              <a:spcBef>
                <a:spcPts val="0"/>
              </a:spcBef>
              <a:spcAft>
                <a:spcPts val="0"/>
              </a:spcAft>
              <a:buSzPts val="1800"/>
              <a:buChar char="•"/>
            </a:pPr>
            <a:r>
              <a:rPr lang="sv-SE"/>
              <a:t>This is the basis of </a:t>
            </a:r>
            <a:r>
              <a:rPr b="1" i="1" lang="sv-SE"/>
              <a:t>structural testing</a:t>
            </a:r>
            <a:r>
              <a:rPr lang="sv-SE"/>
              <a:t>.</a:t>
            </a:r>
            <a:endParaRPr/>
          </a:p>
          <a:p>
            <a:pPr indent="0" lvl="0" marL="0" rtl="0" algn="l">
              <a:spcBef>
                <a:spcPts val="1000"/>
              </a:spcBef>
              <a:spcAft>
                <a:spcPts val="0"/>
              </a:spcAft>
              <a:buNone/>
            </a:pPr>
            <a:r>
              <a:t/>
            </a:r>
            <a:endParaRPr/>
          </a:p>
          <a:p>
            <a:pPr indent="0" lvl="0" marL="0" rtl="0" algn="r">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180" name="Google Shape;180;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9" name="Shape 1049"/>
        <p:cNvGrpSpPr/>
        <p:nvPr/>
      </p:nvGrpSpPr>
      <p:grpSpPr>
        <a:xfrm>
          <a:off x="0" y="0"/>
          <a:ext cx="0" cy="0"/>
          <a:chOff x="0" y="0"/>
          <a:chExt cx="0" cy="0"/>
        </a:xfrm>
      </p:grpSpPr>
      <p:sp>
        <p:nvSpPr>
          <p:cNvPr id="1050" name="Google Shape;1050;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CFG</a:t>
            </a:r>
            <a:endParaRPr/>
          </a:p>
        </p:txBody>
      </p:sp>
      <p:sp>
        <p:nvSpPr>
          <p:cNvPr id="1051" name="Google Shape;1051;p84"/>
          <p:cNvSpPr/>
          <p:nvPr/>
        </p:nvSpPr>
        <p:spPr>
          <a:xfrm>
            <a:off x="2062450" y="1409100"/>
            <a:ext cx="337800" cy="3429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sp>
        <p:nvSpPr>
          <p:cNvPr id="1052" name="Google Shape;1052;p84"/>
          <p:cNvSpPr/>
          <p:nvPr/>
        </p:nvSpPr>
        <p:spPr>
          <a:xfrm>
            <a:off x="1881400" y="2029650"/>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1053" name="Google Shape;1053;p84"/>
          <p:cNvSpPr/>
          <p:nvPr/>
        </p:nvSpPr>
        <p:spPr>
          <a:xfrm>
            <a:off x="2298975"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sp>
        <p:nvSpPr>
          <p:cNvPr id="1054" name="Google Shape;1054;p84"/>
          <p:cNvSpPr/>
          <p:nvPr/>
        </p:nvSpPr>
        <p:spPr>
          <a:xfrm>
            <a:off x="1711150"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sp>
        <p:nvSpPr>
          <p:cNvPr id="1055" name="Google Shape;1055;p84"/>
          <p:cNvSpPr txBox="1"/>
          <p:nvPr/>
        </p:nvSpPr>
        <p:spPr>
          <a:xfrm>
            <a:off x="24957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1056" name="Google Shape;1056;p84"/>
          <p:cNvSpPr txBox="1"/>
          <p:nvPr/>
        </p:nvSpPr>
        <p:spPr>
          <a:xfrm>
            <a:off x="15261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1057" name="Google Shape;1057;p84"/>
          <p:cNvSpPr/>
          <p:nvPr/>
        </p:nvSpPr>
        <p:spPr>
          <a:xfrm>
            <a:off x="457188" y="3301294"/>
            <a:ext cx="642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EXIT</a:t>
            </a:r>
            <a:endParaRPr/>
          </a:p>
        </p:txBody>
      </p:sp>
      <p:cxnSp>
        <p:nvCxnSpPr>
          <p:cNvPr id="1058" name="Google Shape;1058;p84"/>
          <p:cNvCxnSpPr>
            <a:stCxn id="1059" idx="1"/>
            <a:endCxn id="1057" idx="3"/>
          </p:cNvCxnSpPr>
          <p:nvPr/>
        </p:nvCxnSpPr>
        <p:spPr>
          <a:xfrm rot="10800000">
            <a:off x="1099300" y="3492694"/>
            <a:ext cx="782100" cy="0"/>
          </a:xfrm>
          <a:prstGeom prst="straightConnector1">
            <a:avLst/>
          </a:prstGeom>
          <a:noFill/>
          <a:ln cap="flat" cmpd="sng" w="19050">
            <a:solidFill>
              <a:schemeClr val="dk2"/>
            </a:solidFill>
            <a:prstDash val="solid"/>
            <a:round/>
            <a:headEnd len="med" w="med" type="none"/>
            <a:tailEnd len="med" w="med" type="triangle"/>
          </a:ln>
        </p:spPr>
      </p:cxnSp>
      <p:sp>
        <p:nvSpPr>
          <p:cNvPr id="1060" name="Google Shape;1060;p84"/>
          <p:cNvSpPr txBox="1"/>
          <p:nvPr/>
        </p:nvSpPr>
        <p:spPr>
          <a:xfrm>
            <a:off x="887188" y="30405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1061" name="Google Shape;1061;p84"/>
          <p:cNvSpPr/>
          <p:nvPr/>
        </p:nvSpPr>
        <p:spPr>
          <a:xfrm>
            <a:off x="1998700" y="3904294"/>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1062" name="Google Shape;1062;p84"/>
          <p:cNvSpPr txBox="1"/>
          <p:nvPr/>
        </p:nvSpPr>
        <p:spPr>
          <a:xfrm>
            <a:off x="1595050" y="3569231"/>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1063" name="Google Shape;1063;p84"/>
          <p:cNvSpPr/>
          <p:nvPr/>
        </p:nvSpPr>
        <p:spPr>
          <a:xfrm>
            <a:off x="3025200" y="3882403"/>
            <a:ext cx="741900" cy="477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1064" name="Google Shape;1064;p84"/>
          <p:cNvCxnSpPr>
            <a:stCxn id="1061" idx="3"/>
            <a:endCxn id="1063" idx="1"/>
          </p:cNvCxnSpPr>
          <p:nvPr/>
        </p:nvCxnSpPr>
        <p:spPr>
          <a:xfrm>
            <a:off x="2464000" y="4095694"/>
            <a:ext cx="561300" cy="25500"/>
          </a:xfrm>
          <a:prstGeom prst="straightConnector1">
            <a:avLst/>
          </a:prstGeom>
          <a:noFill/>
          <a:ln cap="flat" cmpd="sng" w="19050">
            <a:solidFill>
              <a:schemeClr val="dk2"/>
            </a:solidFill>
            <a:prstDash val="solid"/>
            <a:round/>
            <a:headEnd len="med" w="med" type="none"/>
            <a:tailEnd len="med" w="med" type="triangle"/>
          </a:ln>
        </p:spPr>
      </p:cxnSp>
      <p:sp>
        <p:nvSpPr>
          <p:cNvPr id="1065" name="Google Shape;1065;p84"/>
          <p:cNvSpPr/>
          <p:nvPr/>
        </p:nvSpPr>
        <p:spPr>
          <a:xfrm>
            <a:off x="4501425" y="4359638"/>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H</a:t>
            </a:r>
            <a:endParaRPr/>
          </a:p>
        </p:txBody>
      </p:sp>
      <p:cxnSp>
        <p:nvCxnSpPr>
          <p:cNvPr id="1066" name="Google Shape;1066;p84"/>
          <p:cNvCxnSpPr>
            <a:stCxn id="1063" idx="2"/>
            <a:endCxn id="1065" idx="1"/>
          </p:cNvCxnSpPr>
          <p:nvPr/>
        </p:nvCxnSpPr>
        <p:spPr>
          <a:xfrm>
            <a:off x="3396150" y="4359703"/>
            <a:ext cx="1105200" cy="191400"/>
          </a:xfrm>
          <a:prstGeom prst="straightConnector1">
            <a:avLst/>
          </a:prstGeom>
          <a:noFill/>
          <a:ln cap="flat" cmpd="sng" w="19050">
            <a:solidFill>
              <a:schemeClr val="dk2"/>
            </a:solidFill>
            <a:prstDash val="solid"/>
            <a:round/>
            <a:headEnd len="med" w="med" type="none"/>
            <a:tailEnd len="med" w="med" type="triangle"/>
          </a:ln>
        </p:spPr>
      </p:cxnSp>
      <p:sp>
        <p:nvSpPr>
          <p:cNvPr id="1067" name="Google Shape;1067;p84"/>
          <p:cNvSpPr txBox="1"/>
          <p:nvPr/>
        </p:nvSpPr>
        <p:spPr>
          <a:xfrm>
            <a:off x="3779850" y="4542750"/>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1068" name="Google Shape;1068;p84"/>
          <p:cNvSpPr/>
          <p:nvPr/>
        </p:nvSpPr>
        <p:spPr>
          <a:xfrm>
            <a:off x="4404825" y="3750375"/>
            <a:ext cx="642000" cy="4449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a:t>
            </a:r>
            <a:endParaRPr/>
          </a:p>
        </p:txBody>
      </p:sp>
      <p:cxnSp>
        <p:nvCxnSpPr>
          <p:cNvPr id="1069" name="Google Shape;1069;p84"/>
          <p:cNvCxnSpPr>
            <a:stCxn id="1063" idx="0"/>
            <a:endCxn id="1068" idx="1"/>
          </p:cNvCxnSpPr>
          <p:nvPr/>
        </p:nvCxnSpPr>
        <p:spPr>
          <a:xfrm>
            <a:off x="3396150" y="3882403"/>
            <a:ext cx="1008600" cy="90300"/>
          </a:xfrm>
          <a:prstGeom prst="straightConnector1">
            <a:avLst/>
          </a:prstGeom>
          <a:noFill/>
          <a:ln cap="flat" cmpd="sng" w="19050">
            <a:solidFill>
              <a:schemeClr val="dk2"/>
            </a:solidFill>
            <a:prstDash val="solid"/>
            <a:round/>
            <a:headEnd len="med" w="med" type="none"/>
            <a:tailEnd len="med" w="med" type="triangle"/>
          </a:ln>
        </p:spPr>
      </p:cxnSp>
      <p:sp>
        <p:nvSpPr>
          <p:cNvPr id="1070" name="Google Shape;1070;p84"/>
          <p:cNvSpPr txBox="1"/>
          <p:nvPr/>
        </p:nvSpPr>
        <p:spPr>
          <a:xfrm>
            <a:off x="3779850" y="35193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1071" name="Google Shape;1071;p84"/>
          <p:cNvSpPr/>
          <p:nvPr/>
        </p:nvSpPr>
        <p:spPr>
          <a:xfrm>
            <a:off x="5422775" y="3549206"/>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J</a:t>
            </a:r>
            <a:endParaRPr/>
          </a:p>
        </p:txBody>
      </p:sp>
      <p:sp>
        <p:nvSpPr>
          <p:cNvPr id="1072" name="Google Shape;1072;p84"/>
          <p:cNvSpPr/>
          <p:nvPr/>
        </p:nvSpPr>
        <p:spPr>
          <a:xfrm>
            <a:off x="5315150" y="3972863"/>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K</a:t>
            </a:r>
            <a:endParaRPr/>
          </a:p>
        </p:txBody>
      </p:sp>
      <p:cxnSp>
        <p:nvCxnSpPr>
          <p:cNvPr id="1073" name="Google Shape;1073;p84"/>
          <p:cNvCxnSpPr>
            <a:stCxn id="1068" idx="0"/>
            <a:endCxn id="1071" idx="1"/>
          </p:cNvCxnSpPr>
          <p:nvPr/>
        </p:nvCxnSpPr>
        <p:spPr>
          <a:xfrm flipH="1" rot="10800000">
            <a:off x="4725825" y="3740475"/>
            <a:ext cx="696900" cy="9900"/>
          </a:xfrm>
          <a:prstGeom prst="straightConnector1">
            <a:avLst/>
          </a:prstGeom>
          <a:noFill/>
          <a:ln cap="flat" cmpd="sng" w="19050">
            <a:solidFill>
              <a:schemeClr val="dk2"/>
            </a:solidFill>
            <a:prstDash val="solid"/>
            <a:round/>
            <a:headEnd len="med" w="med" type="none"/>
            <a:tailEnd len="med" w="med" type="triangle"/>
          </a:ln>
        </p:spPr>
      </p:cxnSp>
      <p:cxnSp>
        <p:nvCxnSpPr>
          <p:cNvPr id="1074" name="Google Shape;1074;p84"/>
          <p:cNvCxnSpPr>
            <a:stCxn id="1068" idx="2"/>
            <a:endCxn id="1072" idx="1"/>
          </p:cNvCxnSpPr>
          <p:nvPr/>
        </p:nvCxnSpPr>
        <p:spPr>
          <a:xfrm flipH="1" rot="10800000">
            <a:off x="4725825" y="4164375"/>
            <a:ext cx="589200" cy="30900"/>
          </a:xfrm>
          <a:prstGeom prst="straightConnector1">
            <a:avLst/>
          </a:prstGeom>
          <a:noFill/>
          <a:ln cap="flat" cmpd="sng" w="19050">
            <a:solidFill>
              <a:schemeClr val="dk2"/>
            </a:solidFill>
            <a:prstDash val="solid"/>
            <a:round/>
            <a:headEnd len="med" w="med" type="none"/>
            <a:tailEnd len="med" w="med" type="triangle"/>
          </a:ln>
        </p:spPr>
      </p:cxnSp>
      <p:sp>
        <p:nvSpPr>
          <p:cNvPr id="1075" name="Google Shape;1075;p84"/>
          <p:cNvSpPr txBox="1"/>
          <p:nvPr/>
        </p:nvSpPr>
        <p:spPr>
          <a:xfrm>
            <a:off x="4844863" y="3492769"/>
            <a:ext cx="3378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1076" name="Google Shape;1076;p84"/>
          <p:cNvSpPr txBox="1"/>
          <p:nvPr/>
        </p:nvSpPr>
        <p:spPr>
          <a:xfrm>
            <a:off x="4977350" y="3882413"/>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1077" name="Google Shape;1077;p84"/>
          <p:cNvCxnSpPr>
            <a:stCxn id="1051" idx="2"/>
            <a:endCxn id="1052" idx="0"/>
          </p:cNvCxnSpPr>
          <p:nvPr/>
        </p:nvCxnSpPr>
        <p:spPr>
          <a:xfrm>
            <a:off x="2231350" y="1752000"/>
            <a:ext cx="0" cy="277800"/>
          </a:xfrm>
          <a:prstGeom prst="straightConnector1">
            <a:avLst/>
          </a:prstGeom>
          <a:noFill/>
          <a:ln cap="flat" cmpd="sng" w="19050">
            <a:solidFill>
              <a:schemeClr val="dk2"/>
            </a:solidFill>
            <a:prstDash val="solid"/>
            <a:round/>
            <a:headEnd len="med" w="med" type="none"/>
            <a:tailEnd len="med" w="med" type="triangle"/>
          </a:ln>
        </p:spPr>
      </p:cxnSp>
      <p:cxnSp>
        <p:nvCxnSpPr>
          <p:cNvPr id="1078" name="Google Shape;1078;p84"/>
          <p:cNvCxnSpPr>
            <a:stCxn id="1052" idx="2"/>
          </p:cNvCxnSpPr>
          <p:nvPr/>
        </p:nvCxnSpPr>
        <p:spPr>
          <a:xfrm flipH="1">
            <a:off x="1932850" y="2412450"/>
            <a:ext cx="298500" cy="316500"/>
          </a:xfrm>
          <a:prstGeom prst="straightConnector1">
            <a:avLst/>
          </a:prstGeom>
          <a:noFill/>
          <a:ln cap="flat" cmpd="sng" w="19050">
            <a:solidFill>
              <a:schemeClr val="dk2"/>
            </a:solidFill>
            <a:prstDash val="solid"/>
            <a:round/>
            <a:headEnd len="med" w="med" type="none"/>
            <a:tailEnd len="med" w="med" type="triangle"/>
          </a:ln>
        </p:spPr>
      </p:cxnSp>
      <p:cxnSp>
        <p:nvCxnSpPr>
          <p:cNvPr id="1079" name="Google Shape;1079;p84"/>
          <p:cNvCxnSpPr>
            <a:stCxn id="1052" idx="2"/>
            <a:endCxn id="1053" idx="0"/>
          </p:cNvCxnSpPr>
          <p:nvPr/>
        </p:nvCxnSpPr>
        <p:spPr>
          <a:xfrm>
            <a:off x="2231350" y="2412450"/>
            <a:ext cx="259500" cy="327300"/>
          </a:xfrm>
          <a:prstGeom prst="straightConnector1">
            <a:avLst/>
          </a:prstGeom>
          <a:noFill/>
          <a:ln cap="flat" cmpd="sng" w="19050">
            <a:solidFill>
              <a:schemeClr val="dk2"/>
            </a:solidFill>
            <a:prstDash val="solid"/>
            <a:round/>
            <a:headEnd len="med" w="med" type="none"/>
            <a:tailEnd len="med" w="med" type="triangle"/>
          </a:ln>
        </p:spPr>
      </p:cxnSp>
      <p:cxnSp>
        <p:nvCxnSpPr>
          <p:cNvPr id="1080" name="Google Shape;1080;p84"/>
          <p:cNvCxnSpPr>
            <a:stCxn id="1059" idx="2"/>
            <a:endCxn id="1061" idx="0"/>
          </p:cNvCxnSpPr>
          <p:nvPr/>
        </p:nvCxnSpPr>
        <p:spPr>
          <a:xfrm>
            <a:off x="2231350" y="3684094"/>
            <a:ext cx="0" cy="220200"/>
          </a:xfrm>
          <a:prstGeom prst="straightConnector1">
            <a:avLst/>
          </a:prstGeom>
          <a:noFill/>
          <a:ln cap="flat" cmpd="sng" w="19050">
            <a:solidFill>
              <a:schemeClr val="dk2"/>
            </a:solidFill>
            <a:prstDash val="solid"/>
            <a:round/>
            <a:headEnd len="med" w="med" type="none"/>
            <a:tailEnd len="med" w="med" type="triangle"/>
          </a:ln>
        </p:spPr>
      </p:cxnSp>
      <p:sp>
        <p:nvSpPr>
          <p:cNvPr id="1059" name="Google Shape;1059;p84"/>
          <p:cNvSpPr/>
          <p:nvPr/>
        </p:nvSpPr>
        <p:spPr>
          <a:xfrm>
            <a:off x="1881400" y="3301294"/>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cxnSp>
        <p:nvCxnSpPr>
          <p:cNvPr id="1081" name="Google Shape;1081;p84"/>
          <p:cNvCxnSpPr>
            <a:stCxn id="1054" idx="2"/>
            <a:endCxn id="1059" idx="0"/>
          </p:cNvCxnSpPr>
          <p:nvPr/>
        </p:nvCxnSpPr>
        <p:spPr>
          <a:xfrm>
            <a:off x="1903150" y="3122625"/>
            <a:ext cx="328200" cy="178800"/>
          </a:xfrm>
          <a:prstGeom prst="straightConnector1">
            <a:avLst/>
          </a:prstGeom>
          <a:noFill/>
          <a:ln cap="flat" cmpd="sng" w="19050">
            <a:solidFill>
              <a:schemeClr val="dk2"/>
            </a:solidFill>
            <a:prstDash val="solid"/>
            <a:round/>
            <a:headEnd len="med" w="med" type="none"/>
            <a:tailEnd len="med" w="med" type="triangle"/>
          </a:ln>
        </p:spPr>
      </p:cxnSp>
      <p:cxnSp>
        <p:nvCxnSpPr>
          <p:cNvPr id="1082" name="Google Shape;1082;p84"/>
          <p:cNvCxnSpPr>
            <a:stCxn id="1053" idx="2"/>
            <a:endCxn id="1059" idx="0"/>
          </p:cNvCxnSpPr>
          <p:nvPr/>
        </p:nvCxnSpPr>
        <p:spPr>
          <a:xfrm flipH="1">
            <a:off x="2231475" y="3122625"/>
            <a:ext cx="259500" cy="178800"/>
          </a:xfrm>
          <a:prstGeom prst="straightConnector1">
            <a:avLst/>
          </a:prstGeom>
          <a:noFill/>
          <a:ln cap="flat" cmpd="sng" w="19050">
            <a:solidFill>
              <a:schemeClr val="dk2"/>
            </a:solidFill>
            <a:prstDash val="solid"/>
            <a:round/>
            <a:headEnd len="med" w="med" type="none"/>
            <a:tailEnd len="med" w="med" type="triangle"/>
          </a:ln>
        </p:spPr>
      </p:cxnSp>
      <p:sp>
        <p:nvSpPr>
          <p:cNvPr id="1083" name="Google Shape;1083;p84"/>
          <p:cNvSpPr/>
          <p:nvPr/>
        </p:nvSpPr>
        <p:spPr>
          <a:xfrm>
            <a:off x="2598150" y="3437944"/>
            <a:ext cx="3482800" cy="242138"/>
          </a:xfrm>
          <a:custGeom>
            <a:rect b="b" l="l" r="r" t="t"/>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med" w="med" type="none"/>
            <a:tailEnd len="med" w="med" type="triangle"/>
          </a:ln>
        </p:spPr>
      </p:sp>
      <p:sp>
        <p:nvSpPr>
          <p:cNvPr id="1084" name="Google Shape;1084;p84"/>
          <p:cNvSpPr/>
          <p:nvPr/>
        </p:nvSpPr>
        <p:spPr>
          <a:xfrm>
            <a:off x="2529675" y="3283875"/>
            <a:ext cx="3727375" cy="851119"/>
          </a:xfrm>
          <a:custGeom>
            <a:rect b="b" l="l" r="r" t="t"/>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med" w="med" type="none"/>
            <a:tailEnd len="med" w="med" type="triangle"/>
          </a:ln>
        </p:spPr>
      </p:sp>
      <p:sp>
        <p:nvSpPr>
          <p:cNvPr id="1085" name="Google Shape;1085;p84"/>
          <p:cNvSpPr/>
          <p:nvPr/>
        </p:nvSpPr>
        <p:spPr>
          <a:xfrm>
            <a:off x="2412275" y="3071081"/>
            <a:ext cx="4060000" cy="1562869"/>
          </a:xfrm>
          <a:custGeom>
            <a:rect b="b" l="l" r="r" t="t"/>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med" w="med" type="none"/>
            <a:tailEnd len="med" w="med" type="triangle"/>
          </a:ln>
        </p:spPr>
      </p:sp>
      <p:sp>
        <p:nvSpPr>
          <p:cNvPr id="1086" name="Google Shape;1086;p84"/>
          <p:cNvSpPr txBox="1"/>
          <p:nvPr/>
        </p:nvSpPr>
        <p:spPr>
          <a:xfrm>
            <a:off x="3841875" y="1356975"/>
            <a:ext cx="51441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Tests that execute the loop:</a:t>
            </a:r>
            <a:endParaRPr b="1"/>
          </a:p>
          <a:p>
            <a:pPr indent="-317500" lvl="0" marL="457200" rtl="0" algn="l">
              <a:spcBef>
                <a:spcPts val="0"/>
              </a:spcBef>
              <a:spcAft>
                <a:spcPts val="0"/>
              </a:spcAft>
              <a:buSzPts val="1400"/>
              <a:buChar char="●"/>
            </a:pPr>
            <a:r>
              <a:rPr b="1" lang="sv-SE"/>
              <a:t>0 times</a:t>
            </a:r>
            <a:endParaRPr b="1"/>
          </a:p>
          <a:p>
            <a:pPr indent="-317500" lvl="0" marL="457200" rtl="0" algn="l">
              <a:spcBef>
                <a:spcPts val="0"/>
              </a:spcBef>
              <a:spcAft>
                <a:spcPts val="0"/>
              </a:spcAft>
              <a:buSzPts val="1400"/>
              <a:buChar char="●"/>
            </a:pPr>
            <a:r>
              <a:rPr b="1" lang="sv-SE"/>
              <a:t>1 time</a:t>
            </a:r>
            <a:endParaRPr b="1"/>
          </a:p>
          <a:p>
            <a:pPr indent="-317500" lvl="0" marL="457200" rtl="0" algn="l">
              <a:spcBef>
                <a:spcPts val="0"/>
              </a:spcBef>
              <a:spcAft>
                <a:spcPts val="0"/>
              </a:spcAft>
              <a:buSzPts val="1400"/>
              <a:buChar char="●"/>
            </a:pPr>
            <a:r>
              <a:rPr b="1" lang="sv-SE"/>
              <a:t>2+ times</a:t>
            </a:r>
            <a:endParaRPr b="1"/>
          </a:p>
        </p:txBody>
      </p:sp>
      <p:sp>
        <p:nvSpPr>
          <p:cNvPr id="1087" name="Google Shape;1087;p84"/>
          <p:cNvSpPr txBox="1"/>
          <p:nvPr/>
        </p:nvSpPr>
        <p:spPr>
          <a:xfrm>
            <a:off x="5249425" y="1544088"/>
            <a:ext cx="21342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38761D"/>
                </a:solidFill>
              </a:rPr>
              <a:t>key = 1, T = [1], size = 1</a:t>
            </a:r>
            <a:endParaRPr>
              <a:solidFill>
                <a:srgbClr val="38761D"/>
              </a:solidFill>
            </a:endParaRPr>
          </a:p>
        </p:txBody>
      </p:sp>
      <p:sp>
        <p:nvSpPr>
          <p:cNvPr id="1088" name="Google Shape;1088;p84"/>
          <p:cNvSpPr/>
          <p:nvPr/>
        </p:nvSpPr>
        <p:spPr>
          <a:xfrm>
            <a:off x="970850" y="1527619"/>
            <a:ext cx="1267575" cy="1901381"/>
          </a:xfrm>
          <a:custGeom>
            <a:rect b="b" l="l" r="r" t="t"/>
            <a:pathLst>
              <a:path extrusionOk="0" h="101407" w="50703">
                <a:moveTo>
                  <a:pt x="47236" y="0"/>
                </a:moveTo>
                <a:lnTo>
                  <a:pt x="47236" y="34235"/>
                </a:lnTo>
                <a:lnTo>
                  <a:pt x="38136" y="71938"/>
                </a:lnTo>
                <a:lnTo>
                  <a:pt x="50703" y="100540"/>
                </a:lnTo>
                <a:lnTo>
                  <a:pt x="0" y="101407"/>
                </a:lnTo>
              </a:path>
            </a:pathLst>
          </a:custGeom>
          <a:noFill/>
          <a:ln cap="flat" cmpd="sng" w="38100">
            <a:solidFill>
              <a:srgbClr val="38761D"/>
            </a:solidFill>
            <a:prstDash val="solid"/>
            <a:round/>
            <a:headEnd len="med" w="med" type="none"/>
            <a:tailEnd len="med" w="med" type="none"/>
          </a:ln>
        </p:spPr>
      </p:sp>
      <p:sp>
        <p:nvSpPr>
          <p:cNvPr id="1089" name="Google Shape;1089;p84"/>
          <p:cNvSpPr txBox="1"/>
          <p:nvPr/>
        </p:nvSpPr>
        <p:spPr>
          <a:xfrm>
            <a:off x="5249425" y="1732525"/>
            <a:ext cx="24387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0000FF"/>
                </a:solidFill>
              </a:rPr>
              <a:t>key = 2, T = [1, 2], size = 2</a:t>
            </a:r>
            <a:endParaRPr>
              <a:solidFill>
                <a:srgbClr val="0000FF"/>
              </a:solidFill>
            </a:endParaRPr>
          </a:p>
        </p:txBody>
      </p:sp>
      <p:sp>
        <p:nvSpPr>
          <p:cNvPr id="1090" name="Google Shape;1090;p84"/>
          <p:cNvSpPr/>
          <p:nvPr/>
        </p:nvSpPr>
        <p:spPr>
          <a:xfrm>
            <a:off x="884175" y="1568231"/>
            <a:ext cx="5882925" cy="3006469"/>
          </a:xfrm>
          <a:custGeom>
            <a:rect b="b" l="l" r="r" t="t"/>
            <a:pathLst>
              <a:path extrusionOk="0" h="160345" w="235317">
                <a:moveTo>
                  <a:pt x="57637" y="0"/>
                </a:moveTo>
                <a:lnTo>
                  <a:pt x="55037" y="35103"/>
                </a:lnTo>
                <a:lnTo>
                  <a:pt x="66738" y="74106"/>
                </a:lnTo>
                <a:lnTo>
                  <a:pt x="57204" y="101408"/>
                </a:lnTo>
                <a:lnTo>
                  <a:pt x="56337" y="135644"/>
                </a:lnTo>
                <a:lnTo>
                  <a:pt x="97507" y="134777"/>
                </a:lnTo>
                <a:lnTo>
                  <a:pt x="149511" y="160345"/>
                </a:lnTo>
                <a:lnTo>
                  <a:pt x="235317" y="158179"/>
                </a:lnTo>
                <a:lnTo>
                  <a:pt x="232283" y="79306"/>
                </a:lnTo>
                <a:lnTo>
                  <a:pt x="51137" y="101841"/>
                </a:lnTo>
                <a:lnTo>
                  <a:pt x="0" y="104441"/>
                </a:lnTo>
              </a:path>
            </a:pathLst>
          </a:custGeom>
          <a:noFill/>
          <a:ln cap="flat" cmpd="sng" w="19050">
            <a:solidFill>
              <a:srgbClr val="0000FF"/>
            </a:solidFill>
            <a:prstDash val="solid"/>
            <a:round/>
            <a:headEnd len="med" w="med" type="none"/>
            <a:tailEnd len="med" w="med" type="none"/>
          </a:ln>
        </p:spPr>
      </p:sp>
      <p:sp>
        <p:nvSpPr>
          <p:cNvPr id="1091" name="Google Shape;1091;p84"/>
          <p:cNvSpPr txBox="1"/>
          <p:nvPr/>
        </p:nvSpPr>
        <p:spPr>
          <a:xfrm>
            <a:off x="5249425" y="1963275"/>
            <a:ext cx="26010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900FF"/>
                </a:solidFill>
              </a:rPr>
              <a:t>key = 3, T = [1, 2, 3], size = 3</a:t>
            </a:r>
            <a:endParaRPr>
              <a:solidFill>
                <a:srgbClr val="9900FF"/>
              </a:solidFill>
            </a:endParaRPr>
          </a:p>
        </p:txBody>
      </p:sp>
      <p:sp>
        <p:nvSpPr>
          <p:cNvPr id="1092" name="Google Shape;1092;p84"/>
          <p:cNvSpPr/>
          <p:nvPr/>
        </p:nvSpPr>
        <p:spPr>
          <a:xfrm>
            <a:off x="743325" y="1568231"/>
            <a:ext cx="6316300" cy="2884594"/>
          </a:xfrm>
          <a:custGeom>
            <a:rect b="b" l="l" r="r" t="t"/>
            <a:pathLst>
              <a:path extrusionOk="0" h="153845" w="252652">
                <a:moveTo>
                  <a:pt x="64571" y="0"/>
                </a:moveTo>
                <a:lnTo>
                  <a:pt x="59804" y="36836"/>
                </a:lnTo>
                <a:lnTo>
                  <a:pt x="71939" y="76706"/>
                </a:lnTo>
                <a:lnTo>
                  <a:pt x="60671" y="103575"/>
                </a:lnTo>
                <a:lnTo>
                  <a:pt x="58938" y="135210"/>
                </a:lnTo>
                <a:lnTo>
                  <a:pt x="106608" y="136944"/>
                </a:lnTo>
                <a:lnTo>
                  <a:pt x="158178" y="126976"/>
                </a:lnTo>
                <a:lnTo>
                  <a:pt x="193281" y="114842"/>
                </a:lnTo>
                <a:lnTo>
                  <a:pt x="213216" y="113975"/>
                </a:lnTo>
                <a:lnTo>
                  <a:pt x="214949" y="97508"/>
                </a:lnTo>
                <a:lnTo>
                  <a:pt x="67605" y="104008"/>
                </a:lnTo>
                <a:lnTo>
                  <a:pt x="67172" y="130010"/>
                </a:lnTo>
                <a:lnTo>
                  <a:pt x="106174" y="130877"/>
                </a:lnTo>
                <a:lnTo>
                  <a:pt x="158612" y="153845"/>
                </a:lnTo>
                <a:lnTo>
                  <a:pt x="252652" y="151678"/>
                </a:lnTo>
                <a:lnTo>
                  <a:pt x="250052" y="81473"/>
                </a:lnTo>
                <a:lnTo>
                  <a:pt x="57637" y="99674"/>
                </a:lnTo>
                <a:lnTo>
                  <a:pt x="0" y="101841"/>
                </a:lnTo>
              </a:path>
            </a:pathLst>
          </a:custGeom>
          <a:noFill/>
          <a:ln cap="flat" cmpd="sng" w="19050">
            <a:solidFill>
              <a:srgbClr val="9900FF"/>
            </a:solidFill>
            <a:prstDash val="solid"/>
            <a:round/>
            <a:headEnd len="med" w="med" type="none"/>
            <a:tailEnd len="med" w="med" type="none"/>
          </a:ln>
        </p:spPr>
      </p:sp>
      <p:sp>
        <p:nvSpPr>
          <p:cNvPr id="1093" name="Google Shape;1093;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7"/>
                                        </p:tgtEl>
                                        <p:attrNameLst>
                                          <p:attrName>style.visibility</p:attrName>
                                        </p:attrNameLst>
                                      </p:cBhvr>
                                      <p:to>
                                        <p:strVal val="visible"/>
                                      </p:to>
                                    </p:set>
                                    <p:animEffect filter="fade" transition="in">
                                      <p:cBhvr>
                                        <p:cTn dur="1"/>
                                        <p:tgtEl>
                                          <p:spTgt spid="1087"/>
                                        </p:tgtEl>
                                      </p:cBhvr>
                                    </p:animEffect>
                                  </p:childTnLst>
                                </p:cTn>
                              </p:par>
                              <p:par>
                                <p:cTn fill="hold" nodeType="withEffect" presetClass="entr" presetID="10" presetSubtype="0">
                                  <p:stCondLst>
                                    <p:cond delay="0"/>
                                  </p:stCondLst>
                                  <p:childTnLst>
                                    <p:set>
                                      <p:cBhvr>
                                        <p:cTn dur="1" fill="hold">
                                          <p:stCondLst>
                                            <p:cond delay="0"/>
                                          </p:stCondLst>
                                        </p:cTn>
                                        <p:tgtEl>
                                          <p:spTgt spid="1088"/>
                                        </p:tgtEl>
                                        <p:attrNameLst>
                                          <p:attrName>style.visibility</p:attrName>
                                        </p:attrNameLst>
                                      </p:cBhvr>
                                      <p:to>
                                        <p:strVal val="visible"/>
                                      </p:to>
                                    </p:set>
                                    <p:animEffect filter="fade" transition="in">
                                      <p:cBhvr>
                                        <p:cTn dur="1"/>
                                        <p:tgtEl>
                                          <p:spTgt spid="10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9"/>
                                        </p:tgtEl>
                                        <p:attrNameLst>
                                          <p:attrName>style.visibility</p:attrName>
                                        </p:attrNameLst>
                                      </p:cBhvr>
                                      <p:to>
                                        <p:strVal val="visible"/>
                                      </p:to>
                                    </p:set>
                                    <p:animEffect filter="fade" transition="in">
                                      <p:cBhvr>
                                        <p:cTn dur="1"/>
                                        <p:tgtEl>
                                          <p:spTgt spid="1089"/>
                                        </p:tgtEl>
                                      </p:cBhvr>
                                    </p:animEffect>
                                  </p:childTnLst>
                                </p:cTn>
                              </p:par>
                              <p:par>
                                <p:cTn fill="hold" nodeType="withEffect" presetClass="entr" presetID="10" presetSubtype="0">
                                  <p:stCondLst>
                                    <p:cond delay="0"/>
                                  </p:stCondLst>
                                  <p:childTnLst>
                                    <p:set>
                                      <p:cBhvr>
                                        <p:cTn dur="1" fill="hold">
                                          <p:stCondLst>
                                            <p:cond delay="0"/>
                                          </p:stCondLst>
                                        </p:cTn>
                                        <p:tgtEl>
                                          <p:spTgt spid="1090"/>
                                        </p:tgtEl>
                                        <p:attrNameLst>
                                          <p:attrName>style.visibility</p:attrName>
                                        </p:attrNameLst>
                                      </p:cBhvr>
                                      <p:to>
                                        <p:strVal val="visible"/>
                                      </p:to>
                                    </p:set>
                                    <p:animEffect filter="fade" transition="in">
                                      <p:cBhvr>
                                        <p:cTn dur="1"/>
                                        <p:tgtEl>
                                          <p:spTgt spid="10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1"/>
                                        </p:tgtEl>
                                        <p:attrNameLst>
                                          <p:attrName>style.visibility</p:attrName>
                                        </p:attrNameLst>
                                      </p:cBhvr>
                                      <p:to>
                                        <p:strVal val="visible"/>
                                      </p:to>
                                    </p:set>
                                    <p:animEffect filter="fade" transition="in">
                                      <p:cBhvr>
                                        <p:cTn dur="1000"/>
                                        <p:tgtEl>
                                          <p:spTgt spid="1091"/>
                                        </p:tgtEl>
                                      </p:cBhvr>
                                    </p:animEffect>
                                  </p:childTnLst>
                                </p:cTn>
                              </p:par>
                              <p:par>
                                <p:cTn fill="hold" nodeType="withEffect" presetClass="entr" presetID="10" presetSubtype="0">
                                  <p:stCondLst>
                                    <p:cond delay="0"/>
                                  </p:stCondLst>
                                  <p:childTnLst>
                                    <p:set>
                                      <p:cBhvr>
                                        <p:cTn dur="1" fill="hold">
                                          <p:stCondLst>
                                            <p:cond delay="0"/>
                                          </p:stCondLst>
                                        </p:cTn>
                                        <p:tgtEl>
                                          <p:spTgt spid="1092"/>
                                        </p:tgtEl>
                                        <p:attrNameLst>
                                          <p:attrName>style.visibility</p:attrName>
                                        </p:attrNameLst>
                                      </p:cBhvr>
                                      <p:to>
                                        <p:strVal val="visible"/>
                                      </p:to>
                                    </p:set>
                                    <p:animEffect filter="fade" transition="in">
                                      <p:cBhvr>
                                        <p:cTn dur="1"/>
                                        <p:tgtEl>
                                          <p:spTgt spid="10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7" name="Shape 1097"/>
        <p:cNvGrpSpPr/>
        <p:nvPr/>
      </p:nvGrpSpPr>
      <p:grpSpPr>
        <a:xfrm>
          <a:off x="0" y="0"/>
          <a:ext cx="0" cy="0"/>
          <a:chOff x="0" y="0"/>
          <a:chExt cx="0" cy="0"/>
        </a:xfrm>
      </p:grpSpPr>
      <p:sp>
        <p:nvSpPr>
          <p:cNvPr id="1098" name="Google Shape;1098;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099" name="Google Shape;1099;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Arial"/>
              <a:buChar char="•"/>
            </a:pPr>
            <a:r>
              <a:rPr lang="sv-SE"/>
              <a:t>Test adequacy metrics let us “measure” how good our testing efforts are.</a:t>
            </a:r>
            <a:endParaRPr/>
          </a:p>
          <a:p>
            <a:pPr indent="-368300" lvl="1" marL="914400" marR="0" rtl="0" algn="l">
              <a:lnSpc>
                <a:spcPct val="100000"/>
              </a:lnSpc>
              <a:spcBef>
                <a:spcPts val="0"/>
              </a:spcBef>
              <a:spcAft>
                <a:spcPts val="0"/>
              </a:spcAft>
              <a:buSzPts val="2200"/>
              <a:buChar char="•"/>
            </a:pPr>
            <a:r>
              <a:rPr lang="sv-SE"/>
              <a:t>They prescribe test obligations that can be used to remove inadequacies from test suites.</a:t>
            </a:r>
            <a:endParaRPr/>
          </a:p>
          <a:p>
            <a:pPr indent="-419100" lvl="0" marL="457200" marR="0" rtl="0" algn="l">
              <a:lnSpc>
                <a:spcPct val="100000"/>
              </a:lnSpc>
              <a:spcBef>
                <a:spcPts val="0"/>
              </a:spcBef>
              <a:spcAft>
                <a:spcPts val="0"/>
              </a:spcAft>
              <a:buClr>
                <a:schemeClr val="dk1"/>
              </a:buClr>
              <a:buSzPts val="3000"/>
              <a:buFont typeface="Arial"/>
              <a:buChar char="•"/>
            </a:pPr>
            <a:r>
              <a:rPr lang="sv-SE"/>
              <a:t>Code structure is used in many adequacy metrics. Many different criteria, based on:</a:t>
            </a:r>
            <a:endParaRPr/>
          </a:p>
          <a:p>
            <a:pPr indent="-368300" lvl="1" marL="914400" marR="0" rtl="0" algn="l">
              <a:lnSpc>
                <a:spcPct val="100000"/>
              </a:lnSpc>
              <a:spcBef>
                <a:spcPts val="0"/>
              </a:spcBef>
              <a:spcAft>
                <a:spcPts val="0"/>
              </a:spcAft>
              <a:buSzPts val="2200"/>
              <a:buChar char="•"/>
            </a:pPr>
            <a:r>
              <a:rPr lang="sv-SE" sz="2400"/>
              <a:t>Statements, branches, conditions, paths, etc.</a:t>
            </a:r>
            <a:endParaRPr/>
          </a:p>
        </p:txBody>
      </p:sp>
      <p:sp>
        <p:nvSpPr>
          <p:cNvPr id="1100" name="Google Shape;1100;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4" name="Shape 1104"/>
        <p:cNvGrpSpPr/>
        <p:nvPr/>
      </p:nvGrpSpPr>
      <p:grpSpPr>
        <a:xfrm>
          <a:off x="0" y="0"/>
          <a:ext cx="0" cy="0"/>
          <a:chOff x="0" y="0"/>
          <a:chExt cx="0" cy="0"/>
        </a:xfrm>
      </p:grpSpPr>
      <p:sp>
        <p:nvSpPr>
          <p:cNvPr id="1105" name="Google Shape;1105;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106" name="Google Shape;1106;p8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00000"/>
              </a:lnSpc>
              <a:spcBef>
                <a:spcPts val="0"/>
              </a:spcBef>
              <a:spcAft>
                <a:spcPts val="0"/>
              </a:spcAft>
              <a:buSzPts val="2600"/>
              <a:buChar char="•"/>
            </a:pPr>
            <a:r>
              <a:rPr lang="sv-SE"/>
              <a:t>Coverage metrics tuned towards particular types of faults. Some are theoretically stronger than others, but are also more expensive and difficult to satisfy.</a:t>
            </a:r>
            <a:endParaRPr/>
          </a:p>
          <a:p>
            <a:pPr indent="-393700" lvl="0" marL="457200" marR="0" rtl="0" algn="l">
              <a:lnSpc>
                <a:spcPct val="120000"/>
              </a:lnSpc>
              <a:spcBef>
                <a:spcPts val="0"/>
              </a:spcBef>
              <a:spcAft>
                <a:spcPts val="0"/>
              </a:spcAft>
              <a:buSzPts val="2600"/>
              <a:buChar char="•"/>
            </a:pPr>
            <a:r>
              <a:rPr lang="sv-SE"/>
              <a:t>Full path coverage is impractical</a:t>
            </a:r>
            <a:endParaRPr/>
          </a:p>
          <a:p>
            <a:pPr indent="-368300" lvl="1" marL="914400" rtl="0" algn="l">
              <a:lnSpc>
                <a:spcPct val="120000"/>
              </a:lnSpc>
              <a:spcBef>
                <a:spcPts val="0"/>
              </a:spcBef>
              <a:spcAft>
                <a:spcPts val="0"/>
              </a:spcAft>
              <a:buSzPts val="2200"/>
              <a:buChar char="•"/>
            </a:pPr>
            <a:r>
              <a:rPr lang="sv-SE"/>
              <a:t>However, there are strategies to get the benefits of path coverage without the cost.</a:t>
            </a:r>
            <a:endParaRPr/>
          </a:p>
          <a:p>
            <a:pPr indent="-368300" lvl="1" marL="914400" rtl="0" algn="l">
              <a:lnSpc>
                <a:spcPct val="120000"/>
              </a:lnSpc>
              <a:spcBef>
                <a:spcPts val="0"/>
              </a:spcBef>
              <a:spcAft>
                <a:spcPts val="0"/>
              </a:spcAft>
              <a:buSzPts val="2200"/>
              <a:buChar char="•"/>
            </a:pPr>
            <a:r>
              <a:rPr lang="sv-SE"/>
              <a:t>These strategies are based on covering “important” paths or subpaths.</a:t>
            </a:r>
            <a:endParaRPr/>
          </a:p>
        </p:txBody>
      </p:sp>
      <p:sp>
        <p:nvSpPr>
          <p:cNvPr id="1107" name="Google Shape;1107;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2" name="Shape 1112"/>
        <p:cNvGrpSpPr/>
        <p:nvPr/>
      </p:nvGrpSpPr>
      <p:grpSpPr>
        <a:xfrm>
          <a:off x="0" y="0"/>
          <a:ext cx="0" cy="0"/>
          <a:chOff x="0" y="0"/>
          <a:chExt cx="0" cy="0"/>
        </a:xfrm>
      </p:grpSpPr>
      <p:sp>
        <p:nvSpPr>
          <p:cNvPr id="1113" name="Google Shape;1113;p8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14" name="Google Shape;1114;p8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1115" name="Google Shape;1115;p8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Today: Functional Testing</a:t>
            </a:r>
            <a:endParaRPr/>
          </a:p>
          <a:p>
            <a:pPr indent="-393700" lvl="0" marL="457200" rtl="0" algn="l">
              <a:spcBef>
                <a:spcPts val="0"/>
              </a:spcBef>
              <a:spcAft>
                <a:spcPts val="0"/>
              </a:spcAft>
              <a:buSzPts val="2600"/>
              <a:buChar char="•"/>
            </a:pPr>
            <a:r>
              <a:rPr lang="sv-SE"/>
              <a:t>Next class: Data-Flow Testing</a:t>
            </a:r>
            <a:endParaRPr/>
          </a:p>
          <a:p>
            <a:pPr indent="-368300" lvl="1" marL="914400" rtl="0" algn="l">
              <a:spcBef>
                <a:spcPts val="0"/>
              </a:spcBef>
              <a:spcAft>
                <a:spcPts val="0"/>
              </a:spcAft>
              <a:buSzPts val="2200"/>
              <a:buChar char="•"/>
            </a:pPr>
            <a:r>
              <a:rPr lang="sv-SE"/>
              <a:t>Optional Reading - Pezze and Young, Chapters 6 and 13</a:t>
            </a:r>
            <a:endParaRPr/>
          </a:p>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lang="sv-SE"/>
              <a:t>Homework - Assignment 1 due Sunday, Feb 16</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9" name="Shape 1119"/>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Will Cover</a:t>
            </a:r>
            <a:endParaRPr/>
          </a:p>
        </p:txBody>
      </p:sp>
      <p:sp>
        <p:nvSpPr>
          <p:cNvPr id="186" name="Google Shape;186;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Structural Testing:</a:t>
            </a:r>
            <a:endParaRPr/>
          </a:p>
          <a:p>
            <a:pPr indent="-368300" lvl="1" marL="914400" rtl="0" algn="l">
              <a:lnSpc>
                <a:spcPct val="120000"/>
              </a:lnSpc>
              <a:spcBef>
                <a:spcPts val="0"/>
              </a:spcBef>
              <a:spcAft>
                <a:spcPts val="0"/>
              </a:spcAft>
              <a:buSzPts val="2200"/>
              <a:buChar char="•"/>
            </a:pPr>
            <a:r>
              <a:rPr lang="sv-SE"/>
              <a:t>Derive tests from the program structure, directed by a chosen adequacy metric.</a:t>
            </a:r>
            <a:endParaRPr/>
          </a:p>
          <a:p>
            <a:pPr indent="-393700" lvl="0" marL="457200" rtl="0" algn="l">
              <a:lnSpc>
                <a:spcPct val="120000"/>
              </a:lnSpc>
              <a:spcBef>
                <a:spcPts val="0"/>
              </a:spcBef>
              <a:spcAft>
                <a:spcPts val="0"/>
              </a:spcAft>
              <a:buSzPts val="2600"/>
              <a:buChar char="•"/>
            </a:pPr>
            <a:r>
              <a:rPr lang="sv-SE"/>
              <a:t>Common structural coverage metrics:</a:t>
            </a:r>
            <a:endParaRPr/>
          </a:p>
          <a:p>
            <a:pPr indent="-368300" lvl="1" marL="914400" rtl="0" algn="l">
              <a:lnSpc>
                <a:spcPct val="120000"/>
              </a:lnSpc>
              <a:spcBef>
                <a:spcPts val="0"/>
              </a:spcBef>
              <a:spcAft>
                <a:spcPts val="0"/>
              </a:spcAft>
              <a:buSzPts val="2200"/>
              <a:buChar char="•"/>
            </a:pPr>
            <a:r>
              <a:rPr lang="sv-SE"/>
              <a:t>Statement coverage</a:t>
            </a:r>
            <a:endParaRPr/>
          </a:p>
          <a:p>
            <a:pPr indent="-368300" lvl="1" marL="914400" rtl="0" algn="l">
              <a:lnSpc>
                <a:spcPct val="120000"/>
              </a:lnSpc>
              <a:spcBef>
                <a:spcPts val="0"/>
              </a:spcBef>
              <a:spcAft>
                <a:spcPts val="0"/>
              </a:spcAft>
              <a:buSzPts val="2200"/>
              <a:buChar char="•"/>
            </a:pPr>
            <a:r>
              <a:rPr lang="sv-SE"/>
              <a:t>Branch coverage</a:t>
            </a:r>
            <a:endParaRPr/>
          </a:p>
          <a:p>
            <a:pPr indent="-368300" lvl="1" marL="914400" rtl="0" algn="l">
              <a:lnSpc>
                <a:spcPct val="120000"/>
              </a:lnSpc>
              <a:spcBef>
                <a:spcPts val="0"/>
              </a:spcBef>
              <a:spcAft>
                <a:spcPts val="0"/>
              </a:spcAft>
              <a:buSzPts val="2200"/>
              <a:buChar char="•"/>
            </a:pPr>
            <a:r>
              <a:rPr lang="sv-SE"/>
              <a:t>Condition coverage</a:t>
            </a:r>
            <a:endParaRPr/>
          </a:p>
          <a:p>
            <a:pPr indent="-368300" lvl="1" marL="914400" rtl="0" algn="l">
              <a:lnSpc>
                <a:spcPct val="120000"/>
              </a:lnSpc>
              <a:spcBef>
                <a:spcPts val="0"/>
              </a:spcBef>
              <a:spcAft>
                <a:spcPts val="0"/>
              </a:spcAft>
              <a:buSzPts val="2200"/>
              <a:buChar char="•"/>
            </a:pPr>
            <a:r>
              <a:rPr lang="sv-SE"/>
              <a:t>Path coverage</a:t>
            </a:r>
            <a:endParaRPr/>
          </a:p>
        </p:txBody>
      </p:sp>
      <p:sp>
        <p:nvSpPr>
          <p:cNvPr id="187" name="Google Shape;187;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a:t>
            </a:r>
            <a:endParaRPr/>
          </a:p>
        </p:txBody>
      </p:sp>
      <p:sp>
        <p:nvSpPr>
          <p:cNvPr id="193" name="Google Shape;193;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The structure of the software itself is a valuable source of information.</a:t>
            </a:r>
            <a:endParaRPr/>
          </a:p>
          <a:p>
            <a:pPr indent="-393700" lvl="0" marL="457200" rtl="0" algn="l">
              <a:lnSpc>
                <a:spcPct val="120000"/>
              </a:lnSpc>
              <a:spcBef>
                <a:spcPts val="0"/>
              </a:spcBef>
              <a:spcAft>
                <a:spcPts val="0"/>
              </a:spcAft>
              <a:buSzPts val="2600"/>
              <a:buChar char="•"/>
            </a:pPr>
            <a:r>
              <a:rPr lang="sv-SE"/>
              <a:t>Structural testing is the practice of using that structure to derive test cases.</a:t>
            </a:r>
            <a:endParaRPr/>
          </a:p>
          <a:p>
            <a:pPr indent="-393700" lvl="0" marL="457200" rtl="0" algn="l">
              <a:lnSpc>
                <a:spcPct val="120000"/>
              </a:lnSpc>
              <a:spcBef>
                <a:spcPts val="0"/>
              </a:spcBef>
              <a:spcAft>
                <a:spcPts val="0"/>
              </a:spcAft>
              <a:buSzPts val="2600"/>
              <a:buChar char="•"/>
            </a:pPr>
            <a:r>
              <a:rPr lang="sv-SE"/>
              <a:t>Sometime called white-box testing</a:t>
            </a:r>
            <a:endParaRPr/>
          </a:p>
          <a:p>
            <a:pPr indent="-368300" lvl="1" marL="914400" rtl="0" algn="l">
              <a:lnSpc>
                <a:spcPct val="120000"/>
              </a:lnSpc>
              <a:spcBef>
                <a:spcPts val="0"/>
              </a:spcBef>
              <a:spcAft>
                <a:spcPts val="0"/>
              </a:spcAft>
              <a:buSzPts val="2200"/>
              <a:buChar char="•"/>
            </a:pPr>
            <a:r>
              <a:rPr lang="sv-SE"/>
              <a:t>Functional = black-box.</a:t>
            </a:r>
            <a:endParaRPr/>
          </a:p>
        </p:txBody>
      </p:sp>
      <p:sp>
        <p:nvSpPr>
          <p:cNvPr id="194" name="Google Shape;194;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a:t>
            </a:r>
            <a:endParaRPr/>
          </a:p>
        </p:txBody>
      </p:sp>
      <p:sp>
        <p:nvSpPr>
          <p:cNvPr id="200" name="Google Shape;200;p33"/>
          <p:cNvSpPr txBox="1"/>
          <p:nvPr>
            <p:ph idx="1" type="body"/>
          </p:nvPr>
        </p:nvSpPr>
        <p:spPr>
          <a:xfrm>
            <a:off x="468895" y="1282400"/>
            <a:ext cx="41817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t>Uses a family of metrics that define how and what code is to be executed. </a:t>
            </a:r>
            <a:endParaRPr sz="2400"/>
          </a:p>
          <a:p>
            <a:pPr indent="-381000" lvl="0" marL="457200" rtl="0" algn="l">
              <a:lnSpc>
                <a:spcPct val="120000"/>
              </a:lnSpc>
              <a:spcBef>
                <a:spcPts val="0"/>
              </a:spcBef>
              <a:spcAft>
                <a:spcPts val="0"/>
              </a:spcAft>
              <a:buSzPts val="2400"/>
              <a:buChar char="•"/>
            </a:pPr>
            <a:r>
              <a:rPr lang="sv-SE" sz="2400"/>
              <a:t>Goal is to exercise a certain percentage of the code.</a:t>
            </a:r>
            <a:endParaRPr sz="2400"/>
          </a:p>
          <a:p>
            <a:pPr indent="-368300" lvl="1" marL="914400" rtl="0" algn="l">
              <a:lnSpc>
                <a:spcPct val="120000"/>
              </a:lnSpc>
              <a:spcBef>
                <a:spcPts val="0"/>
              </a:spcBef>
              <a:spcAft>
                <a:spcPts val="0"/>
              </a:spcAft>
              <a:buSzPts val="2200"/>
              <a:buChar char="•"/>
            </a:pPr>
            <a:r>
              <a:rPr lang="sv-SE"/>
              <a:t>Why??</a:t>
            </a:r>
            <a:endParaRPr/>
          </a:p>
        </p:txBody>
      </p:sp>
      <p:sp>
        <p:nvSpPr>
          <p:cNvPr id="201" name="Google Shape;201;p33"/>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latin typeface="Consolas"/>
                <a:ea typeface="Consolas"/>
                <a:cs typeface="Consolas"/>
                <a:sym typeface="Consolas"/>
              </a:rPr>
              <a:t>while (*eptr){</a:t>
            </a:r>
            <a:endParaRPr sz="2400">
              <a:solidFill>
                <a:schemeClr val="dk1"/>
              </a:solidFill>
              <a:latin typeface="Consolas"/>
              <a:ea typeface="Consolas"/>
              <a:cs typeface="Consolas"/>
              <a:sym typeface="Consolas"/>
            </a:endParaRPr>
          </a:p>
          <a:p>
            <a:pPr indent="0" lvl="0" marL="0" rtl="0" algn="l">
              <a:spcBef>
                <a:spcPts val="0"/>
              </a:spcBef>
              <a:spcAft>
                <a:spcPts val="0"/>
              </a:spcAft>
              <a:buNone/>
            </a:pPr>
            <a:r>
              <a:rPr lang="sv-SE" sz="2400">
                <a:solidFill>
                  <a:schemeClr val="dk1"/>
                </a:solidFill>
                <a:latin typeface="Consolas"/>
                <a:ea typeface="Consolas"/>
                <a:cs typeface="Consolas"/>
                <a:sym typeface="Consolas"/>
              </a:rPr>
              <a:t>	char c;</a:t>
            </a:r>
            <a:endParaRPr sz="2400">
              <a:solidFill>
                <a:schemeClr val="dk1"/>
              </a:solidFill>
              <a:latin typeface="Consolas"/>
              <a:ea typeface="Consolas"/>
              <a:cs typeface="Consolas"/>
              <a:sym typeface="Consolas"/>
            </a:endParaRPr>
          </a:p>
          <a:p>
            <a:pPr indent="0" lvl="0" marL="0" rtl="0" algn="l">
              <a:spcBef>
                <a:spcPts val="0"/>
              </a:spcBef>
              <a:spcAft>
                <a:spcPts val="0"/>
              </a:spcAft>
              <a:buNone/>
            </a:pPr>
            <a:r>
              <a:rPr lang="sv-SE" sz="2400">
                <a:solidFill>
                  <a:schemeClr val="dk1"/>
                </a:solidFill>
                <a:latin typeface="Consolas"/>
                <a:ea typeface="Consolas"/>
                <a:cs typeface="Consolas"/>
                <a:sym typeface="Consolas"/>
              </a:rPr>
              <a:t>	c = *eptr;</a:t>
            </a:r>
            <a:endParaRPr sz="2400">
              <a:solidFill>
                <a:schemeClr val="dk1"/>
              </a:solidFill>
              <a:latin typeface="Consolas"/>
              <a:ea typeface="Consolas"/>
              <a:cs typeface="Consolas"/>
              <a:sym typeface="Consolas"/>
            </a:endParaRPr>
          </a:p>
          <a:p>
            <a:pPr indent="0" lvl="0" marL="0" rtl="0" algn="l">
              <a:spcBef>
                <a:spcPts val="0"/>
              </a:spcBef>
              <a:spcAft>
                <a:spcPts val="0"/>
              </a:spcAft>
              <a:buNone/>
            </a:pPr>
            <a:r>
              <a:rPr lang="sv-SE" sz="2400">
                <a:solidFill>
                  <a:schemeClr val="dk1"/>
                </a:solidFill>
                <a:latin typeface="Consolas"/>
                <a:ea typeface="Consolas"/>
                <a:cs typeface="Consolas"/>
                <a:sym typeface="Consolas"/>
              </a:rPr>
              <a:t>	if(c == ‘+’){</a:t>
            </a:r>
            <a:endParaRPr sz="2400">
              <a:solidFill>
                <a:schemeClr val="dk1"/>
              </a:solidFill>
              <a:latin typeface="Consolas"/>
              <a:ea typeface="Consolas"/>
              <a:cs typeface="Consolas"/>
              <a:sym typeface="Consolas"/>
            </a:endParaRPr>
          </a:p>
          <a:p>
            <a:pPr indent="0" lvl="0" marL="0" rtl="0" algn="l">
              <a:spcBef>
                <a:spcPts val="0"/>
              </a:spcBef>
              <a:spcAft>
                <a:spcPts val="0"/>
              </a:spcAft>
              <a:buNone/>
            </a:pPr>
            <a:r>
              <a:rPr lang="sv-SE" sz="2400">
                <a:solidFill>
                  <a:schemeClr val="dk1"/>
                </a:solidFill>
                <a:latin typeface="Consolas"/>
                <a:ea typeface="Consolas"/>
                <a:cs typeface="Consolas"/>
                <a:sym typeface="Consolas"/>
              </a:rPr>
              <a:t>		*dptr = ‘ ‘;</a:t>
            </a:r>
            <a:endParaRPr sz="2400">
              <a:solidFill>
                <a:schemeClr val="dk1"/>
              </a:solidFill>
              <a:latin typeface="Consolas"/>
              <a:ea typeface="Consolas"/>
              <a:cs typeface="Consolas"/>
              <a:sym typeface="Consolas"/>
            </a:endParaRPr>
          </a:p>
          <a:p>
            <a:pPr indent="0" lvl="0" marL="0" rtl="0" algn="l">
              <a:spcBef>
                <a:spcPts val="0"/>
              </a:spcBef>
              <a:spcAft>
                <a:spcPts val="0"/>
              </a:spcAft>
              <a:buNone/>
            </a:pPr>
            <a:r>
              <a:rPr lang="sv-SE" sz="2400">
                <a:solidFill>
                  <a:schemeClr val="dk1"/>
                </a:solidFill>
                <a:latin typeface="Consolas"/>
                <a:ea typeface="Consolas"/>
                <a:cs typeface="Consolas"/>
                <a:sym typeface="Consolas"/>
              </a:rPr>
              <a:t>	} else{</a:t>
            </a:r>
            <a:endParaRPr sz="2400">
              <a:solidFill>
                <a:schemeClr val="dk1"/>
              </a:solidFill>
              <a:latin typeface="Consolas"/>
              <a:ea typeface="Consolas"/>
              <a:cs typeface="Consolas"/>
              <a:sym typeface="Consolas"/>
            </a:endParaRPr>
          </a:p>
          <a:p>
            <a:pPr indent="0" lvl="0" marL="0" rtl="0" algn="l">
              <a:spcBef>
                <a:spcPts val="0"/>
              </a:spcBef>
              <a:spcAft>
                <a:spcPts val="0"/>
              </a:spcAft>
              <a:buNone/>
            </a:pPr>
            <a:r>
              <a:rPr lang="sv-SE" sz="2400">
                <a:solidFill>
                  <a:schemeClr val="dk1"/>
                </a:solidFill>
                <a:latin typeface="Consolas"/>
                <a:ea typeface="Consolas"/>
                <a:cs typeface="Consolas"/>
                <a:sym typeface="Consolas"/>
              </a:rPr>
              <a:t>		*dptr = *eptr;</a:t>
            </a:r>
            <a:endParaRPr sz="2400">
              <a:solidFill>
                <a:schemeClr val="dk1"/>
              </a:solidFill>
              <a:latin typeface="Consolas"/>
              <a:ea typeface="Consolas"/>
              <a:cs typeface="Consolas"/>
              <a:sym typeface="Consolas"/>
            </a:endParaRPr>
          </a:p>
          <a:p>
            <a:pPr indent="0" lvl="0" marL="0" rtl="0" algn="l">
              <a:spcBef>
                <a:spcPts val="0"/>
              </a:spcBef>
              <a:spcAft>
                <a:spcPts val="0"/>
              </a:spcAft>
              <a:buNone/>
            </a:pPr>
            <a:r>
              <a:rPr lang="sv-SE" sz="2400">
                <a:solidFill>
                  <a:schemeClr val="dk1"/>
                </a:solidFill>
                <a:latin typeface="Consolas"/>
                <a:ea typeface="Consolas"/>
                <a:cs typeface="Consolas"/>
                <a:sym typeface="Consolas"/>
              </a:rPr>
              <a:t>	}</a:t>
            </a:r>
            <a:endParaRPr sz="2400">
              <a:solidFill>
                <a:schemeClr val="dk1"/>
              </a:solidFill>
              <a:latin typeface="Consolas"/>
              <a:ea typeface="Consolas"/>
              <a:cs typeface="Consolas"/>
              <a:sym typeface="Consolas"/>
            </a:endParaRPr>
          </a:p>
          <a:p>
            <a:pPr indent="0" lvl="0" marL="0" rtl="0" algn="l">
              <a:spcBef>
                <a:spcPts val="0"/>
              </a:spcBef>
              <a:spcAft>
                <a:spcPts val="0"/>
              </a:spcAft>
              <a:buNone/>
            </a:pPr>
            <a:r>
              <a:rPr lang="sv-SE" sz="2400">
                <a:solidFill>
                  <a:schemeClr val="dk1"/>
                </a:solidFill>
                <a:latin typeface="Consolas"/>
                <a:ea typeface="Consolas"/>
                <a:cs typeface="Consolas"/>
                <a:sym typeface="Consolas"/>
              </a:rPr>
              <a:t>}</a:t>
            </a:r>
            <a:endParaRPr sz="2400">
              <a:solidFill>
                <a:schemeClr val="dk1"/>
              </a:solidFill>
              <a:latin typeface="Consolas"/>
              <a:ea typeface="Consolas"/>
              <a:cs typeface="Consolas"/>
              <a:sym typeface="Consolas"/>
            </a:endParaRPr>
          </a:p>
        </p:txBody>
      </p:sp>
      <p:sp>
        <p:nvSpPr>
          <p:cNvPr id="202" name="Google Shape;20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