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 id="214748366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BEBD4E-3997-4149-AF65-8BBC43B4EECA}">
  <a:tblStyle styleId="{52BEBD4E-3997-4149-AF65-8BBC43B4EEC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ccd52ddab_0_29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62" name="Google Shape;262;gbccd52ddab_0_29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63" name="Google Shape;263;gbccd52ddab_0_29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64" name="Google Shape;264;gbccd52ddab_0_29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65" name="Google Shape;265;gbccd52ddab_0_297: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bccd52ddab_0_297: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sv-SE" sz="1100"/>
              <a:t>Statement in four, we’ve hit all of the nodes. </a:t>
            </a:r>
            <a:endParaRPr sz="1100"/>
          </a:p>
          <a:p>
            <a:pPr indent="-298450" lvl="0" marL="457200" rtl="0" algn="l">
              <a:spcBef>
                <a:spcPts val="0"/>
              </a:spcBef>
              <a:spcAft>
                <a:spcPts val="0"/>
              </a:spcAft>
              <a:buSzPts val="1100"/>
              <a:buChar char="-"/>
            </a:pPr>
            <a:r>
              <a:rPr lang="sv-SE" sz="1100"/>
              <a:t>Branch in another two. </a:t>
            </a:r>
            <a:endParaRPr sz="1100"/>
          </a:p>
          <a:p>
            <a:pPr indent="-298450" lvl="0" marL="457200" rtl="0" algn="l">
              <a:spcBef>
                <a:spcPts val="0"/>
              </a:spcBef>
              <a:spcAft>
                <a:spcPts val="0"/>
              </a:spcAft>
              <a:buSzPts val="1100"/>
              <a:buChar char="-"/>
            </a:pPr>
            <a:r>
              <a:rPr lang="sv-SE" sz="1100"/>
              <a:t>Now, what about path? To deal with the infinite problem, we could simply limit the number of loop executions. Let’s say we bound the loop to 20 cycles at most. How many tests do you think that is?</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ccd52ddab_0_3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ccd52ddab_0_3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ccd52ddab_0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ccd52ddab_0_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1 - 4) </a:t>
            </a:r>
            <a:r>
              <a:rPr lang="sv-SE"/>
              <a:t> </a:t>
            </a:r>
            <a:r>
              <a:rPr lang="sv-SE">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technically result in an infinite number of paths, making path coverage impossible without placing some arbitrar</a:t>
            </a:r>
            <a:r>
              <a:rPr lang="sv-SE"/>
              <a:t>y boundary</a:t>
            </a:r>
            <a:r>
              <a:rPr lang="sv-SE">
                <a:solidFill>
                  <a:schemeClr val="dk1"/>
                </a:solidFill>
              </a:rPr>
              <a:t>. </a:t>
            </a:r>
            <a:r>
              <a:rPr lang="sv-SE"/>
              <a:t>Even then, even in a</a:t>
            </a:r>
            <a:r>
              <a:rPr lang="sv-SE">
                <a:solidFill>
                  <a:schemeClr val="dk1"/>
                </a:solidFill>
              </a:rPr>
              <a:t> relatively simple CFG. Even if we bounded the loop in that program to a small number of iterations, we can still end up with something like 3 quadrillion possible paths. Even at 1000 tests per second, running those would take over a hundred thousand years. And, (last po</a:t>
            </a:r>
            <a:r>
              <a:rPr lang="sv-SE"/>
              <a:t>int), and many of those are hard todesign tests to cover. </a:t>
            </a:r>
            <a:r>
              <a:rPr lang="sv-SE">
                <a:solidFill>
                  <a:schemeClr val="dk1"/>
                </a:solidFill>
              </a:rPr>
              <a:t>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ccd52ddab_0_3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ccd52ddab_0_3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I</a:t>
            </a:r>
            <a:r>
              <a:rPr lang="sv-SE" sz="1200">
                <a:solidFill>
                  <a:schemeClr val="dk1"/>
                </a:solidFill>
              </a:rPr>
              <a:t>n practice, full path coverage isn’t happening. It would be the ideal, but it just isn’t practical. The nice thing is that there are some smarter approaches that give you most of the effect. The first of those i</a:t>
            </a:r>
            <a:r>
              <a:rPr lang="sv-SE"/>
              <a:t>s called</a:t>
            </a:r>
            <a:r>
              <a:rPr lang="sv-SE" sz="1200">
                <a:solidFill>
                  <a:schemeClr val="dk1"/>
                </a:solidFill>
              </a:rPr>
              <a:t> Boundary In</a:t>
            </a:r>
            <a:r>
              <a:rPr lang="sv-SE"/>
              <a:t>terior Coverage. </a:t>
            </a:r>
            <a:r>
              <a:rPr lang="sv-SE" sz="1200">
                <a:solidFill>
                  <a:schemeClr val="dk1"/>
                </a:solidFill>
              </a:rPr>
              <a:t> The ideas is that there is</a:t>
            </a:r>
            <a:r>
              <a:rPr lang="sv-SE"/>
              <a:t> only rarely going to be a difference between executing a loop 2 versus 20 times. And if there is, it’s not worth this much wasted effort to detect. There is a lop of reprition in the idea of path coverage, so let’s eliminate that. Boundary Interior Coverage groups paths that differ only in the subpath they follow when repeating the body of a loop.Executing a loop 20 times is a different path than executing it twice, but the same subsequences of statements repeat over and over. So, Boundary Interior Coverage takes the CFG and unrolls the loop into a set of flat subpaths and tasks us with covering this finite set of paths instead of worrying about multiple loop cycles. It captures the important base cases, and so, should find most faults without any wasted work. This is far more practical than even bounding loop executions in path coverage. Not quite as powerful, but almost.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ccd52ddab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ccd52ddab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(walk through table)</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ccd52ddab_0_8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6" name="Google Shape;406;gbccd52ddab_0_8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7" name="Google Shape;407;gbccd52ddab_0_8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8" name="Google Shape;408;gbccd52ddab_0_8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9" name="Google Shape;409;gbccd52ddab_0_83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our eternal example one more time. How do we cover it? We need to start by unrolling the CFG to remove the loop. (click) This unrolled graph now shows us all possible paths through this loop. We now cover the set of paths (click) Three primary paths we need to cover. We can come up with test cases that do those. (click) First, an empty array will skip the loop completely and exit, covering A,B,C. Then, an array with a single negative item covers the path A, B, D, F, B (go over), then, a single item array that is positive, but less than the X threshold, will complete the A,B, D, E, F, B path. Now, something you may have noticed here is that this DOES not look at logic like a number that is greater than X - something we took care to point out with condition, compound condition, and MC/DC coverage last time. Path Coverage subsumes branch coverage and statement coverage - it covers all edges and nodes - but it actualyl does NOT subsume the different condition coverage metrics. It is more powerful in many ways, but also could miss some faults that those would detect. </a:t>
            </a:r>
            <a:endParaRPr sz="1100"/>
          </a:p>
        </p:txBody>
      </p:sp>
      <p:sp>
        <p:nvSpPr>
          <p:cNvPr id="410" name="Google Shape;410;gbccd52ddab_0_83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ccd52ddab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ccd52ddab_0_5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one more example.  We have a method that takes in two numbers and manipulates them, before returning the sum of the two post-manipulation. Let’s say we enter 3 and 4 for x and y. We would enter the loop because Y is positive. X is also positive, so on line 5, Y becomes 1. On the second loop cycle, Y is 1 so it is still positive, then on line 5, Y becomes -2. We then exit the loop and return 3 + -2, or positive 1. On the right, we see the CFG for this. Not too insane, but there are several ways to get back to the start of the loop. Next, we need to identify the paths through this loop</a:t>
            </a:r>
            <a:endParaRPr/>
          </a:p>
        </p:txBody>
      </p:sp>
      <p:sp>
        <p:nvSpPr>
          <p:cNvPr id="471" name="Google Shape;471;gbccd52ddab_0_5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ccd52ddab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ccd52ddab_0_9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five paths we need to cover to capture all important sequences (go over) We now need test cases to cover these (click) First, one where Y is negative. This will skip the loop entirely and exit, covering that first path. Now, that 3,4 example I gave at the start. That enters the loop, X is positive, and then Y is positive still so we print line 7, then we come back through the loop. Now, X is still positive, so line 4 is true, but Y is now negative, so line 6 is false. We then exit. That covers the next two paths. Now, -1,1 for x and Y. Y is positive, so we enter the loop, but X is &lt; 0 so line 4 is false. We increment X on line 9. It’s not 0, so we still print line 11. We go through the loop again with X=0, Y=1, X is still not &gt; 0, we increment it to 1. Since it is 1, line 10 is false. We enter the loop again with 1,1. Y is decremented to 0 on line 5. We then exit. That covers those last two paths and covers path that third path one more time. </a:t>
            </a:r>
            <a:endParaRPr/>
          </a:p>
        </p:txBody>
      </p:sp>
      <p:sp>
        <p:nvSpPr>
          <p:cNvPr id="510" name="Google Shape;510;gbccd52ddab_0_9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cd52ddab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cd52ddab_0_4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r>
              <a:rPr lang="sv-SE"/>
              <a:t> </a:t>
            </a:r>
            <a:r>
              <a:rPr lang="sv-SE">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sitll </a:t>
            </a:r>
            <a:r>
              <a:rPr lang="sv-SE"/>
              <a:t>a lot</a:t>
            </a:r>
            <a:r>
              <a:rPr lang="sv-SE">
                <a:solidFill>
                  <a:schemeClr val="dk1"/>
                </a:solidFill>
              </a:rPr>
              <a:t>. So, boundary interior coverage may still be infeasible. We may still need </a:t>
            </a:r>
            <a:r>
              <a:rPr lang="sv-SE"/>
              <a:t>to place limitations to how we test paths, or boundary interior coverage may still be too expensive or hard to cover. that leads into our next concept, data flow and data flow-based coverage criteria.</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ccd52ddab_0_7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ccd52ddab_0_7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63" name="Google Shape;563;gbccd52ddab_0_7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cd52ddab_0_612: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cd52ddab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Last time, we introduced the concept of</a:t>
            </a:r>
            <a:r>
              <a:rPr lang="sv-SE" sz="1200">
                <a:solidFill>
                  <a:schemeClr val="dk1"/>
                </a:solidFill>
              </a:rPr>
              <a:t> test adequacy </a:t>
            </a:r>
            <a:r>
              <a:rPr lang="sv-SE"/>
              <a:t>criteria. </a:t>
            </a: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6cbcadc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76cbcadcc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We’ve been talking about structural coverage </a:t>
            </a:r>
            <a:r>
              <a:rPr lang="sv-SE"/>
              <a:t>criteria</a:t>
            </a:r>
            <a:r>
              <a:rPr lang="sv-SE">
                <a:solidFill>
                  <a:schemeClr val="dk1"/>
                </a:solidFill>
              </a:rPr>
              <a:t>, and all of the ones we’ve talked about so far are based on the analysis of control flow. The idea behind control flow, as you should know by now, is to (read 1)</a:t>
            </a:r>
            <a:r>
              <a:rPr lang="sv-SE"/>
              <a:t> </a:t>
            </a:r>
            <a:r>
              <a:rPr lang="sv-SE">
                <a:solidFill>
                  <a:schemeClr val="dk1"/>
                </a:solidFill>
              </a:rPr>
              <a:t>Usually, when working with control flow, we don’t really care what the statements in the program do - (read 2)</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(3) - we don’t care what the values of the variables are, or where they are used. The focus is on the paths that execution can take and ensuring that they are taken. That said, those values -and how they are used - might matter</a:t>
            </a:r>
            <a:r>
              <a:rPr lang="sv-SE"/>
              <a:t>, as we saw with the example at the start of the lecture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6cbcadcc3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6cbcadcc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there is another way we can look at how the program executes. We can focus on the data flow. (1), and so, </a:t>
            </a:r>
            <a:r>
              <a:rPr lang="sv-SE"/>
              <a:t>look at how that data is passed through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Instead of control dependence, (</a:t>
            </a:r>
            <a:r>
              <a:rPr lang="sv-SE"/>
              <a:t>2</a:t>
            </a:r>
            <a:r>
              <a:rPr lang="sv-SE">
                <a:solidFill>
                  <a:schemeClr val="dk1"/>
                </a:solidFill>
              </a:rPr>
              <a:t>) - look at how statements interact and take advantages of the connections between those statements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(rest)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6cbcadcc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6cbcadcc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(2-5)</a:t>
            </a:r>
            <a:r>
              <a:rPr lang="sv-SE"/>
              <a:t>. Essentially, we can answer questions about how stored values are being used.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6cbcadcc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6cbcadcc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core unit at the heart of data flow analysis are definition-use, or def-use, pairs. The idea is that (1</a:t>
            </a:r>
            <a:r>
              <a:rPr lang="sv-SE"/>
              <a:t>) Variables are declared and assigned values.</a:t>
            </a:r>
            <a:endParaRPr/>
          </a:p>
          <a:p>
            <a:pPr indent="0" lvl="0" marL="0" rtl="0" algn="l">
              <a:lnSpc>
                <a:spcPct val="115000"/>
              </a:lnSpc>
              <a:spcBef>
                <a:spcPts val="0"/>
              </a:spcBef>
              <a:spcAft>
                <a:spcPts val="0"/>
              </a:spcAft>
              <a:buNone/>
            </a:pPr>
            <a:r>
              <a:rPr lang="sv-SE"/>
              <a:t>(2) Those variables are used to perform computations.</a:t>
            </a:r>
            <a:endParaRPr/>
          </a:p>
          <a:p>
            <a:pPr indent="0" lvl="0" marL="0" rtl="0" algn="l">
              <a:lnSpc>
                <a:spcPct val="115000"/>
              </a:lnSpc>
              <a:spcBef>
                <a:spcPts val="0"/>
              </a:spcBef>
              <a:spcAft>
                <a:spcPts val="0"/>
              </a:spcAft>
              <a:buNone/>
            </a:pPr>
            <a:r>
              <a:rPr lang="sv-SE">
                <a:solidFill>
                  <a:schemeClr val="dk1"/>
                </a:solidFill>
              </a:rPr>
              <a:t>These associations - pairings of a particular definition and usage of a variable - (</a:t>
            </a:r>
            <a:r>
              <a:rPr lang="sv-SE"/>
              <a:t>3</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4</a:t>
            </a:r>
            <a:r>
              <a:rPr lang="sv-SE">
                <a:solidFill>
                  <a:schemeClr val="dk1"/>
                </a:solidFill>
              </a:rPr>
              <a:t>), in general, at all statements that change the value of a variable</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5</a:t>
            </a:r>
            <a:r>
              <a:rPr lang="sv-SE">
                <a:solidFill>
                  <a:schemeClr val="dk1"/>
                </a:solidFill>
              </a:rPr>
              <a:t>), in general, at all statements whose execution extracts a value from a variable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6cbcadcc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6cbcadcc3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what are the defs? uses? (discuss, bring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Looking at the code alone is deceptive. This doesn’t look that complex. But, there are hidden layers of complexity that we can analyze and exploit in understanding how this system works.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6cbcadcc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6cbcadcc3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What you begin to see is another form of path - the path that information takes rather than control.</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Same with max - another set of paths. Each variable definition creates a set of paths from where it is defined to where it is used, and those are often as important, if not more important, than the generic control flow paths in detecting faults in a system.</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6cbcadcc3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6cbcadcc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(1-3). Each def-use pair associates a definition of a vaqriable - its assignment, with a use of the same </a:t>
            </a:r>
            <a:r>
              <a:rPr lang="sv-SE"/>
              <a:t>definition along a path</a:t>
            </a:r>
            <a:r>
              <a:rPr lang="sv-SE">
                <a:solidFill>
                  <a:schemeClr val="dk1"/>
                </a:solidFill>
              </a:rPr>
              <a:t>. A single definition can be paired with multiple usages, and vice-versa</a:t>
            </a:r>
            <a:r>
              <a:rPr lang="sv-SE"/>
              <a:t> if there is a redefinition before that use is reached again. </a:t>
            </a:r>
            <a:r>
              <a:rPr lang="sv-SE">
                <a:solidFill>
                  <a:schemeClr val="dk1"/>
                </a:solidFill>
              </a:rPr>
              <a:t>A def-use pair is only formed if there is a program path where the value assigned in that definition isn’t redefined by another expression. (6).</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cbcadcc3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cbcadcc3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76cbcadcc3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6cbcadcc3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(name defs, uses)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76cbcadcc3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76cbcadcc3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to gather our pairs, it’s useful to first plot the control flow and add the def and use information to that graph. We don’t have pairs yet - but can derive them from here.</a:t>
            </a:r>
            <a:r>
              <a:rPr lang="sv-SE"/>
              <a:t> </a:t>
            </a:r>
            <a:r>
              <a:rPr lang="sv-SE">
                <a:solidFill>
                  <a:schemeClr val="dk1"/>
                </a:solidFill>
              </a:rPr>
              <a:t>We can now look at one variable at a time, and look at defs and uses on each control path.</a:t>
            </a:r>
            <a:r>
              <a:rPr lang="sv-SE"/>
              <a:t> (bring in, go over) Let’s call these nodes A-F for short. The p</a:t>
            </a:r>
            <a:r>
              <a:rPr lang="sv-SE">
                <a:solidFill>
                  <a:schemeClr val="dk1"/>
                </a:solidFill>
              </a:rPr>
              <a:t>ath </a:t>
            </a:r>
            <a:r>
              <a:rPr lang="sv-SE"/>
              <a:t>C, D, E</a:t>
            </a:r>
            <a:r>
              <a:rPr lang="sv-SE">
                <a:solidFill>
                  <a:schemeClr val="dk1"/>
                </a:solidFill>
              </a:rPr>
              <a:t> is a definition-clear path from definition of</a:t>
            </a:r>
            <a:r>
              <a:rPr lang="sv-SE"/>
              <a:t> tmp</a:t>
            </a:r>
            <a:r>
              <a:rPr lang="sv-SE">
                <a:solidFill>
                  <a:schemeClr val="dk1"/>
                </a:solidFill>
              </a:rPr>
              <a:t> in </a:t>
            </a:r>
            <a:r>
              <a:rPr lang="sv-SE"/>
              <a:t>node C</a:t>
            </a:r>
            <a:r>
              <a:rPr lang="sv-SE">
                <a:solidFill>
                  <a:schemeClr val="dk1"/>
                </a:solidFill>
              </a:rPr>
              <a:t> to its use in </a:t>
            </a:r>
            <a:r>
              <a:rPr lang="sv-SE"/>
              <a:t>node E</a:t>
            </a:r>
            <a:r>
              <a:rPr lang="sv-SE">
                <a:solidFill>
                  <a:schemeClr val="dk1"/>
                </a:solidFill>
              </a:rPr>
              <a:t>. Path A, B, C, D, E is not a definition-clear path with respect to tmp because of the definition in node C. </a:t>
            </a:r>
            <a:r>
              <a:rPr lang="sv-SE"/>
              <a:t> Be careful with loops - a definition in one cycle might be used in the next. So, The first time we execute node B, it uses the definition of variable y from node A. However, y is redefined in node E. So, the second time through the loop, we use the definition from E in nodes B, C, and D. (go over other pairs)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ccd52ddab_0_6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ccd52ddab_0_6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 then introduced the idea of s</a:t>
            </a:r>
            <a:r>
              <a:rPr lang="sv-SE" sz="1200">
                <a:solidFill>
                  <a:schemeClr val="dk1"/>
                </a:solidFill>
              </a:rPr>
              <a:t>tructural testing and structural coverage criteria. Structural tes</a:t>
            </a:r>
            <a:r>
              <a:rPr lang="sv-SE"/>
              <a:t>ting</a:t>
            </a:r>
            <a:r>
              <a:rPr lang="sv-SE" sz="1200">
                <a:solidFill>
                  <a:schemeClr val="dk1"/>
                </a:solidFill>
              </a:rPr>
              <a:t>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76cbcadcc3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6cbcadcc3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bring up code and go ove</a:t>
            </a:r>
            <a:r>
              <a:rPr lang="sv-SE"/>
              <a:t>r, bring in table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6cbcadcc3_0_2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6cbcadcc3_0_2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708" name="Google Shape;708;g76cbcadcc3_0_2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6cbcadcc3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6cbcadcc3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br>
              <a:rPr lang="sv-SE"/>
            </a:br>
            <a:r>
              <a:rPr lang="sv-SE">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br>
              <a:rPr lang="sv-SE"/>
            </a:br>
            <a:r>
              <a:rPr lang="sv-SE">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Aliasing = two names refer to the same memory location.</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76cbcadcc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6cbcadcc3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What if the full code segment was (2). (3) -a and b are aliases, two names for the same object, and an assignment to part of a is also an assignment to part of b. </a:t>
            </a:r>
            <a:endParaRPr>
              <a:solidFill>
                <a:schemeClr val="dk1"/>
              </a:solidFill>
            </a:endParaRPr>
          </a:p>
          <a:p>
            <a:pPr indent="0" lvl="0" marL="0" rtl="0" algn="l">
              <a:spcBef>
                <a:spcPts val="600"/>
              </a:spcBef>
              <a:spcAft>
                <a:spcPts val="0"/>
              </a:spcAft>
              <a:buNone/>
            </a:pPr>
            <a:r>
              <a:rPr lang="sv-SE">
                <a:solidFill>
                  <a:schemeClr val="dk1"/>
                </a:solidFill>
              </a:rPr>
              <a:t>This becomes a nightmare in a language with low-level pointer manipulation, like C. (</a:t>
            </a:r>
            <a:r>
              <a:rPr lang="sv-SE"/>
              <a:t>3</a:t>
            </a:r>
            <a:r>
              <a:rPr lang="sv-SE">
                <a:solidFill>
                  <a:schemeClr val="dk1"/>
                </a:solidFill>
              </a:rPr>
              <a:t>) 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endParaRPr>
              <a:solidFill>
                <a:schemeClr val="dk1"/>
              </a:solidFill>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6cbcadcc3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6cbcadcc3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Dynamic references and aliasing introduce uncertainty into data flow analysis. Instead of a definition or use of one variable, may have a potential def or use of a set of variables.</a:t>
            </a:r>
            <a:endParaRPr/>
          </a:p>
          <a:p>
            <a:pPr indent="0" lvl="0" marL="0" rtl="0" algn="l">
              <a:spcBef>
                <a:spcPts val="600"/>
              </a:spcBef>
              <a:spcAft>
                <a:spcPts val="0"/>
              </a:spcAft>
              <a:buNone/>
            </a:pPr>
            <a:r>
              <a:rPr lang="sv-SE"/>
              <a:t>How to handle this depends on purpose of analysis: If we examine variable initialization, might not want to treat assignment to a potential alias as initialization. We May wish to treat a use of a potential alias of v as a use of v. That will create more def-use pairs, but is safer than missing some potential pairs when we test.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6cbcadcc3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6cbcadcc3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basic option is (1) of the same variable. This is the easiest option. However (2-3)</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6cbcadcc3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6cbcadcc3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After all, CFGs may include paths that could potentially never be taken. We can treat uncertainty about aliasing in a similar way by transforming the CFG. (2)</a:t>
            </a:r>
            <a:endParaRPr>
              <a:solidFill>
                <a:schemeClr val="dk1"/>
              </a:solidFill>
            </a:endParaRPr>
          </a:p>
          <a:p>
            <a:pPr indent="0" lvl="0" marL="0" rtl="0" algn="l">
              <a:spcBef>
                <a:spcPts val="600"/>
              </a:spcBef>
              <a:spcAft>
                <a:spcPts val="0"/>
              </a:spcAft>
              <a:buNone/>
            </a:pPr>
            <a:r>
              <a:rPr lang="sv-SE">
                <a:solidFill>
                  <a:schemeClr val="dk1"/>
                </a:solidFill>
              </a:rPr>
              <a:t>(go over code)</a:t>
            </a:r>
            <a:endParaRPr>
              <a:solidFill>
                <a:schemeClr val="dk1"/>
              </a:solidFill>
            </a:endParaRPr>
          </a:p>
          <a:p>
            <a:pPr indent="0" lvl="0" marL="0" rtl="0" algn="l">
              <a:spcBef>
                <a:spcPts val="600"/>
              </a:spcBef>
              <a:spcAft>
                <a:spcPts val="0"/>
              </a:spcAft>
              <a:buNone/>
            </a:pPr>
            <a:r>
              <a:rPr lang="sv-SE">
                <a:solidFill>
                  <a:schemeClr val="dk1"/>
                </a:solidFill>
              </a:rPr>
              <a:t>These two code fragments are equivalent, but (</a:t>
            </a:r>
            <a:r>
              <a:rPr lang="sv-SE"/>
              <a:t>3) </a:t>
            </a:r>
            <a:r>
              <a:rPr lang="sv-SE">
                <a:solidFill>
                  <a:schemeClr val="dk1"/>
                </a:solidFill>
              </a:rPr>
              <a:t>because the possibility of aliasing is fully expressed in control-flow. This has its own flaws. It requires adding control-flow , w</a:t>
            </a:r>
            <a:r>
              <a:rPr lang="sv-SE"/>
              <a:t>hich may complicate testing efforts if you also use something like branch coverage, but may make the data-flow tests clearer.</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76cbcadcc3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76cbcadcc3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these are equivalent</a:t>
            </a:r>
            <a:endParaRPr>
              <a:solidFill>
                <a:schemeClr val="dk1"/>
              </a:solidFill>
            </a:endParaRPr>
          </a:p>
          <a:p>
            <a:pPr indent="0" lvl="0" marL="0" rtl="0" algn="l">
              <a:spcBef>
                <a:spcPts val="600"/>
              </a:spcBef>
              <a:spcAft>
                <a:spcPts val="0"/>
              </a:spcAft>
              <a:buNone/>
            </a:pPr>
            <a:r>
              <a:rPr lang="sv-SE"/>
              <a:t>2-</a:t>
            </a:r>
            <a:r>
              <a:rPr lang="sv-SE">
                <a:solidFill>
                  <a:schemeClr val="dk1"/>
                </a:solidFill>
              </a:rPr>
              <a:t>6)</a:t>
            </a:r>
            <a:endParaRPr>
              <a:solidFill>
                <a:schemeClr val="dk1"/>
              </a:solidFill>
            </a:endParaRPr>
          </a:p>
          <a:p>
            <a:pPr indent="0" lvl="0" marL="0" rtl="0" algn="l">
              <a:spcBef>
                <a:spcPts val="600"/>
              </a:spcBef>
              <a:spcAft>
                <a:spcPts val="0"/>
              </a:spcAft>
              <a:buNone/>
            </a:pPr>
            <a:r>
              <a:rPr lang="sv-SE">
                <a:solidFill>
                  <a:schemeClr val="dk1"/>
                </a:solidFill>
              </a:rPr>
              <a:t>since the result depends on both indexes - memory locations - as well as the contents of the source string.</a:t>
            </a:r>
            <a:endParaRPr>
              <a:solidFill>
                <a:schemeClr val="dk1"/>
              </a:solidFill>
            </a:endParaRPr>
          </a:p>
          <a:p>
            <a:pPr indent="0" lvl="0" marL="0" rtl="0" algn="l">
              <a:spcBef>
                <a:spcPts val="600"/>
              </a:spcBef>
              <a:spcAft>
                <a:spcPts val="0"/>
              </a:spcAft>
              <a:buNone/>
            </a:pPr>
            <a:r>
              <a:rPr lang="sv-SE">
                <a:solidFill>
                  <a:schemeClr val="dk1"/>
                </a:solidFill>
              </a:rPr>
              <a:t>(7-9) - changing the contents of the string.</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bccd52ddab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bccd52ddab_0_5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what do we do with these DU pairs? We can define coverage criteria using them!</a:t>
            </a:r>
            <a:endParaRPr/>
          </a:p>
        </p:txBody>
      </p:sp>
      <p:sp>
        <p:nvSpPr>
          <p:cNvPr id="762" name="Google Shape;762;gbccd52ddab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76cbcadcc3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76cbcadcc3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Obtaining statement or branch coverage is a practical goal, but often that isn’t enough to expose interaction faults. Rather than targeting a single element and reaching it, we need to look at series of interactions in the code. (1)</a:t>
            </a:r>
            <a:r>
              <a:rPr lang="sv-SE"/>
              <a:t> </a:t>
            </a:r>
            <a:r>
              <a:rPr lang="sv-SE">
                <a:solidFill>
                  <a:schemeClr val="dk1"/>
                </a:solidFill>
              </a:rPr>
              <a:t>In that regard, full path coverage is a holy grail - it wouldn’t guarantee every fault, but </a:t>
            </a:r>
            <a:r>
              <a:rPr lang="sv-SE"/>
              <a:t>would do a lot.</a:t>
            </a:r>
            <a:r>
              <a:rPr lang="sv-SE">
                <a:solidFill>
                  <a:schemeClr val="dk1"/>
                </a:solidFill>
              </a:rPr>
              <a:t> Unfortunately, no matter what we do, full path coverage is impossible - we just can’t hit it. Boundary interior coverage helps, but can also be impractical. </a:t>
            </a:r>
            <a:r>
              <a:rPr lang="sv-SE"/>
              <a:t> </a:t>
            </a:r>
            <a:r>
              <a:rPr lang="sv-SE">
                <a:solidFill>
                  <a:schemeClr val="dk1"/>
                </a:solidFill>
              </a:rPr>
              <a:t>The challenge then, is to determine what the important paths are to cover. </a:t>
            </a:r>
            <a:r>
              <a:rPr lang="sv-SE"/>
              <a:t>(3), like the loop coverage we talked about last class or the boundary interior coverage this class. We can also use data flow information to select a subset of paths based on how one element can affect the computation of another.</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ccd52ddab_0_7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ccd52ddab_0_7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criteria we introduced last time were all focused on one statement at a time in the code, one structural element (click) in decision coverage, we would make sure that A || B evaluates to both true and false, then (click) that expr &amp;&amp; C was both true and false. However, when we execute a test case, we don’t execute one code element. (click) We take a path through the code. We execute a sequence of elements, based on the input values we chose. Those statements are not independent of each other. (click) A is defined in the first line and used in the third. If there is a mistake in its definition, its use in line 3 may affect the outcome. (click) A is used in expression expr, on line 3, then on line 4, the value of expr is used again. That bad definition of A corrupts the value of expr, which is used in line 4. That corrupt value could lead us to skip printing the line in line 5 that we may have wanted to see. Each element along that path is dependent on others. </a:t>
            </a:r>
            <a:endParaRPr/>
          </a:p>
        </p:txBody>
      </p:sp>
      <p:sp>
        <p:nvSpPr>
          <p:cNvPr id="160" name="Google Shape;160;gbccd52ddab_0_7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6cbcadcc3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6cbcadcc3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idea is that (1) go over</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6cbcadcc3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6cbcadcc3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a:t>
            </a:r>
            <a:r>
              <a:rPr lang="sv-SE"/>
              <a:t>Erroneous values produced by one statement might be revealed if used in another statement. </a:t>
            </a:r>
            <a:r>
              <a:rPr lang="sv-SE">
                <a:solidFill>
                  <a:schemeClr val="dk1"/>
                </a:solidFill>
              </a:rPr>
              <a:t>So, simply put, a test suite satisfies this metric if for each DU pair, at least one test case exercises it - it covers </a:t>
            </a:r>
            <a:r>
              <a:rPr lang="sv-SE"/>
              <a:t>any path from definition to use </a:t>
            </a:r>
            <a:r>
              <a:rPr lang="sv-SE">
                <a:solidFill>
                  <a:schemeClr val="dk1"/>
                </a:solidFill>
              </a:rPr>
              <a:t>. </a:t>
            </a:r>
            <a:r>
              <a:rPr lang="sv-SE"/>
              <a:t>There might be multiple paths, and we can choose any one of them and cover it to achieve coverage. </a:t>
            </a:r>
            <a:r>
              <a:rPr lang="sv-SE">
                <a:solidFill>
                  <a:schemeClr val="dk1"/>
                </a:solidFill>
              </a:rPr>
              <a:t>(3) - for instance,</a:t>
            </a:r>
            <a:r>
              <a:rPr lang="sv-SE"/>
              <a:t>we can</a:t>
            </a:r>
            <a:r>
              <a:rPr lang="sv-SE">
                <a:solidFill>
                  <a:schemeClr val="dk1"/>
                </a:solidFill>
              </a:rPr>
              <a:t> achieve branch coverage</a:t>
            </a:r>
            <a:r>
              <a:rPr lang="sv-SE"/>
              <a:t> while only</a:t>
            </a:r>
            <a:r>
              <a:rPr lang="sv-SE">
                <a:solidFill>
                  <a:schemeClr val="dk1"/>
                </a:solidFill>
              </a:rPr>
              <a:t> executing </a:t>
            </a:r>
            <a:r>
              <a:rPr lang="sv-SE"/>
              <a:t>a </a:t>
            </a:r>
            <a:r>
              <a:rPr lang="sv-SE">
                <a:solidFill>
                  <a:schemeClr val="dk1"/>
                </a:solidFill>
              </a:rPr>
              <a:t> loop once, which might miss a use of a redefined </a:t>
            </a:r>
            <a:r>
              <a:rPr lang="sv-SE"/>
              <a:t>variable on the second pass through the loop</a:t>
            </a:r>
            <a:r>
              <a:rPr lang="sv-SE">
                <a:solidFill>
                  <a:schemeClr val="dk1"/>
                </a:solidFill>
              </a:rPr>
              <a:t>. </a:t>
            </a:r>
            <a:r>
              <a:rPr lang="sv-SE"/>
              <a:t>m</a:t>
            </a:r>
            <a:r>
              <a:rPr lang="sv-SE">
                <a:solidFill>
                  <a:schemeClr val="dk1"/>
                </a:solidFill>
              </a:rPr>
              <a:t>any DU pairs would require we run through the loop at least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ccd52ddab_0_10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ccd52ddab_0_10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identify all DU pairs first, then look at how we would cover them (click) go over pairs, note the loop. </a:t>
            </a:r>
            <a:endParaRPr/>
          </a:p>
        </p:txBody>
      </p:sp>
      <p:sp>
        <p:nvSpPr>
          <p:cNvPr id="791" name="Google Shape;791;gbccd52ddab_0_10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bccd52ddab_0_1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bccd52ddab_0_10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try a test case, and see what we cover. (click) -1, 1 covers 1,3,14 (click) 3,4 covers 1, 3, 4, 5, 6, 7, back to 3, 3, 4, 5, 6, 7, one more time through, but this time we skip line 7, back to 3 and exits. That leaves Y covered, but not all of X. So, one more test (click) -1, 1 coveres 1, 3, 4F, 9, 10T, 11, back to 3, 4F again, to 9, 10T, 11, back to 3, one more time through, but this time we don’t visit 11, and we exit. That covers everything for X. The important thing for both X and Y is that you need to loop three times before exiting to ensure that you cover all pairs when X/y get redefined in the loop. The reason for three and not two is lines 7 and 11. Those only get triggered when there is still another loop cycle to go.</a:t>
            </a:r>
            <a:endParaRPr/>
          </a:p>
        </p:txBody>
      </p:sp>
      <p:sp>
        <p:nvSpPr>
          <p:cNvPr id="831" name="Google Shape;831;gbccd52ddab_0_10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6cbcadcc3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6cbcadcc3_0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Our second metric is called All DU paths coverage. (1) This means that you cover all of the different ways of getting from a definition to its uses. (2)</a:t>
            </a:r>
            <a:endParaRPr>
              <a:solidFill>
                <a:schemeClr val="dk1"/>
              </a:solidFill>
            </a:endParaRPr>
          </a:p>
          <a:p>
            <a:pPr indent="0" lvl="0" marL="0" rtl="0" algn="l">
              <a:spcBef>
                <a:spcPts val="600"/>
              </a:spcBef>
              <a:spcAft>
                <a:spcPts val="0"/>
              </a:spcAft>
              <a:buNone/>
            </a:pPr>
            <a:r>
              <a:rPr lang="sv-SE">
                <a:solidFill>
                  <a:schemeClr val="dk1"/>
                </a:solidFill>
              </a:rPr>
              <a:t>So, a test suite satisfies all DU paths coverage if, for wach simple DU path, at least one test case exercises that path. (3)</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bccd52ddab_0_10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bccd52ddab_0_10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here we have a code snippet (go over code and CFG). We have a DU pair for X between a definition on line 2 and a use on line 8. There are three paths that take us from 2 to 8, and All DU Paths Coverage requires all three of those. (click) First test gives us 3T, 4T. Second gives 3T, 4F, third fives 3F. If we just needed DU pairs coverage, any one of these would have been enough, so you can see that you need many more tests potentially, but at the same time, you exercise the code more thoroughly. </a:t>
            </a:r>
            <a:endParaRPr/>
          </a:p>
        </p:txBody>
      </p:sp>
      <p:sp>
        <p:nvSpPr>
          <p:cNvPr id="882" name="Google Shape;882;gbccd52ddab_0_10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6cbcadcc3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6cbcadcc3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Even without looping paths, number of DU paths can be exponential to the size of the program. (2)</a:t>
            </a:r>
            <a:endParaRPr/>
          </a:p>
          <a:p>
            <a:pPr indent="0" lvl="0" marL="0" rtl="0" algn="l">
              <a:spcBef>
                <a:spcPts val="600"/>
              </a:spcBef>
              <a:spcAft>
                <a:spcPts val="0"/>
              </a:spcAft>
              <a:buNone/>
            </a:pPr>
            <a:r>
              <a:rPr lang="sv-SE">
                <a:solidFill>
                  <a:schemeClr val="dk1"/>
                </a:solidFill>
              </a:rPr>
              <a:t>In this cod, the statements between the definition of ch and its use in line 12 do not modify ch, but each of the 256 paths to line 12 would need to be exercised.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6cbcadcc3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6cbcadcc3_0_3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All DU Pairs/All DU Paths are powerful and often can be practical, but may be too expensive in some situations. </a:t>
            </a:r>
            <a:endParaRPr/>
          </a:p>
          <a:p>
            <a:pPr indent="0" lvl="0" marL="0" rtl="0" algn="l">
              <a:spcBef>
                <a:spcPts val="600"/>
              </a:spcBef>
              <a:spcAft>
                <a:spcPts val="0"/>
              </a:spcAft>
              <a:buNone/>
            </a:pPr>
            <a:r>
              <a:rPr lang="sv-SE">
                <a:solidFill>
                  <a:schemeClr val="dk1"/>
                </a:solidFill>
              </a:rPr>
              <a:t>In that case, we can look at a slightly easier metric that still gives us some fault-revealing power. That is the All Definitions metric. Here (2). </a:t>
            </a:r>
            <a:r>
              <a:rPr lang="sv-SE"/>
              <a:t>So, we don’t worry about all DU pairs, but at least one pair for each definition.</a:t>
            </a:r>
            <a:endParaRPr>
              <a:solidFill>
                <a:schemeClr val="dk1"/>
              </a:solidFill>
            </a:endParaRPr>
          </a:p>
          <a:p>
            <a:pPr indent="0" lvl="0" marL="0" rtl="0" algn="l">
              <a:spcBef>
                <a:spcPts val="600"/>
              </a:spcBef>
              <a:spcAft>
                <a:spcPts val="0"/>
              </a:spcAft>
              <a:buNone/>
            </a:pPr>
            <a:r>
              <a:rPr lang="sv-SE">
                <a:solidFill>
                  <a:schemeClr val="dk1"/>
                </a:solidFill>
              </a:rPr>
              <a:t>A test suite achieves all definitions coverage if, for each definition, there exists at least one test case that exercises a DU pair including that definition.</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ccd52ddab_0_1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ccd52ddab_0_1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this example again. Now, all definitions coverage is often much easier to cover, as we just need to cover one DU pair for each definition. (click) (go over box). (click) Any test at all will cover the line 1 def for both X and Y and some pair. Only (1,14) pair for x and y are harder to get since you need to skip the loop, but no matter what you’ll cover some 1 and something pair. To get the 9, something pair for x and 5, something for y, you need to hit lines 5 and 9, then you’ll get the exit. that covers the (5,14) and (9,14) pairs for x and y. You can see that this is much easier than even all DU pairs coverage. It can miss a lot of potential faults, but still can cover some holes in your test suite. It’s better than nothing by far, and is a practical way to add a bit of a boost to your test suite.</a:t>
            </a:r>
            <a:endParaRPr/>
          </a:p>
        </p:txBody>
      </p:sp>
      <p:sp>
        <p:nvSpPr>
          <p:cNvPr id="923" name="Google Shape;923;gbccd52ddab_0_1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6cbcadcc3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6cbcadcc3_0_3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 compound condition coverage, for instance, might ask for an impossilbe combination of conditions. Data flow testing and other path-based criteria aggrivate this problem by calling for particular paths, paths that might not exist in the real code. (</a:t>
            </a:r>
            <a:r>
              <a:rPr lang="sv-SE"/>
              <a:t>2</a:t>
            </a:r>
            <a:r>
              <a:rPr lang="sv-SE">
                <a:solidFill>
                  <a:schemeClr val="dk1"/>
                </a:solidFill>
              </a:rPr>
              <a:t>-5)</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ccd52ddab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ccd52ddab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again, let’s say there is a fault in the definition of A. (click) It can now corrupt the definition of expr if B is false. However, if B is true, then the outcome is true regardless. This is an illustration of what is called masking - where the value of one condition in a decision decides the whole expression, hiding the impact of the other. (click) expr is then used in this if-statement, where the corrupt value of A could again affect the outcome of the expression if C is true. If C is false, expr is masked and has no impact. This shows us how a fault can spread through the program and lead to a failure. It also shows us that the flow of control and data through a program is actually quite complex. There are different ways of stepping through the codebase, different edges in the CFG we can take, and even within those, different ways that we can influence which edges are taken. This points to the importance of looking not just at individual code elements, but also at the paths through the code under test.</a:t>
            </a:r>
            <a:endParaRPr/>
          </a:p>
        </p:txBody>
      </p:sp>
      <p:sp>
        <p:nvSpPr>
          <p:cNvPr id="176" name="Google Shape;176;gbccd52ddab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6cbcadcc3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6cbcadcc3_0_3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we talked about </a:t>
            </a:r>
            <a:r>
              <a:rPr lang="sv-SE"/>
              <a:t>basically the same code already, but your turn to make sure you understand the concept</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6cbcadcc3_0_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6cbcadcc3_0_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6cbcadcc3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76cbcadcc3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1efed11ae7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1efed11ae7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Now we can update this picture with all of the criteria we have discussed the past two classes.</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76cbcadcc3_0_19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76cbcadcc3_0_1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g76cbcadcc3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7" name="Google Shape;1057;g76cbcadcc3_0_4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76cbcadcc3_0_2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76cbcadcc3_0_2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g76cbcadcc3_0_2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2" name="Google Shape;107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ccd52ddab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ccd52ddab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bccd52ddab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6cbcadcc3_0_2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cbcadcc3_0_2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96" name="Google Shape;196;g76cbcadcc3_0_2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ccd52ddab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ccd52ddab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Let’s introduce another coverage criterion, the aptly named path coverage. This simply requires that all possible paths through the CFG are covered. In a second, we will see that this is not as simple as you might think, but for now, we’re simply looking at a count of the number of paths, divided by the total number of paths. To give an example, we have a CFG here .We want to write tests that cover all distinct ways of getting from the entry to the exit. In this case, there are three (go over). We are covering all edges, like in Branch Coverage, but also all combinations of ways to take those edges. That, as you can imagine, makes this a  more complex and more expensive criterion.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ccd52ddab_0_26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30" name="Google Shape;230;gbccd52ddab_0_26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31" name="Google Shape;231;gbccd52ddab_0_26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32" name="Google Shape;232;gbccd52ddab_0_26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33" name="Google Shape;233;gbccd52ddab_0_26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(read) </a:t>
            </a:r>
            <a:endParaRPr sz="1000"/>
          </a:p>
          <a:p>
            <a:pPr indent="0" lvl="0" marL="0" rtl="0" algn="l">
              <a:spcBef>
                <a:spcPts val="0"/>
              </a:spcBef>
              <a:spcAft>
                <a:spcPts val="0"/>
              </a:spcAft>
              <a:buNone/>
            </a:pPr>
            <a:r>
              <a:rPr lang="sv-SE"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100"/>
          </a:p>
        </p:txBody>
      </p:sp>
      <p:sp>
        <p:nvSpPr>
          <p:cNvPr id="234" name="Google Shape;234;gbccd52ddab_0_26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3.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 Structural Testing - Paths and Data Flow</a:t>
            </a:r>
            <a:endParaRPr/>
          </a:p>
        </p:txBody>
      </p:sp>
      <p:sp>
        <p:nvSpPr>
          <p:cNvPr id="141" name="Google Shape;141;p2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14, 2024</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p33"/>
          <p:cNvCxnSpPr>
            <a:stCxn id="269" idx="1"/>
          </p:cNvCxnSpPr>
          <p:nvPr/>
        </p:nvCxnSpPr>
        <p:spPr>
          <a:xfrm rot="10800000">
            <a:off x="3508638" y="2185477"/>
            <a:ext cx="744300" cy="150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33"/>
          <p:cNvCxnSpPr>
            <a:endCxn id="271" idx="0"/>
          </p:cNvCxnSpPr>
          <p:nvPr/>
        </p:nvCxnSpPr>
        <p:spPr>
          <a:xfrm flipH="1">
            <a:off x="3487763" y="2178563"/>
            <a:ext cx="30000" cy="353100"/>
          </a:xfrm>
          <a:prstGeom prst="straightConnector1">
            <a:avLst/>
          </a:prstGeom>
          <a:noFill/>
          <a:ln cap="flat" cmpd="sng" w="19050">
            <a:solidFill>
              <a:schemeClr val="dk2"/>
            </a:solidFill>
            <a:prstDash val="solid"/>
            <a:round/>
            <a:headEnd len="med" w="med" type="none"/>
            <a:tailEnd len="med" w="med" type="triangle"/>
          </a:ln>
        </p:spPr>
      </p:cxnSp>
      <p:sp>
        <p:nvSpPr>
          <p:cNvPr id="272" name="Google Shape;272;p33"/>
          <p:cNvSpPr/>
          <p:nvPr/>
        </p:nvSpPr>
        <p:spPr>
          <a:xfrm>
            <a:off x="4176738" y="1383900"/>
            <a:ext cx="917575" cy="34409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3"/>
          <p:cNvSpPr/>
          <p:nvPr/>
        </p:nvSpPr>
        <p:spPr>
          <a:xfrm>
            <a:off x="3105175" y="2531663"/>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
          <p:cNvSpPr/>
          <p:nvPr/>
        </p:nvSpPr>
        <p:spPr>
          <a:xfrm>
            <a:off x="6242075" y="2416172"/>
            <a:ext cx="917575" cy="34528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3"/>
          <p:cNvSpPr/>
          <p:nvPr/>
        </p:nvSpPr>
        <p:spPr>
          <a:xfrm>
            <a:off x="348776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3"/>
          <p:cNvSpPr/>
          <p:nvPr/>
        </p:nvSpPr>
        <p:spPr>
          <a:xfrm>
            <a:off x="203361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
          <p:cNvSpPr/>
          <p:nvPr/>
        </p:nvSpPr>
        <p:spPr>
          <a:xfrm>
            <a:off x="809650"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3"/>
          <p:cNvSpPr/>
          <p:nvPr/>
        </p:nvSpPr>
        <p:spPr>
          <a:xfrm>
            <a:off x="4252938" y="2014931"/>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
          <p:cNvSpPr/>
          <p:nvPr/>
        </p:nvSpPr>
        <p:spPr>
          <a:xfrm>
            <a:off x="4405338" y="293290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3"/>
          <p:cNvSpPr/>
          <p:nvPr/>
        </p:nvSpPr>
        <p:spPr>
          <a:xfrm>
            <a:off x="1498625" y="299005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3"/>
          <p:cNvSpPr/>
          <p:nvPr/>
        </p:nvSpPr>
        <p:spPr>
          <a:xfrm>
            <a:off x="2874988" y="4252116"/>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80" name="Google Shape;280;p33"/>
          <p:cNvCxnSpPr>
            <a:stCxn id="272" idx="2"/>
            <a:endCxn id="269" idx="0"/>
          </p:cNvCxnSpPr>
          <p:nvPr/>
        </p:nvCxnSpPr>
        <p:spPr>
          <a:xfrm>
            <a:off x="4635525" y="1727991"/>
            <a:ext cx="0" cy="286800"/>
          </a:xfrm>
          <a:prstGeom prst="straightConnector1">
            <a:avLst/>
          </a:prstGeom>
          <a:noFill/>
          <a:ln cap="flat" cmpd="sng" w="12700">
            <a:solidFill>
              <a:schemeClr val="dk1"/>
            </a:solidFill>
            <a:prstDash val="solid"/>
            <a:round/>
            <a:headEnd len="sm" w="sm" type="none"/>
            <a:tailEnd len="sm" w="sm" type="triangle"/>
          </a:ln>
        </p:spPr>
      </p:cxnSp>
      <p:cxnSp>
        <p:nvCxnSpPr>
          <p:cNvPr id="281" name="Google Shape;281;p33"/>
          <p:cNvCxnSpPr>
            <a:stCxn id="279" idx="2"/>
          </p:cNvCxnSpPr>
          <p:nvPr/>
        </p:nvCxnSpPr>
        <p:spPr>
          <a:xfrm>
            <a:off x="3257576" y="4596206"/>
            <a:ext cx="0" cy="228600"/>
          </a:xfrm>
          <a:prstGeom prst="straightConnector1">
            <a:avLst/>
          </a:prstGeom>
          <a:noFill/>
          <a:ln cap="flat" cmpd="sng" w="12700">
            <a:solidFill>
              <a:schemeClr val="dk1"/>
            </a:solidFill>
            <a:prstDash val="solid"/>
            <a:round/>
            <a:headEnd len="sm" w="sm" type="none"/>
            <a:tailEnd len="sm" w="sm" type="triangle"/>
          </a:ln>
        </p:spPr>
      </p:cxnSp>
      <p:cxnSp>
        <p:nvCxnSpPr>
          <p:cNvPr id="282" name="Google Shape;282;p33"/>
          <p:cNvCxnSpPr>
            <a:endCxn id="272" idx="0"/>
          </p:cNvCxnSpPr>
          <p:nvPr/>
        </p:nvCxnSpPr>
        <p:spPr>
          <a:xfrm flipH="1">
            <a:off x="4635525" y="980100"/>
            <a:ext cx="212700" cy="403800"/>
          </a:xfrm>
          <a:prstGeom prst="straightConnector1">
            <a:avLst/>
          </a:prstGeom>
          <a:noFill/>
          <a:ln cap="flat" cmpd="sng" w="12700">
            <a:solidFill>
              <a:schemeClr val="dk1"/>
            </a:solidFill>
            <a:prstDash val="solid"/>
            <a:miter lim="8000"/>
            <a:headEnd len="sm" w="sm" type="none"/>
            <a:tailEnd len="sm" w="sm" type="triangle"/>
          </a:ln>
        </p:spPr>
      </p:cxnSp>
      <p:sp>
        <p:nvSpPr>
          <p:cNvPr id="283" name="Google Shape;283;p33"/>
          <p:cNvSpPr txBox="1"/>
          <p:nvPr/>
        </p:nvSpPr>
        <p:spPr>
          <a:xfrm>
            <a:off x="193600" y="1255438"/>
            <a:ext cx="2681400" cy="1164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How many cases for</a:t>
            </a:r>
            <a:r>
              <a:rPr lang="sv-SE" sz="1800">
                <a:solidFill>
                  <a:schemeClr val="dk1"/>
                </a:solidFill>
              </a:rPr>
              <a:t> </a:t>
            </a:r>
            <a:r>
              <a:rPr b="0" i="0" lang="sv-SE" sz="2400" u="none" cap="none" strike="noStrike">
                <a:solidFill>
                  <a:schemeClr val="dk1"/>
                </a:solidFill>
                <a:latin typeface="Arial"/>
                <a:ea typeface="Arial"/>
                <a:cs typeface="Arial"/>
                <a:sym typeface="Arial"/>
              </a:rPr>
              <a:t>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284" name="Google Shape;284;p33"/>
          <p:cNvSpPr/>
          <p:nvPr/>
        </p:nvSpPr>
        <p:spPr>
          <a:xfrm>
            <a:off x="3406013" y="1734254"/>
            <a:ext cx="3365498" cy="3155156"/>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
          <p:cNvSpPr/>
          <p:nvPr/>
        </p:nvSpPr>
        <p:spPr>
          <a:xfrm>
            <a:off x="943138" y="1762294"/>
            <a:ext cx="3365498" cy="3153968"/>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Path </a:t>
            </a:r>
            <a:r>
              <a:rPr lang="sv-SE"/>
              <a:t>Coverage</a:t>
            </a:r>
            <a:endParaRPr b="1" i="0" u="none" cap="none" strike="noStrike">
              <a:latin typeface="Arial"/>
              <a:ea typeface="Arial"/>
              <a:cs typeface="Arial"/>
              <a:sym typeface="Arial"/>
            </a:endParaRPr>
          </a:p>
        </p:txBody>
      </p:sp>
      <p:sp>
        <p:nvSpPr>
          <p:cNvPr id="287" name="Google Shape;287;p33"/>
          <p:cNvSpPr/>
          <p:nvPr/>
        </p:nvSpPr>
        <p:spPr>
          <a:xfrm>
            <a:off x="1770888" y="1767647"/>
            <a:ext cx="2590800" cy="314325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88" name="Google Shape;288;p33"/>
          <p:cNvCxnSpPr>
            <a:stCxn id="269" idx="3"/>
          </p:cNvCxnSpPr>
          <p:nvPr/>
        </p:nvCxnSpPr>
        <p:spPr>
          <a:xfrm flipH="1" rot="10800000">
            <a:off x="5018113" y="2178577"/>
            <a:ext cx="1695600" cy="8400"/>
          </a:xfrm>
          <a:prstGeom prst="straightConnector1">
            <a:avLst/>
          </a:prstGeom>
          <a:noFill/>
          <a:ln cap="flat" cmpd="sng" w="19050">
            <a:solidFill>
              <a:schemeClr val="dk2"/>
            </a:solidFill>
            <a:prstDash val="solid"/>
            <a:round/>
            <a:headEnd len="med" w="med" type="none"/>
            <a:tailEnd len="med" w="med" type="none"/>
          </a:ln>
        </p:spPr>
      </p:cxnSp>
      <p:cxnSp>
        <p:nvCxnSpPr>
          <p:cNvPr id="289" name="Google Shape;289;p33"/>
          <p:cNvCxnSpPr>
            <a:endCxn id="273" idx="0"/>
          </p:cNvCxnSpPr>
          <p:nvPr/>
        </p:nvCxnSpPr>
        <p:spPr>
          <a:xfrm flipH="1">
            <a:off x="6700863" y="2178572"/>
            <a:ext cx="3900" cy="2376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3"/>
          <p:cNvCxnSpPr>
            <a:stCxn id="279" idx="3"/>
          </p:cNvCxnSpPr>
          <p:nvPr/>
        </p:nvCxnSpPr>
        <p:spPr>
          <a:xfrm>
            <a:off x="3640163" y="4424161"/>
            <a:ext cx="4087200" cy="90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33"/>
          <p:cNvCxnSpPr/>
          <p:nvPr/>
        </p:nvCxnSpPr>
        <p:spPr>
          <a:xfrm rot="10800000">
            <a:off x="7736750" y="1569056"/>
            <a:ext cx="9000" cy="2856000"/>
          </a:xfrm>
          <a:prstGeom prst="straightConnector1">
            <a:avLst/>
          </a:prstGeom>
          <a:noFill/>
          <a:ln cap="flat" cmpd="sng" w="19050">
            <a:solidFill>
              <a:schemeClr val="dk2"/>
            </a:solidFill>
            <a:prstDash val="solid"/>
            <a:round/>
            <a:headEnd len="med" w="med" type="none"/>
            <a:tailEnd len="med" w="med" type="none"/>
          </a:ln>
        </p:spPr>
      </p:cxnSp>
      <p:cxnSp>
        <p:nvCxnSpPr>
          <p:cNvPr id="292" name="Google Shape;292;p33"/>
          <p:cNvCxnSpPr>
            <a:endCxn id="272" idx="3"/>
          </p:cNvCxnSpPr>
          <p:nvPr/>
        </p:nvCxnSpPr>
        <p:spPr>
          <a:xfrm rot="10800000">
            <a:off x="5094313" y="1555945"/>
            <a:ext cx="2633100" cy="63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3"/>
          <p:cNvCxnSpPr>
            <a:stCxn id="273" idx="2"/>
          </p:cNvCxnSpPr>
          <p:nvPr/>
        </p:nvCxnSpPr>
        <p:spPr>
          <a:xfrm>
            <a:off x="6700863" y="2761454"/>
            <a:ext cx="22200" cy="127320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33"/>
          <p:cNvCxnSpPr/>
          <p:nvPr/>
        </p:nvCxnSpPr>
        <p:spPr>
          <a:xfrm rot="10800000">
            <a:off x="3271025" y="4041469"/>
            <a:ext cx="3461100" cy="690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33"/>
          <p:cNvCxnSpPr/>
          <p:nvPr/>
        </p:nvCxnSpPr>
        <p:spPr>
          <a:xfrm>
            <a:off x="3280275" y="4041525"/>
            <a:ext cx="9300" cy="198600"/>
          </a:xfrm>
          <a:prstGeom prst="straightConnector1">
            <a:avLst/>
          </a:prstGeom>
          <a:noFill/>
          <a:ln cap="flat" cmpd="sng" w="19050">
            <a:solidFill>
              <a:schemeClr val="dk2"/>
            </a:solidFill>
            <a:prstDash val="solid"/>
            <a:round/>
            <a:headEnd len="med" w="med" type="none"/>
            <a:tailEnd len="med" w="med" type="triangle"/>
          </a:ln>
        </p:spPr>
      </p:cxnSp>
      <p:sp>
        <p:nvSpPr>
          <p:cNvPr id="296" name="Google Shape;296;p33"/>
          <p:cNvSpPr/>
          <p:nvPr/>
        </p:nvSpPr>
        <p:spPr>
          <a:xfrm>
            <a:off x="3640175" y="1610119"/>
            <a:ext cx="4114800" cy="302895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
          <p:cNvSpPr/>
          <p:nvPr/>
        </p:nvSpPr>
        <p:spPr>
          <a:xfrm>
            <a:off x="3718250" y="1482722"/>
            <a:ext cx="4114800" cy="3244453"/>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98" name="Google Shape;298;p33"/>
          <p:cNvCxnSpPr>
            <a:stCxn id="271" idx="3"/>
          </p:cNvCxnSpPr>
          <p:nvPr/>
        </p:nvCxnSpPr>
        <p:spPr>
          <a:xfrm flipH="1" rot="10800000">
            <a:off x="3870350" y="2699208"/>
            <a:ext cx="934800" cy="4500"/>
          </a:xfrm>
          <a:prstGeom prst="straightConnector1">
            <a:avLst/>
          </a:prstGeom>
          <a:noFill/>
          <a:ln cap="flat" cmpd="sng" w="19050">
            <a:solidFill>
              <a:schemeClr val="dk2"/>
            </a:solidFill>
            <a:prstDash val="solid"/>
            <a:round/>
            <a:headEnd len="med" w="med" type="none"/>
            <a:tailEnd len="med" w="med" type="none"/>
          </a:ln>
        </p:spPr>
      </p:cxnSp>
      <p:cxnSp>
        <p:nvCxnSpPr>
          <p:cNvPr id="299" name="Google Shape;299;p33"/>
          <p:cNvCxnSpPr/>
          <p:nvPr/>
        </p:nvCxnSpPr>
        <p:spPr>
          <a:xfrm>
            <a:off x="4796175" y="2692294"/>
            <a:ext cx="0" cy="2463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3"/>
          <p:cNvCxnSpPr>
            <a:stCxn id="271" idx="1"/>
          </p:cNvCxnSpPr>
          <p:nvPr/>
        </p:nvCxnSpPr>
        <p:spPr>
          <a:xfrm flipH="1">
            <a:off x="1910575" y="2703708"/>
            <a:ext cx="1194600" cy="2400"/>
          </a:xfrm>
          <a:prstGeom prst="straightConnector1">
            <a:avLst/>
          </a:prstGeom>
          <a:noFill/>
          <a:ln cap="flat" cmpd="sng" w="19050">
            <a:solidFill>
              <a:schemeClr val="dk2"/>
            </a:solidFill>
            <a:prstDash val="solid"/>
            <a:round/>
            <a:headEnd len="med" w="med" type="none"/>
            <a:tailEnd len="med" w="med" type="none"/>
          </a:ln>
        </p:spPr>
      </p:cxnSp>
      <p:cxnSp>
        <p:nvCxnSpPr>
          <p:cNvPr id="301" name="Google Shape;301;p33"/>
          <p:cNvCxnSpPr>
            <a:endCxn id="278" idx="0"/>
          </p:cNvCxnSpPr>
          <p:nvPr/>
        </p:nvCxnSpPr>
        <p:spPr>
          <a:xfrm flipH="1">
            <a:off x="1881213" y="2699053"/>
            <a:ext cx="29400" cy="2910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33"/>
          <p:cNvCxnSpPr/>
          <p:nvPr/>
        </p:nvCxnSpPr>
        <p:spPr>
          <a:xfrm>
            <a:off x="4805300" y="3274444"/>
            <a:ext cx="9000" cy="774000"/>
          </a:xfrm>
          <a:prstGeom prst="straightConnector1">
            <a:avLst/>
          </a:prstGeom>
          <a:noFill/>
          <a:ln cap="flat" cmpd="sng" w="19050">
            <a:solidFill>
              <a:schemeClr val="dk2"/>
            </a:solidFill>
            <a:prstDash val="solid"/>
            <a:round/>
            <a:headEnd len="med" w="med" type="none"/>
            <a:tailEnd len="med" w="med" type="none"/>
          </a:ln>
        </p:spPr>
      </p:cxnSp>
      <p:cxnSp>
        <p:nvCxnSpPr>
          <p:cNvPr id="303" name="Google Shape;303;p33"/>
          <p:cNvCxnSpPr>
            <a:stCxn id="274" idx="0"/>
          </p:cNvCxnSpPr>
          <p:nvPr/>
        </p:nvCxnSpPr>
        <p:spPr>
          <a:xfrm flipH="1" rot="10800000">
            <a:off x="3946550" y="3116785"/>
            <a:ext cx="300" cy="390000"/>
          </a:xfrm>
          <a:prstGeom prst="straightConnector1">
            <a:avLst/>
          </a:prstGeom>
          <a:noFill/>
          <a:ln cap="flat" cmpd="sng" w="19050">
            <a:solidFill>
              <a:schemeClr val="dk2"/>
            </a:solidFill>
            <a:prstDash val="solid"/>
            <a:round/>
            <a:headEnd len="med" w="med" type="triangle"/>
            <a:tailEnd len="med" w="med" type="none"/>
          </a:ln>
        </p:spPr>
      </p:cxnSp>
      <p:cxnSp>
        <p:nvCxnSpPr>
          <p:cNvPr id="304" name="Google Shape;304;p33"/>
          <p:cNvCxnSpPr/>
          <p:nvPr/>
        </p:nvCxnSpPr>
        <p:spPr>
          <a:xfrm>
            <a:off x="3946900" y="3110081"/>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305" name="Google Shape;305;p33"/>
          <p:cNvCxnSpPr/>
          <p:nvPr/>
        </p:nvCxnSpPr>
        <p:spPr>
          <a:xfrm>
            <a:off x="3965175" y="3863456"/>
            <a:ext cx="0" cy="184800"/>
          </a:xfrm>
          <a:prstGeom prst="straightConnector1">
            <a:avLst/>
          </a:prstGeom>
          <a:noFill/>
          <a:ln cap="flat" cmpd="sng" w="19050">
            <a:solidFill>
              <a:schemeClr val="dk2"/>
            </a:solidFill>
            <a:prstDash val="solid"/>
            <a:round/>
            <a:headEnd len="med" w="med" type="none"/>
            <a:tailEnd len="med" w="med" type="none"/>
          </a:ln>
        </p:spPr>
      </p:cxnSp>
      <p:cxnSp>
        <p:nvCxnSpPr>
          <p:cNvPr id="306" name="Google Shape;306;p33"/>
          <p:cNvCxnSpPr/>
          <p:nvPr/>
        </p:nvCxnSpPr>
        <p:spPr>
          <a:xfrm rot="10800000">
            <a:off x="1284413" y="4048388"/>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33"/>
          <p:cNvCxnSpPr>
            <a:stCxn id="276" idx="2"/>
          </p:cNvCxnSpPr>
          <p:nvPr/>
        </p:nvCxnSpPr>
        <p:spPr>
          <a:xfrm>
            <a:off x="1268438" y="3850875"/>
            <a:ext cx="2700" cy="197700"/>
          </a:xfrm>
          <a:prstGeom prst="straightConnector1">
            <a:avLst/>
          </a:prstGeom>
          <a:noFill/>
          <a:ln cap="flat" cmpd="sng" w="19050">
            <a:solidFill>
              <a:schemeClr val="dk2"/>
            </a:solidFill>
            <a:prstDash val="solid"/>
            <a:round/>
            <a:headEnd len="med" w="med" type="none"/>
            <a:tailEnd len="med" w="med" type="none"/>
          </a:ln>
        </p:spPr>
      </p:cxnSp>
      <p:cxnSp>
        <p:nvCxnSpPr>
          <p:cNvPr id="308" name="Google Shape;308;p33"/>
          <p:cNvCxnSpPr>
            <a:stCxn id="275" idx="2"/>
          </p:cNvCxnSpPr>
          <p:nvPr/>
        </p:nvCxnSpPr>
        <p:spPr>
          <a:xfrm>
            <a:off x="2492401" y="3850875"/>
            <a:ext cx="11700" cy="197700"/>
          </a:xfrm>
          <a:prstGeom prst="straightConnector1">
            <a:avLst/>
          </a:prstGeom>
          <a:noFill/>
          <a:ln cap="flat" cmpd="sng" w="19050">
            <a:solidFill>
              <a:schemeClr val="dk2"/>
            </a:solidFill>
            <a:prstDash val="solid"/>
            <a:round/>
            <a:headEnd len="med" w="med" type="none"/>
            <a:tailEnd len="med" w="med" type="none"/>
          </a:ln>
        </p:spPr>
      </p:cxnSp>
      <p:cxnSp>
        <p:nvCxnSpPr>
          <p:cNvPr id="309" name="Google Shape;309;p33"/>
          <p:cNvCxnSpPr>
            <a:endCxn id="275" idx="0"/>
          </p:cNvCxnSpPr>
          <p:nvPr/>
        </p:nvCxnSpPr>
        <p:spPr>
          <a:xfrm flipH="1">
            <a:off x="2492401" y="3171685"/>
            <a:ext cx="2400" cy="335100"/>
          </a:xfrm>
          <a:prstGeom prst="straightConnector1">
            <a:avLst/>
          </a:prstGeom>
          <a:noFill/>
          <a:ln cap="flat" cmpd="sng" w="19050">
            <a:solidFill>
              <a:schemeClr val="dk2"/>
            </a:solidFill>
            <a:prstDash val="solid"/>
            <a:round/>
            <a:headEnd len="med" w="med" type="none"/>
            <a:tailEnd len="med" w="med" type="triangle"/>
          </a:ln>
        </p:spPr>
      </p:cxnSp>
      <p:cxnSp>
        <p:nvCxnSpPr>
          <p:cNvPr id="310" name="Google Shape;310;p33"/>
          <p:cNvCxnSpPr>
            <a:endCxn id="276" idx="0"/>
          </p:cNvCxnSpPr>
          <p:nvPr/>
        </p:nvCxnSpPr>
        <p:spPr>
          <a:xfrm flipH="1">
            <a:off x="1268438" y="3158185"/>
            <a:ext cx="2700" cy="34860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33"/>
          <p:cNvCxnSpPr>
            <a:stCxn id="278" idx="3"/>
          </p:cNvCxnSpPr>
          <p:nvPr/>
        </p:nvCxnSpPr>
        <p:spPr>
          <a:xfrm flipH="1" rot="10800000">
            <a:off x="2263800" y="3157899"/>
            <a:ext cx="249300" cy="42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33"/>
          <p:cNvCxnSpPr>
            <a:stCxn id="278" idx="1"/>
          </p:cNvCxnSpPr>
          <p:nvPr/>
        </p:nvCxnSpPr>
        <p:spPr>
          <a:xfrm flipH="1">
            <a:off x="1280525" y="3162099"/>
            <a:ext cx="218100" cy="270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33"/>
          <p:cNvSpPr/>
          <p:nvPr/>
        </p:nvSpPr>
        <p:spPr>
          <a:xfrm>
            <a:off x="3073575" y="1739081"/>
            <a:ext cx="1600200" cy="3143247"/>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3"/>
          <p:cNvSpPr/>
          <p:nvPr/>
        </p:nvSpPr>
        <p:spPr>
          <a:xfrm>
            <a:off x="3151188" y="1728000"/>
            <a:ext cx="2125663" cy="3092053"/>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
          <p:cNvSpPr txBox="1"/>
          <p:nvPr/>
        </p:nvSpPr>
        <p:spPr>
          <a:xfrm>
            <a:off x="7226327" y="3274444"/>
            <a:ext cx="1746300" cy="3441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316" name="Google Shape;31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idx="1" type="body"/>
          </p:nvPr>
        </p:nvSpPr>
        <p:spPr>
          <a:xfrm>
            <a:off x="468900" y="833026"/>
            <a:ext cx="8217900" cy="392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sv-SE" sz="3200"/>
              <a:t>Path coverage with (loop &lt;= 20) requires:</a:t>
            </a:r>
            <a:endParaRPr sz="3200"/>
          </a:p>
          <a:p>
            <a:pPr indent="0" lvl="0" marL="0" rtl="0" algn="l">
              <a:spcBef>
                <a:spcPts val="0"/>
              </a:spcBef>
              <a:spcAft>
                <a:spcPts val="0"/>
              </a:spcAft>
              <a:buNone/>
            </a:pPr>
            <a:r>
              <a:rPr b="1" lang="sv-SE" sz="3200">
                <a:solidFill>
                  <a:schemeClr val="accent3"/>
                </a:solidFill>
              </a:rPr>
              <a:t>3,656,158,440,062,976</a:t>
            </a:r>
            <a:r>
              <a:rPr lang="sv-SE" sz="3200"/>
              <a:t> test cases</a:t>
            </a:r>
            <a:endParaRPr sz="3200"/>
          </a:p>
          <a:p>
            <a:pPr indent="0" lvl="0" marL="0" rtl="0" algn="l">
              <a:spcBef>
                <a:spcPts val="0"/>
              </a:spcBef>
              <a:spcAft>
                <a:spcPts val="0"/>
              </a:spcAft>
              <a:buClr>
                <a:schemeClr val="dk1"/>
              </a:buClr>
              <a:buSzPts val="1100"/>
              <a:buFont typeface="Arial"/>
              <a:buNone/>
            </a:pPr>
            <a:br>
              <a:rPr lang="sv-SE" sz="3200"/>
            </a:br>
            <a:r>
              <a:rPr lang="sv-SE" sz="3200"/>
              <a:t>If you run 1000 tests per second, this will take </a:t>
            </a:r>
            <a:r>
              <a:rPr b="1" lang="sv-SE" sz="3200">
                <a:solidFill>
                  <a:schemeClr val="accent3"/>
                </a:solidFill>
              </a:rPr>
              <a:t>116,000 years</a:t>
            </a:r>
            <a:r>
              <a:rPr lang="sv-SE"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sv-SE"/>
              <a:t>However, there are ways to get some of the benefits of path coverage without the cost...</a:t>
            </a:r>
            <a:endParaRPr/>
          </a:p>
        </p:txBody>
      </p:sp>
      <p:sp>
        <p:nvSpPr>
          <p:cNvPr id="322" name="Google Shape;3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328" name="Google Shape;3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Theoretically, a very strong coverage metric.</a:t>
            </a:r>
            <a:endParaRPr/>
          </a:p>
          <a:p>
            <a:pPr indent="-368300" lvl="1" marL="914400" rtl="0" algn="l">
              <a:lnSpc>
                <a:spcPct val="120000"/>
              </a:lnSpc>
              <a:spcBef>
                <a:spcPts val="0"/>
              </a:spcBef>
              <a:spcAft>
                <a:spcPts val="0"/>
              </a:spcAft>
              <a:buSzPts val="2200"/>
              <a:buChar char="•"/>
            </a:pPr>
            <a:r>
              <a:rPr lang="sv-SE"/>
              <a:t>Many faults emerge through sequences of interactions.</a:t>
            </a:r>
            <a:endParaRPr/>
          </a:p>
          <a:p>
            <a:pPr indent="-393700" lvl="0" marL="457200" rtl="0" algn="l">
              <a:lnSpc>
                <a:spcPct val="120000"/>
              </a:lnSpc>
              <a:spcBef>
                <a:spcPts val="0"/>
              </a:spcBef>
              <a:spcAft>
                <a:spcPts val="0"/>
              </a:spcAft>
              <a:buSzPts val="2600"/>
              <a:buChar char="•"/>
            </a:pPr>
            <a:r>
              <a:rPr lang="sv-SE"/>
              <a:t>But… Generally impossible to achieve. </a:t>
            </a:r>
            <a:endParaRPr/>
          </a:p>
          <a:p>
            <a:pPr indent="-368300" lvl="1" marL="914400" rtl="0" algn="l">
              <a:lnSpc>
                <a:spcPct val="120000"/>
              </a:lnSpc>
              <a:spcBef>
                <a:spcPts val="0"/>
              </a:spcBef>
              <a:spcAft>
                <a:spcPts val="0"/>
              </a:spcAft>
              <a:buSzPts val="2200"/>
              <a:buChar char="•"/>
            </a:pPr>
            <a:r>
              <a:rPr lang="sv-SE"/>
              <a:t>Loops result in an infinite number of path variations.</a:t>
            </a:r>
            <a:endParaRPr/>
          </a:p>
          <a:p>
            <a:pPr indent="-368300" lvl="1" marL="914400" rtl="0" algn="l">
              <a:lnSpc>
                <a:spcPct val="120000"/>
              </a:lnSpc>
              <a:spcBef>
                <a:spcPts val="0"/>
              </a:spcBef>
              <a:spcAft>
                <a:spcPts val="0"/>
              </a:spcAft>
              <a:buSzPts val="2200"/>
              <a:buChar char="•"/>
            </a:pPr>
            <a:r>
              <a:rPr lang="sv-SE"/>
              <a:t>Even ignoring loops, many paths through code.</a:t>
            </a:r>
            <a:endParaRPr/>
          </a:p>
        </p:txBody>
      </p:sp>
      <p:sp>
        <p:nvSpPr>
          <p:cNvPr id="329" name="Google Shape;3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35" name="Google Shape;3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G</a:t>
            </a:r>
            <a:r>
              <a:rPr lang="sv-SE"/>
              <a:t>roups paths that differ only in the subpath they follow when repeating the body of a loop.</a:t>
            </a:r>
            <a:endParaRPr/>
          </a:p>
          <a:p>
            <a:pPr indent="-368300" lvl="1" marL="914400" marR="0" rtl="0" algn="l">
              <a:lnSpc>
                <a:spcPct val="120000"/>
              </a:lnSpc>
              <a:spcBef>
                <a:spcPts val="0"/>
              </a:spcBef>
              <a:spcAft>
                <a:spcPts val="0"/>
              </a:spcAft>
              <a:buSzPts val="2200"/>
              <a:buChar char="•"/>
            </a:pPr>
            <a:r>
              <a:rPr lang="sv-SE"/>
              <a:t>Executing loop 20 times is different than executing it twice, but same </a:t>
            </a:r>
            <a:r>
              <a:rPr i="1" lang="sv-SE"/>
              <a:t>subpaths</a:t>
            </a:r>
            <a:r>
              <a:rPr lang="sv-SE"/>
              <a:t> repeat over and over.</a:t>
            </a:r>
            <a:endParaRPr/>
          </a:p>
          <a:p>
            <a:pPr indent="-368300" lvl="1" marL="914400" marR="0" rtl="0" algn="l">
              <a:lnSpc>
                <a:spcPct val="120000"/>
              </a:lnSpc>
              <a:spcBef>
                <a:spcPts val="0"/>
              </a:spcBef>
              <a:spcAft>
                <a:spcPts val="0"/>
              </a:spcAft>
              <a:buSzPts val="2200"/>
              <a:buChar char="•"/>
            </a:pPr>
            <a:r>
              <a:rPr lang="sv-SE"/>
              <a:t>Unroll loop in CFG into distinct subpaths, and cover those instead of worrying about loop cycles.</a:t>
            </a:r>
            <a:endParaRPr/>
          </a:p>
        </p:txBody>
      </p:sp>
      <p:sp>
        <p:nvSpPr>
          <p:cNvPr id="336" name="Google Shape;33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42" name="Google Shape;342;p37"/>
          <p:cNvSpPr/>
          <p:nvPr/>
        </p:nvSpPr>
        <p:spPr>
          <a:xfrm>
            <a:off x="1458550" y="1358475"/>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43" name="Google Shape;343;p37"/>
          <p:cNvSpPr/>
          <p:nvPr/>
        </p:nvSpPr>
        <p:spPr>
          <a:xfrm>
            <a:off x="1375300" y="1747275"/>
            <a:ext cx="538200" cy="366900"/>
          </a:xfrm>
          <a:prstGeom prst="diamond">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44" name="Google Shape;344;p37"/>
          <p:cNvCxnSpPr>
            <a:stCxn id="342" idx="2"/>
            <a:endCxn id="343" idx="0"/>
          </p:cNvCxnSpPr>
          <p:nvPr/>
        </p:nvCxnSpPr>
        <p:spPr>
          <a:xfrm>
            <a:off x="1644400" y="1629975"/>
            <a:ext cx="0" cy="1173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7"/>
          <p:cNvSpPr/>
          <p:nvPr/>
        </p:nvSpPr>
        <p:spPr>
          <a:xfrm>
            <a:off x="1003600" y="233426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46" name="Google Shape;346;p37"/>
          <p:cNvCxnSpPr>
            <a:stCxn id="343" idx="2"/>
            <a:endCxn id="345" idx="0"/>
          </p:cNvCxnSpPr>
          <p:nvPr/>
        </p:nvCxnSpPr>
        <p:spPr>
          <a:xfrm flipH="1">
            <a:off x="1189600" y="2114175"/>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37"/>
          <p:cNvSpPr/>
          <p:nvPr/>
        </p:nvSpPr>
        <p:spPr>
          <a:xfrm>
            <a:off x="1761775" y="2286563"/>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48" name="Google Shape;348;p37"/>
          <p:cNvCxnSpPr>
            <a:stCxn id="343" idx="2"/>
            <a:endCxn id="347" idx="0"/>
          </p:cNvCxnSpPr>
          <p:nvPr/>
        </p:nvCxnSpPr>
        <p:spPr>
          <a:xfrm>
            <a:off x="1644400" y="2114175"/>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7"/>
          <p:cNvSpPr/>
          <p:nvPr/>
        </p:nvSpPr>
        <p:spPr>
          <a:xfrm>
            <a:off x="1458550" y="280680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50" name="Google Shape;350;p37"/>
          <p:cNvCxnSpPr>
            <a:stCxn id="347" idx="2"/>
            <a:endCxn id="349" idx="0"/>
          </p:cNvCxnSpPr>
          <p:nvPr/>
        </p:nvCxnSpPr>
        <p:spPr>
          <a:xfrm flipH="1">
            <a:off x="1727575" y="2653463"/>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7"/>
          <p:cNvSpPr/>
          <p:nvPr/>
        </p:nvSpPr>
        <p:spPr>
          <a:xfrm>
            <a:off x="2193025" y="28068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52" name="Google Shape;352;p37"/>
          <p:cNvCxnSpPr>
            <a:stCxn id="347" idx="2"/>
            <a:endCxn id="351" idx="0"/>
          </p:cNvCxnSpPr>
          <p:nvPr/>
        </p:nvCxnSpPr>
        <p:spPr>
          <a:xfrm>
            <a:off x="2030875" y="2653463"/>
            <a:ext cx="348000" cy="1533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37"/>
          <p:cNvSpPr/>
          <p:nvPr/>
        </p:nvSpPr>
        <p:spPr>
          <a:xfrm>
            <a:off x="1086850" y="33186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54" name="Google Shape;354;p37"/>
          <p:cNvSpPr/>
          <p:nvPr/>
        </p:nvSpPr>
        <p:spPr>
          <a:xfrm>
            <a:off x="1830250" y="331005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55" name="Google Shape;355;p37"/>
          <p:cNvCxnSpPr>
            <a:stCxn id="349" idx="2"/>
            <a:endCxn id="353" idx="0"/>
          </p:cNvCxnSpPr>
          <p:nvPr/>
        </p:nvCxnSpPr>
        <p:spPr>
          <a:xfrm flipH="1">
            <a:off x="1272850" y="3173700"/>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37"/>
          <p:cNvCxnSpPr>
            <a:stCxn id="349" idx="2"/>
            <a:endCxn id="354" idx="0"/>
          </p:cNvCxnSpPr>
          <p:nvPr/>
        </p:nvCxnSpPr>
        <p:spPr>
          <a:xfrm>
            <a:off x="1727650" y="3173700"/>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37"/>
          <p:cNvSpPr/>
          <p:nvPr/>
        </p:nvSpPr>
        <p:spPr>
          <a:xfrm>
            <a:off x="1644400"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58" name="Google Shape;358;p37"/>
          <p:cNvSpPr/>
          <p:nvPr/>
        </p:nvSpPr>
        <p:spPr>
          <a:xfrm>
            <a:off x="2193025"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59" name="Google Shape;359;p37"/>
          <p:cNvCxnSpPr>
            <a:stCxn id="354" idx="2"/>
            <a:endCxn id="357" idx="0"/>
          </p:cNvCxnSpPr>
          <p:nvPr/>
        </p:nvCxnSpPr>
        <p:spPr>
          <a:xfrm flipH="1">
            <a:off x="1830250" y="3676950"/>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37"/>
          <p:cNvCxnSpPr>
            <a:stCxn id="354" idx="2"/>
            <a:endCxn id="358" idx="0"/>
          </p:cNvCxnSpPr>
          <p:nvPr/>
        </p:nvCxnSpPr>
        <p:spPr>
          <a:xfrm>
            <a:off x="2099350" y="3676950"/>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37"/>
          <p:cNvSpPr/>
          <p:nvPr/>
        </p:nvSpPr>
        <p:spPr>
          <a:xfrm>
            <a:off x="1913500" y="41963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cxnSp>
        <p:nvCxnSpPr>
          <p:cNvPr id="362" name="Google Shape;362;p37"/>
          <p:cNvCxnSpPr>
            <a:stCxn id="357" idx="2"/>
            <a:endCxn id="361" idx="0"/>
          </p:cNvCxnSpPr>
          <p:nvPr/>
        </p:nvCxnSpPr>
        <p:spPr>
          <a:xfrm>
            <a:off x="1830250" y="4034588"/>
            <a:ext cx="269100" cy="1617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37"/>
          <p:cNvCxnSpPr>
            <a:stCxn id="358" idx="2"/>
            <a:endCxn id="361" idx="0"/>
          </p:cNvCxnSpPr>
          <p:nvPr/>
        </p:nvCxnSpPr>
        <p:spPr>
          <a:xfrm flipH="1">
            <a:off x="2099275" y="4034588"/>
            <a:ext cx="279600" cy="1617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37"/>
          <p:cNvSpPr/>
          <p:nvPr/>
        </p:nvSpPr>
        <p:spPr>
          <a:xfrm>
            <a:off x="1262900" y="3596363"/>
            <a:ext cx="635900" cy="697050"/>
          </a:xfrm>
          <a:custGeom>
            <a:rect b="b" l="l" r="r" t="t"/>
            <a:pathLst>
              <a:path extrusionOk="0" h="37176" w="25436">
                <a:moveTo>
                  <a:pt x="0" y="0"/>
                </a:moveTo>
                <a:lnTo>
                  <a:pt x="391" y="37176"/>
                </a:lnTo>
                <a:lnTo>
                  <a:pt x="25436" y="37176"/>
                </a:lnTo>
              </a:path>
            </a:pathLst>
          </a:custGeom>
          <a:noFill/>
          <a:ln cap="flat" cmpd="sng" w="9525">
            <a:solidFill>
              <a:schemeClr val="dk2"/>
            </a:solidFill>
            <a:prstDash val="solid"/>
            <a:round/>
            <a:headEnd len="med" w="med" type="none"/>
            <a:tailEnd len="med" w="med" type="triangle"/>
          </a:ln>
        </p:spPr>
      </p:sp>
      <p:sp>
        <p:nvSpPr>
          <p:cNvPr id="365" name="Google Shape;365;p37"/>
          <p:cNvSpPr/>
          <p:nvPr/>
        </p:nvSpPr>
        <p:spPr>
          <a:xfrm>
            <a:off x="2319475" y="2972700"/>
            <a:ext cx="704400" cy="1357406"/>
          </a:xfrm>
          <a:custGeom>
            <a:rect b="b" l="l" r="r" t="t"/>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med" w="med" type="none"/>
            <a:tailEnd len="med" w="med" type="triangle"/>
          </a:ln>
        </p:spPr>
      </p:sp>
      <p:sp>
        <p:nvSpPr>
          <p:cNvPr id="366" name="Google Shape;366;p37"/>
          <p:cNvSpPr/>
          <p:nvPr/>
        </p:nvSpPr>
        <p:spPr>
          <a:xfrm>
            <a:off x="1810750" y="1688644"/>
            <a:ext cx="1418575" cy="2986313"/>
          </a:xfrm>
          <a:custGeom>
            <a:rect b="b" l="l" r="r" t="t"/>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med" w="med" type="none"/>
            <a:tailEnd len="med" w="med" type="triangle"/>
          </a:ln>
        </p:spPr>
      </p:sp>
      <p:sp>
        <p:nvSpPr>
          <p:cNvPr id="367" name="Google Shape;367;p37"/>
          <p:cNvSpPr/>
          <p:nvPr/>
        </p:nvSpPr>
        <p:spPr>
          <a:xfrm>
            <a:off x="5405925" y="12800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68" name="Google Shape;368;p37"/>
          <p:cNvSpPr/>
          <p:nvPr/>
        </p:nvSpPr>
        <p:spPr>
          <a:xfrm>
            <a:off x="5322675" y="1668891"/>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69" name="Google Shape;369;p37"/>
          <p:cNvCxnSpPr>
            <a:stCxn id="367" idx="2"/>
            <a:endCxn id="368" idx="0"/>
          </p:cNvCxnSpPr>
          <p:nvPr/>
        </p:nvCxnSpPr>
        <p:spPr>
          <a:xfrm>
            <a:off x="5591775" y="1551591"/>
            <a:ext cx="0" cy="1173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37"/>
          <p:cNvSpPr/>
          <p:nvPr/>
        </p:nvSpPr>
        <p:spPr>
          <a:xfrm>
            <a:off x="4950975" y="225587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71" name="Google Shape;371;p37"/>
          <p:cNvCxnSpPr>
            <a:stCxn id="368" idx="2"/>
            <a:endCxn id="370" idx="0"/>
          </p:cNvCxnSpPr>
          <p:nvPr/>
        </p:nvCxnSpPr>
        <p:spPr>
          <a:xfrm flipH="1">
            <a:off x="5136975" y="2035791"/>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37"/>
          <p:cNvSpPr/>
          <p:nvPr/>
        </p:nvSpPr>
        <p:spPr>
          <a:xfrm>
            <a:off x="5709150" y="2208178"/>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73" name="Google Shape;373;p37"/>
          <p:cNvCxnSpPr>
            <a:stCxn id="368" idx="2"/>
            <a:endCxn id="372" idx="0"/>
          </p:cNvCxnSpPr>
          <p:nvPr/>
        </p:nvCxnSpPr>
        <p:spPr>
          <a:xfrm>
            <a:off x="5591775" y="2035791"/>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37"/>
          <p:cNvSpPr/>
          <p:nvPr/>
        </p:nvSpPr>
        <p:spPr>
          <a:xfrm>
            <a:off x="5405925" y="272841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75" name="Google Shape;375;p37"/>
          <p:cNvCxnSpPr>
            <a:stCxn id="372" idx="2"/>
            <a:endCxn id="374" idx="0"/>
          </p:cNvCxnSpPr>
          <p:nvPr/>
        </p:nvCxnSpPr>
        <p:spPr>
          <a:xfrm flipH="1">
            <a:off x="5674950" y="2575078"/>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37"/>
          <p:cNvSpPr/>
          <p:nvPr/>
        </p:nvSpPr>
        <p:spPr>
          <a:xfrm>
            <a:off x="6639325" y="27761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77" name="Google Shape;377;p37"/>
          <p:cNvCxnSpPr>
            <a:stCxn id="372" idx="2"/>
            <a:endCxn id="376" idx="0"/>
          </p:cNvCxnSpPr>
          <p:nvPr/>
        </p:nvCxnSpPr>
        <p:spPr>
          <a:xfrm>
            <a:off x="5978250" y="2575078"/>
            <a:ext cx="846900" cy="2010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7"/>
          <p:cNvSpPr/>
          <p:nvPr/>
        </p:nvSpPr>
        <p:spPr>
          <a:xfrm>
            <a:off x="5034225" y="32402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79" name="Google Shape;379;p37"/>
          <p:cNvSpPr/>
          <p:nvPr/>
        </p:nvSpPr>
        <p:spPr>
          <a:xfrm>
            <a:off x="5777625" y="323166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80" name="Google Shape;380;p37"/>
          <p:cNvCxnSpPr>
            <a:stCxn id="374" idx="2"/>
            <a:endCxn id="378" idx="0"/>
          </p:cNvCxnSpPr>
          <p:nvPr/>
        </p:nvCxnSpPr>
        <p:spPr>
          <a:xfrm flipH="1">
            <a:off x="5220225" y="3095316"/>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7"/>
          <p:cNvCxnSpPr>
            <a:stCxn id="374" idx="2"/>
            <a:endCxn id="379" idx="0"/>
          </p:cNvCxnSpPr>
          <p:nvPr/>
        </p:nvCxnSpPr>
        <p:spPr>
          <a:xfrm>
            <a:off x="5675025" y="3095316"/>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37"/>
          <p:cNvSpPr/>
          <p:nvPr/>
        </p:nvSpPr>
        <p:spPr>
          <a:xfrm>
            <a:off x="5591775"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83" name="Google Shape;383;p37"/>
          <p:cNvSpPr/>
          <p:nvPr/>
        </p:nvSpPr>
        <p:spPr>
          <a:xfrm>
            <a:off x="6140400"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84" name="Google Shape;384;p37"/>
          <p:cNvCxnSpPr>
            <a:stCxn id="379" idx="2"/>
            <a:endCxn id="382" idx="0"/>
          </p:cNvCxnSpPr>
          <p:nvPr/>
        </p:nvCxnSpPr>
        <p:spPr>
          <a:xfrm flipH="1">
            <a:off x="5777625" y="3598566"/>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7"/>
          <p:cNvCxnSpPr>
            <a:stCxn id="379" idx="2"/>
            <a:endCxn id="383" idx="0"/>
          </p:cNvCxnSpPr>
          <p:nvPr/>
        </p:nvCxnSpPr>
        <p:spPr>
          <a:xfrm>
            <a:off x="6046725" y="3598566"/>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7"/>
          <p:cNvSpPr/>
          <p:nvPr/>
        </p:nvSpPr>
        <p:spPr>
          <a:xfrm>
            <a:off x="559912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7" name="Google Shape;387;p37"/>
          <p:cNvSpPr/>
          <p:nvPr/>
        </p:nvSpPr>
        <p:spPr>
          <a:xfrm>
            <a:off x="618937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8" name="Google Shape;388;p37"/>
          <p:cNvSpPr/>
          <p:nvPr/>
        </p:nvSpPr>
        <p:spPr>
          <a:xfrm>
            <a:off x="5034225" y="368471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9" name="Google Shape;389;p37"/>
          <p:cNvSpPr/>
          <p:nvPr/>
        </p:nvSpPr>
        <p:spPr>
          <a:xfrm>
            <a:off x="6639325" y="3169519"/>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90" name="Google Shape;390;p37"/>
          <p:cNvSpPr/>
          <p:nvPr/>
        </p:nvSpPr>
        <p:spPr>
          <a:xfrm>
            <a:off x="6566025" y="356290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1" name="Google Shape;391;p37"/>
          <p:cNvSpPr/>
          <p:nvPr/>
        </p:nvSpPr>
        <p:spPr>
          <a:xfrm>
            <a:off x="6132600" y="450715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2" name="Google Shape;392;p37"/>
          <p:cNvSpPr/>
          <p:nvPr/>
        </p:nvSpPr>
        <p:spPr>
          <a:xfrm>
            <a:off x="5508513" y="45186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3" name="Google Shape;393;p37"/>
          <p:cNvSpPr/>
          <p:nvPr/>
        </p:nvSpPr>
        <p:spPr>
          <a:xfrm>
            <a:off x="4950975" y="40797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94" name="Google Shape;394;p37"/>
          <p:cNvCxnSpPr>
            <a:stCxn id="388" idx="2"/>
            <a:endCxn id="393" idx="0"/>
          </p:cNvCxnSpPr>
          <p:nvPr/>
        </p:nvCxnSpPr>
        <p:spPr>
          <a:xfrm>
            <a:off x="5220075" y="3956213"/>
            <a:ext cx="0" cy="1236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7"/>
          <p:cNvCxnSpPr>
            <a:stCxn id="386" idx="2"/>
            <a:endCxn id="392" idx="0"/>
          </p:cNvCxnSpPr>
          <p:nvPr/>
        </p:nvCxnSpPr>
        <p:spPr>
          <a:xfrm flipH="1">
            <a:off x="5777475" y="4383600"/>
            <a:ext cx="7500" cy="1350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7"/>
          <p:cNvCxnSpPr>
            <a:endCxn id="391" idx="0"/>
          </p:cNvCxnSpPr>
          <p:nvPr/>
        </p:nvCxnSpPr>
        <p:spPr>
          <a:xfrm>
            <a:off x="6375300" y="4383553"/>
            <a:ext cx="26400" cy="1236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7"/>
          <p:cNvCxnSpPr>
            <a:stCxn id="376" idx="2"/>
            <a:endCxn id="389" idx="0"/>
          </p:cNvCxnSpPr>
          <p:nvPr/>
        </p:nvCxnSpPr>
        <p:spPr>
          <a:xfrm>
            <a:off x="6825175" y="3047616"/>
            <a:ext cx="0" cy="1218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37"/>
          <p:cNvCxnSpPr>
            <a:stCxn id="382" idx="2"/>
            <a:endCxn id="386" idx="0"/>
          </p:cNvCxnSpPr>
          <p:nvPr/>
        </p:nvCxnSpPr>
        <p:spPr>
          <a:xfrm>
            <a:off x="5777625" y="3956203"/>
            <a:ext cx="7500" cy="1560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7"/>
          <p:cNvCxnSpPr>
            <a:stCxn id="378" idx="2"/>
            <a:endCxn id="388" idx="0"/>
          </p:cNvCxnSpPr>
          <p:nvPr/>
        </p:nvCxnSpPr>
        <p:spPr>
          <a:xfrm>
            <a:off x="5220075" y="3511716"/>
            <a:ext cx="0" cy="1731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7"/>
          <p:cNvCxnSpPr>
            <a:endCxn id="387" idx="0"/>
          </p:cNvCxnSpPr>
          <p:nvPr/>
        </p:nvCxnSpPr>
        <p:spPr>
          <a:xfrm>
            <a:off x="6326325" y="3956100"/>
            <a:ext cx="48900" cy="1560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37"/>
          <p:cNvCxnSpPr>
            <a:endCxn id="390" idx="0"/>
          </p:cNvCxnSpPr>
          <p:nvPr/>
        </p:nvCxnSpPr>
        <p:spPr>
          <a:xfrm>
            <a:off x="6825225" y="3441103"/>
            <a:ext cx="9900" cy="121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02" name="Google Shape;402;p37"/>
          <p:cNvGraphicFramePr/>
          <p:nvPr/>
        </p:nvGraphicFramePr>
        <p:xfrm>
          <a:off x="3623213" y="1280100"/>
          <a:ext cx="3000000" cy="3000000"/>
        </p:xfrm>
        <a:graphic>
          <a:graphicData uri="http://schemas.openxmlformats.org/drawingml/2006/table">
            <a:tbl>
              <a:tblPr>
                <a:noFill/>
                <a:tableStyleId>{52BEBD4E-3997-4149-AF65-8BBC43B4EECA}</a:tableStyleId>
              </a:tblPr>
              <a:tblGrid>
                <a:gridCol w="4377425"/>
              </a:tblGrid>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M</a:t>
                      </a:r>
                      <a:endParaRPr sz="1800"/>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C -&gt; E -&gt; L -&gt; </a:t>
                      </a:r>
                      <a:r>
                        <a:rPr lang="sv-SE" sz="1800">
                          <a:solidFill>
                            <a:srgbClr val="FF0000"/>
                          </a:solidFill>
                        </a:rPr>
                        <a:t>B</a:t>
                      </a:r>
                      <a:endParaRPr sz="1800">
                        <a:solidFill>
                          <a:srgbClr val="FF0000"/>
                        </a:solidFill>
                      </a:endParaRPr>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solidFill>
                            <a:schemeClr val="dk1"/>
                          </a:solidFill>
                        </a:rPr>
                        <a:t> -&gt; C -&gt; D -&gt; F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H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I -&gt; L -&gt; </a:t>
                      </a:r>
                      <a:r>
                        <a:rPr lang="sv-SE" sz="1800">
                          <a:solidFill>
                            <a:srgbClr val="FF0000"/>
                          </a:solidFill>
                        </a:rPr>
                        <a:t>B</a:t>
                      </a:r>
                      <a:endParaRPr sz="1800"/>
                    </a:p>
                  </a:txBody>
                  <a:tcPr marT="68575" marB="68575" marR="91425" marL="91425">
                    <a:solidFill>
                      <a:srgbClr val="FFFFFF"/>
                    </a:solidFill>
                  </a:tcPr>
                </a:tc>
              </a:tr>
            </a:tbl>
          </a:graphicData>
        </a:graphic>
      </p:graphicFrame>
      <p:sp>
        <p:nvSpPr>
          <p:cNvPr id="403" name="Google Shape;40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2"/>
                                        </p:tgtEl>
                                      </p:cBhvr>
                                    </p:animEffect>
                                    <p:set>
                                      <p:cBhvr>
                                        <p:cTn dur="1" fill="hold">
                                          <p:stCondLst>
                                            <p:cond delay="0"/>
                                          </p:stCondLst>
                                        </p:cTn>
                                        <p:tgtEl>
                                          <p:spTgt spid="4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Boundary Interior Coverage</a:t>
            </a:r>
            <a:endParaRPr b="0" i="0" u="none" cap="none" strike="noStrike">
              <a:latin typeface="Arial"/>
              <a:ea typeface="Arial"/>
              <a:cs typeface="Arial"/>
              <a:sym typeface="Arial"/>
            </a:endParaRPr>
          </a:p>
        </p:txBody>
      </p:sp>
      <p:sp>
        <p:nvSpPr>
          <p:cNvPr id="413" name="Google Shape;413;p38"/>
          <p:cNvSpPr/>
          <p:nvPr/>
        </p:nvSpPr>
        <p:spPr>
          <a:xfrm>
            <a:off x="160800" y="128240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414" name="Google Shape;414;p38"/>
          <p:cNvCxnSpPr/>
          <p:nvPr/>
        </p:nvCxnSpPr>
        <p:spPr>
          <a:xfrm>
            <a:off x="6994460" y="25980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5" name="Google Shape;415;p38"/>
          <p:cNvCxnSpPr/>
          <p:nvPr/>
        </p:nvCxnSpPr>
        <p:spPr>
          <a:xfrm>
            <a:off x="5086360" y="25980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6" name="Google Shape;416;p38"/>
          <p:cNvSpPr/>
          <p:nvPr/>
        </p:nvSpPr>
        <p:spPr>
          <a:xfrm>
            <a:off x="7777723" y="38902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7" name="Google Shape;417;p38"/>
          <p:cNvSpPr/>
          <p:nvPr/>
        </p:nvSpPr>
        <p:spPr>
          <a:xfrm>
            <a:off x="4408175" y="23688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8" name="Google Shape;418;p38"/>
          <p:cNvSpPr/>
          <p:nvPr/>
        </p:nvSpPr>
        <p:spPr>
          <a:xfrm>
            <a:off x="5953545" y="28589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9" name="Google Shape;419;p38"/>
          <p:cNvSpPr/>
          <p:nvPr/>
        </p:nvSpPr>
        <p:spPr>
          <a:xfrm>
            <a:off x="7346700" y="33456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20" name="Google Shape;420;p38"/>
          <p:cNvSpPr/>
          <p:nvPr/>
        </p:nvSpPr>
        <p:spPr>
          <a:xfrm>
            <a:off x="4454744" y="36179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21" name="Google Shape;421;p38"/>
          <p:cNvCxnSpPr/>
          <p:nvPr/>
        </p:nvCxnSpPr>
        <p:spPr>
          <a:xfrm>
            <a:off x="6005075" y="20534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22" name="Google Shape;422;p38"/>
          <p:cNvCxnSpPr/>
          <p:nvPr/>
        </p:nvCxnSpPr>
        <p:spPr>
          <a:xfrm>
            <a:off x="8054516" y="30881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3" name="Google Shape;423;p38"/>
          <p:cNvCxnSpPr/>
          <p:nvPr/>
        </p:nvCxnSpPr>
        <p:spPr>
          <a:xfrm>
            <a:off x="8413756" y="40524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4" name="Google Shape;424;p38"/>
          <p:cNvCxnSpPr/>
          <p:nvPr/>
        </p:nvCxnSpPr>
        <p:spPr>
          <a:xfrm>
            <a:off x="8831889" y="26524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5" name="Google Shape;425;p38"/>
          <p:cNvCxnSpPr/>
          <p:nvPr/>
        </p:nvCxnSpPr>
        <p:spPr>
          <a:xfrm>
            <a:off x="6025687" y="21623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6" name="Google Shape;426;p38"/>
          <p:cNvSpPr/>
          <p:nvPr/>
        </p:nvSpPr>
        <p:spPr>
          <a:xfrm>
            <a:off x="7051895" y="26207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7" name="Google Shape;427;p38"/>
          <p:cNvSpPr/>
          <p:nvPr/>
        </p:nvSpPr>
        <p:spPr>
          <a:xfrm>
            <a:off x="5073098" y="28385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8" name="Google Shape;428;p38"/>
          <p:cNvSpPr/>
          <p:nvPr/>
        </p:nvSpPr>
        <p:spPr>
          <a:xfrm>
            <a:off x="8125098" y="30563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9" name="Google Shape;429;p38"/>
          <p:cNvSpPr/>
          <p:nvPr/>
        </p:nvSpPr>
        <p:spPr>
          <a:xfrm>
            <a:off x="6062501" y="32741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30" name="Google Shape;430;p38"/>
          <p:cNvCxnSpPr/>
          <p:nvPr/>
        </p:nvCxnSpPr>
        <p:spPr>
          <a:xfrm>
            <a:off x="6005075" y="3088143"/>
            <a:ext cx="0" cy="959700"/>
          </a:xfrm>
          <a:prstGeom prst="straightConnector1">
            <a:avLst/>
          </a:prstGeom>
          <a:noFill/>
          <a:ln cap="flat" cmpd="sng" w="28575">
            <a:solidFill>
              <a:srgbClr val="000000"/>
            </a:solidFill>
            <a:prstDash val="solid"/>
            <a:round/>
            <a:headEnd len="sm" w="sm" type="none"/>
            <a:tailEnd len="sm" w="sm" type="none"/>
          </a:ln>
        </p:spPr>
      </p:cxnSp>
      <p:cxnSp>
        <p:nvCxnSpPr>
          <p:cNvPr id="431" name="Google Shape;431;p38"/>
          <p:cNvCxnSpPr/>
          <p:nvPr/>
        </p:nvCxnSpPr>
        <p:spPr>
          <a:xfrm>
            <a:off x="6025687" y="4052465"/>
            <a:ext cx="1740300" cy="0"/>
          </a:xfrm>
          <a:prstGeom prst="straightConnector1">
            <a:avLst/>
          </a:prstGeom>
          <a:noFill/>
          <a:ln cap="flat" cmpd="sng" w="28575">
            <a:solidFill>
              <a:srgbClr val="000000"/>
            </a:solidFill>
            <a:prstDash val="solid"/>
            <a:round/>
            <a:headEnd len="sm" w="sm" type="none"/>
            <a:tailEnd len="sm" w="sm" type="triangle"/>
          </a:ln>
        </p:spPr>
      </p:cxnSp>
      <p:sp>
        <p:nvSpPr>
          <p:cNvPr id="432" name="Google Shape;432;p38"/>
          <p:cNvSpPr/>
          <p:nvPr/>
        </p:nvSpPr>
        <p:spPr>
          <a:xfrm>
            <a:off x="5586942" y="17120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3" name="Google Shape;433;p38"/>
          <p:cNvCxnSpPr/>
          <p:nvPr/>
        </p:nvCxnSpPr>
        <p:spPr>
          <a:xfrm>
            <a:off x="8054516" y="3687158"/>
            <a:ext cx="0" cy="197700"/>
          </a:xfrm>
          <a:prstGeom prst="straightConnector1">
            <a:avLst/>
          </a:prstGeom>
          <a:noFill/>
          <a:ln cap="flat" cmpd="sng" w="28575">
            <a:solidFill>
              <a:srgbClr val="000000"/>
            </a:solidFill>
            <a:prstDash val="solid"/>
            <a:round/>
            <a:headEnd len="sm" w="sm" type="none"/>
            <a:tailEnd len="sm" w="sm" type="triangle"/>
          </a:ln>
        </p:spPr>
      </p:cxnSp>
      <p:sp>
        <p:nvSpPr>
          <p:cNvPr id="434" name="Google Shape;43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5" name="Google Shape;435;p38"/>
          <p:cNvSpPr/>
          <p:nvPr/>
        </p:nvSpPr>
        <p:spPr>
          <a:xfrm>
            <a:off x="4358900" y="1569200"/>
            <a:ext cx="4785000" cy="270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38"/>
          <p:cNvCxnSpPr/>
          <p:nvPr/>
        </p:nvCxnSpPr>
        <p:spPr>
          <a:xfrm>
            <a:off x="7146860" y="27504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37" name="Google Shape;437;p38"/>
          <p:cNvCxnSpPr/>
          <p:nvPr/>
        </p:nvCxnSpPr>
        <p:spPr>
          <a:xfrm>
            <a:off x="5238760" y="2750441"/>
            <a:ext cx="0" cy="1005000"/>
          </a:xfrm>
          <a:prstGeom prst="straightConnector1">
            <a:avLst/>
          </a:prstGeom>
          <a:noFill/>
          <a:ln cap="flat" cmpd="sng" w="28575">
            <a:solidFill>
              <a:srgbClr val="000000"/>
            </a:solidFill>
            <a:prstDash val="solid"/>
            <a:round/>
            <a:headEnd len="sm" w="sm" type="none"/>
            <a:tailEnd len="sm" w="sm" type="triangle"/>
          </a:ln>
        </p:spPr>
      </p:cxnSp>
      <p:sp>
        <p:nvSpPr>
          <p:cNvPr id="438" name="Google Shape;438;p38"/>
          <p:cNvSpPr/>
          <p:nvPr/>
        </p:nvSpPr>
        <p:spPr>
          <a:xfrm>
            <a:off x="7930123" y="40426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39" name="Google Shape;439;p38"/>
          <p:cNvSpPr/>
          <p:nvPr/>
        </p:nvSpPr>
        <p:spPr>
          <a:xfrm>
            <a:off x="4560575" y="25212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40" name="Google Shape;440;p38"/>
          <p:cNvSpPr/>
          <p:nvPr/>
        </p:nvSpPr>
        <p:spPr>
          <a:xfrm>
            <a:off x="6105945" y="30113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41" name="Google Shape;441;p38"/>
          <p:cNvSpPr/>
          <p:nvPr/>
        </p:nvSpPr>
        <p:spPr>
          <a:xfrm>
            <a:off x="7499100" y="34980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42" name="Google Shape;442;p38"/>
          <p:cNvSpPr/>
          <p:nvPr/>
        </p:nvSpPr>
        <p:spPr>
          <a:xfrm>
            <a:off x="4607144" y="37703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43" name="Google Shape;443;p38"/>
          <p:cNvCxnSpPr/>
          <p:nvPr/>
        </p:nvCxnSpPr>
        <p:spPr>
          <a:xfrm>
            <a:off x="6157475" y="22058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44" name="Google Shape;444;p38"/>
          <p:cNvCxnSpPr/>
          <p:nvPr/>
        </p:nvCxnSpPr>
        <p:spPr>
          <a:xfrm>
            <a:off x="8206916" y="3240543"/>
            <a:ext cx="0" cy="252000"/>
          </a:xfrm>
          <a:prstGeom prst="straightConnector1">
            <a:avLst/>
          </a:prstGeom>
          <a:noFill/>
          <a:ln cap="flat" cmpd="sng" w="28575">
            <a:solidFill>
              <a:srgbClr val="000000"/>
            </a:solidFill>
            <a:prstDash val="solid"/>
            <a:round/>
            <a:headEnd len="sm" w="sm" type="none"/>
            <a:tailEnd len="sm" w="sm" type="triangle"/>
          </a:ln>
        </p:spPr>
      </p:cxnSp>
      <p:sp>
        <p:nvSpPr>
          <p:cNvPr id="445" name="Google Shape;445;p38"/>
          <p:cNvSpPr/>
          <p:nvPr/>
        </p:nvSpPr>
        <p:spPr>
          <a:xfrm>
            <a:off x="7204295" y="27731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6" name="Google Shape;446;p38"/>
          <p:cNvSpPr/>
          <p:nvPr/>
        </p:nvSpPr>
        <p:spPr>
          <a:xfrm>
            <a:off x="5225498" y="2990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7" name="Google Shape;447;p38"/>
          <p:cNvSpPr/>
          <p:nvPr/>
        </p:nvSpPr>
        <p:spPr>
          <a:xfrm>
            <a:off x="8277498" y="32087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8" name="Google Shape;448;p38"/>
          <p:cNvSpPr/>
          <p:nvPr/>
        </p:nvSpPr>
        <p:spPr>
          <a:xfrm>
            <a:off x="6103413" y="3390369"/>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9" name="Google Shape;449;p38"/>
          <p:cNvSpPr/>
          <p:nvPr/>
        </p:nvSpPr>
        <p:spPr>
          <a:xfrm>
            <a:off x="5739342" y="18644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50" name="Google Shape;450;p38"/>
          <p:cNvCxnSpPr/>
          <p:nvPr/>
        </p:nvCxnSpPr>
        <p:spPr>
          <a:xfrm>
            <a:off x="8206916" y="3839558"/>
            <a:ext cx="0" cy="197700"/>
          </a:xfrm>
          <a:prstGeom prst="straightConnector1">
            <a:avLst/>
          </a:prstGeom>
          <a:noFill/>
          <a:ln cap="flat" cmpd="sng" w="28575">
            <a:solidFill>
              <a:srgbClr val="000000"/>
            </a:solidFill>
            <a:prstDash val="solid"/>
            <a:round/>
            <a:headEnd len="sm" w="sm" type="none"/>
            <a:tailEnd len="sm" w="sm" type="triangle"/>
          </a:ln>
        </p:spPr>
      </p:cxnSp>
      <p:sp>
        <p:nvSpPr>
          <p:cNvPr id="451" name="Google Shape;451;p38"/>
          <p:cNvSpPr/>
          <p:nvPr/>
        </p:nvSpPr>
        <p:spPr>
          <a:xfrm>
            <a:off x="6230323" y="3813758"/>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52" name="Google Shape;452;p38"/>
          <p:cNvSpPr/>
          <p:nvPr/>
        </p:nvSpPr>
        <p:spPr>
          <a:xfrm>
            <a:off x="3069900" y="4441248"/>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3" name="Google Shape;453;p38"/>
          <p:cNvCxnSpPr>
            <a:stCxn id="440" idx="2"/>
            <a:endCxn id="451" idx="0"/>
          </p:cNvCxnSpPr>
          <p:nvPr/>
        </p:nvCxnSpPr>
        <p:spPr>
          <a:xfrm flipH="1">
            <a:off x="6542445" y="3458375"/>
            <a:ext cx="611100" cy="355500"/>
          </a:xfrm>
          <a:prstGeom prst="straightConnector1">
            <a:avLst/>
          </a:prstGeom>
          <a:noFill/>
          <a:ln cap="flat" cmpd="sng" w="19050">
            <a:solidFill>
              <a:srgbClr val="000000"/>
            </a:solidFill>
            <a:prstDash val="solid"/>
            <a:round/>
            <a:headEnd len="med" w="med" type="none"/>
            <a:tailEnd len="med" w="med" type="triangle"/>
          </a:ln>
        </p:spPr>
      </p:cxnSp>
      <p:cxnSp>
        <p:nvCxnSpPr>
          <p:cNvPr id="454" name="Google Shape;454;p38"/>
          <p:cNvCxnSpPr>
            <a:stCxn id="451" idx="2"/>
            <a:endCxn id="452" idx="0"/>
          </p:cNvCxnSpPr>
          <p:nvPr/>
        </p:nvCxnSpPr>
        <p:spPr>
          <a:xfrm flipH="1">
            <a:off x="4577773" y="4134758"/>
            <a:ext cx="1964700" cy="306600"/>
          </a:xfrm>
          <a:prstGeom prst="straightConnector1">
            <a:avLst/>
          </a:prstGeom>
          <a:noFill/>
          <a:ln cap="flat" cmpd="sng" w="19050">
            <a:solidFill>
              <a:srgbClr val="000000"/>
            </a:solidFill>
            <a:prstDash val="solid"/>
            <a:round/>
            <a:headEnd len="med" w="med" type="none"/>
            <a:tailEnd len="med" w="med" type="triangle"/>
          </a:ln>
        </p:spPr>
      </p:cxnSp>
      <p:sp>
        <p:nvSpPr>
          <p:cNvPr id="455" name="Google Shape;455;p38"/>
          <p:cNvSpPr/>
          <p:nvPr/>
        </p:nvSpPr>
        <p:spPr>
          <a:xfrm>
            <a:off x="6112050" y="4426135"/>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6" name="Google Shape;456;p38"/>
          <p:cNvCxnSpPr>
            <a:stCxn id="438" idx="2"/>
            <a:endCxn id="455" idx="0"/>
          </p:cNvCxnSpPr>
          <p:nvPr/>
        </p:nvCxnSpPr>
        <p:spPr>
          <a:xfrm flipH="1">
            <a:off x="7620073" y="4363633"/>
            <a:ext cx="622200" cy="62400"/>
          </a:xfrm>
          <a:prstGeom prst="straightConnector1">
            <a:avLst/>
          </a:prstGeom>
          <a:noFill/>
          <a:ln cap="flat" cmpd="sng" w="19050">
            <a:solidFill>
              <a:srgbClr val="000000"/>
            </a:solidFill>
            <a:prstDash val="solid"/>
            <a:round/>
            <a:headEnd len="med" w="med" type="none"/>
            <a:tailEnd len="med" w="med" type="triangle"/>
          </a:ln>
        </p:spPr>
      </p:cxnSp>
      <p:sp>
        <p:nvSpPr>
          <p:cNvPr id="457" name="Google Shape;457;p38"/>
          <p:cNvSpPr/>
          <p:nvPr/>
        </p:nvSpPr>
        <p:spPr>
          <a:xfrm>
            <a:off x="6431800" y="1646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458" name="Google Shape;458;p38"/>
          <p:cNvSpPr/>
          <p:nvPr/>
        </p:nvSpPr>
        <p:spPr>
          <a:xfrm>
            <a:off x="6542450" y="23290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59" name="Google Shape;459;p38"/>
          <p:cNvSpPr/>
          <p:nvPr/>
        </p:nvSpPr>
        <p:spPr>
          <a:xfrm>
            <a:off x="5569838" y="35994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460" name="Google Shape;460;p38"/>
          <p:cNvSpPr/>
          <p:nvPr/>
        </p:nvSpPr>
        <p:spPr>
          <a:xfrm>
            <a:off x="7455300" y="307267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461" name="Google Shape;461;p38"/>
          <p:cNvSpPr/>
          <p:nvPr/>
        </p:nvSpPr>
        <p:spPr>
          <a:xfrm>
            <a:off x="8766800" y="351392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462" name="Google Shape;462;p38"/>
          <p:cNvSpPr/>
          <p:nvPr/>
        </p:nvSpPr>
        <p:spPr>
          <a:xfrm>
            <a:off x="6726700" y="378175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3" name="Google Shape;463;p38"/>
          <p:cNvSpPr/>
          <p:nvPr/>
        </p:nvSpPr>
        <p:spPr>
          <a:xfrm>
            <a:off x="8452263" y="4031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4" name="Google Shape;464;p38"/>
          <p:cNvSpPr/>
          <p:nvPr/>
        </p:nvSpPr>
        <p:spPr>
          <a:xfrm>
            <a:off x="5238750" y="44847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5" name="Google Shape;465;p38"/>
          <p:cNvSpPr/>
          <p:nvPr/>
        </p:nvSpPr>
        <p:spPr>
          <a:xfrm>
            <a:off x="8452275" y="4489113"/>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6" name="Google Shape;466;p38"/>
          <p:cNvSpPr txBox="1"/>
          <p:nvPr/>
        </p:nvSpPr>
        <p:spPr>
          <a:xfrm>
            <a:off x="484325" y="3768025"/>
            <a:ext cx="258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SzPts val="1400"/>
              <a:buChar char="●"/>
            </a:pPr>
            <a:r>
              <a:rPr lang="sv-SE"/>
              <a:t>A, B, C</a:t>
            </a:r>
            <a:endParaRPr/>
          </a:p>
          <a:p>
            <a:pPr indent="-317500" lvl="0" marL="457200" rtl="0" algn="l">
              <a:spcBef>
                <a:spcPts val="0"/>
              </a:spcBef>
              <a:spcAft>
                <a:spcPts val="0"/>
              </a:spcAft>
              <a:buSzPts val="1400"/>
              <a:buChar char="●"/>
            </a:pPr>
            <a:r>
              <a:rPr lang="sv-SE"/>
              <a:t>A, B, D, F, B</a:t>
            </a:r>
            <a:endParaRPr/>
          </a:p>
          <a:p>
            <a:pPr indent="-317500" lvl="0" marL="457200" rtl="0" algn="l">
              <a:spcBef>
                <a:spcPts val="0"/>
              </a:spcBef>
              <a:spcAft>
                <a:spcPts val="0"/>
              </a:spcAft>
              <a:buSzPts val="1400"/>
              <a:buChar char="●"/>
            </a:pPr>
            <a:r>
              <a:rPr lang="sv-SE"/>
              <a:t>A, B, D, E, F, B</a:t>
            </a:r>
            <a:endParaRPr/>
          </a:p>
        </p:txBody>
      </p:sp>
      <p:sp>
        <p:nvSpPr>
          <p:cNvPr id="467" name="Google Shape;467;p38"/>
          <p:cNvSpPr txBox="1"/>
          <p:nvPr/>
        </p:nvSpPr>
        <p:spPr>
          <a:xfrm>
            <a:off x="6993600" y="765225"/>
            <a:ext cx="182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SzPts val="1400"/>
              <a:buChar char="●"/>
            </a:pPr>
            <a:r>
              <a:rPr lang="sv-SE"/>
              <a:t>[ ], 0, 10</a:t>
            </a:r>
            <a:endParaRPr/>
          </a:p>
          <a:p>
            <a:pPr indent="-317500" lvl="0" marL="457200" rtl="0" algn="l">
              <a:spcBef>
                <a:spcPts val="0"/>
              </a:spcBef>
              <a:spcAft>
                <a:spcPts val="0"/>
              </a:spcAft>
              <a:buSzPts val="1400"/>
              <a:buChar char="●"/>
            </a:pPr>
            <a:r>
              <a:rPr lang="sv-SE"/>
              <a:t>[-1], 1, 10</a:t>
            </a:r>
            <a:endParaRPr/>
          </a:p>
          <a:p>
            <a:pPr indent="-317500" lvl="0" marL="457200" rtl="0" algn="l">
              <a:spcBef>
                <a:spcPts val="0"/>
              </a:spcBef>
              <a:spcAft>
                <a:spcPts val="0"/>
              </a:spcAft>
              <a:buSzPts val="1400"/>
              <a:buChar char="●"/>
            </a:pPr>
            <a:r>
              <a:rPr lang="sv-SE"/>
              <a:t>[1], 1,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475" name="Google Shape;475;p39"/>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476" name="Google Shape;476;p39"/>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477" name="Google Shape;477;p39"/>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478" name="Google Shape;478;p39"/>
          <p:cNvCxnSpPr>
            <a:stCxn id="476" idx="2"/>
            <a:endCxn id="47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39"/>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480" name="Google Shape;480;p39"/>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481" name="Google Shape;481;p39"/>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482" name="Google Shape;482;p39"/>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483" name="Google Shape;483;p39"/>
          <p:cNvCxnSpPr>
            <a:stCxn id="477" idx="3"/>
            <a:endCxn id="47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39"/>
          <p:cNvCxnSpPr>
            <a:stCxn id="477" idx="1"/>
            <a:endCxn id="48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39"/>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86" name="Google Shape;486;p39"/>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487" name="Google Shape;487;p39"/>
          <p:cNvCxnSpPr>
            <a:stCxn id="479" idx="1"/>
            <a:endCxn id="48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39"/>
          <p:cNvCxnSpPr>
            <a:stCxn id="479" idx="3"/>
            <a:endCxn id="48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39"/>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490" name="Google Shape;490;p39"/>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91" name="Google Shape;491;p39"/>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492" name="Google Shape;492;p39"/>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493" name="Google Shape;493;p39"/>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494" name="Google Shape;494;p39"/>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495" name="Google Shape;495;p39"/>
          <p:cNvCxnSpPr>
            <a:endCxn id="49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9"/>
          <p:cNvCxnSpPr>
            <a:stCxn id="491" idx="1"/>
            <a:endCxn id="49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9"/>
          <p:cNvCxnSpPr>
            <a:stCxn id="481" idx="2"/>
            <a:endCxn id="49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9"/>
          <p:cNvCxnSpPr>
            <a:stCxn id="493" idx="2"/>
            <a:endCxn id="49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9"/>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0" name="Google Shape;500;p39"/>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1" name="Google Shape;501;p39"/>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502" name="Google Shape;502;p39"/>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503" name="Google Shape;503;p39"/>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504" name="Google Shape;504;p39"/>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505" name="Google Shape;505;p39"/>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06" name="Google Shape;506;p39"/>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3" name="Google Shape;51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514" name="Google Shape;514;p40"/>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515" name="Google Shape;515;p40"/>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516" name="Google Shape;516;p40"/>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17" name="Google Shape;517;p40"/>
          <p:cNvCxnSpPr>
            <a:stCxn id="515" idx="2"/>
            <a:endCxn id="51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40"/>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519" name="Google Shape;519;p40"/>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520" name="Google Shape;520;p40"/>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521" name="Google Shape;521;p40"/>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522" name="Google Shape;522;p40"/>
          <p:cNvCxnSpPr>
            <a:stCxn id="516" idx="3"/>
            <a:endCxn id="51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40"/>
          <p:cNvCxnSpPr>
            <a:stCxn id="516" idx="1"/>
            <a:endCxn id="52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40"/>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25" name="Google Shape;525;p40"/>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526" name="Google Shape;526;p40"/>
          <p:cNvCxnSpPr>
            <a:stCxn id="518" idx="1"/>
            <a:endCxn id="51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40"/>
          <p:cNvCxnSpPr>
            <a:stCxn id="518" idx="3"/>
            <a:endCxn id="52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40"/>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29" name="Google Shape;529;p40"/>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30" name="Google Shape;530;p40"/>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531" name="Google Shape;531;p40"/>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532" name="Google Shape;532;p40"/>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533" name="Google Shape;533;p40"/>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534" name="Google Shape;534;p40"/>
          <p:cNvCxnSpPr>
            <a:endCxn id="53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40"/>
          <p:cNvCxnSpPr>
            <a:stCxn id="530" idx="1"/>
            <a:endCxn id="53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40"/>
          <p:cNvCxnSpPr>
            <a:stCxn id="520" idx="2"/>
            <a:endCxn id="53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40"/>
          <p:cNvCxnSpPr>
            <a:stCxn id="532" idx="2"/>
            <a:endCxn id="53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p40"/>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39" name="Google Shape;539;p40"/>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40" name="Google Shape;540;p40"/>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1" name="Google Shape;541;p40"/>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2" name="Google Shape;542;p40"/>
          <p:cNvSpPr/>
          <p:nvPr/>
        </p:nvSpPr>
        <p:spPr>
          <a:xfrm>
            <a:off x="5199163" y="446545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3" name="Google Shape;543;p40"/>
          <p:cNvCxnSpPr>
            <a:stCxn id="531" idx="2"/>
            <a:endCxn id="542" idx="0"/>
          </p:cNvCxnSpPr>
          <p:nvPr/>
        </p:nvCxnSpPr>
        <p:spPr>
          <a:xfrm flipH="1">
            <a:off x="5426650" y="4260575"/>
            <a:ext cx="203700" cy="2049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40"/>
          <p:cNvSpPr/>
          <p:nvPr/>
        </p:nvSpPr>
        <p:spPr>
          <a:xfrm>
            <a:off x="5715200" y="45222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5" name="Google Shape;545;p40"/>
          <p:cNvCxnSpPr>
            <a:stCxn id="540" idx="1"/>
            <a:endCxn id="544" idx="0"/>
          </p:cNvCxnSpPr>
          <p:nvPr/>
        </p:nvCxnSpPr>
        <p:spPr>
          <a:xfrm flipH="1">
            <a:off x="5942775" y="3822825"/>
            <a:ext cx="10800" cy="6993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40"/>
          <p:cNvSpPr/>
          <p:nvPr/>
        </p:nvSpPr>
        <p:spPr>
          <a:xfrm>
            <a:off x="6231225"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7" name="Google Shape;547;p40"/>
          <p:cNvCxnSpPr>
            <a:stCxn id="533" idx="2"/>
            <a:endCxn id="546" idx="0"/>
          </p:cNvCxnSpPr>
          <p:nvPr/>
        </p:nvCxnSpPr>
        <p:spPr>
          <a:xfrm>
            <a:off x="6320450" y="4260575"/>
            <a:ext cx="138300" cy="2457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40"/>
          <p:cNvSpPr/>
          <p:nvPr/>
        </p:nvSpPr>
        <p:spPr>
          <a:xfrm>
            <a:off x="6747250"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9" name="Google Shape;549;p40"/>
          <p:cNvCxnSpPr>
            <a:stCxn id="532" idx="2"/>
            <a:endCxn id="548" idx="0"/>
          </p:cNvCxnSpPr>
          <p:nvPr/>
        </p:nvCxnSpPr>
        <p:spPr>
          <a:xfrm>
            <a:off x="6655850" y="3795100"/>
            <a:ext cx="318900" cy="71100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p40"/>
          <p:cNvSpPr txBox="1"/>
          <p:nvPr/>
        </p:nvSpPr>
        <p:spPr>
          <a:xfrm>
            <a:off x="6487700" y="614000"/>
            <a:ext cx="2617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Clr>
                <a:srgbClr val="980000"/>
              </a:buClr>
              <a:buSzPts val="1400"/>
              <a:buChar char="●"/>
            </a:pPr>
            <a:r>
              <a:rPr lang="sv-SE">
                <a:solidFill>
                  <a:srgbClr val="980000"/>
                </a:solidFill>
              </a:rPr>
              <a:t>1, 3-F, 14</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1, 3-T, 4-T, 5, 6-T, 7, 3</a:t>
            </a:r>
            <a:endParaRPr>
              <a:solidFill>
                <a:srgbClr val="9900FF"/>
              </a:solidFill>
            </a:endParaRPr>
          </a:p>
          <a:p>
            <a:pPr indent="-317500" lvl="0" marL="457200" rtl="0" algn="l">
              <a:spcBef>
                <a:spcPts val="0"/>
              </a:spcBef>
              <a:spcAft>
                <a:spcPts val="0"/>
              </a:spcAft>
              <a:buClr>
                <a:srgbClr val="9900FF"/>
              </a:buClr>
              <a:buSzPts val="1400"/>
              <a:buChar char="●"/>
            </a:pPr>
            <a:r>
              <a:rPr lang="sv-SE">
                <a:solidFill>
                  <a:srgbClr val="9900FF"/>
                </a:solidFill>
              </a:rPr>
              <a:t>1, 3-T, 4-T, 5, 6-F, 3</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3-T, 4-F, 9, 10-T, 11, 3</a:t>
            </a:r>
            <a:endParaRPr>
              <a:solidFill>
                <a:schemeClr val="accent3"/>
              </a:solidFill>
            </a:endParaRPr>
          </a:p>
          <a:p>
            <a:pPr indent="-317500" lvl="0" marL="457200" rtl="0" algn="l">
              <a:spcBef>
                <a:spcPts val="0"/>
              </a:spcBef>
              <a:spcAft>
                <a:spcPts val="0"/>
              </a:spcAft>
              <a:buSzPts val="1400"/>
              <a:buChar char="●"/>
            </a:pPr>
            <a:r>
              <a:rPr lang="sv-SE">
                <a:solidFill>
                  <a:schemeClr val="accent3"/>
                </a:solidFill>
              </a:rPr>
              <a:t>1, 3-T,4-F, 9, 10-F, 3</a:t>
            </a:r>
            <a:r>
              <a:rPr lang="sv-SE"/>
              <a:t> </a:t>
            </a:r>
            <a:endParaRPr/>
          </a:p>
        </p:txBody>
      </p:sp>
      <p:sp>
        <p:nvSpPr>
          <p:cNvPr id="551" name="Google Shape;551;p40"/>
          <p:cNvSpPr txBox="1"/>
          <p:nvPr/>
        </p:nvSpPr>
        <p:spPr>
          <a:xfrm>
            <a:off x="7352000" y="2334425"/>
            <a:ext cx="157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 </a:t>
            </a:r>
            <a:endParaRPr/>
          </a:p>
          <a:p>
            <a:pPr indent="-317500" lvl="0" marL="457200" rtl="0" algn="l">
              <a:spcBef>
                <a:spcPts val="0"/>
              </a:spcBef>
              <a:spcAft>
                <a:spcPts val="0"/>
              </a:spcAft>
              <a:buClr>
                <a:srgbClr val="980000"/>
              </a:buClr>
              <a:buSzPts val="1400"/>
              <a:buChar char="●"/>
            </a:pPr>
            <a:r>
              <a:rPr lang="sv-SE">
                <a:solidFill>
                  <a:srgbClr val="980000"/>
                </a:solidFill>
              </a:rPr>
              <a:t>10, -1</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3, 4</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-1, 1</a:t>
            </a:r>
            <a:endParaRPr>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Paths</a:t>
            </a:r>
            <a:endParaRPr/>
          </a:p>
        </p:txBody>
      </p:sp>
      <p:sp>
        <p:nvSpPr>
          <p:cNvPr id="557" name="Google Shape;557;p41"/>
          <p:cNvSpPr txBox="1"/>
          <p:nvPr>
            <p:ph idx="1" type="body"/>
          </p:nvPr>
        </p:nvSpPr>
        <p:spPr>
          <a:xfrm>
            <a:off x="468900" y="1282400"/>
            <a:ext cx="45618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Boundary Interior Coverage bounds number of paths.</a:t>
            </a:r>
            <a:endParaRPr sz="2500"/>
          </a:p>
          <a:p>
            <a:pPr indent="-361950" lvl="1" marL="914400" rtl="0" algn="l">
              <a:spcBef>
                <a:spcPts val="500"/>
              </a:spcBef>
              <a:spcAft>
                <a:spcPts val="0"/>
              </a:spcAft>
              <a:buSzPts val="2100"/>
              <a:buChar char="•"/>
            </a:pPr>
            <a:r>
              <a:rPr lang="sv-SE" sz="2100"/>
              <a:t>However, still exponential.</a:t>
            </a:r>
            <a:endParaRPr sz="2100"/>
          </a:p>
          <a:p>
            <a:pPr indent="-336550" lvl="2" marL="1371600" rtl="0" algn="l">
              <a:spcBef>
                <a:spcPts val="500"/>
              </a:spcBef>
              <a:spcAft>
                <a:spcPts val="0"/>
              </a:spcAft>
              <a:buSzPts val="1700"/>
              <a:buChar char="•"/>
            </a:pPr>
            <a:r>
              <a:rPr lang="sv-SE" sz="1700"/>
              <a:t>N non-loop branches results in 2</a:t>
            </a:r>
            <a:r>
              <a:rPr baseline="30000" lang="sv-SE" sz="1700"/>
              <a:t>N</a:t>
            </a:r>
            <a:r>
              <a:rPr lang="sv-SE" sz="1700"/>
              <a:t> paths.</a:t>
            </a:r>
            <a:endParaRPr sz="1700"/>
          </a:p>
          <a:p>
            <a:pPr indent="-387350" lvl="0" marL="457200" rtl="0" algn="l">
              <a:spcBef>
                <a:spcPts val="1000"/>
              </a:spcBef>
              <a:spcAft>
                <a:spcPts val="0"/>
              </a:spcAft>
              <a:buSzPts val="2500"/>
              <a:buChar char="•"/>
            </a:pPr>
            <a:r>
              <a:rPr lang="sv-SE" sz="2500"/>
              <a:t>Additional limitations may need to be imposed.</a:t>
            </a:r>
            <a:endParaRPr sz="2500"/>
          </a:p>
        </p:txBody>
      </p:sp>
      <p:sp>
        <p:nvSpPr>
          <p:cNvPr id="558" name="Google Shape;558;p41"/>
          <p:cNvSpPr txBox="1"/>
          <p:nvPr>
            <p:ph idx="1" type="body"/>
          </p:nvPr>
        </p:nvSpPr>
        <p:spPr>
          <a:xfrm>
            <a:off x="5102924" y="11746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59" name="Google Shape;55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6" name="Google Shape;566;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47" name="Google Shape;14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C</a:t>
            </a:r>
            <a:r>
              <a:rPr b="1" lang="sv-SE">
                <a:solidFill>
                  <a:schemeClr val="accent3"/>
                </a:solidFill>
              </a:rPr>
              <a:t>ompromise between</a:t>
            </a:r>
            <a:br>
              <a:rPr b="1" lang="sv-SE">
                <a:solidFill>
                  <a:schemeClr val="accent3"/>
                </a:solidFill>
              </a:rPr>
            </a:br>
            <a:r>
              <a:rPr b="1" lang="sv-SE">
                <a:solidFill>
                  <a:schemeClr val="accent3"/>
                </a:solidFill>
              </a:rPr>
              <a:t>the impossible and the inadequate</a:t>
            </a:r>
            <a:endParaRPr>
              <a:solidFill>
                <a:schemeClr val="accent3"/>
              </a:solidFill>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measure “good testing”? </a:t>
            </a:r>
            <a:endParaRPr/>
          </a:p>
          <a:p>
            <a:pPr indent="-393700" lvl="0" marL="457200" rtl="0" algn="l">
              <a:spcBef>
                <a:spcPts val="1000"/>
              </a:spcBef>
              <a:spcAft>
                <a:spcPts val="0"/>
              </a:spcAft>
              <a:buSzPts val="2600"/>
              <a:buChar char="•"/>
            </a:pPr>
            <a:r>
              <a:rPr b="1" lang="sv-SE">
                <a:solidFill>
                  <a:schemeClr val="accent3"/>
                </a:solidFill>
              </a:rPr>
              <a:t>Test adequacy criteria</a:t>
            </a:r>
            <a:r>
              <a:rPr lang="sv-SE"/>
              <a:t> “score” tests by measuring completion of</a:t>
            </a:r>
            <a:r>
              <a:rPr lang="sv-SE">
                <a:solidFill>
                  <a:schemeClr val="accent3"/>
                </a:solidFill>
              </a:rPr>
              <a:t> </a:t>
            </a:r>
            <a:r>
              <a:rPr b="1" lang="sv-SE">
                <a:solidFill>
                  <a:schemeClr val="accent3"/>
                </a:solidFill>
              </a:rPr>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48" name="Google Shape;14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49" name="Google Shape;149;p25"/>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a:t>
            </a:r>
            <a:endParaRPr/>
          </a:p>
        </p:txBody>
      </p:sp>
      <p:sp>
        <p:nvSpPr>
          <p:cNvPr id="572" name="Google Shape;572;p43"/>
          <p:cNvSpPr txBox="1"/>
          <p:nvPr>
            <p:ph idx="1" type="body"/>
          </p:nvPr>
        </p:nvSpPr>
        <p:spPr>
          <a:xfrm>
            <a:off x="468900" y="1282400"/>
            <a:ext cx="445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Capture how execution navigates between blocks of statements.</a:t>
            </a:r>
            <a:endParaRPr/>
          </a:p>
          <a:p>
            <a:pPr indent="-393700" lvl="0" marL="457200" rtl="0" algn="l">
              <a:spcBef>
                <a:spcPts val="1000"/>
              </a:spcBef>
              <a:spcAft>
                <a:spcPts val="0"/>
              </a:spcAft>
              <a:buSzPts val="2600"/>
              <a:buChar char="•"/>
            </a:pPr>
            <a:r>
              <a:rPr lang="sv-SE"/>
              <a:t>We care about a statement’s effect </a:t>
            </a:r>
            <a:r>
              <a:rPr b="1" lang="sv-SE">
                <a:solidFill>
                  <a:schemeClr val="accent3"/>
                </a:solidFill>
              </a:rPr>
              <a:t>only</a:t>
            </a:r>
            <a:r>
              <a:rPr lang="sv-SE">
                <a:solidFill>
                  <a:schemeClr val="accent3"/>
                </a:solidFill>
              </a:rPr>
              <a:t> </a:t>
            </a:r>
            <a:r>
              <a:rPr b="1" lang="sv-SE">
                <a:solidFill>
                  <a:schemeClr val="accent3"/>
                </a:solidFill>
              </a:rPr>
              <a:t>when it affects the path</a:t>
            </a:r>
            <a:r>
              <a:rPr lang="sv-SE"/>
              <a:t>.</a:t>
            </a:r>
            <a:endParaRPr/>
          </a:p>
          <a:p>
            <a:pPr indent="-368300" lvl="1" marL="914400" rtl="0" algn="l">
              <a:spcBef>
                <a:spcPts val="500"/>
              </a:spcBef>
              <a:spcAft>
                <a:spcPts val="0"/>
              </a:spcAft>
              <a:buSzPts val="2200"/>
              <a:buChar char="•"/>
            </a:pPr>
            <a:r>
              <a:rPr lang="sv-SE"/>
              <a:t>Deemphasizes information being transmitted.</a:t>
            </a:r>
            <a:endParaRPr/>
          </a:p>
        </p:txBody>
      </p:sp>
      <p:sp>
        <p:nvSpPr>
          <p:cNvPr id="573" name="Google Shape;573;p43"/>
          <p:cNvSpPr/>
          <p:nvPr/>
        </p:nvSpPr>
        <p:spPr>
          <a:xfrm>
            <a:off x="5403525" y="2337522"/>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574" name="Google Shape;574;p43"/>
          <p:cNvSpPr/>
          <p:nvPr/>
        </p:nvSpPr>
        <p:spPr>
          <a:xfrm>
            <a:off x="7683075" y="2140328"/>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575" name="Google Shape;575;p43"/>
          <p:cNvCxnSpPr>
            <a:endCxn id="574" idx="0"/>
          </p:cNvCxnSpPr>
          <p:nvPr/>
        </p:nvCxnSpPr>
        <p:spPr>
          <a:xfrm>
            <a:off x="7339125" y="1694228"/>
            <a:ext cx="969300" cy="446100"/>
          </a:xfrm>
          <a:prstGeom prst="straightConnector1">
            <a:avLst/>
          </a:prstGeom>
          <a:noFill/>
          <a:ln cap="flat" cmpd="sng" w="9525">
            <a:solidFill>
              <a:srgbClr val="2388DB"/>
            </a:solidFill>
            <a:prstDash val="solid"/>
            <a:round/>
            <a:headEnd len="med" w="med" type="none"/>
            <a:tailEnd len="med" w="med" type="triangle"/>
          </a:ln>
        </p:spPr>
      </p:cxnSp>
      <p:sp>
        <p:nvSpPr>
          <p:cNvPr id="576" name="Google Shape;576;p43"/>
          <p:cNvSpPr/>
          <p:nvPr/>
        </p:nvSpPr>
        <p:spPr>
          <a:xfrm>
            <a:off x="6379275" y="1101128"/>
            <a:ext cx="1303800" cy="756000"/>
          </a:xfrm>
          <a:prstGeom prst="diamond">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577" name="Google Shape;577;p43"/>
          <p:cNvCxnSpPr>
            <a:endCxn id="573" idx="0"/>
          </p:cNvCxnSpPr>
          <p:nvPr/>
        </p:nvCxnSpPr>
        <p:spPr>
          <a:xfrm flipH="1">
            <a:off x="6028875" y="1669722"/>
            <a:ext cx="696600" cy="667800"/>
          </a:xfrm>
          <a:prstGeom prst="straightConnector1">
            <a:avLst/>
          </a:prstGeom>
          <a:noFill/>
          <a:ln cap="flat" cmpd="sng" w="9525">
            <a:solidFill>
              <a:srgbClr val="2388DB"/>
            </a:solidFill>
            <a:prstDash val="solid"/>
            <a:round/>
            <a:headEnd len="med" w="med" type="none"/>
            <a:tailEnd len="med" w="med" type="triangle"/>
          </a:ln>
        </p:spPr>
      </p:cxnSp>
      <p:sp>
        <p:nvSpPr>
          <p:cNvPr id="578" name="Google Shape;578;p43"/>
          <p:cNvSpPr txBox="1"/>
          <p:nvPr/>
        </p:nvSpPr>
        <p:spPr>
          <a:xfrm>
            <a:off x="5980525"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79" name="Google Shape;579;p43"/>
          <p:cNvSpPr txBox="1"/>
          <p:nvPr/>
        </p:nvSpPr>
        <p:spPr>
          <a:xfrm>
            <a:off x="7831000"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580" name="Google Shape;580;p43"/>
          <p:cNvSpPr/>
          <p:nvPr/>
        </p:nvSpPr>
        <p:spPr>
          <a:xfrm>
            <a:off x="5014649" y="1467125"/>
            <a:ext cx="1364618"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med" w="med" type="none"/>
            <a:tailEnd len="med" w="med" type="triangle"/>
          </a:ln>
        </p:spPr>
      </p:sp>
      <p:sp>
        <p:nvSpPr>
          <p:cNvPr id="581" name="Google Shape;58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87" name="Google Shape;58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statements compute and transform data…</a:t>
            </a:r>
            <a:endParaRPr/>
          </a:p>
          <a:p>
            <a:pPr indent="-393700" lvl="0" marL="457200" rtl="0" algn="l">
              <a:spcBef>
                <a:spcPts val="1000"/>
              </a:spcBef>
              <a:spcAft>
                <a:spcPts val="0"/>
              </a:spcAft>
              <a:buSzPts val="2600"/>
              <a:buChar char="•"/>
            </a:pPr>
            <a:r>
              <a:rPr lang="sv-SE"/>
              <a:t>Reason about data dependence</a:t>
            </a:r>
            <a:endParaRPr/>
          </a:p>
          <a:p>
            <a:pPr indent="-368300" lvl="1" marL="914400" rtl="0" algn="l">
              <a:spcBef>
                <a:spcPts val="500"/>
              </a:spcBef>
              <a:spcAft>
                <a:spcPts val="0"/>
              </a:spcAft>
              <a:buSzPts val="2200"/>
              <a:buChar char="•"/>
            </a:pPr>
            <a:r>
              <a:rPr lang="sv-SE"/>
              <a:t>A variable is used here. </a:t>
            </a:r>
            <a:endParaRPr/>
          </a:p>
          <a:p>
            <a:pPr indent="-342900" lvl="2" marL="1371600" rtl="0" algn="l">
              <a:spcBef>
                <a:spcPts val="500"/>
              </a:spcBef>
              <a:spcAft>
                <a:spcPts val="0"/>
              </a:spcAft>
              <a:buSzPts val="1800"/>
              <a:buChar char="•"/>
            </a:pPr>
            <a:r>
              <a:rPr lang="sv-SE"/>
              <a:t>Where does its value come from?</a:t>
            </a:r>
            <a:endParaRPr/>
          </a:p>
          <a:p>
            <a:pPr indent="-368300" lvl="1" marL="914400" rtl="0" algn="l">
              <a:spcBef>
                <a:spcPts val="500"/>
              </a:spcBef>
              <a:spcAft>
                <a:spcPts val="0"/>
              </a:spcAft>
              <a:buSzPts val="2200"/>
              <a:buChar char="•"/>
            </a:pPr>
            <a:r>
              <a:rPr lang="sv-SE"/>
              <a:t>Is this value ever used?</a:t>
            </a:r>
            <a:endParaRPr/>
          </a:p>
          <a:p>
            <a:pPr indent="-368300" lvl="1" marL="914400" rtl="0" algn="l">
              <a:spcBef>
                <a:spcPts val="500"/>
              </a:spcBef>
              <a:spcAft>
                <a:spcPts val="0"/>
              </a:spcAft>
              <a:buSzPts val="2200"/>
              <a:buChar char="•"/>
            </a:pPr>
            <a:r>
              <a:rPr lang="sv-SE"/>
              <a:t>Is this variable properly initialized?</a:t>
            </a:r>
            <a:endParaRPr/>
          </a:p>
          <a:p>
            <a:pPr indent="-368300" lvl="1" marL="914400" rtl="0" algn="l">
              <a:spcBef>
                <a:spcPts val="500"/>
              </a:spcBef>
              <a:spcAft>
                <a:spcPts val="0"/>
              </a:spcAft>
              <a:buSzPts val="2200"/>
              <a:buChar char="•"/>
            </a:pPr>
            <a:r>
              <a:rPr lang="sv-SE"/>
              <a:t>If the expression assigned to a variable is changed what else would be affected?</a:t>
            </a:r>
            <a:endParaRPr/>
          </a:p>
        </p:txBody>
      </p:sp>
      <p:sp>
        <p:nvSpPr>
          <p:cNvPr id="588" name="Google Shape;58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94" name="Google Shape;59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sv-SE"/>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detect faults and other anomalies.</a:t>
            </a:r>
            <a:endParaRPr/>
          </a:p>
          <a:p>
            <a:pPr indent="-368300" lvl="1" marL="914400" marR="0" rtl="0" algn="l">
              <a:lnSpc>
                <a:spcPct val="100000"/>
              </a:lnSpc>
              <a:spcBef>
                <a:spcPts val="0"/>
              </a:spcBef>
              <a:spcAft>
                <a:spcPts val="0"/>
              </a:spcAft>
              <a:buSzPts val="2200"/>
              <a:buChar char="•"/>
            </a:pPr>
            <a:r>
              <a:rPr lang="sv-SE"/>
              <a:t>When can we cache result of a calculation instead of recalculating it?</a:t>
            </a:r>
            <a:endParaRPr/>
          </a:p>
          <a:p>
            <a:pPr indent="-368300" lvl="1" marL="914400" marR="0" rtl="0" algn="l">
              <a:lnSpc>
                <a:spcPct val="100000"/>
              </a:lnSpc>
              <a:spcBef>
                <a:spcPts val="0"/>
              </a:spcBef>
              <a:spcAft>
                <a:spcPts val="0"/>
              </a:spcAft>
              <a:buSzPts val="2200"/>
              <a:buChar char="•"/>
            </a:pPr>
            <a:r>
              <a:rPr lang="sv-SE"/>
              <a:t>Can we eliminate a variable definition?</a:t>
            </a:r>
            <a:endParaRPr/>
          </a:p>
        </p:txBody>
      </p:sp>
      <p:sp>
        <p:nvSpPr>
          <p:cNvPr id="595" name="Google Shape;59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Pairs</a:t>
            </a:r>
            <a:endParaRPr/>
          </a:p>
        </p:txBody>
      </p:sp>
      <p:sp>
        <p:nvSpPr>
          <p:cNvPr id="601" name="Google Shape;601;p46"/>
          <p:cNvSpPr txBox="1"/>
          <p:nvPr>
            <p:ph idx="1" type="body"/>
          </p:nvPr>
        </p:nvSpPr>
        <p:spPr>
          <a:xfrm>
            <a:off x="468900" y="1191925"/>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is defined.</a:t>
            </a:r>
            <a:endParaRPr/>
          </a:p>
          <a:p>
            <a:pPr indent="-368300" lvl="1" marL="914400" rtl="0" algn="l">
              <a:spcBef>
                <a:spcPts val="500"/>
              </a:spcBef>
              <a:spcAft>
                <a:spcPts val="0"/>
              </a:spcAft>
              <a:buSzPts val="2200"/>
              <a:buChar char="•"/>
            </a:pPr>
            <a:r>
              <a:rPr lang="sv-SE"/>
              <a:t>… and data is used.</a:t>
            </a:r>
            <a:endParaRPr/>
          </a:p>
          <a:p>
            <a:pPr indent="-393700" lvl="0" marL="457200" rtl="0" algn="l">
              <a:spcBef>
                <a:spcPts val="1000"/>
              </a:spcBef>
              <a:spcAft>
                <a:spcPts val="0"/>
              </a:spcAft>
              <a:buSzPts val="2600"/>
              <a:buChar char="•"/>
            </a:pPr>
            <a:r>
              <a:rPr lang="sv-SE"/>
              <a:t>Pairs of definitions and uses capture flow of information through the program.</a:t>
            </a:r>
            <a:endParaRPr/>
          </a:p>
          <a:p>
            <a:pPr indent="-368300" lvl="1" marL="914400" rtl="0" algn="l">
              <a:spcBef>
                <a:spcPts val="500"/>
              </a:spcBef>
              <a:spcAft>
                <a:spcPts val="0"/>
              </a:spcAft>
              <a:buSzPts val="2200"/>
              <a:buChar char="•"/>
            </a:pPr>
            <a:r>
              <a:rPr lang="sv-SE"/>
              <a:t>Definitions occur when variables are declared, initialized, assigned values, or received as parameters.</a:t>
            </a:r>
            <a:endParaRPr/>
          </a:p>
          <a:p>
            <a:pPr indent="-368300" lvl="1" marL="914400" rtl="0" algn="l">
              <a:spcBef>
                <a:spcPts val="500"/>
              </a:spcBef>
              <a:spcAft>
                <a:spcPts val="0"/>
              </a:spcAft>
              <a:buSzPts val="2200"/>
              <a:buChar char="•"/>
            </a:pPr>
            <a:r>
              <a:rPr lang="sv-SE"/>
              <a:t>Uses occur in expressions, conditional statements, parameter passing, return statements.</a:t>
            </a:r>
            <a:endParaRPr/>
          </a:p>
        </p:txBody>
      </p:sp>
      <p:sp>
        <p:nvSpPr>
          <p:cNvPr id="602" name="Google Shape;60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08" name="Google Shape;60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marR="0" rtl="0" algn="l">
              <a:lnSpc>
                <a:spcPct val="100000"/>
              </a:lnSpc>
              <a:spcBef>
                <a:spcPts val="600"/>
              </a:spcBef>
              <a:spcAft>
                <a:spcPts val="0"/>
              </a:spcAft>
              <a:buSzPts val="1900"/>
              <a:buFont typeface="Consolas"/>
              <a:buAutoNum type="arabicPeriod"/>
            </a:pPr>
            <a:r>
              <a:rPr lang="sv-SE" sz="1900">
                <a:latin typeface="Consolas"/>
                <a:ea typeface="Consolas"/>
                <a:cs typeface="Consolas"/>
                <a:sym typeface="Consolas"/>
              </a:rPr>
              <a:t>min = 1;</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max = N;</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mid = </a:t>
            </a:r>
            <a:r>
              <a:rPr lang="sv-SE" sz="1900">
                <a:highlight>
                  <a:srgbClr val="FFFFFF"/>
                </a:highlight>
                <a:latin typeface="Consolas"/>
                <a:ea typeface="Consolas"/>
                <a:cs typeface="Consolas"/>
                <a:sym typeface="Consolas"/>
              </a:rPr>
              <a:t>((min + (max - min))/2);</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while (A[mid] != x or min &lt;= max){</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r>
              <a:rPr lang="sv-SE" sz="1900">
                <a:highlight>
                  <a:srgbClr val="FFFFFF"/>
                </a:highlight>
                <a:latin typeface="Consolas"/>
                <a:ea typeface="Consolas"/>
                <a:cs typeface="Consolas"/>
                <a:sym typeface="Consolas"/>
              </a:rPr>
              <a:t>mid = ((min + (max - min))/2);</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b="1" lang="sv-SE" sz="1900">
                <a:highlight>
                  <a:srgbClr val="FFFFFF"/>
                </a:highlight>
                <a:latin typeface="Consolas"/>
                <a:ea typeface="Consolas"/>
                <a:cs typeface="Consolas"/>
                <a:sym typeface="Consolas"/>
              </a:rPr>
              <a:t>    </a:t>
            </a:r>
            <a:r>
              <a:rPr lang="sv-SE" sz="1900">
                <a:highlight>
                  <a:srgbClr val="FFFFFF"/>
                </a:highlight>
                <a:latin typeface="Consolas"/>
                <a:ea typeface="Consolas"/>
                <a:cs typeface="Consolas"/>
                <a:sym typeface="Consolas"/>
              </a:rPr>
              <a:t>if (x &gt; A[mid]){</a:t>
            </a:r>
            <a:endParaRPr b="1"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min = mid + 1</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 else {</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max = mid - 1;</a:t>
            </a:r>
            <a:endParaRPr sz="1900">
              <a:highlight>
                <a:srgbClr val="FFFFFF"/>
              </a:highlight>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609" name="Google Shape;609;p47"/>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a:t>
            </a:r>
            <a:r>
              <a:rPr lang="sv-SE" sz="1800">
                <a:solidFill>
                  <a:schemeClr val="dk1"/>
                </a:solidFill>
              </a:rPr>
              <a:t> - 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a:t>
            </a:r>
            <a:r>
              <a:rPr lang="sv-SE" sz="1800">
                <a:solidFill>
                  <a:schemeClr val="dk1"/>
                </a:solidFill>
              </a:rPr>
              <a:t> - A[mid], mid, x,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 - </a:t>
            </a:r>
            <a:r>
              <a:rPr lang="sv-SE" sz="1800">
                <a:solidFill>
                  <a:schemeClr val="dk1"/>
                </a:solidFill>
              </a:rPr>
              <a:t>x, A[mid],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 </a:t>
            </a:r>
            <a:r>
              <a:rPr lang="sv-SE" sz="1800">
                <a:solidFill>
                  <a:schemeClr val="dk1"/>
                </a:solidFill>
              </a:rPr>
              <a:t>min, </a:t>
            </a:r>
            <a:r>
              <a:rPr b="1" lang="sv-SE" sz="1800">
                <a:solidFill>
                  <a:schemeClr val="dk1"/>
                </a:solidFill>
              </a:rPr>
              <a:t>use </a:t>
            </a:r>
            <a:r>
              <a:rPr lang="sv-SE" sz="1800">
                <a:solidFill>
                  <a:schemeClr val="dk1"/>
                </a:solidFill>
              </a:rPr>
              <a:t>-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 -</a:t>
            </a:r>
            <a:r>
              <a:rPr lang="sv-SE" sz="1800">
                <a:solidFill>
                  <a:schemeClr val="dk1"/>
                </a:solidFill>
              </a:rPr>
              <a:t> mid</a:t>
            </a:r>
            <a:endParaRPr sz="1800">
              <a:solidFill>
                <a:schemeClr val="dk1"/>
              </a:solidFill>
            </a:endParaRPr>
          </a:p>
        </p:txBody>
      </p:sp>
      <p:sp>
        <p:nvSpPr>
          <p:cNvPr id="610" name="Google Shape;61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16" name="Google Shape;616;p48"/>
          <p:cNvSpPr txBox="1"/>
          <p:nvPr>
            <p:ph idx="1" type="body"/>
          </p:nvPr>
        </p:nvSpPr>
        <p:spPr>
          <a:xfrm>
            <a:off x="6558025" y="1230650"/>
            <a:ext cx="2494200" cy="3725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sv-SE"/>
              <a:t>def</a:t>
            </a:r>
            <a:r>
              <a:rPr lang="sv-SE"/>
              <a:t> - </a:t>
            </a:r>
            <a:r>
              <a:rPr lang="sv-SE">
                <a:solidFill>
                  <a:srgbClr val="980000"/>
                </a:solidFill>
              </a:rPr>
              <a:t>min</a:t>
            </a:r>
            <a:endParaRPr>
              <a:solidFill>
                <a:srgbClr val="980000"/>
              </a:solidFill>
            </a:endParaRPr>
          </a:p>
          <a:p>
            <a:pPr indent="-317500" lvl="0" marL="457200" rtl="0" algn="l">
              <a:spcBef>
                <a:spcPts val="0"/>
              </a:spcBef>
              <a:spcAft>
                <a:spcPts val="0"/>
              </a:spcAft>
              <a:buSzPts val="1400"/>
              <a:buAutoNum type="arabicPeriod"/>
            </a:pPr>
            <a:r>
              <a:rPr b="1" lang="sv-SE"/>
              <a:t>def </a:t>
            </a:r>
            <a:r>
              <a:rPr lang="sv-SE"/>
              <a:t>- </a:t>
            </a:r>
            <a:r>
              <a:rPr lang="sv-SE">
                <a:solidFill>
                  <a:srgbClr val="274E13"/>
                </a:solidFill>
              </a:rPr>
              <a:t>max</a:t>
            </a:r>
            <a:r>
              <a:rPr lang="sv-SE"/>
              <a:t>, </a:t>
            </a:r>
            <a:r>
              <a:rPr b="1" lang="sv-SE"/>
              <a:t>use</a:t>
            </a:r>
            <a:r>
              <a:rPr lang="sv-SE"/>
              <a:t> - N</a:t>
            </a:r>
            <a:endParaRPr/>
          </a:p>
          <a:p>
            <a:pPr indent="-317500" lvl="0" marL="457200" rtl="0" algn="l">
              <a:spcBef>
                <a:spcPts val="0"/>
              </a:spcBef>
              <a:spcAft>
                <a:spcPts val="0"/>
              </a:spcAft>
              <a:buSzPts val="1400"/>
              <a:buAutoNum type="arabicPeriod"/>
            </a:pPr>
            <a:r>
              <a:rPr b="1" lang="sv-SE"/>
              <a:t>def</a:t>
            </a:r>
            <a:r>
              <a:rPr lang="sv-SE"/>
              <a:t> - </a:t>
            </a:r>
            <a:r>
              <a:rPr lang="sv-SE">
                <a:solidFill>
                  <a:srgbClr val="9900FF"/>
                </a:solidFill>
              </a:rPr>
              <a:t>mid</a:t>
            </a:r>
            <a:r>
              <a:rPr lang="sv-SE"/>
              <a:t>, </a:t>
            </a:r>
            <a:r>
              <a:rPr b="1" lang="sv-SE"/>
              <a:t>use</a:t>
            </a:r>
            <a:r>
              <a:rPr lang="sv-SE"/>
              <a:t> - min, max</a:t>
            </a:r>
            <a:endParaRPr/>
          </a:p>
          <a:p>
            <a:pPr indent="-317500" lvl="0" marL="457200" rtl="0" algn="l">
              <a:spcBef>
                <a:spcPts val="0"/>
              </a:spcBef>
              <a:spcAft>
                <a:spcPts val="0"/>
              </a:spcAft>
              <a:buSzPts val="1400"/>
              <a:buAutoNum type="arabicPeriod"/>
            </a:pPr>
            <a:r>
              <a:rPr b="1" lang="sv-SE"/>
              <a:t>use</a:t>
            </a:r>
            <a:r>
              <a:rPr lang="sv-SE"/>
              <a:t> - A[mid], mid, x, min, max</a:t>
            </a:r>
            <a:endParaRPr/>
          </a:p>
          <a:p>
            <a:pPr indent="-317500" lvl="0" marL="457200" rtl="0" algn="l">
              <a:spcBef>
                <a:spcPts val="0"/>
              </a:spcBef>
              <a:spcAft>
                <a:spcPts val="0"/>
              </a:spcAft>
              <a:buSzPts val="1400"/>
              <a:buAutoNum type="arabicPeriod"/>
            </a:pPr>
            <a:r>
              <a:rPr b="1" lang="sv-SE"/>
              <a:t>def</a:t>
            </a:r>
            <a:r>
              <a:rPr lang="sv-SE"/>
              <a:t> - mid, </a:t>
            </a:r>
            <a:r>
              <a:rPr b="1" lang="sv-SE"/>
              <a:t>use</a:t>
            </a:r>
            <a:r>
              <a:rPr lang="sv-SE"/>
              <a:t> - min, max</a:t>
            </a:r>
            <a:endParaRPr/>
          </a:p>
          <a:p>
            <a:pPr indent="-317500" lvl="0" marL="457200" rtl="0" algn="l">
              <a:spcBef>
                <a:spcPts val="0"/>
              </a:spcBef>
              <a:spcAft>
                <a:spcPts val="0"/>
              </a:spcAft>
              <a:buSzPts val="1400"/>
              <a:buAutoNum type="arabicPeriod"/>
            </a:pPr>
            <a:r>
              <a:rPr b="1" lang="sv-SE"/>
              <a:t>use - </a:t>
            </a:r>
            <a:r>
              <a:rPr lang="sv-SE"/>
              <a:t>x, A[mid], mid</a:t>
            </a:r>
            <a:endParaRPr/>
          </a:p>
          <a:p>
            <a:pPr indent="-317500" lvl="0" marL="457200" rtl="0" algn="l">
              <a:spcBef>
                <a:spcPts val="0"/>
              </a:spcBef>
              <a:spcAft>
                <a:spcPts val="0"/>
              </a:spcAft>
              <a:buSzPts val="1400"/>
              <a:buAutoNum type="arabicPeriod"/>
            </a:pPr>
            <a:r>
              <a:rPr b="1" lang="sv-SE"/>
              <a:t>def - </a:t>
            </a:r>
            <a:r>
              <a:rPr lang="sv-SE"/>
              <a:t>min, </a:t>
            </a:r>
            <a:r>
              <a:rPr b="1" lang="sv-SE"/>
              <a:t>use </a:t>
            </a:r>
            <a:r>
              <a:rPr lang="sv-SE"/>
              <a:t>- mid</a:t>
            </a:r>
            <a:endParaRPr/>
          </a:p>
          <a:p>
            <a:pPr indent="-317500" lvl="0" marL="457200" rtl="0" algn="l">
              <a:spcBef>
                <a:spcPts val="0"/>
              </a:spcBef>
              <a:spcAft>
                <a:spcPts val="0"/>
              </a:spcAft>
              <a:buSzPts val="1400"/>
              <a:buAutoNum type="arabicPeriod"/>
            </a:pPr>
            <a:r>
              <a:rPr lang="sv-SE"/>
              <a:t>-</a:t>
            </a:r>
            <a:endParaRPr/>
          </a:p>
          <a:p>
            <a:pPr indent="-317500" lvl="0" marL="457200" rtl="0" algn="l">
              <a:spcBef>
                <a:spcPts val="0"/>
              </a:spcBef>
              <a:spcAft>
                <a:spcPts val="0"/>
              </a:spcAft>
              <a:buSzPts val="1400"/>
              <a:buAutoNum type="arabicPeriod"/>
            </a:pPr>
            <a:r>
              <a:rPr b="1" lang="sv-SE"/>
              <a:t>def -</a:t>
            </a:r>
            <a:r>
              <a:rPr lang="sv-SE"/>
              <a:t> max, </a:t>
            </a:r>
            <a:r>
              <a:rPr b="1" lang="sv-SE"/>
              <a:t>use -</a:t>
            </a:r>
            <a:r>
              <a:rPr lang="sv-SE"/>
              <a:t> mid</a:t>
            </a:r>
            <a:endParaRPr/>
          </a:p>
        </p:txBody>
      </p:sp>
      <p:sp>
        <p:nvSpPr>
          <p:cNvPr id="617" name="Google Shape;617;p48"/>
          <p:cNvSpPr/>
          <p:nvPr/>
        </p:nvSpPr>
        <p:spPr>
          <a:xfrm>
            <a:off x="398700" y="1456238"/>
            <a:ext cx="20112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1; max = N;</a:t>
            </a:r>
            <a:endParaRPr>
              <a:solidFill>
                <a:schemeClr val="dk1"/>
              </a:solidFill>
              <a:latin typeface="Courier New"/>
              <a:ea typeface="Courier New"/>
              <a:cs typeface="Courier New"/>
              <a:sym typeface="Courier New"/>
            </a:endParaRPr>
          </a:p>
        </p:txBody>
      </p:sp>
      <p:sp>
        <p:nvSpPr>
          <p:cNvPr id="618" name="Google Shape;618;p48"/>
          <p:cNvSpPr/>
          <p:nvPr/>
        </p:nvSpPr>
        <p:spPr>
          <a:xfrm>
            <a:off x="1914118" y="2048078"/>
            <a:ext cx="2433600" cy="865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A[mid] != x or min &lt;= max</a:t>
            </a:r>
            <a:endParaRPr/>
          </a:p>
        </p:txBody>
      </p:sp>
      <p:cxnSp>
        <p:nvCxnSpPr>
          <p:cNvPr id="619" name="Google Shape;619;p48"/>
          <p:cNvCxnSpPr>
            <a:stCxn id="620" idx="2"/>
            <a:endCxn id="618" idx="0"/>
          </p:cNvCxnSpPr>
          <p:nvPr/>
        </p:nvCxnSpPr>
        <p:spPr>
          <a:xfrm flipH="1">
            <a:off x="3130900" y="1722638"/>
            <a:ext cx="1450200" cy="3255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48"/>
          <p:cNvSpPr/>
          <p:nvPr/>
        </p:nvSpPr>
        <p:spPr>
          <a:xfrm>
            <a:off x="2154575" y="3008427"/>
            <a:ext cx="1952700" cy="4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chemeClr val="dk1"/>
                </a:solidFill>
                <a:latin typeface="Courier New"/>
                <a:ea typeface="Courier New"/>
                <a:cs typeface="Courier New"/>
                <a:sym typeface="Courier New"/>
              </a:rPr>
              <a:t>mid = ((min + (max - min))/2);</a:t>
            </a:r>
            <a:endParaRPr sz="1300"/>
          </a:p>
        </p:txBody>
      </p:sp>
      <p:cxnSp>
        <p:nvCxnSpPr>
          <p:cNvPr id="622" name="Google Shape;622;p48"/>
          <p:cNvCxnSpPr>
            <a:stCxn id="618" idx="2"/>
            <a:endCxn id="621" idx="0"/>
          </p:cNvCxnSpPr>
          <p:nvPr/>
        </p:nvCxnSpPr>
        <p:spPr>
          <a:xfrm>
            <a:off x="3130918" y="2913878"/>
            <a:ext cx="0" cy="94500"/>
          </a:xfrm>
          <a:prstGeom prst="straightConnector1">
            <a:avLst/>
          </a:prstGeom>
          <a:noFill/>
          <a:ln cap="flat" cmpd="sng" w="19050">
            <a:solidFill>
              <a:schemeClr val="dk2"/>
            </a:solidFill>
            <a:prstDash val="solid"/>
            <a:round/>
            <a:headEnd len="med" w="med" type="none"/>
            <a:tailEnd len="med" w="med" type="triangle"/>
          </a:ln>
        </p:spPr>
      </p:cxnSp>
      <p:sp>
        <p:nvSpPr>
          <p:cNvPr id="623" name="Google Shape;623;p48"/>
          <p:cNvSpPr/>
          <p:nvPr/>
        </p:nvSpPr>
        <p:spPr>
          <a:xfrm>
            <a:off x="2300241" y="3617270"/>
            <a:ext cx="1661400" cy="68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sv-SE">
                <a:solidFill>
                  <a:schemeClr val="dk1"/>
                </a:solidFill>
                <a:latin typeface="Courier New"/>
                <a:ea typeface="Courier New"/>
                <a:cs typeface="Courier New"/>
                <a:sym typeface="Courier New"/>
              </a:rPr>
              <a:t>x &gt; A[mid]</a:t>
            </a:r>
            <a:endParaRPr/>
          </a:p>
        </p:txBody>
      </p:sp>
      <p:cxnSp>
        <p:nvCxnSpPr>
          <p:cNvPr id="624" name="Google Shape;624;p48"/>
          <p:cNvCxnSpPr>
            <a:stCxn id="621" idx="2"/>
            <a:endCxn id="623" idx="0"/>
          </p:cNvCxnSpPr>
          <p:nvPr/>
        </p:nvCxnSpPr>
        <p:spPr>
          <a:xfrm>
            <a:off x="3130925" y="3441027"/>
            <a:ext cx="0" cy="176100"/>
          </a:xfrm>
          <a:prstGeom prst="straightConnector1">
            <a:avLst/>
          </a:prstGeom>
          <a:noFill/>
          <a:ln cap="flat" cmpd="sng" w="19050">
            <a:solidFill>
              <a:schemeClr val="dk2"/>
            </a:solidFill>
            <a:prstDash val="solid"/>
            <a:round/>
            <a:headEnd len="med" w="med" type="none"/>
            <a:tailEnd len="med" w="med" type="triangle"/>
          </a:ln>
        </p:spPr>
      </p:cxnSp>
      <p:sp>
        <p:nvSpPr>
          <p:cNvPr id="625" name="Google Shape;625;p48"/>
          <p:cNvSpPr/>
          <p:nvPr/>
        </p:nvSpPr>
        <p:spPr>
          <a:xfrm>
            <a:off x="4590474" y="3257000"/>
            <a:ext cx="11514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mid + 1;</a:t>
            </a:r>
            <a:endParaRPr/>
          </a:p>
        </p:txBody>
      </p:sp>
      <p:sp>
        <p:nvSpPr>
          <p:cNvPr id="626" name="Google Shape;626;p48"/>
          <p:cNvSpPr/>
          <p:nvPr/>
        </p:nvSpPr>
        <p:spPr>
          <a:xfrm>
            <a:off x="4590486" y="4060772"/>
            <a:ext cx="10347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max = mid -1;</a:t>
            </a:r>
            <a:endParaRPr/>
          </a:p>
        </p:txBody>
      </p:sp>
      <p:cxnSp>
        <p:nvCxnSpPr>
          <p:cNvPr id="627" name="Google Shape;627;p48"/>
          <p:cNvCxnSpPr>
            <a:stCxn id="623" idx="3"/>
            <a:endCxn id="625" idx="1"/>
          </p:cNvCxnSpPr>
          <p:nvPr/>
        </p:nvCxnSpPr>
        <p:spPr>
          <a:xfrm flipH="1" rot="10800000">
            <a:off x="3961641" y="3528920"/>
            <a:ext cx="628800" cy="432600"/>
          </a:xfrm>
          <a:prstGeom prst="straightConnector1">
            <a:avLst/>
          </a:prstGeom>
          <a:noFill/>
          <a:ln cap="flat" cmpd="sng" w="19050">
            <a:solidFill>
              <a:schemeClr val="dk2"/>
            </a:solidFill>
            <a:prstDash val="solid"/>
            <a:round/>
            <a:headEnd len="med" w="med" type="none"/>
            <a:tailEnd len="med" w="med" type="triangle"/>
          </a:ln>
        </p:spPr>
      </p:cxnSp>
      <p:cxnSp>
        <p:nvCxnSpPr>
          <p:cNvPr id="628" name="Google Shape;628;p48"/>
          <p:cNvCxnSpPr>
            <a:stCxn id="623" idx="3"/>
            <a:endCxn id="626" idx="1"/>
          </p:cNvCxnSpPr>
          <p:nvPr/>
        </p:nvCxnSpPr>
        <p:spPr>
          <a:xfrm>
            <a:off x="3961641" y="3961520"/>
            <a:ext cx="628800" cy="371100"/>
          </a:xfrm>
          <a:prstGeom prst="straightConnector1">
            <a:avLst/>
          </a:prstGeom>
          <a:noFill/>
          <a:ln cap="flat" cmpd="sng" w="19050">
            <a:solidFill>
              <a:schemeClr val="dk2"/>
            </a:solidFill>
            <a:prstDash val="solid"/>
            <a:round/>
            <a:headEnd len="med" w="med" type="none"/>
            <a:tailEnd len="med" w="med" type="triangle"/>
          </a:ln>
        </p:spPr>
      </p:cxnSp>
      <p:sp>
        <p:nvSpPr>
          <p:cNvPr id="629" name="Google Shape;629;p48"/>
          <p:cNvSpPr/>
          <p:nvPr/>
        </p:nvSpPr>
        <p:spPr>
          <a:xfrm>
            <a:off x="4378125" y="2410729"/>
            <a:ext cx="2215249" cy="1898513"/>
          </a:xfrm>
          <a:custGeom>
            <a:rect b="b" l="l" r="r" t="t"/>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med" w="med" type="none"/>
            <a:tailEnd len="med" w="med" type="triangle"/>
          </a:ln>
        </p:spPr>
      </p:sp>
      <p:sp>
        <p:nvSpPr>
          <p:cNvPr id="630" name="Google Shape;630;p48"/>
          <p:cNvSpPr/>
          <p:nvPr/>
        </p:nvSpPr>
        <p:spPr>
          <a:xfrm>
            <a:off x="4407270" y="2488453"/>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med" w="med" type="none"/>
            <a:tailEnd len="med" w="med" type="triangle"/>
          </a:ln>
        </p:spPr>
      </p:sp>
      <p:sp>
        <p:nvSpPr>
          <p:cNvPr id="631" name="Google Shape;631;p48"/>
          <p:cNvSpPr/>
          <p:nvPr/>
        </p:nvSpPr>
        <p:spPr>
          <a:xfrm>
            <a:off x="501378" y="2305332"/>
            <a:ext cx="451800" cy="3516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48"/>
          <p:cNvCxnSpPr>
            <a:stCxn id="618" idx="1"/>
            <a:endCxn id="631" idx="6"/>
          </p:cNvCxnSpPr>
          <p:nvPr/>
        </p:nvCxnSpPr>
        <p:spPr>
          <a:xfrm flipH="1">
            <a:off x="953218" y="2480978"/>
            <a:ext cx="960900" cy="300"/>
          </a:xfrm>
          <a:prstGeom prst="straightConnector1">
            <a:avLst/>
          </a:prstGeom>
          <a:noFill/>
          <a:ln cap="flat" cmpd="sng" w="19050">
            <a:solidFill>
              <a:schemeClr val="dk2"/>
            </a:solidFill>
            <a:prstDash val="solid"/>
            <a:round/>
            <a:headEnd len="med" w="med" type="none"/>
            <a:tailEnd len="med" w="med" type="triangle"/>
          </a:ln>
        </p:spPr>
      </p:cxnSp>
      <p:sp>
        <p:nvSpPr>
          <p:cNvPr id="620" name="Google Shape;620;p48"/>
          <p:cNvSpPr/>
          <p:nvPr/>
        </p:nvSpPr>
        <p:spPr>
          <a:xfrm>
            <a:off x="2838850" y="1456238"/>
            <a:ext cx="34845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mid = ((min + (max - min))/2);</a:t>
            </a:r>
            <a:endParaRPr>
              <a:solidFill>
                <a:schemeClr val="dk1"/>
              </a:solidFill>
              <a:latin typeface="Courier New"/>
              <a:ea typeface="Courier New"/>
              <a:cs typeface="Courier New"/>
              <a:sym typeface="Courier New"/>
            </a:endParaRPr>
          </a:p>
        </p:txBody>
      </p:sp>
      <p:cxnSp>
        <p:nvCxnSpPr>
          <p:cNvPr id="633" name="Google Shape;633;p48"/>
          <p:cNvCxnSpPr>
            <a:stCxn id="617" idx="3"/>
            <a:endCxn id="620" idx="1"/>
          </p:cNvCxnSpPr>
          <p:nvPr/>
        </p:nvCxnSpPr>
        <p:spPr>
          <a:xfrm>
            <a:off x="2409900" y="1589438"/>
            <a:ext cx="429000" cy="0"/>
          </a:xfrm>
          <a:prstGeom prst="straightConnector1">
            <a:avLst/>
          </a:prstGeom>
          <a:noFill/>
          <a:ln cap="flat" cmpd="sng" w="19050">
            <a:solidFill>
              <a:schemeClr val="dk2"/>
            </a:solidFill>
            <a:prstDash val="solid"/>
            <a:round/>
            <a:headEnd len="med" w="med" type="none"/>
            <a:tailEnd len="med" w="med" type="triangle"/>
          </a:ln>
        </p:spPr>
      </p:cxnSp>
      <p:sp>
        <p:nvSpPr>
          <p:cNvPr id="634" name="Google Shape;634;p48"/>
          <p:cNvSpPr/>
          <p:nvPr/>
        </p:nvSpPr>
        <p:spPr>
          <a:xfrm>
            <a:off x="1200946" y="1722410"/>
            <a:ext cx="2011213" cy="288646"/>
          </a:xfrm>
          <a:custGeom>
            <a:rect b="b" l="l" r="r" t="t"/>
            <a:pathLst>
              <a:path extrusionOk="0" h="16433" w="87226">
                <a:moveTo>
                  <a:pt x="0" y="632"/>
                </a:moveTo>
                <a:lnTo>
                  <a:pt x="46142" y="16433"/>
                </a:lnTo>
                <a:lnTo>
                  <a:pt x="87226" y="0"/>
                </a:lnTo>
              </a:path>
            </a:pathLst>
          </a:custGeom>
          <a:noFill/>
          <a:ln cap="flat" cmpd="sng" w="9525">
            <a:solidFill>
              <a:srgbClr val="980000"/>
            </a:solidFill>
            <a:prstDash val="solid"/>
            <a:round/>
            <a:headEnd len="med" w="med" type="none"/>
            <a:tailEnd len="med" w="med" type="triangle"/>
          </a:ln>
        </p:spPr>
      </p:sp>
      <p:sp>
        <p:nvSpPr>
          <p:cNvPr id="635" name="Google Shape;635;p48"/>
          <p:cNvSpPr/>
          <p:nvPr/>
        </p:nvSpPr>
        <p:spPr>
          <a:xfrm>
            <a:off x="1026054" y="1722410"/>
            <a:ext cx="1355389" cy="566208"/>
          </a:xfrm>
          <a:custGeom>
            <a:rect b="b" l="l" r="r" t="t"/>
            <a:pathLst>
              <a:path extrusionOk="0" h="32235" w="58783">
                <a:moveTo>
                  <a:pt x="0" y="0"/>
                </a:moveTo>
                <a:lnTo>
                  <a:pt x="58783" y="32235"/>
                </a:lnTo>
              </a:path>
            </a:pathLst>
          </a:custGeom>
          <a:noFill/>
          <a:ln cap="flat" cmpd="sng" w="9525">
            <a:solidFill>
              <a:srgbClr val="980000"/>
            </a:solidFill>
            <a:prstDash val="solid"/>
            <a:round/>
            <a:headEnd len="med" w="med" type="none"/>
            <a:tailEnd len="med" w="med" type="triangle"/>
          </a:ln>
        </p:spPr>
      </p:sp>
      <p:sp>
        <p:nvSpPr>
          <p:cNvPr id="636" name="Google Shape;636;p48"/>
          <p:cNvSpPr/>
          <p:nvPr/>
        </p:nvSpPr>
        <p:spPr>
          <a:xfrm>
            <a:off x="909475" y="1711292"/>
            <a:ext cx="1632287" cy="1365608"/>
          </a:xfrm>
          <a:custGeom>
            <a:rect b="b" l="l" r="r" t="t"/>
            <a:pathLst>
              <a:path extrusionOk="0" h="77746" w="70792">
                <a:moveTo>
                  <a:pt x="0" y="0"/>
                </a:moveTo>
                <a:lnTo>
                  <a:pt x="70792" y="77746"/>
                </a:lnTo>
              </a:path>
            </a:pathLst>
          </a:custGeom>
          <a:noFill/>
          <a:ln cap="flat" cmpd="sng" w="9525">
            <a:solidFill>
              <a:srgbClr val="980000"/>
            </a:solidFill>
            <a:prstDash val="solid"/>
            <a:round/>
            <a:headEnd len="med" w="med" type="none"/>
            <a:tailEnd len="med" w="med" type="triangle"/>
          </a:ln>
        </p:spPr>
      </p:sp>
      <p:sp>
        <p:nvSpPr>
          <p:cNvPr id="637" name="Google Shape;637;p48"/>
          <p:cNvSpPr/>
          <p:nvPr/>
        </p:nvSpPr>
        <p:spPr>
          <a:xfrm>
            <a:off x="603408" y="1689090"/>
            <a:ext cx="3993282" cy="1987339"/>
          </a:xfrm>
          <a:custGeom>
            <a:rect b="b" l="l" r="r" t="t"/>
            <a:pathLst>
              <a:path extrusionOk="0" h="113142" w="173188">
                <a:moveTo>
                  <a:pt x="0" y="0"/>
                </a:moveTo>
                <a:lnTo>
                  <a:pt x="30340" y="113142"/>
                </a:lnTo>
                <a:lnTo>
                  <a:pt x="173188" y="100500"/>
                </a:lnTo>
              </a:path>
            </a:pathLst>
          </a:custGeom>
          <a:noFill/>
          <a:ln cap="flat" cmpd="sng" w="9525">
            <a:solidFill>
              <a:srgbClr val="980000"/>
            </a:solidFill>
            <a:prstDash val="solid"/>
            <a:round/>
            <a:headEnd len="med" w="med" type="none"/>
            <a:tailEnd len="med" w="med" type="triangle"/>
          </a:ln>
        </p:spPr>
      </p:sp>
      <p:sp>
        <p:nvSpPr>
          <p:cNvPr id="638" name="Google Shape;638;p48"/>
          <p:cNvSpPr/>
          <p:nvPr/>
        </p:nvSpPr>
        <p:spPr>
          <a:xfrm>
            <a:off x="4028318" y="2643893"/>
            <a:ext cx="1151353" cy="588428"/>
          </a:xfrm>
          <a:custGeom>
            <a:rect b="b" l="l" r="r" t="t"/>
            <a:pathLst>
              <a:path extrusionOk="0" h="33500" w="49934">
                <a:moveTo>
                  <a:pt x="49934" y="33500"/>
                </a:moveTo>
                <a:lnTo>
                  <a:pt x="0" y="0"/>
                </a:lnTo>
              </a:path>
            </a:pathLst>
          </a:custGeom>
          <a:noFill/>
          <a:ln cap="flat" cmpd="sng" w="9525">
            <a:solidFill>
              <a:srgbClr val="980000"/>
            </a:solidFill>
            <a:prstDash val="solid"/>
            <a:round/>
            <a:headEnd len="med" w="med" type="none"/>
            <a:tailEnd len="med" w="med" type="triangle"/>
          </a:ln>
        </p:spPr>
      </p:sp>
      <p:sp>
        <p:nvSpPr>
          <p:cNvPr id="639" name="Google Shape;639;p48"/>
          <p:cNvSpPr/>
          <p:nvPr/>
        </p:nvSpPr>
        <p:spPr>
          <a:xfrm>
            <a:off x="1958804" y="1245000"/>
            <a:ext cx="1880062" cy="177652"/>
          </a:xfrm>
          <a:custGeom>
            <a:rect b="b" l="l" r="r" t="t"/>
            <a:pathLst>
              <a:path extrusionOk="0" h="10114" w="81538">
                <a:moveTo>
                  <a:pt x="0" y="10114"/>
                </a:moveTo>
                <a:lnTo>
                  <a:pt x="46773" y="0"/>
                </a:lnTo>
                <a:lnTo>
                  <a:pt x="81538" y="10114"/>
                </a:lnTo>
              </a:path>
            </a:pathLst>
          </a:custGeom>
          <a:noFill/>
          <a:ln cap="flat" cmpd="sng" w="9525">
            <a:solidFill>
              <a:srgbClr val="274E13"/>
            </a:solidFill>
            <a:prstDash val="solid"/>
            <a:round/>
            <a:headEnd len="med" w="med" type="none"/>
            <a:tailEnd len="med" w="med" type="triangle"/>
          </a:ln>
        </p:spPr>
      </p:sp>
      <p:sp>
        <p:nvSpPr>
          <p:cNvPr id="640" name="Google Shape;640;p48"/>
          <p:cNvSpPr/>
          <p:nvPr/>
        </p:nvSpPr>
        <p:spPr>
          <a:xfrm>
            <a:off x="2060834" y="1711292"/>
            <a:ext cx="597535" cy="455197"/>
          </a:xfrm>
          <a:custGeom>
            <a:rect b="b" l="l" r="r" t="t"/>
            <a:pathLst>
              <a:path extrusionOk="0" h="25915" w="25915">
                <a:moveTo>
                  <a:pt x="0" y="0"/>
                </a:moveTo>
                <a:lnTo>
                  <a:pt x="25915" y="25915"/>
                </a:lnTo>
              </a:path>
            </a:pathLst>
          </a:custGeom>
          <a:noFill/>
          <a:ln cap="flat" cmpd="sng" w="9525">
            <a:solidFill>
              <a:srgbClr val="274E13"/>
            </a:solidFill>
            <a:prstDash val="solid"/>
            <a:round/>
            <a:headEnd len="med" w="med" type="none"/>
            <a:tailEnd len="med" w="med" type="triangle"/>
          </a:ln>
        </p:spPr>
      </p:sp>
      <p:sp>
        <p:nvSpPr>
          <p:cNvPr id="641" name="Google Shape;641;p48"/>
          <p:cNvSpPr/>
          <p:nvPr/>
        </p:nvSpPr>
        <p:spPr>
          <a:xfrm>
            <a:off x="1929659" y="1722410"/>
            <a:ext cx="393499" cy="1310068"/>
          </a:xfrm>
          <a:custGeom>
            <a:rect b="b" l="l" r="r" t="t"/>
            <a:pathLst>
              <a:path extrusionOk="0" h="74584" w="17066">
                <a:moveTo>
                  <a:pt x="0" y="0"/>
                </a:moveTo>
                <a:lnTo>
                  <a:pt x="17066" y="74584"/>
                </a:lnTo>
              </a:path>
            </a:pathLst>
          </a:custGeom>
          <a:noFill/>
          <a:ln cap="flat" cmpd="sng" w="9525">
            <a:solidFill>
              <a:srgbClr val="274E13"/>
            </a:solidFill>
            <a:prstDash val="solid"/>
            <a:round/>
            <a:headEnd len="med" w="med" type="none"/>
            <a:tailEnd len="med" w="med" type="triangle"/>
          </a:ln>
        </p:spPr>
      </p:sp>
      <p:sp>
        <p:nvSpPr>
          <p:cNvPr id="642" name="Google Shape;642;p48"/>
          <p:cNvSpPr/>
          <p:nvPr/>
        </p:nvSpPr>
        <p:spPr>
          <a:xfrm>
            <a:off x="1346693" y="1722410"/>
            <a:ext cx="3220856" cy="2742283"/>
          </a:xfrm>
          <a:custGeom>
            <a:rect b="b" l="l" r="r" t="t"/>
            <a:pathLst>
              <a:path extrusionOk="0" h="156122" w="139688">
                <a:moveTo>
                  <a:pt x="0" y="0"/>
                </a:moveTo>
                <a:lnTo>
                  <a:pt x="41085" y="156122"/>
                </a:lnTo>
                <a:lnTo>
                  <a:pt x="139688" y="155490"/>
                </a:lnTo>
              </a:path>
            </a:pathLst>
          </a:custGeom>
          <a:noFill/>
          <a:ln cap="flat" cmpd="sng" w="9525">
            <a:solidFill>
              <a:srgbClr val="274E13"/>
            </a:solidFill>
            <a:prstDash val="solid"/>
            <a:round/>
            <a:headEnd len="med" w="med" type="none"/>
            <a:tailEnd len="med" w="med" type="triangle"/>
          </a:ln>
        </p:spPr>
      </p:sp>
      <p:sp>
        <p:nvSpPr>
          <p:cNvPr id="643" name="Google Shape;643;p48"/>
          <p:cNvSpPr/>
          <p:nvPr/>
        </p:nvSpPr>
        <p:spPr>
          <a:xfrm>
            <a:off x="4159493" y="2588370"/>
            <a:ext cx="2200677" cy="1587648"/>
          </a:xfrm>
          <a:custGeom>
            <a:rect b="b" l="l" r="r" t="t"/>
            <a:pathLst>
              <a:path extrusionOk="0" h="90387" w="95443">
                <a:moveTo>
                  <a:pt x="63840" y="90387"/>
                </a:moveTo>
                <a:lnTo>
                  <a:pt x="95443" y="30340"/>
                </a:lnTo>
                <a:lnTo>
                  <a:pt x="0" y="0"/>
                </a:lnTo>
              </a:path>
            </a:pathLst>
          </a:custGeom>
          <a:noFill/>
          <a:ln cap="flat" cmpd="sng" w="9525">
            <a:solidFill>
              <a:srgbClr val="274E13"/>
            </a:solidFill>
            <a:prstDash val="solid"/>
            <a:round/>
            <a:headEnd len="med" w="med" type="none"/>
            <a:tailEnd len="med" w="med" type="triangle"/>
          </a:ln>
        </p:spPr>
      </p:sp>
      <p:sp>
        <p:nvSpPr>
          <p:cNvPr id="644" name="Google Shape;64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(DU) Pairs</a:t>
            </a:r>
            <a:endParaRPr/>
          </a:p>
        </p:txBody>
      </p:sp>
      <p:sp>
        <p:nvSpPr>
          <p:cNvPr id="650" name="Google Shape;650;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say there is a </a:t>
            </a:r>
            <a:r>
              <a:rPr b="1" lang="sv-SE">
                <a:solidFill>
                  <a:schemeClr val="accent3"/>
                </a:solidFill>
              </a:rPr>
              <a:t>DU pair</a:t>
            </a:r>
            <a:r>
              <a:rPr lang="sv-SE"/>
              <a:t> when:</a:t>
            </a:r>
            <a:endParaRPr/>
          </a:p>
          <a:p>
            <a:pPr indent="-368300" lvl="1" marL="914400" rtl="0" algn="l">
              <a:spcBef>
                <a:spcPts val="500"/>
              </a:spcBef>
              <a:spcAft>
                <a:spcPts val="0"/>
              </a:spcAft>
              <a:buSzPts val="2200"/>
              <a:buChar char="•"/>
            </a:pPr>
            <a:r>
              <a:rPr lang="sv-SE"/>
              <a:t>There is a </a:t>
            </a:r>
            <a:r>
              <a:rPr b="1" lang="sv-SE">
                <a:solidFill>
                  <a:schemeClr val="accent3"/>
                </a:solidFill>
              </a:rPr>
              <a:t>definition</a:t>
            </a:r>
            <a:r>
              <a:rPr lang="sv-SE">
                <a:solidFill>
                  <a:schemeClr val="accent3"/>
                </a:solidFill>
              </a:rPr>
              <a:t> </a:t>
            </a:r>
            <a:r>
              <a:rPr lang="sv-SE"/>
              <a:t>of variable X at location A.</a:t>
            </a:r>
            <a:endParaRPr/>
          </a:p>
          <a:p>
            <a:pPr indent="-368300" lvl="1" marL="914400" rtl="0" algn="l">
              <a:spcBef>
                <a:spcPts val="500"/>
              </a:spcBef>
              <a:spcAft>
                <a:spcPts val="0"/>
              </a:spcAft>
              <a:buSzPts val="2200"/>
              <a:buChar char="•"/>
            </a:pPr>
            <a:r>
              <a:rPr lang="sv-SE"/>
              <a:t>Variable X is </a:t>
            </a:r>
            <a:r>
              <a:rPr b="1" lang="sv-SE">
                <a:solidFill>
                  <a:schemeClr val="accent3"/>
                </a:solidFill>
              </a:rPr>
              <a:t>used</a:t>
            </a:r>
            <a:r>
              <a:rPr lang="sv-SE"/>
              <a:t> at location B.</a:t>
            </a:r>
            <a:endParaRPr/>
          </a:p>
          <a:p>
            <a:pPr indent="-368300" lvl="1" marL="914400" rtl="0" algn="l">
              <a:spcBef>
                <a:spcPts val="500"/>
              </a:spcBef>
              <a:spcAft>
                <a:spcPts val="0"/>
              </a:spcAft>
              <a:buSzPts val="2200"/>
              <a:buChar char="•"/>
            </a:pPr>
            <a:r>
              <a:rPr lang="sv-SE"/>
              <a:t>A control-flow </a:t>
            </a:r>
            <a:r>
              <a:rPr b="1" lang="sv-SE">
                <a:solidFill>
                  <a:schemeClr val="accent3"/>
                </a:solidFill>
              </a:rPr>
              <a:t>path</a:t>
            </a:r>
            <a:r>
              <a:rPr lang="sv-SE"/>
              <a:t> exists from A to B.</a:t>
            </a:r>
            <a:endParaRPr/>
          </a:p>
          <a:p>
            <a:pPr indent="-368300" lvl="1" marL="914400" rtl="0" algn="l">
              <a:spcBef>
                <a:spcPts val="500"/>
              </a:spcBef>
              <a:spcAft>
                <a:spcPts val="0"/>
              </a:spcAft>
              <a:buSzPts val="2200"/>
              <a:buChar char="•"/>
            </a:pPr>
            <a:r>
              <a:rPr lang="sv-SE"/>
              <a:t>and the path is </a:t>
            </a:r>
            <a:r>
              <a:rPr b="1" lang="sv-SE">
                <a:solidFill>
                  <a:schemeClr val="accent3"/>
                </a:solidFill>
              </a:rPr>
              <a:t>definition-clear</a:t>
            </a:r>
            <a:r>
              <a:rPr b="1" lang="sv-SE"/>
              <a:t> </a:t>
            </a:r>
            <a:r>
              <a:rPr lang="sv-SE"/>
              <a:t>for X from A to B.</a:t>
            </a:r>
            <a:endParaRPr/>
          </a:p>
          <a:p>
            <a:pPr indent="-393700" lvl="0" marL="457200" rtl="0" algn="l">
              <a:spcBef>
                <a:spcPts val="1000"/>
              </a:spcBef>
              <a:spcAft>
                <a:spcPts val="0"/>
              </a:spcAft>
              <a:buSzPts val="2600"/>
              <a:buChar char="•"/>
            </a:pPr>
            <a:r>
              <a:rPr lang="sv-SE"/>
              <a:t>If X is redefined, original definition is </a:t>
            </a:r>
            <a:r>
              <a:rPr b="1" lang="sv-SE">
                <a:solidFill>
                  <a:schemeClr val="accent3"/>
                </a:solidFill>
              </a:rPr>
              <a:t>killed</a:t>
            </a:r>
            <a:r>
              <a:rPr lang="sv-SE"/>
              <a:t> and pair is now between new definition and use in B. </a:t>
            </a:r>
            <a:endParaRPr/>
          </a:p>
        </p:txBody>
      </p:sp>
      <p:sp>
        <p:nvSpPr>
          <p:cNvPr id="651" name="Google Shape;65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657" name="Google Shape;657;p50"/>
          <p:cNvSpPr txBox="1"/>
          <p:nvPr>
            <p:ph idx="1" type="body"/>
          </p:nvPr>
        </p:nvSpPr>
        <p:spPr>
          <a:xfrm>
            <a:off x="468900" y="1133700"/>
            <a:ext cx="8217900" cy="36291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min = 1;</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max = N;</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mid = </a:t>
            </a:r>
            <a:r>
              <a:rPr lang="sv-SE" sz="2000">
                <a:highlight>
                  <a:srgbClr val="FFFFFF"/>
                </a:highlight>
                <a:latin typeface="Consolas"/>
                <a:ea typeface="Consolas"/>
                <a:cs typeface="Consolas"/>
                <a:sym typeface="Consolas"/>
              </a:rPr>
              <a:t>((min + (max - min))/2);</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while (A[mid] != x or min &lt;= max){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r>
              <a:rPr lang="sv-SE" sz="2000">
                <a:highlight>
                  <a:srgbClr val="FFFFFF"/>
                </a:highlight>
                <a:latin typeface="Consolas"/>
                <a:ea typeface="Consolas"/>
                <a:cs typeface="Consolas"/>
                <a:sym typeface="Consolas"/>
              </a:rPr>
              <a:t>mid = ((min + (max - min))/2);</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b="1" lang="sv-SE" sz="2000">
                <a:highlight>
                  <a:srgbClr val="FFFFFF"/>
                </a:highlight>
                <a:latin typeface="Consolas"/>
                <a:ea typeface="Consolas"/>
                <a:cs typeface="Consolas"/>
                <a:sym typeface="Consolas"/>
              </a:rPr>
              <a:t>    </a:t>
            </a:r>
            <a:r>
              <a:rPr lang="sv-SE" sz="2000">
                <a:highlight>
                  <a:srgbClr val="FFFFFF"/>
                </a:highlight>
                <a:latin typeface="Consolas"/>
                <a:ea typeface="Consolas"/>
                <a:cs typeface="Consolas"/>
                <a:sym typeface="Consolas"/>
              </a:rPr>
              <a:t>if (x &gt; A[mid]){</a:t>
            </a:r>
            <a:endParaRPr b="1"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min = mid + 1</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 else {</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max = mid - 1;</a:t>
            </a:r>
            <a:endParaRPr sz="2000">
              <a:highlight>
                <a:srgbClr val="FFFFFF"/>
              </a:highlight>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58" name="Google Shape;658;p50"/>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sv-SE" sz="1800"/>
              <a:t>def</a:t>
            </a:r>
            <a:r>
              <a:rPr lang="sv-SE" sz="1800"/>
              <a:t> - min</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a:t>
            </a:r>
            <a:r>
              <a:rPr lang="sv-SE" sz="1800"/>
              <a:t> - N</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a:t>
            </a:r>
            <a:r>
              <a:rPr lang="sv-SE" sz="1800"/>
              <a:t> - A[mid], mid, x, min, max</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 - </a:t>
            </a:r>
            <a:r>
              <a:rPr lang="sv-SE" sz="1800"/>
              <a:t>x, A[mid], mid</a:t>
            </a:r>
            <a:endParaRPr sz="1800"/>
          </a:p>
          <a:p>
            <a:pPr indent="-342900" lvl="0" marL="457200" rtl="0" algn="l">
              <a:spcBef>
                <a:spcPts val="0"/>
              </a:spcBef>
              <a:spcAft>
                <a:spcPts val="0"/>
              </a:spcAft>
              <a:buSzPts val="1800"/>
              <a:buAutoNum type="arabicPeriod"/>
            </a:pPr>
            <a:r>
              <a:rPr b="1" lang="sv-SE" sz="1800"/>
              <a:t>def - </a:t>
            </a:r>
            <a:r>
              <a:rPr lang="sv-SE" sz="1800"/>
              <a:t>min, </a:t>
            </a:r>
            <a:r>
              <a:rPr b="1" lang="sv-SE" sz="1800"/>
              <a:t>use </a:t>
            </a:r>
            <a:r>
              <a:rPr lang="sv-SE" sz="1800"/>
              <a:t>- mid</a:t>
            </a:r>
            <a:endParaRPr sz="1800"/>
          </a:p>
          <a:p>
            <a:pPr indent="-342900" lvl="0" marL="457200" rtl="0" algn="l">
              <a:spcBef>
                <a:spcPts val="0"/>
              </a:spcBef>
              <a:spcAft>
                <a:spcPts val="0"/>
              </a:spcAft>
              <a:buSzPts val="1800"/>
              <a:buAutoNum type="arabicPeriod"/>
            </a:pPr>
            <a:r>
              <a:rPr lang="sv-SE" sz="1800"/>
              <a:t>-</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 -</a:t>
            </a:r>
            <a:r>
              <a:rPr lang="sv-SE" sz="1800"/>
              <a:t> mid</a:t>
            </a:r>
            <a:endParaRPr sz="1800"/>
          </a:p>
        </p:txBody>
      </p:sp>
      <p:sp>
        <p:nvSpPr>
          <p:cNvPr id="659" name="Google Shape;659;p50"/>
          <p:cNvSpPr/>
          <p:nvPr/>
        </p:nvSpPr>
        <p:spPr>
          <a:xfrm>
            <a:off x="5970775" y="1341852"/>
            <a:ext cx="2671800" cy="34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DU Pairs</a:t>
            </a:r>
            <a:endParaRPr b="1" sz="1800"/>
          </a:p>
          <a:p>
            <a:pPr indent="0" lvl="0" marL="0" rtl="0" algn="l">
              <a:spcBef>
                <a:spcPts val="0"/>
              </a:spcBef>
              <a:spcAft>
                <a:spcPts val="0"/>
              </a:spcAft>
              <a:buNone/>
            </a:pPr>
            <a:r>
              <a:rPr lang="sv-SE" sz="1800"/>
              <a:t>min: (1, 3), (1, 4), (1, 5), (7, 4), (7, 5)</a:t>
            </a:r>
            <a:endParaRPr sz="1800"/>
          </a:p>
          <a:p>
            <a:pPr indent="0" lvl="0" marL="0" rtl="0" algn="l">
              <a:spcBef>
                <a:spcPts val="0"/>
              </a:spcBef>
              <a:spcAft>
                <a:spcPts val="0"/>
              </a:spcAft>
              <a:buNone/>
            </a:pPr>
            <a:r>
              <a:rPr lang="sv-SE" sz="1800"/>
              <a:t>max: (2, 3), (2, 4), (2, 5), (9, 4), (9, 5)</a:t>
            </a:r>
            <a:endParaRPr sz="1800"/>
          </a:p>
          <a:p>
            <a:pPr indent="0" lvl="0" marL="0" rtl="0" algn="l">
              <a:spcBef>
                <a:spcPts val="0"/>
              </a:spcBef>
              <a:spcAft>
                <a:spcPts val="0"/>
              </a:spcAft>
              <a:buNone/>
            </a:pPr>
            <a:r>
              <a:rPr lang="sv-SE" sz="1800"/>
              <a:t>N: (0, 2)</a:t>
            </a:r>
            <a:endParaRPr sz="1800"/>
          </a:p>
          <a:p>
            <a:pPr indent="0" lvl="0" marL="0" rtl="0" algn="l">
              <a:spcBef>
                <a:spcPts val="0"/>
              </a:spcBef>
              <a:spcAft>
                <a:spcPts val="0"/>
              </a:spcAft>
              <a:buNone/>
            </a:pPr>
            <a:r>
              <a:rPr lang="sv-SE" sz="1800"/>
              <a:t>mid: (3, 4), (5, 6), (5, 7), (5, 9), (5, 4) </a:t>
            </a:r>
            <a:endParaRPr sz="1800"/>
          </a:p>
          <a:p>
            <a:pPr indent="0" lvl="0" marL="0" rtl="0" algn="l">
              <a:spcBef>
                <a:spcPts val="0"/>
              </a:spcBef>
              <a:spcAft>
                <a:spcPts val="0"/>
              </a:spcAft>
              <a:buNone/>
            </a:pPr>
            <a:r>
              <a:rPr lang="sv-SE" sz="1800"/>
              <a:t>x: (0, 4), (0, 6)</a:t>
            </a:r>
            <a:endParaRPr sz="1800"/>
          </a:p>
          <a:p>
            <a:pPr indent="0" lvl="0" marL="0" rtl="0" algn="l">
              <a:spcBef>
                <a:spcPts val="0"/>
              </a:spcBef>
              <a:spcAft>
                <a:spcPts val="0"/>
              </a:spcAft>
              <a:buNone/>
            </a:pPr>
            <a:r>
              <a:rPr lang="sv-SE" sz="1800"/>
              <a:t>A: (0, 4), (0, 6)</a:t>
            </a:r>
            <a:endParaRPr sz="1800"/>
          </a:p>
          <a:p>
            <a:pPr indent="0" lvl="0" marL="0" rtl="0" algn="l">
              <a:spcBef>
                <a:spcPts val="0"/>
              </a:spcBef>
              <a:spcAft>
                <a:spcPts val="0"/>
              </a:spcAft>
              <a:buNone/>
            </a:pPr>
            <a:r>
              <a:t/>
            </a:r>
            <a:endParaRPr/>
          </a:p>
        </p:txBody>
      </p:sp>
      <p:sp>
        <p:nvSpPr>
          <p:cNvPr id="660" name="Google Shape;66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66" name="Google Shape;666;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public int gcd(int x, int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int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while(y!=0){</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tmp =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y =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return 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67" name="Google Shape;667;p51"/>
          <p:cNvSpPr txBox="1"/>
          <p:nvPr>
            <p:ph idx="1" type="body"/>
          </p:nvPr>
        </p:nvSpPr>
        <p:spPr>
          <a:xfrm>
            <a:off x="5815075" y="848300"/>
            <a:ext cx="2871600" cy="40776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sv-SE" sz="2400"/>
              <a:t>def: x, y</a:t>
            </a:r>
            <a:endParaRPr sz="2400"/>
          </a:p>
          <a:p>
            <a:pPr indent="-381000" lvl="0" marL="457200" rtl="0" algn="l">
              <a:spcBef>
                <a:spcPts val="0"/>
              </a:spcBef>
              <a:spcAft>
                <a:spcPts val="0"/>
              </a:spcAft>
              <a:buSzPts val="2400"/>
              <a:buAutoNum type="arabicPeriod"/>
            </a:pPr>
            <a:r>
              <a:rPr lang="sv-SE" sz="2400"/>
              <a:t>def: tmp</a:t>
            </a:r>
            <a:endParaRPr sz="2400"/>
          </a:p>
          <a:p>
            <a:pPr indent="-381000" lvl="0" marL="457200" rtl="0" algn="l">
              <a:spcBef>
                <a:spcPts val="0"/>
              </a:spcBef>
              <a:spcAft>
                <a:spcPts val="0"/>
              </a:spcAft>
              <a:buSzPts val="2400"/>
              <a:buAutoNum type="arabicPeriod"/>
            </a:pPr>
            <a:r>
              <a:rPr lang="sv-SE" sz="2400"/>
              <a:t>use: y</a:t>
            </a:r>
            <a:endParaRPr sz="2400"/>
          </a:p>
          <a:p>
            <a:pPr indent="-381000" lvl="0" marL="457200" rtl="0" algn="l">
              <a:spcBef>
                <a:spcPts val="0"/>
              </a:spcBef>
              <a:spcAft>
                <a:spcPts val="0"/>
              </a:spcAft>
              <a:buSzPts val="2400"/>
              <a:buAutoNum type="arabicPeriod"/>
            </a:pPr>
            <a:r>
              <a:rPr lang="sv-SE" sz="2400"/>
              <a:t>use: x, y </a:t>
            </a:r>
            <a:br>
              <a:rPr lang="sv-SE" sz="2400"/>
            </a:br>
            <a:r>
              <a:rPr lang="sv-SE" sz="2400"/>
              <a:t>def: tmp</a:t>
            </a:r>
            <a:endParaRPr sz="2400"/>
          </a:p>
          <a:p>
            <a:pPr indent="-381000" lvl="0" marL="457200" rtl="0" algn="l">
              <a:spcBef>
                <a:spcPts val="0"/>
              </a:spcBef>
              <a:spcAft>
                <a:spcPts val="0"/>
              </a:spcAft>
              <a:buSzPts val="2400"/>
              <a:buAutoNum type="arabicPeriod"/>
            </a:pPr>
            <a:r>
              <a:rPr lang="sv-SE" sz="2400"/>
              <a:t>use: y</a:t>
            </a:r>
            <a:br>
              <a:rPr lang="sv-SE" sz="2400"/>
            </a:br>
            <a:r>
              <a:rPr lang="sv-SE" sz="2400"/>
              <a:t>def: x</a:t>
            </a:r>
            <a:endParaRPr sz="2400"/>
          </a:p>
          <a:p>
            <a:pPr indent="-381000" lvl="0" marL="457200" rtl="0" algn="l">
              <a:spcBef>
                <a:spcPts val="0"/>
              </a:spcBef>
              <a:spcAft>
                <a:spcPts val="0"/>
              </a:spcAft>
              <a:buSzPts val="2400"/>
              <a:buAutoNum type="arabicPeriod"/>
            </a:pPr>
            <a:r>
              <a:rPr lang="sv-SE" sz="2400"/>
              <a:t>use: tmp</a:t>
            </a:r>
            <a:br>
              <a:rPr lang="sv-SE" sz="2400"/>
            </a:br>
            <a:r>
              <a:rPr lang="sv-SE" sz="2400"/>
              <a:t>def: y</a:t>
            </a:r>
            <a:endParaRPr sz="2400"/>
          </a:p>
          <a:p>
            <a:pPr indent="-381000" lvl="0" marL="457200" rtl="0" algn="l">
              <a:spcBef>
                <a:spcPts val="0"/>
              </a:spcBef>
              <a:spcAft>
                <a:spcPts val="0"/>
              </a:spcAft>
              <a:buSzPts val="2400"/>
              <a:buAutoNum type="arabicPeriod"/>
            </a:pPr>
            <a:r>
              <a:rPr lang="sv-SE" sz="2400"/>
              <a:t> -</a:t>
            </a:r>
            <a:endParaRPr sz="2400"/>
          </a:p>
          <a:p>
            <a:pPr indent="-381000" lvl="0" marL="457200" rtl="0" algn="l">
              <a:spcBef>
                <a:spcPts val="0"/>
              </a:spcBef>
              <a:spcAft>
                <a:spcPts val="0"/>
              </a:spcAft>
              <a:buSzPts val="2400"/>
              <a:buAutoNum type="arabicPeriod"/>
            </a:pPr>
            <a:r>
              <a:rPr lang="sv-SE" sz="2400"/>
              <a:t>use: x</a:t>
            </a:r>
            <a:endParaRPr sz="2400"/>
          </a:p>
        </p:txBody>
      </p:sp>
      <p:sp>
        <p:nvSpPr>
          <p:cNvPr id="668" name="Google Shape;6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74" name="Google Shape;674;p52"/>
          <p:cNvSpPr txBox="1"/>
          <p:nvPr>
            <p:ph idx="1" type="body"/>
          </p:nvPr>
        </p:nvSpPr>
        <p:spPr>
          <a:xfrm>
            <a:off x="468896" y="1282400"/>
            <a:ext cx="4627200" cy="34803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SzPts val="1800"/>
              <a:buFont typeface="Consolas"/>
              <a:buAutoNum type="arabicPeriod"/>
            </a:pPr>
            <a:r>
              <a:rPr lang="sv-SE" sz="1800">
                <a:latin typeface="Consolas"/>
                <a:ea typeface="Consolas"/>
                <a:cs typeface="Consolas"/>
                <a:sym typeface="Consolas"/>
              </a:rPr>
              <a:t>public int gcd(int x, int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int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while(y!=0){</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tmp =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y =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return x;</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675" name="Google Shape;675;p52"/>
          <p:cNvSpPr txBox="1"/>
          <p:nvPr>
            <p:ph idx="1" type="body"/>
          </p:nvPr>
        </p:nvSpPr>
        <p:spPr>
          <a:xfrm>
            <a:off x="1277700" y="3652350"/>
            <a:ext cx="4520700" cy="12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1. def: x, y          2. def: tmp</a:t>
            </a:r>
            <a:endParaRPr sz="2000"/>
          </a:p>
          <a:p>
            <a:pPr indent="0" lvl="0" marL="0" rtl="0" algn="l">
              <a:spcBef>
                <a:spcPts val="0"/>
              </a:spcBef>
              <a:spcAft>
                <a:spcPts val="0"/>
              </a:spcAft>
              <a:buNone/>
            </a:pPr>
            <a:r>
              <a:rPr lang="sv-SE" sz="2000"/>
              <a:t>3. use: y             4. use: x, y def: tmp</a:t>
            </a:r>
            <a:endParaRPr sz="2000"/>
          </a:p>
          <a:p>
            <a:pPr indent="0" lvl="0" marL="0" rtl="0" algn="l">
              <a:spcBef>
                <a:spcPts val="0"/>
              </a:spcBef>
              <a:spcAft>
                <a:spcPts val="0"/>
              </a:spcAft>
              <a:buNone/>
            </a:pPr>
            <a:r>
              <a:rPr lang="sv-SE" sz="2000"/>
              <a:t>5. use: y def: x   6. use: tmp def: y</a:t>
            </a:r>
            <a:endParaRPr sz="2000"/>
          </a:p>
          <a:p>
            <a:pPr indent="0" lvl="0" marL="0" rtl="0" algn="l">
              <a:spcBef>
                <a:spcPts val="0"/>
              </a:spcBef>
              <a:spcAft>
                <a:spcPts val="0"/>
              </a:spcAft>
              <a:buNone/>
            </a:pPr>
            <a:r>
              <a:rPr lang="sv-SE" sz="2000"/>
              <a:t>8. use: x</a:t>
            </a:r>
            <a:endParaRPr sz="2000"/>
          </a:p>
        </p:txBody>
      </p:sp>
      <p:sp>
        <p:nvSpPr>
          <p:cNvPr id="676" name="Google Shape;676;p52"/>
          <p:cNvSpPr/>
          <p:nvPr/>
        </p:nvSpPr>
        <p:spPr>
          <a:xfrm>
            <a:off x="6120150" y="840422"/>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677" name="Google Shape;677;p52"/>
          <p:cNvSpPr/>
          <p:nvPr/>
        </p:nvSpPr>
        <p:spPr>
          <a:xfrm>
            <a:off x="6790500" y="23546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678" name="Google Shape;678;p52"/>
          <p:cNvSpPr/>
          <p:nvPr/>
        </p:nvSpPr>
        <p:spPr>
          <a:xfrm>
            <a:off x="6790500" y="34844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679" name="Google Shape;679;p52"/>
          <p:cNvSpPr/>
          <p:nvPr/>
        </p:nvSpPr>
        <p:spPr>
          <a:xfrm>
            <a:off x="6498288" y="1710844"/>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680" name="Google Shape;680;p52"/>
          <p:cNvSpPr/>
          <p:nvPr/>
        </p:nvSpPr>
        <p:spPr>
          <a:xfrm>
            <a:off x="6981000" y="2893303"/>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681" name="Google Shape;681;p52"/>
          <p:cNvSpPr/>
          <p:nvPr/>
        </p:nvSpPr>
        <p:spPr>
          <a:xfrm>
            <a:off x="6790500" y="4075650"/>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sp>
        <p:nvSpPr>
          <p:cNvPr id="682" name="Google Shape;682;p52"/>
          <p:cNvSpPr/>
          <p:nvPr/>
        </p:nvSpPr>
        <p:spPr>
          <a:xfrm>
            <a:off x="8445038" y="113664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cxnSp>
        <p:nvCxnSpPr>
          <p:cNvPr id="683" name="Google Shape;683;p52"/>
          <p:cNvCxnSpPr>
            <a:stCxn id="676" idx="2"/>
            <a:endCxn id="679" idx="0"/>
          </p:cNvCxnSpPr>
          <p:nvPr/>
        </p:nvCxnSpPr>
        <p:spPr>
          <a:xfrm>
            <a:off x="7446600" y="1380122"/>
            <a:ext cx="0" cy="330600"/>
          </a:xfrm>
          <a:prstGeom prst="straightConnector1">
            <a:avLst/>
          </a:prstGeom>
          <a:noFill/>
          <a:ln cap="flat" cmpd="sng" w="9525">
            <a:solidFill>
              <a:schemeClr val="dk2"/>
            </a:solidFill>
            <a:prstDash val="solid"/>
            <a:round/>
            <a:headEnd len="med" w="med" type="none"/>
            <a:tailEnd len="med" w="med" type="triangle"/>
          </a:ln>
        </p:spPr>
      </p:cxnSp>
      <p:sp>
        <p:nvSpPr>
          <p:cNvPr id="684" name="Google Shape;684;p52"/>
          <p:cNvSpPr/>
          <p:nvPr/>
        </p:nvSpPr>
        <p:spPr>
          <a:xfrm>
            <a:off x="7993538" y="179836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685" name="Google Shape;685;p52"/>
          <p:cNvCxnSpPr>
            <a:stCxn id="679" idx="2"/>
            <a:endCxn id="677" idx="0"/>
          </p:cNvCxnSpPr>
          <p:nvPr/>
        </p:nvCxnSpPr>
        <p:spPr>
          <a:xfrm>
            <a:off x="7446588" y="2091244"/>
            <a:ext cx="0" cy="2634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52"/>
          <p:cNvSpPr/>
          <p:nvPr/>
        </p:nvSpPr>
        <p:spPr>
          <a:xfrm>
            <a:off x="7943388" y="2428088"/>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687" name="Google Shape;687;p52"/>
          <p:cNvCxnSpPr>
            <a:stCxn id="677" idx="2"/>
            <a:endCxn id="680" idx="0"/>
          </p:cNvCxnSpPr>
          <p:nvPr/>
        </p:nvCxnSpPr>
        <p:spPr>
          <a:xfrm>
            <a:off x="7446600" y="2735081"/>
            <a:ext cx="0" cy="1581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52"/>
          <p:cNvSpPr/>
          <p:nvPr/>
        </p:nvSpPr>
        <p:spPr>
          <a:xfrm>
            <a:off x="7651188" y="299851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689" name="Google Shape;689;p52"/>
          <p:cNvCxnSpPr>
            <a:stCxn id="680" idx="2"/>
            <a:endCxn id="678" idx="0"/>
          </p:cNvCxnSpPr>
          <p:nvPr/>
        </p:nvCxnSpPr>
        <p:spPr>
          <a:xfrm>
            <a:off x="7446600" y="3273703"/>
            <a:ext cx="0" cy="210900"/>
          </a:xfrm>
          <a:prstGeom prst="straightConnector1">
            <a:avLst/>
          </a:prstGeom>
          <a:noFill/>
          <a:ln cap="flat" cmpd="sng" w="9525">
            <a:solidFill>
              <a:schemeClr val="dk2"/>
            </a:solidFill>
            <a:prstDash val="solid"/>
            <a:round/>
            <a:headEnd len="med" w="med" type="none"/>
            <a:tailEnd len="med" w="med" type="triangle"/>
          </a:ln>
        </p:spPr>
      </p:cxnSp>
      <p:sp>
        <p:nvSpPr>
          <p:cNvPr id="690" name="Google Shape;690;p52"/>
          <p:cNvSpPr/>
          <p:nvPr/>
        </p:nvSpPr>
        <p:spPr>
          <a:xfrm>
            <a:off x="7716413" y="3568950"/>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691" name="Google Shape;691;p52"/>
          <p:cNvSpPr/>
          <p:nvPr/>
        </p:nvSpPr>
        <p:spPr>
          <a:xfrm>
            <a:off x="5896350" y="1898813"/>
            <a:ext cx="874900" cy="2381250"/>
          </a:xfrm>
          <a:custGeom>
            <a:rect b="b" l="l" r="r" t="t"/>
            <a:pathLst>
              <a:path extrusionOk="0" h="127000" w="34996">
                <a:moveTo>
                  <a:pt x="24836" y="0"/>
                </a:moveTo>
                <a:lnTo>
                  <a:pt x="0" y="73942"/>
                </a:lnTo>
                <a:lnTo>
                  <a:pt x="34996" y="127000"/>
                </a:lnTo>
              </a:path>
            </a:pathLst>
          </a:custGeom>
          <a:noFill/>
          <a:ln cap="flat" cmpd="sng" w="9525">
            <a:solidFill>
              <a:schemeClr val="dk2"/>
            </a:solidFill>
            <a:prstDash val="solid"/>
            <a:round/>
            <a:headEnd len="med" w="med" type="none"/>
            <a:tailEnd len="med" w="med" type="triangle"/>
          </a:ln>
        </p:spPr>
      </p:sp>
      <p:sp>
        <p:nvSpPr>
          <p:cNvPr id="692" name="Google Shape;692;p52"/>
          <p:cNvSpPr/>
          <p:nvPr/>
        </p:nvSpPr>
        <p:spPr>
          <a:xfrm>
            <a:off x="7716413" y="4139381"/>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693" name="Google Shape;693;p52"/>
          <p:cNvSpPr/>
          <p:nvPr/>
        </p:nvSpPr>
        <p:spPr>
          <a:xfrm>
            <a:off x="8111800" y="1824731"/>
            <a:ext cx="677325" cy="1756819"/>
          </a:xfrm>
          <a:custGeom>
            <a:rect b="b" l="l" r="r" t="t"/>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med" w="med" type="none"/>
            <a:tailEnd len="med" w="med" type="triangle"/>
          </a:ln>
        </p:spPr>
      </p:sp>
      <p:sp>
        <p:nvSpPr>
          <p:cNvPr id="694" name="Google Shape;694;p52"/>
          <p:cNvSpPr/>
          <p:nvPr/>
        </p:nvSpPr>
        <p:spPr>
          <a:xfrm>
            <a:off x="1277700" y="3647213"/>
            <a:ext cx="4813500" cy="13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Def-Use Pairs</a:t>
            </a:r>
            <a:endParaRPr b="1" sz="1800"/>
          </a:p>
          <a:p>
            <a:pPr indent="0" lvl="0" marL="0" rtl="0" algn="l">
              <a:spcBef>
                <a:spcPts val="0"/>
              </a:spcBef>
              <a:spcAft>
                <a:spcPts val="0"/>
              </a:spcAft>
              <a:buNone/>
            </a:pPr>
            <a:r>
              <a:rPr lang="sv-SE" sz="1800"/>
              <a:t>x: (1, 4), (5, 4), (5, 8), (1, 8)</a:t>
            </a:r>
            <a:endParaRPr sz="1800"/>
          </a:p>
          <a:p>
            <a:pPr indent="0" lvl="0" marL="0" rtl="0" algn="l">
              <a:spcBef>
                <a:spcPts val="0"/>
              </a:spcBef>
              <a:spcAft>
                <a:spcPts val="0"/>
              </a:spcAft>
              <a:buNone/>
            </a:pPr>
            <a:r>
              <a:rPr lang="sv-SE" sz="1800"/>
              <a:t>y: (1, 3), (1, 4), (1, 5), (6, 3), (6, 4), (6, 5)</a:t>
            </a:r>
            <a:endParaRPr sz="1800"/>
          </a:p>
          <a:p>
            <a:pPr indent="0" lvl="0" marL="0" rtl="0" algn="l">
              <a:spcBef>
                <a:spcPts val="0"/>
              </a:spcBef>
              <a:spcAft>
                <a:spcPts val="0"/>
              </a:spcAft>
              <a:buNone/>
            </a:pPr>
            <a:r>
              <a:rPr lang="sv-SE" sz="1800"/>
              <a:t>tmp: (4, 6) </a:t>
            </a:r>
            <a:endParaRPr sz="1800"/>
          </a:p>
        </p:txBody>
      </p:sp>
      <p:sp>
        <p:nvSpPr>
          <p:cNvPr id="695" name="Google Shape;69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155" name="Google Shape;155;p26"/>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Decisions and 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collapseNewlines</a:t>
            </a:r>
            <a:endParaRPr/>
          </a:p>
        </p:txBody>
      </p:sp>
      <p:graphicFrame>
        <p:nvGraphicFramePr>
          <p:cNvPr id="701" name="Google Shape;701;p53"/>
          <p:cNvGraphicFramePr/>
          <p:nvPr/>
        </p:nvGraphicFramePr>
        <p:xfrm>
          <a:off x="5066675" y="2769669"/>
          <a:ext cx="3000000" cy="3000000"/>
        </p:xfrm>
        <a:graphic>
          <a:graphicData uri="http://schemas.openxmlformats.org/drawingml/2006/table">
            <a:tbl>
              <a:tblPr>
                <a:noFill/>
                <a:tableStyleId>{52BEBD4E-3997-4149-AF65-8BBC43B4EECA}</a:tableStyleId>
              </a:tblPr>
              <a:tblGrid>
                <a:gridCol w="1004275"/>
                <a:gridCol w="1319050"/>
                <a:gridCol w="12216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Definitions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argStr</a:t>
                      </a:r>
                      <a:endParaRPr sz="1100"/>
                    </a:p>
                  </a:txBody>
                  <a:tcPr marT="68575" marB="68575" marR="91425" marL="91425"/>
                </a:tc>
                <a:tc>
                  <a:txBody>
                    <a:bodyPr/>
                    <a:lstStyle/>
                    <a:p>
                      <a:pPr indent="0" lvl="0" marL="0" rtl="0" algn="l">
                        <a:spcBef>
                          <a:spcPts val="0"/>
                        </a:spcBef>
                        <a:spcAft>
                          <a:spcPts val="0"/>
                        </a:spcAft>
                        <a:buNone/>
                      </a:pPr>
                      <a:r>
                        <a:rPr lang="sv-SE" sz="1100"/>
                        <a:t>7</a:t>
                      </a:r>
                      <a:endParaRPr sz="1100"/>
                    </a:p>
                  </a:txBody>
                  <a:tcPr marT="68575" marB="68575" marR="91425" marL="91425"/>
                </a:tc>
                <a:tc>
                  <a:txBody>
                    <a:bodyPr/>
                    <a:lstStyle/>
                    <a:p>
                      <a:pPr indent="0" lvl="0" marL="0" rtl="0" algn="l">
                        <a:spcBef>
                          <a:spcPts val="0"/>
                        </a:spcBef>
                        <a:spcAft>
                          <a:spcPts val="0"/>
                        </a:spcAft>
                        <a:buNone/>
                      </a:pPr>
                      <a:r>
                        <a:rPr lang="sv-SE" sz="1100"/>
                        <a:t>9, 12, 14</a:t>
                      </a:r>
                      <a:endParaRPr sz="1100"/>
                    </a:p>
                  </a:txBody>
                  <a:tcPr marT="68575" marB="68575" marR="91425" marL="91425"/>
                </a:tc>
              </a:tr>
              <a:tr h="285750">
                <a:tc>
                  <a:txBody>
                    <a:bodyPr/>
                    <a:lstStyle/>
                    <a:p>
                      <a:pPr indent="0" lvl="0" marL="0" rtl="0" algn="l">
                        <a:spcBef>
                          <a:spcPts val="0"/>
                        </a:spcBef>
                        <a:spcAft>
                          <a:spcPts val="0"/>
                        </a:spcAft>
                        <a:buNone/>
                      </a:pPr>
                      <a:r>
                        <a:rPr lang="sv-SE" sz="1100"/>
                        <a:t>last</a:t>
                      </a:r>
                      <a:endParaRPr sz="1100"/>
                    </a:p>
                  </a:txBody>
                  <a:tcPr marT="68575" marB="68575" marR="91425" marL="91425"/>
                </a:tc>
                <a:tc>
                  <a:txBody>
                    <a:bodyPr/>
                    <a:lstStyle/>
                    <a:p>
                      <a:pPr indent="0" lvl="0" marL="0" rtl="0" algn="l">
                        <a:spcBef>
                          <a:spcPts val="0"/>
                        </a:spcBef>
                        <a:spcAft>
                          <a:spcPts val="0"/>
                        </a:spcAft>
                        <a:buNone/>
                      </a:pPr>
                      <a:r>
                        <a:rPr lang="sv-SE" sz="1100"/>
                        <a:t>9, 18</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r h="285750">
                <a:tc>
                  <a:txBody>
                    <a:bodyPr/>
                    <a:lstStyle/>
                    <a:p>
                      <a:pPr indent="0" lvl="0" marL="0" rtl="0" algn="l">
                        <a:spcBef>
                          <a:spcPts val="0"/>
                        </a:spcBef>
                        <a:spcAft>
                          <a:spcPts val="0"/>
                        </a:spcAft>
                        <a:buNone/>
                      </a:pPr>
                      <a:r>
                        <a:rPr lang="sv-SE" sz="1100"/>
                        <a:t>argBuf</a:t>
                      </a:r>
                      <a:endParaRPr sz="1100"/>
                    </a:p>
                  </a:txBody>
                  <a:tcPr marT="68575" marB="68575" marR="91425" marL="91425"/>
                </a:tc>
                <a:tc>
                  <a:txBody>
                    <a:bodyPr/>
                    <a:lstStyle/>
                    <a:p>
                      <a:pPr indent="0" lvl="0" marL="0" rtl="0" algn="l">
                        <a:spcBef>
                          <a:spcPts val="0"/>
                        </a:spcBef>
                        <a:spcAft>
                          <a:spcPts val="0"/>
                        </a:spcAft>
                        <a:buNone/>
                      </a:pPr>
                      <a:r>
                        <a:rPr lang="sv-SE" sz="1100"/>
                        <a:t>10, 17</a:t>
                      </a:r>
                      <a:endParaRPr sz="1100"/>
                    </a:p>
                  </a:txBody>
                  <a:tcPr marT="68575" marB="68575" marR="91425" marL="91425"/>
                </a:tc>
                <a:tc>
                  <a:txBody>
                    <a:bodyPr/>
                    <a:lstStyle/>
                    <a:p>
                      <a:pPr indent="0" lvl="0" marL="0" rtl="0" algn="l">
                        <a:spcBef>
                          <a:spcPts val="0"/>
                        </a:spcBef>
                        <a:spcAft>
                          <a:spcPts val="0"/>
                        </a:spcAft>
                        <a:buNone/>
                      </a:pPr>
                      <a:r>
                        <a:rPr lang="sv-SE" sz="1100"/>
                        <a:t>22</a:t>
                      </a:r>
                      <a:endParaRPr sz="1100"/>
                    </a:p>
                  </a:txBody>
                  <a:tcPr marT="68575" marB="68575" marR="91425" marL="91425"/>
                </a:tc>
              </a:tr>
              <a:tr h="285750">
                <a:tc>
                  <a:txBody>
                    <a:bodyPr/>
                    <a:lstStyle/>
                    <a:p>
                      <a:pPr indent="0" lvl="0" marL="0" rtl="0" algn="l">
                        <a:spcBef>
                          <a:spcPts val="0"/>
                        </a:spcBef>
                        <a:spcAft>
                          <a:spcPts val="0"/>
                        </a:spcAft>
                        <a:buNone/>
                      </a:pPr>
                      <a:r>
                        <a:rPr lang="sv-SE" sz="1100"/>
                        <a:t>cldx</a:t>
                      </a:r>
                      <a:endParaRPr sz="1100"/>
                    </a:p>
                  </a:txBody>
                  <a:tcPr marT="68575" marB="68575" marR="91425" marL="91425"/>
                </a:tc>
                <a:tc>
                  <a:txBody>
                    <a:bodyPr/>
                    <a:lstStyle/>
                    <a:p>
                      <a:pPr indent="0" lvl="0" marL="0" rtl="0" algn="l">
                        <a:spcBef>
                          <a:spcPts val="0"/>
                        </a:spcBef>
                        <a:spcAft>
                          <a:spcPts val="0"/>
                        </a:spcAft>
                        <a:buNone/>
                      </a:pPr>
                      <a:r>
                        <a:rPr lang="sv-SE" sz="1100"/>
                        <a:t>12</a:t>
                      </a:r>
                      <a:endParaRPr sz="1100"/>
                    </a:p>
                  </a:txBody>
                  <a:tcPr marT="68575" marB="68575" marR="91425" marL="91425"/>
                </a:tc>
                <a:tc>
                  <a:txBody>
                    <a:bodyPr/>
                    <a:lstStyle/>
                    <a:p>
                      <a:pPr indent="0" lvl="0" marL="0" rtl="0" algn="l">
                        <a:spcBef>
                          <a:spcPts val="0"/>
                        </a:spcBef>
                        <a:spcAft>
                          <a:spcPts val="0"/>
                        </a:spcAft>
                        <a:buNone/>
                      </a:pPr>
                      <a:r>
                        <a:rPr lang="sv-SE" sz="1100"/>
                        <a:t>12, 14</a:t>
                      </a:r>
                      <a:endParaRPr sz="1100"/>
                    </a:p>
                  </a:txBody>
                  <a:tcPr marT="68575" marB="68575" marR="91425" marL="91425"/>
                </a:tc>
              </a:tr>
              <a:tr h="285750">
                <a:tc>
                  <a:txBody>
                    <a:bodyPr/>
                    <a:lstStyle/>
                    <a:p>
                      <a:pPr indent="0" lvl="0" marL="0" rtl="0" algn="l">
                        <a:spcBef>
                          <a:spcPts val="0"/>
                        </a:spcBef>
                        <a:spcAft>
                          <a:spcPts val="0"/>
                        </a:spcAft>
                        <a:buNone/>
                      </a:pPr>
                      <a:r>
                        <a:rPr lang="sv-SE" sz="1100"/>
                        <a:t>ch</a:t>
                      </a:r>
                      <a:endParaRPr sz="1100"/>
                    </a:p>
                  </a:txBody>
                  <a:tcPr marT="68575" marB="68575" marR="91425" marL="91425"/>
                </a:tc>
                <a:tc>
                  <a:txBody>
                    <a:bodyPr/>
                    <a:lstStyle/>
                    <a:p>
                      <a:pPr indent="0" lvl="0" marL="0" rtl="0" algn="l">
                        <a:spcBef>
                          <a:spcPts val="0"/>
                        </a:spcBef>
                        <a:spcAft>
                          <a:spcPts val="0"/>
                        </a:spcAft>
                        <a:buNone/>
                      </a:pPr>
                      <a:r>
                        <a:rPr lang="sv-SE" sz="1100"/>
                        <a:t>14</a:t>
                      </a:r>
                      <a:endParaRPr sz="1100"/>
                    </a:p>
                  </a:txBody>
                  <a:tcPr marT="68575" marB="68575" marR="91425" marL="91425"/>
                </a:tc>
                <a:tc>
                  <a:txBody>
                    <a:bodyPr/>
                    <a:lstStyle/>
                    <a:p>
                      <a:pPr indent="0" lvl="0" marL="0" rtl="0" algn="l">
                        <a:spcBef>
                          <a:spcPts val="0"/>
                        </a:spcBef>
                        <a:spcAft>
                          <a:spcPts val="0"/>
                        </a:spcAft>
                        <a:buNone/>
                      </a:pPr>
                      <a:r>
                        <a:rPr lang="sv-SE" sz="1100"/>
                        <a:t>15, 17, 18</a:t>
                      </a:r>
                      <a:endParaRPr sz="1100"/>
                    </a:p>
                  </a:txBody>
                  <a:tcPr marT="68575" marB="68575" marR="91425" marL="91425"/>
                </a:tc>
              </a:tr>
            </a:tbl>
          </a:graphicData>
        </a:graphic>
      </p:graphicFrame>
      <p:sp>
        <p:nvSpPr>
          <p:cNvPr id="702" name="Google Shape;702;p53"/>
          <p:cNvSpPr txBox="1"/>
          <p:nvPr/>
        </p:nvSpPr>
        <p:spPr>
          <a:xfrm>
            <a:off x="457200" y="1112225"/>
            <a:ext cx="62250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7. public static String collapseNewlines(String argStr)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8.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9.	char last = argStr.charAt(0);</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10.	StringBuffer argBuf = new StringBuffer();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12.	for(int cldx = 0; cldx &lt; argStr.length(); 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13.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14.		char ch = argStr.charAt(cldx);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15.		if(ch != ‘\n’ || last != ‘\n’)</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16.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17.			argBuf.append(ch);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18.			last = 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19.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20.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22.	return argBuf.toString();</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23. }</a:t>
            </a:r>
            <a:endParaRPr b="1"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703" name="Google Shape;70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704" name="Google Shape;704;p53"/>
          <p:cNvGraphicFramePr/>
          <p:nvPr/>
        </p:nvGraphicFramePr>
        <p:xfrm>
          <a:off x="5023725" y="2769669"/>
          <a:ext cx="3000000" cy="3000000"/>
        </p:xfrm>
        <a:graphic>
          <a:graphicData uri="http://schemas.openxmlformats.org/drawingml/2006/table">
            <a:tbl>
              <a:tblPr>
                <a:noFill/>
                <a:tableStyleId>{52BEBD4E-3997-4149-AF65-8BBC43B4EECA}</a:tableStyleId>
              </a:tblPr>
              <a:tblGrid>
                <a:gridCol w="1569450"/>
                <a:gridCol w="2061400"/>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t>D-U Pairs</a:t>
                      </a:r>
                      <a:endParaRPr b="1"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argStr</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(7, 9), (7,12), (7,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last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(9, 15), (18, 15)</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argBuf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(10,22), </a:t>
                      </a:r>
                      <a:r>
                        <a:rPr lang="sv-SE" sz="1100"/>
                        <a:t>(17, 22)</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cldx</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(12, 12), (12,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ch</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(14, 15), (14, 17), (14, 18)</a:t>
                      </a:r>
                      <a:endParaRPr sz="1100"/>
                    </a:p>
                  </a:txBody>
                  <a:tcPr marT="68575" marB="6857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11" name="Google Shape;71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Arrays and Pointers</a:t>
            </a:r>
            <a:endParaRPr/>
          </a:p>
        </p:txBody>
      </p:sp>
      <p:sp>
        <p:nvSpPr>
          <p:cNvPr id="717" name="Google Shape;71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Arrays and pointers (including object references and arguments) introduce issues.</a:t>
            </a:r>
            <a:endParaRPr/>
          </a:p>
          <a:p>
            <a:pPr indent="-368300" lvl="1" marL="914400" marR="0" rtl="0" algn="l">
              <a:lnSpc>
                <a:spcPct val="100000"/>
              </a:lnSpc>
              <a:spcBef>
                <a:spcPts val="0"/>
              </a:spcBef>
              <a:spcAft>
                <a:spcPts val="0"/>
              </a:spcAft>
              <a:buSzPts val="2200"/>
              <a:buChar char="•"/>
            </a:pPr>
            <a:r>
              <a:rPr lang="sv-SE"/>
              <a:t>It is not possible to determine whether two access refer to the same storage location.</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a[x] = 13;</a:t>
            </a:r>
            <a:br>
              <a:rPr lang="sv-SE">
                <a:latin typeface="Courier New"/>
                <a:ea typeface="Courier New"/>
                <a:cs typeface="Courier New"/>
                <a:sym typeface="Courier New"/>
              </a:rPr>
            </a:br>
            <a:r>
              <a:rPr lang="sv-SE">
                <a:latin typeface="Courier New"/>
                <a:ea typeface="Courier New"/>
                <a:cs typeface="Courier New"/>
                <a:sym typeface="Courier New"/>
              </a:rPr>
              <a:t>k = a[y];</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p:txBody>
      </p:sp>
      <p:sp>
        <p:nvSpPr>
          <p:cNvPr id="718" name="Google Shape;71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Aliasing</a:t>
            </a:r>
            <a:endParaRPr/>
          </a:p>
        </p:txBody>
      </p:sp>
      <p:sp>
        <p:nvSpPr>
          <p:cNvPr id="724" name="Google Shape;724;p56"/>
          <p:cNvSpPr txBox="1"/>
          <p:nvPr>
            <p:ph idx="1" type="body"/>
          </p:nvPr>
        </p:nvSpPr>
        <p:spPr>
          <a:xfrm>
            <a:off x="468900" y="1122950"/>
            <a:ext cx="8217900" cy="3639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t>
            </a:r>
            <a:r>
              <a:rPr lang="sv-SE"/>
              <a:t>wo names refer to the same memory location.</a:t>
            </a:r>
            <a:endParaRPr/>
          </a:p>
          <a:p>
            <a:pPr indent="-368300" lvl="1" marL="914400" rtl="0" algn="l">
              <a:spcBef>
                <a:spcPts val="500"/>
              </a:spcBef>
              <a:spcAft>
                <a:spcPts val="0"/>
              </a:spcAft>
              <a:buSzPts val="2200"/>
              <a:buFont typeface="Courier New"/>
              <a:buChar char="•"/>
            </a:pPr>
            <a:r>
              <a:rPr lang="sv-SE">
                <a:latin typeface="Courier New"/>
                <a:ea typeface="Courier New"/>
                <a:cs typeface="Courier New"/>
                <a:sym typeface="Courier New"/>
              </a:rPr>
              <a:t>int[] </a:t>
            </a:r>
            <a:r>
              <a:rPr b="1" lang="sv-SE">
                <a:latin typeface="Courier New"/>
                <a:ea typeface="Courier New"/>
                <a:cs typeface="Courier New"/>
                <a:sym typeface="Courier New"/>
              </a:rPr>
              <a:t>a</a:t>
            </a:r>
            <a:r>
              <a:rPr lang="sv-SE">
                <a:latin typeface="Courier New"/>
                <a:ea typeface="Courier New"/>
                <a:cs typeface="Courier New"/>
                <a:sym typeface="Courier New"/>
              </a:rPr>
              <a:t> = new int[3]; </a:t>
            </a:r>
            <a:br>
              <a:rPr lang="sv-SE">
                <a:latin typeface="Courier New"/>
                <a:ea typeface="Courier New"/>
                <a:cs typeface="Courier New"/>
                <a:sym typeface="Courier New"/>
              </a:rPr>
            </a:br>
            <a:r>
              <a:rPr lang="sv-SE">
                <a:latin typeface="Courier New"/>
                <a:ea typeface="Courier New"/>
                <a:cs typeface="Courier New"/>
                <a:sym typeface="Courier New"/>
              </a:rPr>
              <a:t>int[] </a:t>
            </a:r>
            <a:r>
              <a:rPr b="1" lang="sv-SE">
                <a:latin typeface="Courier New"/>
                <a:ea typeface="Courier New"/>
                <a:cs typeface="Courier New"/>
                <a:sym typeface="Courier New"/>
              </a:rPr>
              <a:t>b</a:t>
            </a:r>
            <a:r>
              <a:rPr lang="sv-SE">
                <a:latin typeface="Courier New"/>
                <a:ea typeface="Courier New"/>
                <a:cs typeface="Courier New"/>
                <a:sym typeface="Courier New"/>
              </a:rPr>
              <a:t> = a;</a:t>
            </a:r>
            <a:br>
              <a:rPr lang="sv-SE">
                <a:latin typeface="Courier New"/>
                <a:ea typeface="Courier New"/>
                <a:cs typeface="Courier New"/>
                <a:sym typeface="Courier New"/>
              </a:rPr>
            </a:b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p>
          <a:p>
            <a:pPr indent="-393700" lvl="0" marL="457200" rtl="0" algn="l">
              <a:spcBef>
                <a:spcPts val="1000"/>
              </a:spcBef>
              <a:spcAft>
                <a:spcPts val="0"/>
              </a:spcAft>
              <a:buSzPts val="2600"/>
              <a:buChar char="•"/>
            </a:pPr>
            <a:r>
              <a:rPr lang="sv-SE"/>
              <a:t>Worse in C:</a:t>
            </a:r>
            <a:br>
              <a:rPr lang="sv-SE"/>
            </a:br>
            <a:r>
              <a:rPr lang="sv-SE">
                <a:latin typeface="Consolas"/>
                <a:ea typeface="Consolas"/>
                <a:cs typeface="Consolas"/>
                <a:sym typeface="Consolas"/>
              </a:rPr>
              <a:t>p = &amp;b;</a:t>
            </a:r>
            <a:br>
              <a:rPr lang="sv-SE">
                <a:latin typeface="Consolas"/>
                <a:ea typeface="Consolas"/>
                <a:cs typeface="Consolas"/>
                <a:sym typeface="Consolas"/>
              </a:rPr>
            </a:br>
            <a:r>
              <a:rPr lang="sv-SE">
                <a:latin typeface="Consolas"/>
                <a:ea typeface="Consolas"/>
                <a:cs typeface="Consolas"/>
                <a:sym typeface="Consolas"/>
              </a:rPr>
              <a:t>*(p + i) = k;</a:t>
            </a:r>
            <a:endParaRPr>
              <a:latin typeface="Consolas"/>
              <a:ea typeface="Consolas"/>
              <a:cs typeface="Consolas"/>
              <a:sym typeface="Consolas"/>
            </a:endParaRPr>
          </a:p>
        </p:txBody>
      </p:sp>
      <p:sp>
        <p:nvSpPr>
          <p:cNvPr id="725" name="Google Shape;72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Uncertainty</a:t>
            </a:r>
            <a:endParaRPr/>
          </a:p>
        </p:txBody>
      </p:sp>
      <p:sp>
        <p:nvSpPr>
          <p:cNvPr id="731" name="Google Shape;73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liasing introduces uncertainty.</a:t>
            </a:r>
            <a:endParaRPr/>
          </a:p>
          <a:p>
            <a:pPr indent="-368300" lvl="1" marL="914400" rtl="0" algn="l">
              <a:spcBef>
                <a:spcPts val="500"/>
              </a:spcBef>
              <a:spcAft>
                <a:spcPts val="0"/>
              </a:spcAft>
              <a:buSzPts val="2200"/>
              <a:buChar char="•"/>
            </a:pPr>
            <a:r>
              <a:rPr lang="sv-SE"/>
              <a:t>Instead of definition or use of one variable, may have a potential def or use of a set of variables.</a:t>
            </a:r>
            <a:endParaRPr/>
          </a:p>
          <a:p>
            <a:pPr indent="-393700" lvl="0" marL="457200" rtl="0" algn="l">
              <a:spcBef>
                <a:spcPts val="1000"/>
              </a:spcBef>
              <a:spcAft>
                <a:spcPts val="0"/>
              </a:spcAft>
              <a:buSzPts val="2600"/>
              <a:buChar char="•"/>
            </a:pPr>
            <a:r>
              <a:rPr lang="sv-SE"/>
              <a:t>Safest: treat </a:t>
            </a:r>
            <a:r>
              <a:rPr b="1" lang="sv-SE">
                <a:solidFill>
                  <a:schemeClr val="accent3"/>
                </a:solidFill>
              </a:rPr>
              <a:t>any</a:t>
            </a:r>
            <a:r>
              <a:rPr lang="sv-SE"/>
              <a:t> use of a potential alias of V as a use of V.</a:t>
            </a:r>
            <a:endParaRPr/>
          </a:p>
          <a:p>
            <a:pPr indent="-368300" lvl="1" marL="914400" rtl="0" algn="l">
              <a:spcBef>
                <a:spcPts val="500"/>
              </a:spcBef>
              <a:spcAft>
                <a:spcPts val="0"/>
              </a:spcAft>
              <a:buSzPts val="2200"/>
              <a:buChar char="•"/>
            </a:pPr>
            <a:r>
              <a:rPr lang="sv-SE"/>
              <a:t>Creates more def-use pairs (some may not be real), but avoids missed pairs.</a:t>
            </a:r>
            <a:endParaRPr/>
          </a:p>
        </p:txBody>
      </p:sp>
      <p:sp>
        <p:nvSpPr>
          <p:cNvPr id="732" name="Google Shape;73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38" name="Google Shape;73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Treat all potential aliases as definitions and uses: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Can be very imprecise. </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They are only the same if x and y are the same.</a:t>
            </a:r>
            <a:endParaRPr sz="2400"/>
          </a:p>
        </p:txBody>
      </p:sp>
      <p:sp>
        <p:nvSpPr>
          <p:cNvPr id="739" name="Google Shape;739;p58"/>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solidFill>
                  <a:schemeClr val="dk1"/>
                </a:solidFill>
                <a:latin typeface="Courier New"/>
                <a:ea typeface="Courier New"/>
                <a:cs typeface="Courier New"/>
                <a:sym typeface="Courier New"/>
              </a:rPr>
              <a:t>a[1]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0" name="Google Shape;740;p58"/>
          <p:cNvSpPr txBox="1"/>
          <p:nvPr/>
        </p:nvSpPr>
        <p:spPr>
          <a:xfrm>
            <a:off x="3533475" y="208421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rPr>
              <a:t>Def of </a:t>
            </a:r>
            <a:r>
              <a:rPr b="1" lang="sv-SE" sz="1800">
                <a:solidFill>
                  <a:schemeClr val="accent3"/>
                </a:solidFill>
              </a:rPr>
              <a:t>a[1]</a:t>
            </a:r>
            <a:r>
              <a:rPr lang="sv-SE" sz="1800">
                <a:solidFill>
                  <a:schemeClr val="dk1"/>
                </a:solidFill>
              </a:rPr>
              <a:t>, use of </a:t>
            </a:r>
            <a:r>
              <a:rPr b="1" lang="sv-SE" sz="1800">
                <a:solidFill>
                  <a:schemeClr val="accent3"/>
                </a:solidFill>
              </a:rPr>
              <a:t>a[2]</a:t>
            </a:r>
            <a:r>
              <a:rPr lang="sv-SE"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sv-SE" sz="1800">
                <a:solidFill>
                  <a:schemeClr val="dk1"/>
                </a:solidFill>
              </a:rPr>
              <a:t>Def and use of </a:t>
            </a:r>
            <a:r>
              <a:rPr b="1" lang="sv-SE" sz="1800">
                <a:solidFill>
                  <a:schemeClr val="accent3"/>
                </a:solidFill>
              </a:rPr>
              <a:t>array a</a:t>
            </a:r>
            <a:r>
              <a:rPr lang="sv-SE" sz="1800">
                <a:solidFill>
                  <a:schemeClr val="dk1"/>
                </a:solidFill>
              </a:rPr>
              <a:t>.</a:t>
            </a:r>
            <a:endParaRPr sz="1800">
              <a:solidFill>
                <a:schemeClr val="dk1"/>
              </a:solidFill>
            </a:endParaRPr>
          </a:p>
        </p:txBody>
      </p:sp>
      <p:sp>
        <p:nvSpPr>
          <p:cNvPr id="741" name="Google Shape;741;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47" name="Google Shape;747;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Option 2: </a:t>
            </a:r>
            <a:r>
              <a:rPr lang="sv-SE" sz="2400"/>
              <a:t>Treat uncertainty about aliases like uncertainty about control flow.</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Rewrite code to make references explicit.</a:t>
            </a:r>
            <a:endParaRPr sz="2400"/>
          </a:p>
          <a:p>
            <a:pPr indent="-381000" lvl="0" marL="457200" marR="0" rtl="0" algn="l">
              <a:lnSpc>
                <a:spcPct val="100000"/>
              </a:lnSpc>
              <a:spcBef>
                <a:spcPts val="0"/>
              </a:spcBef>
              <a:spcAft>
                <a:spcPts val="0"/>
              </a:spcAft>
              <a:buClr>
                <a:schemeClr val="dk1"/>
              </a:buClr>
              <a:buSzPts val="2400"/>
              <a:buFont typeface="Arial"/>
              <a:buChar char="•"/>
            </a:pPr>
            <a:r>
              <a:rPr lang="sv-SE" sz="2400"/>
              <a:t>In transformed code, all array references are distinct.</a:t>
            </a:r>
            <a:endParaRPr/>
          </a:p>
        </p:txBody>
      </p:sp>
      <p:sp>
        <p:nvSpPr>
          <p:cNvPr id="748" name="Google Shape;748;p59"/>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9" name="Google Shape;749;p59"/>
          <p:cNvSpPr txBox="1"/>
          <p:nvPr/>
        </p:nvSpPr>
        <p:spPr>
          <a:xfrm>
            <a:off x="5089200" y="217156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if(x == y)	k = a[x];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else			k = a[y];</a:t>
            </a:r>
            <a:endParaRPr sz="1800">
              <a:solidFill>
                <a:schemeClr val="dk1"/>
              </a:solidFill>
              <a:latin typeface="Courier New"/>
              <a:ea typeface="Courier New"/>
              <a:cs typeface="Courier New"/>
              <a:sym typeface="Courier New"/>
            </a:endParaRPr>
          </a:p>
        </p:txBody>
      </p:sp>
      <p:sp>
        <p:nvSpPr>
          <p:cNvPr id="750" name="Google Shape;75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751" name="Google Shape;751;p59"/>
          <p:cNvCxnSpPr/>
          <p:nvPr/>
        </p:nvCxnSpPr>
        <p:spPr>
          <a:xfrm>
            <a:off x="3390250" y="2644400"/>
            <a:ext cx="12204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Situational </a:t>
            </a:r>
            <a:r>
              <a:rPr lang="sv-SE"/>
              <a:t>Def-Use Pairs</a:t>
            </a:r>
            <a:endParaRPr/>
          </a:p>
        </p:txBody>
      </p:sp>
      <p:sp>
        <p:nvSpPr>
          <p:cNvPr id="757" name="Google Shape;757;p60"/>
          <p:cNvSpPr txBox="1"/>
          <p:nvPr>
            <p:ph idx="1" type="body"/>
          </p:nvPr>
        </p:nvSpPr>
        <p:spPr>
          <a:xfrm>
            <a:off x="468900" y="1090750"/>
            <a:ext cx="8217900" cy="3618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++counter, counter++, counter+=1</a:t>
            </a:r>
            <a:br>
              <a:rPr lang="sv-SE" sz="2400">
                <a:latin typeface="Consolas"/>
                <a:ea typeface="Consolas"/>
                <a:cs typeface="Consolas"/>
                <a:sym typeface="Consolas"/>
              </a:rPr>
            </a:br>
            <a:r>
              <a:rPr lang="sv-SE" sz="2400">
                <a:latin typeface="Consolas"/>
                <a:ea typeface="Consolas"/>
                <a:cs typeface="Consolas"/>
                <a:sym typeface="Consolas"/>
              </a:rPr>
              <a:t>counter = counter + 1</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a:t>
            </a:r>
            <a:r>
              <a:rPr lang="sv-SE" sz="2000">
                <a:latin typeface="Consolas"/>
                <a:ea typeface="Consolas"/>
                <a:cs typeface="Consolas"/>
                <a:sym typeface="Consolas"/>
              </a:rPr>
              <a:t>counter</a:t>
            </a:r>
            <a:r>
              <a:rPr lang="sv-SE" sz="2000"/>
              <a:t> then a new definition.</a:t>
            </a:r>
            <a:endParaRPr sz="2000"/>
          </a:p>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char *ptr = *otherPtr</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Definition of string </a:t>
            </a:r>
            <a:r>
              <a:rPr lang="sv-SE" sz="2000">
                <a:latin typeface="Consolas"/>
                <a:ea typeface="Consolas"/>
                <a:cs typeface="Consolas"/>
                <a:sym typeface="Consolas"/>
              </a:rPr>
              <a:t>*ptr</a:t>
            </a:r>
            <a:endParaRPr sz="20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memory index </a:t>
            </a:r>
            <a:r>
              <a:rPr lang="sv-SE" sz="2000">
                <a:latin typeface="Consolas"/>
                <a:ea typeface="Consolas"/>
                <a:cs typeface="Consolas"/>
                <a:sym typeface="Consolas"/>
              </a:rPr>
              <a:t>ptr</a:t>
            </a:r>
            <a:r>
              <a:rPr lang="sv-SE" sz="2000"/>
              <a:t>, string </a:t>
            </a:r>
            <a:r>
              <a:rPr lang="sv-SE" sz="2000">
                <a:latin typeface="Consolas"/>
                <a:ea typeface="Consolas"/>
                <a:cs typeface="Consolas"/>
                <a:sym typeface="Consolas"/>
              </a:rPr>
              <a:t>*otherPtr</a:t>
            </a:r>
            <a:r>
              <a:rPr lang="sv-SE" sz="2000"/>
              <a:t>, and memory index </a:t>
            </a:r>
            <a:r>
              <a:rPr lang="sv-SE" sz="2000">
                <a:latin typeface="Consolas"/>
                <a:ea typeface="Consolas"/>
                <a:cs typeface="Consolas"/>
                <a:sym typeface="Consolas"/>
              </a:rPr>
              <a:t>otherPtr</a:t>
            </a:r>
            <a:r>
              <a:rPr lang="sv-SE" sz="2000"/>
              <a:t>.</a:t>
            </a:r>
            <a:endParaRPr sz="2000"/>
          </a:p>
          <a:p>
            <a:pPr indent="-355600" lvl="1" marL="914400" rtl="0" algn="l">
              <a:spcBef>
                <a:spcPts val="500"/>
              </a:spcBef>
              <a:spcAft>
                <a:spcPts val="0"/>
              </a:spcAft>
              <a:buSzPts val="2000"/>
              <a:buFont typeface="Consolas"/>
              <a:buChar char="•"/>
            </a:pPr>
            <a:r>
              <a:rPr lang="sv-SE" sz="2000">
                <a:latin typeface="Consolas"/>
                <a:ea typeface="Consolas"/>
                <a:cs typeface="Consolas"/>
                <a:sym typeface="Consolas"/>
              </a:rPr>
              <a:t>ptr++</a:t>
            </a:r>
            <a:endParaRPr sz="2000">
              <a:latin typeface="Consolas"/>
              <a:ea typeface="Consolas"/>
              <a:cs typeface="Consolas"/>
              <a:sym typeface="Consolas"/>
            </a:endParaRPr>
          </a:p>
          <a:p>
            <a:pPr indent="-342900" lvl="2" marL="1371600" rtl="0" algn="l">
              <a:spcBef>
                <a:spcPts val="500"/>
              </a:spcBef>
              <a:spcAft>
                <a:spcPts val="0"/>
              </a:spcAft>
              <a:buSzPts val="1800"/>
              <a:buChar char="•"/>
            </a:pPr>
            <a:r>
              <a:rPr lang="sv-SE"/>
              <a:t>Use of memory index ptr, definition of both memory index and string *ptr (change to index moves pointer to a new location).</a:t>
            </a:r>
            <a:endParaRPr/>
          </a:p>
        </p:txBody>
      </p:sp>
      <p:sp>
        <p:nvSpPr>
          <p:cNvPr id="758" name="Google Shape;75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65" name="Google Shape;765;p6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Coverage Criteria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Overcoming Limitations of Path Coverage</a:t>
            </a:r>
            <a:endParaRPr sz="3000"/>
          </a:p>
        </p:txBody>
      </p:sp>
      <p:sp>
        <p:nvSpPr>
          <p:cNvPr id="771" name="Google Shape;771;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potentially expose many faults by targeting particular paths of execution.</a:t>
            </a:r>
            <a:endParaRPr/>
          </a:p>
          <a:p>
            <a:pPr indent="-393700" lvl="0" marL="457200" rtl="0" algn="l">
              <a:spcBef>
                <a:spcPts val="1000"/>
              </a:spcBef>
              <a:spcAft>
                <a:spcPts val="0"/>
              </a:spcAft>
              <a:buSzPts val="2600"/>
              <a:buChar char="•"/>
            </a:pPr>
            <a:r>
              <a:rPr lang="sv-SE"/>
              <a:t>What are the important paths to cover?</a:t>
            </a:r>
            <a:endParaRPr/>
          </a:p>
          <a:p>
            <a:pPr indent="-368300" lvl="1" marL="914400" rtl="0" algn="l">
              <a:spcBef>
                <a:spcPts val="500"/>
              </a:spcBef>
              <a:spcAft>
                <a:spcPts val="0"/>
              </a:spcAft>
              <a:buSzPts val="2200"/>
              <a:buChar char="•"/>
            </a:pPr>
            <a:r>
              <a:rPr lang="sv-SE"/>
              <a:t>Some methods impose heuristic limitations.</a:t>
            </a:r>
            <a:endParaRPr/>
          </a:p>
          <a:p>
            <a:pPr indent="-368300" lvl="1" marL="914400" rtl="0" algn="l">
              <a:spcBef>
                <a:spcPts val="500"/>
              </a:spcBef>
              <a:spcAft>
                <a:spcPts val="0"/>
              </a:spcAft>
              <a:buSzPts val="2200"/>
              <a:buChar char="•"/>
            </a:pPr>
            <a:r>
              <a:rPr lang="sv-SE"/>
              <a:t>Use data flow to select paths based on how one element can affect the computation of another.</a:t>
            </a:r>
            <a:endParaRPr/>
          </a:p>
        </p:txBody>
      </p:sp>
      <p:sp>
        <p:nvSpPr>
          <p:cNvPr id="772" name="Google Shape;77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64" name="Google Shape;164;p27"/>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Statement, Branch, Condition Coverage all focus on </a:t>
            </a:r>
            <a:r>
              <a:rPr i="1" lang="sv-SE" sz="2300">
                <a:solidFill>
                  <a:schemeClr val="accent3"/>
                </a:solidFill>
              </a:rPr>
              <a:t>one element</a:t>
            </a:r>
            <a:r>
              <a:rPr lang="sv-SE" sz="2300"/>
              <a:t> at a time.</a:t>
            </a:r>
            <a:endParaRPr sz="2300"/>
          </a:p>
          <a:p>
            <a:pPr indent="-374650" lvl="0" marL="457200" rtl="0" algn="l">
              <a:spcBef>
                <a:spcPts val="1000"/>
              </a:spcBef>
              <a:spcAft>
                <a:spcPts val="0"/>
              </a:spcAft>
              <a:buSzPts val="2300"/>
              <a:buChar char="•"/>
            </a:pPr>
            <a:r>
              <a:rPr lang="sv-SE" sz="2300"/>
              <a:t>A test executes a </a:t>
            </a:r>
            <a:r>
              <a:rPr b="1" i="1" lang="sv-SE" sz="2300">
                <a:solidFill>
                  <a:schemeClr val="accent3"/>
                </a:solidFill>
              </a:rPr>
              <a:t>path</a:t>
            </a:r>
            <a:r>
              <a:rPr lang="sv-SE" sz="2300"/>
              <a:t>, not a single element.</a:t>
            </a:r>
            <a:endParaRPr sz="2300"/>
          </a:p>
          <a:p>
            <a:pPr indent="-374650" lvl="0" marL="457200" rtl="0" algn="l">
              <a:spcBef>
                <a:spcPts val="1000"/>
              </a:spcBef>
              <a:spcAft>
                <a:spcPts val="0"/>
              </a:spcAft>
              <a:buSzPts val="2300"/>
              <a:buChar char="•"/>
            </a:pPr>
            <a:r>
              <a:rPr lang="sv-SE" sz="2300"/>
              <a:t>Each element on that path is dependent on the others.</a:t>
            </a:r>
            <a:endParaRPr sz="2300"/>
          </a:p>
        </p:txBody>
      </p:sp>
      <p:sp>
        <p:nvSpPr>
          <p:cNvPr id="165" name="Google Shape;165;p27"/>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66" name="Google Shape;166;p27"/>
          <p:cNvSpPr/>
          <p:nvPr/>
        </p:nvSpPr>
        <p:spPr>
          <a:xfrm>
            <a:off x="6509300" y="1927600"/>
            <a:ext cx="8139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334650" y="2295700"/>
            <a:ext cx="12186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7245450" y="1423900"/>
            <a:ext cx="803975" cy="1191450"/>
          </a:xfrm>
          <a:custGeom>
            <a:rect b="b" l="l" r="r" t="t"/>
            <a:pathLst>
              <a:path extrusionOk="0" h="47658" w="32159">
                <a:moveTo>
                  <a:pt x="31772" y="0"/>
                </a:moveTo>
                <a:lnTo>
                  <a:pt x="32159" y="17823"/>
                </a:lnTo>
                <a:lnTo>
                  <a:pt x="0" y="41846"/>
                </a:lnTo>
                <a:lnTo>
                  <a:pt x="21698" y="47658"/>
                </a:lnTo>
              </a:path>
            </a:pathLst>
          </a:custGeom>
          <a:noFill/>
          <a:ln cap="flat" cmpd="sng" w="19050">
            <a:solidFill>
              <a:srgbClr val="FF0000"/>
            </a:solidFill>
            <a:prstDash val="solid"/>
            <a:round/>
            <a:headEnd len="med" w="med" type="none"/>
            <a:tailEnd len="med" w="med" type="triangle"/>
          </a:ln>
        </p:spPr>
      </p:sp>
      <p:sp>
        <p:nvSpPr>
          <p:cNvPr id="169" name="Google Shape;169;p27"/>
          <p:cNvSpPr/>
          <p:nvPr/>
        </p:nvSpPr>
        <p:spPr>
          <a:xfrm>
            <a:off x="5850600" y="15401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553200" y="19808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5850600" y="19808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5489625" y="24215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6"/>
                                        </p:tgtEl>
                                      </p:cBhvr>
                                    </p:animEffect>
                                    <p:set>
                                      <p:cBhvr>
                                        <p:cTn dur="1" fill="hold">
                                          <p:stCondLst>
                                            <p:cond delay="0"/>
                                          </p:stCondLst>
                                        </p:cTn>
                                        <p:tgtEl>
                                          <p:spTgt spid="1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the Paths</a:t>
            </a:r>
            <a:endParaRPr/>
          </a:p>
        </p:txBody>
      </p:sp>
      <p:sp>
        <p:nvSpPr>
          <p:cNvPr id="778" name="Google Shape;77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Computing the wrong value leads to a failure</a:t>
            </a:r>
            <a:r>
              <a:rPr b="1" lang="sv-SE"/>
              <a:t> </a:t>
            </a:r>
            <a:r>
              <a:rPr b="1" lang="sv-SE">
                <a:solidFill>
                  <a:schemeClr val="accent3"/>
                </a:solidFill>
              </a:rPr>
              <a:t>only when that value is used</a:t>
            </a:r>
            <a:r>
              <a:rPr lang="sv-SE"/>
              <a:t>. </a:t>
            </a:r>
            <a:endParaRPr/>
          </a:p>
          <a:p>
            <a:pPr indent="-368300" lvl="1" marL="914400" rtl="0" algn="l">
              <a:spcBef>
                <a:spcPts val="500"/>
              </a:spcBef>
              <a:spcAft>
                <a:spcPts val="0"/>
              </a:spcAft>
              <a:buSzPts val="2200"/>
              <a:buChar char="•"/>
            </a:pPr>
            <a:r>
              <a:rPr lang="sv-SE"/>
              <a:t>Ensure that definitions are actually used by covering paths from definitions to uses. </a:t>
            </a:r>
            <a:endParaRPr/>
          </a:p>
          <a:p>
            <a:pPr indent="-368300" lvl="1" marL="914400" rtl="0" algn="l">
              <a:spcBef>
                <a:spcPts val="500"/>
              </a:spcBef>
              <a:spcAft>
                <a:spcPts val="0"/>
              </a:spcAft>
              <a:buSzPts val="2200"/>
              <a:buChar char="•"/>
            </a:pPr>
            <a:r>
              <a:rPr lang="sv-SE"/>
              <a:t>All DU Pair Coverage, All DU Paths Coverage, All Definitions Coverage</a:t>
            </a:r>
            <a:endParaRPr/>
          </a:p>
          <a:p>
            <a:pPr indent="-342900" lvl="2" marL="1371600" rtl="0" algn="l">
              <a:spcBef>
                <a:spcPts val="500"/>
              </a:spcBef>
              <a:spcAft>
                <a:spcPts val="0"/>
              </a:spcAft>
              <a:buSzPts val="1800"/>
              <a:buChar char="•"/>
            </a:pPr>
            <a:r>
              <a:rPr lang="sv-SE"/>
              <a:t>Varying power and cost.</a:t>
            </a:r>
            <a:endParaRPr/>
          </a:p>
        </p:txBody>
      </p:sp>
      <p:sp>
        <p:nvSpPr>
          <p:cNvPr id="779" name="Google Shape;77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 Coverage</a:t>
            </a:r>
            <a:endParaRPr/>
          </a:p>
        </p:txBody>
      </p:sp>
      <p:sp>
        <p:nvSpPr>
          <p:cNvPr id="785" name="Google Shape;78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Requires each DU pair be exercised in at least one program execution.</a:t>
            </a:r>
            <a:endParaRPr/>
          </a:p>
          <a:p>
            <a:pPr indent="-368300" lvl="1" marL="914400" rtl="0" algn="l">
              <a:spcBef>
                <a:spcPts val="500"/>
              </a:spcBef>
              <a:spcAft>
                <a:spcPts val="0"/>
              </a:spcAft>
              <a:buSzPts val="2200"/>
              <a:buChar char="•"/>
            </a:pPr>
            <a:r>
              <a:rPr lang="sv-SE"/>
              <a:t>Counts if we cover </a:t>
            </a:r>
            <a:r>
              <a:rPr b="1" lang="sv-SE">
                <a:solidFill>
                  <a:schemeClr val="accent3"/>
                </a:solidFill>
              </a:rPr>
              <a:t>any of the paths</a:t>
            </a:r>
            <a:r>
              <a:rPr lang="sv-SE"/>
              <a:t> between a definition and its use.</a:t>
            </a:r>
            <a:endParaRPr/>
          </a:p>
          <a:p>
            <a:pPr indent="-368300" lvl="1" marL="914400" rtl="0" algn="l">
              <a:spcBef>
                <a:spcPts val="500"/>
              </a:spcBef>
              <a:spcAft>
                <a:spcPts val="0"/>
              </a:spcAft>
              <a:buSzPts val="2200"/>
              <a:buChar char="•"/>
            </a:pPr>
            <a:r>
              <a:rPr lang="sv-SE"/>
              <a:t>Can easily achieve structural coverage without covering all DU pairs.</a:t>
            </a:r>
            <a:endParaRPr/>
          </a:p>
          <a:p>
            <a:pPr indent="-393700" lvl="0" marL="457200" rtl="0" algn="l">
              <a:spcBef>
                <a:spcPts val="1000"/>
              </a:spcBef>
              <a:spcAft>
                <a:spcPts val="0"/>
              </a:spcAft>
              <a:buSzPts val="2600"/>
              <a:buChar char="•"/>
            </a:pPr>
            <a:r>
              <a:rPr lang="sv-SE"/>
              <a:t>Coverage = number exercised DU pairs</a:t>
            </a:r>
            <a:endParaRPr/>
          </a:p>
          <a:p>
            <a:pPr indent="0" lvl="0" marL="0" rtl="0" algn="l">
              <a:spcBef>
                <a:spcPts val="1000"/>
              </a:spcBef>
              <a:spcAft>
                <a:spcPts val="0"/>
              </a:spcAft>
              <a:buNone/>
            </a:pPr>
            <a:r>
              <a:rPr lang="sv-SE"/>
              <a:t>						number of DU pairs</a:t>
            </a:r>
            <a:endParaRPr/>
          </a:p>
        </p:txBody>
      </p:sp>
      <p:cxnSp>
        <p:nvCxnSpPr>
          <p:cNvPr id="786" name="Google Shape;786;p64"/>
          <p:cNvCxnSpPr/>
          <p:nvPr/>
        </p:nvCxnSpPr>
        <p:spPr>
          <a:xfrm>
            <a:off x="2992350" y="4063900"/>
            <a:ext cx="3673200" cy="0"/>
          </a:xfrm>
          <a:prstGeom prst="straightConnector1">
            <a:avLst/>
          </a:prstGeom>
          <a:noFill/>
          <a:ln cap="flat" cmpd="sng" w="19050">
            <a:solidFill>
              <a:srgbClr val="000000"/>
            </a:solidFill>
            <a:prstDash val="solid"/>
            <a:round/>
            <a:headEnd len="med" w="med" type="none"/>
            <a:tailEnd len="med" w="med" type="none"/>
          </a:ln>
        </p:spPr>
      </p:cxnSp>
      <p:sp>
        <p:nvSpPr>
          <p:cNvPr id="787" name="Google Shape;78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4" name="Google Shape;794;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Pairs Coverage Example</a:t>
            </a:r>
            <a:endParaRPr/>
          </a:p>
        </p:txBody>
      </p:sp>
      <p:sp>
        <p:nvSpPr>
          <p:cNvPr id="795" name="Google Shape;795;p65"/>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796" name="Google Shape;796;p65"/>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797" name="Google Shape;797;p65"/>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798" name="Google Shape;798;p65"/>
          <p:cNvCxnSpPr>
            <a:stCxn id="796" idx="2"/>
            <a:endCxn id="79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65"/>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00" name="Google Shape;800;p65"/>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01" name="Google Shape;801;p65"/>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02" name="Google Shape;802;p65"/>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03" name="Google Shape;803;p65"/>
          <p:cNvCxnSpPr>
            <a:stCxn id="797" idx="3"/>
            <a:endCxn id="79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04" name="Google Shape;804;p65"/>
          <p:cNvCxnSpPr>
            <a:stCxn id="797" idx="1"/>
            <a:endCxn id="80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05" name="Google Shape;805;p65"/>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06" name="Google Shape;806;p65"/>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07" name="Google Shape;807;p65"/>
          <p:cNvCxnSpPr>
            <a:stCxn id="799" idx="1"/>
            <a:endCxn id="80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08" name="Google Shape;808;p65"/>
          <p:cNvCxnSpPr>
            <a:stCxn id="799" idx="3"/>
            <a:endCxn id="80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09" name="Google Shape;809;p65"/>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10" name="Google Shape;810;p65"/>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11" name="Google Shape;811;p65"/>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12" name="Google Shape;812;p65"/>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13" name="Google Shape;813;p65"/>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14" name="Google Shape;814;p65"/>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15" name="Google Shape;815;p65"/>
          <p:cNvCxnSpPr>
            <a:endCxn id="81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16" name="Google Shape;816;p65"/>
          <p:cNvCxnSpPr>
            <a:stCxn id="811" idx="1"/>
            <a:endCxn id="81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17" name="Google Shape;817;p65"/>
          <p:cNvCxnSpPr>
            <a:stCxn id="801" idx="2"/>
            <a:endCxn id="81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18" name="Google Shape;818;p65"/>
          <p:cNvCxnSpPr>
            <a:stCxn id="813" idx="2"/>
            <a:endCxn id="81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19" name="Google Shape;819;p65"/>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0" name="Google Shape;820;p65"/>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1" name="Google Shape;821;p65"/>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22" name="Google Shape;822;p65"/>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23" name="Google Shape;823;p65"/>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24" name="Google Shape;824;p65"/>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25" name="Google Shape;825;p65"/>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26" name="Google Shape;826;p65"/>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27" name="Google Shape;827;p65"/>
          <p:cNvSpPr/>
          <p:nvPr/>
        </p:nvSpPr>
        <p:spPr>
          <a:xfrm>
            <a:off x="5104750" y="1350225"/>
            <a:ext cx="3768000" cy="34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endParaRPr/>
          </a:p>
          <a:p>
            <a:pPr indent="0" lvl="0" marL="0" rtl="0" algn="l">
              <a:spcBef>
                <a:spcPts val="0"/>
              </a:spcBef>
              <a:spcAft>
                <a:spcPts val="0"/>
              </a:spcAft>
              <a:buNone/>
            </a:pPr>
            <a:r>
              <a:rPr lang="sv-SE"/>
              <a:t>(1, 4), (1, 5), (1, 9), (1, 14)</a:t>
            </a:r>
            <a:br>
              <a:rPr lang="sv-SE"/>
            </a:br>
            <a:r>
              <a:rPr lang="sv-SE"/>
              <a:t>(9, 10), (9, 11), (9, 4), (9, 5), (9, 9), (9, 14)</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Y:</a:t>
            </a:r>
            <a:endParaRPr/>
          </a:p>
          <a:p>
            <a:pPr indent="0" lvl="0" marL="0" rtl="0" algn="l">
              <a:spcBef>
                <a:spcPts val="0"/>
              </a:spcBef>
              <a:spcAft>
                <a:spcPts val="0"/>
              </a:spcAft>
              <a:buNone/>
            </a:pPr>
            <a:r>
              <a:rPr lang="sv-SE"/>
              <a:t>(1, 3), (1, 5), (1, 14)</a:t>
            </a:r>
            <a:br>
              <a:rPr lang="sv-SE"/>
            </a:br>
            <a:r>
              <a:rPr lang="sv-SE"/>
              <a:t>(5, 6), (5, 7), (5, 3), (5, 5), (5, 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34" name="Google Shape;834;p66"/>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835" name="Google Shape;835;p66"/>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836" name="Google Shape;836;p66"/>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37" name="Google Shape;837;p66"/>
          <p:cNvCxnSpPr>
            <a:stCxn id="835" idx="2"/>
            <a:endCxn id="83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838" name="Google Shape;838;p66"/>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39" name="Google Shape;839;p66"/>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40" name="Google Shape;840;p66"/>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41" name="Google Shape;841;p66"/>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42" name="Google Shape;842;p66"/>
          <p:cNvCxnSpPr>
            <a:stCxn id="836" idx="3"/>
            <a:endCxn id="83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43" name="Google Shape;843;p66"/>
          <p:cNvCxnSpPr>
            <a:stCxn id="836" idx="1"/>
            <a:endCxn id="84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44" name="Google Shape;844;p66"/>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45" name="Google Shape;845;p66"/>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46" name="Google Shape;846;p66"/>
          <p:cNvCxnSpPr>
            <a:stCxn id="838" idx="1"/>
            <a:endCxn id="83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47" name="Google Shape;847;p66"/>
          <p:cNvCxnSpPr>
            <a:stCxn id="838" idx="3"/>
            <a:endCxn id="84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48" name="Google Shape;848;p66"/>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49" name="Google Shape;849;p66"/>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50" name="Google Shape;850;p66"/>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51" name="Google Shape;851;p66"/>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52" name="Google Shape;852;p66"/>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53" name="Google Shape;853;p66"/>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54" name="Google Shape;854;p66"/>
          <p:cNvCxnSpPr>
            <a:endCxn id="85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55" name="Google Shape;855;p66"/>
          <p:cNvCxnSpPr>
            <a:stCxn id="850" idx="1"/>
            <a:endCxn id="85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56" name="Google Shape;856;p66"/>
          <p:cNvCxnSpPr>
            <a:stCxn id="840" idx="2"/>
            <a:endCxn id="85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57" name="Google Shape;857;p66"/>
          <p:cNvCxnSpPr>
            <a:stCxn id="852" idx="2"/>
            <a:endCxn id="85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58" name="Google Shape;858;p66"/>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59" name="Google Shape;859;p66"/>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60" name="Google Shape;860;p66"/>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61" name="Google Shape;861;p66"/>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62" name="Google Shape;862;p66"/>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63" name="Google Shape;863;p66"/>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64" name="Google Shape;864;p66"/>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65" name="Google Shape;865;p66"/>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66" name="Google Shape;866;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867" name="Google Shape;867;p66"/>
          <p:cNvSpPr/>
          <p:nvPr/>
        </p:nvSpPr>
        <p:spPr>
          <a:xfrm>
            <a:off x="6751463" y="525575"/>
            <a:ext cx="1482000" cy="938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Clr>
                <a:srgbClr val="9900FF"/>
              </a:buClr>
              <a:buSzPts val="1400"/>
              <a:buAutoNum type="arabicPeriod"/>
            </a:pPr>
            <a:r>
              <a:rPr lang="sv-SE">
                <a:solidFill>
                  <a:srgbClr val="9900FF"/>
                </a:solidFill>
              </a:rPr>
              <a:t>-1, 1</a:t>
            </a:r>
            <a:endParaRPr>
              <a:solidFill>
                <a:srgbClr val="9900FF"/>
              </a:solidFill>
            </a:endParaRPr>
          </a:p>
          <a:p>
            <a:pPr indent="-317500" lvl="0" marL="457200" rtl="0" algn="l">
              <a:spcBef>
                <a:spcPts val="0"/>
              </a:spcBef>
              <a:spcAft>
                <a:spcPts val="0"/>
              </a:spcAft>
              <a:buClr>
                <a:srgbClr val="980000"/>
              </a:buClr>
              <a:buSzPts val="1400"/>
              <a:buAutoNum type="arabicPeriod"/>
            </a:pPr>
            <a:r>
              <a:rPr lang="sv-SE">
                <a:solidFill>
                  <a:srgbClr val="980000"/>
                </a:solidFill>
              </a:rPr>
              <a:t>3, 7</a:t>
            </a:r>
            <a:endParaRPr>
              <a:solidFill>
                <a:srgbClr val="980000"/>
              </a:solidFill>
            </a:endParaRPr>
          </a:p>
          <a:p>
            <a:pPr indent="-317500" lvl="0" marL="457200" rtl="0" algn="l">
              <a:spcBef>
                <a:spcPts val="0"/>
              </a:spcBef>
              <a:spcAft>
                <a:spcPts val="0"/>
              </a:spcAft>
              <a:buClr>
                <a:srgbClr val="274E13"/>
              </a:buClr>
              <a:buSzPts val="1400"/>
              <a:buAutoNum type="arabicPeriod"/>
            </a:pPr>
            <a:r>
              <a:rPr lang="sv-SE">
                <a:solidFill>
                  <a:srgbClr val="274E13"/>
                </a:solidFill>
              </a:rPr>
              <a:t>-2, 1</a:t>
            </a:r>
            <a:endParaRPr>
              <a:solidFill>
                <a:srgbClr val="274E13"/>
              </a:solidFill>
            </a:endParaRPr>
          </a:p>
        </p:txBody>
      </p:sp>
      <p:sp>
        <p:nvSpPr>
          <p:cNvPr id="868" name="Google Shape;868;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900FF"/>
                </a:solidFill>
              </a:rPr>
              <a:t>(1, 3)</a:t>
            </a:r>
            <a:r>
              <a:rPr lang="sv-SE"/>
              <a:t>, (1, 5), </a:t>
            </a:r>
            <a:r>
              <a:rPr lang="sv-SE">
                <a:solidFill>
                  <a:srgbClr val="9900FF"/>
                </a:solidFill>
              </a:rPr>
              <a:t>(1, 14)</a:t>
            </a:r>
            <a:r>
              <a:rPr lang="sv-SE"/>
              <a:t>,  (5, 6), (5, 7), (5, 3), (5, 5), (5, 14)</a:t>
            </a:r>
            <a:endParaRPr/>
          </a:p>
        </p:txBody>
      </p:sp>
      <p:sp>
        <p:nvSpPr>
          <p:cNvPr id="869" name="Google Shape;869;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
        <p:nvSpPr>
          <p:cNvPr id="870" name="Google Shape;870;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a:t>
            </a:r>
            <a:r>
              <a:rPr lang="sv-SE">
                <a:solidFill>
                  <a:srgbClr val="274E13"/>
                </a:solidFill>
              </a:rPr>
              <a:t>(1, 9)</a:t>
            </a:r>
            <a:r>
              <a:rPr lang="sv-SE"/>
              <a:t>, </a:t>
            </a:r>
            <a:r>
              <a:rPr lang="sv-SE">
                <a:solidFill>
                  <a:srgbClr val="9900FF"/>
                </a:solidFill>
              </a:rPr>
              <a:t>(1, 14)</a:t>
            </a:r>
            <a:r>
              <a:rPr lang="sv-SE"/>
              <a:t>, </a:t>
            </a:r>
            <a:r>
              <a:rPr lang="sv-SE">
                <a:solidFill>
                  <a:srgbClr val="274E13"/>
                </a:solidFill>
              </a:rPr>
              <a:t>(9, 10), (9, 11), (9, 5), (9, 9), (9, 14)</a:t>
            </a:r>
            <a:endParaRPr>
              <a:solidFill>
                <a:srgbClr val="274E13"/>
              </a:solidFill>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
                                        <p:tgtEl>
                                          <p:spTgt spid="8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
                                        <p:tgtEl>
                                          <p:spTgt spid="8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
                                        <p:tgtEl>
                                          <p:spTgt spid="8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Coverage</a:t>
            </a:r>
            <a:endParaRPr/>
          </a:p>
        </p:txBody>
      </p:sp>
      <p:sp>
        <p:nvSpPr>
          <p:cNvPr id="876" name="Google Shape;876;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use may be reachable along several paths from the definition</a:t>
            </a:r>
            <a:r>
              <a:rPr lang="sv-SE"/>
              <a:t>. </a:t>
            </a:r>
            <a:endParaRPr/>
          </a:p>
          <a:p>
            <a:pPr indent="-419100" lvl="1" marL="914400" marR="0" rtl="0" algn="l">
              <a:lnSpc>
                <a:spcPct val="100000"/>
              </a:lnSpc>
              <a:spcBef>
                <a:spcPts val="0"/>
              </a:spcBef>
              <a:spcAft>
                <a:spcPts val="0"/>
              </a:spcAft>
              <a:buClr>
                <a:schemeClr val="dk1"/>
              </a:buClr>
              <a:buSzPts val="3000"/>
              <a:buFont typeface="Arial"/>
              <a:buChar char="•"/>
            </a:pPr>
            <a:r>
              <a:rPr lang="sv-SE"/>
              <a:t>Cover </a:t>
            </a:r>
            <a:r>
              <a:rPr b="1" lang="sv-SE">
                <a:solidFill>
                  <a:schemeClr val="accent3"/>
                </a:solidFill>
              </a:rPr>
              <a:t>all non-looping paths</a:t>
            </a:r>
            <a:r>
              <a:rPr lang="sv-SE"/>
              <a:t> for each DU pair.</a:t>
            </a:r>
            <a:endParaRPr/>
          </a:p>
          <a:p>
            <a:pPr indent="-368300" lvl="1" marL="914400" marR="0" rtl="0" algn="l">
              <a:lnSpc>
                <a:spcPct val="100000"/>
              </a:lnSpc>
              <a:spcBef>
                <a:spcPts val="0"/>
              </a:spcBef>
              <a:spcAft>
                <a:spcPts val="0"/>
              </a:spcAft>
              <a:buSzPts val="2200"/>
              <a:buChar char="•"/>
            </a:pPr>
            <a:r>
              <a:rPr lang="sv-SE"/>
              <a:t>Can reveal faults where a path is exercised that should use a certain definition but doesn’t. </a:t>
            </a:r>
            <a:br>
              <a:rPr lang="sv-SE"/>
            </a:br>
            <a:endParaRPr/>
          </a:p>
          <a:p>
            <a:pPr indent="0" lvl="0" marL="0" marR="0" rtl="0" algn="l">
              <a:lnSpc>
                <a:spcPct val="100000"/>
              </a:lnSpc>
              <a:spcBef>
                <a:spcPts val="600"/>
              </a:spcBef>
              <a:spcAft>
                <a:spcPts val="0"/>
              </a:spcAft>
              <a:buNone/>
            </a:pPr>
            <a:r>
              <a:rPr lang="sv-SE"/>
              <a:t>	Coverage = number of exercised DU paths</a:t>
            </a:r>
            <a:endParaRPr/>
          </a:p>
          <a:p>
            <a:pPr indent="0" lvl="0" marL="0" marR="0" rtl="0" algn="l">
              <a:lnSpc>
                <a:spcPct val="100000"/>
              </a:lnSpc>
              <a:spcBef>
                <a:spcPts val="600"/>
              </a:spcBef>
              <a:spcAft>
                <a:spcPts val="0"/>
              </a:spcAft>
              <a:buNone/>
            </a:pPr>
            <a:r>
              <a:rPr lang="sv-SE"/>
              <a:t>							number of DU paths</a:t>
            </a:r>
            <a:endParaRPr/>
          </a:p>
          <a:p>
            <a:pPr indent="0" lvl="0" marL="0" marR="0" rtl="0" algn="l">
              <a:lnSpc>
                <a:spcPct val="100000"/>
              </a:lnSpc>
              <a:spcBef>
                <a:spcPts val="600"/>
              </a:spcBef>
              <a:spcAft>
                <a:spcPts val="0"/>
              </a:spcAft>
              <a:buNone/>
            </a:pPr>
            <a:r>
              <a:t/>
            </a:r>
            <a:endParaRPr/>
          </a:p>
        </p:txBody>
      </p:sp>
      <p:cxnSp>
        <p:nvCxnSpPr>
          <p:cNvPr id="877" name="Google Shape;877;p67"/>
          <p:cNvCxnSpPr/>
          <p:nvPr/>
        </p:nvCxnSpPr>
        <p:spPr>
          <a:xfrm>
            <a:off x="3310100" y="4226656"/>
            <a:ext cx="3673200" cy="0"/>
          </a:xfrm>
          <a:prstGeom prst="straightConnector1">
            <a:avLst/>
          </a:prstGeom>
          <a:noFill/>
          <a:ln cap="flat" cmpd="sng" w="19050">
            <a:solidFill>
              <a:srgbClr val="000000"/>
            </a:solidFill>
            <a:prstDash val="solid"/>
            <a:round/>
            <a:headEnd len="med" w="med" type="none"/>
            <a:tailEnd len="med" w="med" type="none"/>
          </a:ln>
        </p:spPr>
      </p:cxnSp>
      <p:sp>
        <p:nvSpPr>
          <p:cNvPr id="878" name="Google Shape;878;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85" name="Google Shape;885;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Example</a:t>
            </a:r>
            <a:endParaRPr/>
          </a:p>
        </p:txBody>
      </p:sp>
      <p:sp>
        <p:nvSpPr>
          <p:cNvPr id="886" name="Google Shape;886;p68"/>
          <p:cNvSpPr txBox="1"/>
          <p:nvPr>
            <p:ph idx="1" type="body"/>
          </p:nvPr>
        </p:nvSpPr>
        <p:spPr>
          <a:xfrm>
            <a:off x="468895" y="1282400"/>
            <a:ext cx="38901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int x = 1;</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if (y &gt; 7)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if (z &gt;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z = x + 5;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y = x + 7;</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1000"/>
              </a:spcBef>
              <a:spcAft>
                <a:spcPts val="0"/>
              </a:spcAft>
              <a:buNone/>
            </a:pPr>
            <a:r>
              <a:t/>
            </a:r>
            <a:endParaRPr sz="2000">
              <a:latin typeface="Consolas"/>
              <a:ea typeface="Consolas"/>
              <a:cs typeface="Consolas"/>
              <a:sym typeface="Consolas"/>
            </a:endParaRPr>
          </a:p>
        </p:txBody>
      </p:sp>
      <p:sp>
        <p:nvSpPr>
          <p:cNvPr id="887" name="Google Shape;887;p68"/>
          <p:cNvSpPr/>
          <p:nvPr/>
        </p:nvSpPr>
        <p:spPr>
          <a:xfrm>
            <a:off x="4833500" y="1511075"/>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888" name="Google Shape;888;p68"/>
          <p:cNvSpPr/>
          <p:nvPr/>
        </p:nvSpPr>
        <p:spPr>
          <a:xfrm>
            <a:off x="4697900" y="195662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89" name="Google Shape;889;p68"/>
          <p:cNvCxnSpPr>
            <a:stCxn id="887" idx="2"/>
            <a:endCxn id="888" idx="0"/>
          </p:cNvCxnSpPr>
          <p:nvPr/>
        </p:nvCxnSpPr>
        <p:spPr>
          <a:xfrm>
            <a:off x="4993400" y="1820975"/>
            <a:ext cx="0" cy="135600"/>
          </a:xfrm>
          <a:prstGeom prst="straightConnector1">
            <a:avLst/>
          </a:prstGeom>
          <a:noFill/>
          <a:ln cap="flat" cmpd="sng" w="9525">
            <a:solidFill>
              <a:schemeClr val="dk2"/>
            </a:solidFill>
            <a:prstDash val="solid"/>
            <a:round/>
            <a:headEnd len="med" w="med" type="none"/>
            <a:tailEnd len="med" w="med" type="triangle"/>
          </a:ln>
        </p:spPr>
      </p:cxnSp>
      <p:sp>
        <p:nvSpPr>
          <p:cNvPr id="890" name="Google Shape;890;p68"/>
          <p:cNvSpPr/>
          <p:nvPr/>
        </p:nvSpPr>
        <p:spPr>
          <a:xfrm>
            <a:off x="5255200" y="3758413"/>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91" name="Google Shape;891;p68"/>
          <p:cNvSpPr/>
          <p:nvPr/>
        </p:nvSpPr>
        <p:spPr>
          <a:xfrm>
            <a:off x="4402400" y="255727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92" name="Google Shape;892;p68"/>
          <p:cNvSpPr/>
          <p:nvPr/>
        </p:nvSpPr>
        <p:spPr>
          <a:xfrm>
            <a:off x="4004975" y="3356050"/>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cxnSp>
        <p:nvCxnSpPr>
          <p:cNvPr id="893" name="Google Shape;893;p68"/>
          <p:cNvCxnSpPr>
            <a:stCxn id="888" idx="2"/>
            <a:endCxn id="891" idx="0"/>
          </p:cNvCxnSpPr>
          <p:nvPr/>
        </p:nvCxnSpPr>
        <p:spPr>
          <a:xfrm flipH="1">
            <a:off x="4697900" y="2421625"/>
            <a:ext cx="295500" cy="135600"/>
          </a:xfrm>
          <a:prstGeom prst="straightConnector1">
            <a:avLst/>
          </a:prstGeom>
          <a:noFill/>
          <a:ln cap="flat" cmpd="sng" w="9525">
            <a:solidFill>
              <a:schemeClr val="dk2"/>
            </a:solidFill>
            <a:prstDash val="solid"/>
            <a:round/>
            <a:headEnd len="med" w="med" type="none"/>
            <a:tailEnd len="med" w="med" type="triangle"/>
          </a:ln>
        </p:spPr>
      </p:cxnSp>
      <p:cxnSp>
        <p:nvCxnSpPr>
          <p:cNvPr id="894" name="Google Shape;894;p68"/>
          <p:cNvCxnSpPr>
            <a:stCxn id="888" idx="2"/>
            <a:endCxn id="890" idx="0"/>
          </p:cNvCxnSpPr>
          <p:nvPr/>
        </p:nvCxnSpPr>
        <p:spPr>
          <a:xfrm>
            <a:off x="4993400" y="2421625"/>
            <a:ext cx="421800" cy="1336800"/>
          </a:xfrm>
          <a:prstGeom prst="straightConnector1">
            <a:avLst/>
          </a:prstGeom>
          <a:noFill/>
          <a:ln cap="flat" cmpd="sng" w="9525">
            <a:solidFill>
              <a:schemeClr val="dk2"/>
            </a:solidFill>
            <a:prstDash val="solid"/>
            <a:round/>
            <a:headEnd len="med" w="med" type="none"/>
            <a:tailEnd len="med" w="med" type="triangle"/>
          </a:ln>
        </p:spPr>
      </p:cxnSp>
      <p:sp>
        <p:nvSpPr>
          <p:cNvPr id="895" name="Google Shape;895;p68"/>
          <p:cNvSpPr txBox="1"/>
          <p:nvPr/>
        </p:nvSpPr>
        <p:spPr>
          <a:xfrm>
            <a:off x="4484800" y="2305350"/>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96" name="Google Shape;896;p68"/>
          <p:cNvSpPr txBox="1"/>
          <p:nvPr/>
        </p:nvSpPr>
        <p:spPr>
          <a:xfrm>
            <a:off x="5240350" y="24700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897" name="Google Shape;897;p68"/>
          <p:cNvCxnSpPr>
            <a:stCxn id="891" idx="2"/>
            <a:endCxn id="892" idx="0"/>
          </p:cNvCxnSpPr>
          <p:nvPr/>
        </p:nvCxnSpPr>
        <p:spPr>
          <a:xfrm flipH="1">
            <a:off x="4164800" y="3022275"/>
            <a:ext cx="533100" cy="333900"/>
          </a:xfrm>
          <a:prstGeom prst="straightConnector1">
            <a:avLst/>
          </a:prstGeom>
          <a:noFill/>
          <a:ln cap="flat" cmpd="sng" w="9525">
            <a:solidFill>
              <a:schemeClr val="dk2"/>
            </a:solidFill>
            <a:prstDash val="solid"/>
            <a:round/>
            <a:headEnd len="med" w="med" type="none"/>
            <a:tailEnd len="med" w="med" type="triangle"/>
          </a:ln>
        </p:spPr>
      </p:cxnSp>
      <p:cxnSp>
        <p:nvCxnSpPr>
          <p:cNvPr id="898" name="Google Shape;898;p68"/>
          <p:cNvCxnSpPr>
            <a:stCxn id="891" idx="2"/>
            <a:endCxn id="890" idx="1"/>
          </p:cNvCxnSpPr>
          <p:nvPr/>
        </p:nvCxnSpPr>
        <p:spPr>
          <a:xfrm>
            <a:off x="4697900" y="3022275"/>
            <a:ext cx="557400" cy="891000"/>
          </a:xfrm>
          <a:prstGeom prst="straightConnector1">
            <a:avLst/>
          </a:prstGeom>
          <a:noFill/>
          <a:ln cap="flat" cmpd="sng" w="9525">
            <a:solidFill>
              <a:schemeClr val="dk2"/>
            </a:solidFill>
            <a:prstDash val="solid"/>
            <a:round/>
            <a:headEnd len="med" w="med" type="none"/>
            <a:tailEnd len="med" w="med" type="triangle"/>
          </a:ln>
        </p:spPr>
      </p:cxnSp>
      <p:sp>
        <p:nvSpPr>
          <p:cNvPr id="899" name="Google Shape;899;p68"/>
          <p:cNvSpPr txBox="1"/>
          <p:nvPr/>
        </p:nvSpPr>
        <p:spPr>
          <a:xfrm>
            <a:off x="4087650" y="2886550"/>
            <a:ext cx="3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00" name="Google Shape;900;p68"/>
          <p:cNvSpPr txBox="1"/>
          <p:nvPr/>
        </p:nvSpPr>
        <p:spPr>
          <a:xfrm>
            <a:off x="4862575" y="30318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901" name="Google Shape;901;p68"/>
          <p:cNvCxnSpPr>
            <a:stCxn id="892" idx="2"/>
            <a:endCxn id="890" idx="1"/>
          </p:cNvCxnSpPr>
          <p:nvPr/>
        </p:nvCxnSpPr>
        <p:spPr>
          <a:xfrm>
            <a:off x="4164875" y="3665950"/>
            <a:ext cx="1090200" cy="247500"/>
          </a:xfrm>
          <a:prstGeom prst="straightConnector1">
            <a:avLst/>
          </a:prstGeom>
          <a:noFill/>
          <a:ln cap="flat" cmpd="sng" w="9525">
            <a:solidFill>
              <a:schemeClr val="dk2"/>
            </a:solidFill>
            <a:prstDash val="solid"/>
            <a:round/>
            <a:headEnd len="med" w="med" type="none"/>
            <a:tailEnd len="med" w="med" type="triangle"/>
          </a:ln>
        </p:spPr>
      </p:cxnSp>
      <p:sp>
        <p:nvSpPr>
          <p:cNvPr id="902" name="Google Shape;902;p68"/>
          <p:cNvSpPr txBox="1"/>
          <p:nvPr/>
        </p:nvSpPr>
        <p:spPr>
          <a:xfrm>
            <a:off x="6150900" y="1159525"/>
            <a:ext cx="253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DU Pair (2, 8) for X can be reached along multiple paths.</a:t>
            </a:r>
            <a:endParaRPr/>
          </a:p>
          <a:p>
            <a:pPr indent="-317500" lvl="0" marL="457200" rtl="0" algn="l">
              <a:spcBef>
                <a:spcPts val="0"/>
              </a:spcBef>
              <a:spcAft>
                <a:spcPts val="0"/>
              </a:spcAft>
              <a:buSzPts val="1400"/>
              <a:buChar char="●"/>
            </a:pPr>
            <a:r>
              <a:rPr lang="sv-SE"/>
              <a:t>2, 3T, 4T, 5, 8</a:t>
            </a:r>
            <a:endParaRPr/>
          </a:p>
          <a:p>
            <a:pPr indent="-317500" lvl="0" marL="457200" rtl="0" algn="l">
              <a:spcBef>
                <a:spcPts val="0"/>
              </a:spcBef>
              <a:spcAft>
                <a:spcPts val="0"/>
              </a:spcAft>
              <a:buSzPts val="1400"/>
              <a:buChar char="●"/>
            </a:pPr>
            <a:r>
              <a:rPr lang="sv-SE"/>
              <a:t>2, 3T, 4F, 8</a:t>
            </a:r>
            <a:endParaRPr/>
          </a:p>
          <a:p>
            <a:pPr indent="-317500" lvl="0" marL="457200" rtl="0" algn="l">
              <a:spcBef>
                <a:spcPts val="0"/>
              </a:spcBef>
              <a:spcAft>
                <a:spcPts val="0"/>
              </a:spcAft>
              <a:buSzPts val="1400"/>
              <a:buChar char="●"/>
            </a:pPr>
            <a:r>
              <a:rPr lang="sv-SE"/>
              <a:t>2, 3F, 8</a:t>
            </a:r>
            <a:endParaRPr/>
          </a:p>
        </p:txBody>
      </p:sp>
      <p:sp>
        <p:nvSpPr>
          <p:cNvPr id="903" name="Google Shape;903;p68"/>
          <p:cNvSpPr txBox="1"/>
          <p:nvPr/>
        </p:nvSpPr>
        <p:spPr>
          <a:xfrm>
            <a:off x="6247750" y="2818750"/>
            <a:ext cx="2305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SzPts val="1400"/>
              <a:buChar char="●"/>
            </a:pPr>
            <a:r>
              <a:rPr lang="sv-SE"/>
              <a:t>y = 10, z = 6</a:t>
            </a:r>
            <a:endParaRPr/>
          </a:p>
          <a:p>
            <a:pPr indent="-317500" lvl="0" marL="457200" rtl="0" algn="l">
              <a:spcBef>
                <a:spcPts val="0"/>
              </a:spcBef>
              <a:spcAft>
                <a:spcPts val="0"/>
              </a:spcAft>
              <a:buSzPts val="1400"/>
              <a:buChar char="●"/>
            </a:pPr>
            <a:r>
              <a:rPr lang="sv-SE"/>
              <a:t>y = 10, z = 3</a:t>
            </a:r>
            <a:endParaRPr/>
          </a:p>
          <a:p>
            <a:pPr indent="-317500" lvl="0" marL="457200" rtl="0" algn="l">
              <a:spcBef>
                <a:spcPts val="0"/>
              </a:spcBef>
              <a:spcAft>
                <a:spcPts val="0"/>
              </a:spcAft>
              <a:buSzPts val="1400"/>
              <a:buChar char="●"/>
            </a:pPr>
            <a:r>
              <a:rPr lang="sv-SE"/>
              <a:t>y = 2, z = (anything)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
                                        <p:tgtEl>
                                          <p:spTgt spid="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Explosion Problem</a:t>
            </a:r>
            <a:endParaRPr/>
          </a:p>
        </p:txBody>
      </p:sp>
      <p:sp>
        <p:nvSpPr>
          <p:cNvPr id="909" name="Google Shape;909;p69"/>
          <p:cNvSpPr txBox="1"/>
          <p:nvPr>
            <p:ph idx="1" type="body"/>
          </p:nvPr>
        </p:nvSpPr>
        <p:spPr>
          <a:xfrm>
            <a:off x="468895" y="1282400"/>
            <a:ext cx="4513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Even without looping paths, number of DU paths can be exponential.</a:t>
            </a:r>
            <a:endParaRPr/>
          </a:p>
          <a:p>
            <a:pPr indent="-368300" lvl="1" marL="914400" rtl="0" algn="l">
              <a:spcBef>
                <a:spcPts val="500"/>
              </a:spcBef>
              <a:spcAft>
                <a:spcPts val="0"/>
              </a:spcAft>
              <a:buSzPts val="2200"/>
              <a:buChar char="•"/>
            </a:pPr>
            <a:r>
              <a:rPr lang="sv-SE"/>
              <a:t>Code between definition and use can be irrelevant to that variable, but contains many paths.</a:t>
            </a:r>
            <a:endParaRPr/>
          </a:p>
        </p:txBody>
      </p:sp>
      <p:sp>
        <p:nvSpPr>
          <p:cNvPr id="910" name="Google Shape;910;p69"/>
          <p:cNvSpPr txBox="1"/>
          <p:nvPr>
            <p:ph idx="1" type="body"/>
          </p:nvPr>
        </p:nvSpPr>
        <p:spPr>
          <a:xfrm>
            <a:off x="4928499" y="15014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public </a:t>
            </a:r>
            <a:r>
              <a:rPr lang="sv-SE" sz="1400">
                <a:latin typeface="Consolas"/>
                <a:ea typeface="Consolas"/>
                <a:cs typeface="Consolas"/>
                <a:sym typeface="Consolas"/>
              </a:rPr>
              <a:t>void countBits(char ch){</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int count = 0;</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8)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16)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32)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64)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128)	++count;</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latin typeface="Consolas"/>
                <a:ea typeface="Consolas"/>
                <a:cs typeface="Consolas"/>
                <a:sym typeface="Consolas"/>
              </a:rPr>
              <a:t>	System.out.print</a:t>
            </a:r>
            <a:r>
              <a:rPr lang="sv-SE">
                <a:latin typeface="Consolas"/>
                <a:ea typeface="Consolas"/>
                <a:cs typeface="Consolas"/>
                <a:sym typeface="Consolas"/>
              </a:rPr>
              <a:t>ln</a:t>
            </a:r>
            <a:r>
              <a:rPr lang="sv-SE" sz="1400">
                <a:latin typeface="Consolas"/>
                <a:ea typeface="Consolas"/>
                <a:cs typeface="Consolas"/>
                <a:sym typeface="Consolas"/>
              </a:rPr>
              <a:t>(ch + “</a:t>
            </a:r>
            <a:r>
              <a:rPr lang="sv-SE">
                <a:latin typeface="Consolas"/>
                <a:ea typeface="Consolas"/>
                <a:cs typeface="Consolas"/>
                <a:sym typeface="Consolas"/>
              </a:rPr>
              <a:t> </a:t>
            </a:r>
            <a:r>
              <a:rPr lang="sv-SE" sz="1400">
                <a:latin typeface="Consolas"/>
                <a:ea typeface="Consolas"/>
                <a:cs typeface="Consolas"/>
                <a:sym typeface="Consolas"/>
              </a:rPr>
              <a:t>has </a:t>
            </a:r>
            <a:r>
              <a:rPr lang="sv-SE">
                <a:latin typeface="Consolas"/>
                <a:ea typeface="Consolas"/>
                <a:cs typeface="Consolas"/>
                <a:sym typeface="Consolas"/>
              </a:rPr>
              <a:t>”</a:t>
            </a:r>
            <a:r>
              <a:rPr lang="sv-SE" sz="1400">
                <a:latin typeface="Consolas"/>
                <a:ea typeface="Consolas"/>
                <a:cs typeface="Consolas"/>
                <a:sym typeface="Consolas"/>
              </a:rPr>
              <a:t> </a:t>
            </a:r>
            <a:r>
              <a:rPr lang="sv-SE">
                <a:latin typeface="Consolas"/>
                <a:ea typeface="Consolas"/>
                <a:cs typeface="Consolas"/>
                <a:sym typeface="Consolas"/>
              </a:rPr>
              <a:t>+ count +</a:t>
            </a:r>
            <a:r>
              <a:rPr lang="sv-SE" sz="1400">
                <a:latin typeface="Consolas"/>
                <a:ea typeface="Consolas"/>
                <a:cs typeface="Consolas"/>
                <a:sym typeface="Consolas"/>
              </a:rPr>
              <a:t> </a:t>
            </a:r>
            <a:r>
              <a:rPr lang="sv-SE">
                <a:latin typeface="Consolas"/>
                <a:ea typeface="Consolas"/>
                <a:cs typeface="Consolas"/>
                <a:sym typeface="Consolas"/>
              </a:rPr>
              <a:t>“</a:t>
            </a:r>
            <a:r>
              <a:rPr lang="sv-SE" sz="1400">
                <a:latin typeface="Consolas"/>
                <a:ea typeface="Consolas"/>
                <a:cs typeface="Consolas"/>
                <a:sym typeface="Consolas"/>
              </a:rPr>
              <a:t>bits set to 1”);</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911" name="Google Shape;91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Definitions Coverage</a:t>
            </a:r>
            <a:endParaRPr/>
          </a:p>
        </p:txBody>
      </p:sp>
      <p:sp>
        <p:nvSpPr>
          <p:cNvPr id="917" name="Google Shape;91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All DU Pairs/All DU Paths may be too expensive in some situations.</a:t>
            </a:r>
            <a:endParaRPr/>
          </a:p>
          <a:p>
            <a:pPr indent="-419100" lvl="1" marL="914400" marR="0" rtl="0" algn="l">
              <a:lnSpc>
                <a:spcPct val="100000"/>
              </a:lnSpc>
              <a:spcBef>
                <a:spcPts val="0"/>
              </a:spcBef>
              <a:spcAft>
                <a:spcPts val="0"/>
              </a:spcAft>
              <a:buClr>
                <a:schemeClr val="accent3"/>
              </a:buClr>
              <a:buSzPts val="3000"/>
              <a:buChar char="•"/>
            </a:pPr>
            <a:r>
              <a:rPr b="1" lang="sv-SE">
                <a:solidFill>
                  <a:schemeClr val="accent3"/>
                </a:solidFill>
              </a:rPr>
              <a:t>Pair each definition with at least one use.</a:t>
            </a:r>
            <a:endParaRPr b="1">
              <a:solidFill>
                <a:schemeClr val="accent3"/>
              </a:solidFill>
            </a:endParaRPr>
          </a:p>
          <a:p>
            <a:pPr indent="-368300" lvl="1" marL="914400" marR="0" rtl="0" algn="l">
              <a:lnSpc>
                <a:spcPct val="100000"/>
              </a:lnSpc>
              <a:spcBef>
                <a:spcPts val="0"/>
              </a:spcBef>
              <a:spcAft>
                <a:spcPts val="0"/>
              </a:spcAft>
              <a:buSzPts val="2200"/>
              <a:buChar char="•"/>
            </a:pPr>
            <a:r>
              <a:rPr lang="sv-SE"/>
              <a:t>Skips many DU pairs, but ensures each definition tried.</a:t>
            </a:r>
            <a:endParaRPr/>
          </a:p>
          <a:p>
            <a:pPr indent="0" lvl="0" marL="0" marR="0" rtl="0" algn="l">
              <a:lnSpc>
                <a:spcPct val="100000"/>
              </a:lnSpc>
              <a:spcBef>
                <a:spcPts val="600"/>
              </a:spcBef>
              <a:spcAft>
                <a:spcPts val="0"/>
              </a:spcAft>
              <a:buNone/>
            </a:pPr>
            <a:r>
              <a:rPr lang="sv-SE"/>
              <a:t>		Coverage = number of covered definitions</a:t>
            </a:r>
            <a:endParaRPr/>
          </a:p>
          <a:p>
            <a:pPr indent="0" lvl="0" marL="0" marR="0" rtl="0" algn="l">
              <a:lnSpc>
                <a:spcPct val="100000"/>
              </a:lnSpc>
              <a:spcBef>
                <a:spcPts val="600"/>
              </a:spcBef>
              <a:spcAft>
                <a:spcPts val="0"/>
              </a:spcAft>
              <a:buNone/>
            </a:pPr>
            <a:r>
              <a:rPr lang="sv-SE"/>
              <a:t>							number of definitions</a:t>
            </a:r>
            <a:endParaRPr/>
          </a:p>
          <a:p>
            <a:pPr indent="0" lvl="0" marL="0" marR="0" rtl="0" algn="l">
              <a:lnSpc>
                <a:spcPct val="100000"/>
              </a:lnSpc>
              <a:spcBef>
                <a:spcPts val="600"/>
              </a:spcBef>
              <a:spcAft>
                <a:spcPts val="0"/>
              </a:spcAft>
              <a:buNone/>
            </a:pPr>
            <a:r>
              <a:t/>
            </a:r>
            <a:endParaRPr/>
          </a:p>
        </p:txBody>
      </p:sp>
      <p:cxnSp>
        <p:nvCxnSpPr>
          <p:cNvPr id="918" name="Google Shape;918;p70"/>
          <p:cNvCxnSpPr/>
          <p:nvPr/>
        </p:nvCxnSpPr>
        <p:spPr>
          <a:xfrm>
            <a:off x="3466650" y="3635913"/>
            <a:ext cx="3673200" cy="0"/>
          </a:xfrm>
          <a:prstGeom prst="straightConnector1">
            <a:avLst/>
          </a:prstGeom>
          <a:noFill/>
          <a:ln cap="flat" cmpd="sng" w="19050">
            <a:solidFill>
              <a:srgbClr val="000000"/>
            </a:solidFill>
            <a:prstDash val="solid"/>
            <a:round/>
            <a:headEnd len="med" w="med" type="none"/>
            <a:tailEnd len="med" w="med" type="none"/>
          </a:ln>
        </p:spPr>
      </p:cxnSp>
      <p:sp>
        <p:nvSpPr>
          <p:cNvPr id="919" name="Google Shape;91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26" name="Google Shape;926;p71"/>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927" name="Google Shape;927;p71"/>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928" name="Google Shape;928;p71"/>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929" name="Google Shape;929;p71"/>
          <p:cNvCxnSpPr>
            <a:stCxn id="927" idx="2"/>
            <a:endCxn id="928"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930" name="Google Shape;930;p71"/>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931" name="Google Shape;931;p71"/>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932" name="Google Shape;932;p71"/>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933" name="Google Shape;933;p71"/>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934" name="Google Shape;934;p71"/>
          <p:cNvCxnSpPr>
            <a:stCxn id="928" idx="3"/>
            <a:endCxn id="930"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935" name="Google Shape;935;p71"/>
          <p:cNvCxnSpPr>
            <a:stCxn id="928" idx="1"/>
            <a:endCxn id="933"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936" name="Google Shape;936;p71"/>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37" name="Google Shape;937;p71"/>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938" name="Google Shape;938;p71"/>
          <p:cNvCxnSpPr>
            <a:stCxn id="930" idx="1"/>
            <a:endCxn id="931"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939" name="Google Shape;939;p71"/>
          <p:cNvCxnSpPr>
            <a:stCxn id="930" idx="3"/>
            <a:endCxn id="932"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940" name="Google Shape;940;p71"/>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41" name="Google Shape;941;p71"/>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42" name="Google Shape;942;p71"/>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943" name="Google Shape;943;p71"/>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944" name="Google Shape;944;p71"/>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945" name="Google Shape;945;p71"/>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946" name="Google Shape;946;p71"/>
          <p:cNvCxnSpPr>
            <a:endCxn id="942"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947" name="Google Shape;947;p71"/>
          <p:cNvCxnSpPr>
            <a:stCxn id="942" idx="1"/>
            <a:endCxn id="943"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948" name="Google Shape;948;p71"/>
          <p:cNvCxnSpPr>
            <a:stCxn id="932" idx="2"/>
            <a:endCxn id="944"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949" name="Google Shape;949;p71"/>
          <p:cNvCxnSpPr>
            <a:stCxn id="944" idx="2"/>
            <a:endCxn id="945"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950" name="Google Shape;950;p71"/>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1" name="Google Shape;951;p71"/>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2" name="Google Shape;952;p71"/>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953" name="Google Shape;953;p71"/>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954" name="Google Shape;954;p71"/>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955" name="Google Shape;955;p71"/>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956" name="Google Shape;956;p71"/>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7" name="Google Shape;957;p71"/>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8" name="Google Shape;958;p71"/>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959" name="Google Shape;959;p71"/>
          <p:cNvSpPr/>
          <p:nvPr/>
        </p:nvSpPr>
        <p:spPr>
          <a:xfrm>
            <a:off x="6465000" y="525575"/>
            <a:ext cx="2310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Definitions on lines 1, 9</a:t>
            </a:r>
            <a:endParaRPr/>
          </a:p>
          <a:p>
            <a:pPr indent="0" lvl="0" marL="0" rtl="0" algn="l">
              <a:spcBef>
                <a:spcPts val="0"/>
              </a:spcBef>
              <a:spcAft>
                <a:spcPts val="0"/>
              </a:spcAft>
              <a:buNone/>
            </a:pPr>
            <a:r>
              <a:rPr lang="sv-SE"/>
              <a:t>Y: Definitions on lines 1, 5</a:t>
            </a:r>
            <a:endParaRPr/>
          </a:p>
        </p:txBody>
      </p:sp>
      <p:sp>
        <p:nvSpPr>
          <p:cNvPr id="960" name="Google Shape;960;p71"/>
          <p:cNvSpPr/>
          <p:nvPr/>
        </p:nvSpPr>
        <p:spPr>
          <a:xfrm>
            <a:off x="2378300" y="3898625"/>
            <a:ext cx="2924700" cy="94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Any input covers (1, -) pairs.</a:t>
            </a:r>
            <a:endParaRPr/>
          </a:p>
          <a:p>
            <a:pPr indent="-317500" lvl="0" marL="457200" rtl="0" algn="l">
              <a:spcBef>
                <a:spcPts val="0"/>
              </a:spcBef>
              <a:spcAft>
                <a:spcPts val="0"/>
              </a:spcAft>
              <a:buSzPts val="1400"/>
              <a:buChar char="●"/>
            </a:pPr>
            <a:r>
              <a:rPr lang="sv-SE"/>
              <a:t>Reaching lines 5, 9 covers (5,14) and (9,14)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1"/>
                                        <p:tgtEl>
                                          <p:spTgt spid="9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Infeasibility Problem</a:t>
            </a:r>
            <a:endParaRPr/>
          </a:p>
        </p:txBody>
      </p:sp>
      <p:sp>
        <p:nvSpPr>
          <p:cNvPr id="966" name="Google Shape;966;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Metrics may ask for impossible test cases.</a:t>
            </a:r>
            <a:endParaRPr/>
          </a:p>
          <a:p>
            <a:pPr indent="-393700" lvl="0" marL="457200" rtl="0" algn="l">
              <a:spcBef>
                <a:spcPts val="1000"/>
              </a:spcBef>
              <a:spcAft>
                <a:spcPts val="0"/>
              </a:spcAft>
              <a:buSzPts val="2600"/>
              <a:buChar char="•"/>
            </a:pPr>
            <a:r>
              <a:rPr lang="sv-SE"/>
              <a:t>Path-based metrics may require infeasible combinations of feasible elements.</a:t>
            </a:r>
            <a:endParaRPr/>
          </a:p>
          <a:p>
            <a:pPr indent="-368300" lvl="1" marL="914400" rtl="0" algn="l">
              <a:spcBef>
                <a:spcPts val="500"/>
              </a:spcBef>
              <a:spcAft>
                <a:spcPts val="0"/>
              </a:spcAft>
              <a:buSzPts val="2200"/>
              <a:buChar char="•"/>
            </a:pPr>
            <a:r>
              <a:rPr lang="sv-SE"/>
              <a:t>Alias analysis may add additional infeasible paths.</a:t>
            </a:r>
            <a:endParaRPr/>
          </a:p>
          <a:p>
            <a:pPr indent="-393700" lvl="0" marL="457200" rtl="0" algn="l">
              <a:spcBef>
                <a:spcPts val="1000"/>
              </a:spcBef>
              <a:spcAft>
                <a:spcPts val="0"/>
              </a:spcAft>
              <a:buSzPts val="2600"/>
              <a:buChar char="•"/>
            </a:pPr>
            <a:r>
              <a:rPr lang="sv-SE"/>
              <a:t>All Definitions, All DU-Pairs Coverage reasonable.</a:t>
            </a:r>
            <a:endParaRPr/>
          </a:p>
          <a:p>
            <a:pPr indent="-368300" lvl="1" marL="914400" rtl="0" algn="l">
              <a:spcBef>
                <a:spcPts val="500"/>
              </a:spcBef>
              <a:spcAft>
                <a:spcPts val="0"/>
              </a:spcAft>
              <a:buSzPts val="2200"/>
              <a:buChar char="•"/>
            </a:pPr>
            <a:r>
              <a:rPr lang="sv-SE"/>
              <a:t>All DU-Paths is much harder!</a:t>
            </a:r>
            <a:endParaRPr/>
          </a:p>
        </p:txBody>
      </p:sp>
      <p:sp>
        <p:nvSpPr>
          <p:cNvPr id="967" name="Google Shape;96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9" name="Google Shape;17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80" name="Google Shape;180;p28"/>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81" name="Google Shape;181;p28"/>
          <p:cNvSpPr/>
          <p:nvPr/>
        </p:nvSpPr>
        <p:spPr>
          <a:xfrm>
            <a:off x="5869975" y="1476125"/>
            <a:ext cx="27414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Fault in definition</a:t>
            </a:r>
            <a:endParaRPr>
              <a:solidFill>
                <a:srgbClr val="FF0000"/>
              </a:solidFill>
            </a:endParaRPr>
          </a:p>
        </p:txBody>
      </p:sp>
      <p:sp>
        <p:nvSpPr>
          <p:cNvPr id="182" name="Google Shape;182;p28"/>
          <p:cNvSpPr/>
          <p:nvPr/>
        </p:nvSpPr>
        <p:spPr>
          <a:xfrm>
            <a:off x="6489925" y="1976025"/>
            <a:ext cx="2586300" cy="4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Corrupts definition </a:t>
            </a:r>
            <a:br>
              <a:rPr lang="sv-SE">
                <a:solidFill>
                  <a:srgbClr val="FF0000"/>
                </a:solidFill>
              </a:rPr>
            </a:br>
            <a:r>
              <a:rPr lang="sv-SE">
                <a:solidFill>
                  <a:srgbClr val="FF0000"/>
                </a:solidFill>
              </a:rPr>
              <a:t>                of expr if B = False</a:t>
            </a:r>
            <a:endParaRPr>
              <a:solidFill>
                <a:srgbClr val="FF0000"/>
              </a:solidFill>
            </a:endParaRPr>
          </a:p>
        </p:txBody>
      </p:sp>
      <p:sp>
        <p:nvSpPr>
          <p:cNvPr id="183" name="Google Shape;183;p28"/>
          <p:cNvSpPr/>
          <p:nvPr/>
        </p:nvSpPr>
        <p:spPr>
          <a:xfrm>
            <a:off x="5395350" y="2421525"/>
            <a:ext cx="3419400" cy="90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solidFill>
                  <a:srgbClr val="FF0000"/>
                </a:solidFill>
              </a:rPr>
              <a:t>expr can corrupt outcome if C = True</a:t>
            </a:r>
            <a:endParaRPr>
              <a:solidFill>
                <a:srgbClr val="FF0000"/>
              </a:solidFill>
            </a:endParaRPr>
          </a:p>
        </p:txBody>
      </p:sp>
      <p:sp>
        <p:nvSpPr>
          <p:cNvPr id="184" name="Google Shape;184;p28"/>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There are different control paths through a program…</a:t>
            </a:r>
            <a:endParaRPr sz="2300"/>
          </a:p>
          <a:p>
            <a:pPr indent="-374650" lvl="0" marL="457200" rtl="0" algn="l">
              <a:spcBef>
                <a:spcPts val="1000"/>
              </a:spcBef>
              <a:spcAft>
                <a:spcPts val="0"/>
              </a:spcAft>
              <a:buSzPts val="2300"/>
              <a:buChar char="•"/>
            </a:pPr>
            <a:r>
              <a:rPr lang="sv-SE" sz="2300"/>
              <a:t>… And different ways that data passed along paths can influence execution.</a:t>
            </a:r>
            <a:endParaRPr sz="2300"/>
          </a:p>
          <a:p>
            <a:pPr indent="-374650" lvl="0" marL="457200" rtl="0" algn="l">
              <a:spcBef>
                <a:spcPts val="1000"/>
              </a:spcBef>
              <a:spcAft>
                <a:spcPts val="0"/>
              </a:spcAft>
              <a:buSzPts val="2300"/>
              <a:buChar char="•"/>
            </a:pPr>
            <a:r>
              <a:rPr lang="sv-SE" sz="2300"/>
              <a:t>Important to examine not just elements, but paths.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 Coverage</a:t>
            </a:r>
            <a:endParaRPr/>
          </a:p>
        </p:txBody>
      </p:sp>
      <p:sp>
        <p:nvSpPr>
          <p:cNvPr id="973" name="Google Shape;973;p73"/>
          <p:cNvSpPr txBox="1"/>
          <p:nvPr>
            <p:ph idx="1" type="body"/>
          </p:nvPr>
        </p:nvSpPr>
        <p:spPr>
          <a:xfrm>
            <a:off x="468895" y="1282400"/>
            <a:ext cx="38586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a:t>
            </a:r>
            <a:endParaRPr/>
          </a:p>
          <a:p>
            <a:pPr indent="-419100" lvl="0" marL="457200" marR="0" rtl="0" algn="l">
              <a:lnSpc>
                <a:spcPct val="100000"/>
              </a:lnSpc>
              <a:spcBef>
                <a:spcPts val="0"/>
              </a:spcBef>
              <a:spcAft>
                <a:spcPts val="0"/>
              </a:spcAft>
              <a:buClr>
                <a:schemeClr val="dk1"/>
              </a:buClr>
              <a:buSzPts val="3000"/>
              <a:buFont typeface="Arial"/>
              <a:buChar char="•"/>
            </a:pPr>
            <a:r>
              <a:rPr lang="sv-SE"/>
              <a:t>Write </a:t>
            </a:r>
            <a:r>
              <a:rPr b="1" lang="sv-SE"/>
              <a:t>your own</a:t>
            </a:r>
            <a:r>
              <a:rPr lang="sv-SE"/>
              <a:t> test input to achieve All DU Pair Coverage.</a:t>
            </a:r>
            <a:endParaRPr/>
          </a:p>
          <a:p>
            <a:pPr indent="-368300" lvl="1" marL="914400" marR="0" rtl="0" algn="l">
              <a:lnSpc>
                <a:spcPct val="100000"/>
              </a:lnSpc>
              <a:spcBef>
                <a:spcPts val="0"/>
              </a:spcBef>
              <a:spcAft>
                <a:spcPts val="0"/>
              </a:spcAft>
              <a:buClr>
                <a:srgbClr val="0000FF"/>
              </a:buClr>
              <a:buSzPts val="2200"/>
              <a:buChar char="•"/>
            </a:pPr>
            <a:r>
              <a:rPr lang="sv-SE">
                <a:solidFill>
                  <a:srgbClr val="0000FF"/>
                </a:solidFill>
              </a:rPr>
              <a:t>e.g., Input </a:t>
            </a:r>
            <a:r>
              <a:rPr lang="sv-SE">
                <a:solidFill>
                  <a:srgbClr val="0000FF"/>
                </a:solidFill>
              </a:rPr>
              <a:t>(1, 1)		For </a:t>
            </a:r>
            <a:r>
              <a:rPr lang="sv-SE">
                <a:solidFill>
                  <a:srgbClr val="0000FF"/>
                </a:solidFill>
                <a:latin typeface="Consolas"/>
                <a:ea typeface="Consolas"/>
                <a:cs typeface="Consolas"/>
                <a:sym typeface="Consolas"/>
              </a:rPr>
              <a:t>x</a:t>
            </a:r>
            <a:r>
              <a:rPr lang="sv-SE">
                <a:solidFill>
                  <a:srgbClr val="0000FF"/>
                </a:solidFill>
              </a:rPr>
              <a:t>, covers pairs: (1,4), … </a:t>
            </a:r>
            <a:endParaRPr>
              <a:solidFill>
                <a:srgbClr val="0000FF"/>
              </a:solidFill>
            </a:endParaRPr>
          </a:p>
        </p:txBody>
      </p:sp>
      <p:sp>
        <p:nvSpPr>
          <p:cNvPr id="974" name="Google Shape;974;p73"/>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 int doSomething(int x, int y) </a:t>
            </a:r>
            <a:br>
              <a:rPr b="1" lang="sv-SE" sz="1700">
                <a:latin typeface="Consolas"/>
                <a:ea typeface="Consolas"/>
                <a:cs typeface="Consolas"/>
                <a:sym typeface="Consolas"/>
              </a:rPr>
            </a:br>
            <a:r>
              <a:rPr b="1" lang="sv-SE" sz="1700">
                <a:latin typeface="Consolas"/>
                <a:ea typeface="Consolas"/>
                <a:cs typeface="Consolas"/>
                <a:sym typeface="Consolas"/>
              </a:rPr>
              <a:t>2.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3. 		while(y &gt; 0)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4.			if(x &gt; 0) {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5.				y = y - x;</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6.			}else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7.				x = x + 1;</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8.			}</a:t>
            </a:r>
            <a:endParaRPr b="1" sz="1700">
              <a:latin typeface="Consolas"/>
              <a:ea typeface="Consolas"/>
              <a:cs typeface="Consolas"/>
              <a:sym typeface="Consolas"/>
            </a:endParaRPr>
          </a:p>
          <a:p>
            <a:pPr indent="0" lvl="0" marL="0" rtl="0" algn="l">
              <a:lnSpc>
                <a:spcPct val="120000"/>
              </a:lnSpc>
              <a:spcBef>
                <a:spcPts val="0"/>
              </a:spcBef>
              <a:spcAft>
                <a:spcPts val="0"/>
              </a:spcAft>
              <a:buNone/>
            </a:pPr>
            <a:r>
              <a:rPr b="1" lang="sv-SE" sz="1700">
                <a:latin typeface="Consolas"/>
                <a:ea typeface="Consolas"/>
                <a:cs typeface="Consolas"/>
                <a:sym typeface="Consolas"/>
              </a:rPr>
              <a:t>9.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10.		return x + y;</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11. }</a:t>
            </a:r>
            <a:endParaRPr sz="1700">
              <a:latin typeface="Consolas"/>
              <a:ea typeface="Consolas"/>
              <a:cs typeface="Consolas"/>
              <a:sym typeface="Consolas"/>
            </a:endParaRPr>
          </a:p>
        </p:txBody>
      </p:sp>
      <p:sp>
        <p:nvSpPr>
          <p:cNvPr id="975" name="Google Shape;97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81" name="Google Shape;981;p74"/>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82" name="Google Shape;982;p74"/>
          <p:cNvGraphicFramePr/>
          <p:nvPr/>
        </p:nvGraphicFramePr>
        <p:xfrm>
          <a:off x="4879525" y="1709588"/>
          <a:ext cx="3000000" cy="3000000"/>
        </p:xfrm>
        <a:graphic>
          <a:graphicData uri="http://schemas.openxmlformats.org/drawingml/2006/table">
            <a:tbl>
              <a:tblPr>
                <a:noFill/>
                <a:tableStyleId>{52BEBD4E-3997-4149-AF65-8BBC43B4EECA}</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graphicFrame>
        <p:nvGraphicFramePr>
          <p:cNvPr id="983" name="Google Shape;983;p74"/>
          <p:cNvGraphicFramePr/>
          <p:nvPr/>
        </p:nvGraphicFramePr>
        <p:xfrm>
          <a:off x="4879525" y="2791988"/>
          <a:ext cx="3000000" cy="3000000"/>
        </p:xfrm>
        <a:graphic>
          <a:graphicData uri="http://schemas.openxmlformats.org/drawingml/2006/table">
            <a:tbl>
              <a:tblPr>
                <a:noFill/>
                <a:tableStyleId>{52BEBD4E-3997-4149-AF65-8BBC43B4EECA}</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84" name="Google Shape;98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90" name="Google Shape;990;p75"/>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91" name="Google Shape;991;p75"/>
          <p:cNvGraphicFramePr/>
          <p:nvPr/>
        </p:nvGraphicFramePr>
        <p:xfrm>
          <a:off x="4692300" y="1609575"/>
          <a:ext cx="3000000" cy="3000000"/>
        </p:xfrm>
        <a:graphic>
          <a:graphicData uri="http://schemas.openxmlformats.org/drawingml/2006/table">
            <a:tbl>
              <a:tblPr>
                <a:noFill/>
                <a:tableStyleId>{52BEBD4E-3997-4149-AF65-8BBC43B4EECA}</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92" name="Google Shape;992;p75"/>
          <p:cNvSpPr txBox="1"/>
          <p:nvPr/>
        </p:nvSpPr>
        <p:spPr>
          <a:xfrm>
            <a:off x="4296100" y="2926481"/>
            <a:ext cx="3931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1: (x = 1, y = 2)</a:t>
            </a:r>
            <a:endParaRPr b="1"/>
          </a:p>
          <a:p>
            <a:pPr indent="0" lvl="0" marL="0" rtl="0" algn="l">
              <a:spcBef>
                <a:spcPts val="0"/>
              </a:spcBef>
              <a:spcAft>
                <a:spcPts val="0"/>
              </a:spcAft>
              <a:buNone/>
            </a:pPr>
            <a:r>
              <a:rPr lang="sv-SE"/>
              <a:t>Covers lines 1, 3, 4, 5, 3, 4, 5, 3, 10</a:t>
            </a:r>
            <a:endParaRPr/>
          </a:p>
          <a:p>
            <a:pPr indent="0" lvl="0" marL="0" rtl="0" algn="l">
              <a:spcBef>
                <a:spcPts val="0"/>
              </a:spcBef>
              <a:spcAft>
                <a:spcPts val="0"/>
              </a:spcAft>
              <a:buNone/>
            </a:pPr>
            <a:r>
              <a:t/>
            </a:r>
            <a:endParaRPr/>
          </a:p>
        </p:txBody>
      </p:sp>
      <p:cxnSp>
        <p:nvCxnSpPr>
          <p:cNvPr id="993" name="Google Shape;993;p75"/>
          <p:cNvCxnSpPr/>
          <p:nvPr/>
        </p:nvCxnSpPr>
        <p:spPr>
          <a:xfrm>
            <a:off x="5640950" y="2099775"/>
            <a:ext cx="393000" cy="9300"/>
          </a:xfrm>
          <a:prstGeom prst="straightConnector1">
            <a:avLst/>
          </a:prstGeom>
          <a:noFill/>
          <a:ln cap="flat" cmpd="sng" w="9525">
            <a:solidFill>
              <a:srgbClr val="FF0000"/>
            </a:solidFill>
            <a:prstDash val="solid"/>
            <a:round/>
            <a:headEnd len="med" w="med" type="none"/>
            <a:tailEnd len="med" w="med" type="none"/>
          </a:ln>
        </p:spPr>
      </p:cxnSp>
      <p:cxnSp>
        <p:nvCxnSpPr>
          <p:cNvPr id="994" name="Google Shape;994;p75"/>
          <p:cNvCxnSpPr/>
          <p:nvPr/>
        </p:nvCxnSpPr>
        <p:spPr>
          <a:xfrm>
            <a:off x="6025300"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5" name="Google Shape;995;p75"/>
          <p:cNvCxnSpPr/>
          <p:nvPr/>
        </p:nvCxnSpPr>
        <p:spPr>
          <a:xfrm>
            <a:off x="6964375"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6" name="Google Shape;996;p75"/>
          <p:cNvCxnSpPr/>
          <p:nvPr/>
        </p:nvCxnSpPr>
        <p:spPr>
          <a:xfrm>
            <a:off x="56009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7" name="Google Shape;997;p75"/>
          <p:cNvCxnSpPr/>
          <p:nvPr/>
        </p:nvCxnSpPr>
        <p:spPr>
          <a:xfrm>
            <a:off x="60253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8" name="Google Shape;998;p75"/>
          <p:cNvCxnSpPr/>
          <p:nvPr/>
        </p:nvCxnSpPr>
        <p:spPr>
          <a:xfrm>
            <a:off x="6964375"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9" name="Google Shape;999;p75"/>
          <p:cNvCxnSpPr/>
          <p:nvPr/>
        </p:nvCxnSpPr>
        <p:spPr>
          <a:xfrm>
            <a:off x="7324375" y="25717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0" name="Google Shape;1000;p75"/>
          <p:cNvCxnSpPr/>
          <p:nvPr/>
        </p:nvCxnSpPr>
        <p:spPr>
          <a:xfrm>
            <a:off x="5721775" y="2749494"/>
            <a:ext cx="473100" cy="0"/>
          </a:xfrm>
          <a:prstGeom prst="straightConnector1">
            <a:avLst/>
          </a:prstGeom>
          <a:noFill/>
          <a:ln cap="flat" cmpd="sng" w="9525">
            <a:solidFill>
              <a:srgbClr val="FF0000"/>
            </a:solidFill>
            <a:prstDash val="solid"/>
            <a:round/>
            <a:headEnd len="med" w="med" type="none"/>
            <a:tailEnd len="med" w="med" type="none"/>
          </a:ln>
        </p:spPr>
      </p:cxnSp>
      <p:sp>
        <p:nvSpPr>
          <p:cNvPr id="1001" name="Google Shape;1001;p75"/>
          <p:cNvSpPr txBox="1"/>
          <p:nvPr/>
        </p:nvSpPr>
        <p:spPr>
          <a:xfrm>
            <a:off x="4296100" y="3361738"/>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2: (x = -1, y = 1)</a:t>
            </a:r>
            <a:endParaRPr b="1"/>
          </a:p>
          <a:p>
            <a:pPr indent="0" lvl="0" marL="0" rtl="0" algn="l">
              <a:spcBef>
                <a:spcPts val="0"/>
              </a:spcBef>
              <a:spcAft>
                <a:spcPts val="0"/>
              </a:spcAft>
              <a:buNone/>
            </a:pPr>
            <a:r>
              <a:rPr lang="sv-SE"/>
              <a:t>Covers lines 1, 3, 4, 6, 7, 3, 4, 6, 7, 3, 4, 5, 3, 10</a:t>
            </a:r>
            <a:endParaRPr/>
          </a:p>
          <a:p>
            <a:pPr indent="0" lvl="0" marL="0" rtl="0" algn="l">
              <a:spcBef>
                <a:spcPts val="0"/>
              </a:spcBef>
              <a:spcAft>
                <a:spcPts val="0"/>
              </a:spcAft>
              <a:buNone/>
            </a:pPr>
            <a:r>
              <a:t/>
            </a:r>
            <a:endParaRPr/>
          </a:p>
        </p:txBody>
      </p:sp>
      <p:cxnSp>
        <p:nvCxnSpPr>
          <p:cNvPr id="1002" name="Google Shape;1002;p75"/>
          <p:cNvCxnSpPr/>
          <p:nvPr/>
        </p:nvCxnSpPr>
        <p:spPr>
          <a:xfrm>
            <a:off x="6368038"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3" name="Google Shape;1003;p75"/>
          <p:cNvCxnSpPr/>
          <p:nvPr/>
        </p:nvCxnSpPr>
        <p:spPr>
          <a:xfrm>
            <a:off x="7383450" y="209369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4" name="Google Shape;1004;p75"/>
          <p:cNvCxnSpPr/>
          <p:nvPr/>
        </p:nvCxnSpPr>
        <p:spPr>
          <a:xfrm>
            <a:off x="5640950"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5" name="Google Shape;1005;p75"/>
          <p:cNvCxnSpPr/>
          <p:nvPr/>
        </p:nvCxnSpPr>
        <p:spPr>
          <a:xfrm>
            <a:off x="6091963"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6" name="Google Shape;1006;p75"/>
          <p:cNvCxnSpPr/>
          <p:nvPr/>
        </p:nvCxnSpPr>
        <p:spPr>
          <a:xfrm>
            <a:off x="6498400" y="2264513"/>
            <a:ext cx="473100" cy="0"/>
          </a:xfrm>
          <a:prstGeom prst="straightConnector1">
            <a:avLst/>
          </a:prstGeom>
          <a:noFill/>
          <a:ln cap="flat" cmpd="sng" w="9525">
            <a:solidFill>
              <a:srgbClr val="FF0000"/>
            </a:solidFill>
            <a:prstDash val="solid"/>
            <a:round/>
            <a:headEnd len="med" w="med" type="none"/>
            <a:tailEnd len="med" w="med" type="none"/>
          </a:ln>
        </p:spPr>
      </p:cxnSp>
      <p:sp>
        <p:nvSpPr>
          <p:cNvPr id="1007" name="Google Shape;1007;p75"/>
          <p:cNvSpPr txBox="1"/>
          <p:nvPr/>
        </p:nvSpPr>
        <p:spPr>
          <a:xfrm>
            <a:off x="4296100" y="379700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3: (x = 1, y = 0)</a:t>
            </a:r>
            <a:endParaRPr b="1"/>
          </a:p>
          <a:p>
            <a:pPr indent="0" lvl="0" marL="0" rtl="0" algn="l">
              <a:spcBef>
                <a:spcPts val="0"/>
              </a:spcBef>
              <a:spcAft>
                <a:spcPts val="0"/>
              </a:spcAft>
              <a:buNone/>
            </a:pPr>
            <a:r>
              <a:rPr lang="sv-SE"/>
              <a:t>Covers lines 1, 3, 8</a:t>
            </a:r>
            <a:endParaRPr/>
          </a:p>
          <a:p>
            <a:pPr indent="0" lvl="0" marL="0" rtl="0" algn="l">
              <a:spcBef>
                <a:spcPts val="0"/>
              </a:spcBef>
              <a:spcAft>
                <a:spcPts val="0"/>
              </a:spcAft>
              <a:buNone/>
            </a:pPr>
            <a:r>
              <a:t/>
            </a:r>
            <a:endParaRPr/>
          </a:p>
        </p:txBody>
      </p:sp>
      <p:cxnSp>
        <p:nvCxnSpPr>
          <p:cNvPr id="1008" name="Google Shape;1008;p75"/>
          <p:cNvCxnSpPr/>
          <p:nvPr/>
        </p:nvCxnSpPr>
        <p:spPr>
          <a:xfrm>
            <a:off x="6553200" y="2571750"/>
            <a:ext cx="473100" cy="0"/>
          </a:xfrm>
          <a:prstGeom prst="straightConnector1">
            <a:avLst/>
          </a:prstGeom>
          <a:noFill/>
          <a:ln cap="flat" cmpd="sng" w="9525">
            <a:solidFill>
              <a:srgbClr val="FF0000"/>
            </a:solidFill>
            <a:prstDash val="solid"/>
            <a:round/>
            <a:headEnd len="med" w="med" type="none"/>
            <a:tailEnd len="med" w="med" type="none"/>
          </a:ln>
        </p:spPr>
      </p:cxnSp>
      <p:sp>
        <p:nvSpPr>
          <p:cNvPr id="1009" name="Google Shape;1009;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1010" name="Google Shape;1010;p75"/>
          <p:cNvGraphicFramePr/>
          <p:nvPr/>
        </p:nvGraphicFramePr>
        <p:xfrm>
          <a:off x="5029700" y="548213"/>
          <a:ext cx="3000000" cy="3000000"/>
        </p:xfrm>
        <a:graphic>
          <a:graphicData uri="http://schemas.openxmlformats.org/drawingml/2006/table">
            <a:tbl>
              <a:tblPr>
                <a:noFill/>
                <a:tableStyleId>{52BEBD4E-3997-4149-AF65-8BBC43B4EECA}</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
                                        <p:tgtEl>
                                          <p:spTgt spid="9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
                                        <p:tgtEl>
                                          <p:spTgt spid="994"/>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
                                        <p:tgtEl>
                                          <p:spTgt spid="996"/>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
                                        <p:tgtEl>
                                          <p:spTgt spid="997"/>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
                                        <p:tgtEl>
                                          <p:spTgt spid="998"/>
                                        </p:tgtEl>
                                      </p:cBhvr>
                                    </p:animEffect>
                                  </p:childTnLst>
                                </p:cTn>
                              </p:par>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
                                        <p:tgtEl>
                                          <p:spTgt spid="999"/>
                                        </p:tgtEl>
                                      </p:cBhvr>
                                    </p:animEffect>
                                  </p:childTnLst>
                                </p:cTn>
                              </p:par>
                              <p:par>
                                <p:cTn fill="hold" nodeType="with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
                                        <p:tgtEl>
                                          <p:spTgt spid="10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1"/>
                                        <p:tgtEl>
                                          <p:spTgt spid="10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76"/>
          <p:cNvSpPr/>
          <p:nvPr/>
        </p:nvSpPr>
        <p:spPr>
          <a:xfrm>
            <a:off x="4398700" y="4490138"/>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Statement Coverage</a:t>
            </a:r>
            <a:endParaRPr/>
          </a:p>
        </p:txBody>
      </p:sp>
      <p:sp>
        <p:nvSpPr>
          <p:cNvPr id="1016" name="Google Shape;1016;p76"/>
          <p:cNvSpPr/>
          <p:nvPr/>
        </p:nvSpPr>
        <p:spPr>
          <a:xfrm>
            <a:off x="4398725" y="4033507"/>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Coverage</a:t>
            </a:r>
            <a:endParaRPr/>
          </a:p>
        </p:txBody>
      </p:sp>
      <p:sp>
        <p:nvSpPr>
          <p:cNvPr id="1017" name="Google Shape;1017;p76"/>
          <p:cNvSpPr/>
          <p:nvPr/>
        </p:nvSpPr>
        <p:spPr>
          <a:xfrm>
            <a:off x="6823530" y="4033498"/>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Basic Condition Coverage</a:t>
            </a:r>
            <a:endParaRPr/>
          </a:p>
        </p:txBody>
      </p:sp>
      <p:cxnSp>
        <p:nvCxnSpPr>
          <p:cNvPr id="1018" name="Google Shape;1018;p76"/>
          <p:cNvCxnSpPr>
            <a:stCxn id="1015" idx="0"/>
            <a:endCxn id="1016" idx="2"/>
          </p:cNvCxnSpPr>
          <p:nvPr/>
        </p:nvCxnSpPr>
        <p:spPr>
          <a:xfrm rot="10800000">
            <a:off x="5378200" y="4444838"/>
            <a:ext cx="0" cy="45300"/>
          </a:xfrm>
          <a:prstGeom prst="straightConnector1">
            <a:avLst/>
          </a:prstGeom>
          <a:noFill/>
          <a:ln cap="flat" cmpd="sng" w="19050">
            <a:solidFill>
              <a:schemeClr val="dk2"/>
            </a:solidFill>
            <a:prstDash val="solid"/>
            <a:round/>
            <a:headEnd len="med" w="med" type="none"/>
            <a:tailEnd len="med" w="med" type="none"/>
          </a:ln>
        </p:spPr>
      </p:cxnSp>
      <p:sp>
        <p:nvSpPr>
          <p:cNvPr id="1019" name="Google Shape;1019;p76"/>
          <p:cNvSpPr/>
          <p:nvPr/>
        </p:nvSpPr>
        <p:spPr>
          <a:xfrm>
            <a:off x="6823520" y="3573767"/>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Branch and Condition Coverage</a:t>
            </a:r>
            <a:endParaRPr/>
          </a:p>
        </p:txBody>
      </p:sp>
      <p:cxnSp>
        <p:nvCxnSpPr>
          <p:cNvPr id="1020" name="Google Shape;1020;p76"/>
          <p:cNvCxnSpPr>
            <a:stCxn id="1019" idx="2"/>
            <a:endCxn id="1017" idx="0"/>
          </p:cNvCxnSpPr>
          <p:nvPr/>
        </p:nvCxnSpPr>
        <p:spPr>
          <a:xfrm>
            <a:off x="7803020" y="3985067"/>
            <a:ext cx="0" cy="48300"/>
          </a:xfrm>
          <a:prstGeom prst="straightConnector1">
            <a:avLst/>
          </a:prstGeom>
          <a:noFill/>
          <a:ln cap="flat" cmpd="sng" w="19050">
            <a:solidFill>
              <a:schemeClr val="dk2"/>
            </a:solidFill>
            <a:prstDash val="solid"/>
            <a:round/>
            <a:headEnd len="med" w="med" type="none"/>
            <a:tailEnd len="med" w="med" type="none"/>
          </a:ln>
        </p:spPr>
      </p:cxnSp>
      <p:sp>
        <p:nvSpPr>
          <p:cNvPr id="1021" name="Google Shape;1021;p76"/>
          <p:cNvSpPr/>
          <p:nvPr/>
        </p:nvSpPr>
        <p:spPr>
          <a:xfrm>
            <a:off x="6823520" y="2727946"/>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MC/DC Coverage</a:t>
            </a:r>
            <a:endParaRPr/>
          </a:p>
        </p:txBody>
      </p:sp>
      <p:cxnSp>
        <p:nvCxnSpPr>
          <p:cNvPr id="1022" name="Google Shape;1022;p76"/>
          <p:cNvCxnSpPr>
            <a:stCxn id="1021" idx="2"/>
            <a:endCxn id="1019" idx="0"/>
          </p:cNvCxnSpPr>
          <p:nvPr/>
        </p:nvCxnSpPr>
        <p:spPr>
          <a:xfrm>
            <a:off x="7803020" y="3139246"/>
            <a:ext cx="0" cy="434400"/>
          </a:xfrm>
          <a:prstGeom prst="straightConnector1">
            <a:avLst/>
          </a:prstGeom>
          <a:noFill/>
          <a:ln cap="flat" cmpd="sng" w="19050">
            <a:solidFill>
              <a:schemeClr val="dk2"/>
            </a:solidFill>
            <a:prstDash val="solid"/>
            <a:round/>
            <a:headEnd len="med" w="med" type="none"/>
            <a:tailEnd len="med" w="med" type="none"/>
          </a:ln>
        </p:spPr>
      </p:cxnSp>
      <p:cxnSp>
        <p:nvCxnSpPr>
          <p:cNvPr id="1023" name="Google Shape;1023;p76"/>
          <p:cNvCxnSpPr/>
          <p:nvPr/>
        </p:nvCxnSpPr>
        <p:spPr>
          <a:xfrm rot="10800000">
            <a:off x="396800" y="2492744"/>
            <a:ext cx="0" cy="1875600"/>
          </a:xfrm>
          <a:prstGeom prst="straightConnector1">
            <a:avLst/>
          </a:prstGeom>
          <a:noFill/>
          <a:ln cap="flat" cmpd="sng" w="19050">
            <a:solidFill>
              <a:srgbClr val="FF0000"/>
            </a:solidFill>
            <a:prstDash val="solid"/>
            <a:round/>
            <a:headEnd len="med" w="med" type="none"/>
            <a:tailEnd len="med" w="med" type="triangle"/>
          </a:ln>
        </p:spPr>
      </p:cxnSp>
      <p:sp>
        <p:nvSpPr>
          <p:cNvPr id="1024" name="Google Shape;1024;p76"/>
          <p:cNvSpPr txBox="1"/>
          <p:nvPr/>
        </p:nvSpPr>
        <p:spPr>
          <a:xfrm>
            <a:off x="479525" y="3962556"/>
            <a:ext cx="1059300" cy="27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Power, Cost</a:t>
            </a:r>
            <a:endParaRPr/>
          </a:p>
        </p:txBody>
      </p:sp>
      <p:cxnSp>
        <p:nvCxnSpPr>
          <p:cNvPr id="1025" name="Google Shape;1025;p76"/>
          <p:cNvCxnSpPr>
            <a:stCxn id="1019" idx="1"/>
            <a:endCxn id="1016" idx="3"/>
          </p:cNvCxnSpPr>
          <p:nvPr/>
        </p:nvCxnSpPr>
        <p:spPr>
          <a:xfrm flipH="1">
            <a:off x="6357620" y="3779417"/>
            <a:ext cx="465900" cy="459600"/>
          </a:xfrm>
          <a:prstGeom prst="straightConnector1">
            <a:avLst/>
          </a:prstGeom>
          <a:noFill/>
          <a:ln cap="flat" cmpd="sng" w="19050">
            <a:solidFill>
              <a:schemeClr val="dk2"/>
            </a:solidFill>
            <a:prstDash val="solid"/>
            <a:round/>
            <a:headEnd len="med" w="med" type="none"/>
            <a:tailEnd len="med" w="med" type="none"/>
          </a:ln>
        </p:spPr>
      </p:cxnSp>
      <p:sp>
        <p:nvSpPr>
          <p:cNvPr id="1026" name="Google Shape;1026;p76"/>
          <p:cNvSpPr/>
          <p:nvPr/>
        </p:nvSpPr>
        <p:spPr>
          <a:xfrm>
            <a:off x="3598351" y="3086195"/>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Loop Boundary Testing</a:t>
            </a:r>
            <a:endParaRPr/>
          </a:p>
        </p:txBody>
      </p:sp>
      <p:sp>
        <p:nvSpPr>
          <p:cNvPr id="1027" name="Google Shape;1027;p76"/>
          <p:cNvSpPr/>
          <p:nvPr/>
        </p:nvSpPr>
        <p:spPr>
          <a:xfrm>
            <a:off x="6823520" y="2257239"/>
            <a:ext cx="1959000" cy="411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Compound Condition Coverage</a:t>
            </a:r>
            <a:endParaRPr/>
          </a:p>
        </p:txBody>
      </p:sp>
      <p:cxnSp>
        <p:nvCxnSpPr>
          <p:cNvPr id="1028" name="Google Shape;1028;p76"/>
          <p:cNvCxnSpPr>
            <a:stCxn id="1027" idx="2"/>
            <a:endCxn id="1021" idx="0"/>
          </p:cNvCxnSpPr>
          <p:nvPr/>
        </p:nvCxnSpPr>
        <p:spPr>
          <a:xfrm>
            <a:off x="7803020" y="2668539"/>
            <a:ext cx="0" cy="59400"/>
          </a:xfrm>
          <a:prstGeom prst="straightConnector1">
            <a:avLst/>
          </a:prstGeom>
          <a:noFill/>
          <a:ln cap="flat" cmpd="sng" w="19050">
            <a:solidFill>
              <a:schemeClr val="dk2"/>
            </a:solidFill>
            <a:prstDash val="solid"/>
            <a:round/>
            <a:headEnd len="med" w="med" type="none"/>
            <a:tailEnd len="med" w="med" type="none"/>
          </a:ln>
        </p:spPr>
      </p:cxnSp>
      <p:sp>
        <p:nvSpPr>
          <p:cNvPr id="1029" name="Google Shape;1029;p76"/>
          <p:cNvSpPr/>
          <p:nvPr/>
        </p:nvSpPr>
        <p:spPr>
          <a:xfrm>
            <a:off x="1419225" y="3089095"/>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All Definitions Coverage</a:t>
            </a:r>
            <a:endParaRPr/>
          </a:p>
        </p:txBody>
      </p:sp>
      <p:sp>
        <p:nvSpPr>
          <p:cNvPr id="1030" name="Google Shape;1030;p76"/>
          <p:cNvSpPr/>
          <p:nvPr/>
        </p:nvSpPr>
        <p:spPr>
          <a:xfrm>
            <a:off x="1419225" y="2614567"/>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All DU Pairs Coverage</a:t>
            </a:r>
            <a:endParaRPr/>
          </a:p>
        </p:txBody>
      </p:sp>
      <p:sp>
        <p:nvSpPr>
          <p:cNvPr id="1031" name="Google Shape;1031;p76"/>
          <p:cNvSpPr/>
          <p:nvPr/>
        </p:nvSpPr>
        <p:spPr>
          <a:xfrm>
            <a:off x="1419225" y="1845939"/>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All DU Paths Coverage</a:t>
            </a:r>
            <a:endParaRPr/>
          </a:p>
        </p:txBody>
      </p:sp>
      <p:sp>
        <p:nvSpPr>
          <p:cNvPr id="1032" name="Google Shape;1032;p76"/>
          <p:cNvSpPr/>
          <p:nvPr/>
        </p:nvSpPr>
        <p:spPr>
          <a:xfrm>
            <a:off x="4122226" y="1434646"/>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Boundary Interior Coverage</a:t>
            </a:r>
            <a:endParaRPr/>
          </a:p>
        </p:txBody>
      </p:sp>
      <p:sp>
        <p:nvSpPr>
          <p:cNvPr id="1033" name="Google Shape;1033;p76"/>
          <p:cNvSpPr/>
          <p:nvPr/>
        </p:nvSpPr>
        <p:spPr>
          <a:xfrm>
            <a:off x="4122226" y="955050"/>
            <a:ext cx="1959000" cy="411300"/>
          </a:xfrm>
          <a:prstGeom prst="rect">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Path Coverage</a:t>
            </a:r>
            <a:endParaRPr/>
          </a:p>
        </p:txBody>
      </p:sp>
      <p:sp>
        <p:nvSpPr>
          <p:cNvPr id="1034" name="Google Shape;1034;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1035" name="Google Shape;1035;p76"/>
          <p:cNvCxnSpPr>
            <a:stCxn id="1029" idx="0"/>
            <a:endCxn id="1030" idx="2"/>
          </p:cNvCxnSpPr>
          <p:nvPr/>
        </p:nvCxnSpPr>
        <p:spPr>
          <a:xfrm rot="10800000">
            <a:off x="2398725" y="3025795"/>
            <a:ext cx="0" cy="63300"/>
          </a:xfrm>
          <a:prstGeom prst="straightConnector1">
            <a:avLst/>
          </a:prstGeom>
          <a:noFill/>
          <a:ln cap="flat" cmpd="sng" w="19050">
            <a:solidFill>
              <a:schemeClr val="dk2"/>
            </a:solidFill>
            <a:prstDash val="solid"/>
            <a:round/>
            <a:headEnd len="med" w="med" type="none"/>
            <a:tailEnd len="med" w="med" type="none"/>
          </a:ln>
        </p:spPr>
      </p:cxnSp>
      <p:cxnSp>
        <p:nvCxnSpPr>
          <p:cNvPr id="1036" name="Google Shape;1036;p76"/>
          <p:cNvCxnSpPr>
            <a:stCxn id="1031" idx="2"/>
            <a:endCxn id="1030" idx="0"/>
          </p:cNvCxnSpPr>
          <p:nvPr/>
        </p:nvCxnSpPr>
        <p:spPr>
          <a:xfrm>
            <a:off x="2398725" y="2257239"/>
            <a:ext cx="0" cy="357300"/>
          </a:xfrm>
          <a:prstGeom prst="straightConnector1">
            <a:avLst/>
          </a:prstGeom>
          <a:noFill/>
          <a:ln cap="flat" cmpd="sng" w="19050">
            <a:solidFill>
              <a:schemeClr val="dk2"/>
            </a:solidFill>
            <a:prstDash val="solid"/>
            <a:round/>
            <a:headEnd len="med" w="med" type="none"/>
            <a:tailEnd len="med" w="med" type="none"/>
          </a:ln>
        </p:spPr>
      </p:cxnSp>
      <p:cxnSp>
        <p:nvCxnSpPr>
          <p:cNvPr id="1037" name="Google Shape;1037;p76"/>
          <p:cNvCxnSpPr>
            <a:stCxn id="1033" idx="2"/>
            <a:endCxn id="1032" idx="0"/>
          </p:cNvCxnSpPr>
          <p:nvPr/>
        </p:nvCxnSpPr>
        <p:spPr>
          <a:xfrm>
            <a:off x="5101726" y="1366350"/>
            <a:ext cx="0" cy="68400"/>
          </a:xfrm>
          <a:prstGeom prst="straightConnector1">
            <a:avLst/>
          </a:prstGeom>
          <a:noFill/>
          <a:ln cap="flat" cmpd="sng" w="19050">
            <a:solidFill>
              <a:schemeClr val="dk2"/>
            </a:solidFill>
            <a:prstDash val="solid"/>
            <a:round/>
            <a:headEnd len="med" w="med" type="none"/>
            <a:tailEnd len="med" w="med" type="none"/>
          </a:ln>
        </p:spPr>
      </p:cxnSp>
      <p:cxnSp>
        <p:nvCxnSpPr>
          <p:cNvPr id="1038" name="Google Shape;1038;p76"/>
          <p:cNvCxnSpPr>
            <a:stCxn id="1031" idx="3"/>
            <a:endCxn id="1032" idx="1"/>
          </p:cNvCxnSpPr>
          <p:nvPr/>
        </p:nvCxnSpPr>
        <p:spPr>
          <a:xfrm flipH="1" rot="10800000">
            <a:off x="3378225" y="1640289"/>
            <a:ext cx="744000" cy="411300"/>
          </a:xfrm>
          <a:prstGeom prst="straightConnector1">
            <a:avLst/>
          </a:prstGeom>
          <a:noFill/>
          <a:ln cap="flat" cmpd="sng" w="19050">
            <a:solidFill>
              <a:schemeClr val="dk2"/>
            </a:solidFill>
            <a:prstDash val="solid"/>
            <a:round/>
            <a:headEnd len="med" w="med" type="none"/>
            <a:tailEnd len="med" w="med" type="none"/>
          </a:ln>
        </p:spPr>
      </p:cxnSp>
      <p:cxnSp>
        <p:nvCxnSpPr>
          <p:cNvPr id="1039" name="Google Shape;1039;p76"/>
          <p:cNvCxnSpPr>
            <a:endCxn id="1033" idx="1"/>
          </p:cNvCxnSpPr>
          <p:nvPr/>
        </p:nvCxnSpPr>
        <p:spPr>
          <a:xfrm flipH="1" rot="10800000">
            <a:off x="3751426" y="1160700"/>
            <a:ext cx="370800" cy="1935300"/>
          </a:xfrm>
          <a:prstGeom prst="straightConnector1">
            <a:avLst/>
          </a:prstGeom>
          <a:noFill/>
          <a:ln cap="flat" cmpd="sng" w="19050">
            <a:solidFill>
              <a:schemeClr val="dk2"/>
            </a:solidFill>
            <a:prstDash val="solid"/>
            <a:round/>
            <a:headEnd len="med" w="med" type="none"/>
            <a:tailEnd len="med" w="med" type="none"/>
          </a:ln>
        </p:spPr>
      </p:cxnSp>
      <p:cxnSp>
        <p:nvCxnSpPr>
          <p:cNvPr id="1040" name="Google Shape;1040;p76"/>
          <p:cNvCxnSpPr/>
          <p:nvPr/>
        </p:nvCxnSpPr>
        <p:spPr>
          <a:xfrm>
            <a:off x="5936250" y="1860150"/>
            <a:ext cx="12600" cy="2172300"/>
          </a:xfrm>
          <a:prstGeom prst="straightConnector1">
            <a:avLst/>
          </a:prstGeom>
          <a:noFill/>
          <a:ln cap="flat" cmpd="sng" w="19050">
            <a:solidFill>
              <a:schemeClr val="dk2"/>
            </a:solidFill>
            <a:prstDash val="solid"/>
            <a:round/>
            <a:headEnd len="med" w="med" type="none"/>
            <a:tailEnd len="med" w="med" type="none"/>
          </a:ln>
        </p:spPr>
      </p:cxnSp>
      <p:cxnSp>
        <p:nvCxnSpPr>
          <p:cNvPr id="1041" name="Google Shape;1041;p76"/>
          <p:cNvCxnSpPr/>
          <p:nvPr/>
        </p:nvCxnSpPr>
        <p:spPr>
          <a:xfrm flipH="1">
            <a:off x="3485138" y="438350"/>
            <a:ext cx="6300" cy="4463100"/>
          </a:xfrm>
          <a:prstGeom prst="straightConnector1">
            <a:avLst/>
          </a:prstGeom>
          <a:noFill/>
          <a:ln cap="flat" cmpd="sng" w="19050">
            <a:solidFill>
              <a:srgbClr val="EFEFEF"/>
            </a:solidFill>
            <a:prstDash val="dash"/>
            <a:round/>
            <a:headEnd len="med" w="med" type="none"/>
            <a:tailEnd len="med" w="med" type="none"/>
          </a:ln>
        </p:spPr>
      </p:cxnSp>
      <p:sp>
        <p:nvSpPr>
          <p:cNvPr id="1042" name="Google Shape;1042;p76"/>
          <p:cNvSpPr txBox="1"/>
          <p:nvPr/>
        </p:nvSpPr>
        <p:spPr>
          <a:xfrm>
            <a:off x="1852575" y="597750"/>
            <a:ext cx="10923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Data Flow</a:t>
            </a:r>
            <a:endParaRPr/>
          </a:p>
        </p:txBody>
      </p:sp>
      <p:sp>
        <p:nvSpPr>
          <p:cNvPr id="1043" name="Google Shape;1043;p76"/>
          <p:cNvSpPr txBox="1"/>
          <p:nvPr/>
        </p:nvSpPr>
        <p:spPr>
          <a:xfrm>
            <a:off x="6686200" y="597750"/>
            <a:ext cx="1247400" cy="3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Control</a:t>
            </a:r>
            <a:r>
              <a:rPr lang="sv-SE"/>
              <a:t> Flow</a:t>
            </a:r>
            <a:endParaRPr/>
          </a:p>
        </p:txBody>
      </p:sp>
      <p:sp>
        <p:nvSpPr>
          <p:cNvPr id="1044" name="Google Shape;1044;p76"/>
          <p:cNvSpPr/>
          <p:nvPr/>
        </p:nvSpPr>
        <p:spPr>
          <a:xfrm>
            <a:off x="181000" y="4581700"/>
            <a:ext cx="817800" cy="27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800"/>
              <a:t>Individual Elements</a:t>
            </a:r>
            <a:endParaRPr sz="800"/>
          </a:p>
        </p:txBody>
      </p:sp>
      <p:sp>
        <p:nvSpPr>
          <p:cNvPr id="1045" name="Google Shape;1045;p76"/>
          <p:cNvSpPr/>
          <p:nvPr/>
        </p:nvSpPr>
        <p:spPr>
          <a:xfrm>
            <a:off x="1076225" y="4581700"/>
            <a:ext cx="817800" cy="2790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800"/>
              <a:t>Paths</a:t>
            </a:r>
            <a:endParaRPr sz="800"/>
          </a:p>
        </p:txBody>
      </p:sp>
      <p:cxnSp>
        <p:nvCxnSpPr>
          <p:cNvPr id="1046" name="Google Shape;1046;p76"/>
          <p:cNvCxnSpPr/>
          <p:nvPr/>
        </p:nvCxnSpPr>
        <p:spPr>
          <a:xfrm>
            <a:off x="2128550" y="4644125"/>
            <a:ext cx="0" cy="137400"/>
          </a:xfrm>
          <a:prstGeom prst="straightConnector1">
            <a:avLst/>
          </a:prstGeom>
          <a:noFill/>
          <a:ln cap="flat" cmpd="sng" w="9525">
            <a:solidFill>
              <a:schemeClr val="dk2"/>
            </a:solidFill>
            <a:prstDash val="solid"/>
            <a:round/>
            <a:headEnd len="med" w="med" type="none"/>
            <a:tailEnd len="med" w="med" type="none"/>
          </a:ln>
        </p:spPr>
      </p:cxnSp>
      <p:sp>
        <p:nvSpPr>
          <p:cNvPr id="1047" name="Google Shape;1047;p76"/>
          <p:cNvSpPr txBox="1"/>
          <p:nvPr/>
        </p:nvSpPr>
        <p:spPr>
          <a:xfrm>
            <a:off x="2128550" y="4560950"/>
            <a:ext cx="790800" cy="2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800"/>
              <a:t>subsumption</a:t>
            </a:r>
            <a:endParaRPr sz="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53" name="Google Shape;1053;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Control-flow and data-flow capture important paths in program execution.</a:t>
            </a:r>
            <a:endParaRPr/>
          </a:p>
          <a:p>
            <a:pPr indent="-393700" lvl="0" marL="457200" rtl="0" algn="l">
              <a:spcBef>
                <a:spcPts val="1000"/>
              </a:spcBef>
              <a:spcAft>
                <a:spcPts val="0"/>
              </a:spcAft>
              <a:buSzPts val="2600"/>
              <a:buChar char="•"/>
            </a:pPr>
            <a:r>
              <a:rPr lang="sv-SE"/>
              <a:t>Analysis of how variables are defined and then used and the dependencies between definitions and usages can help us reveal important faults.</a:t>
            </a:r>
            <a:endParaRPr/>
          </a:p>
          <a:p>
            <a:pPr indent="-393700" lvl="0" marL="457200" rtl="0" algn="l">
              <a:spcBef>
                <a:spcPts val="1000"/>
              </a:spcBef>
              <a:spcAft>
                <a:spcPts val="0"/>
              </a:spcAft>
              <a:buSzPts val="2600"/>
              <a:buChar char="•"/>
            </a:pPr>
            <a:r>
              <a:rPr lang="sv-SE"/>
              <a:t>Many forms of analysis can be performed using data flow information.</a:t>
            </a:r>
            <a:endParaRPr/>
          </a:p>
        </p:txBody>
      </p:sp>
      <p:sp>
        <p:nvSpPr>
          <p:cNvPr id="1054" name="Google Shape;1054;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60" name="Google Shape;1060;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there is a fault in a computation, we can observe it by looking at where the computation is used. </a:t>
            </a:r>
            <a:endParaRPr/>
          </a:p>
          <a:p>
            <a:pPr indent="-393700" lvl="0" marL="457200" rtl="0" algn="l">
              <a:spcBef>
                <a:spcPts val="1000"/>
              </a:spcBef>
              <a:spcAft>
                <a:spcPts val="0"/>
              </a:spcAft>
              <a:buSzPts val="2600"/>
              <a:buChar char="•"/>
            </a:pPr>
            <a:r>
              <a:rPr lang="sv-SE"/>
              <a:t>By identifying DU pairs and paths, we can create tests that trigger faults along those paths.</a:t>
            </a:r>
            <a:endParaRPr/>
          </a:p>
          <a:p>
            <a:pPr indent="-368300" lvl="1" marL="914400" rtl="0" algn="l">
              <a:spcBef>
                <a:spcPts val="500"/>
              </a:spcBef>
              <a:spcAft>
                <a:spcPts val="0"/>
              </a:spcAft>
              <a:buSzPts val="2200"/>
              <a:buChar char="•"/>
            </a:pPr>
            <a:r>
              <a:rPr lang="sv-SE"/>
              <a:t>All DU Pairs coverage</a:t>
            </a:r>
            <a:endParaRPr/>
          </a:p>
          <a:p>
            <a:pPr indent="-368300" lvl="1" marL="914400" rtl="0" algn="l">
              <a:spcBef>
                <a:spcPts val="500"/>
              </a:spcBef>
              <a:spcAft>
                <a:spcPts val="0"/>
              </a:spcAft>
              <a:buSzPts val="2200"/>
              <a:buChar char="•"/>
            </a:pPr>
            <a:r>
              <a:rPr lang="sv-SE"/>
              <a:t>All DU Paths coverage</a:t>
            </a:r>
            <a:endParaRPr/>
          </a:p>
          <a:p>
            <a:pPr indent="-368300" lvl="1" marL="914400" rtl="0" algn="l">
              <a:spcBef>
                <a:spcPts val="500"/>
              </a:spcBef>
              <a:spcAft>
                <a:spcPts val="0"/>
              </a:spcAft>
              <a:buSzPts val="2200"/>
              <a:buChar char="•"/>
            </a:pPr>
            <a:r>
              <a:rPr lang="sv-SE"/>
              <a:t>All Definitions coverage</a:t>
            </a:r>
            <a:endParaRPr/>
          </a:p>
        </p:txBody>
      </p:sp>
      <p:sp>
        <p:nvSpPr>
          <p:cNvPr id="1061" name="Google Shape;1061;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68" name="Google Shape;1068;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1069" name="Google Shape;1069;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 Structural Testing</a:t>
            </a:r>
            <a:endParaRPr/>
          </a:p>
          <a:p>
            <a:pPr indent="-393700" lvl="0" marL="457200" rtl="0" algn="l">
              <a:spcBef>
                <a:spcPts val="1000"/>
              </a:spcBef>
              <a:spcAft>
                <a:spcPts val="0"/>
              </a:spcAft>
              <a:buSzPts val="2600"/>
              <a:buChar char="•"/>
            </a:pPr>
            <a:r>
              <a:rPr lang="sv-SE"/>
              <a:t>Next Tuesday - Mutation Testing</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2</a:t>
            </a:r>
            <a:endParaRPr/>
          </a:p>
          <a:p>
            <a:pPr indent="-368300" lvl="1" marL="914400" rtl="0" algn="l">
              <a:spcBef>
                <a:spcPts val="500"/>
              </a:spcBef>
              <a:spcAft>
                <a:spcPts val="0"/>
              </a:spcAft>
              <a:buSzPts val="2200"/>
              <a:buChar char="•"/>
            </a:pPr>
            <a:r>
              <a:rPr lang="sv-SE"/>
              <a:t>Due February 25! We have covered everything on it.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 name="Shape 1073"/>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1" name="Google Shape;19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92" name="Google Shape;19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Path Coverage</a:t>
            </a:r>
            <a:endParaRPr/>
          </a:p>
          <a:p>
            <a:pPr indent="-393700" lvl="0" marL="457200" rtl="0" algn="l">
              <a:spcBef>
                <a:spcPts val="1000"/>
              </a:spcBef>
              <a:spcAft>
                <a:spcPts val="0"/>
              </a:spcAft>
              <a:buSzPts val="2600"/>
              <a:buChar char="•"/>
            </a:pPr>
            <a:r>
              <a:rPr lang="sv-SE"/>
              <a:t>Data Flow Coverage Criteria</a:t>
            </a:r>
            <a:endParaRPr/>
          </a:p>
          <a:p>
            <a:pPr indent="-368300" lvl="1" marL="914400" rtl="0" algn="l">
              <a:spcBef>
                <a:spcPts val="500"/>
              </a:spcBef>
              <a:spcAft>
                <a:spcPts val="0"/>
              </a:spcAft>
              <a:buSzPts val="2200"/>
              <a:buChar char="•"/>
            </a:pPr>
            <a:r>
              <a:rPr lang="sv-SE"/>
              <a:t>Focus on how information spreads through a program.</a:t>
            </a:r>
            <a:endParaRPr/>
          </a:p>
          <a:p>
            <a:pPr indent="-368300" lvl="1" marL="914400" rtl="0" algn="l">
              <a:spcBef>
                <a:spcPts val="500"/>
              </a:spcBef>
              <a:spcAft>
                <a:spcPts val="0"/>
              </a:spcAft>
              <a:buSzPts val="2200"/>
              <a:buChar char="•"/>
            </a:pPr>
            <a:r>
              <a:rPr lang="sv-SE"/>
              <a:t>Based on Definition-Use Pairs</a:t>
            </a:r>
            <a:endParaRPr/>
          </a:p>
          <a:p>
            <a:pPr indent="-342900" lvl="2" marL="1371600" rtl="0" algn="l">
              <a:spcBef>
                <a:spcPts val="500"/>
              </a:spcBef>
              <a:spcAft>
                <a:spcPts val="0"/>
              </a:spcAft>
              <a:buSzPts val="1800"/>
              <a:buChar char="•"/>
            </a:pPr>
            <a:r>
              <a:rPr lang="sv-SE"/>
              <a:t>(Where is X defined? Where is each definition of X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9" name="Google Shape;199;p3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Path Coverage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205" name="Google Shape;205;p31"/>
          <p:cNvSpPr txBox="1"/>
          <p:nvPr>
            <p:ph idx="1" type="body"/>
          </p:nvPr>
        </p:nvSpPr>
        <p:spPr>
          <a:xfrm>
            <a:off x="468900" y="1176325"/>
            <a:ext cx="8217900" cy="3586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Path coverage requires that all paths through the CFG are covered.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Coverage = Number of Paths Covered</a:t>
            </a:r>
            <a:endParaRPr/>
          </a:p>
          <a:p>
            <a:pPr indent="0" lvl="0" marL="0" rtl="0" algn="l">
              <a:spcBef>
                <a:spcPts val="1000"/>
              </a:spcBef>
              <a:spcAft>
                <a:spcPts val="0"/>
              </a:spcAft>
              <a:buNone/>
            </a:pPr>
            <a:r>
              <a:rPr lang="sv-SE"/>
              <a:t>					Number of Total Paths</a:t>
            </a:r>
            <a:endParaRPr/>
          </a:p>
          <a:p>
            <a:pPr indent="0" lvl="0" marL="0" rtl="0" algn="l">
              <a:spcBef>
                <a:spcPts val="1000"/>
              </a:spcBef>
              <a:spcAft>
                <a:spcPts val="0"/>
              </a:spcAft>
              <a:buNone/>
            </a:pPr>
            <a:r>
              <a:t/>
            </a:r>
            <a:endParaRPr/>
          </a:p>
        </p:txBody>
      </p:sp>
      <p:cxnSp>
        <p:nvCxnSpPr>
          <p:cNvPr id="206" name="Google Shape;206;p31"/>
          <p:cNvCxnSpPr/>
          <p:nvPr/>
        </p:nvCxnSpPr>
        <p:spPr>
          <a:xfrm flipH="1" rot="10800000">
            <a:off x="2225975" y="41075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207" name="Google Shape;20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8" name="Google Shape;208;p31"/>
          <p:cNvSpPr/>
          <p:nvPr/>
        </p:nvSpPr>
        <p:spPr>
          <a:xfrm>
            <a:off x="2814100" y="2508750"/>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B</a:t>
            </a:r>
            <a:endParaRPr b="0" i="0" sz="1200" u="none" cap="none" strike="noStrike">
              <a:solidFill>
                <a:schemeClr val="dk1"/>
              </a:solidFill>
              <a:latin typeface="Arial"/>
              <a:ea typeface="Arial"/>
              <a:cs typeface="Arial"/>
              <a:sym typeface="Arial"/>
            </a:endParaRPr>
          </a:p>
        </p:txBody>
      </p:sp>
      <p:sp>
        <p:nvSpPr>
          <p:cNvPr id="209" name="Google Shape;209;p31"/>
          <p:cNvSpPr/>
          <p:nvPr/>
        </p:nvSpPr>
        <p:spPr>
          <a:xfrm>
            <a:off x="3000195" y="30033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
        <p:nvSpPr>
          <p:cNvPr id="210" name="Google Shape;210;p31"/>
          <p:cNvSpPr/>
          <p:nvPr/>
        </p:nvSpPr>
        <p:spPr>
          <a:xfrm>
            <a:off x="3000198" y="217810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11" name="Google Shape;211;p31"/>
          <p:cNvSpPr/>
          <p:nvPr/>
        </p:nvSpPr>
        <p:spPr>
          <a:xfrm>
            <a:off x="1823322" y="2571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A</a:t>
            </a:r>
            <a:endParaRPr b="0" i="0" sz="1800" u="none" cap="none" strike="noStrike">
              <a:solidFill>
                <a:schemeClr val="dk1"/>
              </a:solidFill>
              <a:latin typeface="Arial"/>
              <a:ea typeface="Arial"/>
              <a:cs typeface="Arial"/>
              <a:sym typeface="Arial"/>
            </a:endParaRPr>
          </a:p>
        </p:txBody>
      </p:sp>
      <p:cxnSp>
        <p:nvCxnSpPr>
          <p:cNvPr id="212" name="Google Shape;212;p31"/>
          <p:cNvCxnSpPr>
            <a:stCxn id="211" idx="3"/>
            <a:endCxn id="208" idx="1"/>
          </p:cNvCxnSpPr>
          <p:nvPr/>
        </p:nvCxnSpPr>
        <p:spPr>
          <a:xfrm>
            <a:off x="2298822" y="2732250"/>
            <a:ext cx="515400" cy="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31"/>
          <p:cNvSpPr/>
          <p:nvPr/>
        </p:nvSpPr>
        <p:spPr>
          <a:xfrm>
            <a:off x="4096497" y="2187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C</a:t>
            </a:r>
            <a:endParaRPr b="0" i="0" sz="1800" u="none" cap="none" strike="noStrike">
              <a:solidFill>
                <a:schemeClr val="dk1"/>
              </a:solidFill>
              <a:latin typeface="Arial"/>
              <a:ea typeface="Arial"/>
              <a:cs typeface="Arial"/>
              <a:sym typeface="Arial"/>
            </a:endParaRPr>
          </a:p>
        </p:txBody>
      </p:sp>
      <p:cxnSp>
        <p:nvCxnSpPr>
          <p:cNvPr id="214" name="Google Shape;214;p31"/>
          <p:cNvCxnSpPr>
            <a:endCxn id="213" idx="1"/>
          </p:cNvCxnSpPr>
          <p:nvPr/>
        </p:nvCxnSpPr>
        <p:spPr>
          <a:xfrm flipH="1" rot="10800000">
            <a:off x="3380697" y="2348250"/>
            <a:ext cx="715800" cy="2769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31"/>
          <p:cNvSpPr/>
          <p:nvPr/>
        </p:nvSpPr>
        <p:spPr>
          <a:xfrm>
            <a:off x="3924900" y="2746075"/>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D</a:t>
            </a:r>
            <a:endParaRPr b="0" i="0" sz="1200" u="none" cap="none" strike="noStrike">
              <a:solidFill>
                <a:schemeClr val="dk1"/>
              </a:solidFill>
              <a:latin typeface="Arial"/>
              <a:ea typeface="Arial"/>
              <a:cs typeface="Arial"/>
              <a:sym typeface="Arial"/>
            </a:endParaRPr>
          </a:p>
        </p:txBody>
      </p:sp>
      <p:cxnSp>
        <p:nvCxnSpPr>
          <p:cNvPr id="216" name="Google Shape;216;p31"/>
          <p:cNvCxnSpPr>
            <a:endCxn id="215" idx="1"/>
          </p:cNvCxnSpPr>
          <p:nvPr/>
        </p:nvCxnSpPr>
        <p:spPr>
          <a:xfrm>
            <a:off x="3409800" y="2867275"/>
            <a:ext cx="515100" cy="1023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31"/>
          <p:cNvSpPr/>
          <p:nvPr/>
        </p:nvSpPr>
        <p:spPr>
          <a:xfrm>
            <a:off x="5178372" y="25344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E</a:t>
            </a:r>
            <a:endParaRPr b="0" i="0" sz="1800" u="none" cap="none" strike="noStrike">
              <a:solidFill>
                <a:schemeClr val="dk1"/>
              </a:solidFill>
              <a:latin typeface="Arial"/>
              <a:ea typeface="Arial"/>
              <a:cs typeface="Arial"/>
              <a:sym typeface="Arial"/>
            </a:endParaRPr>
          </a:p>
        </p:txBody>
      </p:sp>
      <p:sp>
        <p:nvSpPr>
          <p:cNvPr id="218" name="Google Shape;218;p31"/>
          <p:cNvSpPr/>
          <p:nvPr/>
        </p:nvSpPr>
        <p:spPr>
          <a:xfrm>
            <a:off x="5178372" y="300590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F</a:t>
            </a:r>
            <a:endParaRPr b="0" i="0" sz="1800" u="none" cap="none" strike="noStrike">
              <a:solidFill>
                <a:schemeClr val="dk1"/>
              </a:solidFill>
              <a:latin typeface="Arial"/>
              <a:ea typeface="Arial"/>
              <a:cs typeface="Arial"/>
              <a:sym typeface="Arial"/>
            </a:endParaRPr>
          </a:p>
        </p:txBody>
      </p:sp>
      <p:cxnSp>
        <p:nvCxnSpPr>
          <p:cNvPr id="219" name="Google Shape;219;p31"/>
          <p:cNvCxnSpPr>
            <a:endCxn id="218" idx="1"/>
          </p:cNvCxnSpPr>
          <p:nvPr/>
        </p:nvCxnSpPr>
        <p:spPr>
          <a:xfrm>
            <a:off x="4562472" y="3080300"/>
            <a:ext cx="615900" cy="861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1"/>
          <p:cNvCxnSpPr>
            <a:endCxn id="217" idx="1"/>
          </p:cNvCxnSpPr>
          <p:nvPr/>
        </p:nvCxnSpPr>
        <p:spPr>
          <a:xfrm flipH="1" rot="10800000">
            <a:off x="4562172" y="2694950"/>
            <a:ext cx="616200" cy="1527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1"/>
          <p:cNvCxnSpPr>
            <a:stCxn id="213" idx="3"/>
            <a:endCxn id="217" idx="1"/>
          </p:cNvCxnSpPr>
          <p:nvPr/>
        </p:nvCxnSpPr>
        <p:spPr>
          <a:xfrm>
            <a:off x="4571997" y="2348250"/>
            <a:ext cx="606300" cy="34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1"/>
          <p:cNvSpPr txBox="1"/>
          <p:nvPr/>
        </p:nvSpPr>
        <p:spPr>
          <a:xfrm>
            <a:off x="6735750" y="1990300"/>
            <a:ext cx="240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0" lvl="0" marL="0" rtl="0" algn="l">
              <a:spcBef>
                <a:spcPts val="0"/>
              </a:spcBef>
              <a:spcAft>
                <a:spcPts val="0"/>
              </a:spcAft>
              <a:buNone/>
            </a:pPr>
            <a:r>
              <a:rPr lang="sv-SE"/>
              <a:t>A, B, C, E, G</a:t>
            </a:r>
            <a:endParaRPr/>
          </a:p>
          <a:p>
            <a:pPr indent="0" lvl="0" marL="0" rtl="0" algn="l">
              <a:spcBef>
                <a:spcPts val="0"/>
              </a:spcBef>
              <a:spcAft>
                <a:spcPts val="0"/>
              </a:spcAft>
              <a:buNone/>
            </a:pPr>
            <a:r>
              <a:rPr lang="sv-SE"/>
              <a:t>A, B, D, E, G</a:t>
            </a:r>
            <a:endParaRPr/>
          </a:p>
          <a:p>
            <a:pPr indent="0" lvl="0" marL="0" rtl="0" algn="l">
              <a:spcBef>
                <a:spcPts val="0"/>
              </a:spcBef>
              <a:spcAft>
                <a:spcPts val="0"/>
              </a:spcAft>
              <a:buNone/>
            </a:pPr>
            <a:r>
              <a:rPr lang="sv-SE"/>
              <a:t>A, B, D, F, G</a:t>
            </a:r>
            <a:endParaRPr/>
          </a:p>
        </p:txBody>
      </p:sp>
      <p:sp>
        <p:nvSpPr>
          <p:cNvPr id="223" name="Google Shape;223;p31"/>
          <p:cNvSpPr/>
          <p:nvPr/>
        </p:nvSpPr>
        <p:spPr>
          <a:xfrm>
            <a:off x="6088647" y="2757925"/>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G</a:t>
            </a:r>
            <a:endParaRPr b="0" i="0" sz="1800" u="none" cap="none" strike="noStrike">
              <a:solidFill>
                <a:schemeClr val="dk1"/>
              </a:solidFill>
              <a:latin typeface="Arial"/>
              <a:ea typeface="Arial"/>
              <a:cs typeface="Arial"/>
              <a:sym typeface="Arial"/>
            </a:endParaRPr>
          </a:p>
        </p:txBody>
      </p:sp>
      <p:cxnSp>
        <p:nvCxnSpPr>
          <p:cNvPr id="224" name="Google Shape;224;p31"/>
          <p:cNvCxnSpPr>
            <a:stCxn id="217" idx="3"/>
            <a:endCxn id="223" idx="1"/>
          </p:cNvCxnSpPr>
          <p:nvPr/>
        </p:nvCxnSpPr>
        <p:spPr>
          <a:xfrm>
            <a:off x="5653872" y="2694950"/>
            <a:ext cx="434700" cy="223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1"/>
          <p:cNvCxnSpPr>
            <a:stCxn id="218" idx="3"/>
            <a:endCxn id="223" idx="1"/>
          </p:cNvCxnSpPr>
          <p:nvPr/>
        </p:nvCxnSpPr>
        <p:spPr>
          <a:xfrm flipH="1" rot="10800000">
            <a:off x="5653872" y="2918300"/>
            <a:ext cx="434700" cy="2481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1"/>
          <p:cNvSpPr/>
          <p:nvPr/>
        </p:nvSpPr>
        <p:spPr>
          <a:xfrm>
            <a:off x="4365636" y="2574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27" name="Google Shape;227;p31"/>
          <p:cNvSpPr/>
          <p:nvPr/>
        </p:nvSpPr>
        <p:spPr>
          <a:xfrm>
            <a:off x="4511370" y="312668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Path Coverage</a:t>
            </a:r>
            <a:endParaRPr b="0" i="0" u="none" cap="none" strike="noStrike">
              <a:latin typeface="Arial"/>
              <a:ea typeface="Arial"/>
              <a:cs typeface="Arial"/>
              <a:sym typeface="Arial"/>
            </a:endParaRPr>
          </a:p>
        </p:txBody>
      </p:sp>
      <p:sp>
        <p:nvSpPr>
          <p:cNvPr id="237" name="Google Shape;237;p32"/>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238" name="Google Shape;238;p32"/>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239" name="Google Shape;239;p32"/>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240" name="Google Shape;240;p32"/>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41" name="Google Shape;241;p32"/>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242" name="Google Shape;242;p32"/>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43" name="Google Shape;243;p32"/>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44" name="Google Shape;244;p32"/>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45" name="Google Shape;245;p32"/>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246" name="Google Shape;246;p32"/>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247" name="Google Shape;247;p32"/>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248" name="Google Shape;248;p32"/>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249" name="Google Shape;249;p32"/>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250" name="Google Shape;250;p32"/>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1" name="Google Shape;251;p32"/>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52" name="Google Shape;252;p32"/>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3" name="Google Shape;253;p32"/>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54" name="Google Shape;254;p32"/>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255" name="Google Shape;255;p32"/>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256" name="Google Shape;256;p32"/>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57" name="Google Shape;257;p32"/>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258" name="Google Shape;258;p32"/>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900">
                <a:solidFill>
                  <a:schemeClr val="dk1"/>
                </a:solidFill>
              </a:rPr>
              <a:t>P</a:t>
            </a:r>
            <a:r>
              <a:rPr lang="sv-SE" sz="1900">
                <a:solidFill>
                  <a:schemeClr val="dk1"/>
                </a:solidFill>
              </a:rPr>
              <a:t>ath coverage is a powerful coverage metric, but is often </a:t>
            </a:r>
            <a:r>
              <a:rPr b="1" lang="sv-SE" sz="1900">
                <a:solidFill>
                  <a:schemeClr val="accent3"/>
                </a:solidFill>
              </a:rPr>
              <a:t>impractical</a:t>
            </a:r>
            <a:r>
              <a:rPr lang="sv-SE" sz="1900">
                <a:solidFill>
                  <a:schemeClr val="dk1"/>
                </a:solidFill>
              </a:rPr>
              <a:t>.</a:t>
            </a:r>
            <a:endParaRPr sz="1900">
              <a:solidFill>
                <a:schemeClr val="dk1"/>
              </a:solidFill>
            </a:endParaRPr>
          </a:p>
          <a:p>
            <a:pPr indent="-349250" lvl="0" marL="457200" rtl="0" algn="l">
              <a:spcBef>
                <a:spcPts val="0"/>
              </a:spcBef>
              <a:spcAft>
                <a:spcPts val="0"/>
              </a:spcAft>
              <a:buClr>
                <a:schemeClr val="dk1"/>
              </a:buClr>
              <a:buSzPts val="1900"/>
              <a:buChar char="●"/>
            </a:pPr>
            <a:r>
              <a:rPr lang="sv-SE" sz="1900">
                <a:solidFill>
                  <a:schemeClr val="dk1"/>
                </a:solidFill>
              </a:rPr>
              <a:t>How many paths does this have?</a:t>
            </a:r>
            <a:endParaRPr sz="1900">
              <a:solidFill>
                <a:schemeClr val="dk1"/>
              </a:solidFill>
            </a:endParaRPr>
          </a:p>
          <a:p>
            <a:pPr indent="-349250" lvl="0" marL="457200" rtl="0" algn="l">
              <a:spcBef>
                <a:spcPts val="0"/>
              </a:spcBef>
              <a:spcAft>
                <a:spcPts val="0"/>
              </a:spcAft>
              <a:buClr>
                <a:schemeClr val="dk1"/>
              </a:buClr>
              <a:buSzPts val="1900"/>
              <a:buChar char="●"/>
            </a:pPr>
            <a:r>
              <a:rPr lang="sv-SE" sz="1900">
                <a:solidFill>
                  <a:schemeClr val="dk1"/>
                </a:solidFill>
              </a:rPr>
              <a:t>Each loop cycle is a separate path!</a:t>
            </a:r>
            <a:endParaRPr sz="1900">
              <a:solidFill>
                <a:schemeClr val="dk1"/>
              </a:solidFill>
            </a:endParaRPr>
          </a:p>
        </p:txBody>
      </p:sp>
      <p:sp>
        <p:nvSpPr>
          <p:cNvPr id="259" name="Google Shape;25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