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8" r:id="rId5"/>
    <p:sldMasterId id="2147483669" r:id="rId6"/>
    <p:sldMasterId id="2147483670" r:id="rId7"/>
    <p:sldMasterId id="2147483671"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297" r:id="rId51"/>
    <p:sldId id="298" r:id="rId52"/>
    <p:sldId id="299" r:id="rId53"/>
    <p:sldId id="300" r:id="rId54"/>
    <p:sldId id="301" r:id="rId55"/>
    <p:sldId id="302" r:id="rId56"/>
    <p:sldId id="303" r:id="rId57"/>
    <p:sldId id="304" r:id="rId58"/>
    <p:sldId id="305" r:id="rId59"/>
    <p:sldId id="306" r:id="rId60"/>
    <p:sldId id="307" r:id="rId61"/>
    <p:sldId id="308" r:id="rId62"/>
    <p:sldId id="309" r:id="rId6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96D834F-AF49-4E58-880F-67E824D99EB0}">
  <a:tblStyle styleId="{096D834F-AF49-4E58-880F-67E824D99EB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1.xml"/><Relationship Id="rId42" Type="http://schemas.openxmlformats.org/officeDocument/2006/relationships/slide" Target="slides/slide33.xml"/><Relationship Id="rId41" Type="http://schemas.openxmlformats.org/officeDocument/2006/relationships/slide" Target="slides/slide32.xml"/><Relationship Id="rId44" Type="http://schemas.openxmlformats.org/officeDocument/2006/relationships/slide" Target="slides/slide35.xml"/><Relationship Id="rId43" Type="http://schemas.openxmlformats.org/officeDocument/2006/relationships/slide" Target="slides/slide34.xml"/><Relationship Id="rId46" Type="http://schemas.openxmlformats.org/officeDocument/2006/relationships/slide" Target="slides/slide37.xml"/><Relationship Id="rId45" Type="http://schemas.openxmlformats.org/officeDocument/2006/relationships/slide" Target="slides/slide3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notesMaster" Target="notesMasters/notesMaster1.xml"/><Relationship Id="rId48" Type="http://schemas.openxmlformats.org/officeDocument/2006/relationships/slide" Target="slides/slide39.xml"/><Relationship Id="rId47" Type="http://schemas.openxmlformats.org/officeDocument/2006/relationships/slide" Target="slides/slide38.xml"/><Relationship Id="rId49" Type="http://schemas.openxmlformats.org/officeDocument/2006/relationships/slide" Target="slides/slide40.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slideMaster" Target="slideMasters/slideMaster4.xml"/><Relationship Id="rId31" Type="http://schemas.openxmlformats.org/officeDocument/2006/relationships/slide" Target="slides/slide22.xml"/><Relationship Id="rId30" Type="http://schemas.openxmlformats.org/officeDocument/2006/relationships/slide" Target="slides/slide21.xml"/><Relationship Id="rId33" Type="http://schemas.openxmlformats.org/officeDocument/2006/relationships/slide" Target="slides/slide24.xml"/><Relationship Id="rId32" Type="http://schemas.openxmlformats.org/officeDocument/2006/relationships/slide" Target="slides/slide23.xml"/><Relationship Id="rId35" Type="http://schemas.openxmlformats.org/officeDocument/2006/relationships/slide" Target="slides/slide26.xml"/><Relationship Id="rId34" Type="http://schemas.openxmlformats.org/officeDocument/2006/relationships/slide" Target="slides/slide25.xml"/><Relationship Id="rId37" Type="http://schemas.openxmlformats.org/officeDocument/2006/relationships/slide" Target="slides/slide28.xml"/><Relationship Id="rId36" Type="http://schemas.openxmlformats.org/officeDocument/2006/relationships/slide" Target="slides/slide27.xml"/><Relationship Id="rId39" Type="http://schemas.openxmlformats.org/officeDocument/2006/relationships/slide" Target="slides/slide30.xml"/><Relationship Id="rId38" Type="http://schemas.openxmlformats.org/officeDocument/2006/relationships/slide" Target="slides/slide29.xml"/><Relationship Id="rId62" Type="http://schemas.openxmlformats.org/officeDocument/2006/relationships/slide" Target="slides/slide53.xml"/><Relationship Id="rId61" Type="http://schemas.openxmlformats.org/officeDocument/2006/relationships/slide" Target="slides/slide52.xml"/><Relationship Id="rId20" Type="http://schemas.openxmlformats.org/officeDocument/2006/relationships/slide" Target="slides/slide11.xml"/><Relationship Id="rId63" Type="http://schemas.openxmlformats.org/officeDocument/2006/relationships/slide" Target="slides/slide54.xml"/><Relationship Id="rId22" Type="http://schemas.openxmlformats.org/officeDocument/2006/relationships/slide" Target="slides/slide13.xml"/><Relationship Id="rId21" Type="http://schemas.openxmlformats.org/officeDocument/2006/relationships/slide" Target="slides/slide12.xml"/><Relationship Id="rId24" Type="http://schemas.openxmlformats.org/officeDocument/2006/relationships/slide" Target="slides/slide15.xml"/><Relationship Id="rId23" Type="http://schemas.openxmlformats.org/officeDocument/2006/relationships/slide" Target="slides/slide14.xml"/><Relationship Id="rId60" Type="http://schemas.openxmlformats.org/officeDocument/2006/relationships/slide" Target="slides/slide51.xml"/><Relationship Id="rId26" Type="http://schemas.openxmlformats.org/officeDocument/2006/relationships/slide" Target="slides/slide17.xml"/><Relationship Id="rId25" Type="http://schemas.openxmlformats.org/officeDocument/2006/relationships/slide" Target="slides/slide16.xml"/><Relationship Id="rId28" Type="http://schemas.openxmlformats.org/officeDocument/2006/relationships/slide" Target="slides/slide19.xml"/><Relationship Id="rId27" Type="http://schemas.openxmlformats.org/officeDocument/2006/relationships/slide" Target="slides/slide18.xml"/><Relationship Id="rId29" Type="http://schemas.openxmlformats.org/officeDocument/2006/relationships/slide" Target="slides/slide20.xml"/><Relationship Id="rId51" Type="http://schemas.openxmlformats.org/officeDocument/2006/relationships/slide" Target="slides/slide42.xml"/><Relationship Id="rId50" Type="http://schemas.openxmlformats.org/officeDocument/2006/relationships/slide" Target="slides/slide41.xml"/><Relationship Id="rId53" Type="http://schemas.openxmlformats.org/officeDocument/2006/relationships/slide" Target="slides/slide44.xml"/><Relationship Id="rId52" Type="http://schemas.openxmlformats.org/officeDocument/2006/relationships/slide" Target="slides/slide43.xml"/><Relationship Id="rId11" Type="http://schemas.openxmlformats.org/officeDocument/2006/relationships/slide" Target="slides/slide2.xml"/><Relationship Id="rId55" Type="http://schemas.openxmlformats.org/officeDocument/2006/relationships/slide" Target="slides/slide46.xml"/><Relationship Id="rId10" Type="http://schemas.openxmlformats.org/officeDocument/2006/relationships/slide" Target="slides/slide1.xml"/><Relationship Id="rId54" Type="http://schemas.openxmlformats.org/officeDocument/2006/relationships/slide" Target="slides/slide45.xml"/><Relationship Id="rId13" Type="http://schemas.openxmlformats.org/officeDocument/2006/relationships/slide" Target="slides/slide4.xml"/><Relationship Id="rId57" Type="http://schemas.openxmlformats.org/officeDocument/2006/relationships/slide" Target="slides/slide48.xml"/><Relationship Id="rId12" Type="http://schemas.openxmlformats.org/officeDocument/2006/relationships/slide" Target="slides/slide3.xml"/><Relationship Id="rId56" Type="http://schemas.openxmlformats.org/officeDocument/2006/relationships/slide" Target="slides/slide47.xml"/><Relationship Id="rId15" Type="http://schemas.openxmlformats.org/officeDocument/2006/relationships/slide" Target="slides/slide6.xml"/><Relationship Id="rId59" Type="http://schemas.openxmlformats.org/officeDocument/2006/relationships/slide" Target="slides/slide50.xml"/><Relationship Id="rId14" Type="http://schemas.openxmlformats.org/officeDocument/2006/relationships/slide" Target="slides/slide5.xml"/><Relationship Id="rId58" Type="http://schemas.openxmlformats.org/officeDocument/2006/relationships/slide" Target="slides/slide49.xml"/><Relationship Id="rId17" Type="http://schemas.openxmlformats.org/officeDocument/2006/relationships/slide" Target="slides/slide8.xml"/><Relationship Id="rId16" Type="http://schemas.openxmlformats.org/officeDocument/2006/relationships/slide" Target="slides/slide7.xml"/><Relationship Id="rId19" Type="http://schemas.openxmlformats.org/officeDocument/2006/relationships/slide" Target="slides/slide10.xml"/><Relationship Id="rId18"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sv-S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Time" TargetMode="External"/><Relationship Id="rId3" Type="http://schemas.openxmlformats.org/officeDocument/2006/relationships/hyperlink" Target="https://en.wikipedia.org/wiki/Path_(graph_theory)"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7dd65de58c_0_35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7dd65de58c_0_3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To ensure that the requirements hold, we need to express them in a form that can be logically assessed, as a boolean expression written in a formal logic.  These are (2</a:t>
            </a:r>
            <a:r>
              <a:rPr lang="sv-SE"/>
              <a:t>-3). </a:t>
            </a:r>
            <a:endParaRPr>
              <a:solidFill>
                <a:schemeClr val="dk1"/>
              </a:solidFill>
            </a:endParaRPr>
          </a:p>
          <a:p>
            <a:pPr indent="0" lvl="0" marL="0" rtl="0" algn="l">
              <a:spcBef>
                <a:spcPts val="0"/>
              </a:spcBef>
              <a:spcAft>
                <a:spcPts val="0"/>
              </a:spcAft>
              <a:buNone/>
            </a:pPr>
            <a:r>
              <a:rPr lang="sv-SE"/>
              <a:t>I</a:t>
            </a:r>
            <a:r>
              <a:rPr lang="sv-SE">
                <a:solidFill>
                  <a:schemeClr val="dk1"/>
                </a:solidFill>
              </a:rPr>
              <a:t>f we just write out a property as an </a:t>
            </a:r>
            <a:r>
              <a:rPr lang="sv-SE"/>
              <a:t>simple boolean </a:t>
            </a:r>
            <a:r>
              <a:rPr lang="sv-SE">
                <a:solidFill>
                  <a:schemeClr val="dk1"/>
                </a:solidFill>
              </a:rPr>
              <a:t>expression, we can check whether </a:t>
            </a:r>
            <a:r>
              <a:rPr lang="sv-SE"/>
              <a:t>that property </a:t>
            </a:r>
            <a:r>
              <a:rPr lang="sv-SE">
                <a:solidFill>
                  <a:schemeClr val="dk1"/>
                </a:solidFill>
              </a:rPr>
              <a:t>holds at</a:t>
            </a:r>
            <a:r>
              <a:rPr lang="sv-SE"/>
              <a:t> </a:t>
            </a:r>
            <a:r>
              <a:rPr lang="sv-SE">
                <a:solidFill>
                  <a:schemeClr val="dk1"/>
                </a:solidFill>
              </a:rPr>
              <a:t>a particular single point in time - over a model, we could check whether something is true </a:t>
            </a:r>
            <a:r>
              <a:rPr lang="sv-SE"/>
              <a:t>or false at any one state, over all states</a:t>
            </a:r>
            <a:r>
              <a:rPr lang="sv-SE">
                <a:solidFill>
                  <a:schemeClr val="dk1"/>
                </a:solidFill>
              </a:rPr>
              <a:t>, but that’s usually not quite expressive enough - many requirements are properties over paths of execution. So typically, we use a form of what is called temporal logic. Temporal logics contain a set of temporal operators that can be used to express properties over execution paths, allowing you to ensure that complex properties hold over any possible execution of the system.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139473d702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139473d702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Typically, we can break down these properties into two forms - safety properties and liveness properties. Safey properties </a:t>
            </a:r>
            <a:r>
              <a:rPr lang="sv-SE"/>
              <a:t>(2).</a:t>
            </a:r>
            <a:r>
              <a:rPr lang="sv-SE">
                <a:solidFill>
                  <a:schemeClr val="dk1"/>
                </a:solidFill>
              </a:rPr>
              <a:t> Most properties are written this way - we say that the system never will do something or that it will always do something specific. These can be specified over sequences of events too, where we treat the history of events preceeding a state as an attribute of that state. Think about a traffic light, we could write properties asserting that the order must always be green, then yellow, then red. If there is a situation where these could go out of order, then we’re in trouble. There is a violation of that property.  (last </a:t>
            </a:r>
            <a:r>
              <a:rPr lang="sv-SE"/>
              <a:t>two points)</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c0d1fd0c69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c0d1fd0c69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Liveness properties deal with eventualities - they say that at some point, a thing must happen. We don’t know when - that’s what differentiates liveness from safety. Safety properties are exact - this sequence must happen, this property must never</a:t>
            </a:r>
            <a:r>
              <a:rPr lang="sv-SE"/>
              <a:t> </a:t>
            </a:r>
            <a:r>
              <a:rPr lang="sv-SE">
                <a:solidFill>
                  <a:schemeClr val="dk1"/>
                </a:solidFill>
              </a:rPr>
              <a:t>be violated. Liveness is something we want to eventually be true. A safety property says that </a:t>
            </a:r>
            <a:r>
              <a:rPr lang="sv-SE"/>
              <a:t>s</a:t>
            </a:r>
            <a:r>
              <a:rPr lang="sv-SE">
                <a:solidFill>
                  <a:schemeClr val="dk1"/>
                </a:solidFill>
              </a:rPr>
              <a:t>omething bad will never happen- the light will always turn green</a:t>
            </a:r>
            <a:r>
              <a:rPr lang="sv-SE"/>
              <a:t> in exactly </a:t>
            </a:r>
            <a:r>
              <a:rPr lang="sv-SE">
                <a:solidFill>
                  <a:schemeClr val="dk1"/>
                </a:solidFill>
              </a:rPr>
              <a:t>five seconds - while liveness properties say that something will eventually happen - if the light is red, it will eventually be green but </a:t>
            </a:r>
            <a:r>
              <a:rPr lang="sv-SE"/>
              <a:t>it doesn’t matter when</a:t>
            </a:r>
            <a:r>
              <a:rPr lang="sv-SE">
                <a:solidFill>
                  <a:schemeClr val="dk1"/>
                </a:solidFill>
              </a:rPr>
              <a:t>. Liveness properties are used to reason over paths of unknown length. (</a:t>
            </a:r>
            <a:r>
              <a:rPr lang="sv-SE"/>
              <a:t>examples)</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7dd65de58c_0_35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7dd65de58c_0_3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temporal logics are systems of rules and symbolism for representing, and reasoning about, propositions qualified in terms of </a:t>
            </a:r>
            <a:r>
              <a:rPr lang="sv-SE" u="sng">
                <a:solidFill>
                  <a:schemeClr val="hlink"/>
                </a:solidFill>
                <a:hlinkClick r:id="rId2"/>
              </a:rPr>
              <a:t>time</a:t>
            </a:r>
            <a:r>
              <a:rPr lang="sv-SE"/>
              <a:t>. Consider the statement: "I am hungry." The truth value of the statement can vary in time. Sometimes the statement is true, and sometimes the statement is false. In traditional logic, you can only discuss statements whose truth value is constant in time. We can only assert that something is always true or always false. That limits severly in what we could verify over a program - and many requirements actually ask for sequences of events over types of paths. We can address this in temporal logic, where statements can have a truth value which can vary in time. In a temporal logic we can then express statements like "I am always hungry", "I will eventually be hungry", or "I will be hungry until I eat something". Typically, two types of temporal logic are used to express properties. Linear time logic, or LTL, has the ability to reason about a single time line. One can encode formulae about the future of </a:t>
            </a:r>
            <a:r>
              <a:rPr lang="sv-SE" u="sng">
                <a:solidFill>
                  <a:schemeClr val="hlink"/>
                </a:solidFill>
                <a:hlinkClick r:id="rId3"/>
              </a:rPr>
              <a:t>paths</a:t>
            </a:r>
            <a:r>
              <a:rPr lang="sv-SE"/>
              <a:t>, for instance, that a condition will eventually be true or that a condition will be true until another fact becomes true. We could say - there are clouds now, and as a result, it will rain later. Branching logics, such as computation tree logic or CTL, however, can reason about multiple timelines, making them more complicated to understand but also more robust in what they can encode. In a branching logic we may state that "there is some timeline in which that I will stay hungry forever." Or, "there is a possibility that eventually I am no longer hungry." Or, if there are clouds now, we can talk about what will definitely happen in all futures or could happen a subset of futures. Maybe in one future, it will rain, and in another it will snow. CTL can discuss probabilities, while LTL cannot.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7dd65de58c_0_3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7dd65de58c_0_3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050">
                <a:solidFill>
                  <a:srgbClr val="252525"/>
                </a:solidFill>
                <a:highlight>
                  <a:srgbClr val="FFFFFF"/>
                </a:highlight>
              </a:rPr>
              <a:t>(go over) U and R are very similar, the difference is that U means that the first property can stop being true in the same state that the latter becomes true. </a:t>
            </a:r>
            <a:endParaRPr sz="1050">
              <a:solidFill>
                <a:srgbClr val="252525"/>
              </a:solidFill>
              <a:highlight>
                <a:srgbClr val="FFFFFF"/>
              </a:highlight>
            </a:endParaRPr>
          </a:p>
          <a:p>
            <a:pPr indent="0" lvl="0" marL="0" rtl="0" algn="l">
              <a:spcBef>
                <a:spcPts val="0"/>
              </a:spcBef>
              <a:spcAft>
                <a:spcPts val="0"/>
              </a:spcAft>
              <a:buNone/>
            </a:pPr>
            <a:r>
              <a:rPr lang="sv-SE" sz="1050">
                <a:solidFill>
                  <a:srgbClr val="252525"/>
                </a:solidFill>
                <a:highlight>
                  <a:srgbClr val="FFFFFF"/>
                </a:highlight>
              </a:rPr>
              <a:t>R is stronger, R requires that both be true for at least one state, then in the next state, the first property can become false. If the latter property never becomes true, then the former can never be false.</a:t>
            </a:r>
            <a:endParaRPr sz="1050">
              <a:solidFill>
                <a:srgbClr val="252525"/>
              </a:solidFill>
              <a:highlight>
                <a:srgbClr val="FFFFFF"/>
              </a:highlight>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7dd65de58c_0_37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7dd65de58c_0_37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050">
                <a:solidFill>
                  <a:srgbClr val="252525"/>
                </a:solidFill>
                <a:highlight>
                  <a:srgbClr val="FFFFFF"/>
                </a:highlight>
              </a:rPr>
              <a:t>read, ask them to explain formulae</a:t>
            </a:r>
            <a:endParaRPr sz="1050">
              <a:solidFill>
                <a:srgbClr val="252525"/>
              </a:solidFill>
              <a:highlight>
                <a:srgbClr val="FFFFFF"/>
              </a:highlight>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b5c940fc46_0_1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b5c940fc46_0_1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050">
                <a:solidFill>
                  <a:srgbClr val="252525"/>
                </a:solidFill>
                <a:highlight>
                  <a:srgbClr val="FFFFFF"/>
                </a:highlight>
              </a:rPr>
              <a:t>read, ask them to explain formulae</a:t>
            </a:r>
            <a:endParaRPr sz="1050">
              <a:solidFill>
                <a:srgbClr val="252525"/>
              </a:solidFill>
              <a:highlight>
                <a:srgbClr val="FFFFFF"/>
              </a:highlight>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7dd65de58c_0_37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7dd65de58c_0_37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sv-SE" sz="1050">
                <a:solidFill>
                  <a:srgbClr val="252525"/>
                </a:solidFill>
                <a:highlight>
                  <a:schemeClr val="lt1"/>
                </a:highlight>
              </a:rPr>
              <a:t>note - g whole expression means that if at any point the first item happens, the F half must happen too. Without the G, we are only talking about the present moment.</a:t>
            </a:r>
            <a:endParaRPr sz="1050">
              <a:solidFill>
                <a:srgbClr val="252525"/>
              </a:solidFill>
              <a:highlight>
                <a:schemeClr val="lt1"/>
              </a:highlight>
            </a:endParaRPr>
          </a:p>
          <a:p>
            <a:pPr indent="0" lvl="0" marL="0" rtl="0" algn="l">
              <a:spcBef>
                <a:spcPts val="0"/>
              </a:spcBef>
              <a:spcAft>
                <a:spcPts val="0"/>
              </a:spcAft>
              <a:buNone/>
            </a:pPr>
            <a:r>
              <a:t/>
            </a:r>
            <a:endParaRPr sz="1050">
              <a:solidFill>
                <a:srgbClr val="252525"/>
              </a:solidFill>
              <a:highlight>
                <a:srgbClr val="FFFFFF"/>
              </a:highlight>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b5c940fc46_0_16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b5c940fc46_0_1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050">
                <a:solidFill>
                  <a:srgbClr val="252525"/>
                </a:solidFill>
                <a:highlight>
                  <a:schemeClr val="lt1"/>
                </a:highlight>
              </a:rPr>
              <a:t>note - g whole expression means that if at any point the first item happens, the F half must happen too. Without the G, we are only talking about the present moment.</a:t>
            </a:r>
            <a:endParaRPr sz="1050">
              <a:solidFill>
                <a:srgbClr val="252525"/>
              </a:solidFill>
              <a:highlight>
                <a:schemeClr val="lt1"/>
              </a:highlight>
            </a:endParaRPr>
          </a:p>
          <a:p>
            <a:pPr indent="0" lvl="0" marL="0" rtl="0" algn="l">
              <a:spcBef>
                <a:spcPts val="0"/>
              </a:spcBef>
              <a:spcAft>
                <a:spcPts val="0"/>
              </a:spcAft>
              <a:buNone/>
            </a:pPr>
            <a:r>
              <a:t/>
            </a:r>
            <a:endParaRPr sz="1050">
              <a:solidFill>
                <a:srgbClr val="252525"/>
              </a:solidFill>
              <a:highlight>
                <a:srgbClr val="FFFFFF"/>
              </a:highlight>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7dd65de58c_0_38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7dd65de58c_0_38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050">
                <a:solidFill>
                  <a:srgbClr val="252525"/>
                </a:solidFill>
                <a:highlight>
                  <a:srgbClr val="FFFFFF"/>
                </a:highlight>
              </a:rPr>
              <a:t>read, ask them to explain formulae</a:t>
            </a:r>
            <a:endParaRPr sz="1050">
              <a:solidFill>
                <a:srgbClr val="252525"/>
              </a:solidFill>
              <a:highlight>
                <a:srgbClr val="FFFFFF"/>
              </a:highlight>
            </a:endParaRPr>
          </a:p>
          <a:p>
            <a:pPr indent="0" lvl="0" marL="0" rtl="0" algn="l">
              <a:spcBef>
                <a:spcPts val="0"/>
              </a:spcBef>
              <a:spcAft>
                <a:spcPts val="0"/>
              </a:spcAft>
              <a:buNone/>
            </a:pPr>
            <a:r>
              <a:rPr lang="sv-SE" sz="1050">
                <a:solidFill>
                  <a:srgbClr val="252525"/>
                </a:solidFill>
                <a:highlight>
                  <a:srgbClr val="FFFFFF"/>
                </a:highlight>
              </a:rPr>
              <a:t>F G done = final state, once done it can’t be undone</a:t>
            </a:r>
            <a:endParaRPr sz="1050">
              <a:solidFill>
                <a:srgbClr val="252525"/>
              </a:solidFill>
              <a:highlight>
                <a:srgbClr val="FFFFFF"/>
              </a:highlight>
            </a:endParaRPr>
          </a:p>
          <a:p>
            <a:pPr indent="0" lvl="0" marL="0" rtl="0" algn="l">
              <a:spcBef>
                <a:spcPts val="0"/>
              </a:spcBef>
              <a:spcAft>
                <a:spcPts val="0"/>
              </a:spcAft>
              <a:buNone/>
            </a:pPr>
            <a:r>
              <a:rPr lang="sv-SE" sz="1050">
                <a:solidFill>
                  <a:srgbClr val="252525"/>
                </a:solidFill>
                <a:highlight>
                  <a:srgbClr val="FFFFFF"/>
                </a:highlight>
              </a:rPr>
              <a:t>this says (request is true and stays true on all states from then on) and (done is false and stays false on all states from now on). Might be true for a bit, but will eventually be falsified if the above hold</a:t>
            </a:r>
            <a:endParaRPr sz="1050">
              <a:solidFill>
                <a:srgbClr val="252525"/>
              </a:solidFill>
              <a:highlight>
                <a:srgbClr val="FFFFFF"/>
              </a:highlight>
            </a:endParaRPr>
          </a:p>
          <a:p>
            <a:pPr indent="0" lvl="0" marL="0" rtl="0" algn="l">
              <a:spcBef>
                <a:spcPts val="0"/>
              </a:spcBef>
              <a:spcAft>
                <a:spcPts val="0"/>
              </a:spcAft>
              <a:buNone/>
            </a:pPr>
            <a:r>
              <a:rPr lang="sv-SE" sz="1050">
                <a:solidFill>
                  <a:srgbClr val="252525"/>
                </a:solidFill>
                <a:highlight>
                  <a:srgbClr val="FFFFFF"/>
                </a:highlight>
              </a:rPr>
              <a:t>if it’s requested, it will eventually be received, then processed, then eventually done</a:t>
            </a:r>
            <a:endParaRPr sz="1050">
              <a:solidFill>
                <a:srgbClr val="252525"/>
              </a:solidFill>
              <a:highlight>
                <a:srgbClr val="FFFFFF"/>
              </a:highlight>
            </a:endParaRPr>
          </a:p>
          <a:p>
            <a:pPr indent="0" lvl="0" marL="0" rtl="0" algn="l">
              <a:spcBef>
                <a:spcPts val="0"/>
              </a:spcBef>
              <a:spcAft>
                <a:spcPts val="0"/>
              </a:spcAft>
              <a:buNone/>
            </a:pPr>
            <a:r>
              <a:t/>
            </a:r>
            <a:endParaRPr sz="1050">
              <a:solidFill>
                <a:srgbClr val="252525"/>
              </a:solidFill>
              <a:highlight>
                <a:srgbClr val="FFFFFF"/>
              </a:highligh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b5c940fc46_0_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b5c940fc46_0_7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Back in the first lecture, we brought in our friends the rationalists and the empiricists and asked them the question </a:t>
            </a:r>
            <a:r>
              <a:rPr lang="sv-SE"/>
              <a:t>(title) The rationalist would say that (read), while the empiricists would suggest (read). These two sides lead to the two primary families of verification techniques - what we call static and dynamic verification. </a:t>
            </a:r>
            <a:endParaRPr/>
          </a:p>
        </p:txBody>
      </p:sp>
      <p:sp>
        <p:nvSpPr>
          <p:cNvPr id="152" name="Google Shape;152;g2b5c940fc46_0_7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1f2925e58f0_0_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1f2925e58f0_0_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sv-SE" sz="1050">
                <a:solidFill>
                  <a:srgbClr val="252525"/>
                </a:solidFill>
                <a:highlight>
                  <a:schemeClr val="lt1"/>
                </a:highlight>
              </a:rPr>
              <a:t>note - g whole expression means that if at any point the first item happens, the F half must happen too. Without the G, we are only talking about the present moment.</a:t>
            </a:r>
            <a:endParaRPr sz="1050">
              <a:solidFill>
                <a:srgbClr val="252525"/>
              </a:solidFill>
              <a:highlight>
                <a:schemeClr val="lt1"/>
              </a:highlight>
            </a:endParaRPr>
          </a:p>
          <a:p>
            <a:pPr indent="0" lvl="0" marL="0" rtl="0" algn="l">
              <a:spcBef>
                <a:spcPts val="0"/>
              </a:spcBef>
              <a:spcAft>
                <a:spcPts val="0"/>
              </a:spcAft>
              <a:buNone/>
            </a:pPr>
            <a:r>
              <a:t/>
            </a:r>
            <a:endParaRPr sz="1050">
              <a:solidFill>
                <a:srgbClr val="252525"/>
              </a:solidFill>
              <a:highlight>
                <a:srgbClr val="FFFFFF"/>
              </a:highlight>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7dd65de58c_0_38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7dd65de58c_0_38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050">
                <a:solidFill>
                  <a:srgbClr val="252525"/>
                </a:solidFill>
                <a:highlight>
                  <a:srgbClr val="FFFFFF"/>
                </a:highlight>
              </a:rPr>
              <a:t>As computation tree logic poses properties over all possible branching paths, not just over a specific path, there quantifiers get a little more complex. Rather than just using X, G, F, and U, we combine those with a quantifier (A or E) describing whether we are talking about all possible branching paths from this point or a subset of them (E). A for all- for certainties-, E for probabilities that we donä’t know will happen for certain, but we know can happen. (go over) U and W are similar - the difference is that W is a weaker property - it never guarantees that the latter property will be verified. I could always be hungry and hunger W burger would be considered true. For hunger U burger to be verified, you must eventually eat a burger and you must be hungry until then.</a:t>
            </a:r>
            <a:endParaRPr sz="1050">
              <a:solidFill>
                <a:srgbClr val="252525"/>
              </a:solidFill>
              <a:highlight>
                <a:srgbClr val="FFFFFF"/>
              </a:highlight>
            </a:endParaRPr>
          </a:p>
          <a:p>
            <a:pPr indent="0" lvl="0" marL="0" rtl="0" algn="l">
              <a:spcBef>
                <a:spcPts val="0"/>
              </a:spcBef>
              <a:spcAft>
                <a:spcPts val="0"/>
              </a:spcAft>
              <a:buNone/>
            </a:pPr>
            <a:r>
              <a:rPr lang="sv-SE" sz="1050">
                <a:solidFill>
                  <a:srgbClr val="252525"/>
                </a:solidFill>
                <a:highlight>
                  <a:srgbClr val="FFFFFF"/>
                </a:highlight>
              </a:rPr>
              <a:t>The path specific and all path quantifiers are alwayscombined, so that you specify properties saying things like, along all path, something will happen next, or there exists some path where this becomes true.</a:t>
            </a:r>
            <a:endParaRPr sz="1050">
              <a:solidFill>
                <a:srgbClr val="252525"/>
              </a:solidFill>
              <a:highlight>
                <a:srgbClr val="FFFFFF"/>
              </a:highlight>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7dd65de58c_0_39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7dd65de58c_0_39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050">
                <a:solidFill>
                  <a:srgbClr val="252525"/>
                </a:solidFill>
                <a:highlight>
                  <a:srgbClr val="FFFFFF"/>
                </a:highlight>
              </a:rPr>
              <a:t>read, ask them to explain formulae</a:t>
            </a:r>
            <a:endParaRPr sz="1050">
              <a:solidFill>
                <a:srgbClr val="252525"/>
              </a:solidFill>
              <a:highlight>
                <a:srgbClr val="FFFFFF"/>
              </a:highlight>
            </a:endParaRPr>
          </a:p>
          <a:p>
            <a:pPr indent="0" lvl="0" marL="0" rtl="0" algn="l">
              <a:lnSpc>
                <a:spcPct val="160000"/>
              </a:lnSpc>
              <a:spcBef>
                <a:spcPts val="300"/>
              </a:spcBef>
              <a:spcAft>
                <a:spcPts val="0"/>
              </a:spcAft>
              <a:buNone/>
            </a:pPr>
            <a:r>
              <a:rPr b="1" lang="sv-SE" sz="1050">
                <a:solidFill>
                  <a:srgbClr val="252525"/>
                </a:solidFill>
                <a:highlight>
                  <a:srgbClr val="FFFFFF"/>
                </a:highlight>
              </a:rPr>
              <a:t>AG</a:t>
            </a:r>
            <a:r>
              <a:rPr lang="sv-SE" sz="1050">
                <a:solidFill>
                  <a:srgbClr val="252525"/>
                </a:solidFill>
                <a:highlight>
                  <a:srgbClr val="FFFFFF"/>
                </a:highlight>
              </a:rPr>
              <a:t>.P "I will like chocolate from now on, no matter what happens."</a:t>
            </a:r>
            <a:endParaRPr sz="1050">
              <a:solidFill>
                <a:srgbClr val="252525"/>
              </a:solidFill>
              <a:highlight>
                <a:srgbClr val="FFFFFF"/>
              </a:highlight>
            </a:endParaRPr>
          </a:p>
          <a:p>
            <a:pPr indent="0" lvl="0" marL="0" rtl="0" algn="l">
              <a:lnSpc>
                <a:spcPct val="160000"/>
              </a:lnSpc>
              <a:spcBef>
                <a:spcPts val="300"/>
              </a:spcBef>
              <a:spcAft>
                <a:spcPts val="0"/>
              </a:spcAft>
              <a:buNone/>
            </a:pPr>
            <a:r>
              <a:rPr b="1" lang="sv-SE" sz="1050">
                <a:solidFill>
                  <a:srgbClr val="252525"/>
                </a:solidFill>
                <a:highlight>
                  <a:srgbClr val="FFFFFF"/>
                </a:highlight>
              </a:rPr>
              <a:t>EF</a:t>
            </a:r>
            <a:r>
              <a:rPr lang="sv-SE" sz="1050">
                <a:solidFill>
                  <a:srgbClr val="252525"/>
                </a:solidFill>
                <a:highlight>
                  <a:srgbClr val="FFFFFF"/>
                </a:highlight>
              </a:rPr>
              <a:t>.P"It's possible I may like chocolate someday, at least for one day."</a:t>
            </a:r>
            <a:endParaRPr sz="1050">
              <a:solidFill>
                <a:srgbClr val="252525"/>
              </a:solidFill>
              <a:highlight>
                <a:srgbClr val="FFFFFF"/>
              </a:highlight>
            </a:endParaRPr>
          </a:p>
          <a:p>
            <a:pPr indent="0" lvl="0" marL="0" rtl="0" algn="l">
              <a:lnSpc>
                <a:spcPct val="160000"/>
              </a:lnSpc>
              <a:spcBef>
                <a:spcPts val="300"/>
              </a:spcBef>
              <a:spcAft>
                <a:spcPts val="0"/>
              </a:spcAft>
              <a:buNone/>
            </a:pPr>
            <a:r>
              <a:rPr b="1" lang="sv-SE" sz="1050">
                <a:solidFill>
                  <a:srgbClr val="252525"/>
                </a:solidFill>
                <a:highlight>
                  <a:srgbClr val="FFFFFF"/>
                </a:highlight>
              </a:rPr>
              <a:t>AF</a:t>
            </a:r>
            <a:r>
              <a:rPr lang="sv-SE" sz="1050">
                <a:solidFill>
                  <a:srgbClr val="252525"/>
                </a:solidFill>
                <a:highlight>
                  <a:srgbClr val="FFFFFF"/>
                </a:highlight>
              </a:rPr>
              <a:t>.</a:t>
            </a:r>
            <a:r>
              <a:rPr b="1" lang="sv-SE" sz="1050">
                <a:solidFill>
                  <a:srgbClr val="252525"/>
                </a:solidFill>
                <a:highlight>
                  <a:srgbClr val="FFFFFF"/>
                </a:highlight>
              </a:rPr>
              <a:t>EG</a:t>
            </a:r>
            <a:r>
              <a:rPr lang="sv-SE" sz="1050">
                <a:solidFill>
                  <a:srgbClr val="252525"/>
                </a:solidFill>
                <a:highlight>
                  <a:srgbClr val="FFFFFF"/>
                </a:highlight>
              </a:rPr>
              <a:t>. "It's always possible (AF) that I will suddenly start liking chocolate for the rest of time." </a:t>
            </a:r>
            <a:endParaRPr sz="1050">
              <a:solidFill>
                <a:srgbClr val="252525"/>
              </a:solidFill>
              <a:highlight>
                <a:srgbClr val="FFFFFF"/>
              </a:highlight>
            </a:endParaRPr>
          </a:p>
          <a:p>
            <a:pPr indent="0" lvl="0" marL="0" rtl="0" algn="l">
              <a:lnSpc>
                <a:spcPct val="160000"/>
              </a:lnSpc>
              <a:spcBef>
                <a:spcPts val="300"/>
              </a:spcBef>
              <a:spcAft>
                <a:spcPts val="0"/>
              </a:spcAft>
              <a:buNone/>
            </a:pPr>
            <a:r>
              <a:rPr b="1" lang="sv-SE" sz="1050">
                <a:solidFill>
                  <a:srgbClr val="252525"/>
                </a:solidFill>
                <a:highlight>
                  <a:srgbClr val="FFFFFF"/>
                </a:highlight>
              </a:rPr>
              <a:t>EG</a:t>
            </a:r>
            <a:r>
              <a:rPr lang="sv-SE" sz="1050">
                <a:solidFill>
                  <a:srgbClr val="252525"/>
                </a:solidFill>
                <a:highlight>
                  <a:srgbClr val="FFFFFF"/>
                </a:highlight>
              </a:rPr>
              <a:t>.</a:t>
            </a:r>
            <a:r>
              <a:rPr b="1" lang="sv-SE" sz="1050">
                <a:solidFill>
                  <a:srgbClr val="252525"/>
                </a:solidFill>
                <a:highlight>
                  <a:srgbClr val="FFFFFF"/>
                </a:highlight>
              </a:rPr>
              <a:t>AF</a:t>
            </a:r>
            <a:r>
              <a:rPr lang="sv-SE" sz="1050">
                <a:solidFill>
                  <a:srgbClr val="252525"/>
                </a:solidFill>
                <a:highlight>
                  <a:srgbClr val="FFFFFF"/>
                </a:highlight>
              </a:rPr>
              <a:t>.P "This is a critical time in my life. Depending on what happens next (E), it's possible that for the rest of time (G), there will always be some time in the future (AF) when I will like chocolate. However, if the wrong thing happens next, then all bets are off and there's no guarantee about whether I'll ever like chocolate."</a:t>
            </a:r>
            <a:endParaRPr sz="1050">
              <a:solidFill>
                <a:srgbClr val="252525"/>
              </a:solidFill>
              <a:highlight>
                <a:srgbClr val="FFFFFF"/>
              </a:highlight>
            </a:endParaRPr>
          </a:p>
          <a:p>
            <a:pPr indent="0" lvl="0" marL="0" rtl="0" algn="l">
              <a:lnSpc>
                <a:spcPct val="160000"/>
              </a:lnSpc>
              <a:spcBef>
                <a:spcPts val="300"/>
              </a:spcBef>
              <a:spcAft>
                <a:spcPts val="0"/>
              </a:spcAft>
              <a:buNone/>
            </a:pPr>
            <a:r>
              <a:rPr b="1" lang="sv-SE" sz="1050">
                <a:solidFill>
                  <a:srgbClr val="252525"/>
                </a:solidFill>
                <a:highlight>
                  <a:srgbClr val="FFFFFF"/>
                </a:highlight>
              </a:rPr>
              <a:t>AG</a:t>
            </a:r>
            <a:r>
              <a:rPr lang="sv-SE" sz="1050">
                <a:solidFill>
                  <a:srgbClr val="252525"/>
                </a:solidFill>
                <a:highlight>
                  <a:srgbClr val="FFFFFF"/>
                </a:highlight>
              </a:rPr>
              <a:t>(P</a:t>
            </a:r>
            <a:r>
              <a:rPr b="1" lang="sv-SE" sz="1050">
                <a:solidFill>
                  <a:srgbClr val="252525"/>
                </a:solidFill>
                <a:highlight>
                  <a:srgbClr val="FFFFFF"/>
                </a:highlight>
              </a:rPr>
              <a:t>U</a:t>
            </a:r>
            <a:r>
              <a:rPr lang="sv-SE" sz="1050">
                <a:solidFill>
                  <a:srgbClr val="252525"/>
                </a:solidFill>
                <a:highlight>
                  <a:srgbClr val="FFFFFF"/>
                </a:highlight>
              </a:rPr>
              <a:t>Q)"From now until it's warm outside, I will like chocolate every single day. Once it's warm outside, all bets are off as to whether I'll like chocolate anymore. Oh, and it's guaranteed to be warm outside eventually, even if only for a single day."</a:t>
            </a:r>
            <a:endParaRPr sz="1050">
              <a:solidFill>
                <a:srgbClr val="252525"/>
              </a:solidFill>
              <a:highlight>
                <a:srgbClr val="FFFFFF"/>
              </a:highlight>
            </a:endParaRPr>
          </a:p>
          <a:p>
            <a:pPr indent="0" lvl="0" marL="0" rtl="0" algn="l">
              <a:lnSpc>
                <a:spcPct val="160000"/>
              </a:lnSpc>
              <a:spcBef>
                <a:spcPts val="300"/>
              </a:spcBef>
              <a:spcAft>
                <a:spcPts val="100"/>
              </a:spcAft>
              <a:buNone/>
            </a:pPr>
            <a:r>
              <a:rPr b="1" lang="sv-SE" sz="1050">
                <a:solidFill>
                  <a:srgbClr val="252525"/>
                </a:solidFill>
                <a:highlight>
                  <a:srgbClr val="FFFFFF"/>
                </a:highlight>
              </a:rPr>
              <a:t>EF</a:t>
            </a:r>
            <a:r>
              <a:rPr lang="sv-SE" sz="1050">
                <a:solidFill>
                  <a:srgbClr val="252525"/>
                </a:solidFill>
                <a:highlight>
                  <a:srgbClr val="FFFFFF"/>
                </a:highlight>
              </a:rPr>
              <a:t>((</a:t>
            </a:r>
            <a:r>
              <a:rPr b="1" lang="sv-SE" sz="1050">
                <a:solidFill>
                  <a:srgbClr val="252525"/>
                </a:solidFill>
                <a:highlight>
                  <a:srgbClr val="FFFFFF"/>
                </a:highlight>
              </a:rPr>
              <a:t>EX</a:t>
            </a:r>
            <a:r>
              <a:rPr lang="sv-SE" sz="1050">
                <a:solidFill>
                  <a:srgbClr val="252525"/>
                </a:solidFill>
                <a:highlight>
                  <a:srgbClr val="FFFFFF"/>
                </a:highlight>
              </a:rPr>
              <a:t>.P)</a:t>
            </a:r>
            <a:r>
              <a:rPr b="1" lang="sv-SE" sz="1050">
                <a:solidFill>
                  <a:srgbClr val="252525"/>
                </a:solidFill>
                <a:highlight>
                  <a:srgbClr val="FFFFFF"/>
                </a:highlight>
              </a:rPr>
              <a:t>U</a:t>
            </a:r>
            <a:r>
              <a:rPr lang="sv-SE" sz="1050">
                <a:solidFill>
                  <a:srgbClr val="252525"/>
                </a:solidFill>
                <a:highlight>
                  <a:srgbClr val="FFFFFF"/>
                </a:highlight>
              </a:rPr>
              <a:t>(</a:t>
            </a:r>
            <a:r>
              <a:rPr b="1" lang="sv-SE" sz="1050">
                <a:solidFill>
                  <a:srgbClr val="252525"/>
                </a:solidFill>
                <a:highlight>
                  <a:srgbClr val="FFFFFF"/>
                </a:highlight>
              </a:rPr>
              <a:t>AG</a:t>
            </a:r>
            <a:r>
              <a:rPr lang="sv-SE" sz="1050">
                <a:solidFill>
                  <a:srgbClr val="252525"/>
                </a:solidFill>
                <a:highlight>
                  <a:srgbClr val="FFFFFF"/>
                </a:highlight>
              </a:rPr>
              <a:t>.Q)) "It's possible that: there will eventually come a time when it will be warm forever (AG.Q) and that before that time there will always be </a:t>
            </a:r>
            <a:r>
              <a:rPr i="1" lang="sv-SE" sz="1050">
                <a:solidFill>
                  <a:srgbClr val="252525"/>
                </a:solidFill>
                <a:highlight>
                  <a:srgbClr val="FFFFFF"/>
                </a:highlight>
              </a:rPr>
              <a:t>some</a:t>
            </a:r>
            <a:r>
              <a:rPr lang="sv-SE" sz="1050">
                <a:solidFill>
                  <a:srgbClr val="252525"/>
                </a:solidFill>
                <a:highlight>
                  <a:srgbClr val="FFFFFF"/>
                </a:highlight>
              </a:rPr>
              <a:t> way to get me to like chocolate the next day (EX.P)."</a:t>
            </a:r>
            <a:endParaRPr sz="1050">
              <a:solidFill>
                <a:srgbClr val="252525"/>
              </a:solidFill>
              <a:highlight>
                <a:srgbClr val="FFFFFF"/>
              </a:highlight>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7dd65de58c_0_40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7dd65de58c_0_40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60000"/>
              </a:lnSpc>
              <a:spcBef>
                <a:spcPts val="300"/>
              </a:spcBef>
              <a:spcAft>
                <a:spcPts val="100"/>
              </a:spcAft>
              <a:buNone/>
            </a:pPr>
            <a:r>
              <a:t/>
            </a:r>
            <a:endParaRPr sz="1050">
              <a:solidFill>
                <a:srgbClr val="252525"/>
              </a:solidFill>
              <a:highlight>
                <a:srgbClr val="FFFFFF"/>
              </a:highlight>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2b5c940fc46_0_2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2b5c940fc46_0_2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60000"/>
              </a:lnSpc>
              <a:spcBef>
                <a:spcPts val="300"/>
              </a:spcBef>
              <a:spcAft>
                <a:spcPts val="100"/>
              </a:spcAft>
              <a:buNone/>
            </a:pPr>
            <a:r>
              <a:t/>
            </a:r>
            <a:endParaRPr sz="1050">
              <a:solidFill>
                <a:srgbClr val="252525"/>
              </a:solidFill>
              <a:highlight>
                <a:srgbClr val="FFFFFF"/>
              </a:highlight>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1f2925e58f0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1f2925e58f0_0_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4" name="Google Shape;424;g1f2925e58f0_0_1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1f2925e58f0_0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1f2925e58f0_0_3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3" name="Google Shape;433;g1f2925e58f0_0_3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7dd65de58c_0_7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7dd65de58c_0_75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15 minute break</a:t>
            </a:r>
            <a:endParaRPr/>
          </a:p>
        </p:txBody>
      </p:sp>
      <p:sp>
        <p:nvSpPr>
          <p:cNvPr id="442" name="Google Shape;442;g7dd65de58c_0_75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7dd65de58c_0_7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7dd65de58c_0_73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10 minute break</a:t>
            </a:r>
            <a:endParaRPr/>
          </a:p>
        </p:txBody>
      </p:sp>
      <p:sp>
        <p:nvSpPr>
          <p:cNvPr id="449" name="Google Shape;449;g7dd65de58c_0_73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7dd65de58c_0_4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7dd65de58c_0_4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60000"/>
              </a:lnSpc>
              <a:spcBef>
                <a:spcPts val="300"/>
              </a:spcBef>
              <a:spcAft>
                <a:spcPts val="100"/>
              </a:spcAft>
              <a:buNone/>
            </a:pPr>
            <a:r>
              <a:rPr lang="sv-SE" sz="1050">
                <a:solidFill>
                  <a:srgbClr val="252525"/>
                </a:solidFill>
                <a:highlight>
                  <a:srgbClr val="FFFFFF"/>
                </a:highlight>
              </a:rPr>
              <a:t>You have these properties you wish to prove. To do so, you’re going to need a model. </a:t>
            </a:r>
            <a:endParaRPr sz="1050">
              <a:solidFill>
                <a:srgbClr val="252525"/>
              </a:solidFill>
              <a:highlight>
                <a:srgbClr val="FFFFFF"/>
              </a:high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7dd65de58c_0_300: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7dd65de58c_0_30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We’ve spent a lot of time on the empiricist point of view. Today, the rationalist wants to have their opinion heard </a:t>
            </a:r>
            <a:r>
              <a:rPr lang="sv-SE"/>
              <a:t>(1-3). discuss (click)</a:t>
            </a:r>
            <a:endParaRPr/>
          </a:p>
          <a:p>
            <a:pPr indent="0" lvl="0" marL="0" rtl="0" algn="l">
              <a:lnSpc>
                <a:spcPct val="115000"/>
              </a:lnSpc>
              <a:spcBef>
                <a:spcPts val="0"/>
              </a:spcBef>
              <a:spcAft>
                <a:spcPts val="0"/>
              </a:spcAft>
              <a:buNone/>
            </a:pPr>
            <a:r>
              <a:rPr lang="sv-SE"/>
              <a:t>Not quite… Testing can make a statistical argument in favor of verification, but usually cannot guarantee that the requirement holds in all situations.</a:t>
            </a:r>
            <a:endParaRPr/>
          </a:p>
          <a:p>
            <a:pPr indent="0" lvl="0" marL="0" rtl="0" algn="l">
              <a:lnSpc>
                <a:spcPct val="115000"/>
              </a:lnSpc>
              <a:spcBef>
                <a:spcPts val="0"/>
              </a:spcBef>
              <a:spcAft>
                <a:spcPts val="0"/>
              </a:spcAft>
              <a:buNone/>
            </a:pPr>
            <a:r>
              <a:rPr lang="sv-SE"/>
              <a:t>It builds evidence that we’re doing the right thing. We can show individual situations where the property holds, but usually, we cannot  guarantee that the requirement holds in all situations.</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7dd65de58c_0_4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7dd65de58c_0_4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60000"/>
              </a:lnSpc>
              <a:spcBef>
                <a:spcPts val="300"/>
              </a:spcBef>
              <a:spcAft>
                <a:spcPts val="100"/>
              </a:spcAft>
              <a:buNone/>
            </a:pPr>
            <a:r>
              <a:rPr lang="sv-SE" sz="1050">
                <a:solidFill>
                  <a:srgbClr val="252525"/>
                </a:solidFill>
                <a:highlight>
                  <a:srgbClr val="FFFFFF"/>
                </a:highlight>
              </a:rPr>
              <a:t>(1). It translates models written in a basic programming language into what are called binary decision diagrams (BDD). (3-end)</a:t>
            </a:r>
            <a:endParaRPr sz="1050">
              <a:solidFill>
                <a:srgbClr val="252525"/>
              </a:solidFill>
              <a:highlight>
                <a:srgbClr val="FFFFFF"/>
              </a:highlight>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7dd65de58c_0_4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7dd65de58c_0_4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 (read). Each time step, their state changed according the defined variables and transitions.</a:t>
            </a:r>
            <a:endParaRPr>
              <a:solidFill>
                <a:schemeClr val="dk1"/>
              </a:solidFill>
            </a:endParaRPr>
          </a:p>
          <a:p>
            <a:pPr indent="0" lvl="0" marL="0" rtl="0" algn="l">
              <a:spcBef>
                <a:spcPts val="0"/>
              </a:spcBef>
              <a:spcAft>
                <a:spcPts val="0"/>
              </a:spcAft>
              <a:buNone/>
            </a:pPr>
            <a:r>
              <a:rPr lang="sv-SE">
                <a:solidFill>
                  <a:schemeClr val="dk1"/>
                </a:solidFill>
              </a:rPr>
              <a:t>- (read) VAR - the state of the model is the combination of the variables request and status. </a:t>
            </a:r>
            <a:endParaRPr>
              <a:solidFill>
                <a:schemeClr val="dk1"/>
              </a:solidFill>
            </a:endParaRPr>
          </a:p>
          <a:p>
            <a:pPr indent="0" lvl="0" marL="0" rtl="0" algn="l">
              <a:spcBef>
                <a:spcPts val="0"/>
              </a:spcBef>
              <a:spcAft>
                <a:spcPts val="0"/>
              </a:spcAft>
              <a:buNone/>
            </a:pPr>
            <a:r>
              <a:rPr lang="sv-SE">
                <a:solidFill>
                  <a:schemeClr val="dk1"/>
                </a:solidFill>
              </a:rPr>
              <a:t>- (read) ASSIGN - go over status, </a:t>
            </a:r>
            <a:endParaRPr>
              <a:solidFill>
                <a:schemeClr val="dk1"/>
              </a:solidFill>
            </a:endParaRPr>
          </a:p>
          <a:p>
            <a:pPr indent="0" lvl="0" marL="0" rtl="0" algn="l">
              <a:spcBef>
                <a:spcPts val="0"/>
              </a:spcBef>
              <a:spcAft>
                <a:spcPts val="0"/>
              </a:spcAft>
              <a:buNone/>
            </a:pPr>
            <a:r>
              <a:rPr lang="sv-SE">
                <a:solidFill>
                  <a:schemeClr val="dk1"/>
                </a:solidFill>
              </a:rPr>
              <a:t>- notice - didn’t mention request - that will be set randomly to one of the values we’ve allowed it to take on. In this case, we’re modeling status as an input coming from an external environment. We don’t control it, we just react to it.</a:t>
            </a:r>
            <a:endParaRPr>
              <a:solidFill>
                <a:schemeClr val="dk1"/>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11708724637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11708724637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NuSMV is a command-line tool. It is available for all major operating systems. To check your properties, you can simply run from the command line:</a:t>
            </a:r>
            <a:endParaRPr/>
          </a:p>
          <a:p>
            <a:pPr indent="0" lvl="0" marL="0" rtl="0" algn="l">
              <a:spcBef>
                <a:spcPts val="0"/>
              </a:spcBef>
              <a:spcAft>
                <a:spcPts val="0"/>
              </a:spcAft>
              <a:buNone/>
            </a:pPr>
            <a:r>
              <a:rPr lang="sv-SE"/>
              <a:t>NuSMV &lt;model filename&gt; (2-3). Let’s look at one of those.</a:t>
            </a:r>
            <a:endParaRPr/>
          </a:p>
          <a:p>
            <a:pPr indent="0" lvl="0" marL="0" rtl="0" algn="l">
              <a:spcBef>
                <a:spcPts val="0"/>
              </a:spcBef>
              <a:spcAft>
                <a:spcPts val="0"/>
              </a:spcAft>
              <a:buNone/>
            </a:pPr>
            <a:r>
              <a:t/>
            </a:r>
            <a:endParaRPr/>
          </a:p>
        </p:txBody>
      </p:sp>
      <p:sp>
        <p:nvSpPr>
          <p:cNvPr id="482" name="Google Shape;482;g11708724637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11708724637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11708724637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sv-SE" sz="1100">
                <a:latin typeface="Arial"/>
                <a:ea typeface="Arial"/>
                <a:cs typeface="Arial"/>
                <a:sym typeface="Arial"/>
              </a:rPr>
              <a:t>The property states that the value of </a:t>
            </a:r>
            <a:r>
              <a:rPr b="1" lang="sv-SE" sz="1100">
                <a:latin typeface="Consolas"/>
                <a:ea typeface="Consolas"/>
                <a:cs typeface="Consolas"/>
                <a:sym typeface="Consolas"/>
              </a:rPr>
              <a:t>state</a:t>
            </a:r>
            <a:r>
              <a:rPr lang="sv-SE" sz="1100">
                <a:latin typeface="Consolas"/>
                <a:ea typeface="Consolas"/>
                <a:cs typeface="Consolas"/>
                <a:sym typeface="Consolas"/>
              </a:rPr>
              <a:t> </a:t>
            </a:r>
            <a:r>
              <a:rPr lang="sv-SE" sz="1100">
                <a:latin typeface="Arial"/>
                <a:ea typeface="Arial"/>
                <a:cs typeface="Arial"/>
                <a:sym typeface="Arial"/>
              </a:rPr>
              <a:t>is always “ready”, and will always remain “ready”. This is absolutely not going to be the case. Therefore, when we run NuSMV, we get a counterexample illustrating a situation where the property is violated (the value of </a:t>
            </a:r>
            <a:r>
              <a:rPr b="1" lang="sv-SE" sz="1100">
                <a:latin typeface="Arial"/>
                <a:ea typeface="Arial"/>
                <a:cs typeface="Arial"/>
                <a:sym typeface="Arial"/>
              </a:rPr>
              <a:t>state</a:t>
            </a:r>
            <a:r>
              <a:rPr lang="sv-SE" sz="1100">
                <a:latin typeface="Arial"/>
                <a:ea typeface="Arial"/>
                <a:cs typeface="Arial"/>
                <a:sym typeface="Arial"/>
              </a:rPr>
              <a:t> becomes “busy”): Because we set the value randomly in the absence of a request, it will eventually become “busy” no matter what we do, as is the case in this example. The counterexample consists of two steps (two state transitions). In the first, </a:t>
            </a:r>
            <a:r>
              <a:rPr b="1" lang="sv-SE" sz="1100">
                <a:latin typeface="Consolas"/>
                <a:ea typeface="Consolas"/>
                <a:cs typeface="Consolas"/>
                <a:sym typeface="Consolas"/>
              </a:rPr>
              <a:t>request</a:t>
            </a:r>
            <a:r>
              <a:rPr lang="sv-SE" sz="1100">
                <a:latin typeface="Arial"/>
                <a:ea typeface="Arial"/>
                <a:cs typeface="Arial"/>
                <a:sym typeface="Arial"/>
              </a:rPr>
              <a:t> is “false”, and </a:t>
            </a:r>
            <a:r>
              <a:rPr b="1" lang="sv-SE" sz="1100">
                <a:latin typeface="Consolas"/>
                <a:ea typeface="Consolas"/>
                <a:cs typeface="Consolas"/>
                <a:sym typeface="Consolas"/>
              </a:rPr>
              <a:t>state</a:t>
            </a:r>
            <a:r>
              <a:rPr lang="sv-SE" sz="1100">
                <a:latin typeface="Arial"/>
                <a:ea typeface="Arial"/>
                <a:cs typeface="Arial"/>
                <a:sym typeface="Arial"/>
              </a:rPr>
              <a:t> is “ready”. Because </a:t>
            </a:r>
            <a:r>
              <a:rPr b="1" lang="sv-SE" sz="1100">
                <a:latin typeface="Consolas"/>
                <a:ea typeface="Consolas"/>
                <a:cs typeface="Consolas"/>
                <a:sym typeface="Consolas"/>
              </a:rPr>
              <a:t>request</a:t>
            </a:r>
            <a:r>
              <a:rPr lang="sv-SE" sz="1100">
                <a:latin typeface="Arial"/>
                <a:ea typeface="Arial"/>
                <a:cs typeface="Arial"/>
                <a:sym typeface="Arial"/>
              </a:rPr>
              <a:t> is “false”, we set the next value of </a:t>
            </a:r>
            <a:r>
              <a:rPr b="1" lang="sv-SE" sz="1100">
                <a:latin typeface="Consolas"/>
                <a:ea typeface="Consolas"/>
                <a:cs typeface="Consolas"/>
                <a:sym typeface="Consolas"/>
              </a:rPr>
              <a:t>state</a:t>
            </a:r>
            <a:r>
              <a:rPr lang="sv-SE" sz="1100">
                <a:latin typeface="Arial"/>
                <a:ea typeface="Arial"/>
                <a:cs typeface="Arial"/>
                <a:sym typeface="Arial"/>
              </a:rPr>
              <a:t> randomly. As a result, in the second step,</a:t>
            </a:r>
            <a:r>
              <a:rPr b="1" lang="sv-SE" sz="1100">
                <a:latin typeface="Consolas"/>
                <a:ea typeface="Consolas"/>
                <a:cs typeface="Consolas"/>
                <a:sym typeface="Consolas"/>
              </a:rPr>
              <a:t> state</a:t>
            </a:r>
            <a:r>
              <a:rPr lang="sv-SE" sz="1100">
                <a:latin typeface="Arial"/>
                <a:ea typeface="Arial"/>
                <a:cs typeface="Arial"/>
                <a:sym typeface="Arial"/>
              </a:rPr>
              <a:t> becomes “busy” (</a:t>
            </a:r>
            <a:r>
              <a:rPr b="1" lang="sv-SE" sz="1100">
                <a:latin typeface="Consolas"/>
                <a:ea typeface="Consolas"/>
                <a:cs typeface="Consolas"/>
                <a:sym typeface="Consolas"/>
              </a:rPr>
              <a:t>request</a:t>
            </a:r>
            <a:r>
              <a:rPr lang="sv-SE" sz="1100">
                <a:latin typeface="Arial"/>
                <a:ea typeface="Arial"/>
                <a:cs typeface="Arial"/>
                <a:sym typeface="Arial"/>
              </a:rPr>
              <a:t> is not printed, as its value is not relevant). </a:t>
            </a:r>
            <a:endParaRPr sz="1100">
              <a:latin typeface="Arial"/>
              <a:ea typeface="Arial"/>
              <a:cs typeface="Arial"/>
              <a:sym typeface="Arial"/>
            </a:endParaRPr>
          </a:p>
        </p:txBody>
      </p:sp>
      <p:sp>
        <p:nvSpPr>
          <p:cNvPr id="491" name="Google Shape;491;g11708724637_0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7dd65de58c_0_4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7dd65de58c_0_4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 More Complicated NuSMV Model representing a basic traffic light</a:t>
            </a:r>
            <a:endParaRPr/>
          </a:p>
          <a:p>
            <a:pPr indent="0" lvl="0" marL="0" rtl="0" algn="l">
              <a:spcBef>
                <a:spcPts val="0"/>
              </a:spcBef>
              <a:spcAft>
                <a:spcPts val="0"/>
              </a:spcAft>
              <a:buNone/>
            </a:pPr>
            <a:r>
              <a:rPr lang="sv-SE">
                <a:solidFill>
                  <a:schemeClr val="dk1"/>
                </a:solidFill>
              </a:rPr>
              <a:t>(go over each variable)</a:t>
            </a:r>
            <a:endParaRPr>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c0d1fd0c69_0_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c0d1fd0c69_0_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 More Complicated NuSMV Model representing a basic traffic light</a:t>
            </a:r>
            <a:endParaRPr/>
          </a:p>
          <a:p>
            <a:pPr indent="0" lvl="0" marL="0" rtl="0" algn="l">
              <a:spcBef>
                <a:spcPts val="0"/>
              </a:spcBef>
              <a:spcAft>
                <a:spcPts val="0"/>
              </a:spcAft>
              <a:buNone/>
            </a:pPr>
            <a:r>
              <a:rPr lang="sv-SE">
                <a:solidFill>
                  <a:schemeClr val="dk1"/>
                </a:solidFill>
              </a:rPr>
              <a:t>(go over each variable)</a:t>
            </a:r>
            <a:endParaRPr>
              <a:solidFill>
                <a:schemeClr val="dk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7dd65de58c_0_4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7dd65de58c_0_4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60000"/>
              </a:lnSpc>
              <a:spcBef>
                <a:spcPts val="300"/>
              </a:spcBef>
              <a:spcAft>
                <a:spcPts val="100"/>
              </a:spcAft>
              <a:buNone/>
            </a:pPr>
            <a:r>
              <a:rPr lang="sv-SE" sz="1050">
                <a:solidFill>
                  <a:srgbClr val="252525"/>
                </a:solidFill>
                <a:highlight>
                  <a:srgbClr val="FFFFFF"/>
                </a:highlight>
              </a:rPr>
              <a:t>Let’s do two examples to get started (animate by paragraph, do it together - answer on last line)</a:t>
            </a:r>
            <a:endParaRPr sz="1050">
              <a:solidFill>
                <a:srgbClr val="252525"/>
              </a:solidFill>
              <a:highlight>
                <a:srgbClr val="FFFFFF"/>
              </a:highlight>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7dd65de58c_0_46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7dd65de58c_0_4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60000"/>
              </a:lnSpc>
              <a:spcBef>
                <a:spcPts val="300"/>
              </a:spcBef>
              <a:spcAft>
                <a:spcPts val="0"/>
              </a:spcAft>
              <a:buClr>
                <a:schemeClr val="dk1"/>
              </a:buClr>
              <a:buSzPts val="1100"/>
              <a:buFont typeface="Arial"/>
              <a:buNone/>
            </a:pPr>
            <a:r>
              <a:rPr lang="sv-SE" sz="1050">
                <a:solidFill>
                  <a:srgbClr val="252525"/>
                </a:solidFill>
                <a:highlight>
                  <a:schemeClr val="lt1"/>
                </a:highlight>
              </a:rPr>
              <a:t>Let’s do another example to get started </a:t>
            </a:r>
            <a:r>
              <a:rPr lang="sv-SE" sz="1050">
                <a:solidFill>
                  <a:srgbClr val="252525"/>
                </a:solidFill>
                <a:highlight>
                  <a:schemeClr val="lt1"/>
                </a:highlight>
              </a:rPr>
              <a:t>(animate by paragraph, do it together - answer on last line)</a:t>
            </a:r>
            <a:endParaRPr sz="1050">
              <a:solidFill>
                <a:srgbClr val="252525"/>
              </a:solidFill>
              <a:highlight>
                <a:schemeClr val="lt1"/>
              </a:highlight>
            </a:endParaRPr>
          </a:p>
          <a:p>
            <a:pPr indent="0" lvl="0" marL="0" rtl="0" algn="l">
              <a:lnSpc>
                <a:spcPct val="160000"/>
              </a:lnSpc>
              <a:spcBef>
                <a:spcPts val="300"/>
              </a:spcBef>
              <a:spcAft>
                <a:spcPts val="100"/>
              </a:spcAft>
              <a:buClr>
                <a:schemeClr val="dk1"/>
              </a:buClr>
              <a:buSzPts val="1100"/>
              <a:buFont typeface="Arial"/>
              <a:buNone/>
            </a:pPr>
            <a:r>
              <a:rPr lang="sv-SE" sz="1050">
                <a:solidFill>
                  <a:srgbClr val="252525"/>
                </a:solidFill>
                <a:highlight>
                  <a:schemeClr val="lt1"/>
                </a:highlight>
              </a:rPr>
              <a:t>(open other doc and do together)</a:t>
            </a:r>
            <a:endParaRPr sz="1050">
              <a:solidFill>
                <a:srgbClr val="252525"/>
              </a:solidFill>
              <a:highlight>
                <a:schemeClr val="lt1"/>
              </a:highlight>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7dd65de58c_0_7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7dd65de58c_0_75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10 minute break</a:t>
            </a:r>
            <a:endParaRPr/>
          </a:p>
        </p:txBody>
      </p:sp>
      <p:sp>
        <p:nvSpPr>
          <p:cNvPr id="529" name="Google Shape;529;g7dd65de58c_0_75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7dd65de58c_0_47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7dd65de58c_0_4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To perform verification, we take properties and exhaustively search the state space of the model for violations.</a:t>
            </a:r>
            <a:endParaRPr>
              <a:solidFill>
                <a:schemeClr val="dk1"/>
              </a:solidFill>
            </a:endParaRPr>
          </a:p>
          <a:p>
            <a:pPr indent="0" lvl="0" marL="0" rtl="0" algn="l">
              <a:spcBef>
                <a:spcPts val="0"/>
              </a:spcBef>
              <a:spcAft>
                <a:spcPts val="0"/>
              </a:spcAft>
              <a:buNone/>
            </a:pPr>
            <a:r>
              <a:rPr lang="sv-SE">
                <a:solidFill>
                  <a:schemeClr val="dk1"/>
                </a:solidFill>
              </a:rPr>
              <a:t>(read) - (read). This is really helpful, as we don’t just know that something is wrong, we can trace our way through the model to see exactly what is wrong. Also a useful test case for the real syste</a:t>
            </a:r>
            <a:r>
              <a:rPr lang="sv-SE"/>
              <a:t>m as it provides concrete input that we could replicate.</a:t>
            </a:r>
            <a:endParaRPr>
              <a:solidFill>
                <a:schemeClr val="dk1"/>
              </a:solidFill>
            </a:endParaRPr>
          </a:p>
          <a:p>
            <a:pPr indent="0" lvl="0" marL="0" rtl="0" algn="l">
              <a:spcBef>
                <a:spcPts val="0"/>
              </a:spcBef>
              <a:spcAft>
                <a:spcPts val="0"/>
              </a:spcAft>
              <a:buNone/>
            </a:pPr>
            <a:r>
              <a:rPr lang="sv-SE">
                <a:solidFill>
                  <a:schemeClr val="dk1"/>
                </a:solidFill>
              </a:rPr>
              <a:t>If you get a violation, this can mean three things</a:t>
            </a:r>
            <a:endParaRPr>
              <a:solidFill>
                <a:schemeClr val="dk1"/>
              </a:solidFill>
            </a:endParaRPr>
          </a:p>
          <a:p>
            <a:pPr indent="0" lvl="0" marL="0" rtl="0" algn="l">
              <a:spcBef>
                <a:spcPts val="0"/>
              </a:spcBef>
              <a:spcAft>
                <a:spcPts val="0"/>
              </a:spcAft>
              <a:buNone/>
            </a:pPr>
            <a:r>
              <a:rPr lang="sv-SE">
                <a:solidFill>
                  <a:schemeClr val="dk1"/>
                </a:solidFill>
              </a:rPr>
              <a:t>(read) - you made a mistake when you translated specification to the temporal logic</a:t>
            </a:r>
            <a:endParaRPr>
              <a:solidFill>
                <a:schemeClr val="dk1"/>
              </a:solidFill>
            </a:endParaRPr>
          </a:p>
          <a:p>
            <a:pPr indent="0" lvl="0" marL="0" rtl="0" algn="l">
              <a:spcBef>
                <a:spcPts val="0"/>
              </a:spcBef>
              <a:spcAft>
                <a:spcPts val="0"/>
              </a:spcAft>
              <a:buNone/>
            </a:pPr>
            <a:r>
              <a:rPr lang="sv-SE">
                <a:solidFill>
                  <a:schemeClr val="dk1"/>
                </a:solidFill>
              </a:rPr>
              <a:t>(read) - the model is wrong, and needs to be fixed</a:t>
            </a:r>
            <a:endParaRPr>
              <a:solidFill>
                <a:schemeClr val="dk1"/>
              </a:solidFill>
            </a:endParaRPr>
          </a:p>
          <a:p>
            <a:pPr indent="0" lvl="0" marL="0" rtl="0" algn="l">
              <a:spcBef>
                <a:spcPts val="0"/>
              </a:spcBef>
              <a:spcAft>
                <a:spcPts val="0"/>
              </a:spcAft>
              <a:buNone/>
            </a:pPr>
            <a:r>
              <a:rPr lang="sv-SE">
                <a:solidFill>
                  <a:schemeClr val="dk1"/>
                </a:solidFill>
              </a:rPr>
              <a:t>or, and this is what we want to find - (read) - identified something that you left out, or that is contradictory, or that is just plain wrong. This is what we want to see, if we get violations, we can fix our specification before we design and code the system.</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7dd65de58c_0_30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7dd65de58c_0_30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(1)Some faults, like</a:t>
            </a:r>
            <a:r>
              <a:rPr lang="sv-SE">
                <a:solidFill>
                  <a:srgbClr val="4F4F4F"/>
                </a:solidFill>
              </a:rPr>
              <a:t> synchronization faults in multi-threaded systems,</a:t>
            </a:r>
            <a:r>
              <a:rPr lang="sv-SE"/>
              <a:t>  trigger failures extremely rarely, or require very specific input, or only fail  under conditions that are hard to control and recreate through testing. (3)</a:t>
            </a:r>
            <a:endParaRPr>
              <a:solidFill>
                <a:schemeClr val="dk1"/>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7dd65de58c_0_48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7dd65de58c_0_48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Now, this same process isn’t just useful for analyzing our requirements, but is useful for verification of the final system as well. You can (read)</a:t>
            </a:r>
            <a:endParaRPr>
              <a:solidFill>
                <a:schemeClr val="dk1"/>
              </a:solidFill>
            </a:endParaRPr>
          </a:p>
          <a:p>
            <a:pPr indent="0" lvl="0" marL="0" rtl="0" algn="l">
              <a:spcBef>
                <a:spcPts val="0"/>
              </a:spcBef>
              <a:spcAft>
                <a:spcPts val="0"/>
              </a:spcAft>
              <a:buNone/>
            </a:pPr>
            <a:r>
              <a:rPr lang="sv-SE">
                <a:solidFill>
                  <a:schemeClr val="dk1"/>
                </a:solidFill>
              </a:rPr>
              <a:t>(read) - we can take that, extract inputs from it, then run those inputs as a test for the final system </a:t>
            </a:r>
            <a:r>
              <a:rPr lang="sv-SE"/>
              <a:t>This can be used as a test for the real system - to demonstrate that the final system meets its specification.</a:t>
            </a:r>
            <a:endParaRPr/>
          </a:p>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7dd65de58c_0_48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7dd65de58c_0_48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Now, how does this work under the hood? </a:t>
            </a:r>
            <a:r>
              <a:rPr lang="sv-SE">
                <a:solidFill>
                  <a:schemeClr val="dk1"/>
                </a:solidFill>
              </a:rPr>
              <a:t>This form of verification depends on a family of techniques that exhaustively search the state space - the set of all possible paths of execution over the model - at each state, examining all reachable states, then from there, examine all possible reachable states, and so on. </a:t>
            </a:r>
            <a:endParaRPr>
              <a:solidFill>
                <a:schemeClr val="dk1"/>
              </a:solidFill>
            </a:endParaRPr>
          </a:p>
          <a:p>
            <a:pPr indent="0" lvl="0" marL="0" rtl="0" algn="l">
              <a:spcBef>
                <a:spcPts val="0"/>
              </a:spcBef>
              <a:spcAft>
                <a:spcPts val="0"/>
              </a:spcAft>
              <a:buNone/>
            </a:pPr>
            <a:r>
              <a:rPr lang="sv-SE">
                <a:solidFill>
                  <a:schemeClr val="dk1"/>
                </a:solidFill>
              </a:rPr>
              <a:t>very quickly, the problem that we run into is that the number of possible states and paths through those states explodes. Let’s say we define three variables - approach, GPS position, and Docking Sensor - and we define how those variables can</a:t>
            </a:r>
            <a:endParaRPr>
              <a:solidFill>
                <a:schemeClr val="dk1"/>
              </a:solidFill>
            </a:endParaRPr>
          </a:p>
          <a:p>
            <a:pPr indent="0" lvl="0" marL="0" rtl="0" algn="l">
              <a:spcBef>
                <a:spcPts val="0"/>
              </a:spcBef>
              <a:spcAft>
                <a:spcPts val="0"/>
              </a:spcAft>
              <a:buNone/>
            </a:pPr>
            <a:r>
              <a:rPr lang="sv-SE">
                <a:solidFill>
                  <a:schemeClr val="dk1"/>
                </a:solidFill>
              </a:rPr>
              <a:t>change values. The state of the system describes the combination of assignments to those three variables. Even if the number of possible values is small, the number of possible states is massive, and the number of reachable states at any given time can be quite large. Quickly, an exhaustive search of the state space becomes extremely difficult.</a:t>
            </a:r>
            <a:endParaRPr>
              <a:solidFill>
                <a:schemeClr val="dk1"/>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7dd65de58c_0_49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7dd65de58c_0_49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This search is based on satisfaction of what is called a SAT problem - or boolean satisfiability - the problem of determining if there exists a solution that satisfies a boolean formula. To check these properties, (read) - a conjunction of clauses - AND statement -, where each clause is a disjunction of boolean variables - OR statements. </a:t>
            </a:r>
            <a:endParaRPr>
              <a:solidFill>
                <a:schemeClr val="dk1"/>
              </a:solidFill>
            </a:endParaRPr>
          </a:p>
          <a:p>
            <a:pPr indent="0" lvl="0" marL="0" rtl="0" algn="l">
              <a:spcBef>
                <a:spcPts val="0"/>
              </a:spcBef>
              <a:spcAft>
                <a:spcPts val="0"/>
              </a:spcAft>
              <a:buNone/>
            </a:pPr>
            <a:r>
              <a:rPr lang="sv-SE">
                <a:solidFill>
                  <a:schemeClr val="dk1"/>
                </a:solidFill>
              </a:rPr>
              <a:t>(read rest)</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c0d1fd0c69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c0d1fd0c69_0_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I’ve mentioned this SAT solver thing a couple of times. What is it? Boolean Satisfiability refers to the process of identifying a satisfying assignment that makes a Boolean formula resolve to true. The problem is defined over formula written a set of m clauses in conjunction, c1 ^ c2 ^ c3, where each clause Ci  is formed by the disjunction of Boolean variables, x1,x2,...xn, or their negations. This form of the conjunction (AND)  of clauses and the disjunction (OR) of literals (variables and their negation) is called Conjunctive Normal Form (CNF). In SAT the problem asks if there exists a truth assignment  such that the expression is true.</a:t>
            </a:r>
            <a:endParaRPr/>
          </a:p>
        </p:txBody>
      </p:sp>
      <p:sp>
        <p:nvSpPr>
          <p:cNvPr id="565" name="Google Shape;565;gc0d1fd0c69_0_2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c0d1fd0c69_0_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c0d1fd0c69_0_3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Here's what we are concerned about. We  are interested in finding out if there exists a Boolean assignments for each variable  such that the formula evaluates to true. An example of a satisfying assignment for this formula would be: 1, 0, 1, 1, 1. When we substitute each of the values of  into  we get (4-end) The result is that the expression is true. </a:t>
            </a:r>
            <a:r>
              <a:rPr lang="sv-SE" sz="1100">
                <a:latin typeface="Verdana"/>
                <a:ea typeface="Verdana"/>
                <a:cs typeface="Verdana"/>
                <a:sym typeface="Verdana"/>
              </a:rPr>
              <a:t>That sounds simple doesn't it? Well it's not. This problem can be NP-Complete, and NP-Complete problems get harder and harder as the problem becomes larger. So when the number of variables in the formula increase, the problem gets more difficult. We, however, have a couple of search algorithms that can efficiently prune bad solutions away without trying them.</a:t>
            </a:r>
            <a:endParaRPr/>
          </a:p>
          <a:p>
            <a:pPr indent="0" lvl="0" marL="0" rtl="0" algn="l">
              <a:spcBef>
                <a:spcPts val="0"/>
              </a:spcBef>
              <a:spcAft>
                <a:spcPts val="0"/>
              </a:spcAft>
              <a:buNone/>
            </a:pPr>
            <a:r>
              <a:t/>
            </a:r>
            <a:endParaRPr/>
          </a:p>
        </p:txBody>
      </p:sp>
      <p:sp>
        <p:nvSpPr>
          <p:cNvPr id="573" name="Google Shape;573;gc0d1fd0c69_0_3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c0d1fd0c69_0_9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c0d1fd0c69_0_9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Our first complet</a:t>
            </a:r>
            <a:r>
              <a:rPr lang="sv-SE">
                <a:solidFill>
                  <a:schemeClr val="dk1"/>
                </a:solidFill>
              </a:rPr>
              <a:t>e search algorithm is the branch-and-bound algorithm. This algorithm is conceptually simple: set a</a:t>
            </a:r>
            <a:r>
              <a:rPr lang="sv-SE"/>
              <a:t> variable</a:t>
            </a:r>
            <a:r>
              <a:rPr lang="sv-SE">
                <a:solidFill>
                  <a:schemeClr val="dk1"/>
                </a:solidFill>
              </a:rPr>
              <a:t> in the boolean formula to a particular value, apply that value to the formula, and check to see if the value satisfies all of the clauses that it appears in. If so, assign a value to the next variable and so on. However, if setting a value unsatisfies a clause, then a backtracking step (a bound) is initiated and the other possible value is applied. This process prunes branches of the formed boolean decision tree</a:t>
            </a:r>
            <a:r>
              <a:rPr lang="sv-SE"/>
              <a:t>. </a:t>
            </a:r>
            <a:r>
              <a:rPr lang="sv-SE" sz="1100">
                <a:latin typeface="Verdana"/>
                <a:ea typeface="Verdana"/>
                <a:cs typeface="Verdana"/>
                <a:sym typeface="Verdana"/>
              </a:rPr>
              <a:t>Although we have reduced the number of checks we performed it does not mean that the problem has become any easier. It is still hard to solve, and it is NP-Complete. However, by trying assignments carefully, we get to a solution more quickly, generally without trying everything. </a:t>
            </a:r>
            <a:endParaRPr>
              <a:solidFill>
                <a:schemeClr val="dk1"/>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c0d1fd0c69_0_9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c0d1fd0c69_0_9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-We first set a value of</a:t>
            </a:r>
            <a:r>
              <a:rPr lang="sv-SE"/>
              <a:t> false</a:t>
            </a:r>
            <a:r>
              <a:rPr lang="sv-SE">
                <a:solidFill>
                  <a:schemeClr val="dk1"/>
                </a:solidFill>
              </a:rPr>
              <a:t> to x1. This inserts a zero into clauses two and four, but does not satisfy or unsatisfy either clause yet. </a:t>
            </a:r>
            <a:endParaRPr>
              <a:solidFill>
                <a:schemeClr val="dk1"/>
              </a:solidFill>
            </a:endParaRPr>
          </a:p>
          <a:p>
            <a:pPr indent="0" lvl="0" marL="0" rtl="0" algn="l">
              <a:spcBef>
                <a:spcPts val="0"/>
              </a:spcBef>
              <a:spcAft>
                <a:spcPts val="0"/>
              </a:spcAft>
              <a:buNone/>
            </a:pPr>
            <a:r>
              <a:rPr lang="sv-SE">
                <a:solidFill>
                  <a:schemeClr val="dk1"/>
                </a:solidFill>
              </a:rPr>
              <a:t>-Next, we insert a value of zero for x2. This satisfies the first clause, but unsatisifies the fourth clause (as both x1 and x2 are set to zero). </a:t>
            </a:r>
            <a:endParaRPr>
              <a:solidFill>
                <a:schemeClr val="dk1"/>
              </a:solidFill>
            </a:endParaRPr>
          </a:p>
          <a:p>
            <a:pPr indent="0" lvl="0" marL="0" rtl="0" algn="l">
              <a:spcBef>
                <a:spcPts val="0"/>
              </a:spcBef>
              <a:spcAft>
                <a:spcPts val="0"/>
              </a:spcAft>
              <a:buNone/>
            </a:pPr>
            <a:r>
              <a:rPr lang="sv-SE">
                <a:solidFill>
                  <a:schemeClr val="dk1"/>
                </a:solidFill>
              </a:rPr>
              <a:t>-Therefore, we stop and backtrack, assigning a new value of one to x2. This satisifies the fourth clause. We can continue this process with all variables until the complete formula is satisified. If we hi</a:t>
            </a:r>
            <a:r>
              <a:rPr lang="sv-SE"/>
              <a:t>t a dead end, where applying either value unsatisfies something, we will backtrack again to the assignment before that and see if we can change the outcome. So, this is almost like a depth-first search in a graph, we go as deeply as we can in the formed decision tree and backtrack when we cannot make any additional assignments without unsatisfying something.</a:t>
            </a:r>
            <a:endParaRPr>
              <a:solidFill>
                <a:schemeClr val="dk1"/>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c0d1fd0c69_0_10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5" name="Google Shape;595;gc0d1fd0c69_0_10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Another common complete method is the Davis-Putnam-Logemann-Loveland, or DPLL, algorithm [13]. </a:t>
            </a:r>
            <a:r>
              <a:rPr lang="sv-SE"/>
              <a:t>It is basically the same as Branch and bound, but there is a slight difference which makes it more powerful. The way it works is this, select a variable or its negation. Assign the variable a value. If the result is true, and hence satisfies the clause, then remove all clauses containing that variable from the formula, creating a simplified formula. On the other hand, if the literal is false due to its negation, remove only that specific variable from the clause. So far this is sort of like branch and bound except that we are looking at it from the point of view of the clauses. We recursively do this until we find a solution. To make this even better, if a clause contained a single literal, then assign that literal a value that makes it true, and perform the same procedure. That is called unit clause elimination. You can imagine how this would have a cascading, domino effect. As more variables are eliminated from clauses the more clauses turn into unit clauses - which we identify and get rid of as soon as we see them. </a:t>
            </a:r>
            <a:endParaRPr>
              <a:solidFill>
                <a:schemeClr val="dk1"/>
              </a:solidFil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c0d1fd0c69_0_1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c0d1fd0c69_0_1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-If we assign a value of zero to x2, the first clause is rendered true (¬x2 = ¬0 = 1). We can eliminate the first cause from the formula and x2 from clause four. This leaves the following: (read) </a:t>
            </a:r>
            <a:endParaRPr>
              <a:solidFill>
                <a:schemeClr val="dk1"/>
              </a:solidFill>
            </a:endParaRPr>
          </a:p>
          <a:p>
            <a:pPr indent="0" lvl="0" marL="0" rtl="0" algn="l">
              <a:spcBef>
                <a:spcPts val="0"/>
              </a:spcBef>
              <a:spcAft>
                <a:spcPts val="0"/>
              </a:spcAft>
              <a:buNone/>
            </a:pPr>
            <a:r>
              <a:rPr lang="sv-SE">
                <a:solidFill>
                  <a:schemeClr val="dk1"/>
                </a:solidFill>
              </a:rPr>
              <a:t>- As the third clause is now a unit clause, we assign x1 = 1. We can now remove both clauses one and three from the formula:(read)</a:t>
            </a:r>
            <a:endParaRPr>
              <a:solidFill>
                <a:schemeClr val="dk1"/>
              </a:solidFill>
            </a:endParaRPr>
          </a:p>
          <a:p>
            <a:pPr indent="0" lvl="0" marL="0" rtl="0" algn="l">
              <a:spcBef>
                <a:spcPts val="0"/>
              </a:spcBef>
              <a:spcAft>
                <a:spcPts val="0"/>
              </a:spcAft>
              <a:buNone/>
            </a:pPr>
            <a:r>
              <a:rPr lang="sv-SE">
                <a:solidFill>
                  <a:schemeClr val="dk1"/>
                </a:solidFill>
              </a:rPr>
              <a:t>- From this point, the example is trivially solved with x4 = 0 and x5 = 0 </a:t>
            </a:r>
            <a:endParaRPr>
              <a:solidFill>
                <a:schemeClr val="dk1"/>
              </a:solidFil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7dd65de58c_0_5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7dd65de58c_0_5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(read all).</a:t>
            </a:r>
            <a:endParaRPr>
              <a:solidFill>
                <a:schemeClr val="dk1"/>
              </a:solidFill>
            </a:endParaRPr>
          </a:p>
          <a:p>
            <a:pPr indent="0" lvl="0" marL="0" rtl="0" algn="l">
              <a:spcBef>
                <a:spcPts val="0"/>
              </a:spcBef>
              <a:spcAft>
                <a:spcPts val="0"/>
              </a:spcAft>
              <a:buNone/>
            </a:pPr>
            <a:r>
              <a:rPr lang="sv-SE">
                <a:solidFill>
                  <a:schemeClr val="dk1"/>
                </a:solidFill>
              </a:rPr>
              <a:t>So, you often find that your first attempt at a model is not good enough. You need to get into a loop of iterative refinement. If it’s too complex, simplify it. It it’s too simple, add detail. Continue until you are able to perform verification.</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7dd65de58c_0_314: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7dd65de58c_0_3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1, Models can be used to “tame” the complexity of the program. (2-5)</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gc0d1fd0c69_0_1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18" name="Google Shape;618;gc0d1fd0c69_0_16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Now, there are probably a few of you wondering where this stuff ever gets used. It sounds very theoretical - very math-heavy - very time-consuming - building a model when you could just get on with coding. If you look at NuSMV, which we’re focusing on, it’s an academic tool and its </a:t>
            </a:r>
            <a:r>
              <a:rPr lang="sv-SE"/>
              <a:t>website looks like something from the 90’s. So, is this a real thing used in industry? The answer is yes, but certainly not widespread for all of those reasons. It requires additional effort. It is time-consuming. However, these approaches are used in MANY companies writing safety critical code like Volvo, Boeing, Medtronic - companies that want to verify certain functionality that could risk human life or cause massive equipment </a:t>
            </a:r>
            <a:r>
              <a:rPr lang="sv-SE"/>
              <a:t>failure</a:t>
            </a:r>
            <a:r>
              <a:rPr lang="sv-SE"/>
              <a:t>. It is used heavily in medical device development, automotive development, and aerospace industries. It is also even used for verifying security policies and other specific stateful functions at companies like Amazon Web Services. Verification is not used in all cases, but is applied selectively to analyze really complex functionality. It’s worth understanding and knowing a little about. Now, there are fancier tools than NuSMV - which we focused on - but it is </a:t>
            </a:r>
            <a:endParaRPr/>
          </a:p>
          <a:p>
            <a:pPr indent="0" lvl="0" marL="0" rtl="0" algn="l">
              <a:spcBef>
                <a:spcPts val="0"/>
              </a:spcBef>
              <a:spcAft>
                <a:spcPts val="0"/>
              </a:spcAft>
              <a:buNone/>
            </a:pPr>
            <a:r>
              <a:rPr lang="sv-SE"/>
              <a:t>FREE (most industrial tools are either not available or cost $$$$$$), and NuSMV is the most beginner-friendly tool. Knowing how to use any of these tools could prove very useful in getting a job in a verification role, so pay some attention here.</a:t>
            </a:r>
            <a:endParaRPr/>
          </a:p>
          <a:p>
            <a:pPr indent="0" lvl="0" marL="0" rtl="0" algn="l">
              <a:spcBef>
                <a:spcPts val="0"/>
              </a:spcBef>
              <a:spcAft>
                <a:spcPts val="0"/>
              </a:spcAft>
              <a:buNone/>
            </a:pPr>
            <a:r>
              <a:t/>
            </a:r>
            <a:endParaRPr/>
          </a:p>
        </p:txBody>
      </p:sp>
      <p:sp>
        <p:nvSpPr>
          <p:cNvPr id="619" name="Google Shape;619;gc0d1fd0c69_0_16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7dd65de58c_0_5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7dd65de58c_0_5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g7dd65de58c_0_5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3" name="Google Shape;633;g7dd65de58c_0_5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0" name="Google Shape;64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9" name="Google Shape;64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7dd65de58c_0_3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7dd65de58c_0_3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Ultimately, we need to make the argument that the the system we built fulfills the specification - make the argument for verification. The model represents the first step in making that argument. If we take the specification and formulate it as a series of logical properties, we can check whether those properties hold by analyzing the model. As the model comes directly from our requirements and our understanding of the system, if there are violations, there is an issue with our plans - somewhere, our requirements and specifications are wrong. They might be contradictory, incomplete, or just have a mistake. By verifying properties over the model, we can find out if there are issues and fix them. So, the train of thought is that if the model satisfies the properties, AND if the model is well-formed, consistent, and complete, AND if the model actually represents the final program, then proving properties over the model is an argument that your specifications are correct and that the final product will actually meet them. Bas</a:t>
            </a:r>
            <a:r>
              <a:rPr lang="sv-SE"/>
              <a:t>ically, the model is a simpler form of the program that we can analyze. If it is representative, then a property that holds over the model will hold over the full system as well. </a:t>
            </a:r>
            <a:endParaRPr/>
          </a:p>
          <a:p>
            <a:pPr indent="0" lvl="0" marL="0" rtl="0" algn="l">
              <a:spcBef>
                <a:spcPts val="0"/>
              </a:spcBef>
              <a:spcAft>
                <a:spcPts val="0"/>
              </a:spcAft>
              <a:buNone/>
            </a:pPr>
            <a:r>
              <a:rPr lang="sv-SE">
                <a:solidFill>
                  <a:schemeClr val="dk1"/>
                </a:solidFill>
              </a:rPr>
              <a:t>Where do you think you can get in the most trouble here?</a:t>
            </a:r>
            <a:r>
              <a:rPr lang="sv-SE"/>
              <a:t> </a:t>
            </a:r>
            <a:r>
              <a:rPr lang="sv-SE">
                <a:solidFill>
                  <a:schemeClr val="dk1"/>
                </a:solidFill>
              </a:rPr>
              <a:t>(discuss - last one</a:t>
            </a:r>
            <a:r>
              <a:rPr lang="sv-SE"/>
              <a:t>, but if it is representative, then great - and we can, if nothing else, generate tests based on these properties using the model and apply them to the real system</a:t>
            </a:r>
            <a:r>
              <a:rPr lang="sv-SE">
                <a:solidFill>
                  <a:schemeClr val="dk1"/>
                </a:solidFill>
              </a:rPr>
              <a:t>)</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7dd65de58c_0_3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7dd65de58c_0_3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Often, on a real program, testing is the best you can do. You can’t cover the full input space, but you try to do enough to feel confident. In this case, however, we’ve simplified things dramatically by building a model. A model is much, much simpler than the real system - it represents one </a:t>
            </a:r>
            <a:r>
              <a:rPr lang="sv-SE"/>
              <a:t>functionality, it doesn’t replicate it in every detail, it’s abstract in some manner</a:t>
            </a:r>
            <a:r>
              <a:rPr lang="sv-SE">
                <a:solidFill>
                  <a:schemeClr val="dk1"/>
                </a:solidFill>
              </a:rPr>
              <a:t>. So, we can perform a more thorough analysis. This is a process called finite state verification.</a:t>
            </a:r>
            <a:endParaRPr>
              <a:solidFill>
                <a:schemeClr val="dk1"/>
              </a:solidFill>
            </a:endParaRPr>
          </a:p>
          <a:p>
            <a:pPr indent="0" lvl="0" marL="0" rtl="0" algn="l">
              <a:spcBef>
                <a:spcPts val="0"/>
              </a:spcBef>
              <a:spcAft>
                <a:spcPts val="0"/>
              </a:spcAft>
              <a:buNone/>
            </a:pPr>
            <a:r>
              <a:rPr lang="sv-SE"/>
              <a:t>Express specification as a set of logical properties, written as Boolean formulae.</a:t>
            </a:r>
            <a:endParaRPr/>
          </a:p>
          <a:p>
            <a:pPr indent="0" lvl="0" marL="0" rtl="0" algn="l">
              <a:spcBef>
                <a:spcPts val="0"/>
              </a:spcBef>
              <a:spcAft>
                <a:spcPts val="0"/>
              </a:spcAft>
              <a:buNone/>
            </a:pPr>
            <a:r>
              <a:rPr lang="sv-SE"/>
              <a:t>Exhaustively search the state space of the model for violations of those properties. We examine the different states the model can enter for one where a property does not hold true.</a:t>
            </a:r>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7dd65de58c_0_341: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7dd65de58c_0_3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(read)</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7dd65de58c_0_6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7dd65de58c_0_66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10 minute break</a:t>
            </a:r>
            <a:endParaRPr/>
          </a:p>
        </p:txBody>
      </p:sp>
      <p:sp>
        <p:nvSpPr>
          <p:cNvPr id="220" name="Google Shape;220;g7dd65de58c_0_66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green">
  <p:cSld name="Title green">
    <p:spTree>
      <p:nvGrpSpPr>
        <p:cNvPr id="13" name="Shape 13"/>
        <p:cNvGrpSpPr/>
        <p:nvPr/>
      </p:nvGrpSpPr>
      <p:grpSpPr>
        <a:xfrm>
          <a:off x="0" y="0"/>
          <a:ext cx="0" cy="0"/>
          <a:chOff x="0" y="0"/>
          <a:chExt cx="0" cy="0"/>
        </a:xfrm>
      </p:grpSpPr>
      <p:sp>
        <p:nvSpPr>
          <p:cNvPr id="14" name="Google Shape;14;p2"/>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80000"/>
              </a:lnSpc>
              <a:spcBef>
                <a:spcPts val="750"/>
              </a:spcBef>
              <a:spcAft>
                <a:spcPts val="0"/>
              </a:spcAft>
              <a:buClr>
                <a:schemeClr val="lt1"/>
              </a:buClr>
              <a:buSzPts val="4000"/>
              <a:buFont typeface="Arial"/>
              <a:buNone/>
              <a:defRPr b="1" i="0" sz="40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5" name="Google Shape;15;p2"/>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1" name="Shape 71"/>
        <p:cNvGrpSpPr/>
        <p:nvPr/>
      </p:nvGrpSpPr>
      <p:grpSpPr>
        <a:xfrm>
          <a:off x="0" y="0"/>
          <a:ext cx="0" cy="0"/>
          <a:chOff x="0" y="0"/>
          <a:chExt cx="0" cy="0"/>
        </a:xfrm>
      </p:grpSpPr>
      <p:sp>
        <p:nvSpPr>
          <p:cNvPr id="72" name="Google Shape;72;p12"/>
          <p:cNvSpPr/>
          <p:nvPr/>
        </p:nvSpPr>
        <p:spPr>
          <a:xfrm>
            <a:off x="0" y="0"/>
            <a:ext cx="9144000" cy="11496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73" name="Google Shape;73;p12"/>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74" name="Google Shape;74;p12"/>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5" name="Google Shape;75;p12"/>
          <p:cNvSpPr txBox="1"/>
          <p:nvPr>
            <p:ph idx="1" type="body"/>
          </p:nvPr>
        </p:nvSpPr>
        <p:spPr>
          <a:xfrm>
            <a:off x="457200"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6" name="Google Shape;76;p12"/>
          <p:cNvSpPr txBox="1"/>
          <p:nvPr>
            <p:ph idx="2"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7" name="Google Shape;77;p12"/>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sta bilden">
  <p:cSld name="Sista bilden">
    <p:spTree>
      <p:nvGrpSpPr>
        <p:cNvPr id="80" name="Shape 8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one column">
  <p:cSld name="List one column">
    <p:spTree>
      <p:nvGrpSpPr>
        <p:cNvPr id="85" name="Shape 85"/>
        <p:cNvGrpSpPr/>
        <p:nvPr/>
      </p:nvGrpSpPr>
      <p:grpSpPr>
        <a:xfrm>
          <a:off x="0" y="0"/>
          <a:ext cx="0" cy="0"/>
          <a:chOff x="0" y="0"/>
          <a:chExt cx="0" cy="0"/>
        </a:xfrm>
      </p:grpSpPr>
      <p:sp>
        <p:nvSpPr>
          <p:cNvPr id="86" name="Google Shape;86;p16"/>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87" name="Google Shape;87;p16"/>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88" name="Google Shape;88;p16"/>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89" name="Google Shape;89;p16"/>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90" name="Google Shape;90;p16"/>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91" name="Google Shape;91;p16"/>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one column">
  <p:cSld name="Preamble, list one column">
    <p:spTree>
      <p:nvGrpSpPr>
        <p:cNvPr id="92" name="Shape 92"/>
        <p:cNvGrpSpPr/>
        <p:nvPr/>
      </p:nvGrpSpPr>
      <p:grpSpPr>
        <a:xfrm>
          <a:off x="0" y="0"/>
          <a:ext cx="0" cy="0"/>
          <a:chOff x="0" y="0"/>
          <a:chExt cx="0" cy="0"/>
        </a:xfrm>
      </p:grpSpPr>
      <p:sp>
        <p:nvSpPr>
          <p:cNvPr id="93" name="Google Shape;93;p17"/>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94" name="Google Shape;94;p17"/>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95" name="Google Shape;95;p17"/>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96" name="Google Shape;96;p17"/>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97" name="Google Shape;97;p17"/>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98" name="Google Shape;98;p17"/>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two columns">
  <p:cSld name="List two columns">
    <p:spTree>
      <p:nvGrpSpPr>
        <p:cNvPr id="99" name="Shape 99"/>
        <p:cNvGrpSpPr/>
        <p:nvPr/>
      </p:nvGrpSpPr>
      <p:grpSpPr>
        <a:xfrm>
          <a:off x="0" y="0"/>
          <a:ext cx="0" cy="0"/>
          <a:chOff x="0" y="0"/>
          <a:chExt cx="0" cy="0"/>
        </a:xfrm>
      </p:grpSpPr>
      <p:sp>
        <p:nvSpPr>
          <p:cNvPr id="100" name="Google Shape;100;p18"/>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01" name="Google Shape;101;p18"/>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02" name="Google Shape;102;p18"/>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03" name="Google Shape;103;p18"/>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04" name="Google Shape;104;p18"/>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05" name="Google Shape;105;p18"/>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two columns">
  <p:cSld name="Preamble, list two columns">
    <p:spTree>
      <p:nvGrpSpPr>
        <p:cNvPr id="106" name="Shape 106"/>
        <p:cNvGrpSpPr/>
        <p:nvPr/>
      </p:nvGrpSpPr>
      <p:grpSpPr>
        <a:xfrm>
          <a:off x="0" y="0"/>
          <a:ext cx="0" cy="0"/>
          <a:chOff x="0" y="0"/>
          <a:chExt cx="0" cy="0"/>
        </a:xfrm>
      </p:grpSpPr>
      <p:sp>
        <p:nvSpPr>
          <p:cNvPr id="107" name="Google Shape;107;p19"/>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08" name="Google Shape;108;p19"/>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09" name="Google Shape;109;p19"/>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10" name="Google Shape;110;p19"/>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1" name="Google Shape;111;p19"/>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2" name="Google Shape;112;p19"/>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block">
  <p:cSld name="Textblock">
    <p:spTree>
      <p:nvGrpSpPr>
        <p:cNvPr id="113" name="Shape 113"/>
        <p:cNvGrpSpPr/>
        <p:nvPr/>
      </p:nvGrpSpPr>
      <p:grpSpPr>
        <a:xfrm>
          <a:off x="0" y="0"/>
          <a:ext cx="0" cy="0"/>
          <a:chOff x="0" y="0"/>
          <a:chExt cx="0" cy="0"/>
        </a:xfrm>
      </p:grpSpPr>
      <p:sp>
        <p:nvSpPr>
          <p:cNvPr id="114" name="Google Shape;114;p20"/>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15" name="Google Shape;115;p20"/>
          <p:cNvSpPr txBox="1"/>
          <p:nvPr>
            <p:ph type="title"/>
          </p:nvPr>
        </p:nvSpPr>
        <p:spPr>
          <a:xfrm>
            <a:off x="468890" y="614003"/>
            <a:ext cx="8217900" cy="7521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16" name="Google Shape;116;p20"/>
          <p:cNvSpPr txBox="1"/>
          <p:nvPr>
            <p:ph idx="1" type="body"/>
          </p:nvPr>
        </p:nvSpPr>
        <p:spPr>
          <a:xfrm>
            <a:off x="468890" y="1366024"/>
            <a:ext cx="8217900" cy="3093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17" name="Google Shape;117;p20"/>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8" name="Google Shape;118;p20"/>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9" name="Google Shape;119;p20"/>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p:cSld name="List with image">
    <p:spTree>
      <p:nvGrpSpPr>
        <p:cNvPr id="120" name="Shape 120"/>
        <p:cNvGrpSpPr/>
        <p:nvPr/>
      </p:nvGrpSpPr>
      <p:grpSpPr>
        <a:xfrm>
          <a:off x="0" y="0"/>
          <a:ext cx="0" cy="0"/>
          <a:chOff x="0" y="0"/>
          <a:chExt cx="0" cy="0"/>
        </a:xfrm>
      </p:grpSpPr>
      <p:sp>
        <p:nvSpPr>
          <p:cNvPr id="121" name="Google Shape;121;p21"/>
          <p:cNvSpPr/>
          <p:nvPr>
            <p:ph idx="2" type="pic"/>
          </p:nvPr>
        </p:nvSpPr>
        <p:spPr>
          <a:xfrm>
            <a:off x="6553200" y="418169"/>
            <a:ext cx="2590800" cy="4512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22" name="Google Shape;122;p21"/>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23" name="Google Shape;123;p21"/>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24" name="Google Shape;124;p21"/>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25" name="Google Shape;125;p21"/>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126" name="Google Shape;126;p21"/>
          <p:cNvSpPr txBox="1"/>
          <p:nvPr>
            <p:ph type="title"/>
          </p:nvPr>
        </p:nvSpPr>
        <p:spPr>
          <a:xfrm>
            <a:off x="468890" y="614004"/>
            <a:ext cx="5875200" cy="9138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27" name="Google Shape;127;p21"/>
          <p:cNvSpPr txBox="1"/>
          <p:nvPr>
            <p:ph idx="1" type="body"/>
          </p:nvPr>
        </p:nvSpPr>
        <p:spPr>
          <a:xfrm>
            <a:off x="468890" y="1709378"/>
            <a:ext cx="5875200" cy="31548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8" name="Shape 128"/>
        <p:cNvGrpSpPr/>
        <p:nvPr/>
      </p:nvGrpSpPr>
      <p:grpSpPr>
        <a:xfrm>
          <a:off x="0" y="0"/>
          <a:ext cx="0" cy="0"/>
          <a:chOff x="0" y="0"/>
          <a:chExt cx="0" cy="0"/>
        </a:xfrm>
      </p:grpSpPr>
      <p:sp>
        <p:nvSpPr>
          <p:cNvPr id="129" name="Google Shape;129;p22"/>
          <p:cNvSpPr/>
          <p:nvPr/>
        </p:nvSpPr>
        <p:spPr>
          <a:xfrm>
            <a:off x="0" y="0"/>
            <a:ext cx="9144000" cy="11496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30" name="Google Shape;130;p22"/>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131" name="Google Shape;131;p22"/>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32" name="Google Shape;132;p22"/>
          <p:cNvSpPr txBox="1"/>
          <p:nvPr>
            <p:ph idx="1" type="body"/>
          </p:nvPr>
        </p:nvSpPr>
        <p:spPr>
          <a:xfrm>
            <a:off x="457200" y="1200150"/>
            <a:ext cx="82296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33" name="Google Shape;133;p22"/>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2"/>
        </a:solidFill>
      </p:bgPr>
    </p:bg>
    <p:spTree>
      <p:nvGrpSpPr>
        <p:cNvPr id="134" name="Shape 134"/>
        <p:cNvGrpSpPr/>
        <p:nvPr/>
      </p:nvGrpSpPr>
      <p:grpSpPr>
        <a:xfrm>
          <a:off x="0" y="0"/>
          <a:ext cx="0" cy="0"/>
          <a:chOff x="0" y="0"/>
          <a:chExt cx="0" cy="0"/>
        </a:xfrm>
      </p:grpSpPr>
      <p:sp>
        <p:nvSpPr>
          <p:cNvPr id="135" name="Google Shape;135;p23"/>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one column">
  <p:cSld name="List one column">
    <p:spTree>
      <p:nvGrpSpPr>
        <p:cNvPr id="20" name="Shape 20"/>
        <p:cNvGrpSpPr/>
        <p:nvPr/>
      </p:nvGrpSpPr>
      <p:grpSpPr>
        <a:xfrm>
          <a:off x="0" y="0"/>
          <a:ext cx="0" cy="0"/>
          <a:chOff x="0" y="0"/>
          <a:chExt cx="0" cy="0"/>
        </a:xfrm>
      </p:grpSpPr>
      <p:sp>
        <p:nvSpPr>
          <p:cNvPr id="21" name="Google Shape;21;p4"/>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22" name="Google Shape;22;p4"/>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3" name="Google Shape;23;p4"/>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4" name="Google Shape;24;p4"/>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25" name="Google Shape;25;p4"/>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4"/>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36" name="Shape 136"/>
        <p:cNvGrpSpPr/>
        <p:nvPr/>
      </p:nvGrpSpPr>
      <p:grpSpPr>
        <a:xfrm>
          <a:off x="0" y="0"/>
          <a:ext cx="0" cy="0"/>
          <a:chOff x="0" y="0"/>
          <a:chExt cx="0" cy="0"/>
        </a:xfrm>
      </p:grpSpPr>
      <p:sp>
        <p:nvSpPr>
          <p:cNvPr id="137" name="Google Shape;137;p24"/>
          <p:cNvSpPr/>
          <p:nvPr/>
        </p:nvSpPr>
        <p:spPr>
          <a:xfrm>
            <a:off x="0" y="0"/>
            <a:ext cx="9144000" cy="11496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38" name="Google Shape;138;p24"/>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139" name="Google Shape;139;p24"/>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40" name="Google Shape;140;p24"/>
          <p:cNvSpPr txBox="1"/>
          <p:nvPr>
            <p:ph idx="1" type="body"/>
          </p:nvPr>
        </p:nvSpPr>
        <p:spPr>
          <a:xfrm>
            <a:off x="457200"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41" name="Google Shape;141;p24"/>
          <p:cNvSpPr txBox="1"/>
          <p:nvPr>
            <p:ph idx="2"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42" name="Google Shape;142;p24"/>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one column">
  <p:cSld name="Preamble, list one column">
    <p:spTree>
      <p:nvGrpSpPr>
        <p:cNvPr id="27" name="Shape 27"/>
        <p:cNvGrpSpPr/>
        <p:nvPr/>
      </p:nvGrpSpPr>
      <p:grpSpPr>
        <a:xfrm>
          <a:off x="0" y="0"/>
          <a:ext cx="0" cy="0"/>
          <a:chOff x="0" y="0"/>
          <a:chExt cx="0" cy="0"/>
        </a:xfrm>
      </p:grpSpPr>
      <p:sp>
        <p:nvSpPr>
          <p:cNvPr id="28" name="Google Shape;28;p5"/>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29" name="Google Shape;29;p5"/>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0" name="Google Shape;30;p5"/>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1" name="Google Shape;31;p5"/>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32" name="Google Shape;32;p5"/>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5"/>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two columns">
  <p:cSld name="List two columns">
    <p:spTree>
      <p:nvGrpSpPr>
        <p:cNvPr id="34" name="Shape 34"/>
        <p:cNvGrpSpPr/>
        <p:nvPr/>
      </p:nvGrpSpPr>
      <p:grpSpPr>
        <a:xfrm>
          <a:off x="0" y="0"/>
          <a:ext cx="0" cy="0"/>
          <a:chOff x="0" y="0"/>
          <a:chExt cx="0" cy="0"/>
        </a:xfrm>
      </p:grpSpPr>
      <p:sp>
        <p:nvSpPr>
          <p:cNvPr id="35" name="Google Shape;35;p6"/>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36" name="Google Shape;36;p6"/>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6"/>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8" name="Google Shape;38;p6"/>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9" name="Google Shape;39;p6"/>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0" name="Google Shape;40;p6"/>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two columns">
  <p:cSld name="Preamble, list two columns">
    <p:spTree>
      <p:nvGrpSpPr>
        <p:cNvPr id="41" name="Shape 41"/>
        <p:cNvGrpSpPr/>
        <p:nvPr/>
      </p:nvGrpSpPr>
      <p:grpSpPr>
        <a:xfrm>
          <a:off x="0" y="0"/>
          <a:ext cx="0" cy="0"/>
          <a:chOff x="0" y="0"/>
          <a:chExt cx="0" cy="0"/>
        </a:xfrm>
      </p:grpSpPr>
      <p:sp>
        <p:nvSpPr>
          <p:cNvPr id="42" name="Google Shape;42;p7"/>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43" name="Google Shape;43;p7"/>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4" name="Google Shape;44;p7"/>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5" name="Google Shape;45;p7"/>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6" name="Google Shape;46;p7"/>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7" name="Google Shape;47;p7"/>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block">
  <p:cSld name="Textblock">
    <p:spTree>
      <p:nvGrpSpPr>
        <p:cNvPr id="48" name="Shape 48"/>
        <p:cNvGrpSpPr/>
        <p:nvPr/>
      </p:nvGrpSpPr>
      <p:grpSpPr>
        <a:xfrm>
          <a:off x="0" y="0"/>
          <a:ext cx="0" cy="0"/>
          <a:chOff x="0" y="0"/>
          <a:chExt cx="0" cy="0"/>
        </a:xfrm>
      </p:grpSpPr>
      <p:sp>
        <p:nvSpPr>
          <p:cNvPr id="49" name="Google Shape;49;p8"/>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0" name="Google Shape;50;p8"/>
          <p:cNvSpPr txBox="1"/>
          <p:nvPr>
            <p:ph type="title"/>
          </p:nvPr>
        </p:nvSpPr>
        <p:spPr>
          <a:xfrm>
            <a:off x="468890" y="614003"/>
            <a:ext cx="8217910" cy="752021"/>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8"/>
          <p:cNvSpPr txBox="1"/>
          <p:nvPr>
            <p:ph idx="1" type="body"/>
          </p:nvPr>
        </p:nvSpPr>
        <p:spPr>
          <a:xfrm>
            <a:off x="468890" y="1366024"/>
            <a:ext cx="8217910" cy="309322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2" name="Google Shape;52;p8"/>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3" name="Google Shape;53;p8"/>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4" name="Google Shape;54;p8"/>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p:cSld name="List with image">
    <p:spTree>
      <p:nvGrpSpPr>
        <p:cNvPr id="55" name="Shape 55"/>
        <p:cNvGrpSpPr/>
        <p:nvPr/>
      </p:nvGrpSpPr>
      <p:grpSpPr>
        <a:xfrm>
          <a:off x="0" y="0"/>
          <a:ext cx="0" cy="0"/>
          <a:chOff x="0" y="0"/>
          <a:chExt cx="0" cy="0"/>
        </a:xfrm>
      </p:grpSpPr>
      <p:sp>
        <p:nvSpPr>
          <p:cNvPr id="56" name="Google Shape;56;p9"/>
          <p:cNvSpPr/>
          <p:nvPr>
            <p:ph idx="2" type="pic"/>
          </p:nvPr>
        </p:nvSpPr>
        <p:spPr>
          <a:xfrm>
            <a:off x="6553200" y="418169"/>
            <a:ext cx="2590800" cy="451210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7" name="Google Shape;57;p9"/>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8" name="Google Shape;58;p9"/>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9" name="Google Shape;59;p9"/>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60" name="Google Shape;60;p9"/>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61" name="Google Shape;61;p9"/>
          <p:cNvSpPr txBox="1"/>
          <p:nvPr>
            <p:ph type="title"/>
          </p:nvPr>
        </p:nvSpPr>
        <p:spPr>
          <a:xfrm>
            <a:off x="468890" y="614004"/>
            <a:ext cx="5875349" cy="913714"/>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9"/>
          <p:cNvSpPr txBox="1"/>
          <p:nvPr>
            <p:ph idx="1" type="body"/>
          </p:nvPr>
        </p:nvSpPr>
        <p:spPr>
          <a:xfrm>
            <a:off x="468890" y="1709378"/>
            <a:ext cx="5875349" cy="3154853"/>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3" name="Shape 63"/>
        <p:cNvGrpSpPr/>
        <p:nvPr/>
      </p:nvGrpSpPr>
      <p:grpSpPr>
        <a:xfrm>
          <a:off x="0" y="0"/>
          <a:ext cx="0" cy="0"/>
          <a:chOff x="0" y="0"/>
          <a:chExt cx="0" cy="0"/>
        </a:xfrm>
      </p:grpSpPr>
      <p:sp>
        <p:nvSpPr>
          <p:cNvPr id="64" name="Google Shape;64;p10"/>
          <p:cNvSpPr/>
          <p:nvPr/>
        </p:nvSpPr>
        <p:spPr>
          <a:xfrm>
            <a:off x="0" y="0"/>
            <a:ext cx="9144000" cy="11496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65" name="Google Shape;65;p10"/>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66" name="Google Shape;66;p10"/>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7" name="Google Shape;67;p10"/>
          <p:cNvSpPr txBox="1"/>
          <p:nvPr>
            <p:ph idx="1" type="body"/>
          </p:nvPr>
        </p:nvSpPr>
        <p:spPr>
          <a:xfrm>
            <a:off x="457200" y="1200150"/>
            <a:ext cx="82296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8" name="Google Shape;68;p10"/>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2"/>
        </a:solidFill>
      </p:bgPr>
    </p:bg>
    <p:spTree>
      <p:nvGrpSpPr>
        <p:cNvPr id="69" name="Shape 69"/>
        <p:cNvGrpSpPr/>
        <p:nvPr/>
      </p:nvGrpSpPr>
      <p:grpSpPr>
        <a:xfrm>
          <a:off x="0" y="0"/>
          <a:ext cx="0" cy="0"/>
          <a:chOff x="0" y="0"/>
          <a:chExt cx="0" cy="0"/>
        </a:xfrm>
      </p:grpSpPr>
      <p:sp>
        <p:nvSpPr>
          <p:cNvPr id="70" name="Google Shape;70;p11"/>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9.png"/><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1.xml"/><Relationship Id="rId3" Type="http://schemas.openxmlformats.org/officeDocument/2006/relationships/theme" Target="../theme/theme2.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9.png"/><Relationship Id="rId3" Type="http://schemas.openxmlformats.org/officeDocument/2006/relationships/slideLayout" Target="../slideLayouts/slideLayout12.xml"/><Relationship Id="rId4" Type="http://schemas.openxmlformats.org/officeDocument/2006/relationships/slideLayout" Target="../slideLayouts/slideLayout13.xml"/><Relationship Id="rId11" Type="http://schemas.openxmlformats.org/officeDocument/2006/relationships/slideLayout" Target="../slideLayouts/slideLayout20.xml"/><Relationship Id="rId10" Type="http://schemas.openxmlformats.org/officeDocument/2006/relationships/slideLayout" Target="../slideLayouts/slideLayout19.xml"/><Relationship Id="rId12" Type="http://schemas.openxmlformats.org/officeDocument/2006/relationships/theme" Target="../theme/theme5.xml"/><Relationship Id="rId9" Type="http://schemas.openxmlformats.org/officeDocument/2006/relationships/slideLayout" Target="../slideLayouts/slideLayout18.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1"/>
            <a:ext cx="9144000" cy="5143499"/>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1" name="Google Shape;11;p1"/>
          <p:cNvPicPr preferRelativeResize="0"/>
          <p:nvPr/>
        </p:nvPicPr>
        <p:blipFill rotWithShape="1">
          <a:blip r:embed="rId1">
            <a:alphaModFix/>
          </a:blip>
          <a:srcRect b="0" l="0" r="0" t="0"/>
          <a:stretch/>
        </p:blipFill>
        <p:spPr>
          <a:xfrm>
            <a:off x="103910" y="1801"/>
            <a:ext cx="9040090" cy="5141699"/>
          </a:xfrm>
          <a:prstGeom prst="rect">
            <a:avLst/>
          </a:prstGeom>
          <a:noFill/>
          <a:ln>
            <a:noFill/>
          </a:ln>
        </p:spPr>
      </p:pic>
      <p:pic>
        <p:nvPicPr>
          <p:cNvPr id="12" name="Google Shape;12;p1"/>
          <p:cNvPicPr preferRelativeResize="0"/>
          <p:nvPr/>
        </p:nvPicPr>
        <p:blipFill rotWithShape="1">
          <a:blip r:embed="rId2">
            <a:alphaModFix/>
          </a:blip>
          <a:srcRect b="0" l="0" r="0" t="0"/>
          <a:stretch/>
        </p:blipFill>
        <p:spPr>
          <a:xfrm>
            <a:off x="223592" y="286472"/>
            <a:ext cx="5924912" cy="90489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 name="Shape 16"/>
        <p:cNvGrpSpPr/>
        <p:nvPr/>
      </p:nvGrpSpPr>
      <p:grpSpPr>
        <a:xfrm>
          <a:off x="0" y="0"/>
          <a:ext cx="0" cy="0"/>
          <a:chOff x="0" y="0"/>
          <a:chExt cx="0" cy="0"/>
        </a:xfrm>
      </p:grpSpPr>
      <p:sp>
        <p:nvSpPr>
          <p:cNvPr id="17" name="Google Shape;17;p3"/>
          <p:cNvSpPr/>
          <p:nvPr/>
        </p:nvSpPr>
        <p:spPr>
          <a:xfrm>
            <a:off x="0" y="0"/>
            <a:ext cx="9144000" cy="42017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8" name="Google Shape;18;p3"/>
          <p:cNvPicPr preferRelativeResize="0"/>
          <p:nvPr/>
        </p:nvPicPr>
        <p:blipFill rotWithShape="1">
          <a:blip r:embed="rId1">
            <a:alphaModFix/>
          </a:blip>
          <a:srcRect b="0" l="0" r="0" t="0"/>
          <a:stretch/>
        </p:blipFill>
        <p:spPr>
          <a:xfrm>
            <a:off x="391885" y="-70325"/>
            <a:ext cx="3846286" cy="587433"/>
          </a:xfrm>
          <a:prstGeom prst="rect">
            <a:avLst/>
          </a:prstGeom>
          <a:noFill/>
          <a:ln>
            <a:noFill/>
          </a:ln>
        </p:spPr>
      </p:pic>
      <p:pic>
        <p:nvPicPr>
          <p:cNvPr id="19" name="Google Shape;19;p3"/>
          <p:cNvPicPr preferRelativeResize="0"/>
          <p:nvPr/>
        </p:nvPicPr>
        <p:blipFill rotWithShape="1">
          <a:blip r:embed="rId2">
            <a:alphaModFix/>
          </a:blip>
          <a:srcRect b="0" l="50635" r="0" t="0"/>
          <a:stretch/>
        </p:blipFill>
        <p:spPr>
          <a:xfrm>
            <a:off x="4630056" y="5297"/>
            <a:ext cx="4513943"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8" name="Shape 78"/>
        <p:cNvGrpSpPr/>
        <p:nvPr/>
      </p:nvGrpSpPr>
      <p:grpSpPr>
        <a:xfrm>
          <a:off x="0" y="0"/>
          <a:ext cx="0" cy="0"/>
          <a:chOff x="0" y="0"/>
          <a:chExt cx="0" cy="0"/>
        </a:xfrm>
      </p:grpSpPr>
      <p:pic>
        <p:nvPicPr>
          <p:cNvPr id="79" name="Google Shape;79;p13"/>
          <p:cNvPicPr preferRelativeResize="0"/>
          <p:nvPr/>
        </p:nvPicPr>
        <p:blipFill rotWithShape="1">
          <a:blip r:embed="rId1">
            <a:alphaModFix/>
          </a:blip>
          <a:srcRect b="0" l="0" r="0" t="0"/>
          <a:stretch/>
        </p:blipFill>
        <p:spPr>
          <a:xfrm>
            <a:off x="3160752" y="661720"/>
            <a:ext cx="2802914" cy="370708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8"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1" name="Shape 81"/>
        <p:cNvGrpSpPr/>
        <p:nvPr/>
      </p:nvGrpSpPr>
      <p:grpSpPr>
        <a:xfrm>
          <a:off x="0" y="0"/>
          <a:ext cx="0" cy="0"/>
          <a:chOff x="0" y="0"/>
          <a:chExt cx="0" cy="0"/>
        </a:xfrm>
      </p:grpSpPr>
      <p:sp>
        <p:nvSpPr>
          <p:cNvPr id="82" name="Google Shape;82;p15"/>
          <p:cNvSpPr/>
          <p:nvPr/>
        </p:nvSpPr>
        <p:spPr>
          <a:xfrm>
            <a:off x="0" y="0"/>
            <a:ext cx="9144000" cy="420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83" name="Google Shape;83;p15"/>
          <p:cNvPicPr preferRelativeResize="0"/>
          <p:nvPr/>
        </p:nvPicPr>
        <p:blipFill rotWithShape="1">
          <a:blip r:embed="rId1">
            <a:alphaModFix/>
          </a:blip>
          <a:srcRect b="0" l="0" r="0" t="0"/>
          <a:stretch/>
        </p:blipFill>
        <p:spPr>
          <a:xfrm>
            <a:off x="391885" y="-70325"/>
            <a:ext cx="3846288" cy="587433"/>
          </a:xfrm>
          <a:prstGeom prst="rect">
            <a:avLst/>
          </a:prstGeom>
          <a:noFill/>
          <a:ln>
            <a:noFill/>
          </a:ln>
        </p:spPr>
      </p:pic>
      <p:pic>
        <p:nvPicPr>
          <p:cNvPr id="84" name="Google Shape;84;p15"/>
          <p:cNvPicPr preferRelativeResize="0"/>
          <p:nvPr/>
        </p:nvPicPr>
        <p:blipFill rotWithShape="1">
          <a:blip r:embed="rId2">
            <a:alphaModFix/>
          </a:blip>
          <a:srcRect b="0" l="50634" r="0" t="0"/>
          <a:stretch/>
        </p:blipFill>
        <p:spPr>
          <a:xfrm>
            <a:off x="4630056" y="5297"/>
            <a:ext cx="4513940"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4000"/>
              <a:buNone/>
            </a:pPr>
            <a:r>
              <a:rPr lang="sv-SE" sz="3000"/>
              <a:t>Lecture 14: Finite State Verification</a:t>
            </a:r>
            <a:endParaRPr/>
          </a:p>
        </p:txBody>
      </p:sp>
      <p:sp>
        <p:nvSpPr>
          <p:cNvPr id="148" name="Google Shape;148;p25"/>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800"/>
              <a:buFont typeface="Arial"/>
              <a:buNone/>
            </a:pPr>
            <a:r>
              <a:rPr lang="sv-SE"/>
              <a:t>Gregory Gay</a:t>
            </a:r>
            <a:endParaRPr/>
          </a:p>
          <a:p>
            <a:pPr indent="0" lvl="0" marL="0" rtl="0" algn="l">
              <a:spcBef>
                <a:spcPts val="0"/>
              </a:spcBef>
              <a:spcAft>
                <a:spcPts val="0"/>
              </a:spcAft>
              <a:buClr>
                <a:schemeClr val="lt1"/>
              </a:buClr>
              <a:buSzPts val="1800"/>
              <a:buFont typeface="Arial"/>
              <a:buNone/>
            </a:pPr>
            <a:r>
              <a:rPr lang="sv-SE"/>
              <a:t>DIT636/DAT560 - February 28, 2024</a:t>
            </a:r>
            <a:endParaRPr/>
          </a:p>
          <a:p>
            <a:pPr indent="0" lvl="0" marL="0" rtl="0" algn="l">
              <a:lnSpc>
                <a:spcPct val="90000"/>
              </a:lnSpc>
              <a:spcBef>
                <a:spcPts val="0"/>
              </a:spcBef>
              <a:spcAft>
                <a:spcPts val="0"/>
              </a:spcAft>
              <a:buClr>
                <a:schemeClr val="lt1"/>
              </a:buClr>
              <a:buSzPts val="1800"/>
              <a:buFont typeface="Arial"/>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Expressing Properties</a:t>
            </a:r>
            <a:endParaRPr/>
          </a:p>
        </p:txBody>
      </p:sp>
      <p:sp>
        <p:nvSpPr>
          <p:cNvPr id="229" name="Google Shape;229;p3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Properties expressed in a formal logic.</a:t>
            </a:r>
            <a:endParaRPr/>
          </a:p>
          <a:p>
            <a:pPr indent="-368300" lvl="1" marL="914400" rtl="0" algn="l">
              <a:spcBef>
                <a:spcPts val="500"/>
              </a:spcBef>
              <a:spcAft>
                <a:spcPts val="0"/>
              </a:spcAft>
              <a:buSzPts val="2200"/>
              <a:buChar char="•"/>
            </a:pPr>
            <a:r>
              <a:rPr lang="sv-SE"/>
              <a:t>Boolean expressions, representing facts we asset over execution paths.</a:t>
            </a:r>
            <a:endParaRPr/>
          </a:p>
          <a:p>
            <a:pPr indent="-368300" lvl="1" marL="914400" rtl="0" algn="l">
              <a:spcBef>
                <a:spcPts val="500"/>
              </a:spcBef>
              <a:spcAft>
                <a:spcPts val="0"/>
              </a:spcAft>
              <a:buSzPts val="2200"/>
              <a:buChar char="•"/>
            </a:pPr>
            <a:r>
              <a:rPr lang="sv-SE"/>
              <a:t>Expressions contain boolean variables and subexpressions, as well as </a:t>
            </a:r>
            <a:r>
              <a:rPr b="1" lang="sv-SE">
                <a:solidFill>
                  <a:schemeClr val="accent3"/>
                </a:solidFill>
              </a:rPr>
              <a:t>temporal operators</a:t>
            </a:r>
            <a:r>
              <a:rPr lang="sv-SE"/>
              <a:t>. </a:t>
            </a:r>
            <a:endParaRPr/>
          </a:p>
          <a:p>
            <a:pPr indent="-393700" lvl="0" marL="457200" rtl="0" algn="l">
              <a:spcBef>
                <a:spcPts val="1000"/>
              </a:spcBef>
              <a:spcAft>
                <a:spcPts val="0"/>
              </a:spcAft>
              <a:buSzPts val="2600"/>
              <a:buChar char="•"/>
            </a:pPr>
            <a:r>
              <a:rPr lang="sv-SE"/>
              <a:t>Temporal logic ensures that </a:t>
            </a:r>
            <a:r>
              <a:rPr b="1" lang="sv-SE">
                <a:solidFill>
                  <a:schemeClr val="accent3"/>
                </a:solidFill>
              </a:rPr>
              <a:t>properties hold over execution paths</a:t>
            </a:r>
            <a:r>
              <a:rPr lang="sv-SE"/>
              <a:t>, not just at a single point in time.</a:t>
            </a:r>
            <a:endParaRPr/>
          </a:p>
        </p:txBody>
      </p:sp>
      <p:sp>
        <p:nvSpPr>
          <p:cNvPr id="230" name="Google Shape;230;p3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Expressing Properties</a:t>
            </a:r>
            <a:endParaRPr/>
          </a:p>
        </p:txBody>
      </p:sp>
      <p:sp>
        <p:nvSpPr>
          <p:cNvPr id="236" name="Google Shape;236;p3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Clr>
                <a:schemeClr val="accent3"/>
              </a:buClr>
              <a:buSzPts val="2600"/>
              <a:buChar char="•"/>
            </a:pPr>
            <a:r>
              <a:rPr b="1" lang="sv-SE">
                <a:solidFill>
                  <a:schemeClr val="accent3"/>
                </a:solidFill>
              </a:rPr>
              <a:t>Safety Properties</a:t>
            </a:r>
            <a:endParaRPr b="1">
              <a:solidFill>
                <a:schemeClr val="accent3"/>
              </a:solidFill>
            </a:endParaRPr>
          </a:p>
          <a:p>
            <a:pPr indent="-368300" lvl="1" marL="914400" rtl="0" algn="l">
              <a:spcBef>
                <a:spcPts val="500"/>
              </a:spcBef>
              <a:spcAft>
                <a:spcPts val="0"/>
              </a:spcAft>
              <a:buSzPts val="2200"/>
              <a:buChar char="•"/>
            </a:pPr>
            <a:r>
              <a:rPr lang="sv-SE"/>
              <a:t>Check that a specific event or sequence happens </a:t>
            </a:r>
            <a:r>
              <a:rPr b="1" lang="sv-SE">
                <a:solidFill>
                  <a:schemeClr val="accent3"/>
                </a:solidFill>
              </a:rPr>
              <a:t>exactly as specified</a:t>
            </a:r>
            <a:r>
              <a:rPr lang="sv-SE"/>
              <a:t>.</a:t>
            </a:r>
            <a:endParaRPr/>
          </a:p>
          <a:p>
            <a:pPr indent="-342900" lvl="2" marL="1371600" rtl="0" algn="l">
              <a:spcBef>
                <a:spcPts val="500"/>
              </a:spcBef>
              <a:spcAft>
                <a:spcPts val="0"/>
              </a:spcAft>
              <a:buSzPts val="1800"/>
              <a:buChar char="•"/>
            </a:pPr>
            <a:r>
              <a:rPr lang="sv-SE"/>
              <a:t>“If the traffic light is red, it will always turn green within 10 seconds.”</a:t>
            </a:r>
            <a:endParaRPr/>
          </a:p>
          <a:p>
            <a:pPr indent="-342900" lvl="2" marL="1371600" rtl="0" algn="l">
              <a:spcBef>
                <a:spcPts val="500"/>
              </a:spcBef>
              <a:spcAft>
                <a:spcPts val="0"/>
              </a:spcAft>
              <a:buSzPts val="1800"/>
              <a:buChar char="•"/>
            </a:pPr>
            <a:r>
              <a:rPr lang="sv-SE"/>
              <a:t>“If an emergency vehicle arrives at a red light, it must turn green in the next time step.”</a:t>
            </a:r>
            <a:endParaRPr/>
          </a:p>
        </p:txBody>
      </p:sp>
      <p:sp>
        <p:nvSpPr>
          <p:cNvPr id="237" name="Google Shape;237;p3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Expressing Properties</a:t>
            </a:r>
            <a:endParaRPr/>
          </a:p>
        </p:txBody>
      </p:sp>
      <p:sp>
        <p:nvSpPr>
          <p:cNvPr id="243" name="Google Shape;243;p3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Clr>
                <a:schemeClr val="accent3"/>
              </a:buClr>
              <a:buSzPts val="2600"/>
              <a:buChar char="•"/>
            </a:pPr>
            <a:r>
              <a:rPr b="1" lang="sv-SE">
                <a:solidFill>
                  <a:schemeClr val="accent3"/>
                </a:solidFill>
              </a:rPr>
              <a:t>Liveness Properties</a:t>
            </a:r>
            <a:endParaRPr b="1">
              <a:solidFill>
                <a:schemeClr val="accent3"/>
              </a:solidFill>
            </a:endParaRPr>
          </a:p>
          <a:p>
            <a:pPr indent="-368300" lvl="1" marL="914400" rtl="0" algn="l">
              <a:spcBef>
                <a:spcPts val="500"/>
              </a:spcBef>
              <a:spcAft>
                <a:spcPts val="0"/>
              </a:spcAft>
              <a:buSzPts val="2200"/>
              <a:buChar char="•"/>
            </a:pPr>
            <a:r>
              <a:rPr b="1" lang="sv-SE">
                <a:solidFill>
                  <a:schemeClr val="accent3"/>
                </a:solidFill>
              </a:rPr>
              <a:t>Eventually</a:t>
            </a:r>
            <a:r>
              <a:rPr lang="sv-SE"/>
              <a:t> something specific happens.</a:t>
            </a:r>
            <a:endParaRPr/>
          </a:p>
          <a:p>
            <a:pPr indent="-368300" lvl="1" marL="914400" rtl="0" algn="l">
              <a:spcBef>
                <a:spcPts val="500"/>
              </a:spcBef>
              <a:spcAft>
                <a:spcPts val="0"/>
              </a:spcAft>
              <a:buSzPts val="2200"/>
              <a:buChar char="•"/>
            </a:pPr>
            <a:r>
              <a:rPr b="1" lang="sv-SE">
                <a:solidFill>
                  <a:schemeClr val="accent3"/>
                </a:solidFill>
              </a:rPr>
              <a:t>Fairness</a:t>
            </a:r>
            <a:r>
              <a:rPr b="1" lang="sv-SE"/>
              <a:t> </a:t>
            </a:r>
            <a:r>
              <a:rPr lang="sv-SE"/>
              <a:t>criteria.</a:t>
            </a:r>
            <a:endParaRPr/>
          </a:p>
          <a:p>
            <a:pPr indent="-368300" lvl="1" marL="914400" rtl="0" algn="l">
              <a:spcBef>
                <a:spcPts val="500"/>
              </a:spcBef>
              <a:spcAft>
                <a:spcPts val="0"/>
              </a:spcAft>
              <a:buSzPts val="2200"/>
              <a:buChar char="•"/>
            </a:pPr>
            <a:r>
              <a:rPr lang="sv-SE"/>
              <a:t>Reason over paths of unknown length.</a:t>
            </a:r>
            <a:endParaRPr/>
          </a:p>
          <a:p>
            <a:pPr indent="-342900" lvl="2" marL="1371600" rtl="0" algn="l">
              <a:spcBef>
                <a:spcPts val="500"/>
              </a:spcBef>
              <a:spcAft>
                <a:spcPts val="0"/>
              </a:spcAft>
              <a:buSzPts val="1800"/>
              <a:buChar char="•"/>
            </a:pPr>
            <a:r>
              <a:rPr lang="sv-SE"/>
              <a:t>“If the light is red, it must eventually become green.”</a:t>
            </a:r>
            <a:endParaRPr/>
          </a:p>
          <a:p>
            <a:pPr indent="-342900" lvl="2" marL="1371600" rtl="0" algn="l">
              <a:spcBef>
                <a:spcPts val="500"/>
              </a:spcBef>
              <a:spcAft>
                <a:spcPts val="0"/>
              </a:spcAft>
              <a:buSzPts val="1800"/>
              <a:buChar char="•"/>
            </a:pPr>
            <a:r>
              <a:rPr lang="sv-SE"/>
              <a:t>“If the package is shipped, it must eventually arrive.”</a:t>
            </a:r>
            <a:endParaRPr/>
          </a:p>
          <a:p>
            <a:pPr indent="-342900" lvl="2" marL="1371600" rtl="0" algn="l">
              <a:spcBef>
                <a:spcPts val="500"/>
              </a:spcBef>
              <a:spcAft>
                <a:spcPts val="0"/>
              </a:spcAft>
              <a:buSzPts val="1800"/>
              <a:buChar char="•"/>
            </a:pPr>
            <a:r>
              <a:rPr lang="sv-SE"/>
              <a:t>“If Player A is taking a turn, Player B must be allowed a turn at some time in the future.”</a:t>
            </a:r>
            <a:endParaRPr/>
          </a:p>
          <a:p>
            <a:pPr indent="0" lvl="0" marL="0" rtl="0" algn="l">
              <a:spcBef>
                <a:spcPts val="1000"/>
              </a:spcBef>
              <a:spcAft>
                <a:spcPts val="0"/>
              </a:spcAft>
              <a:buNone/>
            </a:pPr>
            <a:r>
              <a:t/>
            </a:r>
            <a:endParaRPr/>
          </a:p>
        </p:txBody>
      </p:sp>
      <p:sp>
        <p:nvSpPr>
          <p:cNvPr id="244" name="Google Shape;244;p3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Temporal Logic</a:t>
            </a:r>
            <a:endParaRPr/>
          </a:p>
        </p:txBody>
      </p:sp>
      <p:sp>
        <p:nvSpPr>
          <p:cNvPr id="250" name="Google Shape;250;p3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Linear Time Logic (LTL)</a:t>
            </a:r>
            <a:endParaRPr/>
          </a:p>
          <a:p>
            <a:pPr indent="-368300" lvl="1" marL="914400" rtl="0" algn="l">
              <a:spcBef>
                <a:spcPts val="500"/>
              </a:spcBef>
              <a:spcAft>
                <a:spcPts val="0"/>
              </a:spcAft>
              <a:buSzPts val="2200"/>
              <a:buChar char="•"/>
            </a:pPr>
            <a:r>
              <a:rPr lang="sv-SE"/>
              <a:t>Reason about events over a single timeline.</a:t>
            </a:r>
            <a:endParaRPr/>
          </a:p>
          <a:p>
            <a:pPr indent="0" lvl="0" marL="0" rtl="0" algn="l">
              <a:spcBef>
                <a:spcPts val="1000"/>
              </a:spcBef>
              <a:spcAft>
                <a:spcPts val="0"/>
              </a:spcAft>
              <a:buNone/>
            </a:pPr>
            <a:r>
              <a:t/>
            </a:r>
            <a:endParaRPr/>
          </a:p>
          <a:p>
            <a:pPr indent="-393700" lvl="0" marL="457200" rtl="0" algn="l">
              <a:spcBef>
                <a:spcPts val="1000"/>
              </a:spcBef>
              <a:spcAft>
                <a:spcPts val="0"/>
              </a:spcAft>
              <a:buSzPts val="2600"/>
              <a:buChar char="•"/>
            </a:pPr>
            <a:r>
              <a:rPr lang="sv-SE"/>
              <a:t>Computation Tree Logic (CTL)</a:t>
            </a:r>
            <a:endParaRPr/>
          </a:p>
          <a:p>
            <a:pPr indent="-368300" lvl="1" marL="914400" rtl="0" algn="l">
              <a:spcBef>
                <a:spcPts val="500"/>
              </a:spcBef>
              <a:spcAft>
                <a:spcPts val="0"/>
              </a:spcAft>
              <a:buSzPts val="2200"/>
              <a:buChar char="•"/>
            </a:pPr>
            <a:r>
              <a:rPr lang="sv-SE"/>
              <a:t>Branching logic that can reason about multiple timelines.</a:t>
            </a:r>
            <a:endParaRPr/>
          </a:p>
          <a:p>
            <a:pPr indent="0" lvl="0" marL="0" rtl="0" algn="l">
              <a:spcBef>
                <a:spcPts val="1000"/>
              </a:spcBef>
              <a:spcAft>
                <a:spcPts val="0"/>
              </a:spcAft>
              <a:buNone/>
            </a:pPr>
            <a:r>
              <a:t/>
            </a:r>
            <a:endParaRPr/>
          </a:p>
        </p:txBody>
      </p:sp>
      <p:sp>
        <p:nvSpPr>
          <p:cNvPr id="251" name="Google Shape;251;p3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cxnSp>
        <p:nvCxnSpPr>
          <p:cNvPr id="252" name="Google Shape;252;p37"/>
          <p:cNvCxnSpPr/>
          <p:nvPr/>
        </p:nvCxnSpPr>
        <p:spPr>
          <a:xfrm>
            <a:off x="1078650" y="2623225"/>
            <a:ext cx="6998400" cy="28200"/>
          </a:xfrm>
          <a:prstGeom prst="straightConnector1">
            <a:avLst/>
          </a:prstGeom>
          <a:noFill/>
          <a:ln cap="flat" cmpd="sng" w="19050">
            <a:solidFill>
              <a:schemeClr val="dk2"/>
            </a:solidFill>
            <a:prstDash val="solid"/>
            <a:round/>
            <a:headEnd len="med" w="med" type="none"/>
            <a:tailEnd len="med" w="med" type="triangle"/>
          </a:ln>
        </p:spPr>
      </p:cxnSp>
      <p:sp>
        <p:nvSpPr>
          <p:cNvPr id="253" name="Google Shape;253;p37"/>
          <p:cNvSpPr/>
          <p:nvPr/>
        </p:nvSpPr>
        <p:spPr>
          <a:xfrm>
            <a:off x="1424075" y="2356200"/>
            <a:ext cx="1293000" cy="431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There are clouds now.</a:t>
            </a:r>
            <a:endParaRPr/>
          </a:p>
        </p:txBody>
      </p:sp>
      <p:sp>
        <p:nvSpPr>
          <p:cNvPr id="254" name="Google Shape;254;p37"/>
          <p:cNvSpPr/>
          <p:nvPr/>
        </p:nvSpPr>
        <p:spPr>
          <a:xfrm>
            <a:off x="4874325" y="2356200"/>
            <a:ext cx="1458900" cy="431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It will rain now.</a:t>
            </a:r>
            <a:endParaRPr/>
          </a:p>
        </p:txBody>
      </p:sp>
      <p:cxnSp>
        <p:nvCxnSpPr>
          <p:cNvPr id="255" name="Google Shape;255;p37"/>
          <p:cNvCxnSpPr/>
          <p:nvPr/>
        </p:nvCxnSpPr>
        <p:spPr>
          <a:xfrm>
            <a:off x="1137375" y="4396425"/>
            <a:ext cx="6998400" cy="28200"/>
          </a:xfrm>
          <a:prstGeom prst="straightConnector1">
            <a:avLst/>
          </a:prstGeom>
          <a:noFill/>
          <a:ln cap="flat" cmpd="sng" w="19050">
            <a:solidFill>
              <a:schemeClr val="dk2"/>
            </a:solidFill>
            <a:prstDash val="solid"/>
            <a:round/>
            <a:headEnd len="med" w="med" type="none"/>
            <a:tailEnd len="med" w="med" type="triangle"/>
          </a:ln>
        </p:spPr>
      </p:cxnSp>
      <p:sp>
        <p:nvSpPr>
          <p:cNvPr id="256" name="Google Shape;256;p37"/>
          <p:cNvSpPr/>
          <p:nvPr/>
        </p:nvSpPr>
        <p:spPr>
          <a:xfrm>
            <a:off x="1370375" y="4194975"/>
            <a:ext cx="1293000" cy="431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There are clouds now.</a:t>
            </a:r>
            <a:endParaRPr/>
          </a:p>
        </p:txBody>
      </p:sp>
      <p:cxnSp>
        <p:nvCxnSpPr>
          <p:cNvPr id="257" name="Google Shape;257;p37"/>
          <p:cNvCxnSpPr>
            <a:stCxn id="256" idx="3"/>
          </p:cNvCxnSpPr>
          <p:nvPr/>
        </p:nvCxnSpPr>
        <p:spPr>
          <a:xfrm flipH="1" rot="10800000">
            <a:off x="2663375" y="3888225"/>
            <a:ext cx="5019000" cy="522300"/>
          </a:xfrm>
          <a:prstGeom prst="straightConnector1">
            <a:avLst/>
          </a:prstGeom>
          <a:noFill/>
          <a:ln cap="flat" cmpd="sng" w="19050">
            <a:solidFill>
              <a:schemeClr val="dk2"/>
            </a:solidFill>
            <a:prstDash val="solid"/>
            <a:round/>
            <a:headEnd len="med" w="med" type="none"/>
            <a:tailEnd len="med" w="med" type="triangle"/>
          </a:ln>
        </p:spPr>
      </p:cxnSp>
      <p:cxnSp>
        <p:nvCxnSpPr>
          <p:cNvPr id="258" name="Google Shape;258;p37"/>
          <p:cNvCxnSpPr>
            <a:stCxn id="256" idx="3"/>
          </p:cNvCxnSpPr>
          <p:nvPr/>
        </p:nvCxnSpPr>
        <p:spPr>
          <a:xfrm>
            <a:off x="2663375" y="4410525"/>
            <a:ext cx="4953600" cy="348900"/>
          </a:xfrm>
          <a:prstGeom prst="straightConnector1">
            <a:avLst/>
          </a:prstGeom>
          <a:noFill/>
          <a:ln cap="flat" cmpd="sng" w="19050">
            <a:solidFill>
              <a:schemeClr val="dk2"/>
            </a:solidFill>
            <a:prstDash val="solid"/>
            <a:round/>
            <a:headEnd len="med" w="med" type="none"/>
            <a:tailEnd len="med" w="med" type="triangle"/>
          </a:ln>
        </p:spPr>
      </p:cxnSp>
      <p:sp>
        <p:nvSpPr>
          <p:cNvPr id="259" name="Google Shape;259;p37"/>
          <p:cNvSpPr/>
          <p:nvPr/>
        </p:nvSpPr>
        <p:spPr>
          <a:xfrm>
            <a:off x="5710650" y="3763875"/>
            <a:ext cx="1458900" cy="431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It will rain now.</a:t>
            </a:r>
            <a:endParaRPr/>
          </a:p>
        </p:txBody>
      </p:sp>
      <p:sp>
        <p:nvSpPr>
          <p:cNvPr id="260" name="Google Shape;260;p37"/>
          <p:cNvSpPr/>
          <p:nvPr/>
        </p:nvSpPr>
        <p:spPr>
          <a:xfrm>
            <a:off x="5909900" y="4194975"/>
            <a:ext cx="1458900" cy="431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It will snow now.</a:t>
            </a:r>
            <a:endParaRPr/>
          </a:p>
        </p:txBody>
      </p:sp>
      <p:sp>
        <p:nvSpPr>
          <p:cNvPr id="261" name="Google Shape;261;p37"/>
          <p:cNvSpPr/>
          <p:nvPr/>
        </p:nvSpPr>
        <p:spPr>
          <a:xfrm>
            <a:off x="4775100" y="4560750"/>
            <a:ext cx="1778100" cy="431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The sun is out</a:t>
            </a:r>
            <a:r>
              <a:rPr lang="sv-SE"/>
              <a:t> now.</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Linear Time Logic Formulae</a:t>
            </a:r>
            <a:endParaRPr/>
          </a:p>
        </p:txBody>
      </p:sp>
      <p:sp>
        <p:nvSpPr>
          <p:cNvPr id="267" name="Google Shape;267;p3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a:t>Formulae written with boolean predicates, logical operators (and, or, not, implication), and operators:</a:t>
            </a:r>
            <a:endParaRPr sz="2400"/>
          </a:p>
        </p:txBody>
      </p:sp>
      <p:graphicFrame>
        <p:nvGraphicFramePr>
          <p:cNvPr id="268" name="Google Shape;268;p38"/>
          <p:cNvGraphicFramePr/>
          <p:nvPr/>
        </p:nvGraphicFramePr>
        <p:xfrm>
          <a:off x="628250" y="2934619"/>
          <a:ext cx="3000000" cy="3000000"/>
        </p:xfrm>
        <a:graphic>
          <a:graphicData uri="http://schemas.openxmlformats.org/drawingml/2006/table">
            <a:tbl>
              <a:tblPr>
                <a:noFill/>
                <a:tableStyleId>{096D834F-AF49-4E58-880F-67E824D99EB0}</a:tableStyleId>
              </a:tblPr>
              <a:tblGrid>
                <a:gridCol w="1379450"/>
                <a:gridCol w="1770100"/>
                <a:gridCol w="4749650"/>
              </a:tblGrid>
              <a:tr h="285750">
                <a:tc>
                  <a:txBody>
                    <a:bodyPr/>
                    <a:lstStyle/>
                    <a:p>
                      <a:pPr indent="0" lvl="0" marL="0" rtl="0" algn="l">
                        <a:spcBef>
                          <a:spcPts val="0"/>
                        </a:spcBef>
                        <a:spcAft>
                          <a:spcPts val="0"/>
                        </a:spcAft>
                        <a:buNone/>
                      </a:pPr>
                      <a:r>
                        <a:rPr b="1" lang="sv-SE" sz="1100"/>
                        <a:t>X (next)</a:t>
                      </a:r>
                      <a:endParaRPr b="1" sz="1100"/>
                    </a:p>
                  </a:txBody>
                  <a:tcPr marT="68575" marB="68575" marR="91425" marL="91425"/>
                </a:tc>
                <a:tc>
                  <a:txBody>
                    <a:bodyPr/>
                    <a:lstStyle/>
                    <a:p>
                      <a:pPr indent="0" lvl="0" marL="0" rtl="0" algn="l">
                        <a:spcBef>
                          <a:spcPts val="0"/>
                        </a:spcBef>
                        <a:spcAft>
                          <a:spcPts val="0"/>
                        </a:spcAft>
                        <a:buNone/>
                      </a:pPr>
                      <a:r>
                        <a:rPr lang="sv-SE" sz="1100"/>
                        <a:t>X hunger</a:t>
                      </a:r>
                      <a:endParaRPr sz="1100"/>
                    </a:p>
                  </a:txBody>
                  <a:tcPr marT="68575" marB="68575" marR="91425" marL="91425"/>
                </a:tc>
                <a:tc>
                  <a:txBody>
                    <a:bodyPr/>
                    <a:lstStyle/>
                    <a:p>
                      <a:pPr indent="0" lvl="0" marL="0" rtl="0" algn="l">
                        <a:spcBef>
                          <a:spcPts val="0"/>
                        </a:spcBef>
                        <a:spcAft>
                          <a:spcPts val="0"/>
                        </a:spcAft>
                        <a:buNone/>
                      </a:pPr>
                      <a:r>
                        <a:rPr lang="sv-SE" sz="1100"/>
                        <a:t>In the next state, I will be hungry.</a:t>
                      </a:r>
                      <a:endParaRPr sz="1100"/>
                    </a:p>
                  </a:txBody>
                  <a:tcPr marT="68575" marB="68575" marR="91425" marL="91425"/>
                </a:tc>
              </a:tr>
              <a:tr h="285750">
                <a:tc>
                  <a:txBody>
                    <a:bodyPr/>
                    <a:lstStyle/>
                    <a:p>
                      <a:pPr indent="0" lvl="0" marL="0" rtl="0" algn="l">
                        <a:spcBef>
                          <a:spcPts val="0"/>
                        </a:spcBef>
                        <a:spcAft>
                          <a:spcPts val="0"/>
                        </a:spcAft>
                        <a:buNone/>
                      </a:pPr>
                      <a:r>
                        <a:rPr b="1" lang="sv-SE" sz="1100"/>
                        <a:t>G (globally)</a:t>
                      </a:r>
                      <a:endParaRPr b="1" sz="1100"/>
                    </a:p>
                  </a:txBody>
                  <a:tcPr marT="68575" marB="68575" marR="91425" marL="91425"/>
                </a:tc>
                <a:tc>
                  <a:txBody>
                    <a:bodyPr/>
                    <a:lstStyle/>
                    <a:p>
                      <a:pPr indent="0" lvl="0" marL="0" rtl="0" algn="l">
                        <a:spcBef>
                          <a:spcPts val="0"/>
                        </a:spcBef>
                        <a:spcAft>
                          <a:spcPts val="0"/>
                        </a:spcAft>
                        <a:buNone/>
                      </a:pPr>
                      <a:r>
                        <a:rPr lang="sv-SE" sz="1100"/>
                        <a:t>G hunger</a:t>
                      </a:r>
                      <a:endParaRPr sz="1100"/>
                    </a:p>
                  </a:txBody>
                  <a:tcPr marT="68575" marB="68575" marR="91425" marL="91425"/>
                </a:tc>
                <a:tc>
                  <a:txBody>
                    <a:bodyPr/>
                    <a:lstStyle/>
                    <a:p>
                      <a:pPr indent="0" lvl="0" marL="0" rtl="0" algn="l">
                        <a:spcBef>
                          <a:spcPts val="0"/>
                        </a:spcBef>
                        <a:spcAft>
                          <a:spcPts val="0"/>
                        </a:spcAft>
                        <a:buNone/>
                      </a:pPr>
                      <a:r>
                        <a:rPr lang="sv-SE" sz="1100"/>
                        <a:t>In all future states, I will be hungry.</a:t>
                      </a:r>
                      <a:endParaRPr sz="1100"/>
                    </a:p>
                  </a:txBody>
                  <a:tcPr marT="68575" marB="68575" marR="91425" marL="91425"/>
                </a:tc>
              </a:tr>
              <a:tr h="285750">
                <a:tc>
                  <a:txBody>
                    <a:bodyPr/>
                    <a:lstStyle/>
                    <a:p>
                      <a:pPr indent="0" lvl="0" marL="0" rtl="0" algn="l">
                        <a:spcBef>
                          <a:spcPts val="0"/>
                        </a:spcBef>
                        <a:spcAft>
                          <a:spcPts val="0"/>
                        </a:spcAft>
                        <a:buNone/>
                      </a:pPr>
                      <a:r>
                        <a:rPr b="1" lang="sv-SE" sz="1100"/>
                        <a:t>F (finally)</a:t>
                      </a:r>
                      <a:endParaRPr b="1" sz="1100"/>
                    </a:p>
                  </a:txBody>
                  <a:tcPr marT="68575" marB="68575" marR="91425" marL="91425"/>
                </a:tc>
                <a:tc>
                  <a:txBody>
                    <a:bodyPr/>
                    <a:lstStyle/>
                    <a:p>
                      <a:pPr indent="0" lvl="0" marL="0" rtl="0" algn="l">
                        <a:spcBef>
                          <a:spcPts val="0"/>
                        </a:spcBef>
                        <a:spcAft>
                          <a:spcPts val="0"/>
                        </a:spcAft>
                        <a:buNone/>
                      </a:pPr>
                      <a:r>
                        <a:rPr lang="sv-SE" sz="1100"/>
                        <a:t>F hunger</a:t>
                      </a:r>
                      <a:endParaRPr sz="1100"/>
                    </a:p>
                  </a:txBody>
                  <a:tcPr marT="68575" marB="68575" marR="91425" marL="91425"/>
                </a:tc>
                <a:tc>
                  <a:txBody>
                    <a:bodyPr/>
                    <a:lstStyle/>
                    <a:p>
                      <a:pPr indent="0" lvl="0" marL="0" rtl="0" algn="l">
                        <a:spcBef>
                          <a:spcPts val="0"/>
                        </a:spcBef>
                        <a:spcAft>
                          <a:spcPts val="0"/>
                        </a:spcAft>
                        <a:buNone/>
                      </a:pPr>
                      <a:r>
                        <a:rPr lang="sv-SE" sz="1100"/>
                        <a:t>Eventually, there will be a state where I am hungry.</a:t>
                      </a:r>
                      <a:endParaRPr sz="1100"/>
                    </a:p>
                  </a:txBody>
                  <a:tcPr marT="68575" marB="68575" marR="91425" marL="91425"/>
                </a:tc>
              </a:tr>
              <a:tr h="285750">
                <a:tc>
                  <a:txBody>
                    <a:bodyPr/>
                    <a:lstStyle/>
                    <a:p>
                      <a:pPr indent="0" lvl="0" marL="0" rtl="0" algn="l">
                        <a:spcBef>
                          <a:spcPts val="0"/>
                        </a:spcBef>
                        <a:spcAft>
                          <a:spcPts val="0"/>
                        </a:spcAft>
                        <a:buNone/>
                      </a:pPr>
                      <a:r>
                        <a:rPr b="1" lang="sv-SE" sz="1100"/>
                        <a:t>U (until)</a:t>
                      </a:r>
                      <a:endParaRPr b="1" sz="1100"/>
                    </a:p>
                  </a:txBody>
                  <a:tcPr marT="68575" marB="68575" marR="91425" marL="91425"/>
                </a:tc>
                <a:tc>
                  <a:txBody>
                    <a:bodyPr/>
                    <a:lstStyle/>
                    <a:p>
                      <a:pPr indent="0" lvl="0" marL="0" rtl="0" algn="l">
                        <a:spcBef>
                          <a:spcPts val="0"/>
                        </a:spcBef>
                        <a:spcAft>
                          <a:spcPts val="0"/>
                        </a:spcAft>
                        <a:buNone/>
                      </a:pPr>
                      <a:r>
                        <a:rPr lang="sv-SE" sz="1100"/>
                        <a:t>hunger U burger</a:t>
                      </a:r>
                      <a:endParaRPr sz="1100"/>
                    </a:p>
                  </a:txBody>
                  <a:tcPr marT="68575" marB="68575" marR="91425" marL="91425"/>
                </a:tc>
                <a:tc>
                  <a:txBody>
                    <a:bodyPr/>
                    <a:lstStyle/>
                    <a:p>
                      <a:pPr indent="0" lvl="0" marL="0" rtl="0" algn="l">
                        <a:spcBef>
                          <a:spcPts val="0"/>
                        </a:spcBef>
                        <a:spcAft>
                          <a:spcPts val="0"/>
                        </a:spcAft>
                        <a:buNone/>
                      </a:pPr>
                      <a:r>
                        <a:rPr lang="sv-SE" sz="1100"/>
                        <a:t>I will be hungry until I start to eat a burger. (hunger does not need to be true once burger becomes true)</a:t>
                      </a:r>
                      <a:endParaRPr sz="1100"/>
                    </a:p>
                  </a:txBody>
                  <a:tcPr marT="68575" marB="68575" marR="91425" marL="91425"/>
                </a:tc>
              </a:tr>
              <a:tr h="285750">
                <a:tc>
                  <a:txBody>
                    <a:bodyPr/>
                    <a:lstStyle/>
                    <a:p>
                      <a:pPr indent="0" lvl="0" marL="0" rtl="0" algn="l">
                        <a:spcBef>
                          <a:spcPts val="0"/>
                        </a:spcBef>
                        <a:spcAft>
                          <a:spcPts val="0"/>
                        </a:spcAft>
                        <a:buNone/>
                      </a:pPr>
                      <a:r>
                        <a:rPr b="1" lang="sv-SE" sz="1100"/>
                        <a:t>R (release)</a:t>
                      </a:r>
                      <a:endParaRPr b="1" sz="1100"/>
                    </a:p>
                  </a:txBody>
                  <a:tcPr marT="68575" marB="68575" marR="91425" marL="91425"/>
                </a:tc>
                <a:tc>
                  <a:txBody>
                    <a:bodyPr/>
                    <a:lstStyle/>
                    <a:p>
                      <a:pPr indent="0" lvl="0" marL="0" rtl="0" algn="l">
                        <a:spcBef>
                          <a:spcPts val="0"/>
                        </a:spcBef>
                        <a:spcAft>
                          <a:spcPts val="0"/>
                        </a:spcAft>
                        <a:buNone/>
                      </a:pPr>
                      <a:r>
                        <a:rPr lang="sv-SE" sz="1100"/>
                        <a:t>hunger R burger</a:t>
                      </a:r>
                      <a:endParaRPr sz="1100"/>
                    </a:p>
                  </a:txBody>
                  <a:tcPr marT="68575" marB="68575" marR="91425" marL="91425"/>
                </a:tc>
                <a:tc>
                  <a:txBody>
                    <a:bodyPr/>
                    <a:lstStyle/>
                    <a:p>
                      <a:pPr indent="0" lvl="0" marL="0" rtl="0" algn="l">
                        <a:spcBef>
                          <a:spcPts val="0"/>
                        </a:spcBef>
                        <a:spcAft>
                          <a:spcPts val="0"/>
                        </a:spcAft>
                        <a:buNone/>
                      </a:pPr>
                      <a:r>
                        <a:rPr lang="sv-SE" sz="1100"/>
                        <a:t>I will cease to be hungry after I eat a burger. (hunger and burger are true at the same time for at least one state before hunger becomes false)</a:t>
                      </a:r>
                      <a:endParaRPr sz="1100"/>
                    </a:p>
                  </a:txBody>
                  <a:tcPr marT="68575" marB="68575" marR="91425" marL="91425"/>
                </a:tc>
              </a:tr>
            </a:tbl>
          </a:graphicData>
        </a:graphic>
      </p:graphicFrame>
      <p:sp>
        <p:nvSpPr>
          <p:cNvPr id="269" name="Google Shape;269;p3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270" name="Google Shape;270;p38"/>
          <p:cNvSpPr txBox="1"/>
          <p:nvPr/>
        </p:nvSpPr>
        <p:spPr>
          <a:xfrm>
            <a:off x="1039500" y="2422600"/>
            <a:ext cx="7076700" cy="39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hunger = “I am hungry”                                   burger = “I eat a burger”</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LTL Examples</a:t>
            </a:r>
            <a:endParaRPr/>
          </a:p>
        </p:txBody>
      </p:sp>
      <p:sp>
        <p:nvSpPr>
          <p:cNvPr id="276" name="Google Shape;276;p3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solidFill>
                  <a:schemeClr val="accent3"/>
                </a:solidFill>
              </a:rPr>
              <a:t>X (next)</a:t>
            </a:r>
            <a:r>
              <a:rPr b="1" lang="sv-SE"/>
              <a:t> </a:t>
            </a:r>
            <a:r>
              <a:rPr lang="sv-SE"/>
              <a:t>- This operator provides a constraint on the next moment in time.</a:t>
            </a:r>
            <a:endParaRPr/>
          </a:p>
          <a:p>
            <a:pPr indent="-368300" lvl="1" marL="914400" rtl="0" algn="l">
              <a:spcBef>
                <a:spcPts val="500"/>
              </a:spcBef>
              <a:spcAft>
                <a:spcPts val="0"/>
              </a:spcAft>
              <a:buSzPts val="2200"/>
              <a:buFont typeface="Consolas"/>
              <a:buChar char="•"/>
            </a:pPr>
            <a:r>
              <a:rPr lang="sv-SE">
                <a:latin typeface="Consolas"/>
                <a:ea typeface="Consolas"/>
                <a:cs typeface="Consolas"/>
                <a:sym typeface="Consolas"/>
              </a:rPr>
              <a:t>(sad &amp;&amp; !rich) -&gt; X(sad)</a:t>
            </a:r>
            <a:endParaRPr>
              <a:latin typeface="Consolas"/>
              <a:ea typeface="Consolas"/>
              <a:cs typeface="Consolas"/>
              <a:sym typeface="Consolas"/>
            </a:endParaRPr>
          </a:p>
          <a:p>
            <a:pPr indent="0" lvl="0" marL="0" rtl="0" algn="l">
              <a:spcBef>
                <a:spcPts val="1000"/>
              </a:spcBef>
              <a:spcAft>
                <a:spcPts val="0"/>
              </a:spcAft>
              <a:buNone/>
            </a:pPr>
            <a:r>
              <a:t/>
            </a:r>
            <a:endParaRPr>
              <a:latin typeface="Consolas"/>
              <a:ea typeface="Consolas"/>
              <a:cs typeface="Consolas"/>
              <a:sym typeface="Consolas"/>
            </a:endParaRPr>
          </a:p>
          <a:p>
            <a:pPr indent="-368300" lvl="1" marL="914400" rtl="0" algn="l">
              <a:spcBef>
                <a:spcPts val="500"/>
              </a:spcBef>
              <a:spcAft>
                <a:spcPts val="0"/>
              </a:spcAft>
              <a:buSzPts val="2200"/>
              <a:buFont typeface="Consolas"/>
              <a:buChar char="•"/>
            </a:pPr>
            <a:r>
              <a:rPr lang="sv-SE">
                <a:latin typeface="Consolas"/>
                <a:ea typeface="Consolas"/>
                <a:cs typeface="Consolas"/>
                <a:sym typeface="Consolas"/>
              </a:rPr>
              <a:t>(hungry &amp;&amp; (money &gt; 0)) -&gt; X(pizza == ordered) </a:t>
            </a:r>
            <a:endParaRPr>
              <a:latin typeface="Consolas"/>
              <a:ea typeface="Consolas"/>
              <a:cs typeface="Consolas"/>
              <a:sym typeface="Consolas"/>
            </a:endParaRPr>
          </a:p>
          <a:p>
            <a:pPr indent="0" lvl="0" marL="0" rtl="0" algn="l">
              <a:spcBef>
                <a:spcPts val="1000"/>
              </a:spcBef>
              <a:spcAft>
                <a:spcPts val="0"/>
              </a:spcAft>
              <a:buNone/>
            </a:pPr>
            <a:r>
              <a:t/>
            </a:r>
            <a:endParaRPr/>
          </a:p>
        </p:txBody>
      </p:sp>
      <p:sp>
        <p:nvSpPr>
          <p:cNvPr id="277" name="Google Shape;277;p3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278" name="Google Shape;278;p39"/>
          <p:cNvSpPr/>
          <p:nvPr/>
        </p:nvSpPr>
        <p:spPr>
          <a:xfrm>
            <a:off x="5751900" y="2170800"/>
            <a:ext cx="954000" cy="497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sad</a:t>
            </a:r>
            <a:endParaRPr/>
          </a:p>
          <a:p>
            <a:pPr indent="0" lvl="0" marL="0" rtl="0" algn="ctr">
              <a:spcBef>
                <a:spcPts val="0"/>
              </a:spcBef>
              <a:spcAft>
                <a:spcPts val="0"/>
              </a:spcAft>
              <a:buNone/>
            </a:pPr>
            <a:r>
              <a:rPr lang="sv-SE"/>
              <a:t>!rich</a:t>
            </a:r>
            <a:endParaRPr/>
          </a:p>
        </p:txBody>
      </p:sp>
      <p:sp>
        <p:nvSpPr>
          <p:cNvPr id="279" name="Google Shape;279;p39"/>
          <p:cNvSpPr/>
          <p:nvPr/>
        </p:nvSpPr>
        <p:spPr>
          <a:xfrm>
            <a:off x="7397575" y="2170800"/>
            <a:ext cx="954000" cy="497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sad</a:t>
            </a:r>
            <a:endParaRPr/>
          </a:p>
        </p:txBody>
      </p:sp>
      <p:cxnSp>
        <p:nvCxnSpPr>
          <p:cNvPr id="280" name="Google Shape;280;p39"/>
          <p:cNvCxnSpPr>
            <a:stCxn id="278" idx="3"/>
            <a:endCxn id="279" idx="1"/>
          </p:cNvCxnSpPr>
          <p:nvPr/>
        </p:nvCxnSpPr>
        <p:spPr>
          <a:xfrm>
            <a:off x="6705900" y="2419650"/>
            <a:ext cx="691800" cy="0"/>
          </a:xfrm>
          <a:prstGeom prst="straightConnector1">
            <a:avLst/>
          </a:prstGeom>
          <a:noFill/>
          <a:ln cap="flat" cmpd="sng" w="19050">
            <a:solidFill>
              <a:schemeClr val="dk2"/>
            </a:solidFill>
            <a:prstDash val="solid"/>
            <a:round/>
            <a:headEnd len="med" w="med" type="none"/>
            <a:tailEnd len="med" w="med" type="triangle"/>
          </a:ln>
        </p:spPr>
      </p:cxnSp>
      <p:sp>
        <p:nvSpPr>
          <p:cNvPr id="281" name="Google Shape;281;p39"/>
          <p:cNvSpPr/>
          <p:nvPr/>
        </p:nvSpPr>
        <p:spPr>
          <a:xfrm>
            <a:off x="2792975" y="3664375"/>
            <a:ext cx="1313400" cy="497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hungry</a:t>
            </a:r>
            <a:endParaRPr/>
          </a:p>
          <a:p>
            <a:pPr indent="0" lvl="0" marL="0" rtl="0" algn="ctr">
              <a:spcBef>
                <a:spcPts val="0"/>
              </a:spcBef>
              <a:spcAft>
                <a:spcPts val="0"/>
              </a:spcAft>
              <a:buNone/>
            </a:pPr>
            <a:r>
              <a:rPr lang="sv-SE"/>
              <a:t>money &gt; 0</a:t>
            </a:r>
            <a:endParaRPr/>
          </a:p>
        </p:txBody>
      </p:sp>
      <p:sp>
        <p:nvSpPr>
          <p:cNvPr id="282" name="Google Shape;282;p39"/>
          <p:cNvSpPr/>
          <p:nvPr/>
        </p:nvSpPr>
        <p:spPr>
          <a:xfrm>
            <a:off x="4797900" y="3664375"/>
            <a:ext cx="954000" cy="497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pizza == ordered</a:t>
            </a:r>
            <a:endParaRPr/>
          </a:p>
        </p:txBody>
      </p:sp>
      <p:cxnSp>
        <p:nvCxnSpPr>
          <p:cNvPr id="283" name="Google Shape;283;p39"/>
          <p:cNvCxnSpPr>
            <a:stCxn id="281" idx="3"/>
            <a:endCxn id="282" idx="1"/>
          </p:cNvCxnSpPr>
          <p:nvPr/>
        </p:nvCxnSpPr>
        <p:spPr>
          <a:xfrm>
            <a:off x="4106375" y="3913225"/>
            <a:ext cx="691500" cy="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LTL Examples</a:t>
            </a:r>
            <a:endParaRPr/>
          </a:p>
        </p:txBody>
      </p:sp>
      <p:sp>
        <p:nvSpPr>
          <p:cNvPr id="289" name="Google Shape;289;p4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solidFill>
                  <a:schemeClr val="accent3"/>
                </a:solidFill>
              </a:rPr>
              <a:t>F (finally)</a:t>
            </a:r>
            <a:r>
              <a:rPr lang="sv-SE"/>
              <a:t> - At some unknown point in the future, this property will be true.</a:t>
            </a:r>
            <a:endParaRPr/>
          </a:p>
          <a:p>
            <a:pPr indent="-368300" lvl="1" marL="914400" rtl="0" algn="l">
              <a:spcBef>
                <a:spcPts val="500"/>
              </a:spcBef>
              <a:spcAft>
                <a:spcPts val="0"/>
              </a:spcAft>
              <a:buSzPts val="2200"/>
              <a:buFont typeface="Consolas"/>
              <a:buChar char="•"/>
            </a:pPr>
            <a:r>
              <a:rPr lang="sv-SE">
                <a:latin typeface="Consolas"/>
                <a:ea typeface="Consolas"/>
                <a:cs typeface="Consolas"/>
                <a:sym typeface="Consolas"/>
              </a:rPr>
              <a:t>(funny &amp;&amp; ownCamera) -&gt; F(famous)</a:t>
            </a:r>
            <a:endParaRPr>
              <a:latin typeface="Consolas"/>
              <a:ea typeface="Consolas"/>
              <a:cs typeface="Consolas"/>
              <a:sym typeface="Consolas"/>
            </a:endParaRPr>
          </a:p>
          <a:p>
            <a:pPr indent="-368300" lvl="1" marL="914400" rtl="0" algn="l">
              <a:spcBef>
                <a:spcPts val="500"/>
              </a:spcBef>
              <a:spcAft>
                <a:spcPts val="0"/>
              </a:spcAft>
              <a:buSzPts val="2200"/>
              <a:buFont typeface="Consolas"/>
              <a:buChar char="•"/>
            </a:pPr>
            <a:r>
              <a:rPr lang="sv-SE">
                <a:latin typeface="Consolas"/>
                <a:ea typeface="Consolas"/>
                <a:cs typeface="Consolas"/>
                <a:sym typeface="Consolas"/>
              </a:rPr>
              <a:t>sad -&gt; F(happy)</a:t>
            </a:r>
            <a:endParaRPr>
              <a:latin typeface="Consolas"/>
              <a:ea typeface="Consolas"/>
              <a:cs typeface="Consolas"/>
              <a:sym typeface="Consolas"/>
            </a:endParaRPr>
          </a:p>
          <a:p>
            <a:pPr indent="-368300" lvl="1" marL="914400" rtl="0" algn="l">
              <a:spcBef>
                <a:spcPts val="500"/>
              </a:spcBef>
              <a:spcAft>
                <a:spcPts val="0"/>
              </a:spcAft>
              <a:buSzPts val="2200"/>
              <a:buFont typeface="Consolas"/>
              <a:buChar char="•"/>
            </a:pPr>
            <a:r>
              <a:rPr lang="sv-SE">
                <a:latin typeface="Consolas"/>
                <a:ea typeface="Consolas"/>
                <a:cs typeface="Consolas"/>
                <a:sym typeface="Consolas"/>
              </a:rPr>
              <a:t>(letter==sent) -&gt; F(letter==received)</a:t>
            </a:r>
            <a:endParaRPr>
              <a:latin typeface="Consolas"/>
              <a:ea typeface="Consolas"/>
              <a:cs typeface="Consolas"/>
              <a:sym typeface="Consolas"/>
            </a:endParaRPr>
          </a:p>
          <a:p>
            <a:pPr indent="0" lvl="0" marL="0" rtl="0" algn="l">
              <a:spcBef>
                <a:spcPts val="1000"/>
              </a:spcBef>
              <a:spcAft>
                <a:spcPts val="0"/>
              </a:spcAft>
              <a:buNone/>
            </a:pPr>
            <a:r>
              <a:t/>
            </a:r>
            <a:endParaRPr/>
          </a:p>
        </p:txBody>
      </p:sp>
      <p:sp>
        <p:nvSpPr>
          <p:cNvPr id="290" name="Google Shape;290;p4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291" name="Google Shape;291;p40"/>
          <p:cNvSpPr/>
          <p:nvPr/>
        </p:nvSpPr>
        <p:spPr>
          <a:xfrm>
            <a:off x="1438000" y="3816175"/>
            <a:ext cx="954000" cy="497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sad</a:t>
            </a:r>
            <a:endParaRPr/>
          </a:p>
        </p:txBody>
      </p:sp>
      <p:sp>
        <p:nvSpPr>
          <p:cNvPr id="292" name="Google Shape;292;p40"/>
          <p:cNvSpPr/>
          <p:nvPr/>
        </p:nvSpPr>
        <p:spPr>
          <a:xfrm>
            <a:off x="3083675" y="3816175"/>
            <a:ext cx="954000" cy="497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sad</a:t>
            </a:r>
            <a:endParaRPr/>
          </a:p>
        </p:txBody>
      </p:sp>
      <p:cxnSp>
        <p:nvCxnSpPr>
          <p:cNvPr id="293" name="Google Shape;293;p40"/>
          <p:cNvCxnSpPr>
            <a:stCxn id="291" idx="3"/>
            <a:endCxn id="292" idx="1"/>
          </p:cNvCxnSpPr>
          <p:nvPr/>
        </p:nvCxnSpPr>
        <p:spPr>
          <a:xfrm>
            <a:off x="2392000" y="4065025"/>
            <a:ext cx="691800" cy="0"/>
          </a:xfrm>
          <a:prstGeom prst="straightConnector1">
            <a:avLst/>
          </a:prstGeom>
          <a:noFill/>
          <a:ln cap="flat" cmpd="sng" w="19050">
            <a:solidFill>
              <a:schemeClr val="dk2"/>
            </a:solidFill>
            <a:prstDash val="solid"/>
            <a:round/>
            <a:headEnd len="med" w="med" type="none"/>
            <a:tailEnd len="med" w="med" type="triangle"/>
          </a:ln>
        </p:spPr>
      </p:cxnSp>
      <p:sp>
        <p:nvSpPr>
          <p:cNvPr id="294" name="Google Shape;294;p40"/>
          <p:cNvSpPr/>
          <p:nvPr/>
        </p:nvSpPr>
        <p:spPr>
          <a:xfrm>
            <a:off x="6375025" y="3816175"/>
            <a:ext cx="954000" cy="497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happy</a:t>
            </a:r>
            <a:endParaRPr/>
          </a:p>
        </p:txBody>
      </p:sp>
      <p:cxnSp>
        <p:nvCxnSpPr>
          <p:cNvPr id="295" name="Google Shape;295;p40"/>
          <p:cNvCxnSpPr>
            <a:stCxn id="296" idx="3"/>
            <a:endCxn id="294" idx="1"/>
          </p:cNvCxnSpPr>
          <p:nvPr/>
        </p:nvCxnSpPr>
        <p:spPr>
          <a:xfrm>
            <a:off x="5683225" y="4065025"/>
            <a:ext cx="691800" cy="0"/>
          </a:xfrm>
          <a:prstGeom prst="straightConnector1">
            <a:avLst/>
          </a:prstGeom>
          <a:noFill/>
          <a:ln cap="flat" cmpd="sng" w="19050">
            <a:solidFill>
              <a:schemeClr val="dk2"/>
            </a:solidFill>
            <a:prstDash val="solid"/>
            <a:round/>
            <a:headEnd len="med" w="med" type="none"/>
            <a:tailEnd len="med" w="med" type="triangle"/>
          </a:ln>
        </p:spPr>
      </p:cxnSp>
      <p:cxnSp>
        <p:nvCxnSpPr>
          <p:cNvPr id="297" name="Google Shape;297;p40"/>
          <p:cNvCxnSpPr>
            <a:stCxn id="292" idx="3"/>
            <a:endCxn id="296" idx="1"/>
          </p:cNvCxnSpPr>
          <p:nvPr/>
        </p:nvCxnSpPr>
        <p:spPr>
          <a:xfrm>
            <a:off x="4037675" y="4065025"/>
            <a:ext cx="691800" cy="0"/>
          </a:xfrm>
          <a:prstGeom prst="straightConnector1">
            <a:avLst/>
          </a:prstGeom>
          <a:noFill/>
          <a:ln cap="flat" cmpd="sng" w="19050">
            <a:solidFill>
              <a:schemeClr val="dk2"/>
            </a:solidFill>
            <a:prstDash val="solid"/>
            <a:round/>
            <a:headEnd len="med" w="med" type="none"/>
            <a:tailEnd len="med" w="med" type="triangle"/>
          </a:ln>
        </p:spPr>
      </p:cxnSp>
      <p:sp>
        <p:nvSpPr>
          <p:cNvPr id="298" name="Google Shape;298;p40"/>
          <p:cNvSpPr txBox="1"/>
          <p:nvPr/>
        </p:nvSpPr>
        <p:spPr>
          <a:xfrm>
            <a:off x="5046725" y="3857125"/>
            <a:ext cx="747300" cy="2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sz="1900"/>
              <a:t>…</a:t>
            </a:r>
            <a:endParaRPr b="1" sz="19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LTL Examples</a:t>
            </a:r>
            <a:endParaRPr/>
          </a:p>
        </p:txBody>
      </p:sp>
      <p:sp>
        <p:nvSpPr>
          <p:cNvPr id="304" name="Google Shape;304;p4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G (globally)</a:t>
            </a:r>
            <a:r>
              <a:rPr lang="sv-SE"/>
              <a:t> - This property must be true forever.</a:t>
            </a:r>
            <a:endParaRPr/>
          </a:p>
          <a:p>
            <a:pPr indent="-368300" lvl="1" marL="914400" rtl="0" algn="l">
              <a:spcBef>
                <a:spcPts val="500"/>
              </a:spcBef>
              <a:spcAft>
                <a:spcPts val="0"/>
              </a:spcAft>
              <a:buSzPts val="2200"/>
              <a:buFont typeface="Consolas"/>
              <a:buChar char="•"/>
            </a:pPr>
            <a:r>
              <a:rPr lang="sv-SE">
                <a:latin typeface="Consolas"/>
                <a:ea typeface="Consolas"/>
                <a:cs typeface="Consolas"/>
                <a:sym typeface="Consolas"/>
              </a:rPr>
              <a:t>G(winLottery -&gt; G(rich))</a:t>
            </a:r>
            <a:endParaRPr>
              <a:latin typeface="Consolas"/>
              <a:ea typeface="Consolas"/>
              <a:cs typeface="Consolas"/>
              <a:sym typeface="Consolas"/>
            </a:endParaRPr>
          </a:p>
          <a:p>
            <a:pPr indent="0" lvl="0" marL="914400" rtl="0" algn="l">
              <a:spcBef>
                <a:spcPts val="1000"/>
              </a:spcBef>
              <a:spcAft>
                <a:spcPts val="0"/>
              </a:spcAft>
              <a:buNone/>
            </a:pPr>
            <a:r>
              <a:t/>
            </a:r>
            <a:endParaRPr>
              <a:latin typeface="Consolas"/>
              <a:ea typeface="Consolas"/>
              <a:cs typeface="Consolas"/>
              <a:sym typeface="Consolas"/>
            </a:endParaRPr>
          </a:p>
          <a:p>
            <a:pPr indent="0" lvl="0" marL="914400" rtl="0" algn="l">
              <a:spcBef>
                <a:spcPts val="1000"/>
              </a:spcBef>
              <a:spcAft>
                <a:spcPts val="0"/>
              </a:spcAft>
              <a:buNone/>
            </a:pPr>
            <a:r>
              <a:t/>
            </a:r>
            <a:endParaRPr>
              <a:latin typeface="Consolas"/>
              <a:ea typeface="Consolas"/>
              <a:cs typeface="Consolas"/>
              <a:sym typeface="Consolas"/>
            </a:endParaRPr>
          </a:p>
          <a:p>
            <a:pPr indent="-368300" lvl="1" marL="914400" rtl="0" algn="l">
              <a:spcBef>
                <a:spcPts val="500"/>
              </a:spcBef>
              <a:spcAft>
                <a:spcPts val="0"/>
              </a:spcAft>
              <a:buSzPts val="2200"/>
              <a:buFont typeface="Consolas"/>
              <a:buChar char="•"/>
            </a:pPr>
            <a:r>
              <a:rPr lang="sv-SE">
                <a:latin typeface="Consolas"/>
                <a:ea typeface="Consolas"/>
                <a:cs typeface="Consolas"/>
                <a:sym typeface="Consolas"/>
              </a:rPr>
              <a:t>G((light==green) -&gt; F(light==red))</a:t>
            </a:r>
            <a:endParaRPr>
              <a:latin typeface="Consolas"/>
              <a:ea typeface="Consolas"/>
              <a:cs typeface="Consolas"/>
              <a:sym typeface="Consolas"/>
            </a:endParaRPr>
          </a:p>
          <a:p>
            <a:pPr indent="0" lvl="0" marL="0" rtl="0" algn="l">
              <a:spcBef>
                <a:spcPts val="1000"/>
              </a:spcBef>
              <a:spcAft>
                <a:spcPts val="0"/>
              </a:spcAft>
              <a:buNone/>
            </a:pPr>
            <a:r>
              <a:t/>
            </a:r>
            <a:endParaRPr/>
          </a:p>
        </p:txBody>
      </p:sp>
      <p:sp>
        <p:nvSpPr>
          <p:cNvPr id="305" name="Google Shape;305;p4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306" name="Google Shape;306;p41"/>
          <p:cNvSpPr/>
          <p:nvPr/>
        </p:nvSpPr>
        <p:spPr>
          <a:xfrm>
            <a:off x="1972325" y="2322900"/>
            <a:ext cx="954000" cy="497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!rich</a:t>
            </a:r>
            <a:endParaRPr b="1"/>
          </a:p>
        </p:txBody>
      </p:sp>
      <p:sp>
        <p:nvSpPr>
          <p:cNvPr id="307" name="Google Shape;307;p41"/>
          <p:cNvSpPr/>
          <p:nvPr/>
        </p:nvSpPr>
        <p:spPr>
          <a:xfrm>
            <a:off x="3618000" y="2322900"/>
            <a:ext cx="1083000" cy="497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winLottery</a:t>
            </a:r>
            <a:endParaRPr/>
          </a:p>
          <a:p>
            <a:pPr indent="0" lvl="0" marL="0" rtl="0" algn="ctr">
              <a:spcBef>
                <a:spcPts val="0"/>
              </a:spcBef>
              <a:spcAft>
                <a:spcPts val="0"/>
              </a:spcAft>
              <a:buNone/>
            </a:pPr>
            <a:r>
              <a:rPr lang="sv-SE"/>
              <a:t>rich</a:t>
            </a:r>
            <a:endParaRPr/>
          </a:p>
        </p:txBody>
      </p:sp>
      <p:cxnSp>
        <p:nvCxnSpPr>
          <p:cNvPr id="308" name="Google Shape;308;p41"/>
          <p:cNvCxnSpPr>
            <a:stCxn id="306" idx="3"/>
            <a:endCxn id="307" idx="1"/>
          </p:cNvCxnSpPr>
          <p:nvPr/>
        </p:nvCxnSpPr>
        <p:spPr>
          <a:xfrm>
            <a:off x="2926325" y="2571750"/>
            <a:ext cx="691800" cy="0"/>
          </a:xfrm>
          <a:prstGeom prst="straightConnector1">
            <a:avLst/>
          </a:prstGeom>
          <a:noFill/>
          <a:ln cap="flat" cmpd="sng" w="19050">
            <a:solidFill>
              <a:schemeClr val="dk2"/>
            </a:solidFill>
            <a:prstDash val="solid"/>
            <a:round/>
            <a:headEnd len="med" w="med" type="none"/>
            <a:tailEnd len="med" w="med" type="triangle"/>
          </a:ln>
        </p:spPr>
      </p:cxnSp>
      <p:sp>
        <p:nvSpPr>
          <p:cNvPr id="309" name="Google Shape;309;p41"/>
          <p:cNvSpPr/>
          <p:nvPr/>
        </p:nvSpPr>
        <p:spPr>
          <a:xfrm>
            <a:off x="5263675" y="2322900"/>
            <a:ext cx="954000" cy="497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rich</a:t>
            </a:r>
            <a:endParaRPr/>
          </a:p>
        </p:txBody>
      </p:sp>
      <p:sp>
        <p:nvSpPr>
          <p:cNvPr id="310" name="Google Shape;310;p41"/>
          <p:cNvSpPr/>
          <p:nvPr/>
        </p:nvSpPr>
        <p:spPr>
          <a:xfrm>
            <a:off x="6909350" y="2322900"/>
            <a:ext cx="954000" cy="497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rich</a:t>
            </a:r>
            <a:endParaRPr/>
          </a:p>
        </p:txBody>
      </p:sp>
      <p:cxnSp>
        <p:nvCxnSpPr>
          <p:cNvPr id="311" name="Google Shape;311;p41"/>
          <p:cNvCxnSpPr>
            <a:stCxn id="309" idx="3"/>
            <a:endCxn id="310" idx="1"/>
          </p:cNvCxnSpPr>
          <p:nvPr/>
        </p:nvCxnSpPr>
        <p:spPr>
          <a:xfrm>
            <a:off x="6217675" y="2571750"/>
            <a:ext cx="691800" cy="0"/>
          </a:xfrm>
          <a:prstGeom prst="straightConnector1">
            <a:avLst/>
          </a:prstGeom>
          <a:noFill/>
          <a:ln cap="flat" cmpd="sng" w="19050">
            <a:solidFill>
              <a:schemeClr val="dk2"/>
            </a:solidFill>
            <a:prstDash val="solid"/>
            <a:round/>
            <a:headEnd len="med" w="med" type="none"/>
            <a:tailEnd len="med" w="med" type="triangle"/>
          </a:ln>
        </p:spPr>
      </p:cxnSp>
      <p:cxnSp>
        <p:nvCxnSpPr>
          <p:cNvPr id="312" name="Google Shape;312;p41"/>
          <p:cNvCxnSpPr>
            <a:stCxn id="307" idx="3"/>
            <a:endCxn id="309" idx="1"/>
          </p:cNvCxnSpPr>
          <p:nvPr/>
        </p:nvCxnSpPr>
        <p:spPr>
          <a:xfrm>
            <a:off x="4701000" y="2571750"/>
            <a:ext cx="562800" cy="0"/>
          </a:xfrm>
          <a:prstGeom prst="straightConnector1">
            <a:avLst/>
          </a:prstGeom>
          <a:noFill/>
          <a:ln cap="flat" cmpd="sng" w="9525">
            <a:solidFill>
              <a:schemeClr val="dk2"/>
            </a:solidFill>
            <a:prstDash val="solid"/>
            <a:round/>
            <a:headEnd len="med" w="med" type="none"/>
            <a:tailEnd len="med" w="med" type="triangle"/>
          </a:ln>
        </p:spPr>
      </p:cxnSp>
      <p:sp>
        <p:nvSpPr>
          <p:cNvPr id="313" name="Google Shape;313;p41"/>
          <p:cNvSpPr/>
          <p:nvPr/>
        </p:nvSpPr>
        <p:spPr>
          <a:xfrm>
            <a:off x="3618000" y="3861100"/>
            <a:ext cx="1083000" cy="497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green</a:t>
            </a:r>
            <a:endParaRPr/>
          </a:p>
        </p:txBody>
      </p:sp>
      <p:sp>
        <p:nvSpPr>
          <p:cNvPr id="314" name="Google Shape;314;p41"/>
          <p:cNvSpPr/>
          <p:nvPr/>
        </p:nvSpPr>
        <p:spPr>
          <a:xfrm>
            <a:off x="6909350" y="3861100"/>
            <a:ext cx="954000" cy="497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red</a:t>
            </a:r>
            <a:endParaRPr/>
          </a:p>
        </p:txBody>
      </p:sp>
      <p:cxnSp>
        <p:nvCxnSpPr>
          <p:cNvPr id="315" name="Google Shape;315;p41"/>
          <p:cNvCxnSpPr>
            <a:stCxn id="316" idx="3"/>
            <a:endCxn id="314" idx="1"/>
          </p:cNvCxnSpPr>
          <p:nvPr/>
        </p:nvCxnSpPr>
        <p:spPr>
          <a:xfrm>
            <a:off x="6217550" y="4109950"/>
            <a:ext cx="691800" cy="0"/>
          </a:xfrm>
          <a:prstGeom prst="straightConnector1">
            <a:avLst/>
          </a:prstGeom>
          <a:noFill/>
          <a:ln cap="flat" cmpd="sng" w="19050">
            <a:solidFill>
              <a:schemeClr val="dk2"/>
            </a:solidFill>
            <a:prstDash val="solid"/>
            <a:round/>
            <a:headEnd len="med" w="med" type="none"/>
            <a:tailEnd len="med" w="med" type="triangle"/>
          </a:ln>
        </p:spPr>
      </p:cxnSp>
      <p:cxnSp>
        <p:nvCxnSpPr>
          <p:cNvPr id="317" name="Google Shape;317;p41"/>
          <p:cNvCxnSpPr>
            <a:stCxn id="313" idx="3"/>
            <a:endCxn id="316" idx="1"/>
          </p:cNvCxnSpPr>
          <p:nvPr/>
        </p:nvCxnSpPr>
        <p:spPr>
          <a:xfrm>
            <a:off x="4701000" y="4109950"/>
            <a:ext cx="562800" cy="0"/>
          </a:xfrm>
          <a:prstGeom prst="straightConnector1">
            <a:avLst/>
          </a:prstGeom>
          <a:noFill/>
          <a:ln cap="flat" cmpd="sng" w="9525">
            <a:solidFill>
              <a:schemeClr val="dk2"/>
            </a:solidFill>
            <a:prstDash val="solid"/>
            <a:round/>
            <a:headEnd len="med" w="med" type="none"/>
            <a:tailEnd len="med" w="med" type="triangle"/>
          </a:ln>
        </p:spPr>
      </p:cxnSp>
      <p:sp>
        <p:nvSpPr>
          <p:cNvPr id="318" name="Google Shape;318;p41"/>
          <p:cNvSpPr/>
          <p:nvPr/>
        </p:nvSpPr>
        <p:spPr>
          <a:xfrm>
            <a:off x="1972325" y="3861100"/>
            <a:ext cx="954000" cy="497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red</a:t>
            </a:r>
            <a:endParaRPr/>
          </a:p>
        </p:txBody>
      </p:sp>
      <p:cxnSp>
        <p:nvCxnSpPr>
          <p:cNvPr id="319" name="Google Shape;319;p41"/>
          <p:cNvCxnSpPr>
            <a:stCxn id="318" idx="3"/>
            <a:endCxn id="313" idx="1"/>
          </p:cNvCxnSpPr>
          <p:nvPr/>
        </p:nvCxnSpPr>
        <p:spPr>
          <a:xfrm>
            <a:off x="2926325" y="4109950"/>
            <a:ext cx="691800" cy="0"/>
          </a:xfrm>
          <a:prstGeom prst="straightConnector1">
            <a:avLst/>
          </a:prstGeom>
          <a:noFill/>
          <a:ln cap="flat" cmpd="sng" w="19050">
            <a:solidFill>
              <a:schemeClr val="dk2"/>
            </a:solidFill>
            <a:prstDash val="solid"/>
            <a:round/>
            <a:headEnd len="med" w="med" type="none"/>
            <a:tailEnd len="med" w="med" type="triangle"/>
          </a:ln>
        </p:spPr>
      </p:cxnSp>
      <p:sp>
        <p:nvSpPr>
          <p:cNvPr id="320" name="Google Shape;320;p41"/>
          <p:cNvSpPr txBox="1"/>
          <p:nvPr/>
        </p:nvSpPr>
        <p:spPr>
          <a:xfrm>
            <a:off x="5530950" y="3861100"/>
            <a:ext cx="747300" cy="2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sz="1900"/>
              <a:t>…</a:t>
            </a:r>
            <a:endParaRPr b="1" sz="19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LTL Examples</a:t>
            </a:r>
            <a:endParaRPr/>
          </a:p>
        </p:txBody>
      </p:sp>
      <p:sp>
        <p:nvSpPr>
          <p:cNvPr id="326" name="Google Shape;326;p42"/>
          <p:cNvSpPr txBox="1"/>
          <p:nvPr>
            <p:ph idx="1" type="body"/>
          </p:nvPr>
        </p:nvSpPr>
        <p:spPr>
          <a:xfrm>
            <a:off x="468900" y="1282400"/>
            <a:ext cx="83802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U (until)</a:t>
            </a:r>
            <a:r>
              <a:rPr lang="sv-SE"/>
              <a:t> - One property must be true until the second becomes true.</a:t>
            </a:r>
            <a:endParaRPr/>
          </a:p>
          <a:p>
            <a:pPr indent="-368300" lvl="1" marL="914400" rtl="0" algn="l">
              <a:spcBef>
                <a:spcPts val="500"/>
              </a:spcBef>
              <a:spcAft>
                <a:spcPts val="0"/>
              </a:spcAft>
              <a:buSzPts val="2200"/>
              <a:buFont typeface="Consolas"/>
              <a:buChar char="•"/>
            </a:pPr>
            <a:r>
              <a:rPr lang="sv-SE">
                <a:latin typeface="Consolas"/>
                <a:ea typeface="Consolas"/>
                <a:cs typeface="Consolas"/>
                <a:sym typeface="Consolas"/>
              </a:rPr>
              <a:t>(lecture==started)</a:t>
            </a:r>
            <a:r>
              <a:rPr lang="sv-SE">
                <a:latin typeface="Consolas"/>
                <a:ea typeface="Consolas"/>
                <a:cs typeface="Consolas"/>
                <a:sym typeface="Consolas"/>
              </a:rPr>
              <a:t> -&gt; (talk U (lecture==ended))</a:t>
            </a:r>
            <a:endParaRPr>
              <a:latin typeface="Consolas"/>
              <a:ea typeface="Consolas"/>
              <a:cs typeface="Consolas"/>
              <a:sym typeface="Consolas"/>
            </a:endParaRPr>
          </a:p>
          <a:p>
            <a:pPr indent="-368300" lvl="1" marL="914400" rtl="0" algn="l">
              <a:spcBef>
                <a:spcPts val="500"/>
              </a:spcBef>
              <a:spcAft>
                <a:spcPts val="0"/>
              </a:spcAft>
              <a:buSzPts val="2200"/>
              <a:buFont typeface="Consolas"/>
              <a:buChar char="•"/>
            </a:pPr>
            <a:r>
              <a:rPr lang="sv-SE">
                <a:latin typeface="Consolas"/>
                <a:ea typeface="Consolas"/>
                <a:cs typeface="Consolas"/>
                <a:sym typeface="Consolas"/>
              </a:rPr>
              <a:t>born -&gt; (alive U dead)</a:t>
            </a:r>
            <a:endParaRPr>
              <a:latin typeface="Consolas"/>
              <a:ea typeface="Consolas"/>
              <a:cs typeface="Consolas"/>
              <a:sym typeface="Consolas"/>
            </a:endParaRPr>
          </a:p>
          <a:p>
            <a:pPr indent="-368300" lvl="1" marL="914400" rtl="0" algn="l">
              <a:spcBef>
                <a:spcPts val="500"/>
              </a:spcBef>
              <a:spcAft>
                <a:spcPts val="0"/>
              </a:spcAft>
              <a:buSzPts val="2200"/>
              <a:buFont typeface="Consolas"/>
              <a:buChar char="•"/>
            </a:pPr>
            <a:r>
              <a:rPr lang="sv-SE">
                <a:latin typeface="Consolas"/>
                <a:ea typeface="Consolas"/>
                <a:cs typeface="Consolas"/>
                <a:sym typeface="Consolas"/>
              </a:rPr>
              <a:t>requested -&gt; (!replied U acknowledged)</a:t>
            </a:r>
            <a:endParaRPr>
              <a:latin typeface="Consolas"/>
              <a:ea typeface="Consolas"/>
              <a:cs typeface="Consolas"/>
              <a:sym typeface="Consolas"/>
            </a:endParaRPr>
          </a:p>
          <a:p>
            <a:pPr indent="0" lvl="0" marL="0" rtl="0" algn="l">
              <a:spcBef>
                <a:spcPts val="1000"/>
              </a:spcBef>
              <a:spcAft>
                <a:spcPts val="0"/>
              </a:spcAft>
              <a:buNone/>
            </a:pPr>
            <a:r>
              <a:t/>
            </a:r>
            <a:endParaRPr/>
          </a:p>
        </p:txBody>
      </p:sp>
      <p:sp>
        <p:nvSpPr>
          <p:cNvPr id="327" name="Google Shape;327;p4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328" name="Google Shape;328;p42"/>
          <p:cNvSpPr/>
          <p:nvPr/>
        </p:nvSpPr>
        <p:spPr>
          <a:xfrm>
            <a:off x="2005225" y="3847275"/>
            <a:ext cx="1663800" cy="497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lecture==started</a:t>
            </a:r>
            <a:endParaRPr/>
          </a:p>
          <a:p>
            <a:pPr indent="0" lvl="0" marL="0" rtl="0" algn="ctr">
              <a:spcBef>
                <a:spcPts val="0"/>
              </a:spcBef>
              <a:spcAft>
                <a:spcPts val="0"/>
              </a:spcAft>
              <a:buNone/>
            </a:pPr>
            <a:r>
              <a:rPr lang="sv-SE"/>
              <a:t>talk</a:t>
            </a:r>
            <a:endParaRPr/>
          </a:p>
        </p:txBody>
      </p:sp>
      <p:cxnSp>
        <p:nvCxnSpPr>
          <p:cNvPr id="329" name="Google Shape;329;p42"/>
          <p:cNvCxnSpPr>
            <a:stCxn id="330" idx="3"/>
            <a:endCxn id="331" idx="1"/>
          </p:cNvCxnSpPr>
          <p:nvPr/>
        </p:nvCxnSpPr>
        <p:spPr>
          <a:xfrm>
            <a:off x="5205350" y="4096125"/>
            <a:ext cx="582300" cy="5400"/>
          </a:xfrm>
          <a:prstGeom prst="straightConnector1">
            <a:avLst/>
          </a:prstGeom>
          <a:noFill/>
          <a:ln cap="flat" cmpd="sng" w="19050">
            <a:solidFill>
              <a:schemeClr val="dk2"/>
            </a:solidFill>
            <a:prstDash val="solid"/>
            <a:round/>
            <a:headEnd len="med" w="med" type="none"/>
            <a:tailEnd len="med" w="med" type="triangle"/>
          </a:ln>
        </p:spPr>
      </p:cxnSp>
      <p:sp>
        <p:nvSpPr>
          <p:cNvPr id="332" name="Google Shape;332;p42"/>
          <p:cNvSpPr/>
          <p:nvPr/>
        </p:nvSpPr>
        <p:spPr>
          <a:xfrm>
            <a:off x="468900" y="3847275"/>
            <a:ext cx="954000" cy="497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!talk</a:t>
            </a:r>
            <a:endParaRPr b="1"/>
          </a:p>
        </p:txBody>
      </p:sp>
      <p:sp>
        <p:nvSpPr>
          <p:cNvPr id="333" name="Google Shape;333;p42"/>
          <p:cNvSpPr txBox="1"/>
          <p:nvPr/>
        </p:nvSpPr>
        <p:spPr>
          <a:xfrm>
            <a:off x="5944725" y="3847275"/>
            <a:ext cx="747300" cy="2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sz="1900"/>
              <a:t>…</a:t>
            </a:r>
            <a:endParaRPr b="1" sz="1900"/>
          </a:p>
        </p:txBody>
      </p:sp>
      <p:cxnSp>
        <p:nvCxnSpPr>
          <p:cNvPr id="334" name="Google Shape;334;p42"/>
          <p:cNvCxnSpPr>
            <a:stCxn id="332" idx="3"/>
            <a:endCxn id="328" idx="1"/>
          </p:cNvCxnSpPr>
          <p:nvPr/>
        </p:nvCxnSpPr>
        <p:spPr>
          <a:xfrm>
            <a:off x="1422900" y="4096125"/>
            <a:ext cx="582300" cy="0"/>
          </a:xfrm>
          <a:prstGeom prst="straightConnector1">
            <a:avLst/>
          </a:prstGeom>
          <a:noFill/>
          <a:ln cap="flat" cmpd="sng" w="19050">
            <a:solidFill>
              <a:schemeClr val="dk2"/>
            </a:solidFill>
            <a:prstDash val="solid"/>
            <a:round/>
            <a:headEnd len="med" w="med" type="none"/>
            <a:tailEnd len="med" w="med" type="triangle"/>
          </a:ln>
        </p:spPr>
      </p:cxnSp>
      <p:sp>
        <p:nvSpPr>
          <p:cNvPr id="330" name="Google Shape;330;p42"/>
          <p:cNvSpPr/>
          <p:nvPr/>
        </p:nvSpPr>
        <p:spPr>
          <a:xfrm>
            <a:off x="4251350" y="3847275"/>
            <a:ext cx="954000" cy="497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talk</a:t>
            </a:r>
            <a:endParaRPr/>
          </a:p>
        </p:txBody>
      </p:sp>
      <p:cxnSp>
        <p:nvCxnSpPr>
          <p:cNvPr id="335" name="Google Shape;335;p42"/>
          <p:cNvCxnSpPr>
            <a:stCxn id="328" idx="3"/>
            <a:endCxn id="330" idx="1"/>
          </p:cNvCxnSpPr>
          <p:nvPr/>
        </p:nvCxnSpPr>
        <p:spPr>
          <a:xfrm>
            <a:off x="3669025" y="4096125"/>
            <a:ext cx="582300" cy="0"/>
          </a:xfrm>
          <a:prstGeom prst="straightConnector1">
            <a:avLst/>
          </a:prstGeom>
          <a:noFill/>
          <a:ln cap="flat" cmpd="sng" w="19050">
            <a:solidFill>
              <a:schemeClr val="dk2"/>
            </a:solidFill>
            <a:prstDash val="solid"/>
            <a:round/>
            <a:headEnd len="med" w="med" type="none"/>
            <a:tailEnd len="med" w="med" type="triangle"/>
          </a:ln>
        </p:spPr>
      </p:cxnSp>
      <p:sp>
        <p:nvSpPr>
          <p:cNvPr id="336" name="Google Shape;336;p42"/>
          <p:cNvSpPr/>
          <p:nvPr/>
        </p:nvSpPr>
        <p:spPr>
          <a:xfrm>
            <a:off x="7191400" y="3852525"/>
            <a:ext cx="1485000" cy="497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lecture==ended</a:t>
            </a:r>
            <a:endParaRPr/>
          </a:p>
          <a:p>
            <a:pPr indent="0" lvl="0" marL="0" rtl="0" algn="ctr">
              <a:spcBef>
                <a:spcPts val="0"/>
              </a:spcBef>
              <a:spcAft>
                <a:spcPts val="0"/>
              </a:spcAft>
              <a:buNone/>
            </a:pPr>
            <a:r>
              <a:rPr b="1" lang="sv-SE"/>
              <a:t>!talk</a:t>
            </a:r>
            <a:endParaRPr b="1"/>
          </a:p>
        </p:txBody>
      </p:sp>
      <p:cxnSp>
        <p:nvCxnSpPr>
          <p:cNvPr id="337" name="Google Shape;337;p42"/>
          <p:cNvCxnSpPr>
            <a:stCxn id="331" idx="3"/>
            <a:endCxn id="336" idx="1"/>
          </p:cNvCxnSpPr>
          <p:nvPr/>
        </p:nvCxnSpPr>
        <p:spPr>
          <a:xfrm>
            <a:off x="6609100" y="4101375"/>
            <a:ext cx="582300" cy="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More LTL Examples</a:t>
            </a:r>
            <a:endParaRPr/>
          </a:p>
        </p:txBody>
      </p:sp>
      <p:sp>
        <p:nvSpPr>
          <p:cNvPr id="343" name="Google Shape;343;p4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Font typeface="Consolas"/>
              <a:buChar char="•"/>
            </a:pPr>
            <a:r>
              <a:rPr lang="sv-SE">
                <a:latin typeface="Consolas"/>
                <a:ea typeface="Consolas"/>
                <a:cs typeface="Consolas"/>
                <a:sym typeface="Consolas"/>
              </a:rPr>
              <a:t>G (requested -&gt; F (received))</a:t>
            </a:r>
            <a:endParaRPr>
              <a:latin typeface="Consolas"/>
              <a:ea typeface="Consolas"/>
              <a:cs typeface="Consolas"/>
              <a:sym typeface="Consolas"/>
            </a:endParaRPr>
          </a:p>
          <a:p>
            <a:pPr indent="-393700" lvl="0" marL="457200" rtl="0" algn="l">
              <a:spcBef>
                <a:spcPts val="1000"/>
              </a:spcBef>
              <a:spcAft>
                <a:spcPts val="0"/>
              </a:spcAft>
              <a:buSzPts val="2600"/>
              <a:buFont typeface="Consolas"/>
              <a:buChar char="•"/>
            </a:pPr>
            <a:r>
              <a:rPr lang="sv-SE">
                <a:latin typeface="Consolas"/>
                <a:ea typeface="Consolas"/>
                <a:cs typeface="Consolas"/>
                <a:sym typeface="Consolas"/>
              </a:rPr>
              <a:t>G (received -&gt; X (processed))</a:t>
            </a:r>
            <a:endParaRPr>
              <a:latin typeface="Consolas"/>
              <a:ea typeface="Consolas"/>
              <a:cs typeface="Consolas"/>
              <a:sym typeface="Consolas"/>
            </a:endParaRPr>
          </a:p>
          <a:p>
            <a:pPr indent="-393700" lvl="0" marL="457200" rtl="0" algn="l">
              <a:spcBef>
                <a:spcPts val="1000"/>
              </a:spcBef>
              <a:spcAft>
                <a:spcPts val="0"/>
              </a:spcAft>
              <a:buSzPts val="2600"/>
              <a:buFont typeface="Consolas"/>
              <a:buChar char="•"/>
            </a:pPr>
            <a:r>
              <a:rPr lang="sv-SE">
                <a:latin typeface="Consolas"/>
                <a:ea typeface="Consolas"/>
                <a:cs typeface="Consolas"/>
                <a:sym typeface="Consolas"/>
              </a:rPr>
              <a:t>G (processed -&gt; F (G (done)))</a:t>
            </a:r>
            <a:endParaRPr>
              <a:latin typeface="Consolas"/>
              <a:ea typeface="Consolas"/>
              <a:cs typeface="Consolas"/>
              <a:sym typeface="Consolas"/>
            </a:endParaRPr>
          </a:p>
          <a:p>
            <a:pPr indent="-368300" lvl="1" marL="914400" rtl="0" algn="l">
              <a:spcBef>
                <a:spcPts val="500"/>
              </a:spcBef>
              <a:spcAft>
                <a:spcPts val="0"/>
              </a:spcAft>
              <a:buSzPts val="2200"/>
              <a:buChar char="•"/>
            </a:pPr>
            <a:r>
              <a:rPr lang="sv-SE">
                <a:latin typeface="Consolas"/>
                <a:ea typeface="Consolas"/>
                <a:cs typeface="Consolas"/>
                <a:sym typeface="Consolas"/>
              </a:rPr>
              <a:t>G (requested -&gt; G (!done)) </a:t>
            </a:r>
            <a:r>
              <a:rPr lang="sv-SE"/>
              <a:t>can never be true.</a:t>
            </a:r>
            <a:endParaRPr/>
          </a:p>
          <a:p>
            <a:pPr indent="0" lvl="0" marL="0" rtl="0" algn="l">
              <a:spcBef>
                <a:spcPts val="1000"/>
              </a:spcBef>
              <a:spcAft>
                <a:spcPts val="0"/>
              </a:spcAft>
              <a:buNone/>
            </a:pPr>
            <a:r>
              <a:t/>
            </a:r>
            <a:endParaRPr/>
          </a:p>
        </p:txBody>
      </p:sp>
      <p:sp>
        <p:nvSpPr>
          <p:cNvPr id="344" name="Google Shape;344;p4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345" name="Google Shape;345;p43"/>
          <p:cNvSpPr txBox="1"/>
          <p:nvPr/>
        </p:nvSpPr>
        <p:spPr>
          <a:xfrm>
            <a:off x="6244500" y="507425"/>
            <a:ext cx="2899500" cy="157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requested = action requested</a:t>
            </a:r>
            <a:endParaRPr/>
          </a:p>
          <a:p>
            <a:pPr indent="0" lvl="0" marL="0" rtl="0" algn="l">
              <a:spcBef>
                <a:spcPts val="0"/>
              </a:spcBef>
              <a:spcAft>
                <a:spcPts val="0"/>
              </a:spcAft>
              <a:buNone/>
            </a:pPr>
            <a:r>
              <a:rPr lang="sv-SE"/>
              <a:t>received</a:t>
            </a:r>
            <a:r>
              <a:rPr lang="sv-SE"/>
              <a:t> = request </a:t>
            </a:r>
            <a:r>
              <a:rPr lang="sv-SE"/>
              <a:t>received</a:t>
            </a:r>
            <a:r>
              <a:rPr lang="sv-SE"/>
              <a:t> </a:t>
            </a:r>
            <a:endParaRPr/>
          </a:p>
          <a:p>
            <a:pPr indent="0" lvl="0" marL="0" rtl="0" algn="l">
              <a:spcBef>
                <a:spcPts val="0"/>
              </a:spcBef>
              <a:spcAft>
                <a:spcPts val="0"/>
              </a:spcAft>
              <a:buNone/>
            </a:pPr>
            <a:r>
              <a:rPr lang="sv-SE"/>
              <a:t>processed = request processed</a:t>
            </a:r>
            <a:endParaRPr/>
          </a:p>
          <a:p>
            <a:pPr indent="0" lvl="0" marL="0" rtl="0" algn="l">
              <a:spcBef>
                <a:spcPts val="0"/>
              </a:spcBef>
              <a:spcAft>
                <a:spcPts val="0"/>
              </a:spcAft>
              <a:buNone/>
            </a:pPr>
            <a:r>
              <a:rPr lang="sv-SE"/>
              <a:t>done = action completed</a:t>
            </a:r>
            <a:endParaRPr/>
          </a:p>
        </p:txBody>
      </p:sp>
      <p:sp>
        <p:nvSpPr>
          <p:cNvPr id="346" name="Google Shape;346;p43"/>
          <p:cNvSpPr/>
          <p:nvPr/>
        </p:nvSpPr>
        <p:spPr>
          <a:xfrm>
            <a:off x="359500" y="3594950"/>
            <a:ext cx="1063500" cy="497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requested</a:t>
            </a:r>
            <a:endParaRPr/>
          </a:p>
        </p:txBody>
      </p:sp>
      <p:sp>
        <p:nvSpPr>
          <p:cNvPr id="347" name="Google Shape;347;p43"/>
          <p:cNvSpPr/>
          <p:nvPr/>
        </p:nvSpPr>
        <p:spPr>
          <a:xfrm>
            <a:off x="2114575" y="3594950"/>
            <a:ext cx="954000" cy="497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a:t>
            </a:r>
            <a:r>
              <a:rPr lang="sv-SE"/>
              <a:t>received</a:t>
            </a:r>
            <a:endParaRPr/>
          </a:p>
        </p:txBody>
      </p:sp>
      <p:cxnSp>
        <p:nvCxnSpPr>
          <p:cNvPr id="348" name="Google Shape;348;p43"/>
          <p:cNvCxnSpPr>
            <a:stCxn id="346" idx="3"/>
            <a:endCxn id="347" idx="1"/>
          </p:cNvCxnSpPr>
          <p:nvPr/>
        </p:nvCxnSpPr>
        <p:spPr>
          <a:xfrm>
            <a:off x="1423000" y="3843800"/>
            <a:ext cx="691500" cy="0"/>
          </a:xfrm>
          <a:prstGeom prst="straightConnector1">
            <a:avLst/>
          </a:prstGeom>
          <a:noFill/>
          <a:ln cap="flat" cmpd="sng" w="19050">
            <a:solidFill>
              <a:schemeClr val="dk2"/>
            </a:solidFill>
            <a:prstDash val="solid"/>
            <a:round/>
            <a:headEnd len="med" w="med" type="none"/>
            <a:tailEnd len="med" w="med" type="triangle"/>
          </a:ln>
        </p:spPr>
      </p:cxnSp>
      <p:sp>
        <p:nvSpPr>
          <p:cNvPr id="349" name="Google Shape;349;p43"/>
          <p:cNvSpPr/>
          <p:nvPr/>
        </p:nvSpPr>
        <p:spPr>
          <a:xfrm>
            <a:off x="5405925" y="3594950"/>
            <a:ext cx="954000" cy="497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received</a:t>
            </a:r>
            <a:endParaRPr/>
          </a:p>
        </p:txBody>
      </p:sp>
      <p:cxnSp>
        <p:nvCxnSpPr>
          <p:cNvPr id="350" name="Google Shape;350;p43"/>
          <p:cNvCxnSpPr>
            <a:endCxn id="349" idx="1"/>
          </p:cNvCxnSpPr>
          <p:nvPr/>
        </p:nvCxnSpPr>
        <p:spPr>
          <a:xfrm>
            <a:off x="4714125" y="3843800"/>
            <a:ext cx="691800" cy="0"/>
          </a:xfrm>
          <a:prstGeom prst="straightConnector1">
            <a:avLst/>
          </a:prstGeom>
          <a:noFill/>
          <a:ln cap="flat" cmpd="sng" w="19050">
            <a:solidFill>
              <a:schemeClr val="dk2"/>
            </a:solidFill>
            <a:prstDash val="solid"/>
            <a:round/>
            <a:headEnd len="med" w="med" type="none"/>
            <a:tailEnd len="med" w="med" type="triangle"/>
          </a:ln>
        </p:spPr>
      </p:cxnSp>
      <p:cxnSp>
        <p:nvCxnSpPr>
          <p:cNvPr id="351" name="Google Shape;351;p43"/>
          <p:cNvCxnSpPr>
            <a:stCxn id="347" idx="3"/>
          </p:cNvCxnSpPr>
          <p:nvPr/>
        </p:nvCxnSpPr>
        <p:spPr>
          <a:xfrm>
            <a:off x="3068575" y="3843800"/>
            <a:ext cx="691800" cy="0"/>
          </a:xfrm>
          <a:prstGeom prst="straightConnector1">
            <a:avLst/>
          </a:prstGeom>
          <a:noFill/>
          <a:ln cap="flat" cmpd="sng" w="19050">
            <a:solidFill>
              <a:schemeClr val="dk2"/>
            </a:solidFill>
            <a:prstDash val="solid"/>
            <a:round/>
            <a:headEnd len="med" w="med" type="none"/>
            <a:tailEnd len="med" w="med" type="triangle"/>
          </a:ln>
        </p:spPr>
      </p:cxnSp>
      <p:sp>
        <p:nvSpPr>
          <p:cNvPr id="352" name="Google Shape;352;p43"/>
          <p:cNvSpPr txBox="1"/>
          <p:nvPr/>
        </p:nvSpPr>
        <p:spPr>
          <a:xfrm>
            <a:off x="4077625" y="3635900"/>
            <a:ext cx="747300" cy="2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sz="1900"/>
              <a:t>…</a:t>
            </a:r>
            <a:endParaRPr b="1" sz="1900"/>
          </a:p>
        </p:txBody>
      </p:sp>
      <p:sp>
        <p:nvSpPr>
          <p:cNvPr id="353" name="Google Shape;353;p43"/>
          <p:cNvSpPr/>
          <p:nvPr/>
        </p:nvSpPr>
        <p:spPr>
          <a:xfrm>
            <a:off x="6940925" y="3594950"/>
            <a:ext cx="1063500" cy="497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processed</a:t>
            </a:r>
            <a:endParaRPr/>
          </a:p>
        </p:txBody>
      </p:sp>
      <p:cxnSp>
        <p:nvCxnSpPr>
          <p:cNvPr id="354" name="Google Shape;354;p43"/>
          <p:cNvCxnSpPr>
            <a:stCxn id="349" idx="3"/>
            <a:endCxn id="353" idx="1"/>
          </p:cNvCxnSpPr>
          <p:nvPr/>
        </p:nvCxnSpPr>
        <p:spPr>
          <a:xfrm>
            <a:off x="6359925" y="3843800"/>
            <a:ext cx="581100" cy="0"/>
          </a:xfrm>
          <a:prstGeom prst="straightConnector1">
            <a:avLst/>
          </a:prstGeom>
          <a:noFill/>
          <a:ln cap="flat" cmpd="sng" w="19050">
            <a:solidFill>
              <a:schemeClr val="dk2"/>
            </a:solidFill>
            <a:prstDash val="solid"/>
            <a:round/>
            <a:headEnd len="med" w="med" type="none"/>
            <a:tailEnd len="med" w="med" type="triangle"/>
          </a:ln>
        </p:spPr>
      </p:cxnSp>
      <p:sp>
        <p:nvSpPr>
          <p:cNvPr id="355" name="Google Shape;355;p43"/>
          <p:cNvSpPr/>
          <p:nvPr/>
        </p:nvSpPr>
        <p:spPr>
          <a:xfrm>
            <a:off x="6940925" y="4265288"/>
            <a:ext cx="1063500" cy="497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!done</a:t>
            </a:r>
            <a:endParaRPr/>
          </a:p>
        </p:txBody>
      </p:sp>
      <p:cxnSp>
        <p:nvCxnSpPr>
          <p:cNvPr id="356" name="Google Shape;356;p43"/>
          <p:cNvCxnSpPr>
            <a:stCxn id="353" idx="2"/>
            <a:endCxn id="355" idx="0"/>
          </p:cNvCxnSpPr>
          <p:nvPr/>
        </p:nvCxnSpPr>
        <p:spPr>
          <a:xfrm>
            <a:off x="7472675" y="4092650"/>
            <a:ext cx="0" cy="172500"/>
          </a:xfrm>
          <a:prstGeom prst="straightConnector1">
            <a:avLst/>
          </a:prstGeom>
          <a:noFill/>
          <a:ln cap="flat" cmpd="sng" w="19050">
            <a:solidFill>
              <a:schemeClr val="dk2"/>
            </a:solidFill>
            <a:prstDash val="solid"/>
            <a:round/>
            <a:headEnd len="med" w="med" type="none"/>
            <a:tailEnd len="med" w="med" type="triangle"/>
          </a:ln>
        </p:spPr>
      </p:cxnSp>
      <p:sp>
        <p:nvSpPr>
          <p:cNvPr id="357" name="Google Shape;357;p43"/>
          <p:cNvSpPr/>
          <p:nvPr/>
        </p:nvSpPr>
        <p:spPr>
          <a:xfrm>
            <a:off x="4046100" y="4265288"/>
            <a:ext cx="1063500" cy="497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done</a:t>
            </a:r>
            <a:endParaRPr/>
          </a:p>
        </p:txBody>
      </p:sp>
      <p:sp>
        <p:nvSpPr>
          <p:cNvPr id="358" name="Google Shape;358;p43"/>
          <p:cNvSpPr txBox="1"/>
          <p:nvPr/>
        </p:nvSpPr>
        <p:spPr>
          <a:xfrm>
            <a:off x="5612625" y="4410200"/>
            <a:ext cx="747300" cy="2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sz="1900"/>
              <a:t>…</a:t>
            </a:r>
            <a:endParaRPr b="1" sz="1900"/>
          </a:p>
        </p:txBody>
      </p:sp>
      <p:cxnSp>
        <p:nvCxnSpPr>
          <p:cNvPr id="359" name="Google Shape;359;p43"/>
          <p:cNvCxnSpPr>
            <a:stCxn id="355" idx="1"/>
            <a:endCxn id="358" idx="3"/>
          </p:cNvCxnSpPr>
          <p:nvPr/>
        </p:nvCxnSpPr>
        <p:spPr>
          <a:xfrm rot="10800000">
            <a:off x="6359825" y="4514138"/>
            <a:ext cx="581100" cy="0"/>
          </a:xfrm>
          <a:prstGeom prst="straightConnector1">
            <a:avLst/>
          </a:prstGeom>
          <a:noFill/>
          <a:ln cap="flat" cmpd="sng" w="19050">
            <a:solidFill>
              <a:schemeClr val="dk2"/>
            </a:solidFill>
            <a:prstDash val="solid"/>
            <a:round/>
            <a:headEnd len="med" w="med" type="none"/>
            <a:tailEnd len="med" w="med" type="triangle"/>
          </a:ln>
        </p:spPr>
      </p:cxnSp>
      <p:cxnSp>
        <p:nvCxnSpPr>
          <p:cNvPr id="360" name="Google Shape;360;p43"/>
          <p:cNvCxnSpPr>
            <a:stCxn id="358" idx="1"/>
            <a:endCxn id="357" idx="3"/>
          </p:cNvCxnSpPr>
          <p:nvPr/>
        </p:nvCxnSpPr>
        <p:spPr>
          <a:xfrm rot="10800000">
            <a:off x="5109525" y="4514150"/>
            <a:ext cx="503100" cy="0"/>
          </a:xfrm>
          <a:prstGeom prst="straightConnector1">
            <a:avLst/>
          </a:prstGeom>
          <a:noFill/>
          <a:ln cap="flat" cmpd="sng" w="19050">
            <a:solidFill>
              <a:schemeClr val="dk2"/>
            </a:solidFill>
            <a:prstDash val="solid"/>
            <a:round/>
            <a:headEnd len="med" w="med" type="none"/>
            <a:tailEnd len="med" w="med" type="triangle"/>
          </a:ln>
        </p:spPr>
      </p:cxnSp>
      <p:sp>
        <p:nvSpPr>
          <p:cNvPr id="361" name="Google Shape;361;p43"/>
          <p:cNvSpPr/>
          <p:nvPr/>
        </p:nvSpPr>
        <p:spPr>
          <a:xfrm>
            <a:off x="2479575" y="4265288"/>
            <a:ext cx="1063500" cy="497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done</a:t>
            </a:r>
            <a:endParaRPr/>
          </a:p>
        </p:txBody>
      </p:sp>
      <p:cxnSp>
        <p:nvCxnSpPr>
          <p:cNvPr id="362" name="Google Shape;362;p43"/>
          <p:cNvCxnSpPr>
            <a:stCxn id="357" idx="1"/>
            <a:endCxn id="361" idx="3"/>
          </p:cNvCxnSpPr>
          <p:nvPr/>
        </p:nvCxnSpPr>
        <p:spPr>
          <a:xfrm rot="10800000">
            <a:off x="3543000" y="4514138"/>
            <a:ext cx="503100" cy="0"/>
          </a:xfrm>
          <a:prstGeom prst="straightConnector1">
            <a:avLst/>
          </a:prstGeom>
          <a:noFill/>
          <a:ln cap="flat" cmpd="sng" w="19050">
            <a:solidFill>
              <a:schemeClr val="dk2"/>
            </a:solidFill>
            <a:prstDash val="solid"/>
            <a:round/>
            <a:headEnd len="med" w="med" type="none"/>
            <a:tailEnd len="med" w="med" type="triangle"/>
          </a:ln>
        </p:spPr>
      </p:cxnSp>
      <p:sp>
        <p:nvSpPr>
          <p:cNvPr id="363" name="Google Shape;363;p43"/>
          <p:cNvSpPr txBox="1"/>
          <p:nvPr/>
        </p:nvSpPr>
        <p:spPr>
          <a:xfrm>
            <a:off x="1120650" y="4410200"/>
            <a:ext cx="855900" cy="2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sz="1900"/>
              <a:t>…</a:t>
            </a:r>
            <a:endParaRPr b="1" sz="1900"/>
          </a:p>
        </p:txBody>
      </p:sp>
      <p:cxnSp>
        <p:nvCxnSpPr>
          <p:cNvPr id="364" name="Google Shape;364;p43"/>
          <p:cNvCxnSpPr>
            <a:stCxn id="361" idx="1"/>
            <a:endCxn id="363" idx="3"/>
          </p:cNvCxnSpPr>
          <p:nvPr/>
        </p:nvCxnSpPr>
        <p:spPr>
          <a:xfrm rot="10800000">
            <a:off x="1976475" y="4514138"/>
            <a:ext cx="503100" cy="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55" name="Google Shape;155;p2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3500"/>
              <a:t>How do we know a system is correct?</a:t>
            </a:r>
            <a:endParaRPr sz="3500"/>
          </a:p>
        </p:txBody>
      </p:sp>
      <p:sp>
        <p:nvSpPr>
          <p:cNvPr id="156" name="Google Shape;156;p26"/>
          <p:cNvSpPr txBox="1"/>
          <p:nvPr>
            <p:ph idx="1" type="body"/>
          </p:nvPr>
        </p:nvSpPr>
        <p:spPr>
          <a:xfrm>
            <a:off x="1301800" y="3913325"/>
            <a:ext cx="2975100" cy="567900"/>
          </a:xfrm>
          <a:prstGeom prst="rect">
            <a:avLst/>
          </a:prstGeom>
        </p:spPr>
        <p:txBody>
          <a:bodyPr anchorCtr="0" anchor="t" bIns="45700" lIns="91425" spcFirstLastPara="1" rIns="91425" wrap="square" tIns="45700">
            <a:noAutofit/>
          </a:bodyPr>
          <a:lstStyle/>
          <a:p>
            <a:pPr indent="0" lvl="0" marL="0" rtl="0" algn="ctr">
              <a:spcBef>
                <a:spcPts val="1000"/>
              </a:spcBef>
              <a:spcAft>
                <a:spcPts val="0"/>
              </a:spcAft>
              <a:buNone/>
            </a:pPr>
            <a:r>
              <a:rPr lang="sv-SE" sz="1800"/>
              <a:t>“It is correct because I </a:t>
            </a:r>
            <a:r>
              <a:rPr b="1" lang="sv-SE" sz="1800">
                <a:solidFill>
                  <a:schemeClr val="accent3"/>
                </a:solidFill>
              </a:rPr>
              <a:t>proved</a:t>
            </a:r>
            <a:r>
              <a:rPr lang="sv-SE" sz="1800"/>
              <a:t> that certain errors do not exist in the system.”</a:t>
            </a:r>
            <a:endParaRPr sz="1800"/>
          </a:p>
        </p:txBody>
      </p:sp>
      <p:pic>
        <p:nvPicPr>
          <p:cNvPr id="157" name="Google Shape;157;p26"/>
          <p:cNvPicPr preferRelativeResize="0"/>
          <p:nvPr/>
        </p:nvPicPr>
        <p:blipFill>
          <a:blip r:embed="rId3">
            <a:alphaModFix/>
          </a:blip>
          <a:stretch>
            <a:fillRect/>
          </a:stretch>
        </p:blipFill>
        <p:spPr>
          <a:xfrm>
            <a:off x="1789438" y="1546875"/>
            <a:ext cx="5576823" cy="2556899"/>
          </a:xfrm>
          <a:prstGeom prst="rect">
            <a:avLst/>
          </a:prstGeom>
          <a:noFill/>
          <a:ln>
            <a:noFill/>
          </a:ln>
        </p:spPr>
      </p:pic>
      <p:sp>
        <p:nvSpPr>
          <p:cNvPr id="158" name="Google Shape;158;p26"/>
          <p:cNvSpPr txBox="1"/>
          <p:nvPr>
            <p:ph idx="1" type="body"/>
          </p:nvPr>
        </p:nvSpPr>
        <p:spPr>
          <a:xfrm>
            <a:off x="4813775" y="3913325"/>
            <a:ext cx="2975100" cy="567900"/>
          </a:xfrm>
          <a:prstGeom prst="rect">
            <a:avLst/>
          </a:prstGeom>
        </p:spPr>
        <p:txBody>
          <a:bodyPr anchorCtr="0" anchor="t" bIns="45700" lIns="91425" spcFirstLastPara="1" rIns="91425" wrap="square" tIns="45700">
            <a:noAutofit/>
          </a:bodyPr>
          <a:lstStyle/>
          <a:p>
            <a:pPr indent="0" lvl="0" marL="0" rtl="0" algn="ctr">
              <a:spcBef>
                <a:spcPts val="1000"/>
              </a:spcBef>
              <a:spcAft>
                <a:spcPts val="0"/>
              </a:spcAft>
              <a:buNone/>
            </a:pPr>
            <a:r>
              <a:rPr lang="sv-SE" sz="1800"/>
              <a:t>“It is correct because I never </a:t>
            </a:r>
            <a:r>
              <a:rPr b="1" lang="sv-SE" sz="1800">
                <a:solidFill>
                  <a:schemeClr val="accent3"/>
                </a:solidFill>
              </a:rPr>
              <a:t>observed</a:t>
            </a:r>
            <a:r>
              <a:rPr lang="sv-SE" sz="1800"/>
              <a:t> incorrect behaviors.”</a:t>
            </a:r>
            <a:endParaRPr sz="1800"/>
          </a:p>
        </p:txBody>
      </p:sp>
      <p:sp>
        <p:nvSpPr>
          <p:cNvPr id="159" name="Google Shape;159;p26"/>
          <p:cNvSpPr txBox="1"/>
          <p:nvPr>
            <p:ph idx="1" type="body"/>
          </p:nvPr>
        </p:nvSpPr>
        <p:spPr>
          <a:xfrm>
            <a:off x="2208300" y="1151375"/>
            <a:ext cx="1398900" cy="567900"/>
          </a:xfrm>
          <a:prstGeom prst="rect">
            <a:avLst/>
          </a:prstGeom>
        </p:spPr>
        <p:txBody>
          <a:bodyPr anchorCtr="0" anchor="t" bIns="45700" lIns="91425" spcFirstLastPara="1" rIns="91425" wrap="square" tIns="45700">
            <a:noAutofit/>
          </a:bodyPr>
          <a:lstStyle/>
          <a:p>
            <a:pPr indent="0" lvl="0" marL="0" rtl="0" algn="ctr">
              <a:spcBef>
                <a:spcPts val="1000"/>
              </a:spcBef>
              <a:spcAft>
                <a:spcPts val="0"/>
              </a:spcAft>
              <a:buNone/>
            </a:pPr>
            <a:r>
              <a:rPr lang="sv-SE" sz="1800"/>
              <a:t>Rationalists</a:t>
            </a:r>
            <a:endParaRPr sz="1800"/>
          </a:p>
        </p:txBody>
      </p:sp>
      <p:sp>
        <p:nvSpPr>
          <p:cNvPr id="160" name="Google Shape;160;p26"/>
          <p:cNvSpPr txBox="1"/>
          <p:nvPr>
            <p:ph idx="1" type="body"/>
          </p:nvPr>
        </p:nvSpPr>
        <p:spPr>
          <a:xfrm>
            <a:off x="5601875" y="1151375"/>
            <a:ext cx="1398900" cy="567900"/>
          </a:xfrm>
          <a:prstGeom prst="rect">
            <a:avLst/>
          </a:prstGeom>
        </p:spPr>
        <p:txBody>
          <a:bodyPr anchorCtr="0" anchor="t" bIns="45700" lIns="91425" spcFirstLastPara="1" rIns="91425" wrap="square" tIns="45700">
            <a:noAutofit/>
          </a:bodyPr>
          <a:lstStyle/>
          <a:p>
            <a:pPr indent="0" lvl="0" marL="0" rtl="0" algn="ctr">
              <a:spcBef>
                <a:spcPts val="1000"/>
              </a:spcBef>
              <a:spcAft>
                <a:spcPts val="0"/>
              </a:spcAft>
              <a:buNone/>
            </a:pPr>
            <a:r>
              <a:rPr lang="sv-SE" sz="1800"/>
              <a:t>Empiricists</a:t>
            </a:r>
            <a:endParaRPr sz="1800"/>
          </a:p>
        </p:txBody>
      </p:sp>
      <p:sp>
        <p:nvSpPr>
          <p:cNvPr id="161" name="Google Shape;161;p26"/>
          <p:cNvSpPr txBox="1"/>
          <p:nvPr/>
        </p:nvSpPr>
        <p:spPr>
          <a:xfrm>
            <a:off x="213825" y="4873375"/>
            <a:ext cx="1994400" cy="11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000">
                <a:solidFill>
                  <a:schemeClr val="lt1"/>
                </a:solidFill>
              </a:rPr>
              <a:t>Adapted from Shin Yoo (KAIST)</a:t>
            </a:r>
            <a:endParaRPr sz="1000">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4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More LTL Examples</a:t>
            </a:r>
            <a:endParaRPr/>
          </a:p>
        </p:txBody>
      </p:sp>
      <p:sp>
        <p:nvSpPr>
          <p:cNvPr id="370" name="Google Shape;370;p4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74650" lvl="0" marL="457200" rtl="0" algn="l">
              <a:spcBef>
                <a:spcPts val="1000"/>
              </a:spcBef>
              <a:spcAft>
                <a:spcPts val="0"/>
              </a:spcAft>
              <a:buSzPts val="2300"/>
              <a:buFont typeface="Consolas"/>
              <a:buChar char="•"/>
            </a:pPr>
            <a:r>
              <a:rPr lang="sv-SE" sz="2300">
                <a:latin typeface="Consolas"/>
                <a:ea typeface="Consolas"/>
                <a:cs typeface="Consolas"/>
                <a:sym typeface="Consolas"/>
              </a:rPr>
              <a:t>G (requested -&gt; F (received))</a:t>
            </a:r>
            <a:endParaRPr sz="2300">
              <a:latin typeface="Consolas"/>
              <a:ea typeface="Consolas"/>
              <a:cs typeface="Consolas"/>
              <a:sym typeface="Consolas"/>
            </a:endParaRPr>
          </a:p>
          <a:p>
            <a:pPr indent="-374650" lvl="1" marL="914400" rtl="0" algn="l">
              <a:spcBef>
                <a:spcPts val="500"/>
              </a:spcBef>
              <a:spcAft>
                <a:spcPts val="0"/>
              </a:spcAft>
              <a:buSzPts val="2300"/>
              <a:buChar char="•"/>
            </a:pPr>
            <a:r>
              <a:rPr b="1" lang="sv-SE" sz="2300"/>
              <a:t>At any point in this timeline</a:t>
            </a:r>
            <a:r>
              <a:rPr lang="sv-SE" sz="2300"/>
              <a:t>, i</a:t>
            </a:r>
            <a:r>
              <a:rPr lang="sv-SE" sz="2300"/>
              <a:t>f the action is requested, the request must </a:t>
            </a:r>
            <a:r>
              <a:rPr lang="sv-SE" sz="2300"/>
              <a:t>eventually</a:t>
            </a:r>
            <a:r>
              <a:rPr lang="sv-SE" sz="2300"/>
              <a:t> be </a:t>
            </a:r>
            <a:r>
              <a:rPr lang="sv-SE" sz="2300"/>
              <a:t>received</a:t>
            </a:r>
            <a:r>
              <a:rPr lang="sv-SE" sz="2300"/>
              <a:t>. </a:t>
            </a:r>
            <a:endParaRPr sz="2300"/>
          </a:p>
          <a:p>
            <a:pPr indent="-374650" lvl="0" marL="457200" rtl="0" algn="l">
              <a:spcBef>
                <a:spcPts val="1000"/>
              </a:spcBef>
              <a:spcAft>
                <a:spcPts val="0"/>
              </a:spcAft>
              <a:buSzPts val="2300"/>
              <a:buFont typeface="Consolas"/>
              <a:buChar char="•"/>
            </a:pPr>
            <a:r>
              <a:rPr lang="sv-SE" sz="2300">
                <a:latin typeface="Consolas"/>
                <a:ea typeface="Consolas"/>
                <a:cs typeface="Consolas"/>
                <a:sym typeface="Consolas"/>
              </a:rPr>
              <a:t>X (requested -&gt; F (recieved))</a:t>
            </a:r>
            <a:endParaRPr sz="2300">
              <a:latin typeface="Consolas"/>
              <a:ea typeface="Consolas"/>
              <a:cs typeface="Consolas"/>
              <a:sym typeface="Consolas"/>
            </a:endParaRPr>
          </a:p>
          <a:p>
            <a:pPr indent="-374650" lvl="1" marL="914400" rtl="0" algn="l">
              <a:spcBef>
                <a:spcPts val="500"/>
              </a:spcBef>
              <a:spcAft>
                <a:spcPts val="0"/>
              </a:spcAft>
              <a:buSzPts val="2300"/>
              <a:buChar char="•"/>
            </a:pPr>
            <a:r>
              <a:rPr b="1" lang="sv-SE" sz="2300"/>
              <a:t>If a request is made in the next step</a:t>
            </a:r>
            <a:r>
              <a:rPr lang="sv-SE" sz="2300"/>
              <a:t>, it must eventually be received.</a:t>
            </a:r>
            <a:endParaRPr sz="2300"/>
          </a:p>
          <a:p>
            <a:pPr indent="-374650" lvl="1" marL="914400" rtl="0" algn="l">
              <a:spcBef>
                <a:spcPts val="500"/>
              </a:spcBef>
              <a:spcAft>
                <a:spcPts val="0"/>
              </a:spcAft>
              <a:buSzPts val="2300"/>
              <a:buChar char="•"/>
            </a:pPr>
            <a:r>
              <a:rPr lang="sv-SE" sz="2300"/>
              <a:t>A request made </a:t>
            </a:r>
            <a:r>
              <a:rPr b="1" lang="sv-SE" sz="2300"/>
              <a:t>now</a:t>
            </a:r>
            <a:r>
              <a:rPr lang="sv-SE" sz="2300"/>
              <a:t> or </a:t>
            </a:r>
            <a:r>
              <a:rPr b="1" lang="sv-SE" sz="2300"/>
              <a:t>after the next step</a:t>
            </a:r>
            <a:r>
              <a:rPr lang="sv-SE" sz="2300"/>
              <a:t> does not have this guarantee.</a:t>
            </a:r>
            <a:endParaRPr sz="2300"/>
          </a:p>
          <a:p>
            <a:pPr indent="0" lvl="0" marL="0" rtl="0" algn="l">
              <a:spcBef>
                <a:spcPts val="1000"/>
              </a:spcBef>
              <a:spcAft>
                <a:spcPts val="0"/>
              </a:spcAft>
              <a:buNone/>
            </a:pPr>
            <a:r>
              <a:t/>
            </a:r>
            <a:endParaRPr sz="2500"/>
          </a:p>
        </p:txBody>
      </p:sp>
      <p:sp>
        <p:nvSpPr>
          <p:cNvPr id="371" name="Google Shape;371;p4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372" name="Google Shape;372;p44"/>
          <p:cNvSpPr txBox="1"/>
          <p:nvPr/>
        </p:nvSpPr>
        <p:spPr>
          <a:xfrm>
            <a:off x="6244500" y="507425"/>
            <a:ext cx="2899500" cy="118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requested = action requested</a:t>
            </a:r>
            <a:endParaRPr/>
          </a:p>
          <a:p>
            <a:pPr indent="0" lvl="0" marL="0" rtl="0" algn="l">
              <a:spcBef>
                <a:spcPts val="0"/>
              </a:spcBef>
              <a:spcAft>
                <a:spcPts val="0"/>
              </a:spcAft>
              <a:buNone/>
            </a:pPr>
            <a:r>
              <a:rPr lang="sv-SE"/>
              <a:t>received = request received </a:t>
            </a:r>
            <a:endParaRPr/>
          </a:p>
          <a:p>
            <a:pPr indent="0" lvl="0" marL="0" rtl="0" algn="l">
              <a:spcBef>
                <a:spcPts val="0"/>
              </a:spcBef>
              <a:spcAft>
                <a:spcPts val="0"/>
              </a:spcAft>
              <a:buNone/>
            </a:pPr>
            <a:r>
              <a:rPr lang="sv-SE"/>
              <a:t>processed = request processed</a:t>
            </a:r>
            <a:endParaRPr/>
          </a:p>
          <a:p>
            <a:pPr indent="0" lvl="0" marL="0" rtl="0" algn="l">
              <a:spcBef>
                <a:spcPts val="0"/>
              </a:spcBef>
              <a:spcAft>
                <a:spcPts val="0"/>
              </a:spcAft>
              <a:buNone/>
            </a:pPr>
            <a:r>
              <a:rPr lang="sv-SE"/>
              <a:t>done = action completed</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4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Computation Tree Logic Formulae</a:t>
            </a:r>
            <a:endParaRPr/>
          </a:p>
        </p:txBody>
      </p:sp>
      <p:sp>
        <p:nvSpPr>
          <p:cNvPr id="378" name="Google Shape;378;p45"/>
          <p:cNvSpPr txBox="1"/>
          <p:nvPr>
            <p:ph idx="1" type="body"/>
          </p:nvPr>
        </p:nvSpPr>
        <p:spPr>
          <a:xfrm>
            <a:off x="0" y="1234100"/>
            <a:ext cx="9028800" cy="35286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sz="2300"/>
              <a:t>Combines multi-path quantifiers (A,E) with path-specific quantifiers:</a:t>
            </a:r>
            <a:endParaRPr sz="2300"/>
          </a:p>
          <a:p>
            <a:pPr indent="0" lvl="0" marL="0" marR="0" rtl="0" algn="l">
              <a:lnSpc>
                <a:spcPct val="100000"/>
              </a:lnSpc>
              <a:spcBef>
                <a:spcPts val="600"/>
              </a:spcBef>
              <a:spcAft>
                <a:spcPts val="0"/>
              </a:spcAft>
              <a:buNone/>
            </a:pPr>
            <a:r>
              <a:t/>
            </a:r>
            <a:endParaRPr sz="2400"/>
          </a:p>
        </p:txBody>
      </p:sp>
      <p:graphicFrame>
        <p:nvGraphicFramePr>
          <p:cNvPr id="379" name="Google Shape;379;p45"/>
          <p:cNvGraphicFramePr/>
          <p:nvPr/>
        </p:nvGraphicFramePr>
        <p:xfrm>
          <a:off x="554525" y="2930738"/>
          <a:ext cx="3000000" cy="3000000"/>
        </p:xfrm>
        <a:graphic>
          <a:graphicData uri="http://schemas.openxmlformats.org/drawingml/2006/table">
            <a:tbl>
              <a:tblPr>
                <a:noFill/>
                <a:tableStyleId>{096D834F-AF49-4E58-880F-67E824D99EB0}</a:tableStyleId>
              </a:tblPr>
              <a:tblGrid>
                <a:gridCol w="1387050"/>
                <a:gridCol w="1779850"/>
                <a:gridCol w="4775850"/>
              </a:tblGrid>
              <a:tr h="285750">
                <a:tc>
                  <a:txBody>
                    <a:bodyPr/>
                    <a:lstStyle/>
                    <a:p>
                      <a:pPr indent="0" lvl="0" marL="0" rtl="0" algn="l">
                        <a:spcBef>
                          <a:spcPts val="0"/>
                        </a:spcBef>
                        <a:spcAft>
                          <a:spcPts val="0"/>
                        </a:spcAft>
                        <a:buNone/>
                      </a:pPr>
                      <a:r>
                        <a:rPr b="1" lang="sv-SE" sz="1100"/>
                        <a:t>X (next)</a:t>
                      </a:r>
                      <a:endParaRPr b="1" sz="1100"/>
                    </a:p>
                  </a:txBody>
                  <a:tcPr marT="68575" marB="68575" marR="91425" marL="91425"/>
                </a:tc>
                <a:tc>
                  <a:txBody>
                    <a:bodyPr/>
                    <a:lstStyle/>
                    <a:p>
                      <a:pPr indent="0" lvl="0" marL="0" rtl="0" algn="l">
                        <a:spcBef>
                          <a:spcPts val="0"/>
                        </a:spcBef>
                        <a:spcAft>
                          <a:spcPts val="0"/>
                        </a:spcAft>
                        <a:buNone/>
                      </a:pPr>
                      <a:r>
                        <a:rPr lang="sv-SE" sz="1100"/>
                        <a:t>X hunger</a:t>
                      </a:r>
                      <a:endParaRPr sz="1100"/>
                    </a:p>
                  </a:txBody>
                  <a:tcPr marT="68575" marB="68575" marR="91425" marL="91425"/>
                </a:tc>
                <a:tc>
                  <a:txBody>
                    <a:bodyPr/>
                    <a:lstStyle/>
                    <a:p>
                      <a:pPr indent="0" lvl="0" marL="0" rtl="0" algn="l">
                        <a:spcBef>
                          <a:spcPts val="0"/>
                        </a:spcBef>
                        <a:spcAft>
                          <a:spcPts val="0"/>
                        </a:spcAft>
                        <a:buNone/>
                      </a:pPr>
                      <a:r>
                        <a:rPr lang="sv-SE" sz="1100"/>
                        <a:t>In the next state on this path, I will be hungry.</a:t>
                      </a:r>
                      <a:endParaRPr sz="1100"/>
                    </a:p>
                  </a:txBody>
                  <a:tcPr marT="68575" marB="68575" marR="91425" marL="91425"/>
                </a:tc>
              </a:tr>
              <a:tr h="285750">
                <a:tc>
                  <a:txBody>
                    <a:bodyPr/>
                    <a:lstStyle/>
                    <a:p>
                      <a:pPr indent="0" lvl="0" marL="0" rtl="0" algn="l">
                        <a:spcBef>
                          <a:spcPts val="0"/>
                        </a:spcBef>
                        <a:spcAft>
                          <a:spcPts val="0"/>
                        </a:spcAft>
                        <a:buNone/>
                      </a:pPr>
                      <a:r>
                        <a:rPr b="1" lang="sv-SE" sz="1100"/>
                        <a:t>G (globally)</a:t>
                      </a:r>
                      <a:endParaRPr b="1" sz="1100"/>
                    </a:p>
                  </a:txBody>
                  <a:tcPr marT="68575" marB="68575" marR="91425" marL="91425"/>
                </a:tc>
                <a:tc>
                  <a:txBody>
                    <a:bodyPr/>
                    <a:lstStyle/>
                    <a:p>
                      <a:pPr indent="0" lvl="0" marL="0" rtl="0" algn="l">
                        <a:spcBef>
                          <a:spcPts val="0"/>
                        </a:spcBef>
                        <a:spcAft>
                          <a:spcPts val="0"/>
                        </a:spcAft>
                        <a:buNone/>
                      </a:pPr>
                      <a:r>
                        <a:rPr lang="sv-SE" sz="1100"/>
                        <a:t>G hunger</a:t>
                      </a:r>
                      <a:endParaRPr sz="1100"/>
                    </a:p>
                  </a:txBody>
                  <a:tcPr marT="68575" marB="68575" marR="91425" marL="91425"/>
                </a:tc>
                <a:tc>
                  <a:txBody>
                    <a:bodyPr/>
                    <a:lstStyle/>
                    <a:p>
                      <a:pPr indent="0" lvl="0" marL="0" rtl="0" algn="l">
                        <a:spcBef>
                          <a:spcPts val="0"/>
                        </a:spcBef>
                        <a:spcAft>
                          <a:spcPts val="0"/>
                        </a:spcAft>
                        <a:buNone/>
                      </a:pPr>
                      <a:r>
                        <a:rPr lang="sv-SE" sz="1100"/>
                        <a:t>In all future states on this path, I will be hungry.</a:t>
                      </a:r>
                      <a:endParaRPr sz="1100"/>
                    </a:p>
                  </a:txBody>
                  <a:tcPr marT="68575" marB="68575" marR="91425" marL="91425"/>
                </a:tc>
              </a:tr>
              <a:tr h="285750">
                <a:tc>
                  <a:txBody>
                    <a:bodyPr/>
                    <a:lstStyle/>
                    <a:p>
                      <a:pPr indent="0" lvl="0" marL="0" rtl="0" algn="l">
                        <a:spcBef>
                          <a:spcPts val="0"/>
                        </a:spcBef>
                        <a:spcAft>
                          <a:spcPts val="0"/>
                        </a:spcAft>
                        <a:buNone/>
                      </a:pPr>
                      <a:r>
                        <a:rPr b="1" lang="sv-SE" sz="1100"/>
                        <a:t>F (finally)</a:t>
                      </a:r>
                      <a:endParaRPr b="1" sz="1100"/>
                    </a:p>
                  </a:txBody>
                  <a:tcPr marT="68575" marB="68575" marR="91425" marL="91425"/>
                </a:tc>
                <a:tc>
                  <a:txBody>
                    <a:bodyPr/>
                    <a:lstStyle/>
                    <a:p>
                      <a:pPr indent="0" lvl="0" marL="0" rtl="0" algn="l">
                        <a:spcBef>
                          <a:spcPts val="0"/>
                        </a:spcBef>
                        <a:spcAft>
                          <a:spcPts val="0"/>
                        </a:spcAft>
                        <a:buNone/>
                      </a:pPr>
                      <a:r>
                        <a:rPr lang="sv-SE" sz="1100"/>
                        <a:t>F hunger</a:t>
                      </a:r>
                      <a:endParaRPr sz="1100"/>
                    </a:p>
                  </a:txBody>
                  <a:tcPr marT="68575" marB="68575" marR="91425" marL="91425"/>
                </a:tc>
                <a:tc>
                  <a:txBody>
                    <a:bodyPr/>
                    <a:lstStyle/>
                    <a:p>
                      <a:pPr indent="0" lvl="0" marL="0" rtl="0" algn="l">
                        <a:spcBef>
                          <a:spcPts val="0"/>
                        </a:spcBef>
                        <a:spcAft>
                          <a:spcPts val="0"/>
                        </a:spcAft>
                        <a:buNone/>
                      </a:pPr>
                      <a:r>
                        <a:rPr lang="sv-SE" sz="1100"/>
                        <a:t>Eventually on this path, there will be a state where I am hungry.</a:t>
                      </a:r>
                      <a:endParaRPr sz="1100"/>
                    </a:p>
                  </a:txBody>
                  <a:tcPr marT="68575" marB="68575" marR="91425" marL="91425"/>
                </a:tc>
              </a:tr>
              <a:tr h="285750">
                <a:tc>
                  <a:txBody>
                    <a:bodyPr/>
                    <a:lstStyle/>
                    <a:p>
                      <a:pPr indent="0" lvl="0" marL="0" rtl="0" algn="l">
                        <a:spcBef>
                          <a:spcPts val="0"/>
                        </a:spcBef>
                        <a:spcAft>
                          <a:spcPts val="0"/>
                        </a:spcAft>
                        <a:buNone/>
                      </a:pPr>
                      <a:r>
                        <a:rPr b="1" lang="sv-SE" sz="1100"/>
                        <a:t>U (until)</a:t>
                      </a:r>
                      <a:endParaRPr b="1" sz="1100"/>
                    </a:p>
                  </a:txBody>
                  <a:tcPr marT="68575" marB="68575" marR="91425" marL="91425"/>
                </a:tc>
                <a:tc>
                  <a:txBody>
                    <a:bodyPr/>
                    <a:lstStyle/>
                    <a:p>
                      <a:pPr indent="0" lvl="0" marL="0" rtl="0" algn="l">
                        <a:spcBef>
                          <a:spcPts val="0"/>
                        </a:spcBef>
                        <a:spcAft>
                          <a:spcPts val="0"/>
                        </a:spcAft>
                        <a:buNone/>
                      </a:pPr>
                      <a:r>
                        <a:rPr lang="sv-SE" sz="1100"/>
                        <a:t>hunger U burger</a:t>
                      </a:r>
                      <a:endParaRPr sz="1100"/>
                    </a:p>
                  </a:txBody>
                  <a:tcPr marT="68575" marB="68575" marR="91425" marL="91425"/>
                </a:tc>
                <a:tc>
                  <a:txBody>
                    <a:bodyPr/>
                    <a:lstStyle/>
                    <a:p>
                      <a:pPr indent="0" lvl="0" marL="0" rtl="0" algn="l">
                        <a:spcBef>
                          <a:spcPts val="0"/>
                        </a:spcBef>
                        <a:spcAft>
                          <a:spcPts val="0"/>
                        </a:spcAft>
                        <a:buNone/>
                      </a:pPr>
                      <a:r>
                        <a:rPr lang="sv-SE" sz="1100"/>
                        <a:t>On this path, I will be hungry until I start to eat a burger. (I must eventually eat a burger)</a:t>
                      </a:r>
                      <a:endParaRPr sz="1100"/>
                    </a:p>
                  </a:txBody>
                  <a:tcPr marT="68575" marB="68575" marR="91425" marL="91425"/>
                </a:tc>
              </a:tr>
              <a:tr h="285750">
                <a:tc>
                  <a:txBody>
                    <a:bodyPr/>
                    <a:lstStyle/>
                    <a:p>
                      <a:pPr indent="0" lvl="0" marL="0" rtl="0" algn="l">
                        <a:spcBef>
                          <a:spcPts val="0"/>
                        </a:spcBef>
                        <a:spcAft>
                          <a:spcPts val="0"/>
                        </a:spcAft>
                        <a:buNone/>
                      </a:pPr>
                      <a:r>
                        <a:rPr b="1" lang="sv-SE" sz="1100"/>
                        <a:t>W (weak until)</a:t>
                      </a:r>
                      <a:endParaRPr b="1" sz="1100"/>
                    </a:p>
                  </a:txBody>
                  <a:tcPr marT="68575" marB="68575" marR="91425" marL="91425"/>
                </a:tc>
                <a:tc>
                  <a:txBody>
                    <a:bodyPr/>
                    <a:lstStyle/>
                    <a:p>
                      <a:pPr indent="0" lvl="0" marL="0" rtl="0" algn="l">
                        <a:spcBef>
                          <a:spcPts val="0"/>
                        </a:spcBef>
                        <a:spcAft>
                          <a:spcPts val="0"/>
                        </a:spcAft>
                        <a:buNone/>
                      </a:pPr>
                      <a:r>
                        <a:rPr lang="sv-SE" sz="1100"/>
                        <a:t>hunger W burger</a:t>
                      </a:r>
                      <a:endParaRPr sz="1100"/>
                    </a:p>
                  </a:txBody>
                  <a:tcPr marT="68575" marB="68575" marR="91425" marL="91425"/>
                </a:tc>
                <a:tc>
                  <a:txBody>
                    <a:bodyPr/>
                    <a:lstStyle/>
                    <a:p>
                      <a:pPr indent="0" lvl="0" marL="0" rtl="0" algn="l">
                        <a:spcBef>
                          <a:spcPts val="0"/>
                        </a:spcBef>
                        <a:spcAft>
                          <a:spcPts val="0"/>
                        </a:spcAft>
                        <a:buNone/>
                      </a:pPr>
                      <a:r>
                        <a:rPr lang="sv-SE" sz="1100">
                          <a:solidFill>
                            <a:schemeClr val="dk1"/>
                          </a:solidFill>
                        </a:rPr>
                        <a:t>On this path, I will be hungry until I start to eat a burger. (There is no guarantee that I eat a burger)</a:t>
                      </a:r>
                      <a:endParaRPr sz="1100"/>
                    </a:p>
                  </a:txBody>
                  <a:tcPr marT="68575" marB="68575" marR="91425" marL="91425"/>
                </a:tc>
              </a:tr>
            </a:tbl>
          </a:graphicData>
        </a:graphic>
      </p:graphicFrame>
      <p:graphicFrame>
        <p:nvGraphicFramePr>
          <p:cNvPr id="380" name="Google Shape;380;p45"/>
          <p:cNvGraphicFramePr/>
          <p:nvPr/>
        </p:nvGraphicFramePr>
        <p:xfrm>
          <a:off x="819100" y="1891125"/>
          <a:ext cx="3000000" cy="3000000"/>
        </p:xfrm>
        <a:graphic>
          <a:graphicData uri="http://schemas.openxmlformats.org/drawingml/2006/table">
            <a:tbl>
              <a:tblPr>
                <a:noFill/>
                <a:tableStyleId>{096D834F-AF49-4E58-880F-67E824D99EB0}</a:tableStyleId>
              </a:tblPr>
              <a:tblGrid>
                <a:gridCol w="1264150"/>
                <a:gridCol w="1622150"/>
                <a:gridCol w="4352675"/>
              </a:tblGrid>
              <a:tr h="285750">
                <a:tc>
                  <a:txBody>
                    <a:bodyPr/>
                    <a:lstStyle/>
                    <a:p>
                      <a:pPr indent="0" lvl="0" marL="0" rtl="0" algn="l">
                        <a:spcBef>
                          <a:spcPts val="0"/>
                        </a:spcBef>
                        <a:spcAft>
                          <a:spcPts val="0"/>
                        </a:spcAft>
                        <a:buNone/>
                      </a:pPr>
                      <a:r>
                        <a:rPr b="1" lang="sv-SE" sz="1100"/>
                        <a:t>A (all)</a:t>
                      </a:r>
                      <a:endParaRPr b="1" sz="1100"/>
                    </a:p>
                  </a:txBody>
                  <a:tcPr marT="68575" marB="68575" marR="91425" marL="91425"/>
                </a:tc>
                <a:tc>
                  <a:txBody>
                    <a:bodyPr/>
                    <a:lstStyle/>
                    <a:p>
                      <a:pPr indent="0" lvl="0" marL="0" rtl="0" algn="l">
                        <a:spcBef>
                          <a:spcPts val="0"/>
                        </a:spcBef>
                        <a:spcAft>
                          <a:spcPts val="0"/>
                        </a:spcAft>
                        <a:buNone/>
                      </a:pPr>
                      <a:r>
                        <a:rPr lang="sv-SE" sz="1100"/>
                        <a:t>A hunger</a:t>
                      </a:r>
                      <a:endParaRPr sz="1100"/>
                    </a:p>
                  </a:txBody>
                  <a:tcPr marT="68575" marB="68575" marR="91425" marL="91425"/>
                </a:tc>
                <a:tc>
                  <a:txBody>
                    <a:bodyPr/>
                    <a:lstStyle/>
                    <a:p>
                      <a:pPr indent="0" lvl="0" marL="0" rtl="0" algn="l">
                        <a:spcBef>
                          <a:spcPts val="0"/>
                        </a:spcBef>
                        <a:spcAft>
                          <a:spcPts val="0"/>
                        </a:spcAft>
                        <a:buNone/>
                      </a:pPr>
                      <a:r>
                        <a:rPr lang="sv-SE" sz="1100"/>
                        <a:t>Starting from the current state, I must be hungry on </a:t>
                      </a:r>
                      <a:r>
                        <a:rPr b="1" lang="sv-SE" sz="1100"/>
                        <a:t>all paths</a:t>
                      </a:r>
                      <a:r>
                        <a:rPr lang="sv-SE" sz="1100"/>
                        <a:t>.</a:t>
                      </a:r>
                      <a:endParaRPr sz="1100"/>
                    </a:p>
                  </a:txBody>
                  <a:tcPr marT="68575" marB="68575" marR="91425" marL="91425"/>
                </a:tc>
              </a:tr>
              <a:tr h="285750">
                <a:tc>
                  <a:txBody>
                    <a:bodyPr/>
                    <a:lstStyle/>
                    <a:p>
                      <a:pPr indent="0" lvl="0" marL="0" rtl="0" algn="l">
                        <a:spcBef>
                          <a:spcPts val="0"/>
                        </a:spcBef>
                        <a:spcAft>
                          <a:spcPts val="0"/>
                        </a:spcAft>
                        <a:buNone/>
                      </a:pPr>
                      <a:r>
                        <a:rPr b="1" lang="sv-SE" sz="1100"/>
                        <a:t>E (exists)</a:t>
                      </a:r>
                      <a:endParaRPr b="1" sz="1100"/>
                    </a:p>
                  </a:txBody>
                  <a:tcPr marT="68575" marB="68575" marR="91425" marL="91425"/>
                </a:tc>
                <a:tc>
                  <a:txBody>
                    <a:bodyPr/>
                    <a:lstStyle/>
                    <a:p>
                      <a:pPr indent="0" lvl="0" marL="0" rtl="0" algn="l">
                        <a:spcBef>
                          <a:spcPts val="0"/>
                        </a:spcBef>
                        <a:spcAft>
                          <a:spcPts val="0"/>
                        </a:spcAft>
                        <a:buNone/>
                      </a:pPr>
                      <a:r>
                        <a:rPr lang="sv-SE" sz="1100"/>
                        <a:t>E hunger</a:t>
                      </a:r>
                      <a:endParaRPr sz="1100"/>
                    </a:p>
                  </a:txBody>
                  <a:tcPr marT="68575" marB="68575" marR="91425" marL="91425"/>
                </a:tc>
                <a:tc>
                  <a:txBody>
                    <a:bodyPr/>
                    <a:lstStyle/>
                    <a:p>
                      <a:pPr indent="0" lvl="0" marL="0" rtl="0" algn="l">
                        <a:spcBef>
                          <a:spcPts val="0"/>
                        </a:spcBef>
                        <a:spcAft>
                          <a:spcPts val="0"/>
                        </a:spcAft>
                        <a:buNone/>
                      </a:pPr>
                      <a:r>
                        <a:rPr lang="sv-SE" sz="1100"/>
                        <a:t>There must be </a:t>
                      </a:r>
                      <a:r>
                        <a:rPr b="1" lang="sv-SE" sz="1100"/>
                        <a:t>some path</a:t>
                      </a:r>
                      <a:r>
                        <a:rPr lang="sv-SE" sz="1100"/>
                        <a:t>, starting from the current state, where I am hungry.</a:t>
                      </a:r>
                      <a:endParaRPr sz="1100"/>
                    </a:p>
                  </a:txBody>
                  <a:tcPr marT="68575" marB="68575" marR="91425" marL="91425"/>
                </a:tc>
              </a:tr>
            </a:tbl>
          </a:graphicData>
        </a:graphic>
      </p:graphicFrame>
      <p:sp>
        <p:nvSpPr>
          <p:cNvPr id="381" name="Google Shape;381;p4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4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CTL Examples</a:t>
            </a:r>
            <a:endParaRPr/>
          </a:p>
        </p:txBody>
      </p:sp>
      <p:sp>
        <p:nvSpPr>
          <p:cNvPr id="387" name="Google Shape;387;p4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t>chocolate = “I like chocolate.” warm = “It is warm.”</a:t>
            </a:r>
            <a:endParaRPr/>
          </a:p>
          <a:p>
            <a:pPr indent="-393700" lvl="0" marL="457200" rtl="0" algn="l">
              <a:spcBef>
                <a:spcPts val="1000"/>
              </a:spcBef>
              <a:spcAft>
                <a:spcPts val="0"/>
              </a:spcAft>
              <a:buSzPts val="2600"/>
              <a:buFont typeface="Consolas"/>
              <a:buChar char="•"/>
            </a:pPr>
            <a:r>
              <a:rPr lang="sv-SE">
                <a:latin typeface="Consolas"/>
                <a:ea typeface="Consolas"/>
                <a:cs typeface="Consolas"/>
                <a:sym typeface="Consolas"/>
              </a:rPr>
              <a:t>AG chocolate</a:t>
            </a:r>
            <a:endParaRPr>
              <a:latin typeface="Consolas"/>
              <a:ea typeface="Consolas"/>
              <a:cs typeface="Consolas"/>
              <a:sym typeface="Consolas"/>
            </a:endParaRPr>
          </a:p>
          <a:p>
            <a:pPr indent="-393700" lvl="0" marL="457200" rtl="0" algn="l">
              <a:spcBef>
                <a:spcPts val="1000"/>
              </a:spcBef>
              <a:spcAft>
                <a:spcPts val="0"/>
              </a:spcAft>
              <a:buSzPts val="2600"/>
              <a:buFont typeface="Consolas"/>
              <a:buChar char="•"/>
            </a:pPr>
            <a:r>
              <a:rPr lang="sv-SE">
                <a:latin typeface="Consolas"/>
                <a:ea typeface="Consolas"/>
                <a:cs typeface="Consolas"/>
                <a:sym typeface="Consolas"/>
              </a:rPr>
              <a:t>EF chocolate</a:t>
            </a:r>
            <a:endParaRPr>
              <a:latin typeface="Consolas"/>
              <a:ea typeface="Consolas"/>
              <a:cs typeface="Consolas"/>
              <a:sym typeface="Consolas"/>
            </a:endParaRPr>
          </a:p>
          <a:p>
            <a:pPr indent="-393700" lvl="0" marL="457200" rtl="0" algn="l">
              <a:spcBef>
                <a:spcPts val="1000"/>
              </a:spcBef>
              <a:spcAft>
                <a:spcPts val="0"/>
              </a:spcAft>
              <a:buSzPts val="2600"/>
              <a:buFont typeface="Consolas"/>
              <a:buChar char="•"/>
            </a:pPr>
            <a:r>
              <a:rPr lang="sv-SE">
                <a:latin typeface="Consolas"/>
                <a:ea typeface="Consolas"/>
                <a:cs typeface="Consolas"/>
                <a:sym typeface="Consolas"/>
              </a:rPr>
              <a:t>AF (EG chocolate)</a:t>
            </a:r>
            <a:endParaRPr>
              <a:latin typeface="Consolas"/>
              <a:ea typeface="Consolas"/>
              <a:cs typeface="Consolas"/>
              <a:sym typeface="Consolas"/>
            </a:endParaRPr>
          </a:p>
          <a:p>
            <a:pPr indent="-393700" lvl="0" marL="457200" rtl="0" algn="l">
              <a:spcBef>
                <a:spcPts val="1000"/>
              </a:spcBef>
              <a:spcAft>
                <a:spcPts val="0"/>
              </a:spcAft>
              <a:buSzPts val="2600"/>
              <a:buFont typeface="Consolas"/>
              <a:buChar char="•"/>
            </a:pPr>
            <a:r>
              <a:rPr lang="sv-SE">
                <a:latin typeface="Consolas"/>
                <a:ea typeface="Consolas"/>
                <a:cs typeface="Consolas"/>
                <a:sym typeface="Consolas"/>
              </a:rPr>
              <a:t>EG (AF chocolate)</a:t>
            </a:r>
            <a:endParaRPr>
              <a:latin typeface="Consolas"/>
              <a:ea typeface="Consolas"/>
              <a:cs typeface="Consolas"/>
              <a:sym typeface="Consolas"/>
            </a:endParaRPr>
          </a:p>
          <a:p>
            <a:pPr indent="-393700" lvl="0" marL="457200" rtl="0" algn="l">
              <a:spcBef>
                <a:spcPts val="1000"/>
              </a:spcBef>
              <a:spcAft>
                <a:spcPts val="0"/>
              </a:spcAft>
              <a:buSzPts val="2600"/>
              <a:buFont typeface="Consolas"/>
              <a:buChar char="•"/>
            </a:pPr>
            <a:r>
              <a:rPr lang="sv-SE">
                <a:latin typeface="Consolas"/>
                <a:ea typeface="Consolas"/>
                <a:cs typeface="Consolas"/>
                <a:sym typeface="Consolas"/>
              </a:rPr>
              <a:t>AG (chocolate U warm)</a:t>
            </a:r>
            <a:endParaRPr>
              <a:latin typeface="Consolas"/>
              <a:ea typeface="Consolas"/>
              <a:cs typeface="Consolas"/>
              <a:sym typeface="Consolas"/>
            </a:endParaRPr>
          </a:p>
          <a:p>
            <a:pPr indent="-393700" lvl="0" marL="457200" rtl="0" algn="l">
              <a:spcBef>
                <a:spcPts val="1000"/>
              </a:spcBef>
              <a:spcAft>
                <a:spcPts val="0"/>
              </a:spcAft>
              <a:buSzPts val="2600"/>
              <a:buFont typeface="Consolas"/>
              <a:buChar char="•"/>
            </a:pPr>
            <a:r>
              <a:rPr lang="sv-SE">
                <a:latin typeface="Consolas"/>
                <a:ea typeface="Consolas"/>
                <a:cs typeface="Consolas"/>
                <a:sym typeface="Consolas"/>
              </a:rPr>
              <a:t>EF ((EX chocolate) U (AG warm))</a:t>
            </a:r>
            <a:endParaRPr>
              <a:latin typeface="Consolas"/>
              <a:ea typeface="Consolas"/>
              <a:cs typeface="Consolas"/>
              <a:sym typeface="Consolas"/>
            </a:endParaRPr>
          </a:p>
          <a:p>
            <a:pPr indent="0" lvl="0" marL="0" marR="0" rtl="0" algn="l">
              <a:lnSpc>
                <a:spcPct val="100000"/>
              </a:lnSpc>
              <a:spcBef>
                <a:spcPts val="600"/>
              </a:spcBef>
              <a:spcAft>
                <a:spcPts val="0"/>
              </a:spcAft>
              <a:buNone/>
            </a:pPr>
            <a:r>
              <a:t/>
            </a:r>
            <a:endParaRPr sz="2400"/>
          </a:p>
        </p:txBody>
      </p:sp>
      <p:sp>
        <p:nvSpPr>
          <p:cNvPr id="388" name="Google Shape;388;p4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4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CTL </a:t>
            </a:r>
            <a:r>
              <a:rPr lang="sv-SE"/>
              <a:t>Examples</a:t>
            </a:r>
            <a:endParaRPr/>
          </a:p>
        </p:txBody>
      </p:sp>
      <p:sp>
        <p:nvSpPr>
          <p:cNvPr id="394" name="Google Shape;394;p47"/>
          <p:cNvSpPr txBox="1"/>
          <p:nvPr>
            <p:ph idx="1" type="body"/>
          </p:nvPr>
        </p:nvSpPr>
        <p:spPr>
          <a:xfrm>
            <a:off x="468900" y="1023325"/>
            <a:ext cx="8217900" cy="37392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Font typeface="Arial"/>
              <a:buChar char="•"/>
            </a:pPr>
            <a:r>
              <a:rPr b="1" lang="sv-SE">
                <a:highlight>
                  <a:srgbClr val="FFFFFF"/>
                </a:highlight>
              </a:rPr>
              <a:t>requested</a:t>
            </a:r>
            <a:r>
              <a:rPr lang="sv-SE">
                <a:highlight>
                  <a:srgbClr val="FFFFFF"/>
                </a:highlight>
              </a:rPr>
              <a:t>: a request has been made</a:t>
            </a:r>
            <a:endParaRPr>
              <a:highlight>
                <a:srgbClr val="FFFFFF"/>
              </a:highlight>
            </a:endParaRPr>
          </a:p>
          <a:p>
            <a:pPr indent="-393700" lvl="0" marL="457200" marR="0" rtl="0" algn="l">
              <a:lnSpc>
                <a:spcPct val="100000"/>
              </a:lnSpc>
              <a:spcBef>
                <a:spcPts val="0"/>
              </a:spcBef>
              <a:spcAft>
                <a:spcPts val="0"/>
              </a:spcAft>
              <a:buSzPts val="2600"/>
              <a:buChar char="•"/>
            </a:pPr>
            <a:r>
              <a:rPr b="1" lang="sv-SE">
                <a:highlight>
                  <a:srgbClr val="FFFFFF"/>
                </a:highlight>
              </a:rPr>
              <a:t>acknowledged</a:t>
            </a:r>
            <a:r>
              <a:rPr lang="sv-SE">
                <a:highlight>
                  <a:srgbClr val="FFFFFF"/>
                </a:highlight>
              </a:rPr>
              <a:t>: request has been acknowledged.</a:t>
            </a:r>
            <a:endParaRPr>
              <a:highlight>
                <a:srgbClr val="FFFFFF"/>
              </a:highlight>
            </a:endParaRPr>
          </a:p>
          <a:p>
            <a:pPr indent="-419100" lvl="1" marL="914400" marR="0" rtl="0" algn="l">
              <a:lnSpc>
                <a:spcPct val="100000"/>
              </a:lnSpc>
              <a:spcBef>
                <a:spcPts val="0"/>
              </a:spcBef>
              <a:spcAft>
                <a:spcPts val="0"/>
              </a:spcAft>
              <a:buSzPts val="3000"/>
              <a:buFont typeface="Arial"/>
              <a:buChar char="•"/>
            </a:pPr>
            <a:r>
              <a:rPr lang="sv-SE">
                <a:latin typeface="Consolas"/>
                <a:ea typeface="Consolas"/>
                <a:cs typeface="Consolas"/>
                <a:sym typeface="Consolas"/>
              </a:rPr>
              <a:t>AG (requested -&gt; </a:t>
            </a:r>
            <a:r>
              <a:rPr b="1" lang="sv-SE">
                <a:solidFill>
                  <a:srgbClr val="0000FF"/>
                </a:solidFill>
                <a:latin typeface="Consolas"/>
                <a:ea typeface="Consolas"/>
                <a:cs typeface="Consolas"/>
                <a:sym typeface="Consolas"/>
              </a:rPr>
              <a:t>AF</a:t>
            </a:r>
            <a:r>
              <a:rPr lang="sv-SE">
                <a:latin typeface="Consolas"/>
                <a:ea typeface="Consolas"/>
                <a:cs typeface="Consolas"/>
                <a:sym typeface="Consolas"/>
              </a:rPr>
              <a:t> acknowledged)</a:t>
            </a:r>
            <a:endParaRPr>
              <a:latin typeface="Consolas"/>
              <a:ea typeface="Consolas"/>
              <a:cs typeface="Consolas"/>
              <a:sym typeface="Consolas"/>
            </a:endParaRPr>
          </a:p>
          <a:p>
            <a:pPr indent="-342900" lvl="2" marL="1371600" marR="0" rtl="0" algn="l">
              <a:lnSpc>
                <a:spcPct val="100000"/>
              </a:lnSpc>
              <a:spcBef>
                <a:spcPts val="0"/>
              </a:spcBef>
              <a:spcAft>
                <a:spcPts val="0"/>
              </a:spcAft>
              <a:buSzPts val="1800"/>
              <a:buChar char="•"/>
            </a:pPr>
            <a:r>
              <a:rPr lang="sv-SE" sz="1800"/>
              <a:t>On all paths, at every state in the path (AG)</a:t>
            </a:r>
            <a:endParaRPr b="1"/>
          </a:p>
          <a:p>
            <a:pPr indent="-342900" lvl="2" marL="1371600" marR="0" rtl="0" algn="l">
              <a:lnSpc>
                <a:spcPct val="100000"/>
              </a:lnSpc>
              <a:spcBef>
                <a:spcPts val="0"/>
              </a:spcBef>
              <a:spcAft>
                <a:spcPts val="0"/>
              </a:spcAft>
              <a:buSzPts val="1800"/>
              <a:buChar char="•"/>
            </a:pPr>
            <a:r>
              <a:rPr b="1" lang="sv-SE"/>
              <a:t>I</a:t>
            </a:r>
            <a:r>
              <a:rPr b="1" lang="sv-SE" sz="1800"/>
              <a:t>f</a:t>
            </a:r>
            <a:r>
              <a:rPr b="1" lang="sv-SE" sz="1800"/>
              <a:t> </a:t>
            </a:r>
            <a:r>
              <a:rPr lang="sv-SE" sz="1800"/>
              <a:t>a</a:t>
            </a:r>
            <a:r>
              <a:rPr lang="sv-SE"/>
              <a:t> </a:t>
            </a:r>
            <a:r>
              <a:rPr i="1" lang="sv-SE" sz="1800"/>
              <a:t>request</a:t>
            </a:r>
            <a:r>
              <a:rPr lang="sv-SE" sz="1800"/>
              <a:t> </a:t>
            </a:r>
            <a:r>
              <a:rPr lang="sv-SE"/>
              <a:t>is made</a:t>
            </a:r>
            <a:r>
              <a:rPr lang="sv-SE" sz="1800"/>
              <a:t>, then for </a:t>
            </a:r>
            <a:r>
              <a:rPr b="1" lang="sv-SE" sz="1800">
                <a:solidFill>
                  <a:srgbClr val="0000FF"/>
                </a:solidFill>
              </a:rPr>
              <a:t>all paths</a:t>
            </a:r>
            <a:r>
              <a:rPr lang="sv-SE" sz="1800">
                <a:solidFill>
                  <a:srgbClr val="0000FF"/>
                </a:solidFill>
              </a:rPr>
              <a:t> </a:t>
            </a:r>
            <a:r>
              <a:rPr b="1" lang="sv-SE">
                <a:solidFill>
                  <a:srgbClr val="0000FF"/>
                </a:solidFill>
              </a:rPr>
              <a:t>starting at that point</a:t>
            </a:r>
            <a:r>
              <a:rPr lang="sv-SE" sz="1800"/>
              <a:t>, eventually (AF), it must be </a:t>
            </a:r>
            <a:r>
              <a:rPr i="1" lang="sv-SE" sz="1800"/>
              <a:t>acknowledg</a:t>
            </a:r>
            <a:r>
              <a:rPr i="1" lang="sv-SE"/>
              <a:t>ed</a:t>
            </a:r>
            <a:r>
              <a:rPr lang="sv-SE" sz="1800"/>
              <a:t>.</a:t>
            </a:r>
            <a:endParaRPr/>
          </a:p>
          <a:p>
            <a:pPr indent="0" lvl="0" marL="0" marR="0" rtl="0" algn="l">
              <a:lnSpc>
                <a:spcPct val="100000"/>
              </a:lnSpc>
              <a:spcBef>
                <a:spcPts val="600"/>
              </a:spcBef>
              <a:spcAft>
                <a:spcPts val="0"/>
              </a:spcAft>
              <a:buNone/>
            </a:pPr>
            <a:r>
              <a:t/>
            </a:r>
            <a:endParaRPr sz="2400"/>
          </a:p>
        </p:txBody>
      </p:sp>
      <p:sp>
        <p:nvSpPr>
          <p:cNvPr id="395" name="Google Shape;395;p4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396" name="Google Shape;396;p47"/>
          <p:cNvSpPr/>
          <p:nvPr/>
        </p:nvSpPr>
        <p:spPr>
          <a:xfrm>
            <a:off x="1037000" y="3912925"/>
            <a:ext cx="1064700" cy="525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requested</a:t>
            </a:r>
            <a:endParaRPr/>
          </a:p>
        </p:txBody>
      </p:sp>
      <p:sp>
        <p:nvSpPr>
          <p:cNvPr id="397" name="Google Shape;397;p47"/>
          <p:cNvSpPr/>
          <p:nvPr/>
        </p:nvSpPr>
        <p:spPr>
          <a:xfrm>
            <a:off x="2959200" y="3456950"/>
            <a:ext cx="1506900" cy="525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a:t>
            </a:r>
            <a:r>
              <a:rPr b="1" lang="sv-SE"/>
              <a:t>acknowledged</a:t>
            </a:r>
            <a:endParaRPr b="1"/>
          </a:p>
        </p:txBody>
      </p:sp>
      <p:sp>
        <p:nvSpPr>
          <p:cNvPr id="398" name="Google Shape;398;p47"/>
          <p:cNvSpPr/>
          <p:nvPr/>
        </p:nvSpPr>
        <p:spPr>
          <a:xfrm>
            <a:off x="5046300" y="3456950"/>
            <a:ext cx="1506900" cy="525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!acknowledged</a:t>
            </a:r>
            <a:endParaRPr b="1"/>
          </a:p>
        </p:txBody>
      </p:sp>
      <p:sp>
        <p:nvSpPr>
          <p:cNvPr id="399" name="Google Shape;399;p47"/>
          <p:cNvSpPr/>
          <p:nvPr/>
        </p:nvSpPr>
        <p:spPr>
          <a:xfrm>
            <a:off x="6927025" y="3456950"/>
            <a:ext cx="1506900" cy="525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acknowledged</a:t>
            </a:r>
            <a:endParaRPr/>
          </a:p>
        </p:txBody>
      </p:sp>
      <p:sp>
        <p:nvSpPr>
          <p:cNvPr id="400" name="Google Shape;400;p47"/>
          <p:cNvSpPr/>
          <p:nvPr/>
        </p:nvSpPr>
        <p:spPr>
          <a:xfrm>
            <a:off x="2959200" y="4237225"/>
            <a:ext cx="1506900" cy="525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acknowledged</a:t>
            </a:r>
            <a:endParaRPr/>
          </a:p>
        </p:txBody>
      </p:sp>
      <p:cxnSp>
        <p:nvCxnSpPr>
          <p:cNvPr id="401" name="Google Shape;401;p47"/>
          <p:cNvCxnSpPr>
            <a:stCxn id="396" idx="3"/>
            <a:endCxn id="400" idx="1"/>
          </p:cNvCxnSpPr>
          <p:nvPr/>
        </p:nvCxnSpPr>
        <p:spPr>
          <a:xfrm>
            <a:off x="2101700" y="4175575"/>
            <a:ext cx="857400" cy="324300"/>
          </a:xfrm>
          <a:prstGeom prst="straightConnector1">
            <a:avLst/>
          </a:prstGeom>
          <a:noFill/>
          <a:ln cap="flat" cmpd="sng" w="19050">
            <a:solidFill>
              <a:srgbClr val="0000FF"/>
            </a:solidFill>
            <a:prstDash val="solid"/>
            <a:round/>
            <a:headEnd len="med" w="med" type="none"/>
            <a:tailEnd len="med" w="med" type="triangle"/>
          </a:ln>
        </p:spPr>
      </p:cxnSp>
      <p:cxnSp>
        <p:nvCxnSpPr>
          <p:cNvPr id="402" name="Google Shape;402;p47"/>
          <p:cNvCxnSpPr>
            <a:stCxn id="396" idx="3"/>
            <a:endCxn id="397" idx="1"/>
          </p:cNvCxnSpPr>
          <p:nvPr/>
        </p:nvCxnSpPr>
        <p:spPr>
          <a:xfrm flipH="1" rot="10800000">
            <a:off x="2101700" y="3719575"/>
            <a:ext cx="857400" cy="456000"/>
          </a:xfrm>
          <a:prstGeom prst="straightConnector1">
            <a:avLst/>
          </a:prstGeom>
          <a:noFill/>
          <a:ln cap="flat" cmpd="sng" w="19050">
            <a:solidFill>
              <a:srgbClr val="0000FF"/>
            </a:solidFill>
            <a:prstDash val="solid"/>
            <a:round/>
            <a:headEnd len="med" w="med" type="none"/>
            <a:tailEnd len="med" w="med" type="triangle"/>
          </a:ln>
        </p:spPr>
      </p:cxnSp>
      <p:cxnSp>
        <p:nvCxnSpPr>
          <p:cNvPr id="403" name="Google Shape;403;p47"/>
          <p:cNvCxnSpPr>
            <a:stCxn id="397" idx="3"/>
            <a:endCxn id="398" idx="1"/>
          </p:cNvCxnSpPr>
          <p:nvPr/>
        </p:nvCxnSpPr>
        <p:spPr>
          <a:xfrm>
            <a:off x="4466100" y="3719600"/>
            <a:ext cx="580200" cy="0"/>
          </a:xfrm>
          <a:prstGeom prst="straightConnector1">
            <a:avLst/>
          </a:prstGeom>
          <a:noFill/>
          <a:ln cap="flat" cmpd="sng" w="19050">
            <a:solidFill>
              <a:srgbClr val="0000FF"/>
            </a:solidFill>
            <a:prstDash val="solid"/>
            <a:round/>
            <a:headEnd len="med" w="med" type="none"/>
            <a:tailEnd len="med" w="med" type="triangle"/>
          </a:ln>
        </p:spPr>
      </p:cxnSp>
      <p:cxnSp>
        <p:nvCxnSpPr>
          <p:cNvPr id="404" name="Google Shape;404;p47"/>
          <p:cNvCxnSpPr>
            <a:stCxn id="398" idx="3"/>
            <a:endCxn id="399" idx="1"/>
          </p:cNvCxnSpPr>
          <p:nvPr/>
        </p:nvCxnSpPr>
        <p:spPr>
          <a:xfrm>
            <a:off x="6553200" y="3719600"/>
            <a:ext cx="373800" cy="0"/>
          </a:xfrm>
          <a:prstGeom prst="straightConnector1">
            <a:avLst/>
          </a:prstGeom>
          <a:noFill/>
          <a:ln cap="flat" cmpd="sng" w="19050">
            <a:solidFill>
              <a:srgbClr val="0000FF"/>
            </a:solidFill>
            <a:prstDash val="solid"/>
            <a:round/>
            <a:headEnd len="med" w="med" type="none"/>
            <a:tailEnd len="med" w="med" type="triangl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4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CTL Examples</a:t>
            </a:r>
            <a:endParaRPr/>
          </a:p>
        </p:txBody>
      </p:sp>
      <p:sp>
        <p:nvSpPr>
          <p:cNvPr id="410" name="Google Shape;410;p48"/>
          <p:cNvSpPr txBox="1"/>
          <p:nvPr>
            <p:ph idx="1" type="body"/>
          </p:nvPr>
        </p:nvSpPr>
        <p:spPr>
          <a:xfrm>
            <a:off x="468900" y="1023325"/>
            <a:ext cx="8217900" cy="37392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Font typeface="Arial"/>
              <a:buChar char="•"/>
            </a:pPr>
            <a:r>
              <a:rPr b="1" lang="sv-SE">
                <a:highlight>
                  <a:srgbClr val="FFFFFF"/>
                </a:highlight>
              </a:rPr>
              <a:t>requested</a:t>
            </a:r>
            <a:r>
              <a:rPr lang="sv-SE">
                <a:highlight>
                  <a:srgbClr val="FFFFFF"/>
                </a:highlight>
              </a:rPr>
              <a:t>: a request has been made</a:t>
            </a:r>
            <a:endParaRPr>
              <a:highlight>
                <a:srgbClr val="FFFFFF"/>
              </a:highlight>
            </a:endParaRPr>
          </a:p>
          <a:p>
            <a:pPr indent="-393700" lvl="0" marL="457200" marR="0" rtl="0" algn="l">
              <a:lnSpc>
                <a:spcPct val="100000"/>
              </a:lnSpc>
              <a:spcBef>
                <a:spcPts val="0"/>
              </a:spcBef>
              <a:spcAft>
                <a:spcPts val="0"/>
              </a:spcAft>
              <a:buSzPts val="2600"/>
              <a:buChar char="•"/>
            </a:pPr>
            <a:r>
              <a:rPr b="1" lang="sv-SE">
                <a:highlight>
                  <a:srgbClr val="FFFFFF"/>
                </a:highlight>
              </a:rPr>
              <a:t>acknowledged</a:t>
            </a:r>
            <a:r>
              <a:rPr lang="sv-SE">
                <a:highlight>
                  <a:srgbClr val="FFFFFF"/>
                </a:highlight>
              </a:rPr>
              <a:t>: request has been acknowledged.</a:t>
            </a:r>
            <a:endParaRPr sz="1800"/>
          </a:p>
          <a:p>
            <a:pPr indent="-419100" lvl="1" marL="914400" rtl="0" algn="l">
              <a:lnSpc>
                <a:spcPct val="100000"/>
              </a:lnSpc>
              <a:spcBef>
                <a:spcPts val="0"/>
              </a:spcBef>
              <a:spcAft>
                <a:spcPts val="0"/>
              </a:spcAft>
              <a:buSzPts val="3000"/>
              <a:buChar char="•"/>
            </a:pPr>
            <a:r>
              <a:rPr lang="sv-SE">
                <a:latin typeface="Consolas"/>
                <a:ea typeface="Consolas"/>
                <a:cs typeface="Consolas"/>
                <a:sym typeface="Consolas"/>
              </a:rPr>
              <a:t>AG (requested -&gt; </a:t>
            </a:r>
            <a:r>
              <a:rPr b="1" lang="sv-SE">
                <a:solidFill>
                  <a:srgbClr val="9900FF"/>
                </a:solidFill>
                <a:latin typeface="Consolas"/>
                <a:ea typeface="Consolas"/>
                <a:cs typeface="Consolas"/>
                <a:sym typeface="Consolas"/>
              </a:rPr>
              <a:t>EF</a:t>
            </a:r>
            <a:r>
              <a:rPr lang="sv-SE">
                <a:latin typeface="Consolas"/>
                <a:ea typeface="Consolas"/>
                <a:cs typeface="Consolas"/>
                <a:sym typeface="Consolas"/>
              </a:rPr>
              <a:t> acknowledged)</a:t>
            </a:r>
            <a:endParaRPr>
              <a:latin typeface="Consolas"/>
              <a:ea typeface="Consolas"/>
              <a:cs typeface="Consolas"/>
              <a:sym typeface="Consolas"/>
            </a:endParaRPr>
          </a:p>
          <a:p>
            <a:pPr indent="-342900" lvl="2" marL="1371600" rtl="0" algn="l">
              <a:lnSpc>
                <a:spcPct val="100000"/>
              </a:lnSpc>
              <a:spcBef>
                <a:spcPts val="0"/>
              </a:spcBef>
              <a:spcAft>
                <a:spcPts val="0"/>
              </a:spcAft>
              <a:buSzPts val="1800"/>
              <a:buChar char="•"/>
            </a:pPr>
            <a:r>
              <a:rPr lang="sv-SE"/>
              <a:t>On all paths, at every state in the path (AG)</a:t>
            </a:r>
            <a:endParaRPr b="1"/>
          </a:p>
          <a:p>
            <a:pPr indent="-342900" lvl="2" marL="1371600" rtl="0" algn="l">
              <a:lnSpc>
                <a:spcPct val="100000"/>
              </a:lnSpc>
              <a:spcBef>
                <a:spcPts val="0"/>
              </a:spcBef>
              <a:spcAft>
                <a:spcPts val="0"/>
              </a:spcAft>
              <a:buSzPts val="1800"/>
              <a:buChar char="•"/>
            </a:pPr>
            <a:r>
              <a:rPr lang="sv-SE"/>
              <a:t>If a </a:t>
            </a:r>
            <a:r>
              <a:rPr i="1" lang="sv-SE"/>
              <a:t>request</a:t>
            </a:r>
            <a:r>
              <a:rPr lang="sv-SE"/>
              <a:t> is made, then for </a:t>
            </a:r>
            <a:r>
              <a:rPr b="1" lang="sv-SE">
                <a:solidFill>
                  <a:srgbClr val="9900FF"/>
                </a:solidFill>
              </a:rPr>
              <a:t>a subset of paths</a:t>
            </a:r>
            <a:r>
              <a:rPr lang="sv-SE">
                <a:solidFill>
                  <a:srgbClr val="9900FF"/>
                </a:solidFill>
              </a:rPr>
              <a:t> </a:t>
            </a:r>
            <a:r>
              <a:rPr b="1" lang="sv-SE">
                <a:solidFill>
                  <a:srgbClr val="9900FF"/>
                </a:solidFill>
              </a:rPr>
              <a:t>starting at that point</a:t>
            </a:r>
            <a:r>
              <a:rPr lang="sv-SE"/>
              <a:t>, eventually (EF), it must be </a:t>
            </a:r>
            <a:r>
              <a:rPr i="1" lang="sv-SE"/>
              <a:t>acknowledged</a:t>
            </a:r>
            <a:r>
              <a:rPr lang="sv-SE"/>
              <a:t>.</a:t>
            </a:r>
            <a:endParaRPr sz="1800"/>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sz="2400"/>
          </a:p>
        </p:txBody>
      </p:sp>
      <p:sp>
        <p:nvSpPr>
          <p:cNvPr id="411" name="Google Shape;411;p4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412" name="Google Shape;412;p48"/>
          <p:cNvSpPr/>
          <p:nvPr/>
        </p:nvSpPr>
        <p:spPr>
          <a:xfrm>
            <a:off x="1037000" y="3912925"/>
            <a:ext cx="1064700" cy="525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requested</a:t>
            </a:r>
            <a:endParaRPr/>
          </a:p>
        </p:txBody>
      </p:sp>
      <p:sp>
        <p:nvSpPr>
          <p:cNvPr id="413" name="Google Shape;413;p48"/>
          <p:cNvSpPr/>
          <p:nvPr/>
        </p:nvSpPr>
        <p:spPr>
          <a:xfrm>
            <a:off x="2959200" y="3456950"/>
            <a:ext cx="1506900" cy="525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!acknowledged</a:t>
            </a:r>
            <a:endParaRPr b="1"/>
          </a:p>
        </p:txBody>
      </p:sp>
      <p:sp>
        <p:nvSpPr>
          <p:cNvPr id="414" name="Google Shape;414;p48"/>
          <p:cNvSpPr/>
          <p:nvPr/>
        </p:nvSpPr>
        <p:spPr>
          <a:xfrm>
            <a:off x="5046300" y="3456950"/>
            <a:ext cx="1506900" cy="525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!acknowledged</a:t>
            </a:r>
            <a:endParaRPr b="1"/>
          </a:p>
        </p:txBody>
      </p:sp>
      <p:sp>
        <p:nvSpPr>
          <p:cNvPr id="415" name="Google Shape;415;p48"/>
          <p:cNvSpPr/>
          <p:nvPr/>
        </p:nvSpPr>
        <p:spPr>
          <a:xfrm>
            <a:off x="6927025" y="3456950"/>
            <a:ext cx="1506900" cy="525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acknowledged</a:t>
            </a:r>
            <a:endParaRPr/>
          </a:p>
        </p:txBody>
      </p:sp>
      <p:sp>
        <p:nvSpPr>
          <p:cNvPr id="416" name="Google Shape;416;p48"/>
          <p:cNvSpPr/>
          <p:nvPr/>
        </p:nvSpPr>
        <p:spPr>
          <a:xfrm>
            <a:off x="2959200" y="4237225"/>
            <a:ext cx="1506900" cy="525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a:t>
            </a:r>
            <a:r>
              <a:rPr b="1" lang="sv-SE"/>
              <a:t>acknowledged</a:t>
            </a:r>
            <a:endParaRPr b="1"/>
          </a:p>
        </p:txBody>
      </p:sp>
      <p:cxnSp>
        <p:nvCxnSpPr>
          <p:cNvPr id="417" name="Google Shape;417;p48"/>
          <p:cNvCxnSpPr>
            <a:stCxn id="412" idx="3"/>
            <a:endCxn id="416" idx="1"/>
          </p:cNvCxnSpPr>
          <p:nvPr/>
        </p:nvCxnSpPr>
        <p:spPr>
          <a:xfrm>
            <a:off x="2101700" y="4175575"/>
            <a:ext cx="857400" cy="324300"/>
          </a:xfrm>
          <a:prstGeom prst="straightConnector1">
            <a:avLst/>
          </a:prstGeom>
          <a:noFill/>
          <a:ln cap="flat" cmpd="sng" w="19050">
            <a:solidFill>
              <a:srgbClr val="FF0000"/>
            </a:solidFill>
            <a:prstDash val="solid"/>
            <a:round/>
            <a:headEnd len="med" w="med" type="none"/>
            <a:tailEnd len="med" w="med" type="triangle"/>
          </a:ln>
        </p:spPr>
      </p:cxnSp>
      <p:cxnSp>
        <p:nvCxnSpPr>
          <p:cNvPr id="418" name="Google Shape;418;p48"/>
          <p:cNvCxnSpPr>
            <a:stCxn id="412" idx="3"/>
            <a:endCxn id="413" idx="1"/>
          </p:cNvCxnSpPr>
          <p:nvPr/>
        </p:nvCxnSpPr>
        <p:spPr>
          <a:xfrm flipH="1" rot="10800000">
            <a:off x="2101700" y="3719575"/>
            <a:ext cx="857400" cy="456000"/>
          </a:xfrm>
          <a:prstGeom prst="straightConnector1">
            <a:avLst/>
          </a:prstGeom>
          <a:noFill/>
          <a:ln cap="flat" cmpd="sng" w="19050">
            <a:solidFill>
              <a:srgbClr val="9900FF"/>
            </a:solidFill>
            <a:prstDash val="solid"/>
            <a:round/>
            <a:headEnd len="med" w="med" type="none"/>
            <a:tailEnd len="med" w="med" type="triangle"/>
          </a:ln>
        </p:spPr>
      </p:cxnSp>
      <p:cxnSp>
        <p:nvCxnSpPr>
          <p:cNvPr id="419" name="Google Shape;419;p48"/>
          <p:cNvCxnSpPr>
            <a:stCxn id="413" idx="3"/>
            <a:endCxn id="414" idx="1"/>
          </p:cNvCxnSpPr>
          <p:nvPr/>
        </p:nvCxnSpPr>
        <p:spPr>
          <a:xfrm>
            <a:off x="4466100" y="3719600"/>
            <a:ext cx="580200" cy="0"/>
          </a:xfrm>
          <a:prstGeom prst="straightConnector1">
            <a:avLst/>
          </a:prstGeom>
          <a:noFill/>
          <a:ln cap="flat" cmpd="sng" w="19050">
            <a:solidFill>
              <a:srgbClr val="9900FF"/>
            </a:solidFill>
            <a:prstDash val="solid"/>
            <a:round/>
            <a:headEnd len="med" w="med" type="none"/>
            <a:tailEnd len="med" w="med" type="triangle"/>
          </a:ln>
        </p:spPr>
      </p:cxnSp>
      <p:cxnSp>
        <p:nvCxnSpPr>
          <p:cNvPr id="420" name="Google Shape;420;p48"/>
          <p:cNvCxnSpPr>
            <a:stCxn id="414" idx="3"/>
            <a:endCxn id="415" idx="1"/>
          </p:cNvCxnSpPr>
          <p:nvPr/>
        </p:nvCxnSpPr>
        <p:spPr>
          <a:xfrm>
            <a:off x="6553200" y="3719600"/>
            <a:ext cx="373800" cy="0"/>
          </a:xfrm>
          <a:prstGeom prst="straightConnector1">
            <a:avLst/>
          </a:prstGeom>
          <a:noFill/>
          <a:ln cap="flat" cmpd="sng" w="19050">
            <a:solidFill>
              <a:srgbClr val="9900FF"/>
            </a:solidFill>
            <a:prstDash val="solid"/>
            <a:round/>
            <a:headEnd len="med" w="med" type="none"/>
            <a:tailEnd len="med" w="med" type="triangl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4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27" name="Google Shape;427;p4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Elevator</a:t>
            </a:r>
            <a:endParaRPr/>
          </a:p>
        </p:txBody>
      </p:sp>
      <p:sp>
        <p:nvSpPr>
          <p:cNvPr id="428" name="Google Shape;428;p49"/>
          <p:cNvSpPr txBox="1"/>
          <p:nvPr>
            <p:ph idx="1" type="body"/>
          </p:nvPr>
        </p:nvSpPr>
        <p:spPr>
          <a:xfrm>
            <a:off x="468900" y="1282400"/>
            <a:ext cx="6360900" cy="3480300"/>
          </a:xfrm>
          <a:prstGeom prst="rect">
            <a:avLst/>
          </a:prstGeom>
        </p:spPr>
        <p:txBody>
          <a:bodyPr anchorCtr="0" anchor="t" bIns="45700" lIns="91425" spcFirstLastPara="1" rIns="91425" wrap="square" tIns="45700">
            <a:noAutofit/>
          </a:bodyPr>
          <a:lstStyle/>
          <a:p>
            <a:pPr indent="-361950" lvl="0" marL="457200" rtl="0" algn="l">
              <a:spcBef>
                <a:spcPts val="1000"/>
              </a:spcBef>
              <a:spcAft>
                <a:spcPts val="0"/>
              </a:spcAft>
              <a:buSzPts val="2100"/>
              <a:buChar char="•"/>
            </a:pPr>
            <a:r>
              <a:rPr lang="sv-SE" sz="2100"/>
              <a:t>If the cabin is moving, the direction is up, and it is on floor 3, then it will be at floor 4 next.</a:t>
            </a:r>
            <a:endParaRPr sz="2100"/>
          </a:p>
          <a:p>
            <a:pPr indent="-336550" lvl="1" marL="914400" rtl="0" algn="l">
              <a:spcBef>
                <a:spcPts val="0"/>
              </a:spcBef>
              <a:spcAft>
                <a:spcPts val="0"/>
              </a:spcAft>
              <a:buSzPts val="1700"/>
              <a:buFont typeface="Consolas"/>
              <a:buChar char="•"/>
            </a:pPr>
            <a:r>
              <a:rPr lang="sv-SE" sz="1700">
                <a:latin typeface="Consolas"/>
                <a:ea typeface="Consolas"/>
                <a:cs typeface="Consolas"/>
                <a:sym typeface="Consolas"/>
              </a:rPr>
              <a:t>G (((floor==3) &amp;&amp; (status==moving) &amp;&amp; (direction==up)) -&gt; X (floor==4))</a:t>
            </a:r>
            <a:endParaRPr sz="1700">
              <a:latin typeface="Consolas"/>
              <a:ea typeface="Consolas"/>
              <a:cs typeface="Consolas"/>
              <a:sym typeface="Consolas"/>
            </a:endParaRPr>
          </a:p>
          <a:p>
            <a:pPr indent="0" lvl="0" marL="914400" rtl="0" algn="l">
              <a:spcBef>
                <a:spcPts val="1000"/>
              </a:spcBef>
              <a:spcAft>
                <a:spcPts val="0"/>
              </a:spcAft>
              <a:buNone/>
            </a:pPr>
            <a:r>
              <a:t/>
            </a:r>
            <a:endParaRPr sz="1700">
              <a:latin typeface="Consolas"/>
              <a:ea typeface="Consolas"/>
              <a:cs typeface="Consolas"/>
              <a:sym typeface="Consolas"/>
            </a:endParaRPr>
          </a:p>
          <a:p>
            <a:pPr indent="-361950" lvl="0" marL="457200" rtl="0" algn="l">
              <a:spcBef>
                <a:spcPts val="1000"/>
              </a:spcBef>
              <a:spcAft>
                <a:spcPts val="0"/>
              </a:spcAft>
              <a:buSzPts val="2100"/>
              <a:buChar char="•"/>
            </a:pPr>
            <a:r>
              <a:rPr lang="sv-SE" sz="2100"/>
              <a:t>If I request the elevator on floor 1, and the </a:t>
            </a:r>
            <a:r>
              <a:rPr lang="sv-SE" sz="2100"/>
              <a:t>cabin is not at that floor, it must eventually reach me (or be broken).</a:t>
            </a:r>
            <a:endParaRPr sz="2100"/>
          </a:p>
          <a:p>
            <a:pPr indent="-336550" lvl="1" marL="914400" rtl="0" algn="l">
              <a:spcBef>
                <a:spcPts val="0"/>
              </a:spcBef>
              <a:spcAft>
                <a:spcPts val="0"/>
              </a:spcAft>
              <a:buSzPts val="1700"/>
              <a:buFont typeface="Consolas"/>
              <a:buChar char="•"/>
            </a:pPr>
            <a:r>
              <a:rPr lang="sv-SE" sz="1700">
                <a:latin typeface="Consolas"/>
                <a:ea typeface="Consolas"/>
                <a:cs typeface="Consolas"/>
                <a:sym typeface="Consolas"/>
              </a:rPr>
              <a:t>AG ((request_floor1 &amp;&amp; floor!=1) -&gt; AF (floor==1 || status==broken))</a:t>
            </a:r>
            <a:endParaRPr sz="1700">
              <a:latin typeface="Consolas"/>
              <a:ea typeface="Consolas"/>
              <a:cs typeface="Consolas"/>
              <a:sym typeface="Consolas"/>
            </a:endParaRPr>
          </a:p>
        </p:txBody>
      </p:sp>
      <p:pic>
        <p:nvPicPr>
          <p:cNvPr id="429" name="Google Shape;429;p49"/>
          <p:cNvPicPr preferRelativeResize="0"/>
          <p:nvPr/>
        </p:nvPicPr>
        <p:blipFill>
          <a:blip r:embed="rId3">
            <a:alphaModFix/>
          </a:blip>
          <a:stretch>
            <a:fillRect/>
          </a:stretch>
        </p:blipFill>
        <p:spPr>
          <a:xfrm>
            <a:off x="6982200" y="1434803"/>
            <a:ext cx="2009400" cy="20094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5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436" name="Google Shape;436;p5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Elevator</a:t>
            </a:r>
            <a:endParaRPr/>
          </a:p>
        </p:txBody>
      </p:sp>
      <p:sp>
        <p:nvSpPr>
          <p:cNvPr id="437" name="Google Shape;437;p50"/>
          <p:cNvSpPr txBox="1"/>
          <p:nvPr>
            <p:ph idx="1" type="body"/>
          </p:nvPr>
        </p:nvSpPr>
        <p:spPr>
          <a:xfrm>
            <a:off x="468900" y="1282400"/>
            <a:ext cx="6360900" cy="3480300"/>
          </a:xfrm>
          <a:prstGeom prst="rect">
            <a:avLst/>
          </a:prstGeom>
        </p:spPr>
        <p:txBody>
          <a:bodyPr anchorCtr="0" anchor="t" bIns="45700" lIns="91425" spcFirstLastPara="1" rIns="91425" wrap="square" tIns="45700">
            <a:noAutofit/>
          </a:bodyPr>
          <a:lstStyle/>
          <a:p>
            <a:pPr indent="-361950" lvl="0" marL="457200" rtl="0" algn="l">
              <a:spcBef>
                <a:spcPts val="1000"/>
              </a:spcBef>
              <a:spcAft>
                <a:spcPts val="0"/>
              </a:spcAft>
              <a:buSzPts val="2100"/>
              <a:buChar char="•"/>
            </a:pPr>
            <a:r>
              <a:rPr lang="sv-SE" sz="2100"/>
              <a:t>If the elevator is requested on floor 1, and the cabin is at floor 4, it </a:t>
            </a:r>
            <a:r>
              <a:rPr b="1" i="1" lang="sv-SE" sz="2100">
                <a:solidFill>
                  <a:schemeClr val="accent3"/>
                </a:solidFill>
              </a:rPr>
              <a:t>could</a:t>
            </a:r>
            <a:r>
              <a:rPr lang="sv-SE" sz="2100"/>
              <a:t> stop at floor 3 along the way to let passengers in.</a:t>
            </a:r>
            <a:endParaRPr sz="4000"/>
          </a:p>
          <a:p>
            <a:pPr indent="-336550" lvl="1" marL="914400" rtl="0" algn="l">
              <a:spcBef>
                <a:spcPts val="0"/>
              </a:spcBef>
              <a:spcAft>
                <a:spcPts val="0"/>
              </a:spcAft>
              <a:buSzPts val="1700"/>
              <a:buChar char="•"/>
            </a:pPr>
            <a:r>
              <a:rPr lang="sv-SE" sz="1700">
                <a:latin typeface="Consolas"/>
                <a:ea typeface="Consolas"/>
                <a:cs typeface="Consolas"/>
                <a:sym typeface="Consolas"/>
              </a:rPr>
              <a:t>AG ((request_floor1 &amp;&amp; floor==4) -&gt; </a:t>
            </a:r>
            <a:r>
              <a:rPr b="1" lang="sv-SE" sz="1700">
                <a:solidFill>
                  <a:schemeClr val="accent3"/>
                </a:solidFill>
                <a:latin typeface="Consolas"/>
                <a:ea typeface="Consolas"/>
                <a:cs typeface="Consolas"/>
                <a:sym typeface="Consolas"/>
              </a:rPr>
              <a:t>EX</a:t>
            </a:r>
            <a:r>
              <a:rPr lang="sv-SE" sz="1700">
                <a:latin typeface="Consolas"/>
                <a:ea typeface="Consolas"/>
                <a:cs typeface="Consolas"/>
                <a:sym typeface="Consolas"/>
              </a:rPr>
              <a:t> (floor==3 &amp;&amp; door==open))</a:t>
            </a:r>
            <a:endParaRPr sz="1700">
              <a:latin typeface="Consolas"/>
              <a:ea typeface="Consolas"/>
              <a:cs typeface="Consolas"/>
              <a:sym typeface="Consolas"/>
            </a:endParaRPr>
          </a:p>
          <a:p>
            <a:pPr indent="-336550" lvl="1" marL="914400" rtl="0" algn="l">
              <a:spcBef>
                <a:spcPts val="0"/>
              </a:spcBef>
              <a:spcAft>
                <a:spcPts val="0"/>
              </a:spcAft>
              <a:buSzPts val="1700"/>
              <a:buChar char="•"/>
            </a:pPr>
            <a:r>
              <a:rPr lang="sv-SE" sz="1700"/>
              <a:t>Leaves open possibility that the cabin is moving up, could break, could remain at floor 4 longer, no one requested it on floor 3, …</a:t>
            </a:r>
            <a:endParaRPr sz="1700"/>
          </a:p>
          <a:p>
            <a:pPr indent="0" lvl="0" marL="914400" rtl="0" algn="l">
              <a:spcBef>
                <a:spcPts val="1000"/>
              </a:spcBef>
              <a:spcAft>
                <a:spcPts val="0"/>
              </a:spcAft>
              <a:buNone/>
            </a:pPr>
            <a:r>
              <a:t/>
            </a:r>
            <a:endParaRPr sz="1700"/>
          </a:p>
          <a:p>
            <a:pPr indent="-361950" lvl="0" marL="457200" rtl="0" algn="l">
              <a:spcBef>
                <a:spcPts val="1000"/>
              </a:spcBef>
              <a:spcAft>
                <a:spcPts val="0"/>
              </a:spcAft>
              <a:buSzPts val="2100"/>
              <a:buChar char="•"/>
            </a:pPr>
            <a:r>
              <a:rPr lang="sv-SE" sz="2100"/>
              <a:t>The door must not be open while cabin moving.</a:t>
            </a:r>
            <a:endParaRPr sz="2100"/>
          </a:p>
          <a:p>
            <a:pPr indent="-336550" lvl="1" marL="914400" rtl="0" algn="l">
              <a:spcBef>
                <a:spcPts val="0"/>
              </a:spcBef>
              <a:spcAft>
                <a:spcPts val="0"/>
              </a:spcAft>
              <a:buSzPts val="1700"/>
              <a:buFont typeface="Consolas"/>
              <a:buChar char="•"/>
            </a:pPr>
            <a:r>
              <a:rPr lang="sv-SE" sz="1700">
                <a:latin typeface="Consolas"/>
                <a:ea typeface="Consolas"/>
                <a:cs typeface="Consolas"/>
                <a:sym typeface="Consolas"/>
              </a:rPr>
              <a:t>G (status==moving -&gt; door==closed)</a:t>
            </a:r>
            <a:endParaRPr sz="1700">
              <a:latin typeface="Consolas"/>
              <a:ea typeface="Consolas"/>
              <a:cs typeface="Consolas"/>
              <a:sym typeface="Consolas"/>
            </a:endParaRPr>
          </a:p>
        </p:txBody>
      </p:sp>
      <p:pic>
        <p:nvPicPr>
          <p:cNvPr id="438" name="Google Shape;438;p50"/>
          <p:cNvPicPr preferRelativeResize="0"/>
          <p:nvPr/>
        </p:nvPicPr>
        <p:blipFill>
          <a:blip r:embed="rId3">
            <a:alphaModFix/>
          </a:blip>
          <a:stretch>
            <a:fillRect/>
          </a:stretch>
        </p:blipFill>
        <p:spPr>
          <a:xfrm>
            <a:off x="6982200" y="1434803"/>
            <a:ext cx="2009400" cy="20094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5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445" name="Google Shape;445;p51"/>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Let’s Take a Break</a:t>
            </a:r>
            <a:endParaRPr/>
          </a:p>
          <a:p>
            <a:pPr indent="0" lvl="0" marL="0" rtl="0" algn="l">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5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452" name="Google Shape;452;p52"/>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Building Models</a:t>
            </a:r>
            <a:endParaRPr/>
          </a:p>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5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Building Models</a:t>
            </a:r>
            <a:endParaRPr/>
          </a:p>
        </p:txBody>
      </p:sp>
      <p:sp>
        <p:nvSpPr>
          <p:cNvPr id="458" name="Google Shape;458;p5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Many different modeling languages.</a:t>
            </a:r>
            <a:endParaRPr/>
          </a:p>
          <a:p>
            <a:pPr indent="-393700" lvl="0" marL="457200" rtl="0" algn="l">
              <a:spcBef>
                <a:spcPts val="1000"/>
              </a:spcBef>
              <a:spcAft>
                <a:spcPts val="0"/>
              </a:spcAft>
              <a:buSzPts val="2600"/>
              <a:buChar char="•"/>
            </a:pPr>
            <a:r>
              <a:rPr lang="sv-SE"/>
              <a:t>Most verification tools use their own language.</a:t>
            </a:r>
            <a:endParaRPr/>
          </a:p>
          <a:p>
            <a:pPr indent="-393700" lvl="0" marL="457200" rtl="0" algn="l">
              <a:spcBef>
                <a:spcPts val="1000"/>
              </a:spcBef>
              <a:spcAft>
                <a:spcPts val="0"/>
              </a:spcAft>
              <a:buSzPts val="2600"/>
              <a:buChar char="•"/>
            </a:pPr>
            <a:r>
              <a:rPr lang="sv-SE"/>
              <a:t>Most map to finite state machines.</a:t>
            </a:r>
            <a:endParaRPr/>
          </a:p>
          <a:p>
            <a:pPr indent="-368300" lvl="1" marL="914400" rtl="0" algn="l">
              <a:spcBef>
                <a:spcPts val="500"/>
              </a:spcBef>
              <a:spcAft>
                <a:spcPts val="0"/>
              </a:spcAft>
              <a:buSzPts val="2200"/>
              <a:buChar char="•"/>
            </a:pPr>
            <a:r>
              <a:rPr lang="sv-SE"/>
              <a:t>Define list of variables.</a:t>
            </a:r>
            <a:endParaRPr/>
          </a:p>
          <a:p>
            <a:pPr indent="-368300" lvl="1" marL="914400" rtl="0" algn="l">
              <a:spcBef>
                <a:spcPts val="500"/>
              </a:spcBef>
              <a:spcAft>
                <a:spcPts val="0"/>
              </a:spcAft>
              <a:buSzPts val="2200"/>
              <a:buChar char="•"/>
            </a:pPr>
            <a:r>
              <a:rPr lang="sv-SE"/>
              <a:t>Describe how values are calculated.</a:t>
            </a:r>
            <a:endParaRPr/>
          </a:p>
          <a:p>
            <a:pPr indent="-368300" lvl="1" marL="914400" rtl="0" algn="l">
              <a:spcBef>
                <a:spcPts val="500"/>
              </a:spcBef>
              <a:spcAft>
                <a:spcPts val="0"/>
              </a:spcAft>
              <a:buSzPts val="2200"/>
              <a:buChar char="•"/>
            </a:pPr>
            <a:r>
              <a:rPr lang="sv-SE"/>
              <a:t>Each “time step”, recalculate values of these variables.</a:t>
            </a:r>
            <a:endParaRPr/>
          </a:p>
          <a:p>
            <a:pPr indent="-368300" lvl="1" marL="914400" rtl="0" algn="l">
              <a:spcBef>
                <a:spcPts val="500"/>
              </a:spcBef>
              <a:spcAft>
                <a:spcPts val="0"/>
              </a:spcAft>
              <a:buSzPts val="2200"/>
              <a:buChar char="•"/>
            </a:pPr>
            <a:r>
              <a:rPr lang="sv-SE"/>
              <a:t>State is the current values of all variables. </a:t>
            </a:r>
            <a:endParaRPr/>
          </a:p>
          <a:p>
            <a:pPr indent="0" lvl="0" marL="0" rtl="0" algn="l">
              <a:spcBef>
                <a:spcPts val="1000"/>
              </a:spcBef>
              <a:spcAft>
                <a:spcPts val="0"/>
              </a:spcAft>
              <a:buNone/>
            </a:pPr>
            <a:r>
              <a:t/>
            </a:r>
            <a:endParaRPr/>
          </a:p>
        </p:txBody>
      </p:sp>
      <p:sp>
        <p:nvSpPr>
          <p:cNvPr id="459" name="Google Shape;459;p5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3000"/>
              <a:t>So, You Want to Perform Verification...</a:t>
            </a:r>
            <a:endParaRPr sz="3000"/>
          </a:p>
        </p:txBody>
      </p:sp>
      <p:sp>
        <p:nvSpPr>
          <p:cNvPr id="167" name="Google Shape;167;p27"/>
          <p:cNvSpPr txBox="1"/>
          <p:nvPr>
            <p:ph idx="1" type="body"/>
          </p:nvPr>
        </p:nvSpPr>
        <p:spPr>
          <a:xfrm>
            <a:off x="468897" y="1282400"/>
            <a:ext cx="60843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You have a requirement the program must obey.</a:t>
            </a:r>
            <a:endParaRPr/>
          </a:p>
          <a:p>
            <a:pPr indent="-419100" lvl="0" marL="457200" marR="0" rtl="0" algn="l">
              <a:lnSpc>
                <a:spcPct val="100000"/>
              </a:lnSpc>
              <a:spcBef>
                <a:spcPts val="0"/>
              </a:spcBef>
              <a:spcAft>
                <a:spcPts val="0"/>
              </a:spcAft>
              <a:buClr>
                <a:schemeClr val="dk1"/>
              </a:buClr>
              <a:buSzPts val="3000"/>
              <a:buFont typeface="Arial"/>
              <a:buChar char="•"/>
            </a:pPr>
            <a:r>
              <a:rPr lang="sv-SE"/>
              <a:t>Great! Let’s write some tests!</a:t>
            </a:r>
            <a:endParaRPr/>
          </a:p>
          <a:p>
            <a:pPr indent="-393700" lvl="0" marL="457200" marR="0" rtl="0" algn="l">
              <a:lnSpc>
                <a:spcPct val="100000"/>
              </a:lnSpc>
              <a:spcBef>
                <a:spcPts val="0"/>
              </a:spcBef>
              <a:spcAft>
                <a:spcPts val="0"/>
              </a:spcAft>
              <a:buClr>
                <a:schemeClr val="accent3"/>
              </a:buClr>
              <a:buSzPts val="2600"/>
              <a:buChar char="•"/>
            </a:pPr>
            <a:r>
              <a:rPr b="1" lang="sv-SE">
                <a:solidFill>
                  <a:schemeClr val="accent3"/>
                </a:solidFill>
              </a:rPr>
              <a:t>Does testing prove the requirement is met?</a:t>
            </a:r>
            <a:endParaRPr>
              <a:solidFill>
                <a:schemeClr val="accent3"/>
              </a:solidFill>
            </a:endParaRPr>
          </a:p>
        </p:txBody>
      </p:sp>
      <p:sp>
        <p:nvSpPr>
          <p:cNvPr id="168" name="Google Shape;168;p27"/>
          <p:cNvSpPr txBox="1"/>
          <p:nvPr/>
        </p:nvSpPr>
        <p:spPr>
          <a:xfrm>
            <a:off x="636025" y="3514788"/>
            <a:ext cx="6180600" cy="1387500"/>
          </a:xfrm>
          <a:prstGeom prst="rect">
            <a:avLst/>
          </a:prstGeom>
          <a:noFill/>
          <a:ln>
            <a:noFill/>
          </a:ln>
        </p:spPr>
        <p:txBody>
          <a:bodyPr anchorCtr="0" anchor="t" bIns="91425" lIns="91425" spcFirstLastPara="1" rIns="91425" wrap="square" tIns="91425">
            <a:noAutofit/>
          </a:bodyPr>
          <a:lstStyle/>
          <a:p>
            <a:pPr indent="-381000" lvl="1" marL="914400" rtl="0" algn="l">
              <a:spcBef>
                <a:spcPts val="600"/>
              </a:spcBef>
              <a:spcAft>
                <a:spcPts val="0"/>
              </a:spcAft>
              <a:buClr>
                <a:schemeClr val="dk1"/>
              </a:buClr>
              <a:buSzPts val="2400"/>
              <a:buChar char="○"/>
            </a:pPr>
            <a:r>
              <a:rPr lang="sv-SE" sz="2400">
                <a:solidFill>
                  <a:schemeClr val="dk1"/>
                </a:solidFill>
              </a:rPr>
              <a:t>Not quite…</a:t>
            </a:r>
            <a:endParaRPr sz="2400">
              <a:solidFill>
                <a:schemeClr val="dk1"/>
              </a:solidFill>
            </a:endParaRPr>
          </a:p>
          <a:p>
            <a:pPr indent="-381000" lvl="2" marL="1371600" rtl="0" algn="l">
              <a:spcBef>
                <a:spcPts val="0"/>
              </a:spcBef>
              <a:spcAft>
                <a:spcPts val="0"/>
              </a:spcAft>
              <a:buClr>
                <a:schemeClr val="dk1"/>
              </a:buClr>
              <a:buSzPts val="2400"/>
              <a:buChar char="■"/>
            </a:pPr>
            <a:r>
              <a:rPr lang="sv-SE" sz="2400">
                <a:solidFill>
                  <a:schemeClr val="dk1"/>
                </a:solidFill>
              </a:rPr>
              <a:t>Testing can only make a </a:t>
            </a:r>
            <a:r>
              <a:rPr b="1" lang="sv-SE" sz="2400">
                <a:solidFill>
                  <a:schemeClr val="accent3"/>
                </a:solidFill>
              </a:rPr>
              <a:t>statistical</a:t>
            </a:r>
            <a:r>
              <a:rPr lang="sv-SE" sz="2400">
                <a:solidFill>
                  <a:schemeClr val="dk1"/>
                </a:solidFill>
              </a:rPr>
              <a:t> argument.</a:t>
            </a:r>
            <a:endParaRPr sz="2400">
              <a:solidFill>
                <a:schemeClr val="dk1"/>
              </a:solidFill>
            </a:endParaRPr>
          </a:p>
          <a:p>
            <a:pPr indent="0" lvl="0" marL="0" rtl="0" algn="l">
              <a:spcBef>
                <a:spcPts val="0"/>
              </a:spcBef>
              <a:spcAft>
                <a:spcPts val="0"/>
              </a:spcAft>
              <a:buNone/>
            </a:pPr>
            <a:r>
              <a:t/>
            </a:r>
            <a:endParaRPr/>
          </a:p>
        </p:txBody>
      </p:sp>
      <p:sp>
        <p:nvSpPr>
          <p:cNvPr id="169" name="Google Shape;169;p2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pic>
        <p:nvPicPr>
          <p:cNvPr id="170" name="Google Shape;170;p27"/>
          <p:cNvPicPr preferRelativeResize="0"/>
          <p:nvPr/>
        </p:nvPicPr>
        <p:blipFill>
          <a:blip r:embed="rId3">
            <a:alphaModFix/>
          </a:blip>
          <a:stretch>
            <a:fillRect/>
          </a:stretch>
        </p:blipFill>
        <p:spPr>
          <a:xfrm>
            <a:off x="6698513" y="1125601"/>
            <a:ext cx="2064175" cy="2355850"/>
          </a:xfrm>
          <a:prstGeom prst="rect">
            <a:avLst/>
          </a:prstGeom>
          <a:noFill/>
          <a:ln>
            <a:noFill/>
          </a:ln>
        </p:spPr>
      </p:pic>
      <p:sp>
        <p:nvSpPr>
          <p:cNvPr id="171" name="Google Shape;171;p27"/>
          <p:cNvSpPr txBox="1"/>
          <p:nvPr/>
        </p:nvSpPr>
        <p:spPr>
          <a:xfrm>
            <a:off x="6350750" y="3337385"/>
            <a:ext cx="2870100" cy="4611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1000"/>
              </a:spcBef>
              <a:spcAft>
                <a:spcPts val="0"/>
              </a:spcAft>
              <a:buNone/>
            </a:pPr>
            <a:r>
              <a:rPr lang="sv-SE" sz="1600">
                <a:solidFill>
                  <a:srgbClr val="4F4F4F"/>
                </a:solidFill>
              </a:rPr>
              <a:t>“It is correct because I </a:t>
            </a:r>
            <a:r>
              <a:rPr b="1" lang="sv-SE" sz="1600">
                <a:solidFill>
                  <a:srgbClr val="006C5C"/>
                </a:solidFill>
              </a:rPr>
              <a:t>proved</a:t>
            </a:r>
            <a:r>
              <a:rPr lang="sv-SE" sz="1600">
                <a:solidFill>
                  <a:srgbClr val="4F4F4F"/>
                </a:solidFill>
              </a:rPr>
              <a:t> that certain errors do not exist in the system.”</a:t>
            </a:r>
            <a:endParaRPr sz="1600">
              <a:solidFill>
                <a:srgbClr val="4F4F4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
                                        <p:tgtEl>
                                          <p:spTgt spid="1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5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Building Models in NuSMV</a:t>
            </a:r>
            <a:endParaRPr/>
          </a:p>
        </p:txBody>
      </p:sp>
      <p:sp>
        <p:nvSpPr>
          <p:cNvPr id="465" name="Google Shape;465;p5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NuSMV is a symbolic model checker.</a:t>
            </a:r>
            <a:endParaRPr/>
          </a:p>
          <a:p>
            <a:pPr indent="-368300" lvl="1" marL="914400" rtl="0" algn="l">
              <a:spcBef>
                <a:spcPts val="500"/>
              </a:spcBef>
              <a:spcAft>
                <a:spcPts val="0"/>
              </a:spcAft>
              <a:buSzPts val="2200"/>
              <a:buChar char="•"/>
            </a:pPr>
            <a:r>
              <a:rPr lang="sv-SE"/>
              <a:t>Models written in a basic language, represented using Binary Decision Diagrams (BDDs).</a:t>
            </a:r>
            <a:endParaRPr/>
          </a:p>
          <a:p>
            <a:pPr indent="-342900" lvl="2" marL="1371600" rtl="0" algn="l">
              <a:spcBef>
                <a:spcPts val="500"/>
              </a:spcBef>
              <a:spcAft>
                <a:spcPts val="0"/>
              </a:spcAft>
              <a:buSzPts val="1800"/>
              <a:buChar char="•"/>
            </a:pPr>
            <a:r>
              <a:rPr lang="sv-SE"/>
              <a:t>BDDs translate concrete states into compact summary states.</a:t>
            </a:r>
            <a:endParaRPr/>
          </a:p>
          <a:p>
            <a:pPr indent="-342900" lvl="2" marL="1371600" rtl="0" algn="l">
              <a:spcBef>
                <a:spcPts val="500"/>
              </a:spcBef>
              <a:spcAft>
                <a:spcPts val="0"/>
              </a:spcAft>
              <a:buSzPts val="1800"/>
              <a:buChar char="•"/>
            </a:pPr>
            <a:r>
              <a:rPr lang="sv-SE"/>
              <a:t>Allows large models to be processed efficiently.</a:t>
            </a:r>
            <a:endParaRPr/>
          </a:p>
          <a:p>
            <a:pPr indent="-368300" lvl="1" marL="914400" rtl="0" algn="l">
              <a:spcBef>
                <a:spcPts val="500"/>
              </a:spcBef>
              <a:spcAft>
                <a:spcPts val="0"/>
              </a:spcAft>
              <a:buSzPts val="2200"/>
              <a:buChar char="•"/>
            </a:pPr>
            <a:r>
              <a:rPr lang="sv-SE"/>
              <a:t>Properties may be expressed in CTL or LTL.</a:t>
            </a:r>
            <a:endParaRPr/>
          </a:p>
          <a:p>
            <a:pPr indent="-368300" lvl="1" marL="914400" rtl="0" algn="l">
              <a:spcBef>
                <a:spcPts val="500"/>
              </a:spcBef>
              <a:spcAft>
                <a:spcPts val="0"/>
              </a:spcAft>
              <a:buSzPts val="2200"/>
              <a:buChar char="•"/>
            </a:pPr>
            <a:r>
              <a:rPr lang="sv-SE"/>
              <a:t>If a model may be falsified, it provides a concrete counterexample demonstrating how it was falsified.</a:t>
            </a:r>
            <a:endParaRPr/>
          </a:p>
          <a:p>
            <a:pPr indent="0" lvl="0" marL="0" rtl="0" algn="l">
              <a:spcBef>
                <a:spcPts val="1000"/>
              </a:spcBef>
              <a:spcAft>
                <a:spcPts val="0"/>
              </a:spcAft>
              <a:buNone/>
            </a:pPr>
            <a:r>
              <a:t/>
            </a:r>
            <a:endParaRPr/>
          </a:p>
        </p:txBody>
      </p:sp>
      <p:sp>
        <p:nvSpPr>
          <p:cNvPr id="466" name="Google Shape;466;p5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5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 Basic NuSMV Model</a:t>
            </a:r>
            <a:endParaRPr/>
          </a:p>
        </p:txBody>
      </p:sp>
      <p:sp>
        <p:nvSpPr>
          <p:cNvPr id="472" name="Google Shape;472;p55"/>
          <p:cNvSpPr txBox="1"/>
          <p:nvPr>
            <p:ph idx="1" type="body"/>
          </p:nvPr>
        </p:nvSpPr>
        <p:spPr>
          <a:xfrm>
            <a:off x="468900" y="1075126"/>
            <a:ext cx="8217900" cy="36876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sz="1400">
                <a:latin typeface="Consolas"/>
                <a:ea typeface="Consolas"/>
                <a:cs typeface="Consolas"/>
                <a:sym typeface="Consolas"/>
              </a:rPr>
              <a:t>MODULE main </a:t>
            </a:r>
            <a:endParaRPr sz="1400">
              <a:latin typeface="Consolas"/>
              <a:ea typeface="Consolas"/>
              <a:cs typeface="Consolas"/>
              <a:sym typeface="Consolas"/>
            </a:endParaRPr>
          </a:p>
          <a:p>
            <a:pPr indent="0" lvl="0" marL="0" marR="0" rtl="0" algn="l">
              <a:lnSpc>
                <a:spcPct val="100000"/>
              </a:lnSpc>
              <a:spcBef>
                <a:spcPts val="600"/>
              </a:spcBef>
              <a:spcAft>
                <a:spcPts val="0"/>
              </a:spcAft>
              <a:buNone/>
            </a:pPr>
            <a:r>
              <a:rPr lang="sv-SE" sz="1400">
                <a:latin typeface="Consolas"/>
                <a:ea typeface="Consolas"/>
                <a:cs typeface="Consolas"/>
                <a:sym typeface="Consolas"/>
              </a:rPr>
              <a:t>VAR </a:t>
            </a:r>
            <a:endParaRPr sz="1400">
              <a:latin typeface="Consolas"/>
              <a:ea typeface="Consolas"/>
              <a:cs typeface="Consolas"/>
              <a:sym typeface="Consolas"/>
            </a:endParaRPr>
          </a:p>
          <a:p>
            <a:pPr indent="0" lvl="0" marL="0" marR="0" rtl="0" algn="l">
              <a:lnSpc>
                <a:spcPct val="100000"/>
              </a:lnSpc>
              <a:spcBef>
                <a:spcPts val="600"/>
              </a:spcBef>
              <a:spcAft>
                <a:spcPts val="0"/>
              </a:spcAft>
              <a:buNone/>
            </a:pPr>
            <a:r>
              <a:rPr lang="sv-SE" sz="1400">
                <a:latin typeface="Consolas"/>
                <a:ea typeface="Consolas"/>
                <a:cs typeface="Consolas"/>
                <a:sym typeface="Consolas"/>
              </a:rPr>
              <a:t>    request: boolean; </a:t>
            </a:r>
            <a:endParaRPr sz="1400">
              <a:latin typeface="Consolas"/>
              <a:ea typeface="Consolas"/>
              <a:cs typeface="Consolas"/>
              <a:sym typeface="Consolas"/>
            </a:endParaRPr>
          </a:p>
          <a:p>
            <a:pPr indent="0" lvl="0" marL="0" marR="0" rtl="0" algn="l">
              <a:lnSpc>
                <a:spcPct val="100000"/>
              </a:lnSpc>
              <a:spcBef>
                <a:spcPts val="600"/>
              </a:spcBef>
              <a:spcAft>
                <a:spcPts val="0"/>
              </a:spcAft>
              <a:buNone/>
            </a:pPr>
            <a:r>
              <a:rPr lang="sv-SE" sz="1400">
                <a:latin typeface="Consolas"/>
                <a:ea typeface="Consolas"/>
                <a:cs typeface="Consolas"/>
                <a:sym typeface="Consolas"/>
              </a:rPr>
              <a:t>    status: {ready, busy}; </a:t>
            </a:r>
            <a:endParaRPr sz="1400">
              <a:latin typeface="Consolas"/>
              <a:ea typeface="Consolas"/>
              <a:cs typeface="Consolas"/>
              <a:sym typeface="Consolas"/>
            </a:endParaRPr>
          </a:p>
          <a:p>
            <a:pPr indent="0" lvl="0" marL="0" marR="0" rtl="0" algn="l">
              <a:lnSpc>
                <a:spcPct val="100000"/>
              </a:lnSpc>
              <a:spcBef>
                <a:spcPts val="600"/>
              </a:spcBef>
              <a:spcAft>
                <a:spcPts val="0"/>
              </a:spcAft>
              <a:buNone/>
            </a:pPr>
            <a:r>
              <a:rPr lang="sv-SE" sz="1400">
                <a:latin typeface="Consolas"/>
                <a:ea typeface="Consolas"/>
                <a:cs typeface="Consolas"/>
                <a:sym typeface="Consolas"/>
              </a:rPr>
              <a:t>ASSIGN </a:t>
            </a:r>
            <a:endParaRPr sz="1400">
              <a:latin typeface="Consolas"/>
              <a:ea typeface="Consolas"/>
              <a:cs typeface="Consolas"/>
              <a:sym typeface="Consolas"/>
            </a:endParaRPr>
          </a:p>
          <a:p>
            <a:pPr indent="0" lvl="0" marL="0" marR="0" rtl="0" algn="l">
              <a:lnSpc>
                <a:spcPct val="100000"/>
              </a:lnSpc>
              <a:spcBef>
                <a:spcPts val="600"/>
              </a:spcBef>
              <a:spcAft>
                <a:spcPts val="0"/>
              </a:spcAft>
              <a:buNone/>
            </a:pPr>
            <a:r>
              <a:rPr lang="sv-SE" sz="1400">
                <a:latin typeface="Consolas"/>
                <a:ea typeface="Consolas"/>
                <a:cs typeface="Consolas"/>
                <a:sym typeface="Consolas"/>
              </a:rPr>
              <a:t>    init(status) := ready; </a:t>
            </a:r>
            <a:endParaRPr sz="1400">
              <a:latin typeface="Consolas"/>
              <a:ea typeface="Consolas"/>
              <a:cs typeface="Consolas"/>
              <a:sym typeface="Consolas"/>
            </a:endParaRPr>
          </a:p>
          <a:p>
            <a:pPr indent="0" lvl="0" marL="0" marR="0" rtl="0" algn="l">
              <a:lnSpc>
                <a:spcPct val="100000"/>
              </a:lnSpc>
              <a:spcBef>
                <a:spcPts val="600"/>
              </a:spcBef>
              <a:spcAft>
                <a:spcPts val="0"/>
              </a:spcAft>
              <a:buNone/>
            </a:pPr>
            <a:r>
              <a:rPr lang="sv-SE" sz="1400">
                <a:latin typeface="Consolas"/>
                <a:ea typeface="Consolas"/>
                <a:cs typeface="Consolas"/>
                <a:sym typeface="Consolas"/>
              </a:rPr>
              <a:t>    next(status) := </a:t>
            </a:r>
            <a:endParaRPr sz="1400">
              <a:latin typeface="Consolas"/>
              <a:ea typeface="Consolas"/>
              <a:cs typeface="Consolas"/>
              <a:sym typeface="Consolas"/>
            </a:endParaRPr>
          </a:p>
          <a:p>
            <a:pPr indent="0" lvl="0" marL="0" marR="0" rtl="0" algn="l">
              <a:lnSpc>
                <a:spcPct val="100000"/>
              </a:lnSpc>
              <a:spcBef>
                <a:spcPts val="600"/>
              </a:spcBef>
              <a:spcAft>
                <a:spcPts val="0"/>
              </a:spcAft>
              <a:buNone/>
            </a:pPr>
            <a:r>
              <a:rPr lang="sv-SE" sz="1400">
                <a:latin typeface="Consolas"/>
                <a:ea typeface="Consolas"/>
                <a:cs typeface="Consolas"/>
                <a:sym typeface="Consolas"/>
              </a:rPr>
              <a:t>    case </a:t>
            </a:r>
            <a:endParaRPr sz="1400">
              <a:latin typeface="Consolas"/>
              <a:ea typeface="Consolas"/>
              <a:cs typeface="Consolas"/>
              <a:sym typeface="Consolas"/>
            </a:endParaRPr>
          </a:p>
          <a:p>
            <a:pPr indent="0" lvl="0" marL="0" marR="0" rtl="0" algn="l">
              <a:lnSpc>
                <a:spcPct val="100000"/>
              </a:lnSpc>
              <a:spcBef>
                <a:spcPts val="600"/>
              </a:spcBef>
              <a:spcAft>
                <a:spcPts val="0"/>
              </a:spcAft>
              <a:buNone/>
            </a:pPr>
            <a:r>
              <a:rPr lang="sv-SE" sz="1400">
                <a:latin typeface="Consolas"/>
                <a:ea typeface="Consolas"/>
                <a:cs typeface="Consolas"/>
                <a:sym typeface="Consolas"/>
              </a:rPr>
              <a:t>        status=ready &amp; request: busy; </a:t>
            </a:r>
            <a:endParaRPr sz="1400">
              <a:latin typeface="Consolas"/>
              <a:ea typeface="Consolas"/>
              <a:cs typeface="Consolas"/>
              <a:sym typeface="Consolas"/>
            </a:endParaRPr>
          </a:p>
          <a:p>
            <a:pPr indent="0" lvl="0" marL="0" marR="0" rtl="0" algn="l">
              <a:lnSpc>
                <a:spcPct val="100000"/>
              </a:lnSpc>
              <a:spcBef>
                <a:spcPts val="600"/>
              </a:spcBef>
              <a:spcAft>
                <a:spcPts val="0"/>
              </a:spcAft>
              <a:buNone/>
            </a:pPr>
            <a:r>
              <a:rPr lang="sv-SE" sz="1400">
                <a:latin typeface="Consolas"/>
                <a:ea typeface="Consolas"/>
                <a:cs typeface="Consolas"/>
                <a:sym typeface="Consolas"/>
              </a:rPr>
              <a:t>        status=ready &amp; !request : ready;</a:t>
            </a:r>
            <a:endParaRPr sz="1400">
              <a:latin typeface="Consolas"/>
              <a:ea typeface="Consolas"/>
              <a:cs typeface="Consolas"/>
              <a:sym typeface="Consolas"/>
            </a:endParaRPr>
          </a:p>
          <a:p>
            <a:pPr indent="0" lvl="0" marL="0" marR="0" rtl="0" algn="l">
              <a:lnSpc>
                <a:spcPct val="100000"/>
              </a:lnSpc>
              <a:spcBef>
                <a:spcPts val="600"/>
              </a:spcBef>
              <a:spcAft>
                <a:spcPts val="0"/>
              </a:spcAft>
              <a:buNone/>
            </a:pPr>
            <a:r>
              <a:rPr lang="sv-SE" sz="1400">
                <a:latin typeface="Consolas"/>
                <a:ea typeface="Consolas"/>
                <a:cs typeface="Consolas"/>
                <a:sym typeface="Consolas"/>
              </a:rPr>
              <a:t>        TRUE: {ready, busy}; </a:t>
            </a:r>
            <a:endParaRPr sz="1400">
              <a:latin typeface="Consolas"/>
              <a:ea typeface="Consolas"/>
              <a:cs typeface="Consolas"/>
              <a:sym typeface="Consolas"/>
            </a:endParaRPr>
          </a:p>
          <a:p>
            <a:pPr indent="0" lvl="0" marL="0" marR="0" rtl="0" algn="l">
              <a:lnSpc>
                <a:spcPct val="100000"/>
              </a:lnSpc>
              <a:spcBef>
                <a:spcPts val="600"/>
              </a:spcBef>
              <a:spcAft>
                <a:spcPts val="0"/>
              </a:spcAft>
              <a:buNone/>
            </a:pPr>
            <a:r>
              <a:rPr lang="sv-SE" sz="1400">
                <a:latin typeface="Consolas"/>
                <a:ea typeface="Consolas"/>
                <a:cs typeface="Consolas"/>
                <a:sym typeface="Consolas"/>
              </a:rPr>
              <a:t>    esac;</a:t>
            </a:r>
            <a:endParaRPr sz="1400">
              <a:latin typeface="Consolas"/>
              <a:ea typeface="Consolas"/>
              <a:cs typeface="Consolas"/>
              <a:sym typeface="Consolas"/>
            </a:endParaRPr>
          </a:p>
          <a:p>
            <a:pPr indent="0" lvl="0" marL="0" marR="0" rtl="0" algn="l">
              <a:lnSpc>
                <a:spcPct val="100000"/>
              </a:lnSpc>
              <a:spcBef>
                <a:spcPts val="600"/>
              </a:spcBef>
              <a:spcAft>
                <a:spcPts val="0"/>
              </a:spcAft>
              <a:buNone/>
            </a:pPr>
            <a:r>
              <a:rPr lang="sv-SE" sz="1400">
                <a:latin typeface="Consolas"/>
                <a:ea typeface="Consolas"/>
                <a:cs typeface="Consolas"/>
                <a:sym typeface="Consolas"/>
              </a:rPr>
              <a:t>SPEC AG(request -&gt; AF (status = busy))</a:t>
            </a:r>
            <a:endParaRPr sz="1400">
              <a:latin typeface="Consolas"/>
              <a:ea typeface="Consolas"/>
              <a:cs typeface="Consolas"/>
              <a:sym typeface="Consolas"/>
            </a:endParaRPr>
          </a:p>
          <a:p>
            <a:pPr indent="0" lvl="0" marL="0" marR="0" rtl="0" algn="l">
              <a:lnSpc>
                <a:spcPct val="100000"/>
              </a:lnSpc>
              <a:spcBef>
                <a:spcPts val="600"/>
              </a:spcBef>
              <a:spcAft>
                <a:spcPts val="0"/>
              </a:spcAft>
              <a:buNone/>
            </a:pPr>
            <a:r>
              <a:t/>
            </a:r>
            <a:endParaRPr sz="1400">
              <a:latin typeface="Consolas"/>
              <a:ea typeface="Consolas"/>
              <a:cs typeface="Consolas"/>
              <a:sym typeface="Consolas"/>
            </a:endParaRPr>
          </a:p>
        </p:txBody>
      </p:sp>
      <p:sp>
        <p:nvSpPr>
          <p:cNvPr id="473" name="Google Shape;473;p5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474" name="Google Shape;474;p55"/>
          <p:cNvSpPr/>
          <p:nvPr/>
        </p:nvSpPr>
        <p:spPr>
          <a:xfrm>
            <a:off x="1954075" y="1178513"/>
            <a:ext cx="5378400" cy="251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Models consist of one or more modules, which execute in parallel.</a:t>
            </a:r>
            <a:endParaRPr/>
          </a:p>
        </p:txBody>
      </p:sp>
      <p:sp>
        <p:nvSpPr>
          <p:cNvPr id="475" name="Google Shape;475;p55"/>
          <p:cNvSpPr/>
          <p:nvPr/>
        </p:nvSpPr>
        <p:spPr>
          <a:xfrm>
            <a:off x="1229125" y="1468163"/>
            <a:ext cx="5175600" cy="251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The state of the model is the current value of all variables.</a:t>
            </a:r>
            <a:endParaRPr/>
          </a:p>
        </p:txBody>
      </p:sp>
      <p:sp>
        <p:nvSpPr>
          <p:cNvPr id="476" name="Google Shape;476;p55"/>
          <p:cNvSpPr/>
          <p:nvPr/>
        </p:nvSpPr>
        <p:spPr>
          <a:xfrm>
            <a:off x="1505275" y="2320356"/>
            <a:ext cx="5175600" cy="251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Expressions define how the state of each variable can change.</a:t>
            </a:r>
            <a:endParaRPr/>
          </a:p>
        </p:txBody>
      </p:sp>
      <p:sp>
        <p:nvSpPr>
          <p:cNvPr id="477" name="Google Shape;477;p55"/>
          <p:cNvSpPr/>
          <p:nvPr/>
        </p:nvSpPr>
        <p:spPr>
          <a:xfrm>
            <a:off x="3548375" y="2682072"/>
            <a:ext cx="3964200" cy="653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“request” is set randomly. This represents an environmental factor out of our control.</a:t>
            </a:r>
            <a:endParaRPr/>
          </a:p>
        </p:txBody>
      </p:sp>
      <p:sp>
        <p:nvSpPr>
          <p:cNvPr id="478" name="Google Shape;478;p55"/>
          <p:cNvSpPr/>
          <p:nvPr/>
        </p:nvSpPr>
        <p:spPr>
          <a:xfrm>
            <a:off x="4528975" y="4587325"/>
            <a:ext cx="3753900" cy="251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Property we wish to prove over the model.</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4"/>
                                        </p:tgtEl>
                                        <p:attrNameLst>
                                          <p:attrName>style.visibility</p:attrName>
                                        </p:attrNameLst>
                                      </p:cBhvr>
                                      <p:to>
                                        <p:strVal val="visible"/>
                                      </p:to>
                                    </p:set>
                                    <p:animEffect filter="fade" transition="in">
                                      <p:cBhvr>
                                        <p:cTn dur="1"/>
                                        <p:tgtEl>
                                          <p:spTgt spid="4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5"/>
                                        </p:tgtEl>
                                        <p:attrNameLst>
                                          <p:attrName>style.visibility</p:attrName>
                                        </p:attrNameLst>
                                      </p:cBhvr>
                                      <p:to>
                                        <p:strVal val="visible"/>
                                      </p:to>
                                    </p:set>
                                    <p:animEffect filter="fade" transition="in">
                                      <p:cBhvr>
                                        <p:cTn dur="1"/>
                                        <p:tgtEl>
                                          <p:spTgt spid="4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6"/>
                                        </p:tgtEl>
                                        <p:attrNameLst>
                                          <p:attrName>style.visibility</p:attrName>
                                        </p:attrNameLst>
                                      </p:cBhvr>
                                      <p:to>
                                        <p:strVal val="visible"/>
                                      </p:to>
                                    </p:set>
                                    <p:animEffect filter="fade" transition="in">
                                      <p:cBhvr>
                                        <p:cTn dur="1"/>
                                        <p:tgtEl>
                                          <p:spTgt spid="4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7"/>
                                        </p:tgtEl>
                                        <p:attrNameLst>
                                          <p:attrName>style.visibility</p:attrName>
                                        </p:attrNameLst>
                                      </p:cBhvr>
                                      <p:to>
                                        <p:strVal val="visible"/>
                                      </p:to>
                                    </p:set>
                                    <p:animEffect filter="fade" transition="in">
                                      <p:cBhvr>
                                        <p:cTn dur="1"/>
                                        <p:tgtEl>
                                          <p:spTgt spid="4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8"/>
                                        </p:tgtEl>
                                        <p:attrNameLst>
                                          <p:attrName>style.visibility</p:attrName>
                                        </p:attrNameLst>
                                      </p:cBhvr>
                                      <p:to>
                                        <p:strVal val="visible"/>
                                      </p:to>
                                    </p:set>
                                    <p:animEffect filter="fade" transition="in">
                                      <p:cBhvr>
                                        <p:cTn dur="1"/>
                                        <p:tgtEl>
                                          <p:spTgt spid="4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5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85" name="Google Shape;485;p5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Checking Properties</a:t>
            </a:r>
            <a:endParaRPr/>
          </a:p>
        </p:txBody>
      </p:sp>
      <p:sp>
        <p:nvSpPr>
          <p:cNvPr id="486" name="Google Shape;486;p5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Execute from command line: </a:t>
            </a:r>
            <a:br>
              <a:rPr lang="sv-SE"/>
            </a:br>
            <a:r>
              <a:rPr lang="sv-SE">
                <a:latin typeface="Consolas"/>
                <a:ea typeface="Consolas"/>
                <a:cs typeface="Consolas"/>
                <a:sym typeface="Consolas"/>
              </a:rPr>
              <a:t>NuSVM &lt;model name&gt;</a:t>
            </a:r>
            <a:endParaRPr>
              <a:latin typeface="Consolas"/>
              <a:ea typeface="Consolas"/>
              <a:cs typeface="Consolas"/>
              <a:sym typeface="Consolas"/>
            </a:endParaRPr>
          </a:p>
          <a:p>
            <a:pPr indent="-393700" lvl="0" marL="457200" rtl="0" algn="l">
              <a:spcBef>
                <a:spcPts val="1000"/>
              </a:spcBef>
              <a:spcAft>
                <a:spcPts val="0"/>
              </a:spcAft>
              <a:buSzPts val="2600"/>
              <a:buChar char="•"/>
            </a:pPr>
            <a:r>
              <a:rPr lang="sv-SE"/>
              <a:t>Properties that are true</a:t>
            </a:r>
            <a:br>
              <a:rPr lang="sv-SE"/>
            </a:br>
            <a:r>
              <a:rPr lang="sv-SE"/>
              <a:t>are indicated as true.</a:t>
            </a:r>
            <a:endParaRPr/>
          </a:p>
          <a:p>
            <a:pPr indent="-393700" lvl="0" marL="457200" rtl="0" algn="l">
              <a:spcBef>
                <a:spcPts val="1000"/>
              </a:spcBef>
              <a:spcAft>
                <a:spcPts val="0"/>
              </a:spcAft>
              <a:buSzPts val="2600"/>
              <a:buChar char="•"/>
            </a:pPr>
            <a:r>
              <a:rPr lang="sv-SE"/>
              <a:t>If property is false, a</a:t>
            </a:r>
            <a:br>
              <a:rPr lang="sv-SE"/>
            </a:br>
            <a:r>
              <a:rPr lang="sv-SE"/>
              <a:t>counter-example is </a:t>
            </a:r>
            <a:br>
              <a:rPr lang="sv-SE"/>
            </a:br>
            <a:r>
              <a:rPr lang="sv-SE"/>
              <a:t>shown (input violating</a:t>
            </a:r>
            <a:br>
              <a:rPr lang="sv-SE"/>
            </a:br>
            <a:r>
              <a:rPr lang="sv-SE"/>
              <a:t>the property).</a:t>
            </a:r>
            <a:endParaRPr/>
          </a:p>
        </p:txBody>
      </p:sp>
      <p:pic>
        <p:nvPicPr>
          <p:cNvPr id="487" name="Google Shape;487;p56"/>
          <p:cNvPicPr preferRelativeResize="0"/>
          <p:nvPr/>
        </p:nvPicPr>
        <p:blipFill>
          <a:blip r:embed="rId3">
            <a:alphaModFix/>
          </a:blip>
          <a:stretch>
            <a:fillRect/>
          </a:stretch>
        </p:blipFill>
        <p:spPr>
          <a:xfrm>
            <a:off x="4616450" y="1908863"/>
            <a:ext cx="4171950" cy="24003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5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94" name="Google Shape;494;p5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Checking Properties</a:t>
            </a:r>
            <a:endParaRPr/>
          </a:p>
        </p:txBody>
      </p:sp>
      <p:sp>
        <p:nvSpPr>
          <p:cNvPr id="495" name="Google Shape;495;p5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New property: </a:t>
            </a:r>
            <a:r>
              <a:rPr lang="sv-SE">
                <a:latin typeface="Consolas"/>
                <a:ea typeface="Consolas"/>
                <a:cs typeface="Consolas"/>
                <a:sym typeface="Consolas"/>
              </a:rPr>
              <a:t>AG (status = ready)</a:t>
            </a:r>
            <a:endParaRPr>
              <a:latin typeface="Consolas"/>
              <a:ea typeface="Consolas"/>
              <a:cs typeface="Consolas"/>
              <a:sym typeface="Consolas"/>
            </a:endParaRPr>
          </a:p>
          <a:p>
            <a:pPr indent="-393700" lvl="0" marL="457200" rtl="0" algn="l">
              <a:spcBef>
                <a:spcPts val="1000"/>
              </a:spcBef>
              <a:spcAft>
                <a:spcPts val="0"/>
              </a:spcAft>
              <a:buSzPts val="2600"/>
              <a:buChar char="•"/>
            </a:pPr>
            <a:r>
              <a:rPr lang="sv-SE"/>
              <a:t>(Obviously not true -</a:t>
            </a:r>
            <a:br>
              <a:rPr lang="sv-SE"/>
            </a:br>
            <a:r>
              <a:rPr lang="sv-SE"/>
              <a:t>we set it randomly in the</a:t>
            </a:r>
            <a:br>
              <a:rPr lang="sv-SE"/>
            </a:br>
            <a:r>
              <a:rPr lang="sv-SE"/>
              <a:t>absence</a:t>
            </a:r>
            <a:r>
              <a:rPr lang="sv-SE"/>
              <a:t> of a request)</a:t>
            </a:r>
            <a:endParaRPr/>
          </a:p>
          <a:p>
            <a:pPr indent="-393700" lvl="0" marL="457200" rtl="0" algn="l">
              <a:spcBef>
                <a:spcPts val="1000"/>
              </a:spcBef>
              <a:spcAft>
                <a:spcPts val="0"/>
              </a:spcAft>
              <a:buSzPts val="2600"/>
              <a:buChar char="•"/>
            </a:pPr>
            <a:r>
              <a:rPr lang="sv-SE"/>
              <a:t>Counterexample:</a:t>
            </a:r>
            <a:endParaRPr/>
          </a:p>
          <a:p>
            <a:pPr indent="-368300" lvl="1" marL="914400" rtl="0" algn="l">
              <a:spcBef>
                <a:spcPts val="500"/>
              </a:spcBef>
              <a:spcAft>
                <a:spcPts val="0"/>
              </a:spcAft>
              <a:buSzPts val="2200"/>
              <a:buChar char="•"/>
            </a:pPr>
            <a:r>
              <a:rPr lang="sv-SE"/>
              <a:t>In first state, request = false, status = ready. </a:t>
            </a:r>
            <a:endParaRPr/>
          </a:p>
          <a:p>
            <a:pPr indent="-368300" lvl="1" marL="914400" rtl="0" algn="l">
              <a:spcBef>
                <a:spcPts val="500"/>
              </a:spcBef>
              <a:spcAft>
                <a:spcPts val="0"/>
              </a:spcAft>
              <a:buSzPts val="2200"/>
              <a:buChar char="•"/>
            </a:pPr>
            <a:r>
              <a:rPr lang="sv-SE"/>
              <a:t>We set status randomly for second state (because request was false). It is set to busy, violating property.  </a:t>
            </a:r>
            <a:endParaRPr/>
          </a:p>
        </p:txBody>
      </p:sp>
      <p:pic>
        <p:nvPicPr>
          <p:cNvPr id="496" name="Google Shape;496;p57"/>
          <p:cNvPicPr preferRelativeResize="0"/>
          <p:nvPr/>
        </p:nvPicPr>
        <p:blipFill>
          <a:blip r:embed="rId3">
            <a:alphaModFix/>
          </a:blip>
          <a:stretch>
            <a:fillRect/>
          </a:stretch>
        </p:blipFill>
        <p:spPr>
          <a:xfrm>
            <a:off x="4669125" y="1878325"/>
            <a:ext cx="4429075" cy="16129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58"/>
          <p:cNvSpPr txBox="1"/>
          <p:nvPr>
            <p:ph idx="1" type="body"/>
          </p:nvPr>
        </p:nvSpPr>
        <p:spPr>
          <a:xfrm>
            <a:off x="468900" y="574575"/>
            <a:ext cx="4223400" cy="41880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sz="1200">
                <a:latin typeface="Consolas"/>
                <a:ea typeface="Consolas"/>
                <a:cs typeface="Consolas"/>
                <a:sym typeface="Consolas"/>
              </a:rPr>
              <a:t>MODULE main </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VAR </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   traffic_light: {RED, YELLOW, GREEN};</a:t>
            </a:r>
            <a:br>
              <a:rPr lang="sv-SE" sz="1200">
                <a:latin typeface="Consolas"/>
                <a:ea typeface="Consolas"/>
                <a:cs typeface="Consolas"/>
                <a:sym typeface="Consolas"/>
              </a:rPr>
            </a:br>
            <a:r>
              <a:rPr lang="sv-SE" sz="1200">
                <a:latin typeface="Consolas"/>
                <a:ea typeface="Consolas"/>
                <a:cs typeface="Consolas"/>
                <a:sym typeface="Consolas"/>
              </a:rPr>
              <a:t>   ped_light: {WAIT, WALK, FLASH};</a:t>
            </a:r>
            <a:br>
              <a:rPr lang="sv-SE" sz="1200">
                <a:latin typeface="Consolas"/>
                <a:ea typeface="Consolas"/>
                <a:cs typeface="Consolas"/>
                <a:sym typeface="Consolas"/>
              </a:rPr>
            </a:br>
            <a:r>
              <a:rPr lang="sv-SE" sz="1200">
                <a:latin typeface="Consolas"/>
                <a:ea typeface="Consolas"/>
                <a:cs typeface="Consolas"/>
                <a:sym typeface="Consolas"/>
              </a:rPr>
              <a:t>   button: {RESET, SET};</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ASSIGN </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    init(traffic_light) := RED; </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    next(traffic_light) := case </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        traffic_light=RED &amp; button=RESET: </a:t>
            </a:r>
            <a:br>
              <a:rPr lang="sv-SE" sz="1200">
                <a:latin typeface="Consolas"/>
                <a:ea typeface="Consolas"/>
                <a:cs typeface="Consolas"/>
                <a:sym typeface="Consolas"/>
              </a:rPr>
            </a:br>
            <a:r>
              <a:rPr lang="sv-SE" sz="1200">
                <a:latin typeface="Consolas"/>
                <a:ea typeface="Consolas"/>
                <a:cs typeface="Consolas"/>
                <a:sym typeface="Consolas"/>
              </a:rPr>
              <a:t>                    GREEN; </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        traffic_light=RED: RED;</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        traffic_light=GREEN &amp; button=SET: </a:t>
            </a:r>
            <a:br>
              <a:rPr lang="sv-SE" sz="1200">
                <a:latin typeface="Consolas"/>
                <a:ea typeface="Consolas"/>
                <a:cs typeface="Consolas"/>
                <a:sym typeface="Consolas"/>
              </a:rPr>
            </a:br>
            <a:r>
              <a:rPr lang="sv-SE" sz="1200">
                <a:latin typeface="Consolas"/>
                <a:ea typeface="Consolas"/>
                <a:cs typeface="Consolas"/>
                <a:sym typeface="Consolas"/>
              </a:rPr>
              <a:t>                   {GREEN,YELLOW};</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        traffic_light=GREEN: GREEN;</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        traffic_light=YELLOW: </a:t>
            </a:r>
            <a:br>
              <a:rPr lang="sv-SE" sz="1200">
                <a:latin typeface="Consolas"/>
                <a:ea typeface="Consolas"/>
                <a:cs typeface="Consolas"/>
                <a:sym typeface="Consolas"/>
              </a:rPr>
            </a:br>
            <a:r>
              <a:rPr lang="sv-SE" sz="1200">
                <a:latin typeface="Consolas"/>
                <a:ea typeface="Consolas"/>
                <a:cs typeface="Consolas"/>
                <a:sym typeface="Consolas"/>
              </a:rPr>
              <a:t>                   {YELLOW, RED};</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        TRUE: {RED}; </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    esac;</a:t>
            </a:r>
            <a:endParaRPr sz="1200">
              <a:latin typeface="Consolas"/>
              <a:ea typeface="Consolas"/>
              <a:cs typeface="Consolas"/>
              <a:sym typeface="Consolas"/>
            </a:endParaRPr>
          </a:p>
        </p:txBody>
      </p:sp>
      <p:sp>
        <p:nvSpPr>
          <p:cNvPr id="502" name="Google Shape;502;p5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503" name="Google Shape;503;p58"/>
          <p:cNvSpPr txBox="1"/>
          <p:nvPr>
            <p:ph idx="1" type="body"/>
          </p:nvPr>
        </p:nvSpPr>
        <p:spPr>
          <a:xfrm>
            <a:off x="4692275" y="1200150"/>
            <a:ext cx="4223400" cy="372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sv-SE" sz="1300">
                <a:solidFill>
                  <a:schemeClr val="dk1"/>
                </a:solidFill>
                <a:latin typeface="Consolas"/>
                <a:ea typeface="Consolas"/>
                <a:cs typeface="Consolas"/>
                <a:sym typeface="Consolas"/>
              </a:rPr>
              <a:t>init(ped_light) := WAIT; </a:t>
            </a:r>
            <a:endParaRPr sz="13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sv-SE" sz="1300">
                <a:solidFill>
                  <a:schemeClr val="dk1"/>
                </a:solidFill>
                <a:latin typeface="Consolas"/>
                <a:ea typeface="Consolas"/>
                <a:cs typeface="Consolas"/>
                <a:sym typeface="Consolas"/>
              </a:rPr>
              <a:t>    next(ped_light) := case </a:t>
            </a:r>
            <a:endParaRPr sz="13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sv-SE" sz="1300">
                <a:solidFill>
                  <a:schemeClr val="dk1"/>
                </a:solidFill>
                <a:latin typeface="Consolas"/>
                <a:ea typeface="Consolas"/>
                <a:cs typeface="Consolas"/>
                <a:sym typeface="Consolas"/>
              </a:rPr>
              <a:t>       ped_light=WAIT &amp; </a:t>
            </a:r>
            <a:br>
              <a:rPr lang="sv-SE" sz="1300">
                <a:solidFill>
                  <a:schemeClr val="dk1"/>
                </a:solidFill>
                <a:latin typeface="Consolas"/>
                <a:ea typeface="Consolas"/>
                <a:cs typeface="Consolas"/>
                <a:sym typeface="Consolas"/>
              </a:rPr>
            </a:br>
            <a:r>
              <a:rPr lang="sv-SE" sz="1300">
                <a:solidFill>
                  <a:schemeClr val="dk1"/>
                </a:solidFill>
                <a:latin typeface="Consolas"/>
                <a:ea typeface="Consolas"/>
                <a:cs typeface="Consolas"/>
                <a:sym typeface="Consolas"/>
              </a:rPr>
              <a:t>                  traffic_light=RED: WALK; </a:t>
            </a:r>
            <a:endParaRPr sz="13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sv-SE" sz="1300">
                <a:solidFill>
                  <a:schemeClr val="dk1"/>
                </a:solidFill>
                <a:latin typeface="Consolas"/>
                <a:ea typeface="Consolas"/>
                <a:cs typeface="Consolas"/>
                <a:sym typeface="Consolas"/>
              </a:rPr>
              <a:t>       ped_light=WAIT: WAIT;</a:t>
            </a:r>
            <a:endParaRPr sz="13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sv-SE" sz="1300">
                <a:solidFill>
                  <a:schemeClr val="dk1"/>
                </a:solidFill>
                <a:latin typeface="Consolas"/>
                <a:ea typeface="Consolas"/>
                <a:cs typeface="Consolas"/>
                <a:sym typeface="Consolas"/>
              </a:rPr>
              <a:t>       ped_light=WALK: {WALK,FLASH};</a:t>
            </a:r>
            <a:endParaRPr sz="13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sv-SE" sz="1300">
                <a:solidFill>
                  <a:schemeClr val="dk1"/>
                </a:solidFill>
                <a:latin typeface="Consolas"/>
                <a:ea typeface="Consolas"/>
                <a:cs typeface="Consolas"/>
                <a:sym typeface="Consolas"/>
              </a:rPr>
              <a:t>       ped_light=FLASH: {FLASH, WAIT};</a:t>
            </a:r>
            <a:endParaRPr sz="13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sv-SE" sz="1300">
                <a:solidFill>
                  <a:schemeClr val="dk1"/>
                </a:solidFill>
                <a:latin typeface="Consolas"/>
                <a:ea typeface="Consolas"/>
                <a:cs typeface="Consolas"/>
                <a:sym typeface="Consolas"/>
              </a:rPr>
              <a:t>       TRUE: {WAIT}; </a:t>
            </a:r>
            <a:endParaRPr sz="1300">
              <a:solidFill>
                <a:schemeClr val="dk1"/>
              </a:solidFill>
              <a:latin typeface="Consolas"/>
              <a:ea typeface="Consolas"/>
              <a:cs typeface="Consolas"/>
              <a:sym typeface="Consolas"/>
            </a:endParaRPr>
          </a:p>
          <a:p>
            <a:pPr indent="0" lvl="0" marL="0" rtl="0" algn="l">
              <a:spcBef>
                <a:spcPts val="0"/>
              </a:spcBef>
              <a:spcAft>
                <a:spcPts val="0"/>
              </a:spcAft>
              <a:buNone/>
            </a:pPr>
            <a:r>
              <a:rPr lang="sv-SE" sz="1300">
                <a:solidFill>
                  <a:schemeClr val="dk1"/>
                </a:solidFill>
                <a:latin typeface="Consolas"/>
                <a:ea typeface="Consolas"/>
                <a:cs typeface="Consolas"/>
                <a:sym typeface="Consolas"/>
              </a:rPr>
              <a:t>    esac;</a:t>
            </a:r>
            <a:endParaRPr sz="1300">
              <a:solidFill>
                <a:schemeClr val="dk1"/>
              </a:solidFill>
              <a:latin typeface="Consolas"/>
              <a:ea typeface="Consolas"/>
              <a:cs typeface="Consolas"/>
              <a:sym typeface="Consolas"/>
            </a:endParaRPr>
          </a:p>
          <a:p>
            <a:pPr indent="0" lvl="0" marL="0" rtl="0" algn="l">
              <a:spcBef>
                <a:spcPts val="0"/>
              </a:spcBef>
              <a:spcAft>
                <a:spcPts val="0"/>
              </a:spcAft>
              <a:buNone/>
            </a:pPr>
            <a:r>
              <a:rPr lang="sv-SE" sz="1300">
                <a:solidFill>
                  <a:schemeClr val="dk1"/>
                </a:solidFill>
                <a:latin typeface="Consolas"/>
                <a:ea typeface="Consolas"/>
                <a:cs typeface="Consolas"/>
                <a:sym typeface="Consolas"/>
              </a:rPr>
              <a:t>    next(button) := case </a:t>
            </a:r>
            <a:endParaRPr sz="1300">
              <a:solidFill>
                <a:schemeClr val="dk1"/>
              </a:solidFill>
              <a:latin typeface="Consolas"/>
              <a:ea typeface="Consolas"/>
              <a:cs typeface="Consolas"/>
              <a:sym typeface="Consolas"/>
            </a:endParaRPr>
          </a:p>
          <a:p>
            <a:pPr indent="0" lvl="0" marL="0" rtl="0" algn="l">
              <a:spcBef>
                <a:spcPts val="0"/>
              </a:spcBef>
              <a:spcAft>
                <a:spcPts val="0"/>
              </a:spcAft>
              <a:buNone/>
            </a:pPr>
            <a:r>
              <a:rPr lang="sv-SE" sz="1300">
                <a:solidFill>
                  <a:schemeClr val="dk1"/>
                </a:solidFill>
                <a:latin typeface="Consolas"/>
                <a:ea typeface="Consolas"/>
                <a:cs typeface="Consolas"/>
                <a:sym typeface="Consolas"/>
              </a:rPr>
              <a:t>       button=SET &amp; ped_light=WALK: RESET; </a:t>
            </a:r>
            <a:endParaRPr sz="1300">
              <a:solidFill>
                <a:schemeClr val="dk1"/>
              </a:solidFill>
              <a:latin typeface="Consolas"/>
              <a:ea typeface="Consolas"/>
              <a:cs typeface="Consolas"/>
              <a:sym typeface="Consolas"/>
            </a:endParaRPr>
          </a:p>
          <a:p>
            <a:pPr indent="0" lvl="0" marL="0" rtl="0" algn="l">
              <a:spcBef>
                <a:spcPts val="0"/>
              </a:spcBef>
              <a:spcAft>
                <a:spcPts val="0"/>
              </a:spcAft>
              <a:buNone/>
            </a:pPr>
            <a:r>
              <a:rPr lang="sv-SE" sz="1300">
                <a:solidFill>
                  <a:schemeClr val="dk1"/>
                </a:solidFill>
                <a:latin typeface="Consolas"/>
                <a:ea typeface="Consolas"/>
                <a:cs typeface="Consolas"/>
                <a:sym typeface="Consolas"/>
              </a:rPr>
              <a:t>       button=SET: SET;</a:t>
            </a:r>
            <a:endParaRPr sz="1300">
              <a:solidFill>
                <a:schemeClr val="dk1"/>
              </a:solidFill>
              <a:latin typeface="Consolas"/>
              <a:ea typeface="Consolas"/>
              <a:cs typeface="Consolas"/>
              <a:sym typeface="Consolas"/>
            </a:endParaRPr>
          </a:p>
          <a:p>
            <a:pPr indent="0" lvl="0" marL="0" rtl="0" algn="l">
              <a:spcBef>
                <a:spcPts val="0"/>
              </a:spcBef>
              <a:spcAft>
                <a:spcPts val="0"/>
              </a:spcAft>
              <a:buNone/>
            </a:pPr>
            <a:r>
              <a:rPr lang="sv-SE" sz="1300">
                <a:solidFill>
                  <a:schemeClr val="dk1"/>
                </a:solidFill>
                <a:latin typeface="Consolas"/>
                <a:ea typeface="Consolas"/>
                <a:cs typeface="Consolas"/>
                <a:sym typeface="Consolas"/>
              </a:rPr>
              <a:t>       button=RESET &amp; traffic_light=GREEN: </a:t>
            </a:r>
            <a:br>
              <a:rPr lang="sv-SE" sz="1300">
                <a:solidFill>
                  <a:schemeClr val="dk1"/>
                </a:solidFill>
                <a:latin typeface="Consolas"/>
                <a:ea typeface="Consolas"/>
                <a:cs typeface="Consolas"/>
                <a:sym typeface="Consolas"/>
              </a:rPr>
            </a:br>
            <a:r>
              <a:rPr lang="sv-SE" sz="1300">
                <a:solidFill>
                  <a:schemeClr val="dk1"/>
                </a:solidFill>
                <a:latin typeface="Consolas"/>
                <a:ea typeface="Consolas"/>
                <a:cs typeface="Consolas"/>
                <a:sym typeface="Consolas"/>
              </a:rPr>
              <a:t>                {RESET,SET};</a:t>
            </a:r>
            <a:endParaRPr sz="1300">
              <a:solidFill>
                <a:schemeClr val="dk1"/>
              </a:solidFill>
              <a:latin typeface="Consolas"/>
              <a:ea typeface="Consolas"/>
              <a:cs typeface="Consolas"/>
              <a:sym typeface="Consolas"/>
            </a:endParaRPr>
          </a:p>
          <a:p>
            <a:pPr indent="0" lvl="0" marL="0" rtl="0" algn="l">
              <a:spcBef>
                <a:spcPts val="0"/>
              </a:spcBef>
              <a:spcAft>
                <a:spcPts val="0"/>
              </a:spcAft>
              <a:buNone/>
            </a:pPr>
            <a:r>
              <a:rPr lang="sv-SE" sz="1300">
                <a:solidFill>
                  <a:schemeClr val="dk1"/>
                </a:solidFill>
                <a:latin typeface="Consolas"/>
                <a:ea typeface="Consolas"/>
                <a:cs typeface="Consolas"/>
                <a:sym typeface="Consolas"/>
              </a:rPr>
              <a:t>       button=RESET: RESET;</a:t>
            </a:r>
            <a:endParaRPr sz="1300">
              <a:solidFill>
                <a:schemeClr val="dk1"/>
              </a:solidFill>
              <a:latin typeface="Consolas"/>
              <a:ea typeface="Consolas"/>
              <a:cs typeface="Consolas"/>
              <a:sym typeface="Consolas"/>
            </a:endParaRPr>
          </a:p>
          <a:p>
            <a:pPr indent="0" lvl="0" marL="0" rtl="0" algn="l">
              <a:spcBef>
                <a:spcPts val="0"/>
              </a:spcBef>
              <a:spcAft>
                <a:spcPts val="0"/>
              </a:spcAft>
              <a:buNone/>
            </a:pPr>
            <a:r>
              <a:rPr lang="sv-SE" sz="1300">
                <a:solidFill>
                  <a:schemeClr val="dk1"/>
                </a:solidFill>
                <a:latin typeface="Consolas"/>
                <a:ea typeface="Consolas"/>
                <a:cs typeface="Consolas"/>
                <a:sym typeface="Consolas"/>
              </a:rPr>
              <a:t>       TRUE: {RESET}; </a:t>
            </a:r>
            <a:endParaRPr sz="13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sv-SE" sz="1300">
                <a:solidFill>
                  <a:schemeClr val="dk1"/>
                </a:solidFill>
                <a:latin typeface="Consolas"/>
                <a:ea typeface="Consolas"/>
                <a:cs typeface="Consolas"/>
                <a:sym typeface="Consolas"/>
              </a:rPr>
              <a:t>    esac;</a:t>
            </a:r>
            <a:endParaRPr sz="1300">
              <a:solidFill>
                <a:schemeClr val="dk1"/>
              </a:solidFill>
              <a:latin typeface="Consolas"/>
              <a:ea typeface="Consolas"/>
              <a:cs typeface="Consolas"/>
              <a:sym typeface="Consolas"/>
            </a:endParaRPr>
          </a:p>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59"/>
          <p:cNvSpPr txBox="1"/>
          <p:nvPr>
            <p:ph idx="1" type="body"/>
          </p:nvPr>
        </p:nvSpPr>
        <p:spPr>
          <a:xfrm>
            <a:off x="468900" y="574575"/>
            <a:ext cx="4223400" cy="41880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sz="1200">
                <a:latin typeface="Consolas"/>
                <a:ea typeface="Consolas"/>
                <a:cs typeface="Consolas"/>
                <a:sym typeface="Consolas"/>
              </a:rPr>
              <a:t>MODULE main </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VAR </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   traffic_light: {RED, YELLOW, GREEN};</a:t>
            </a:r>
            <a:br>
              <a:rPr lang="sv-SE" sz="1200">
                <a:latin typeface="Consolas"/>
                <a:ea typeface="Consolas"/>
                <a:cs typeface="Consolas"/>
                <a:sym typeface="Consolas"/>
              </a:rPr>
            </a:br>
            <a:r>
              <a:rPr lang="sv-SE" sz="1200">
                <a:latin typeface="Consolas"/>
                <a:ea typeface="Consolas"/>
                <a:cs typeface="Consolas"/>
                <a:sym typeface="Consolas"/>
              </a:rPr>
              <a:t>   ped_light: {WAIT, WALK, FLASH};</a:t>
            </a:r>
            <a:br>
              <a:rPr lang="sv-SE" sz="1200">
                <a:latin typeface="Consolas"/>
                <a:ea typeface="Consolas"/>
                <a:cs typeface="Consolas"/>
                <a:sym typeface="Consolas"/>
              </a:rPr>
            </a:br>
            <a:r>
              <a:rPr lang="sv-SE" sz="1200">
                <a:latin typeface="Consolas"/>
                <a:ea typeface="Consolas"/>
                <a:cs typeface="Consolas"/>
                <a:sym typeface="Consolas"/>
              </a:rPr>
              <a:t>   button: {RESET, SET};</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ASSIGN </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    init(traffic_light) := RED; </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    next(traffic_light) := case </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        traffic_light=RED &amp; button=RESET: </a:t>
            </a:r>
            <a:br>
              <a:rPr lang="sv-SE" sz="1200">
                <a:latin typeface="Consolas"/>
                <a:ea typeface="Consolas"/>
                <a:cs typeface="Consolas"/>
                <a:sym typeface="Consolas"/>
              </a:rPr>
            </a:br>
            <a:r>
              <a:rPr lang="sv-SE" sz="1200">
                <a:latin typeface="Consolas"/>
                <a:ea typeface="Consolas"/>
                <a:cs typeface="Consolas"/>
                <a:sym typeface="Consolas"/>
              </a:rPr>
              <a:t>                    GREEN; </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        traffic_light=RED: RED;</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        traffic_light=GREEN &amp; button=SET: </a:t>
            </a:r>
            <a:br>
              <a:rPr lang="sv-SE" sz="1200">
                <a:latin typeface="Consolas"/>
                <a:ea typeface="Consolas"/>
                <a:cs typeface="Consolas"/>
                <a:sym typeface="Consolas"/>
              </a:rPr>
            </a:br>
            <a:r>
              <a:rPr lang="sv-SE" sz="1200">
                <a:latin typeface="Consolas"/>
                <a:ea typeface="Consolas"/>
                <a:cs typeface="Consolas"/>
                <a:sym typeface="Consolas"/>
              </a:rPr>
              <a:t>                   {GREEN,YELLOW};</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        traffic_light=GREEN: GREEN;</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        traffic_light=YELLOW: </a:t>
            </a:r>
            <a:br>
              <a:rPr lang="sv-SE" sz="1200">
                <a:latin typeface="Consolas"/>
                <a:ea typeface="Consolas"/>
                <a:cs typeface="Consolas"/>
                <a:sym typeface="Consolas"/>
              </a:rPr>
            </a:br>
            <a:r>
              <a:rPr lang="sv-SE" sz="1200">
                <a:latin typeface="Consolas"/>
                <a:ea typeface="Consolas"/>
                <a:cs typeface="Consolas"/>
                <a:sym typeface="Consolas"/>
              </a:rPr>
              <a:t>                   {YELLOW, RED};</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        TRUE: {RED}; </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    esac;</a:t>
            </a:r>
            <a:endParaRPr sz="1200">
              <a:latin typeface="Consolas"/>
              <a:ea typeface="Consolas"/>
              <a:cs typeface="Consolas"/>
              <a:sym typeface="Consolas"/>
            </a:endParaRPr>
          </a:p>
        </p:txBody>
      </p:sp>
      <p:sp>
        <p:nvSpPr>
          <p:cNvPr id="509" name="Google Shape;509;p5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510" name="Google Shape;510;p59"/>
          <p:cNvSpPr txBox="1"/>
          <p:nvPr>
            <p:ph idx="1" type="body"/>
          </p:nvPr>
        </p:nvSpPr>
        <p:spPr>
          <a:xfrm>
            <a:off x="4692275" y="1200150"/>
            <a:ext cx="4223400" cy="372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sv-SE" sz="1300">
                <a:solidFill>
                  <a:schemeClr val="dk1"/>
                </a:solidFill>
                <a:latin typeface="Consolas"/>
                <a:ea typeface="Consolas"/>
                <a:cs typeface="Consolas"/>
                <a:sym typeface="Consolas"/>
              </a:rPr>
              <a:t>init(ped_light) := WAIT; </a:t>
            </a:r>
            <a:endParaRPr sz="13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sv-SE" sz="1300">
                <a:solidFill>
                  <a:schemeClr val="dk1"/>
                </a:solidFill>
                <a:latin typeface="Consolas"/>
                <a:ea typeface="Consolas"/>
                <a:cs typeface="Consolas"/>
                <a:sym typeface="Consolas"/>
              </a:rPr>
              <a:t>    next(ped_light) := case </a:t>
            </a:r>
            <a:endParaRPr sz="13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sv-SE" sz="1300">
                <a:solidFill>
                  <a:schemeClr val="dk1"/>
                </a:solidFill>
                <a:latin typeface="Consolas"/>
                <a:ea typeface="Consolas"/>
                <a:cs typeface="Consolas"/>
                <a:sym typeface="Consolas"/>
              </a:rPr>
              <a:t>       ped_light=WAIT &amp; </a:t>
            </a:r>
            <a:br>
              <a:rPr lang="sv-SE" sz="1300">
                <a:solidFill>
                  <a:schemeClr val="dk1"/>
                </a:solidFill>
                <a:latin typeface="Consolas"/>
                <a:ea typeface="Consolas"/>
                <a:cs typeface="Consolas"/>
                <a:sym typeface="Consolas"/>
              </a:rPr>
            </a:br>
            <a:r>
              <a:rPr lang="sv-SE" sz="1300">
                <a:solidFill>
                  <a:schemeClr val="dk1"/>
                </a:solidFill>
                <a:latin typeface="Consolas"/>
                <a:ea typeface="Consolas"/>
                <a:cs typeface="Consolas"/>
                <a:sym typeface="Consolas"/>
              </a:rPr>
              <a:t>                  traffic_light=RED: WALK; </a:t>
            </a:r>
            <a:endParaRPr sz="13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sv-SE" sz="1300">
                <a:solidFill>
                  <a:schemeClr val="dk1"/>
                </a:solidFill>
                <a:latin typeface="Consolas"/>
                <a:ea typeface="Consolas"/>
                <a:cs typeface="Consolas"/>
                <a:sym typeface="Consolas"/>
              </a:rPr>
              <a:t>       ped_light=WAIT: WAIT;</a:t>
            </a:r>
            <a:endParaRPr sz="13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sv-SE" sz="1300">
                <a:solidFill>
                  <a:schemeClr val="dk1"/>
                </a:solidFill>
                <a:latin typeface="Consolas"/>
                <a:ea typeface="Consolas"/>
                <a:cs typeface="Consolas"/>
                <a:sym typeface="Consolas"/>
              </a:rPr>
              <a:t>       ped_light=WALK: {WALK,FLASH};</a:t>
            </a:r>
            <a:endParaRPr sz="13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sv-SE" sz="1300">
                <a:solidFill>
                  <a:schemeClr val="dk1"/>
                </a:solidFill>
                <a:latin typeface="Consolas"/>
                <a:ea typeface="Consolas"/>
                <a:cs typeface="Consolas"/>
                <a:sym typeface="Consolas"/>
              </a:rPr>
              <a:t>       ped_light=FLASH: {FLASH, WAIT};</a:t>
            </a:r>
            <a:endParaRPr sz="13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sv-SE" sz="1300">
                <a:solidFill>
                  <a:schemeClr val="dk1"/>
                </a:solidFill>
                <a:latin typeface="Consolas"/>
                <a:ea typeface="Consolas"/>
                <a:cs typeface="Consolas"/>
                <a:sym typeface="Consolas"/>
              </a:rPr>
              <a:t>       TRUE: {WAIT}; </a:t>
            </a:r>
            <a:endParaRPr sz="1300">
              <a:solidFill>
                <a:schemeClr val="dk1"/>
              </a:solidFill>
              <a:latin typeface="Consolas"/>
              <a:ea typeface="Consolas"/>
              <a:cs typeface="Consolas"/>
              <a:sym typeface="Consolas"/>
            </a:endParaRPr>
          </a:p>
          <a:p>
            <a:pPr indent="0" lvl="0" marL="0" rtl="0" algn="l">
              <a:spcBef>
                <a:spcPts val="0"/>
              </a:spcBef>
              <a:spcAft>
                <a:spcPts val="0"/>
              </a:spcAft>
              <a:buNone/>
            </a:pPr>
            <a:r>
              <a:rPr lang="sv-SE" sz="1300">
                <a:solidFill>
                  <a:schemeClr val="dk1"/>
                </a:solidFill>
                <a:latin typeface="Consolas"/>
                <a:ea typeface="Consolas"/>
                <a:cs typeface="Consolas"/>
                <a:sym typeface="Consolas"/>
              </a:rPr>
              <a:t>    esac;</a:t>
            </a:r>
            <a:endParaRPr sz="1300">
              <a:solidFill>
                <a:schemeClr val="dk1"/>
              </a:solidFill>
              <a:latin typeface="Consolas"/>
              <a:ea typeface="Consolas"/>
              <a:cs typeface="Consolas"/>
              <a:sym typeface="Consolas"/>
            </a:endParaRPr>
          </a:p>
          <a:p>
            <a:pPr indent="0" lvl="0" marL="0" rtl="0" algn="l">
              <a:spcBef>
                <a:spcPts val="0"/>
              </a:spcBef>
              <a:spcAft>
                <a:spcPts val="0"/>
              </a:spcAft>
              <a:buNone/>
            </a:pPr>
            <a:r>
              <a:rPr lang="sv-SE" sz="1300">
                <a:solidFill>
                  <a:schemeClr val="dk1"/>
                </a:solidFill>
                <a:latin typeface="Consolas"/>
                <a:ea typeface="Consolas"/>
                <a:cs typeface="Consolas"/>
                <a:sym typeface="Consolas"/>
              </a:rPr>
              <a:t>    next(button) := case </a:t>
            </a:r>
            <a:endParaRPr sz="1300">
              <a:solidFill>
                <a:schemeClr val="dk1"/>
              </a:solidFill>
              <a:latin typeface="Consolas"/>
              <a:ea typeface="Consolas"/>
              <a:cs typeface="Consolas"/>
              <a:sym typeface="Consolas"/>
            </a:endParaRPr>
          </a:p>
          <a:p>
            <a:pPr indent="0" lvl="0" marL="0" rtl="0" algn="l">
              <a:spcBef>
                <a:spcPts val="0"/>
              </a:spcBef>
              <a:spcAft>
                <a:spcPts val="0"/>
              </a:spcAft>
              <a:buNone/>
            </a:pPr>
            <a:r>
              <a:rPr lang="sv-SE" sz="1300">
                <a:solidFill>
                  <a:schemeClr val="dk1"/>
                </a:solidFill>
                <a:latin typeface="Consolas"/>
                <a:ea typeface="Consolas"/>
                <a:cs typeface="Consolas"/>
                <a:sym typeface="Consolas"/>
              </a:rPr>
              <a:t>       button=SET &amp; ped_light=WALK: RESET; </a:t>
            </a:r>
            <a:endParaRPr sz="1300">
              <a:solidFill>
                <a:schemeClr val="dk1"/>
              </a:solidFill>
              <a:latin typeface="Consolas"/>
              <a:ea typeface="Consolas"/>
              <a:cs typeface="Consolas"/>
              <a:sym typeface="Consolas"/>
            </a:endParaRPr>
          </a:p>
          <a:p>
            <a:pPr indent="0" lvl="0" marL="0" rtl="0" algn="l">
              <a:spcBef>
                <a:spcPts val="0"/>
              </a:spcBef>
              <a:spcAft>
                <a:spcPts val="0"/>
              </a:spcAft>
              <a:buNone/>
            </a:pPr>
            <a:r>
              <a:rPr lang="sv-SE" sz="1300">
                <a:solidFill>
                  <a:schemeClr val="dk1"/>
                </a:solidFill>
                <a:latin typeface="Consolas"/>
                <a:ea typeface="Consolas"/>
                <a:cs typeface="Consolas"/>
                <a:sym typeface="Consolas"/>
              </a:rPr>
              <a:t>       button=SET: SET;</a:t>
            </a:r>
            <a:endParaRPr sz="1300">
              <a:solidFill>
                <a:schemeClr val="dk1"/>
              </a:solidFill>
              <a:latin typeface="Consolas"/>
              <a:ea typeface="Consolas"/>
              <a:cs typeface="Consolas"/>
              <a:sym typeface="Consolas"/>
            </a:endParaRPr>
          </a:p>
          <a:p>
            <a:pPr indent="0" lvl="0" marL="0" rtl="0" algn="l">
              <a:spcBef>
                <a:spcPts val="0"/>
              </a:spcBef>
              <a:spcAft>
                <a:spcPts val="0"/>
              </a:spcAft>
              <a:buNone/>
            </a:pPr>
            <a:r>
              <a:rPr lang="sv-SE" sz="1300">
                <a:solidFill>
                  <a:schemeClr val="dk1"/>
                </a:solidFill>
                <a:latin typeface="Consolas"/>
                <a:ea typeface="Consolas"/>
                <a:cs typeface="Consolas"/>
                <a:sym typeface="Consolas"/>
              </a:rPr>
              <a:t>       button=RESET &amp; traffic_light=GREEN: </a:t>
            </a:r>
            <a:br>
              <a:rPr lang="sv-SE" sz="1300">
                <a:solidFill>
                  <a:schemeClr val="dk1"/>
                </a:solidFill>
                <a:latin typeface="Consolas"/>
                <a:ea typeface="Consolas"/>
                <a:cs typeface="Consolas"/>
                <a:sym typeface="Consolas"/>
              </a:rPr>
            </a:br>
            <a:r>
              <a:rPr lang="sv-SE" sz="1300">
                <a:solidFill>
                  <a:schemeClr val="dk1"/>
                </a:solidFill>
                <a:latin typeface="Consolas"/>
                <a:ea typeface="Consolas"/>
                <a:cs typeface="Consolas"/>
                <a:sym typeface="Consolas"/>
              </a:rPr>
              <a:t>                {RESET,SET};</a:t>
            </a:r>
            <a:endParaRPr sz="1300">
              <a:solidFill>
                <a:schemeClr val="dk1"/>
              </a:solidFill>
              <a:latin typeface="Consolas"/>
              <a:ea typeface="Consolas"/>
              <a:cs typeface="Consolas"/>
              <a:sym typeface="Consolas"/>
            </a:endParaRPr>
          </a:p>
          <a:p>
            <a:pPr indent="0" lvl="0" marL="0" rtl="0" algn="l">
              <a:spcBef>
                <a:spcPts val="0"/>
              </a:spcBef>
              <a:spcAft>
                <a:spcPts val="0"/>
              </a:spcAft>
              <a:buNone/>
            </a:pPr>
            <a:r>
              <a:rPr lang="sv-SE" sz="1300">
                <a:solidFill>
                  <a:schemeClr val="dk1"/>
                </a:solidFill>
                <a:latin typeface="Consolas"/>
                <a:ea typeface="Consolas"/>
                <a:cs typeface="Consolas"/>
                <a:sym typeface="Consolas"/>
              </a:rPr>
              <a:t>       button=RESET: RESET;</a:t>
            </a:r>
            <a:endParaRPr sz="1300">
              <a:solidFill>
                <a:schemeClr val="dk1"/>
              </a:solidFill>
              <a:latin typeface="Consolas"/>
              <a:ea typeface="Consolas"/>
              <a:cs typeface="Consolas"/>
              <a:sym typeface="Consolas"/>
            </a:endParaRPr>
          </a:p>
          <a:p>
            <a:pPr indent="0" lvl="0" marL="0" rtl="0" algn="l">
              <a:spcBef>
                <a:spcPts val="0"/>
              </a:spcBef>
              <a:spcAft>
                <a:spcPts val="0"/>
              </a:spcAft>
              <a:buNone/>
            </a:pPr>
            <a:r>
              <a:rPr lang="sv-SE" sz="1300">
                <a:solidFill>
                  <a:schemeClr val="dk1"/>
                </a:solidFill>
                <a:latin typeface="Consolas"/>
                <a:ea typeface="Consolas"/>
                <a:cs typeface="Consolas"/>
                <a:sym typeface="Consolas"/>
              </a:rPr>
              <a:t>       TRUE: {RESET}; </a:t>
            </a:r>
            <a:endParaRPr sz="13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sv-SE" sz="1300">
                <a:solidFill>
                  <a:schemeClr val="dk1"/>
                </a:solidFill>
                <a:latin typeface="Consolas"/>
                <a:ea typeface="Consolas"/>
                <a:cs typeface="Consolas"/>
                <a:sym typeface="Consolas"/>
              </a:rPr>
              <a:t>    esac;</a:t>
            </a:r>
            <a:endParaRPr sz="1300">
              <a:solidFill>
                <a:schemeClr val="dk1"/>
              </a:solidFill>
              <a:latin typeface="Consolas"/>
              <a:ea typeface="Consolas"/>
              <a:cs typeface="Consolas"/>
              <a:sym typeface="Consolas"/>
            </a:endParaRPr>
          </a:p>
          <a:p>
            <a:pPr indent="0" lvl="0" marL="0" rtl="0" algn="l">
              <a:spcBef>
                <a:spcPts val="0"/>
              </a:spcBef>
              <a:spcAft>
                <a:spcPts val="0"/>
              </a:spcAft>
              <a:buNone/>
            </a:pPr>
            <a:r>
              <a:t/>
            </a:r>
            <a:endParaRPr>
              <a:solidFill>
                <a:schemeClr val="dk1"/>
              </a:solidFill>
            </a:endParaRPr>
          </a:p>
        </p:txBody>
      </p:sp>
      <p:sp>
        <p:nvSpPr>
          <p:cNvPr id="511" name="Google Shape;511;p59"/>
          <p:cNvSpPr/>
          <p:nvPr/>
        </p:nvSpPr>
        <p:spPr>
          <a:xfrm>
            <a:off x="1762200" y="0"/>
            <a:ext cx="7381800" cy="107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sv-SE"/>
              <a:t>D</a:t>
            </a:r>
            <a:r>
              <a:rPr lang="sv-SE"/>
              <a:t>escribe a safety property (something does or does not happen at a specific time) and formulate in CTL.</a:t>
            </a:r>
            <a:endParaRPr/>
          </a:p>
          <a:p>
            <a:pPr indent="-317500" lvl="0" marL="457200" rtl="0" algn="l">
              <a:spcBef>
                <a:spcPts val="0"/>
              </a:spcBef>
              <a:spcAft>
                <a:spcPts val="0"/>
              </a:spcAft>
              <a:buSzPts val="1400"/>
              <a:buChar char="●"/>
            </a:pPr>
            <a:r>
              <a:rPr lang="sv-SE"/>
              <a:t>Describe a liveness property (something eventually happens) and formulate in LTL.</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6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 - Example</a:t>
            </a:r>
            <a:endParaRPr/>
          </a:p>
        </p:txBody>
      </p:sp>
      <p:sp>
        <p:nvSpPr>
          <p:cNvPr id="517" name="Google Shape;517;p6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Safety Property</a:t>
            </a:r>
            <a:endParaRPr/>
          </a:p>
          <a:p>
            <a:pPr indent="-368300" lvl="1" marL="914400" rtl="0" algn="l">
              <a:spcBef>
                <a:spcPts val="600"/>
              </a:spcBef>
              <a:spcAft>
                <a:spcPts val="0"/>
              </a:spcAft>
              <a:buSzPts val="2200"/>
              <a:buChar char="•"/>
            </a:pPr>
            <a:r>
              <a:rPr lang="sv-SE"/>
              <a:t>A specific event/sequence happens as specified.</a:t>
            </a:r>
            <a:endParaRPr/>
          </a:p>
          <a:p>
            <a:pPr indent="-393700" lvl="0" marL="457200" marR="0" rtl="0" algn="l">
              <a:lnSpc>
                <a:spcPct val="100000"/>
              </a:lnSpc>
              <a:spcBef>
                <a:spcPts val="0"/>
              </a:spcBef>
              <a:spcAft>
                <a:spcPts val="0"/>
              </a:spcAft>
              <a:buSzPts val="2600"/>
              <a:buFont typeface="Consolas"/>
              <a:buChar char="•"/>
            </a:pPr>
            <a:r>
              <a:rPr lang="sv-SE"/>
              <a:t>The pedestrian light cannot indicate that I should walk when the traffic light is green. </a:t>
            </a:r>
            <a:endParaRPr/>
          </a:p>
          <a:p>
            <a:pPr indent="-368300" lvl="1" marL="914400" marR="0" rtl="0" algn="l">
              <a:lnSpc>
                <a:spcPct val="100000"/>
              </a:lnSpc>
              <a:spcBef>
                <a:spcPts val="0"/>
              </a:spcBef>
              <a:spcAft>
                <a:spcPts val="0"/>
              </a:spcAft>
              <a:buSzPts val="2200"/>
              <a:buChar char="•"/>
            </a:pPr>
            <a:r>
              <a:rPr lang="sv-SE"/>
              <a:t>This is a safety property. We are saying that this should NEVER happen. </a:t>
            </a:r>
            <a:endParaRPr/>
          </a:p>
          <a:p>
            <a:pPr indent="-393700" lvl="1" marL="914400" rtl="0" algn="l">
              <a:lnSpc>
                <a:spcPct val="100000"/>
              </a:lnSpc>
              <a:spcBef>
                <a:spcPts val="0"/>
              </a:spcBef>
              <a:spcAft>
                <a:spcPts val="0"/>
              </a:spcAft>
              <a:buSzPts val="2600"/>
              <a:buFont typeface="Consolas"/>
              <a:buChar char="•"/>
            </a:pPr>
            <a:r>
              <a:rPr lang="sv-SE">
                <a:latin typeface="Consolas"/>
                <a:ea typeface="Consolas"/>
                <a:cs typeface="Consolas"/>
                <a:sym typeface="Consolas"/>
              </a:rPr>
              <a:t>AG (pedestrian_light = walk -&gt; traffic_light != green)</a:t>
            </a:r>
            <a:br>
              <a:rPr lang="sv-SE"/>
            </a:br>
            <a:br>
              <a:rPr lang="sv-SE"/>
            </a:br>
            <a:br>
              <a:rPr lang="sv-SE"/>
            </a:br>
            <a:endParaRPr/>
          </a:p>
          <a:p>
            <a:pPr indent="0" lvl="0" marL="0" rtl="0" algn="l">
              <a:spcBef>
                <a:spcPts val="1000"/>
              </a:spcBef>
              <a:spcAft>
                <a:spcPts val="0"/>
              </a:spcAft>
              <a:buNone/>
            </a:pPr>
            <a:r>
              <a:t/>
            </a:r>
            <a:endParaRPr/>
          </a:p>
        </p:txBody>
      </p:sp>
      <p:sp>
        <p:nvSpPr>
          <p:cNvPr id="518" name="Google Shape;518;p6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6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 - Example</a:t>
            </a:r>
            <a:endParaRPr/>
          </a:p>
        </p:txBody>
      </p:sp>
      <p:sp>
        <p:nvSpPr>
          <p:cNvPr id="524" name="Google Shape;524;p61"/>
          <p:cNvSpPr txBox="1"/>
          <p:nvPr>
            <p:ph idx="1" type="body"/>
          </p:nvPr>
        </p:nvSpPr>
        <p:spPr>
          <a:xfrm>
            <a:off x="468900" y="1190950"/>
            <a:ext cx="8217900" cy="35718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Liveness Property</a:t>
            </a:r>
            <a:endParaRPr/>
          </a:p>
          <a:p>
            <a:pPr indent="-368300" lvl="1" marL="914400" rtl="0" algn="l">
              <a:spcBef>
                <a:spcPts val="600"/>
              </a:spcBef>
              <a:spcAft>
                <a:spcPts val="0"/>
              </a:spcAft>
              <a:buSzPts val="2200"/>
              <a:buChar char="•"/>
            </a:pPr>
            <a:r>
              <a:rPr b="1" lang="sv-SE">
                <a:solidFill>
                  <a:schemeClr val="accent3"/>
                </a:solidFill>
              </a:rPr>
              <a:t>Eventually</a:t>
            </a:r>
            <a:r>
              <a:rPr lang="sv-SE"/>
              <a:t> something of interest happens.</a:t>
            </a:r>
            <a:endParaRPr/>
          </a:p>
          <a:p>
            <a:pPr indent="-393700" lvl="0" marL="457200" marR="0" rtl="0" algn="l">
              <a:lnSpc>
                <a:spcPct val="100000"/>
              </a:lnSpc>
              <a:spcBef>
                <a:spcPts val="0"/>
              </a:spcBef>
              <a:spcAft>
                <a:spcPts val="0"/>
              </a:spcAft>
              <a:buClr>
                <a:schemeClr val="dk1"/>
              </a:buClr>
              <a:buSzPts val="2600"/>
              <a:buFont typeface="Consolas"/>
              <a:buChar char="•"/>
            </a:pPr>
            <a:r>
              <a:rPr lang="sv-SE">
                <a:latin typeface="Consolas"/>
                <a:ea typeface="Consolas"/>
                <a:cs typeface="Consolas"/>
                <a:sym typeface="Consolas"/>
              </a:rPr>
              <a:t>G (traffic_light = RED &amp; button = RESET -&gt; F (traffic_light = green))</a:t>
            </a:r>
            <a:endParaRPr>
              <a:latin typeface="Consolas"/>
              <a:ea typeface="Consolas"/>
              <a:cs typeface="Consolas"/>
              <a:sym typeface="Consolas"/>
            </a:endParaRPr>
          </a:p>
          <a:p>
            <a:pPr indent="-393700" lvl="1" marL="914400" marR="0" rtl="0" algn="l">
              <a:lnSpc>
                <a:spcPct val="100000"/>
              </a:lnSpc>
              <a:spcBef>
                <a:spcPts val="0"/>
              </a:spcBef>
              <a:spcAft>
                <a:spcPts val="0"/>
              </a:spcAft>
              <a:buClr>
                <a:schemeClr val="dk1"/>
              </a:buClr>
              <a:buSzPts val="2600"/>
              <a:buFont typeface="Arial"/>
              <a:buChar char="•"/>
            </a:pPr>
            <a:r>
              <a:rPr lang="sv-SE"/>
              <a:t>If the light is red, and the button is reset, then eventually, the light will turn green. </a:t>
            </a:r>
            <a:endParaRPr/>
          </a:p>
          <a:p>
            <a:pPr indent="-393700" lvl="1" marL="914400" marR="0" rtl="0" algn="l">
              <a:lnSpc>
                <a:spcPct val="100000"/>
              </a:lnSpc>
              <a:spcBef>
                <a:spcPts val="0"/>
              </a:spcBef>
              <a:spcAft>
                <a:spcPts val="0"/>
              </a:spcAft>
              <a:buClr>
                <a:schemeClr val="dk1"/>
              </a:buClr>
              <a:buSzPts val="2600"/>
              <a:buFont typeface="Arial"/>
              <a:buChar char="•"/>
            </a:pPr>
            <a:r>
              <a:rPr lang="sv-SE"/>
              <a:t>This is a liveness property, as we assert that something will eventually happen.</a:t>
            </a:r>
            <a:br>
              <a:rPr lang="sv-SE" sz="2600"/>
            </a:br>
            <a:br>
              <a:rPr lang="sv-SE"/>
            </a:br>
            <a:endParaRPr/>
          </a:p>
          <a:p>
            <a:pPr indent="0" lvl="0" marL="0" rtl="0" algn="l">
              <a:spcBef>
                <a:spcPts val="1000"/>
              </a:spcBef>
              <a:spcAft>
                <a:spcPts val="0"/>
              </a:spcAft>
              <a:buNone/>
            </a:pPr>
            <a:r>
              <a:t/>
            </a:r>
            <a:endParaRPr/>
          </a:p>
        </p:txBody>
      </p:sp>
      <p:sp>
        <p:nvSpPr>
          <p:cNvPr id="525" name="Google Shape;525;p6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6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532" name="Google Shape;532;p62"/>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Proving Properties Over Models</a:t>
            </a:r>
            <a:endParaRPr/>
          </a:p>
          <a:p>
            <a:pPr indent="0" lvl="0" marL="0" rtl="0" algn="l">
              <a:spcBef>
                <a:spcPts val="0"/>
              </a:spcBef>
              <a:spcAft>
                <a:spcPts val="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6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Proving Properties</a:t>
            </a:r>
            <a:endParaRPr/>
          </a:p>
        </p:txBody>
      </p:sp>
      <p:sp>
        <p:nvSpPr>
          <p:cNvPr id="538" name="Google Shape;538;p63"/>
          <p:cNvSpPr txBox="1"/>
          <p:nvPr>
            <p:ph idx="1" type="body"/>
          </p:nvPr>
        </p:nvSpPr>
        <p:spPr>
          <a:xfrm>
            <a:off x="468900" y="1139175"/>
            <a:ext cx="8217900" cy="36237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S</a:t>
            </a:r>
            <a:r>
              <a:rPr lang="sv-SE"/>
              <a:t>earch state space for property violations.</a:t>
            </a:r>
            <a:endParaRPr/>
          </a:p>
          <a:p>
            <a:pPr indent="-393700" lvl="0" marL="457200" rtl="0" algn="l">
              <a:spcBef>
                <a:spcPts val="1000"/>
              </a:spcBef>
              <a:spcAft>
                <a:spcPts val="0"/>
              </a:spcAft>
              <a:buSzPts val="2600"/>
              <a:buChar char="•"/>
            </a:pPr>
            <a:r>
              <a:rPr lang="sv-SE"/>
              <a:t>Violations give us counter-examples</a:t>
            </a:r>
            <a:endParaRPr/>
          </a:p>
          <a:p>
            <a:pPr indent="-368300" lvl="1" marL="914400" rtl="0" algn="l">
              <a:spcBef>
                <a:spcPts val="500"/>
              </a:spcBef>
              <a:spcAft>
                <a:spcPts val="0"/>
              </a:spcAft>
              <a:buSzPts val="2200"/>
              <a:buChar char="•"/>
            </a:pPr>
            <a:r>
              <a:rPr lang="sv-SE"/>
              <a:t>Path that demonstrates the violation. </a:t>
            </a:r>
            <a:endParaRPr/>
          </a:p>
          <a:p>
            <a:pPr indent="-368300" lvl="1" marL="914400" rtl="0" algn="l">
              <a:spcBef>
                <a:spcPts val="500"/>
              </a:spcBef>
              <a:spcAft>
                <a:spcPts val="0"/>
              </a:spcAft>
              <a:buSzPts val="2200"/>
              <a:buChar char="•"/>
            </a:pPr>
            <a:r>
              <a:rPr lang="sv-SE"/>
              <a:t>(useful test case)</a:t>
            </a:r>
            <a:endParaRPr/>
          </a:p>
          <a:p>
            <a:pPr indent="-393700" lvl="0" marL="457200" rtl="0" algn="l">
              <a:spcBef>
                <a:spcPts val="1000"/>
              </a:spcBef>
              <a:spcAft>
                <a:spcPts val="0"/>
              </a:spcAft>
              <a:buSzPts val="2600"/>
              <a:buChar char="•"/>
            </a:pPr>
            <a:r>
              <a:rPr lang="sv-SE"/>
              <a:t>Implications of counter-example:</a:t>
            </a:r>
            <a:endParaRPr/>
          </a:p>
          <a:p>
            <a:pPr indent="-368300" lvl="1" marL="914400" rtl="0" algn="l">
              <a:spcBef>
                <a:spcPts val="500"/>
              </a:spcBef>
              <a:spcAft>
                <a:spcPts val="0"/>
              </a:spcAft>
              <a:buSzPts val="2200"/>
              <a:buChar char="•"/>
            </a:pPr>
            <a:r>
              <a:rPr lang="sv-SE"/>
              <a:t>Property is incorrect.</a:t>
            </a:r>
            <a:endParaRPr/>
          </a:p>
          <a:p>
            <a:pPr indent="-368300" lvl="1" marL="914400" rtl="0" algn="l">
              <a:spcBef>
                <a:spcPts val="500"/>
              </a:spcBef>
              <a:spcAft>
                <a:spcPts val="0"/>
              </a:spcAft>
              <a:buSzPts val="2200"/>
              <a:buChar char="•"/>
            </a:pPr>
            <a:r>
              <a:rPr lang="sv-SE"/>
              <a:t>Model does not reflect expected behavior.</a:t>
            </a:r>
            <a:endParaRPr/>
          </a:p>
          <a:p>
            <a:pPr indent="-368300" lvl="1" marL="914400" rtl="0" algn="l">
              <a:spcBef>
                <a:spcPts val="500"/>
              </a:spcBef>
              <a:spcAft>
                <a:spcPts val="0"/>
              </a:spcAft>
              <a:buSzPts val="2200"/>
              <a:buChar char="•"/>
            </a:pPr>
            <a:r>
              <a:rPr lang="sv-SE"/>
              <a:t>Real issue found in the system being designed.</a:t>
            </a:r>
            <a:endParaRPr/>
          </a:p>
        </p:txBody>
      </p:sp>
      <p:sp>
        <p:nvSpPr>
          <p:cNvPr id="539" name="Google Shape;539;p6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Testing</a:t>
            </a:r>
            <a:endParaRPr/>
          </a:p>
        </p:txBody>
      </p:sp>
      <p:sp>
        <p:nvSpPr>
          <p:cNvPr id="177" name="Google Shape;177;p2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Most </a:t>
            </a:r>
            <a:r>
              <a:rPr lang="sv-SE"/>
              <a:t>systems have near-infinite possible inputs.</a:t>
            </a:r>
            <a:endParaRPr/>
          </a:p>
          <a:p>
            <a:pPr indent="-393700" lvl="0" marL="457200" rtl="0" algn="l">
              <a:spcBef>
                <a:spcPts val="1000"/>
              </a:spcBef>
              <a:spcAft>
                <a:spcPts val="0"/>
              </a:spcAft>
              <a:buSzPts val="2600"/>
              <a:buChar char="•"/>
            </a:pPr>
            <a:r>
              <a:rPr lang="sv-SE"/>
              <a:t>Some failures are rare or hard to recreate.</a:t>
            </a:r>
            <a:endParaRPr/>
          </a:p>
          <a:p>
            <a:pPr indent="-368300" lvl="1" marL="914400" rtl="0" algn="l">
              <a:spcBef>
                <a:spcPts val="500"/>
              </a:spcBef>
              <a:spcAft>
                <a:spcPts val="0"/>
              </a:spcAft>
              <a:buSzPts val="2200"/>
              <a:buChar char="•"/>
            </a:pPr>
            <a:r>
              <a:rPr lang="sv-SE"/>
              <a:t>Or require very specific input.</a:t>
            </a:r>
            <a:endParaRPr/>
          </a:p>
          <a:p>
            <a:pPr indent="-393700" lvl="0" marL="457200" rtl="0" algn="l">
              <a:spcBef>
                <a:spcPts val="1000"/>
              </a:spcBef>
              <a:spcAft>
                <a:spcPts val="0"/>
              </a:spcAft>
              <a:buSzPts val="2600"/>
              <a:buChar char="•"/>
            </a:pPr>
            <a:r>
              <a:rPr lang="sv-SE"/>
              <a:t>How can we </a:t>
            </a:r>
            <a:r>
              <a:rPr b="1" i="1" lang="sv-SE">
                <a:solidFill>
                  <a:schemeClr val="accent3"/>
                </a:solidFill>
              </a:rPr>
              <a:t>prove</a:t>
            </a:r>
            <a:r>
              <a:rPr lang="sv-SE"/>
              <a:t> that our </a:t>
            </a:r>
            <a:br>
              <a:rPr lang="sv-SE"/>
            </a:br>
            <a:r>
              <a:rPr lang="sv-SE"/>
              <a:t>system meets the requirements?</a:t>
            </a:r>
            <a:endParaRPr/>
          </a:p>
          <a:p>
            <a:pPr indent="0" lvl="0" marL="0" marR="0" rtl="0" algn="l">
              <a:lnSpc>
                <a:spcPct val="100000"/>
              </a:lnSpc>
              <a:spcBef>
                <a:spcPts val="600"/>
              </a:spcBef>
              <a:spcAft>
                <a:spcPts val="0"/>
              </a:spcAft>
              <a:buNone/>
            </a:pPr>
            <a:r>
              <a:t/>
            </a:r>
            <a:endParaRPr sz="2400"/>
          </a:p>
        </p:txBody>
      </p:sp>
      <p:pic>
        <p:nvPicPr>
          <p:cNvPr descr="Screenshot from 2015-09-03 12:11:12.png" id="178" name="Google Shape;178;p28"/>
          <p:cNvPicPr preferRelativeResize="0"/>
          <p:nvPr/>
        </p:nvPicPr>
        <p:blipFill>
          <a:blip r:embed="rId3">
            <a:alphaModFix/>
          </a:blip>
          <a:stretch>
            <a:fillRect/>
          </a:stretch>
        </p:blipFill>
        <p:spPr>
          <a:xfrm>
            <a:off x="6155263" y="2732232"/>
            <a:ext cx="2441569" cy="1812357"/>
          </a:xfrm>
          <a:prstGeom prst="rect">
            <a:avLst/>
          </a:prstGeom>
          <a:noFill/>
          <a:ln>
            <a:noFill/>
          </a:ln>
        </p:spPr>
      </p:pic>
      <p:sp>
        <p:nvSpPr>
          <p:cNvPr id="179" name="Google Shape;179;p2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6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 Generation from FS Verification</a:t>
            </a:r>
            <a:endParaRPr/>
          </a:p>
        </p:txBody>
      </p:sp>
      <p:sp>
        <p:nvSpPr>
          <p:cNvPr id="545" name="Google Shape;545;p6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We can also take </a:t>
            </a:r>
            <a:r>
              <a:rPr b="1" lang="sv-SE">
                <a:solidFill>
                  <a:schemeClr val="accent3"/>
                </a:solidFill>
              </a:rPr>
              <a:t>properties we know to be true</a:t>
            </a:r>
            <a:r>
              <a:rPr lang="sv-SE"/>
              <a:t> and </a:t>
            </a:r>
            <a:r>
              <a:rPr b="1" lang="sv-SE">
                <a:solidFill>
                  <a:schemeClr val="accent3"/>
                </a:solidFill>
              </a:rPr>
              <a:t>negate</a:t>
            </a:r>
            <a:r>
              <a:rPr lang="sv-SE"/>
              <a:t> them.</a:t>
            </a:r>
            <a:endParaRPr/>
          </a:p>
          <a:p>
            <a:pPr indent="-368300" lvl="1" marL="914400" rtl="0" algn="l">
              <a:spcBef>
                <a:spcPts val="500"/>
              </a:spcBef>
              <a:spcAft>
                <a:spcPts val="0"/>
              </a:spcAft>
              <a:buSzPts val="2200"/>
              <a:buChar char="•"/>
            </a:pPr>
            <a:r>
              <a:rPr lang="sv-SE"/>
              <a:t>Called a “</a:t>
            </a:r>
            <a:r>
              <a:rPr b="1" lang="sv-SE">
                <a:solidFill>
                  <a:schemeClr val="accent3"/>
                </a:solidFill>
              </a:rPr>
              <a:t>trap property</a:t>
            </a:r>
            <a:r>
              <a:rPr lang="sv-SE"/>
              <a:t>” - we assert that a known property can never be met.</a:t>
            </a:r>
            <a:endParaRPr/>
          </a:p>
          <a:p>
            <a:pPr indent="-393700" lvl="0" marL="457200" rtl="0" algn="l">
              <a:spcBef>
                <a:spcPts val="1000"/>
              </a:spcBef>
              <a:spcAft>
                <a:spcPts val="0"/>
              </a:spcAft>
              <a:buSzPts val="2600"/>
              <a:buChar char="•"/>
            </a:pPr>
            <a:r>
              <a:rPr lang="sv-SE"/>
              <a:t>Produces a counterexample showing the property can be met.</a:t>
            </a:r>
            <a:endParaRPr/>
          </a:p>
          <a:p>
            <a:pPr indent="-368300" lvl="1" marL="914400" rtl="0" algn="l">
              <a:spcBef>
                <a:spcPts val="500"/>
              </a:spcBef>
              <a:spcAft>
                <a:spcPts val="0"/>
              </a:spcAft>
              <a:buSzPts val="2200"/>
              <a:buChar char="•"/>
            </a:pPr>
            <a:r>
              <a:rPr lang="sv-SE"/>
              <a:t>Can be used as a test for the real system.</a:t>
            </a:r>
            <a:endParaRPr/>
          </a:p>
          <a:p>
            <a:pPr indent="-368300" lvl="1" marL="914400" rtl="0" algn="l">
              <a:spcBef>
                <a:spcPts val="500"/>
              </a:spcBef>
              <a:spcAft>
                <a:spcPts val="0"/>
              </a:spcAft>
              <a:buSzPts val="2200"/>
              <a:buChar char="•"/>
            </a:pPr>
            <a:r>
              <a:rPr lang="sv-SE"/>
              <a:t>Demonstrates that final system meets specification.</a:t>
            </a:r>
            <a:endParaRPr/>
          </a:p>
        </p:txBody>
      </p:sp>
      <p:sp>
        <p:nvSpPr>
          <p:cNvPr id="546" name="Google Shape;546;p6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6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Exhaustive Search</a:t>
            </a:r>
            <a:endParaRPr/>
          </a:p>
        </p:txBody>
      </p:sp>
      <p:sp>
        <p:nvSpPr>
          <p:cNvPr id="552" name="Google Shape;552;p65"/>
          <p:cNvSpPr txBox="1"/>
          <p:nvPr>
            <p:ph idx="1" type="body"/>
          </p:nvPr>
        </p:nvSpPr>
        <p:spPr>
          <a:xfrm>
            <a:off x="468900" y="1282400"/>
            <a:ext cx="42744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Algorithms examine all execution paths through the state space.</a:t>
            </a:r>
            <a:endParaRPr/>
          </a:p>
          <a:p>
            <a:pPr indent="-393700" lvl="0" marL="457200" rtl="0" algn="l">
              <a:spcBef>
                <a:spcPts val="1000"/>
              </a:spcBef>
              <a:spcAft>
                <a:spcPts val="0"/>
              </a:spcAft>
              <a:buSzPts val="2600"/>
              <a:buChar char="•"/>
            </a:pPr>
            <a:r>
              <a:rPr lang="sv-SE"/>
              <a:t>Major limitation - state space explosion.</a:t>
            </a:r>
            <a:endParaRPr/>
          </a:p>
          <a:p>
            <a:pPr indent="-368300" lvl="1" marL="914400" rtl="0" algn="l">
              <a:spcBef>
                <a:spcPts val="500"/>
              </a:spcBef>
              <a:spcAft>
                <a:spcPts val="0"/>
              </a:spcAft>
              <a:buSzPts val="2200"/>
              <a:buChar char="•"/>
            </a:pPr>
            <a:r>
              <a:rPr lang="sv-SE"/>
              <a:t>Limit number of variables and possible values to control state space size.</a:t>
            </a:r>
            <a:endParaRPr/>
          </a:p>
        </p:txBody>
      </p:sp>
      <p:pic>
        <p:nvPicPr>
          <p:cNvPr descr="Screenshot from 2015-09-03 14:48:55.png" id="553" name="Google Shape;553;p65"/>
          <p:cNvPicPr preferRelativeResize="0"/>
          <p:nvPr/>
        </p:nvPicPr>
        <p:blipFill>
          <a:blip r:embed="rId3">
            <a:alphaModFix/>
          </a:blip>
          <a:stretch>
            <a:fillRect/>
          </a:stretch>
        </p:blipFill>
        <p:spPr>
          <a:xfrm>
            <a:off x="5106375" y="1459006"/>
            <a:ext cx="3580424" cy="2509719"/>
          </a:xfrm>
          <a:prstGeom prst="rect">
            <a:avLst/>
          </a:prstGeom>
          <a:noFill/>
          <a:ln>
            <a:noFill/>
          </a:ln>
        </p:spPr>
      </p:pic>
      <p:sp>
        <p:nvSpPr>
          <p:cNvPr id="554" name="Google Shape;554;p6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6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Search Based on SAT</a:t>
            </a:r>
            <a:endParaRPr/>
          </a:p>
        </p:txBody>
      </p:sp>
      <p:sp>
        <p:nvSpPr>
          <p:cNvPr id="560" name="Google Shape;560;p6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Express properties in </a:t>
            </a:r>
            <a:r>
              <a:rPr b="1" lang="sv-SE">
                <a:solidFill>
                  <a:schemeClr val="accent3"/>
                </a:solidFill>
              </a:rPr>
              <a:t>conjunctive normal form</a:t>
            </a:r>
            <a:r>
              <a:rPr lang="sv-SE"/>
              <a:t>: </a:t>
            </a:r>
            <a:endParaRPr/>
          </a:p>
          <a:p>
            <a:pPr indent="-368300" lvl="1" marL="914400" marR="0" rtl="0" algn="l">
              <a:lnSpc>
                <a:spcPct val="100000"/>
              </a:lnSpc>
              <a:spcBef>
                <a:spcPts val="0"/>
              </a:spcBef>
              <a:spcAft>
                <a:spcPts val="0"/>
              </a:spcAft>
              <a:buSzPts val="2200"/>
              <a:buFont typeface="Courier New"/>
              <a:buChar char="•"/>
            </a:pPr>
            <a:r>
              <a:rPr lang="sv-SE">
                <a:latin typeface="Courier New"/>
                <a:ea typeface="Courier New"/>
                <a:cs typeface="Courier New"/>
                <a:sym typeface="Courier New"/>
              </a:rPr>
              <a:t>f = (!x2 || x5) &amp;&amp; (x1 || !x3 || x4) &amp;&amp; (x4 || ! x5) &amp;&amp; (x1|| x2) </a:t>
            </a:r>
            <a:endParaRPr>
              <a:latin typeface="Courier New"/>
              <a:ea typeface="Courier New"/>
              <a:cs typeface="Courier New"/>
              <a:sym typeface="Courier New"/>
            </a:endParaRPr>
          </a:p>
          <a:p>
            <a:pPr indent="-393700" lvl="0" marL="457200" marR="0" rtl="0" algn="l">
              <a:lnSpc>
                <a:spcPct val="100000"/>
              </a:lnSpc>
              <a:spcBef>
                <a:spcPts val="0"/>
              </a:spcBef>
              <a:spcAft>
                <a:spcPts val="0"/>
              </a:spcAft>
              <a:buSzPts val="2600"/>
              <a:buChar char="•"/>
            </a:pPr>
            <a:r>
              <a:rPr lang="sv-SE"/>
              <a:t>Examine reachable states and choose a transition based on how it affects the CNF expression.</a:t>
            </a:r>
            <a:endParaRPr/>
          </a:p>
          <a:p>
            <a:pPr indent="-368300" lvl="1" marL="914400" marR="0" rtl="0" algn="l">
              <a:lnSpc>
                <a:spcPct val="100000"/>
              </a:lnSpc>
              <a:spcBef>
                <a:spcPts val="0"/>
              </a:spcBef>
              <a:spcAft>
                <a:spcPts val="0"/>
              </a:spcAft>
              <a:buSzPts val="2200"/>
              <a:buChar char="•"/>
            </a:pPr>
            <a:r>
              <a:rPr lang="sv-SE"/>
              <a:t>If we want </a:t>
            </a:r>
            <a:r>
              <a:rPr lang="sv-SE">
                <a:latin typeface="Courier New"/>
                <a:ea typeface="Courier New"/>
                <a:cs typeface="Courier New"/>
                <a:sym typeface="Courier New"/>
              </a:rPr>
              <a:t>x2 </a:t>
            </a:r>
            <a:r>
              <a:rPr lang="sv-SE"/>
              <a:t>to be false, choose a transition that imposes that change.</a:t>
            </a:r>
            <a:endParaRPr/>
          </a:p>
          <a:p>
            <a:pPr indent="-393700" lvl="0" marL="457200" marR="0" rtl="0" algn="l">
              <a:lnSpc>
                <a:spcPct val="100000"/>
              </a:lnSpc>
              <a:spcBef>
                <a:spcPts val="0"/>
              </a:spcBef>
              <a:spcAft>
                <a:spcPts val="0"/>
              </a:spcAft>
              <a:buSzPts val="2600"/>
              <a:buChar char="•"/>
            </a:pPr>
            <a:r>
              <a:rPr lang="sv-SE"/>
              <a:t>Continue until CNF expression is satisfied.</a:t>
            </a:r>
            <a:endParaRPr/>
          </a:p>
        </p:txBody>
      </p:sp>
      <p:sp>
        <p:nvSpPr>
          <p:cNvPr id="561" name="Google Shape;561;p6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6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68" name="Google Shape;568;p6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Boolean Satisfiability (SAT)</a:t>
            </a:r>
            <a:endParaRPr/>
          </a:p>
        </p:txBody>
      </p:sp>
      <p:sp>
        <p:nvSpPr>
          <p:cNvPr id="569" name="Google Shape;569;p6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Find assignments to Boolean variables X</a:t>
            </a:r>
            <a:r>
              <a:rPr baseline="-25000" lang="sv-SE"/>
              <a:t>1</a:t>
            </a:r>
            <a:r>
              <a:rPr lang="sv-SE"/>
              <a:t>,X</a:t>
            </a:r>
            <a:r>
              <a:rPr baseline="-25000" lang="sv-SE"/>
              <a:t>2</a:t>
            </a:r>
            <a:r>
              <a:rPr lang="sv-SE"/>
              <a:t>,...,X</a:t>
            </a:r>
            <a:r>
              <a:rPr baseline="-25000" lang="sv-SE"/>
              <a:t>n</a:t>
            </a:r>
            <a:r>
              <a:rPr lang="sv-SE"/>
              <a:t> that results in expression φ evaluating to true. </a:t>
            </a:r>
            <a:endParaRPr/>
          </a:p>
          <a:p>
            <a:pPr indent="-393700" lvl="0" marL="457200" rtl="0" algn="l">
              <a:spcBef>
                <a:spcPts val="1000"/>
              </a:spcBef>
              <a:spcAft>
                <a:spcPts val="0"/>
              </a:spcAft>
              <a:buSzPts val="2600"/>
              <a:buChar char="•"/>
            </a:pPr>
            <a:r>
              <a:rPr lang="sv-SE"/>
              <a:t>Defined over expressions written in </a:t>
            </a:r>
            <a:r>
              <a:rPr b="1" lang="sv-SE">
                <a:solidFill>
                  <a:schemeClr val="accent3"/>
                </a:solidFill>
              </a:rPr>
              <a:t>conjunctive normal form</a:t>
            </a:r>
            <a:r>
              <a:rPr lang="sv-SE"/>
              <a:t>.</a:t>
            </a:r>
            <a:endParaRPr/>
          </a:p>
          <a:p>
            <a:pPr indent="-368300" lvl="1" marL="914400" rtl="0" algn="l">
              <a:spcBef>
                <a:spcPts val="1000"/>
              </a:spcBef>
              <a:spcAft>
                <a:spcPts val="0"/>
              </a:spcAft>
              <a:buSzPts val="2200"/>
              <a:buChar char="•"/>
            </a:pPr>
            <a:r>
              <a:rPr lang="sv-SE"/>
              <a:t>φ = (X</a:t>
            </a:r>
            <a:r>
              <a:rPr baseline="-25000" lang="sv-SE"/>
              <a:t>1</a:t>
            </a:r>
            <a:r>
              <a:rPr lang="sv-SE"/>
              <a:t> ∨ ￢X</a:t>
            </a:r>
            <a:r>
              <a:rPr baseline="-25000" lang="sv-SE"/>
              <a:t>2</a:t>
            </a:r>
            <a:r>
              <a:rPr lang="sv-SE"/>
              <a:t>) ∧ (￢X</a:t>
            </a:r>
            <a:r>
              <a:rPr baseline="-25000" lang="sv-SE"/>
              <a:t>1</a:t>
            </a:r>
            <a:r>
              <a:rPr lang="sv-SE"/>
              <a:t> ∨ X</a:t>
            </a:r>
            <a:r>
              <a:rPr baseline="-25000" lang="sv-SE"/>
              <a:t>2</a:t>
            </a:r>
            <a:r>
              <a:rPr lang="sv-SE"/>
              <a:t>) </a:t>
            </a:r>
            <a:endParaRPr/>
          </a:p>
          <a:p>
            <a:pPr indent="-368300" lvl="1" marL="914400" rtl="0" algn="l">
              <a:spcBef>
                <a:spcPts val="1000"/>
              </a:spcBef>
              <a:spcAft>
                <a:spcPts val="0"/>
              </a:spcAft>
              <a:buSzPts val="2200"/>
              <a:buChar char="•"/>
            </a:pPr>
            <a:r>
              <a:rPr lang="sv-SE"/>
              <a:t>(X</a:t>
            </a:r>
            <a:r>
              <a:rPr baseline="-25000" lang="sv-SE"/>
              <a:t>1</a:t>
            </a:r>
            <a:r>
              <a:rPr lang="sv-SE"/>
              <a:t> ∨ ￢X</a:t>
            </a:r>
            <a:r>
              <a:rPr baseline="-25000" lang="sv-SE"/>
              <a:t>2</a:t>
            </a:r>
            <a:r>
              <a:rPr lang="sv-SE"/>
              <a:t>) is a </a:t>
            </a:r>
            <a:r>
              <a:rPr b="1" lang="sv-SE">
                <a:solidFill>
                  <a:schemeClr val="accent3"/>
                </a:solidFill>
              </a:rPr>
              <a:t>clause</a:t>
            </a:r>
            <a:r>
              <a:rPr lang="sv-SE"/>
              <a:t>, made of variables, ￢, ∨ </a:t>
            </a:r>
            <a:endParaRPr/>
          </a:p>
          <a:p>
            <a:pPr indent="-368300" lvl="1" marL="914400" rtl="0" algn="l">
              <a:spcBef>
                <a:spcPts val="1000"/>
              </a:spcBef>
              <a:spcAft>
                <a:spcPts val="0"/>
              </a:spcAft>
              <a:buSzPts val="2200"/>
              <a:buChar char="•"/>
            </a:pPr>
            <a:r>
              <a:rPr lang="sv-SE"/>
              <a:t>Clauses are joined with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6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76" name="Google Shape;576;p6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Boolean Satisfiability</a:t>
            </a:r>
            <a:endParaRPr/>
          </a:p>
        </p:txBody>
      </p:sp>
      <p:sp>
        <p:nvSpPr>
          <p:cNvPr id="577" name="Google Shape;577;p6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Find assignment to X</a:t>
            </a:r>
            <a:r>
              <a:rPr baseline="-25000" lang="sv-SE"/>
              <a:t>1</a:t>
            </a:r>
            <a:r>
              <a:rPr lang="sv-SE"/>
              <a:t>,X</a:t>
            </a:r>
            <a:r>
              <a:rPr baseline="-25000" lang="sv-SE"/>
              <a:t>2</a:t>
            </a:r>
            <a:r>
              <a:rPr lang="sv-SE"/>
              <a:t>,X</a:t>
            </a:r>
            <a:r>
              <a:rPr baseline="-25000" lang="sv-SE"/>
              <a:t>3</a:t>
            </a:r>
            <a:r>
              <a:rPr lang="sv-SE"/>
              <a:t>,X</a:t>
            </a:r>
            <a:r>
              <a:rPr baseline="-25000" lang="sv-SE"/>
              <a:t>4</a:t>
            </a:r>
            <a:r>
              <a:rPr lang="sv-SE"/>
              <a:t>,X</a:t>
            </a:r>
            <a:r>
              <a:rPr baseline="-25000" lang="sv-SE"/>
              <a:t>5 </a:t>
            </a:r>
            <a:r>
              <a:rPr lang="sv-SE"/>
              <a:t>to solve </a:t>
            </a:r>
            <a:endParaRPr/>
          </a:p>
          <a:p>
            <a:pPr indent="-368300" lvl="1" marL="914400" rtl="0" algn="l">
              <a:spcBef>
                <a:spcPts val="500"/>
              </a:spcBef>
              <a:spcAft>
                <a:spcPts val="0"/>
              </a:spcAft>
              <a:buSzPts val="2200"/>
              <a:buChar char="•"/>
            </a:pPr>
            <a:r>
              <a:rPr lang="sv-SE"/>
              <a:t>(￢X</a:t>
            </a:r>
            <a:r>
              <a:rPr baseline="-25000" lang="sv-SE"/>
              <a:t>2</a:t>
            </a:r>
            <a:r>
              <a:rPr lang="sv-SE"/>
              <a:t> ∨ X</a:t>
            </a:r>
            <a:r>
              <a:rPr baseline="-25000" lang="sv-SE"/>
              <a:t>5</a:t>
            </a:r>
            <a:r>
              <a:rPr lang="sv-SE"/>
              <a:t>) ∧ (X</a:t>
            </a:r>
            <a:r>
              <a:rPr baseline="-25000" lang="sv-SE"/>
              <a:t>1</a:t>
            </a:r>
            <a:r>
              <a:rPr lang="sv-SE"/>
              <a:t> ∨￢X</a:t>
            </a:r>
            <a:r>
              <a:rPr baseline="-25000" lang="sv-SE"/>
              <a:t>3</a:t>
            </a:r>
            <a:r>
              <a:rPr lang="sv-SE"/>
              <a:t> ∨ X</a:t>
            </a:r>
            <a:r>
              <a:rPr baseline="-25000" lang="sv-SE"/>
              <a:t>4</a:t>
            </a:r>
            <a:r>
              <a:rPr lang="sv-SE"/>
              <a:t>) ∧ (X</a:t>
            </a:r>
            <a:r>
              <a:rPr baseline="-25000" lang="sv-SE"/>
              <a:t>4</a:t>
            </a:r>
            <a:r>
              <a:rPr lang="sv-SE"/>
              <a:t> ∨ ￢X</a:t>
            </a:r>
            <a:r>
              <a:rPr baseline="-25000" lang="sv-SE"/>
              <a:t>5</a:t>
            </a:r>
            <a:r>
              <a:rPr lang="sv-SE"/>
              <a:t>) ∧ (X</a:t>
            </a:r>
            <a:r>
              <a:rPr baseline="-25000" lang="sv-SE"/>
              <a:t>1</a:t>
            </a:r>
            <a:r>
              <a:rPr lang="sv-SE"/>
              <a:t> ∨ X</a:t>
            </a:r>
            <a:r>
              <a:rPr baseline="-25000" lang="sv-SE"/>
              <a:t>2</a:t>
            </a:r>
            <a:r>
              <a:rPr lang="sv-SE"/>
              <a:t>)</a:t>
            </a:r>
            <a:endParaRPr/>
          </a:p>
          <a:p>
            <a:pPr indent="-393700" lvl="0" marL="457200" rtl="0" algn="l">
              <a:spcBef>
                <a:spcPts val="1000"/>
              </a:spcBef>
              <a:spcAft>
                <a:spcPts val="0"/>
              </a:spcAft>
              <a:buSzPts val="2600"/>
              <a:buChar char="•"/>
            </a:pPr>
            <a:r>
              <a:rPr lang="sv-SE"/>
              <a:t>One solution: 1, 0, 1, 1, 1</a:t>
            </a:r>
            <a:endParaRPr/>
          </a:p>
          <a:p>
            <a:pPr indent="-368300" lvl="1" marL="914400" rtl="0" algn="l">
              <a:spcBef>
                <a:spcPts val="500"/>
              </a:spcBef>
              <a:spcAft>
                <a:spcPts val="0"/>
              </a:spcAft>
              <a:buSzPts val="2200"/>
              <a:buChar char="•"/>
            </a:pPr>
            <a:r>
              <a:rPr lang="sv-SE"/>
              <a:t>(￢X</a:t>
            </a:r>
            <a:r>
              <a:rPr baseline="-25000" lang="sv-SE"/>
              <a:t>2</a:t>
            </a:r>
            <a:r>
              <a:rPr lang="sv-SE"/>
              <a:t> ∨ X</a:t>
            </a:r>
            <a:r>
              <a:rPr baseline="-25000" lang="sv-SE"/>
              <a:t>5</a:t>
            </a:r>
            <a:r>
              <a:rPr lang="sv-SE"/>
              <a:t>) ∧ (X</a:t>
            </a:r>
            <a:r>
              <a:rPr baseline="-25000" lang="sv-SE"/>
              <a:t>1</a:t>
            </a:r>
            <a:r>
              <a:rPr lang="sv-SE"/>
              <a:t> ∨￢X</a:t>
            </a:r>
            <a:r>
              <a:rPr baseline="-25000" lang="sv-SE"/>
              <a:t>3</a:t>
            </a:r>
            <a:r>
              <a:rPr lang="sv-SE"/>
              <a:t> ∨ X</a:t>
            </a:r>
            <a:r>
              <a:rPr baseline="-25000" lang="sv-SE"/>
              <a:t>4</a:t>
            </a:r>
            <a:r>
              <a:rPr lang="sv-SE"/>
              <a:t>) ∧ (X</a:t>
            </a:r>
            <a:r>
              <a:rPr baseline="-25000" lang="sv-SE"/>
              <a:t>4</a:t>
            </a:r>
            <a:r>
              <a:rPr lang="sv-SE"/>
              <a:t> ∨ ￢X</a:t>
            </a:r>
            <a:r>
              <a:rPr baseline="-25000" lang="sv-SE"/>
              <a:t>5</a:t>
            </a:r>
            <a:r>
              <a:rPr lang="sv-SE"/>
              <a:t>) ∧ (X</a:t>
            </a:r>
            <a:r>
              <a:rPr baseline="-25000" lang="sv-SE"/>
              <a:t>1</a:t>
            </a:r>
            <a:r>
              <a:rPr lang="sv-SE"/>
              <a:t> ∨ X</a:t>
            </a:r>
            <a:r>
              <a:rPr baseline="-25000" lang="sv-SE"/>
              <a:t>2</a:t>
            </a:r>
            <a:r>
              <a:rPr lang="sv-SE"/>
              <a:t>)</a:t>
            </a:r>
            <a:endParaRPr/>
          </a:p>
          <a:p>
            <a:pPr indent="-368300" lvl="1" marL="914400" rtl="0" algn="l">
              <a:spcBef>
                <a:spcPts val="500"/>
              </a:spcBef>
              <a:spcAft>
                <a:spcPts val="0"/>
              </a:spcAft>
              <a:buSzPts val="2200"/>
              <a:buChar char="•"/>
            </a:pPr>
            <a:r>
              <a:rPr lang="sv-SE"/>
              <a:t>(￢0 ∨ 1) ∧ (1 ∨￢1 ∨1) ∧ (1 ∨ ￢1) ∧ (1 ∨ 0)</a:t>
            </a:r>
            <a:endParaRPr/>
          </a:p>
          <a:p>
            <a:pPr indent="-368300" lvl="1" marL="914400" rtl="0" algn="l">
              <a:spcBef>
                <a:spcPts val="500"/>
              </a:spcBef>
              <a:spcAft>
                <a:spcPts val="0"/>
              </a:spcAft>
              <a:buSzPts val="2200"/>
              <a:buChar char="•"/>
            </a:pPr>
            <a:r>
              <a:rPr lang="sv-SE"/>
              <a:t>(1) ∧ (1) ∧ (1) ∧ (1)</a:t>
            </a:r>
            <a:endParaRPr/>
          </a:p>
          <a:p>
            <a:pPr indent="-368300" lvl="1" marL="914400" rtl="0" algn="l">
              <a:spcBef>
                <a:spcPts val="500"/>
              </a:spcBef>
              <a:spcAft>
                <a:spcPts val="0"/>
              </a:spcAft>
              <a:buSzPts val="2200"/>
              <a:buChar char="•"/>
            </a:pPr>
            <a:r>
              <a:rPr lang="sv-SE"/>
              <a:t>1</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6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Branch &amp; Bound Algorithm</a:t>
            </a:r>
            <a:endParaRPr/>
          </a:p>
        </p:txBody>
      </p:sp>
      <p:sp>
        <p:nvSpPr>
          <p:cNvPr id="583" name="Google Shape;583;p6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Set variable to true or false.</a:t>
            </a:r>
            <a:endParaRPr/>
          </a:p>
          <a:p>
            <a:pPr indent="-393700" lvl="0" marL="457200" marR="0" rtl="0" algn="l">
              <a:lnSpc>
                <a:spcPct val="100000"/>
              </a:lnSpc>
              <a:spcBef>
                <a:spcPts val="0"/>
              </a:spcBef>
              <a:spcAft>
                <a:spcPts val="0"/>
              </a:spcAft>
              <a:buSzPts val="2600"/>
              <a:buChar char="•"/>
            </a:pPr>
            <a:r>
              <a:rPr lang="sv-SE"/>
              <a:t>Apply that value.</a:t>
            </a:r>
            <a:endParaRPr/>
          </a:p>
          <a:p>
            <a:pPr indent="-393700" lvl="0" marL="457200" marR="0" rtl="0" algn="l">
              <a:lnSpc>
                <a:spcPct val="100000"/>
              </a:lnSpc>
              <a:spcBef>
                <a:spcPts val="0"/>
              </a:spcBef>
              <a:spcAft>
                <a:spcPts val="0"/>
              </a:spcAft>
              <a:buSzPts val="2600"/>
              <a:buChar char="•"/>
            </a:pPr>
            <a:r>
              <a:rPr lang="sv-SE"/>
              <a:t>Does value satisfy the clauses that it appears in?</a:t>
            </a:r>
            <a:endParaRPr/>
          </a:p>
          <a:p>
            <a:pPr indent="-368300" lvl="1" marL="914400" marR="0" rtl="0" algn="l">
              <a:lnSpc>
                <a:spcPct val="100000"/>
              </a:lnSpc>
              <a:spcBef>
                <a:spcPts val="0"/>
              </a:spcBef>
              <a:spcAft>
                <a:spcPts val="0"/>
              </a:spcAft>
              <a:buSzPts val="2200"/>
              <a:buChar char="•"/>
            </a:pPr>
            <a:r>
              <a:rPr lang="sv-SE"/>
              <a:t>If so, assign a value to the next variable.</a:t>
            </a:r>
            <a:endParaRPr/>
          </a:p>
          <a:p>
            <a:pPr indent="-368300" lvl="1" marL="914400" marR="0" rtl="0" algn="l">
              <a:lnSpc>
                <a:spcPct val="100000"/>
              </a:lnSpc>
              <a:spcBef>
                <a:spcPts val="0"/>
              </a:spcBef>
              <a:spcAft>
                <a:spcPts val="0"/>
              </a:spcAft>
              <a:buSzPts val="2200"/>
              <a:buChar char="•"/>
            </a:pPr>
            <a:r>
              <a:rPr lang="sv-SE"/>
              <a:t>If not, backtrack (bound) and apply the other value.</a:t>
            </a:r>
            <a:endParaRPr/>
          </a:p>
          <a:p>
            <a:pPr indent="-393700" lvl="0" marL="457200" marR="0" rtl="0" algn="l">
              <a:lnSpc>
                <a:spcPct val="100000"/>
              </a:lnSpc>
              <a:spcBef>
                <a:spcPts val="0"/>
              </a:spcBef>
              <a:spcAft>
                <a:spcPts val="0"/>
              </a:spcAft>
              <a:buSzPts val="2600"/>
              <a:buChar char="•"/>
            </a:pPr>
            <a:r>
              <a:rPr lang="sv-SE"/>
              <a:t>Prunes branches of the boolean decision tree as values are applied.</a:t>
            </a:r>
            <a:endParaRPr/>
          </a:p>
        </p:txBody>
      </p:sp>
      <p:sp>
        <p:nvSpPr>
          <p:cNvPr id="584" name="Google Shape;584;p6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7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Branch &amp; Bound Algorithm</a:t>
            </a:r>
            <a:endParaRPr/>
          </a:p>
        </p:txBody>
      </p:sp>
      <p:sp>
        <p:nvSpPr>
          <p:cNvPr id="590" name="Google Shape;590;p70"/>
          <p:cNvSpPr txBox="1"/>
          <p:nvPr>
            <p:ph idx="1" type="body"/>
          </p:nvPr>
        </p:nvSpPr>
        <p:spPr>
          <a:xfrm>
            <a:off x="468900" y="1170050"/>
            <a:ext cx="8217900" cy="35925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sz="2200"/>
              <a:t>φ = (￢x2 ∨ x5)  ∧ (x1 ∨ ￢x3 ∨ x4)  ∧ (x4 ∨ ￢x5) ∧ (x1 ∨ x2) </a:t>
            </a:r>
            <a:endParaRPr sz="2200"/>
          </a:p>
          <a:p>
            <a:pPr indent="0" lvl="0" marL="0" rtl="0" algn="l">
              <a:spcBef>
                <a:spcPts val="1000"/>
              </a:spcBef>
              <a:spcAft>
                <a:spcPts val="0"/>
              </a:spcAft>
              <a:buNone/>
            </a:pPr>
            <a:r>
              <a:rPr lang="sv-SE" sz="2400">
                <a:latin typeface="Courier New"/>
                <a:ea typeface="Courier New"/>
                <a:cs typeface="Courier New"/>
                <a:sym typeface="Courier New"/>
              </a:rPr>
              <a:t> </a:t>
            </a:r>
            <a:endParaRPr/>
          </a:p>
        </p:txBody>
      </p:sp>
      <p:sp>
        <p:nvSpPr>
          <p:cNvPr id="591" name="Google Shape;591;p70"/>
          <p:cNvSpPr txBox="1"/>
          <p:nvPr/>
        </p:nvSpPr>
        <p:spPr>
          <a:xfrm>
            <a:off x="522000" y="1984950"/>
            <a:ext cx="8100000" cy="2745900"/>
          </a:xfrm>
          <a:prstGeom prst="rect">
            <a:avLst/>
          </a:prstGeom>
          <a:noFill/>
          <a:ln>
            <a:noFill/>
          </a:ln>
        </p:spPr>
        <p:txBody>
          <a:bodyPr anchorCtr="0" anchor="t" bIns="91425" lIns="91425" spcFirstLastPara="1" rIns="91425" wrap="square" tIns="91425">
            <a:noAutofit/>
          </a:bodyPr>
          <a:lstStyle/>
          <a:p>
            <a:pPr indent="-361950" lvl="0" marL="457200" rtl="0" algn="l">
              <a:spcBef>
                <a:spcPts val="0"/>
              </a:spcBef>
              <a:spcAft>
                <a:spcPts val="0"/>
              </a:spcAft>
              <a:buSzPts val="2100"/>
              <a:buAutoNum type="arabicPeriod"/>
            </a:pPr>
            <a:r>
              <a:rPr b="1" lang="sv-SE" sz="2100">
                <a:solidFill>
                  <a:schemeClr val="accent3"/>
                </a:solidFill>
              </a:rPr>
              <a:t>Set x1 to false</a:t>
            </a:r>
            <a:r>
              <a:rPr b="1" lang="sv-SE" sz="2100">
                <a:solidFill>
                  <a:schemeClr val="dk1"/>
                </a:solidFill>
              </a:rPr>
              <a:t>.</a:t>
            </a:r>
            <a:br>
              <a:rPr lang="sv-SE" sz="2100"/>
            </a:br>
            <a:r>
              <a:rPr lang="sv-SE" sz="2100">
                <a:solidFill>
                  <a:schemeClr val="dk1"/>
                </a:solidFill>
              </a:rPr>
              <a:t>φ = (￢x2 ∨ x5)  ∧ (</a:t>
            </a:r>
            <a:r>
              <a:rPr b="1" lang="sv-SE" sz="2100">
                <a:solidFill>
                  <a:srgbClr val="FF0000"/>
                </a:solidFill>
              </a:rPr>
              <a:t>0 </a:t>
            </a:r>
            <a:r>
              <a:rPr lang="sv-SE" sz="2100">
                <a:solidFill>
                  <a:schemeClr val="dk1"/>
                </a:solidFill>
              </a:rPr>
              <a:t>∨ ￢x3 ∨ x4)  ∧ (x4 ∨ ￢x5) ∧ (</a:t>
            </a:r>
            <a:r>
              <a:rPr b="1" lang="sv-SE" sz="2100">
                <a:solidFill>
                  <a:srgbClr val="FF0000"/>
                </a:solidFill>
              </a:rPr>
              <a:t>0</a:t>
            </a:r>
            <a:r>
              <a:rPr lang="sv-SE" sz="2100">
                <a:solidFill>
                  <a:schemeClr val="dk1"/>
                </a:solidFill>
              </a:rPr>
              <a:t> ∨ x2)</a:t>
            </a:r>
            <a:endParaRPr sz="2100">
              <a:solidFill>
                <a:schemeClr val="dk1"/>
              </a:solidFill>
              <a:latin typeface="Courier New"/>
              <a:ea typeface="Courier New"/>
              <a:cs typeface="Courier New"/>
              <a:sym typeface="Courier New"/>
            </a:endParaRPr>
          </a:p>
          <a:p>
            <a:pPr indent="-361950" lvl="0" marL="457200" rtl="0" algn="l">
              <a:spcBef>
                <a:spcPts val="0"/>
              </a:spcBef>
              <a:spcAft>
                <a:spcPts val="0"/>
              </a:spcAft>
              <a:buClr>
                <a:schemeClr val="dk1"/>
              </a:buClr>
              <a:buSzPts val="2100"/>
              <a:buAutoNum type="arabicPeriod"/>
            </a:pPr>
            <a:r>
              <a:rPr b="1" lang="sv-SE" sz="2100">
                <a:solidFill>
                  <a:schemeClr val="accent3"/>
                </a:solidFill>
              </a:rPr>
              <a:t>Set x2 to false</a:t>
            </a:r>
            <a:r>
              <a:rPr b="1" lang="sv-SE" sz="2100">
                <a:solidFill>
                  <a:schemeClr val="dk1"/>
                </a:solidFill>
              </a:rPr>
              <a:t>.</a:t>
            </a:r>
            <a:br>
              <a:rPr lang="sv-SE" sz="2100">
                <a:solidFill>
                  <a:schemeClr val="dk1"/>
                </a:solidFill>
              </a:rPr>
            </a:br>
            <a:r>
              <a:rPr lang="sv-SE" sz="2100">
                <a:solidFill>
                  <a:schemeClr val="dk1"/>
                </a:solidFill>
              </a:rPr>
              <a:t>φ = (</a:t>
            </a:r>
            <a:r>
              <a:rPr b="1" lang="sv-SE" sz="2100">
                <a:solidFill>
                  <a:srgbClr val="0000FF"/>
                </a:solidFill>
              </a:rPr>
              <a:t>1</a:t>
            </a:r>
            <a:r>
              <a:rPr lang="sv-SE" sz="2100">
                <a:solidFill>
                  <a:schemeClr val="dk1"/>
                </a:solidFill>
              </a:rPr>
              <a:t> ∨ x5)  ∧ (</a:t>
            </a:r>
            <a:r>
              <a:rPr b="1" lang="sv-SE" sz="2100">
                <a:solidFill>
                  <a:srgbClr val="FF0000"/>
                </a:solidFill>
              </a:rPr>
              <a:t>0 </a:t>
            </a:r>
            <a:r>
              <a:rPr lang="sv-SE" sz="2100">
                <a:solidFill>
                  <a:schemeClr val="dk1"/>
                </a:solidFill>
              </a:rPr>
              <a:t>∨ ￢x3 ∨ x4)  ∧ (x4 ∨ ￢x5) ∧ (</a:t>
            </a:r>
            <a:r>
              <a:rPr b="1" lang="sv-SE" sz="2100">
                <a:solidFill>
                  <a:srgbClr val="FF0000"/>
                </a:solidFill>
              </a:rPr>
              <a:t>0</a:t>
            </a:r>
            <a:r>
              <a:rPr lang="sv-SE" sz="2100">
                <a:solidFill>
                  <a:schemeClr val="dk1"/>
                </a:solidFill>
              </a:rPr>
              <a:t> ∨ </a:t>
            </a:r>
            <a:r>
              <a:rPr b="1" lang="sv-SE" sz="2100">
                <a:solidFill>
                  <a:srgbClr val="FF0000"/>
                </a:solidFill>
              </a:rPr>
              <a:t>0</a:t>
            </a:r>
            <a:r>
              <a:rPr lang="sv-SE" sz="2100">
                <a:solidFill>
                  <a:schemeClr val="dk1"/>
                </a:solidFill>
              </a:rPr>
              <a:t>) </a:t>
            </a:r>
            <a:r>
              <a:rPr lang="sv-SE" sz="2100">
                <a:solidFill>
                  <a:schemeClr val="dk1"/>
                </a:solidFill>
                <a:latin typeface="Courier New"/>
                <a:ea typeface="Courier New"/>
                <a:cs typeface="Courier New"/>
                <a:sym typeface="Courier New"/>
              </a:rPr>
              <a:t> </a:t>
            </a:r>
            <a:endParaRPr sz="2100">
              <a:solidFill>
                <a:schemeClr val="dk1"/>
              </a:solidFill>
            </a:endParaRPr>
          </a:p>
          <a:p>
            <a:pPr indent="-361950" lvl="0" marL="457200" rtl="0" algn="l">
              <a:spcBef>
                <a:spcPts val="0"/>
              </a:spcBef>
              <a:spcAft>
                <a:spcPts val="0"/>
              </a:spcAft>
              <a:buClr>
                <a:schemeClr val="dk1"/>
              </a:buClr>
              <a:buSzPts val="2100"/>
              <a:buAutoNum type="arabicPeriod"/>
            </a:pPr>
            <a:r>
              <a:rPr b="1" lang="sv-SE" sz="2100">
                <a:solidFill>
                  <a:schemeClr val="accent3"/>
                </a:solidFill>
              </a:rPr>
              <a:t>Backtrack and set x2 to true</a:t>
            </a:r>
            <a:r>
              <a:rPr b="1" lang="sv-SE" sz="2100">
                <a:solidFill>
                  <a:schemeClr val="dk1"/>
                </a:solidFill>
              </a:rPr>
              <a:t>.</a:t>
            </a:r>
            <a:br>
              <a:rPr lang="sv-SE" sz="2100">
                <a:solidFill>
                  <a:schemeClr val="dk1"/>
                </a:solidFill>
              </a:rPr>
            </a:br>
            <a:r>
              <a:rPr lang="sv-SE" sz="2100">
                <a:solidFill>
                  <a:schemeClr val="dk1"/>
                </a:solidFill>
              </a:rPr>
              <a:t>φ = (</a:t>
            </a:r>
            <a:r>
              <a:rPr b="1" lang="sv-SE" sz="2100">
                <a:solidFill>
                  <a:srgbClr val="FF0000"/>
                </a:solidFill>
              </a:rPr>
              <a:t>0</a:t>
            </a:r>
            <a:r>
              <a:rPr lang="sv-SE" sz="2100">
                <a:solidFill>
                  <a:schemeClr val="dk1"/>
                </a:solidFill>
              </a:rPr>
              <a:t> ∨ x5)  ∧ (</a:t>
            </a:r>
            <a:r>
              <a:rPr b="1" lang="sv-SE" sz="2100">
                <a:solidFill>
                  <a:srgbClr val="FF0000"/>
                </a:solidFill>
              </a:rPr>
              <a:t>0 </a:t>
            </a:r>
            <a:r>
              <a:rPr lang="sv-SE" sz="2100">
                <a:solidFill>
                  <a:schemeClr val="dk1"/>
                </a:solidFill>
              </a:rPr>
              <a:t>∨ ￢x3 ∨ x4)  ∧ (x4 ∨ ￢x5) ∧ (</a:t>
            </a:r>
            <a:r>
              <a:rPr b="1" lang="sv-SE" sz="2100">
                <a:solidFill>
                  <a:srgbClr val="FF0000"/>
                </a:solidFill>
              </a:rPr>
              <a:t>0</a:t>
            </a:r>
            <a:r>
              <a:rPr lang="sv-SE" sz="2100">
                <a:solidFill>
                  <a:schemeClr val="dk1"/>
                </a:solidFill>
              </a:rPr>
              <a:t> ∨ </a:t>
            </a:r>
            <a:r>
              <a:rPr b="1" lang="sv-SE" sz="2100">
                <a:solidFill>
                  <a:srgbClr val="0000FF"/>
                </a:solidFill>
              </a:rPr>
              <a:t>1</a:t>
            </a:r>
            <a:r>
              <a:rPr lang="sv-SE" sz="2100">
                <a:solidFill>
                  <a:schemeClr val="dk1"/>
                </a:solidFill>
              </a:rPr>
              <a:t>)</a:t>
            </a:r>
            <a:endParaRPr sz="2100">
              <a:solidFill>
                <a:schemeClr val="dk1"/>
              </a:solidFill>
              <a:latin typeface="Courier New"/>
              <a:ea typeface="Courier New"/>
              <a:cs typeface="Courier New"/>
              <a:sym typeface="Courier New"/>
            </a:endParaRPr>
          </a:p>
        </p:txBody>
      </p:sp>
      <p:sp>
        <p:nvSpPr>
          <p:cNvPr id="592" name="Google Shape;592;p7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1">
                                            <p:txEl>
                                              <p:pRg end="0" st="0"/>
                                            </p:txEl>
                                          </p:spTgt>
                                        </p:tgtEl>
                                        <p:attrNameLst>
                                          <p:attrName>style.visibility</p:attrName>
                                        </p:attrNameLst>
                                      </p:cBhvr>
                                      <p:to>
                                        <p:strVal val="visible"/>
                                      </p:to>
                                    </p:set>
                                    <p:animEffect filter="fade" transition="in">
                                      <p:cBhvr>
                                        <p:cTn dur="1"/>
                                        <p:tgtEl>
                                          <p:spTgt spid="59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1">
                                            <p:txEl>
                                              <p:pRg end="1" st="1"/>
                                            </p:txEl>
                                          </p:spTgt>
                                        </p:tgtEl>
                                        <p:attrNameLst>
                                          <p:attrName>style.visibility</p:attrName>
                                        </p:attrNameLst>
                                      </p:cBhvr>
                                      <p:to>
                                        <p:strVal val="visible"/>
                                      </p:to>
                                    </p:set>
                                    <p:animEffect filter="fade" transition="in">
                                      <p:cBhvr>
                                        <p:cTn dur="1"/>
                                        <p:tgtEl>
                                          <p:spTgt spid="59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1">
                                            <p:txEl>
                                              <p:pRg end="2" st="2"/>
                                            </p:txEl>
                                          </p:spTgt>
                                        </p:tgtEl>
                                        <p:attrNameLst>
                                          <p:attrName>style.visibility</p:attrName>
                                        </p:attrNameLst>
                                      </p:cBhvr>
                                      <p:to>
                                        <p:strVal val="visible"/>
                                      </p:to>
                                    </p:set>
                                    <p:animEffect filter="fade" transition="in">
                                      <p:cBhvr>
                                        <p:cTn dur="1"/>
                                        <p:tgtEl>
                                          <p:spTgt spid="591">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7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DPLL Algorithm</a:t>
            </a:r>
            <a:endParaRPr/>
          </a:p>
        </p:txBody>
      </p:sp>
      <p:sp>
        <p:nvSpPr>
          <p:cNvPr id="598" name="Google Shape;598;p7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Set a variable to true/false.</a:t>
            </a:r>
            <a:endParaRPr/>
          </a:p>
          <a:p>
            <a:pPr indent="-368300" lvl="1" marL="914400" marR="0" rtl="0" algn="l">
              <a:lnSpc>
                <a:spcPct val="100000"/>
              </a:lnSpc>
              <a:spcBef>
                <a:spcPts val="0"/>
              </a:spcBef>
              <a:spcAft>
                <a:spcPts val="0"/>
              </a:spcAft>
              <a:buSzPts val="2200"/>
              <a:buChar char="•"/>
            </a:pPr>
            <a:r>
              <a:rPr lang="sv-SE"/>
              <a:t>Apply that value to the expression.</a:t>
            </a:r>
            <a:endParaRPr/>
          </a:p>
          <a:p>
            <a:pPr indent="-368300" lvl="1" marL="914400" marR="0" rtl="0" algn="l">
              <a:lnSpc>
                <a:spcPct val="100000"/>
              </a:lnSpc>
              <a:spcBef>
                <a:spcPts val="0"/>
              </a:spcBef>
              <a:spcAft>
                <a:spcPts val="0"/>
              </a:spcAft>
              <a:buSzPts val="2200"/>
              <a:buChar char="•"/>
            </a:pPr>
            <a:r>
              <a:rPr lang="sv-SE"/>
              <a:t>Remove all satisfied clauses. </a:t>
            </a:r>
            <a:endParaRPr/>
          </a:p>
          <a:p>
            <a:pPr indent="-368300" lvl="1" marL="914400" marR="0" rtl="0" algn="l">
              <a:lnSpc>
                <a:spcPct val="100000"/>
              </a:lnSpc>
              <a:spcBef>
                <a:spcPts val="0"/>
              </a:spcBef>
              <a:spcAft>
                <a:spcPts val="0"/>
              </a:spcAft>
              <a:buSzPts val="2200"/>
              <a:buChar char="•"/>
            </a:pPr>
            <a:r>
              <a:rPr lang="sv-SE"/>
              <a:t>If assignment does not satisfy a clause, then remove that variable from that clause.</a:t>
            </a:r>
            <a:endParaRPr/>
          </a:p>
          <a:p>
            <a:pPr indent="-368300" lvl="1" marL="914400" marR="0" rtl="0" algn="l">
              <a:lnSpc>
                <a:spcPct val="100000"/>
              </a:lnSpc>
              <a:spcBef>
                <a:spcPts val="0"/>
              </a:spcBef>
              <a:spcAft>
                <a:spcPts val="0"/>
              </a:spcAft>
              <a:buSzPts val="2200"/>
              <a:buChar char="•"/>
            </a:pPr>
            <a:r>
              <a:rPr lang="sv-SE"/>
              <a:t>If this leaves any </a:t>
            </a:r>
            <a:r>
              <a:rPr b="1" lang="sv-SE">
                <a:solidFill>
                  <a:schemeClr val="accent3"/>
                </a:solidFill>
              </a:rPr>
              <a:t>unit clauses</a:t>
            </a:r>
            <a:r>
              <a:rPr lang="sv-SE"/>
              <a:t> (single variable clauses), assign a value that removes those next.</a:t>
            </a:r>
            <a:endParaRPr/>
          </a:p>
          <a:p>
            <a:pPr indent="-393700" lvl="0" marL="457200" marR="0" rtl="0" algn="l">
              <a:lnSpc>
                <a:spcPct val="100000"/>
              </a:lnSpc>
              <a:spcBef>
                <a:spcPts val="0"/>
              </a:spcBef>
              <a:spcAft>
                <a:spcPts val="0"/>
              </a:spcAft>
              <a:buSzPts val="2600"/>
              <a:buChar char="•"/>
            </a:pPr>
            <a:r>
              <a:rPr lang="sv-SE"/>
              <a:t>Repeat until a solution is found.</a:t>
            </a:r>
            <a:endParaRPr/>
          </a:p>
        </p:txBody>
      </p:sp>
      <p:sp>
        <p:nvSpPr>
          <p:cNvPr id="599" name="Google Shape;599;p7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7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DPLL Algorithm</a:t>
            </a:r>
            <a:endParaRPr/>
          </a:p>
        </p:txBody>
      </p:sp>
      <p:sp>
        <p:nvSpPr>
          <p:cNvPr id="605" name="Google Shape;605;p72"/>
          <p:cNvSpPr txBox="1"/>
          <p:nvPr>
            <p:ph idx="1" type="body"/>
          </p:nvPr>
        </p:nvSpPr>
        <p:spPr>
          <a:xfrm>
            <a:off x="468900" y="1156425"/>
            <a:ext cx="8217900" cy="3606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sz="2200"/>
              <a:t>φ = (￢x2 ∨ x5)  ∧ (x1 ∨ ￢x3 ∨ x4)  ∧ (x4 ∨ ￢x5) ∧ (x1 ∨ x2) </a:t>
            </a:r>
            <a:endParaRPr sz="2200"/>
          </a:p>
          <a:p>
            <a:pPr indent="0" lvl="0" marL="0" rtl="0" algn="l">
              <a:spcBef>
                <a:spcPts val="1000"/>
              </a:spcBef>
              <a:spcAft>
                <a:spcPts val="0"/>
              </a:spcAft>
              <a:buNone/>
            </a:pPr>
            <a:r>
              <a:t/>
            </a:r>
            <a:endParaRPr sz="2400">
              <a:latin typeface="Courier New"/>
              <a:ea typeface="Courier New"/>
              <a:cs typeface="Courier New"/>
              <a:sym typeface="Courier New"/>
            </a:endParaRPr>
          </a:p>
        </p:txBody>
      </p:sp>
      <p:sp>
        <p:nvSpPr>
          <p:cNvPr id="606" name="Google Shape;606;p72"/>
          <p:cNvSpPr txBox="1"/>
          <p:nvPr/>
        </p:nvSpPr>
        <p:spPr>
          <a:xfrm>
            <a:off x="522000" y="1984950"/>
            <a:ext cx="8100000" cy="27459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AutoNum type="arabicPeriod"/>
            </a:pPr>
            <a:r>
              <a:rPr b="1" lang="sv-SE" sz="2000">
                <a:solidFill>
                  <a:schemeClr val="accent3"/>
                </a:solidFill>
              </a:rPr>
              <a:t>Set x2 to false</a:t>
            </a:r>
            <a:r>
              <a:rPr b="1" lang="sv-SE" sz="2000">
                <a:solidFill>
                  <a:schemeClr val="dk1"/>
                </a:solidFill>
              </a:rPr>
              <a:t>.</a:t>
            </a:r>
            <a:br>
              <a:rPr lang="sv-SE" sz="2000"/>
            </a:br>
            <a:r>
              <a:rPr lang="sv-SE" sz="2000">
                <a:solidFill>
                  <a:schemeClr val="dk1"/>
                </a:solidFill>
              </a:rPr>
              <a:t>φ = (￢</a:t>
            </a:r>
            <a:r>
              <a:rPr b="1" lang="sv-SE" sz="2000">
                <a:solidFill>
                  <a:srgbClr val="FF0000"/>
                </a:solidFill>
              </a:rPr>
              <a:t>0</a:t>
            </a:r>
            <a:r>
              <a:rPr lang="sv-SE" sz="2000">
                <a:solidFill>
                  <a:schemeClr val="dk1"/>
                </a:solidFill>
              </a:rPr>
              <a:t> ∨ x5)  ∧ (x1 ∨ ￢x3 ∨ x4)  ∧ (x4 ∨ ￢x5) ∧ (x1 ∨ </a:t>
            </a:r>
            <a:r>
              <a:rPr b="1" lang="sv-SE" sz="2000">
                <a:solidFill>
                  <a:srgbClr val="FF0000"/>
                </a:solidFill>
              </a:rPr>
              <a:t>0</a:t>
            </a:r>
            <a:r>
              <a:rPr lang="sv-SE" sz="2000">
                <a:solidFill>
                  <a:schemeClr val="dk1"/>
                </a:solidFill>
              </a:rPr>
              <a:t>) </a:t>
            </a:r>
            <a:br>
              <a:rPr lang="sv-SE" sz="2000">
                <a:solidFill>
                  <a:schemeClr val="dk1"/>
                </a:solidFill>
              </a:rPr>
            </a:br>
            <a:r>
              <a:rPr lang="sv-SE" sz="2000">
                <a:solidFill>
                  <a:schemeClr val="dk1"/>
                </a:solidFill>
              </a:rPr>
              <a:t>φ = (x1 ∨ ￢x3 ∨ x4)  ∧ (x4 ∨ ￢x5) ∧ (x1)</a:t>
            </a:r>
            <a:endParaRPr sz="2000">
              <a:solidFill>
                <a:schemeClr val="dk1"/>
              </a:solidFill>
            </a:endParaRPr>
          </a:p>
          <a:p>
            <a:pPr indent="-355600" lvl="0" marL="457200" rtl="0" algn="l">
              <a:spcBef>
                <a:spcPts val="0"/>
              </a:spcBef>
              <a:spcAft>
                <a:spcPts val="0"/>
              </a:spcAft>
              <a:buClr>
                <a:schemeClr val="dk1"/>
              </a:buClr>
              <a:buSzPts val="2000"/>
              <a:buAutoNum type="arabicPeriod"/>
            </a:pPr>
            <a:r>
              <a:rPr b="1" lang="sv-SE" sz="2000">
                <a:solidFill>
                  <a:schemeClr val="accent3"/>
                </a:solidFill>
              </a:rPr>
              <a:t>Set x1 to true</a:t>
            </a:r>
            <a:r>
              <a:rPr b="1" lang="sv-SE" sz="2000">
                <a:solidFill>
                  <a:schemeClr val="dk1"/>
                </a:solidFill>
              </a:rPr>
              <a:t>.</a:t>
            </a:r>
            <a:br>
              <a:rPr lang="sv-SE" sz="2000">
                <a:solidFill>
                  <a:schemeClr val="dk1"/>
                </a:solidFill>
              </a:rPr>
            </a:br>
            <a:r>
              <a:rPr lang="sv-SE" sz="2000">
                <a:solidFill>
                  <a:schemeClr val="dk1"/>
                </a:solidFill>
              </a:rPr>
              <a:t>φ = (</a:t>
            </a:r>
            <a:r>
              <a:rPr b="1" lang="sv-SE" sz="2000">
                <a:solidFill>
                  <a:srgbClr val="0000FF"/>
                </a:solidFill>
              </a:rPr>
              <a:t>1</a:t>
            </a:r>
            <a:r>
              <a:rPr lang="sv-SE" sz="2000">
                <a:solidFill>
                  <a:schemeClr val="dk1"/>
                </a:solidFill>
              </a:rPr>
              <a:t> ∨ ￢x3 ∨ x4)  ∧ (x4 ∨ ￢x5) ∧ (</a:t>
            </a:r>
            <a:r>
              <a:rPr b="1" lang="sv-SE" sz="2000">
                <a:solidFill>
                  <a:srgbClr val="0000FF"/>
                </a:solidFill>
              </a:rPr>
              <a:t>1</a:t>
            </a:r>
            <a:r>
              <a:rPr lang="sv-SE" sz="2000">
                <a:solidFill>
                  <a:schemeClr val="dk1"/>
                </a:solidFill>
              </a:rPr>
              <a:t>)</a:t>
            </a:r>
            <a:br>
              <a:rPr lang="sv-SE" sz="2000">
                <a:solidFill>
                  <a:schemeClr val="dk1"/>
                </a:solidFill>
              </a:rPr>
            </a:br>
            <a:r>
              <a:rPr lang="sv-SE" sz="2000">
                <a:solidFill>
                  <a:schemeClr val="dk1"/>
                </a:solidFill>
              </a:rPr>
              <a:t>φ = (x4 ∨ ￢x5) </a:t>
            </a:r>
            <a:endParaRPr sz="2000">
              <a:solidFill>
                <a:schemeClr val="dk1"/>
              </a:solidFill>
            </a:endParaRPr>
          </a:p>
          <a:p>
            <a:pPr indent="-355600" lvl="0" marL="457200" rtl="0" algn="l">
              <a:spcBef>
                <a:spcPts val="0"/>
              </a:spcBef>
              <a:spcAft>
                <a:spcPts val="0"/>
              </a:spcAft>
              <a:buClr>
                <a:schemeClr val="dk1"/>
              </a:buClr>
              <a:buSzPts val="2000"/>
              <a:buAutoNum type="arabicPeriod"/>
            </a:pPr>
            <a:r>
              <a:rPr b="1" lang="sv-SE" sz="2000">
                <a:solidFill>
                  <a:schemeClr val="accent3"/>
                </a:solidFill>
              </a:rPr>
              <a:t>Set x4 to false, then x5 to false</a:t>
            </a:r>
            <a:r>
              <a:rPr b="1" lang="sv-SE" sz="2000">
                <a:solidFill>
                  <a:schemeClr val="dk1"/>
                </a:solidFill>
              </a:rPr>
              <a:t>.</a:t>
            </a:r>
            <a:br>
              <a:rPr b="1" lang="sv-SE" sz="2000">
                <a:solidFill>
                  <a:schemeClr val="dk1"/>
                </a:solidFill>
              </a:rPr>
            </a:br>
            <a:r>
              <a:rPr lang="sv-SE" sz="2000">
                <a:solidFill>
                  <a:schemeClr val="dk1"/>
                </a:solidFill>
              </a:rPr>
              <a:t>φ = (</a:t>
            </a:r>
            <a:r>
              <a:rPr b="1" lang="sv-SE" sz="2000">
                <a:solidFill>
                  <a:srgbClr val="FF0000"/>
                </a:solidFill>
              </a:rPr>
              <a:t>0</a:t>
            </a:r>
            <a:r>
              <a:rPr b="1" lang="sv-SE" sz="2000">
                <a:solidFill>
                  <a:srgbClr val="0000FF"/>
                </a:solidFill>
              </a:rPr>
              <a:t> </a:t>
            </a:r>
            <a:r>
              <a:rPr lang="sv-SE" sz="2000">
                <a:solidFill>
                  <a:schemeClr val="dk1"/>
                </a:solidFill>
              </a:rPr>
              <a:t>∨ ￢x5) </a:t>
            </a:r>
            <a:br>
              <a:rPr lang="sv-SE" sz="2000">
                <a:solidFill>
                  <a:schemeClr val="dk1"/>
                </a:solidFill>
              </a:rPr>
            </a:br>
            <a:r>
              <a:rPr lang="sv-SE" sz="2000">
                <a:solidFill>
                  <a:schemeClr val="dk1"/>
                </a:solidFill>
              </a:rPr>
              <a:t>φ = (￢</a:t>
            </a:r>
            <a:r>
              <a:rPr b="1" lang="sv-SE" sz="2000">
                <a:solidFill>
                  <a:srgbClr val="FF0000"/>
                </a:solidFill>
              </a:rPr>
              <a:t>0</a:t>
            </a:r>
            <a:r>
              <a:rPr lang="sv-SE" sz="2000">
                <a:solidFill>
                  <a:schemeClr val="dk1"/>
                </a:solidFill>
              </a:rPr>
              <a:t>)</a:t>
            </a:r>
            <a:endParaRPr sz="2000">
              <a:solidFill>
                <a:schemeClr val="dk1"/>
              </a:solidFill>
            </a:endParaRPr>
          </a:p>
        </p:txBody>
      </p:sp>
      <p:sp>
        <p:nvSpPr>
          <p:cNvPr id="607" name="Google Shape;607;p7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6">
                                            <p:txEl>
                                              <p:pRg end="0" st="0"/>
                                            </p:txEl>
                                          </p:spTgt>
                                        </p:tgtEl>
                                        <p:attrNameLst>
                                          <p:attrName>style.visibility</p:attrName>
                                        </p:attrNameLst>
                                      </p:cBhvr>
                                      <p:to>
                                        <p:strVal val="visible"/>
                                      </p:to>
                                    </p:set>
                                    <p:animEffect filter="fade" transition="in">
                                      <p:cBhvr>
                                        <p:cTn dur="1"/>
                                        <p:tgtEl>
                                          <p:spTgt spid="60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6">
                                            <p:txEl>
                                              <p:pRg end="1" st="1"/>
                                            </p:txEl>
                                          </p:spTgt>
                                        </p:tgtEl>
                                        <p:attrNameLst>
                                          <p:attrName>style.visibility</p:attrName>
                                        </p:attrNameLst>
                                      </p:cBhvr>
                                      <p:to>
                                        <p:strVal val="visible"/>
                                      </p:to>
                                    </p:set>
                                    <p:animEffect filter="fade" transition="in">
                                      <p:cBhvr>
                                        <p:cTn dur="1"/>
                                        <p:tgtEl>
                                          <p:spTgt spid="60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6">
                                            <p:txEl>
                                              <p:pRg end="2" st="2"/>
                                            </p:txEl>
                                          </p:spTgt>
                                        </p:tgtEl>
                                        <p:attrNameLst>
                                          <p:attrName>style.visibility</p:attrName>
                                        </p:attrNameLst>
                                      </p:cBhvr>
                                      <p:to>
                                        <p:strVal val="visible"/>
                                      </p:to>
                                    </p:set>
                                    <p:animEffect filter="fade" transition="in">
                                      <p:cBhvr>
                                        <p:cTn dur="1"/>
                                        <p:tgtEl>
                                          <p:spTgt spid="606">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7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Model Refinement</a:t>
            </a:r>
            <a:endParaRPr/>
          </a:p>
        </p:txBody>
      </p:sp>
      <p:sp>
        <p:nvSpPr>
          <p:cNvPr id="613" name="Google Shape;613;p73"/>
          <p:cNvSpPr txBox="1"/>
          <p:nvPr>
            <p:ph idx="1" type="body"/>
          </p:nvPr>
        </p:nvSpPr>
        <p:spPr>
          <a:xfrm>
            <a:off x="468896" y="1282400"/>
            <a:ext cx="46002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Must </a:t>
            </a:r>
            <a:r>
              <a:rPr lang="sv-SE"/>
              <a:t>balance precision with efficiency.</a:t>
            </a:r>
            <a:endParaRPr/>
          </a:p>
          <a:p>
            <a:pPr indent="-368300" lvl="1" marL="914400" rtl="0" algn="l">
              <a:spcBef>
                <a:spcPts val="500"/>
              </a:spcBef>
              <a:spcAft>
                <a:spcPts val="0"/>
              </a:spcAft>
              <a:buSzPts val="2200"/>
              <a:buChar char="•"/>
            </a:pPr>
            <a:r>
              <a:rPr lang="sv-SE"/>
              <a:t>Models that are too simple introduce failure paths that may not be in the real system.</a:t>
            </a:r>
            <a:endParaRPr/>
          </a:p>
          <a:p>
            <a:pPr indent="-368300" lvl="1" marL="914400" rtl="0" algn="l">
              <a:spcBef>
                <a:spcPts val="500"/>
              </a:spcBef>
              <a:spcAft>
                <a:spcPts val="0"/>
              </a:spcAft>
              <a:buSzPts val="2200"/>
              <a:buChar char="•"/>
            </a:pPr>
            <a:r>
              <a:rPr lang="sv-SE"/>
              <a:t>Complex models may be infeasible due to resource exhaustion.</a:t>
            </a:r>
            <a:endParaRPr/>
          </a:p>
        </p:txBody>
      </p:sp>
      <p:pic>
        <p:nvPicPr>
          <p:cNvPr descr="Screenshot from 2015-09-03 15:53:20.png" id="614" name="Google Shape;614;p73"/>
          <p:cNvPicPr preferRelativeResize="0"/>
          <p:nvPr/>
        </p:nvPicPr>
        <p:blipFill>
          <a:blip r:embed="rId3">
            <a:alphaModFix/>
          </a:blip>
          <a:stretch>
            <a:fillRect/>
          </a:stretch>
        </p:blipFill>
        <p:spPr>
          <a:xfrm>
            <a:off x="5068950" y="1282406"/>
            <a:ext cx="3617850" cy="2176593"/>
          </a:xfrm>
          <a:prstGeom prst="rect">
            <a:avLst/>
          </a:prstGeom>
          <a:noFill/>
          <a:ln>
            <a:noFill/>
          </a:ln>
        </p:spPr>
      </p:pic>
      <p:sp>
        <p:nvSpPr>
          <p:cNvPr id="615" name="Google Shape;615;p7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What About a Model?</a:t>
            </a:r>
            <a:endParaRPr/>
          </a:p>
        </p:txBody>
      </p:sp>
      <p:sp>
        <p:nvSpPr>
          <p:cNvPr id="185" name="Google Shape;185;p2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We have previously used models to create tests.</a:t>
            </a:r>
            <a:endParaRPr/>
          </a:p>
          <a:p>
            <a:pPr indent="-368300" lvl="1" marL="914400" rtl="0" algn="l">
              <a:spcBef>
                <a:spcPts val="500"/>
              </a:spcBef>
              <a:spcAft>
                <a:spcPts val="0"/>
              </a:spcAft>
              <a:buSzPts val="2200"/>
              <a:buChar char="•"/>
            </a:pPr>
            <a:r>
              <a:rPr lang="sv-SE"/>
              <a:t>Models are simpler than the real program.</a:t>
            </a:r>
            <a:endParaRPr/>
          </a:p>
          <a:p>
            <a:pPr indent="-368300" lvl="1" marL="914400" rtl="0" algn="l">
              <a:spcBef>
                <a:spcPts val="500"/>
              </a:spcBef>
              <a:spcAft>
                <a:spcPts val="0"/>
              </a:spcAft>
              <a:buSzPts val="2200"/>
              <a:buChar char="•"/>
            </a:pPr>
            <a:r>
              <a:rPr lang="sv-SE"/>
              <a:t>By abstracting away unnecessary details, we can learn important insights.</a:t>
            </a:r>
            <a:endParaRPr/>
          </a:p>
          <a:p>
            <a:pPr indent="-393700" lvl="0" marL="457200" rtl="0" algn="l">
              <a:spcBef>
                <a:spcPts val="1000"/>
              </a:spcBef>
              <a:spcAft>
                <a:spcPts val="0"/>
              </a:spcAft>
              <a:buSzPts val="2600"/>
              <a:buChar char="•"/>
            </a:pPr>
            <a:r>
              <a:rPr lang="sv-SE"/>
              <a:t>Models can be used to verify full programs.</a:t>
            </a:r>
            <a:endParaRPr/>
          </a:p>
          <a:p>
            <a:pPr indent="-368300" lvl="1" marL="914400" rtl="0" algn="l">
              <a:spcBef>
                <a:spcPts val="500"/>
              </a:spcBef>
              <a:spcAft>
                <a:spcPts val="0"/>
              </a:spcAft>
              <a:buSzPts val="2200"/>
              <a:buChar char="•"/>
            </a:pPr>
            <a:r>
              <a:rPr lang="sv-SE"/>
              <a:t>Can see if properties hold exhaustively over a model.</a:t>
            </a:r>
            <a:endParaRPr/>
          </a:p>
          <a:p>
            <a:pPr indent="0" lvl="0" marL="914400" rtl="0" algn="l">
              <a:spcBef>
                <a:spcPts val="1000"/>
              </a:spcBef>
              <a:spcAft>
                <a:spcPts val="0"/>
              </a:spcAft>
              <a:buNone/>
            </a:pPr>
            <a:r>
              <a:t/>
            </a:r>
            <a:endParaRPr/>
          </a:p>
        </p:txBody>
      </p:sp>
      <p:sp>
        <p:nvSpPr>
          <p:cNvPr id="186" name="Google Shape;186;p2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7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622" name="Google Shape;622;p7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Who Uses This Stuff?</a:t>
            </a:r>
            <a:endParaRPr/>
          </a:p>
        </p:txBody>
      </p:sp>
      <p:sp>
        <p:nvSpPr>
          <p:cNvPr id="623" name="Google Shape;623;p7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Used heavily in </a:t>
            </a:r>
            <a:r>
              <a:rPr b="1" lang="sv-SE">
                <a:solidFill>
                  <a:schemeClr val="accent3"/>
                </a:solidFill>
              </a:rPr>
              <a:t>safety-critical</a:t>
            </a:r>
            <a:r>
              <a:rPr lang="sv-SE"/>
              <a:t> development.</a:t>
            </a:r>
            <a:endParaRPr/>
          </a:p>
          <a:p>
            <a:pPr indent="-368300" lvl="1" marL="914400" rtl="0" algn="l">
              <a:spcBef>
                <a:spcPts val="500"/>
              </a:spcBef>
              <a:spcAft>
                <a:spcPts val="0"/>
              </a:spcAft>
              <a:buSzPts val="2200"/>
              <a:buChar char="•"/>
            </a:pPr>
            <a:r>
              <a:rPr lang="sv-SE"/>
              <a:t>Verifies certain complex, critical functions.</a:t>
            </a:r>
            <a:endParaRPr/>
          </a:p>
          <a:p>
            <a:pPr indent="-368300" lvl="1" marL="914400" rtl="0" algn="l">
              <a:spcBef>
                <a:spcPts val="500"/>
              </a:spcBef>
              <a:spcAft>
                <a:spcPts val="0"/>
              </a:spcAft>
              <a:buSzPts val="2200"/>
              <a:buChar char="•"/>
            </a:pPr>
            <a:r>
              <a:rPr lang="sv-SE"/>
              <a:t>Used extensively in automotive, aerospace, medical.</a:t>
            </a:r>
            <a:endParaRPr/>
          </a:p>
          <a:p>
            <a:pPr indent="-393700" lvl="0" marL="457200" rtl="0" algn="l">
              <a:spcBef>
                <a:spcPts val="1000"/>
              </a:spcBef>
              <a:spcAft>
                <a:spcPts val="0"/>
              </a:spcAft>
              <a:buSzPts val="2600"/>
              <a:buChar char="•"/>
            </a:pPr>
            <a:r>
              <a:rPr lang="sv-SE"/>
              <a:t>Used to verify security policies, stateful behaviors.</a:t>
            </a:r>
            <a:endParaRPr/>
          </a:p>
          <a:p>
            <a:pPr indent="-368300" lvl="1" marL="914400" rtl="0" algn="l">
              <a:spcBef>
                <a:spcPts val="500"/>
              </a:spcBef>
              <a:spcAft>
                <a:spcPts val="0"/>
              </a:spcAft>
              <a:buSzPts val="2200"/>
              <a:buChar char="•"/>
            </a:pPr>
            <a:r>
              <a:rPr lang="sv-SE"/>
              <a:t>Amazon Web Services</a:t>
            </a:r>
            <a:endParaRPr/>
          </a:p>
          <a:p>
            <a:pPr indent="-393700" lvl="0" marL="457200" rtl="0" algn="l">
              <a:spcBef>
                <a:spcPts val="1000"/>
              </a:spcBef>
              <a:spcAft>
                <a:spcPts val="0"/>
              </a:spcAft>
              <a:buSzPts val="2600"/>
              <a:buChar char="•"/>
            </a:pPr>
            <a:r>
              <a:rPr lang="sv-SE"/>
              <a:t>Not used for all functionality.</a:t>
            </a:r>
            <a:endParaRPr/>
          </a:p>
          <a:p>
            <a:pPr indent="-368300" lvl="1" marL="914400" rtl="0" algn="l">
              <a:spcBef>
                <a:spcPts val="500"/>
              </a:spcBef>
              <a:spcAft>
                <a:spcPts val="0"/>
              </a:spcAft>
              <a:buSzPts val="2200"/>
              <a:buChar char="•"/>
            </a:pPr>
            <a:r>
              <a:rPr lang="sv-SE"/>
              <a:t>Time-consuming, requires additional effort.</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7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Have Learned</a:t>
            </a:r>
            <a:endParaRPr/>
          </a:p>
        </p:txBody>
      </p:sp>
      <p:sp>
        <p:nvSpPr>
          <p:cNvPr id="629" name="Google Shape;629;p7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We can perform verification by creating models of function behavior and proving that the requirements hold over the model.</a:t>
            </a:r>
            <a:endParaRPr/>
          </a:p>
          <a:p>
            <a:pPr indent="-368300" lvl="1" marL="914400" marR="0" rtl="0" algn="l">
              <a:lnSpc>
                <a:spcPct val="100000"/>
              </a:lnSpc>
              <a:spcBef>
                <a:spcPts val="0"/>
              </a:spcBef>
              <a:spcAft>
                <a:spcPts val="0"/>
              </a:spcAft>
              <a:buSzPts val="2200"/>
              <a:buChar char="•"/>
            </a:pPr>
            <a:r>
              <a:rPr lang="sv-SE"/>
              <a:t>To do so, express requirements as logical formulae written in a temporal logic.</a:t>
            </a:r>
            <a:endParaRPr/>
          </a:p>
          <a:p>
            <a:pPr indent="-368300" lvl="1" marL="914400" marR="0" rtl="0" algn="l">
              <a:lnSpc>
                <a:spcPct val="100000"/>
              </a:lnSpc>
              <a:spcBef>
                <a:spcPts val="0"/>
              </a:spcBef>
              <a:spcAft>
                <a:spcPts val="0"/>
              </a:spcAft>
              <a:buSzPts val="2200"/>
              <a:buChar char="•"/>
            </a:pPr>
            <a:r>
              <a:rPr lang="sv-SE"/>
              <a:t>Finite state verification exhaustively searches the state space for violations of properties.</a:t>
            </a:r>
            <a:endParaRPr/>
          </a:p>
          <a:p>
            <a:pPr indent="-368300" lvl="1" marL="914400" marR="0" rtl="0" algn="l">
              <a:lnSpc>
                <a:spcPct val="100000"/>
              </a:lnSpc>
              <a:spcBef>
                <a:spcPts val="0"/>
              </a:spcBef>
              <a:spcAft>
                <a:spcPts val="0"/>
              </a:spcAft>
              <a:buSzPts val="2200"/>
              <a:buChar char="•"/>
            </a:pPr>
            <a:r>
              <a:rPr lang="sv-SE"/>
              <a:t>Presents counter-examples showing properties are violated.</a:t>
            </a:r>
            <a:endParaRPr/>
          </a:p>
        </p:txBody>
      </p:sp>
      <p:sp>
        <p:nvSpPr>
          <p:cNvPr id="630" name="Google Shape;630;p7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7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Have Learned</a:t>
            </a:r>
            <a:endParaRPr/>
          </a:p>
        </p:txBody>
      </p:sp>
      <p:sp>
        <p:nvSpPr>
          <p:cNvPr id="636" name="Google Shape;636;p7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By performing this process, we can gain confidence that the system will meet the specifications.</a:t>
            </a:r>
            <a:endParaRPr/>
          </a:p>
          <a:p>
            <a:pPr indent="-393700" lvl="0" marL="457200" rtl="0" algn="l">
              <a:spcBef>
                <a:spcPts val="1000"/>
              </a:spcBef>
              <a:spcAft>
                <a:spcPts val="0"/>
              </a:spcAft>
              <a:buSzPts val="2600"/>
              <a:buChar char="•"/>
            </a:pPr>
            <a:r>
              <a:rPr lang="sv-SE"/>
              <a:t>Can also generate test cases to demonstrate that properties hold over the final system.</a:t>
            </a:r>
            <a:endParaRPr/>
          </a:p>
          <a:p>
            <a:pPr indent="-368300" lvl="1" marL="914400" rtl="0" algn="l">
              <a:spcBef>
                <a:spcPts val="500"/>
              </a:spcBef>
              <a:spcAft>
                <a:spcPts val="0"/>
              </a:spcAft>
              <a:buSzPts val="2200"/>
              <a:buChar char="•"/>
            </a:pPr>
            <a:r>
              <a:rPr lang="sv-SE"/>
              <a:t>Negate a property, the counter-example shows that the property can be met.</a:t>
            </a:r>
            <a:endParaRPr/>
          </a:p>
          <a:p>
            <a:pPr indent="-368300" lvl="1" marL="914400" rtl="0" algn="l">
              <a:spcBef>
                <a:spcPts val="500"/>
              </a:spcBef>
              <a:spcAft>
                <a:spcPts val="0"/>
              </a:spcAft>
              <a:buSzPts val="2200"/>
              <a:buChar char="•"/>
            </a:pPr>
            <a:r>
              <a:rPr lang="sv-SE"/>
              <a:t>Execute the input from the counter-example on the real system - should give the same result!</a:t>
            </a:r>
            <a:endParaRPr/>
          </a:p>
        </p:txBody>
      </p:sp>
      <p:sp>
        <p:nvSpPr>
          <p:cNvPr id="637" name="Google Shape;637;p7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77"/>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sv-SE"/>
              <a:t>2018-08-27</a:t>
            </a:r>
            <a:endParaRPr/>
          </a:p>
        </p:txBody>
      </p:sp>
      <p:sp>
        <p:nvSpPr>
          <p:cNvPr id="643" name="Google Shape;643;p77"/>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sv-SE"/>
              <a:t>Chalmers University of Technology</a:t>
            </a:r>
            <a:endParaRPr/>
          </a:p>
        </p:txBody>
      </p:sp>
      <p:sp>
        <p:nvSpPr>
          <p:cNvPr id="644" name="Google Shape;644;p77"/>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645" name="Google Shape;645;p77"/>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p>
            <a:pPr indent="0" lvl="0" marL="0" rtl="0" algn="l">
              <a:lnSpc>
                <a:spcPct val="108333"/>
              </a:lnSpc>
              <a:spcBef>
                <a:spcPts val="0"/>
              </a:spcBef>
              <a:spcAft>
                <a:spcPts val="0"/>
              </a:spcAft>
              <a:buClr>
                <a:schemeClr val="dk1"/>
              </a:buClr>
              <a:buSzPts val="3600"/>
              <a:buFont typeface="Arial"/>
              <a:buNone/>
            </a:pPr>
            <a:r>
              <a:rPr lang="sv-SE"/>
              <a:t>Next Time</a:t>
            </a:r>
            <a:endParaRPr/>
          </a:p>
        </p:txBody>
      </p:sp>
      <p:sp>
        <p:nvSpPr>
          <p:cNvPr id="646" name="Google Shape;646;p77"/>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Exercise Session: Finite-State </a:t>
            </a:r>
            <a:r>
              <a:rPr lang="sv-SE"/>
              <a:t>Verification</a:t>
            </a:r>
            <a:r>
              <a:rPr lang="sv-SE"/>
              <a:t> </a:t>
            </a:r>
            <a:endParaRPr/>
          </a:p>
          <a:p>
            <a:pPr indent="-393700" lvl="0" marL="457200" rtl="0" algn="l">
              <a:spcBef>
                <a:spcPts val="1000"/>
              </a:spcBef>
              <a:spcAft>
                <a:spcPts val="0"/>
              </a:spcAft>
              <a:buSzPts val="2600"/>
              <a:buChar char="•"/>
            </a:pPr>
            <a:r>
              <a:rPr lang="sv-SE"/>
              <a:t>Lec 15: Automated Test Generation</a:t>
            </a:r>
            <a:endParaRPr/>
          </a:p>
          <a:p>
            <a:pPr indent="-393700" lvl="0" marL="457200" rtl="0" algn="l">
              <a:spcBef>
                <a:spcPts val="1000"/>
              </a:spcBef>
              <a:spcAft>
                <a:spcPts val="0"/>
              </a:spcAft>
              <a:buSzPts val="2600"/>
              <a:buChar char="•"/>
            </a:pPr>
            <a:r>
              <a:rPr lang="sv-SE"/>
              <a:t>Lec 16: Course Review (Practice Exam)</a:t>
            </a:r>
            <a:endParaRPr/>
          </a:p>
          <a:p>
            <a:pPr indent="0" lvl="0" marL="0" rtl="0" algn="l">
              <a:spcBef>
                <a:spcPts val="1000"/>
              </a:spcBef>
              <a:spcAft>
                <a:spcPts val="0"/>
              </a:spcAft>
              <a:buNone/>
            </a:pPr>
            <a:r>
              <a:t/>
            </a:r>
            <a:endParaRPr/>
          </a:p>
          <a:p>
            <a:pPr indent="-393700" lvl="0" marL="457200" rtl="0" algn="l">
              <a:spcBef>
                <a:spcPts val="1000"/>
              </a:spcBef>
              <a:spcAft>
                <a:spcPts val="0"/>
              </a:spcAft>
              <a:buSzPts val="2600"/>
              <a:buChar char="•"/>
            </a:pPr>
            <a:r>
              <a:rPr lang="sv-SE"/>
              <a:t>Assignment 3 - Questions?</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What Can We Do With This Model?</a:t>
            </a:r>
            <a:endParaRPr/>
          </a:p>
        </p:txBody>
      </p:sp>
      <p:sp>
        <p:nvSpPr>
          <p:cNvPr id="192" name="Google Shape;192;p3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sz="1500"/>
          </a:p>
          <a:p>
            <a:pPr indent="0" lvl="0" marL="0" marR="0" rtl="0" algn="l">
              <a:lnSpc>
                <a:spcPct val="100000"/>
              </a:lnSpc>
              <a:spcBef>
                <a:spcPts val="600"/>
              </a:spcBef>
              <a:spcAft>
                <a:spcPts val="0"/>
              </a:spcAft>
              <a:buNone/>
            </a:pPr>
            <a:r>
              <a:rPr lang="sv-SE" sz="2400"/>
              <a:t>If we can </a:t>
            </a:r>
            <a:r>
              <a:rPr b="1" lang="sv-SE" sz="2400">
                <a:solidFill>
                  <a:schemeClr val="accent3"/>
                </a:solidFill>
              </a:rPr>
              <a:t>prove</a:t>
            </a:r>
            <a:r>
              <a:rPr lang="sv-SE" sz="2400"/>
              <a:t> that the model satisfies the requirement, then we can </a:t>
            </a:r>
            <a:r>
              <a:rPr b="1" lang="sv-SE" sz="2400">
                <a:solidFill>
                  <a:schemeClr val="accent3"/>
                </a:solidFill>
              </a:rPr>
              <a:t>argue</a:t>
            </a:r>
            <a:r>
              <a:rPr lang="sv-SE" sz="2400"/>
              <a:t> that the program should as well.</a:t>
            </a:r>
            <a:endParaRPr sz="2400"/>
          </a:p>
          <a:p>
            <a:pPr indent="0" lvl="0" marL="0" marR="0" rtl="0" algn="l">
              <a:lnSpc>
                <a:spcPct val="100000"/>
              </a:lnSpc>
              <a:spcBef>
                <a:spcPts val="600"/>
              </a:spcBef>
              <a:spcAft>
                <a:spcPts val="0"/>
              </a:spcAft>
              <a:buNone/>
            </a:pPr>
            <a:r>
              <a:t/>
            </a:r>
            <a:endParaRPr sz="2400"/>
          </a:p>
        </p:txBody>
      </p:sp>
      <p:pic>
        <p:nvPicPr>
          <p:cNvPr descr="model-top.png" id="193" name="Google Shape;193;p30"/>
          <p:cNvPicPr preferRelativeResize="0"/>
          <p:nvPr/>
        </p:nvPicPr>
        <p:blipFill>
          <a:blip r:embed="rId3">
            <a:alphaModFix/>
          </a:blip>
          <a:stretch>
            <a:fillRect/>
          </a:stretch>
        </p:blipFill>
        <p:spPr>
          <a:xfrm>
            <a:off x="3011112" y="1440956"/>
            <a:ext cx="2468548" cy="1604400"/>
          </a:xfrm>
          <a:prstGeom prst="rect">
            <a:avLst/>
          </a:prstGeom>
          <a:noFill/>
          <a:ln>
            <a:noFill/>
          </a:ln>
        </p:spPr>
      </p:pic>
      <p:sp>
        <p:nvSpPr>
          <p:cNvPr id="194" name="Google Shape;194;p30"/>
          <p:cNvSpPr/>
          <p:nvPr/>
        </p:nvSpPr>
        <p:spPr>
          <a:xfrm>
            <a:off x="549638" y="1775363"/>
            <a:ext cx="2021436" cy="1269972"/>
          </a:xfrm>
          <a:prstGeom prst="cloud">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Specification </a:t>
            </a:r>
            <a:endParaRPr/>
          </a:p>
        </p:txBody>
      </p:sp>
      <p:cxnSp>
        <p:nvCxnSpPr>
          <p:cNvPr id="195" name="Google Shape;195;p30"/>
          <p:cNvCxnSpPr>
            <a:stCxn id="194" idx="0"/>
            <a:endCxn id="193" idx="1"/>
          </p:cNvCxnSpPr>
          <p:nvPr/>
        </p:nvCxnSpPr>
        <p:spPr>
          <a:xfrm flipH="1" rot="10800000">
            <a:off x="2569389" y="2243249"/>
            <a:ext cx="441600" cy="167100"/>
          </a:xfrm>
          <a:prstGeom prst="straightConnector1">
            <a:avLst/>
          </a:prstGeom>
          <a:noFill/>
          <a:ln cap="flat" cmpd="sng" w="19050">
            <a:solidFill>
              <a:schemeClr val="dk2"/>
            </a:solidFill>
            <a:prstDash val="solid"/>
            <a:round/>
            <a:headEnd len="med" w="med" type="none"/>
            <a:tailEnd len="med" w="med" type="triangle"/>
          </a:ln>
        </p:spPr>
      </p:cxnSp>
      <p:sp>
        <p:nvSpPr>
          <p:cNvPr id="196" name="Google Shape;196;p30"/>
          <p:cNvSpPr/>
          <p:nvPr/>
        </p:nvSpPr>
        <p:spPr>
          <a:xfrm>
            <a:off x="6742513" y="1961934"/>
            <a:ext cx="1968600" cy="896700"/>
          </a:xfrm>
          <a:prstGeom prst="foldedCorner">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sz="1000"/>
              <a:t>public static void Main(){</a:t>
            </a:r>
            <a:endParaRPr sz="1000"/>
          </a:p>
          <a:p>
            <a:pPr indent="0" lvl="0" marL="0" rtl="0" algn="l">
              <a:spcBef>
                <a:spcPts val="0"/>
              </a:spcBef>
              <a:spcAft>
                <a:spcPts val="0"/>
              </a:spcAft>
              <a:buNone/>
            </a:pPr>
            <a:r>
              <a:rPr lang="sv-SE" sz="1000"/>
              <a:t>	System.out.println(“Hello world!”);</a:t>
            </a:r>
            <a:endParaRPr sz="1000"/>
          </a:p>
          <a:p>
            <a:pPr indent="0" lvl="0" marL="0" rtl="0" algn="l">
              <a:spcBef>
                <a:spcPts val="0"/>
              </a:spcBef>
              <a:spcAft>
                <a:spcPts val="0"/>
              </a:spcAft>
              <a:buNone/>
            </a:pPr>
            <a:r>
              <a:rPr lang="sv-SE" sz="1000"/>
              <a:t>}</a:t>
            </a:r>
            <a:endParaRPr sz="1000"/>
          </a:p>
        </p:txBody>
      </p:sp>
      <p:cxnSp>
        <p:nvCxnSpPr>
          <p:cNvPr id="197" name="Google Shape;197;p30"/>
          <p:cNvCxnSpPr>
            <a:stCxn id="193" idx="3"/>
            <a:endCxn id="196" idx="1"/>
          </p:cNvCxnSpPr>
          <p:nvPr/>
        </p:nvCxnSpPr>
        <p:spPr>
          <a:xfrm>
            <a:off x="5479661" y="2243156"/>
            <a:ext cx="1263000" cy="167100"/>
          </a:xfrm>
          <a:prstGeom prst="straightConnector1">
            <a:avLst/>
          </a:prstGeom>
          <a:noFill/>
          <a:ln cap="flat" cmpd="sng" w="19050">
            <a:solidFill>
              <a:schemeClr val="dk2"/>
            </a:solidFill>
            <a:prstDash val="solid"/>
            <a:round/>
            <a:headEnd len="med" w="med" type="none"/>
            <a:tailEnd len="med" w="med" type="triangle"/>
          </a:ln>
        </p:spPr>
      </p:cxnSp>
      <p:sp>
        <p:nvSpPr>
          <p:cNvPr id="198" name="Google Shape;198;p30"/>
          <p:cNvSpPr txBox="1"/>
          <p:nvPr/>
        </p:nvSpPr>
        <p:spPr>
          <a:xfrm>
            <a:off x="549663" y="3129600"/>
            <a:ext cx="2021400" cy="51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t>If</a:t>
            </a:r>
            <a:r>
              <a:rPr lang="sv-SE"/>
              <a:t> the model satisfies the specification...</a:t>
            </a:r>
            <a:endParaRPr/>
          </a:p>
        </p:txBody>
      </p:sp>
      <p:sp>
        <p:nvSpPr>
          <p:cNvPr id="199" name="Google Shape;199;p30"/>
          <p:cNvSpPr txBox="1"/>
          <p:nvPr/>
        </p:nvSpPr>
        <p:spPr>
          <a:xfrm>
            <a:off x="3560388" y="3045356"/>
            <a:ext cx="2364300" cy="51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t>And If</a:t>
            </a:r>
            <a:r>
              <a:rPr lang="sv-SE"/>
              <a:t> the model is well-formed, consistent, and complete.</a:t>
            </a:r>
            <a:endParaRPr/>
          </a:p>
        </p:txBody>
      </p:sp>
      <p:sp>
        <p:nvSpPr>
          <p:cNvPr id="200" name="Google Shape;200;p30"/>
          <p:cNvSpPr txBox="1"/>
          <p:nvPr/>
        </p:nvSpPr>
        <p:spPr>
          <a:xfrm>
            <a:off x="6500863" y="3006038"/>
            <a:ext cx="2364300" cy="51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t>And If</a:t>
            </a:r>
            <a:r>
              <a:rPr lang="sv-SE"/>
              <a:t> the model accurately represents the program.</a:t>
            </a:r>
            <a:endParaRPr/>
          </a:p>
        </p:txBody>
      </p:sp>
      <p:sp>
        <p:nvSpPr>
          <p:cNvPr id="201" name="Google Shape;201;p3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Finite State Verification</a:t>
            </a:r>
            <a:endParaRPr/>
          </a:p>
        </p:txBody>
      </p:sp>
      <p:sp>
        <p:nvSpPr>
          <p:cNvPr id="207" name="Google Shape;207;p3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Express requirements as Boolean formulae.</a:t>
            </a:r>
            <a:endParaRPr/>
          </a:p>
          <a:p>
            <a:pPr indent="-393700" lvl="0" marL="457200" rtl="0" algn="l">
              <a:spcBef>
                <a:spcPts val="1000"/>
              </a:spcBef>
              <a:spcAft>
                <a:spcPts val="0"/>
              </a:spcAft>
              <a:buSzPts val="2600"/>
              <a:buChar char="•"/>
            </a:pPr>
            <a:r>
              <a:rPr lang="sv-SE"/>
              <a:t>Exhaustively search state space of the model for violations of those properties.</a:t>
            </a:r>
            <a:endParaRPr/>
          </a:p>
          <a:p>
            <a:pPr indent="-393700" lvl="0" marL="457200" rtl="0" algn="l">
              <a:spcBef>
                <a:spcPts val="1000"/>
              </a:spcBef>
              <a:spcAft>
                <a:spcPts val="0"/>
              </a:spcAft>
              <a:buSzPts val="2600"/>
              <a:buChar char="•"/>
            </a:pPr>
            <a:r>
              <a:rPr b="1" lang="sv-SE">
                <a:solidFill>
                  <a:schemeClr val="accent3"/>
                </a:solidFill>
              </a:rPr>
              <a:t>If the property holds - proof of correctness</a:t>
            </a:r>
            <a:r>
              <a:rPr lang="sv-SE"/>
              <a:t>.</a:t>
            </a:r>
            <a:endParaRPr/>
          </a:p>
          <a:p>
            <a:pPr indent="-393700" lvl="0" marL="457200" rtl="0" algn="l">
              <a:spcBef>
                <a:spcPts val="1000"/>
              </a:spcBef>
              <a:spcAft>
                <a:spcPts val="0"/>
              </a:spcAft>
              <a:buSzPts val="2600"/>
              <a:buChar char="•"/>
            </a:pPr>
            <a:r>
              <a:rPr lang="sv-SE"/>
              <a:t>Contrast with testing -</a:t>
            </a:r>
            <a:br>
              <a:rPr lang="sv-SE"/>
            </a:br>
            <a:r>
              <a:rPr lang="sv-SE"/>
              <a:t>no violation might </a:t>
            </a:r>
            <a:br>
              <a:rPr lang="sv-SE"/>
            </a:br>
            <a:r>
              <a:rPr lang="sv-SE"/>
              <a:t>mean bad tests.</a:t>
            </a:r>
            <a:endParaRPr/>
          </a:p>
          <a:p>
            <a:pPr indent="0" lvl="0" marL="0" rtl="0" algn="l">
              <a:spcBef>
                <a:spcPts val="1000"/>
              </a:spcBef>
              <a:spcAft>
                <a:spcPts val="0"/>
              </a:spcAft>
              <a:buNone/>
            </a:pPr>
            <a:r>
              <a:t/>
            </a:r>
            <a:endParaRPr/>
          </a:p>
        </p:txBody>
      </p:sp>
      <p:pic>
        <p:nvPicPr>
          <p:cNvPr descr="Screenshot from 2015-09-03 12:22:58.png" id="208" name="Google Shape;208;p31"/>
          <p:cNvPicPr preferRelativeResize="0"/>
          <p:nvPr/>
        </p:nvPicPr>
        <p:blipFill>
          <a:blip r:embed="rId3">
            <a:alphaModFix/>
          </a:blip>
          <a:stretch>
            <a:fillRect/>
          </a:stretch>
        </p:blipFill>
        <p:spPr>
          <a:xfrm>
            <a:off x="5214324" y="3261475"/>
            <a:ext cx="2370250" cy="1434550"/>
          </a:xfrm>
          <a:prstGeom prst="rect">
            <a:avLst/>
          </a:prstGeom>
          <a:noFill/>
          <a:ln>
            <a:noFill/>
          </a:ln>
        </p:spPr>
      </p:pic>
      <p:sp>
        <p:nvSpPr>
          <p:cNvPr id="209" name="Google Shape;209;p3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Today’s Goals</a:t>
            </a:r>
            <a:endParaRPr/>
          </a:p>
        </p:txBody>
      </p:sp>
      <p:sp>
        <p:nvSpPr>
          <p:cNvPr id="215" name="Google Shape;215;p3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Formulating requirements as logical expressions.</a:t>
            </a:r>
            <a:endParaRPr/>
          </a:p>
          <a:p>
            <a:pPr indent="-368300" lvl="1" marL="914400" rtl="0" algn="l">
              <a:spcBef>
                <a:spcPts val="500"/>
              </a:spcBef>
              <a:spcAft>
                <a:spcPts val="0"/>
              </a:spcAft>
              <a:buSzPts val="2200"/>
              <a:buChar char="•"/>
            </a:pPr>
            <a:r>
              <a:rPr lang="sv-SE"/>
              <a:t>Introduction to temporal logic.</a:t>
            </a:r>
            <a:endParaRPr/>
          </a:p>
          <a:p>
            <a:pPr indent="-393700" lvl="0" marL="457200" rtl="0" algn="l">
              <a:spcBef>
                <a:spcPts val="1000"/>
              </a:spcBef>
              <a:spcAft>
                <a:spcPts val="0"/>
              </a:spcAft>
              <a:buSzPts val="2600"/>
              <a:buChar char="•"/>
            </a:pPr>
            <a:r>
              <a:rPr lang="sv-SE"/>
              <a:t>Building behavioral models in NuSMV.</a:t>
            </a:r>
            <a:endParaRPr/>
          </a:p>
          <a:p>
            <a:pPr indent="-393700" lvl="0" marL="457200" rtl="0" algn="l">
              <a:spcBef>
                <a:spcPts val="1000"/>
              </a:spcBef>
              <a:spcAft>
                <a:spcPts val="0"/>
              </a:spcAft>
              <a:buSzPts val="2600"/>
              <a:buChar char="•"/>
            </a:pPr>
            <a:r>
              <a:rPr lang="sv-SE"/>
              <a:t>Performing finite-state verification over the model.</a:t>
            </a:r>
            <a:endParaRPr/>
          </a:p>
          <a:p>
            <a:pPr indent="-368300" lvl="1" marL="914400" rtl="0" algn="l">
              <a:spcBef>
                <a:spcPts val="500"/>
              </a:spcBef>
              <a:spcAft>
                <a:spcPts val="0"/>
              </a:spcAft>
              <a:buSzPts val="2200"/>
              <a:buChar char="•"/>
            </a:pPr>
            <a:r>
              <a:rPr lang="sv-SE"/>
              <a:t>Exhaustive search algorithms.</a:t>
            </a:r>
            <a:endParaRPr/>
          </a:p>
        </p:txBody>
      </p:sp>
      <p:sp>
        <p:nvSpPr>
          <p:cNvPr id="216" name="Google Shape;216;p3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223" name="Google Shape;223;p33"/>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Expressing Requirements in Temporal Logic</a:t>
            </a:r>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itle Master blå">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sta bilden Master">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