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6911151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911151f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You have been asked to develop a new automated parking system at the GOT airport.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The system needs to interact with a number of entities and systems, including:</a:t>
            </a:r>
            <a:endParaRPr sz="1100">
              <a:solidFill>
                <a:srgbClr val="000000"/>
              </a:solidFill>
              <a:latin typeface="Arial"/>
              <a:ea typeface="Arial"/>
              <a:cs typeface="Arial"/>
              <a:sym typeface="Arial"/>
            </a:endParaRPr>
          </a:p>
          <a:p>
            <a:pPr indent="-298450" lvl="0" marL="457200" rtl="0" algn="l">
              <a:spcBef>
                <a:spcPts val="600"/>
              </a:spcBef>
              <a:spcAft>
                <a:spcPts val="0"/>
              </a:spcAft>
              <a:buSzPts val="1100"/>
              <a:buChar char="●"/>
            </a:pPr>
            <a:r>
              <a:rPr lang="sv-SE" sz="1100">
                <a:solidFill>
                  <a:srgbClr val="000000"/>
                </a:solidFill>
                <a:latin typeface="Arial"/>
                <a:ea typeface="Arial"/>
                <a:cs typeface="Arial"/>
                <a:sym typeface="Arial"/>
              </a:rPr>
              <a:t>Customers parking in the ramp</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Airport police and emergency responders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Ramp managers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systems for validating credit card details and submitting payments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The airport’s accounting system</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gate systems with basic controllers (raise / lower)</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systems for signage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An existing personnel system for staffing exit kiosks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4" name="Google Shape;84;g76911151f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6911151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76911151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76911151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6911151f1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6911151f1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stimulus–response approach works less well when trying to capture system quality scenarios. Quality scenarios try to illustrate characteristics that vary widely; in general, they try to show how the system</a:t>
            </a:r>
            <a:endParaRPr/>
          </a:p>
          <a:p>
            <a:pPr indent="0" lvl="0" marL="0" rtl="0" algn="l">
              <a:spcBef>
                <a:spcPts val="0"/>
              </a:spcBef>
              <a:spcAft>
                <a:spcPts val="0"/>
              </a:spcAft>
              <a:buNone/>
            </a:pPr>
            <a:r>
              <a:rPr lang="sv-SE"/>
              <a:t>responds to a change it its environment. Sometimes this change can be seen as a stimulus (e.g., being attacked), whereas in other cases (e.g., an external system slowing down or data volume increasing), viewing the change as a stimulus is rather artificial. And so, we change our approach just slightly when establishing system quality scenarios. You usually need to define five pieces of information for a system quality scenario.</a:t>
            </a:r>
            <a:endParaRPr/>
          </a:p>
          <a:p>
            <a:pPr indent="0" lvl="0" marL="0" rtl="0" algn="l">
              <a:spcBef>
                <a:spcPts val="0"/>
              </a:spcBef>
              <a:spcAft>
                <a:spcPts val="0"/>
              </a:spcAft>
              <a:buNone/>
            </a:pPr>
            <a:r>
              <a:rPr lang="sv-SE">
                <a:solidFill>
                  <a:schemeClr val="dk1"/>
                </a:solidFill>
              </a:rPr>
              <a:t> (1-2) (3) the state of the system before the scenario occurs (if</a:t>
            </a:r>
            <a:endParaRPr>
              <a:solidFill>
                <a:schemeClr val="dk1"/>
              </a:solidFill>
            </a:endParaRPr>
          </a:p>
          <a:p>
            <a:pPr indent="0" lvl="0" marL="0" rtl="0" algn="l">
              <a:spcBef>
                <a:spcPts val="0"/>
              </a:spcBef>
              <a:spcAft>
                <a:spcPts val="0"/>
              </a:spcAft>
              <a:buNone/>
            </a:pPr>
            <a:r>
              <a:rPr lang="sv-SE">
                <a:solidFill>
                  <a:schemeClr val="dk1"/>
                </a:solidFill>
              </a:rPr>
              <a:t>significant). For quality scenarios, this may need to define aspects of the system-wide state (such as a level of load across the system) rather than the information stored in the system</a:t>
            </a:r>
            <a:endParaRPr>
              <a:solidFill>
                <a:schemeClr val="dk1"/>
              </a:solidFill>
            </a:endParaRPr>
          </a:p>
          <a:p>
            <a:pPr indent="0" lvl="0" marL="0" rtl="0" algn="l">
              <a:spcBef>
                <a:spcPts val="0"/>
              </a:spcBef>
              <a:spcAft>
                <a:spcPts val="0"/>
              </a:spcAft>
              <a:buNone/>
            </a:pPr>
            <a:r>
              <a:rPr lang="sv-SE">
                <a:solidFill>
                  <a:schemeClr val="dk1"/>
                </a:solidFill>
              </a:rPr>
              <a:t>(5) - same as before - any significant observations about the environment that the system is running in, such as the unavailability of external systems, particular infrastructure behavior, time-based constraints, and so on.</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911151f1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911151f1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(7) an explanation of what has changed in the system’s environment that causes the scenario to occur. This could be infrastructure changes or failures, changes in external system behavior, security attacks, required modifications, or any of the other environment changes that require the system to possess a particular quality property in order to deal with them.</a:t>
            </a:r>
            <a:endParaRPr>
              <a:solidFill>
                <a:schemeClr val="dk1"/>
              </a:solidFill>
            </a:endParaRPr>
          </a:p>
          <a:p>
            <a:pPr indent="0" lvl="0" marL="0" rtl="0" algn="l">
              <a:spcBef>
                <a:spcPts val="0"/>
              </a:spcBef>
              <a:spcAft>
                <a:spcPts val="0"/>
              </a:spcAft>
              <a:buNone/>
            </a:pPr>
            <a:r>
              <a:rPr lang="sv-SE">
                <a:solidFill>
                  <a:schemeClr val="dk1"/>
                </a:solidFill>
              </a:rPr>
              <a:t>(9) a definition of how the system must behave in response to the change in its environment (e.g., how the system should respond, from a quantifiable performance point of view, to a defined increase in the number of requests arriving per minute).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911151f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911151f1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76911151f1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6911151f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6911151f1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76911151f1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1: </a:t>
            </a:r>
            <a:br>
              <a:rPr lang="sv-SE" sz="3000"/>
            </a:br>
            <a:r>
              <a:rPr lang="sv-SE" sz="3000"/>
              <a:t>Quality Scenarios</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31,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7" name="Google Shape;77;p1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8" name="Google Shape;78;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Exercise Sessions</a:t>
            </a:r>
            <a:endParaRPr/>
          </a:p>
        </p:txBody>
      </p:sp>
      <p:sp>
        <p:nvSpPr>
          <p:cNvPr id="80" name="Google Shape;80;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Every Friday, 13:15 - 15:00</a:t>
            </a:r>
            <a:endParaRPr/>
          </a:p>
          <a:p>
            <a:pPr indent="-393700" lvl="0" marL="457200" rtl="0" algn="l">
              <a:lnSpc>
                <a:spcPct val="90000"/>
              </a:lnSpc>
              <a:spcBef>
                <a:spcPts val="0"/>
              </a:spcBef>
              <a:spcAft>
                <a:spcPts val="0"/>
              </a:spcAft>
              <a:buSzPts val="2600"/>
              <a:buChar char="•"/>
            </a:pPr>
            <a:r>
              <a:rPr lang="sv-SE"/>
              <a:t>Builds on the lectures with interactive activities.</a:t>
            </a:r>
            <a:endParaRPr/>
          </a:p>
          <a:p>
            <a:pPr indent="-368300" lvl="1" marL="914400" rtl="0" algn="l">
              <a:lnSpc>
                <a:spcPct val="90000"/>
              </a:lnSpc>
              <a:spcBef>
                <a:spcPts val="0"/>
              </a:spcBef>
              <a:spcAft>
                <a:spcPts val="0"/>
              </a:spcAft>
              <a:buSzPts val="2200"/>
              <a:buChar char="•"/>
            </a:pPr>
            <a:r>
              <a:rPr lang="sv-SE"/>
              <a:t>This week: </a:t>
            </a:r>
            <a:r>
              <a:rPr b="1" lang="sv-SE"/>
              <a:t>quality scenarios</a:t>
            </a:r>
            <a:endParaRPr/>
          </a:p>
          <a:p>
            <a:pPr indent="-368300" lvl="1" marL="914400" rtl="0" algn="l">
              <a:lnSpc>
                <a:spcPct val="90000"/>
              </a:lnSpc>
              <a:spcBef>
                <a:spcPts val="0"/>
              </a:spcBef>
              <a:spcAft>
                <a:spcPts val="0"/>
              </a:spcAft>
              <a:buSzPts val="2200"/>
              <a:buChar char="•"/>
            </a:pPr>
            <a:r>
              <a:rPr lang="sv-SE"/>
              <a:t>We give introduction and an activity.</a:t>
            </a:r>
            <a:endParaRPr/>
          </a:p>
          <a:p>
            <a:pPr indent="-368300" lvl="1" marL="914400" rtl="0" algn="l">
              <a:lnSpc>
                <a:spcPct val="90000"/>
              </a:lnSpc>
              <a:spcBef>
                <a:spcPts val="0"/>
              </a:spcBef>
              <a:spcAft>
                <a:spcPts val="0"/>
              </a:spcAft>
              <a:buSzPts val="2200"/>
              <a:buChar char="•"/>
            </a:pPr>
            <a:r>
              <a:rPr lang="sv-SE"/>
              <a:t>You work in groups.</a:t>
            </a:r>
            <a:endParaRPr/>
          </a:p>
          <a:p>
            <a:pPr indent="-368300" lvl="1" marL="914400" rtl="0" algn="l">
              <a:lnSpc>
                <a:spcPct val="90000"/>
              </a:lnSpc>
              <a:spcBef>
                <a:spcPts val="0"/>
              </a:spcBef>
              <a:spcAft>
                <a:spcPts val="0"/>
              </a:spcAft>
              <a:buSzPts val="2200"/>
              <a:buChar char="•"/>
            </a:pPr>
            <a:r>
              <a:rPr lang="sv-SE"/>
              <a:t>Feel free to come and go, split off into other rooms.</a:t>
            </a:r>
            <a:endParaRPr/>
          </a:p>
          <a:p>
            <a:pPr indent="-393700" lvl="0" marL="457200" rtl="0" algn="l">
              <a:lnSpc>
                <a:spcPct val="90000"/>
              </a:lnSpc>
              <a:spcBef>
                <a:spcPts val="0"/>
              </a:spcBef>
              <a:spcAft>
                <a:spcPts val="0"/>
              </a:spcAft>
              <a:buSzPts val="2600"/>
              <a:buChar char="•"/>
            </a:pPr>
            <a:r>
              <a:rPr lang="sv-SE"/>
              <a:t>Professor + TAs will be here to answer questions.</a:t>
            </a:r>
            <a:endParaRPr/>
          </a:p>
          <a:p>
            <a:pPr indent="-368300" lvl="1" marL="914400" rtl="0" algn="l">
              <a:lnSpc>
                <a:spcPct val="90000"/>
              </a:lnSpc>
              <a:spcBef>
                <a:spcPts val="0"/>
              </a:spcBef>
              <a:spcAft>
                <a:spcPts val="0"/>
              </a:spcAft>
              <a:buSzPts val="2200"/>
              <a:buChar char="•"/>
            </a:pPr>
            <a:r>
              <a:rPr lang="sv-SE"/>
              <a:t>Not graded - intended to build skills that will be helpful on assignments and in the future.</a:t>
            </a:r>
            <a:endParaRPr/>
          </a:p>
          <a:p>
            <a:pPr indent="-368300" lvl="1" marL="914400" rtl="0" algn="l">
              <a:lnSpc>
                <a:spcPct val="90000"/>
              </a:lnSpc>
              <a:spcBef>
                <a:spcPts val="0"/>
              </a:spcBef>
              <a:spcAft>
                <a:spcPts val="0"/>
              </a:spcAft>
              <a:buSzPts val="2200"/>
              <a:buChar char="•"/>
            </a:pPr>
            <a:r>
              <a:rPr b="1" lang="sv-SE"/>
              <a:t>This is also a good time to ask us homework questions too!</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88" name="Google Shape;88;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Fully automated parking system.</a:t>
            </a:r>
            <a:endParaRPr/>
          </a:p>
          <a:p>
            <a:pPr indent="-368300" lvl="1" marL="914400" rtl="0" algn="l">
              <a:spcBef>
                <a:spcPts val="0"/>
              </a:spcBef>
              <a:spcAft>
                <a:spcPts val="0"/>
              </a:spcAft>
              <a:buSzPts val="2200"/>
              <a:buChar char="•"/>
            </a:pPr>
            <a:r>
              <a:rPr lang="sv-SE"/>
              <a:t>User can insert credit card into a reader at parking ramp entrance. Records time of entry.</a:t>
            </a:r>
            <a:endParaRPr/>
          </a:p>
          <a:p>
            <a:pPr indent="-368300" lvl="1" marL="914400" rtl="0" algn="l">
              <a:spcBef>
                <a:spcPts val="0"/>
              </a:spcBef>
              <a:spcAft>
                <a:spcPts val="0"/>
              </a:spcAft>
              <a:buSzPts val="2200"/>
              <a:buChar char="•"/>
            </a:pPr>
            <a:r>
              <a:rPr lang="sv-SE"/>
              <a:t>User presents same card on exit.</a:t>
            </a:r>
            <a:endParaRPr/>
          </a:p>
          <a:p>
            <a:pPr indent="-368300" lvl="1" marL="914400" rtl="0" algn="l">
              <a:spcBef>
                <a:spcPts val="0"/>
              </a:spcBef>
              <a:spcAft>
                <a:spcPts val="0"/>
              </a:spcAft>
              <a:buSzPts val="2200"/>
              <a:buChar char="•"/>
            </a:pPr>
            <a:r>
              <a:rPr lang="sv-SE"/>
              <a:t>User can also get a ticket on entry (with time of entrance) and pay by credit card or cash on exit.</a:t>
            </a:r>
            <a:endParaRPr/>
          </a:p>
          <a:p>
            <a:pPr indent="-393700" lvl="0" marL="457200" rtl="0" algn="l">
              <a:spcBef>
                <a:spcPts val="0"/>
              </a:spcBef>
              <a:spcAft>
                <a:spcPts val="0"/>
              </a:spcAft>
              <a:buSzPts val="2600"/>
              <a:buChar char="•"/>
            </a:pPr>
            <a:r>
              <a:rPr lang="sv-SE"/>
              <a:t>Interacts with: customers, police, </a:t>
            </a:r>
            <a:r>
              <a:rPr lang="sv-SE"/>
              <a:t>emergency</a:t>
            </a:r>
            <a:r>
              <a:rPr lang="sv-SE"/>
              <a:t> responders, managers, external card validation and payment systems, accounting system, physical gate and signage, </a:t>
            </a:r>
            <a:r>
              <a:rPr lang="sv-SE"/>
              <a:t>personnel</a:t>
            </a:r>
            <a:r>
              <a:rPr lang="sv-SE"/>
              <a:t>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5" name="Google Shape;95;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96" name="Google Shape;96;p15"/>
          <p:cNvSpPr txBox="1"/>
          <p:nvPr/>
        </p:nvSpPr>
        <p:spPr>
          <a:xfrm>
            <a:off x="468900" y="1282400"/>
            <a:ext cx="3994500" cy="335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1800">
                <a:solidFill>
                  <a:schemeClr val="dk1"/>
                </a:solidFill>
              </a:rPr>
              <a:t>The system will be deployed within the physical architecture of the airport parking garage, incorporating:</a:t>
            </a:r>
            <a:endParaRPr sz="1800">
              <a:solidFill>
                <a:schemeClr val="dk1"/>
              </a:solidFill>
            </a:endParaRPr>
          </a:p>
          <a:p>
            <a:pPr indent="-342900" lvl="0" marL="457200" rtl="0" algn="l">
              <a:spcBef>
                <a:spcPts val="600"/>
              </a:spcBef>
              <a:spcAft>
                <a:spcPts val="0"/>
              </a:spcAft>
              <a:buClr>
                <a:schemeClr val="dk1"/>
              </a:buClr>
              <a:buSzPts val="1800"/>
              <a:buChar char="●"/>
            </a:pPr>
            <a:r>
              <a:rPr lang="sv-SE" sz="1800">
                <a:solidFill>
                  <a:schemeClr val="dk1"/>
                </a:solidFill>
              </a:rPr>
              <a:t>Entrance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dispensers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Credit card reader for e-park</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reader for contract parking</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Parking ramp levels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{FULL / not full} </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gates</a:t>
            </a:r>
            <a:endParaRPr sz="1800">
              <a:solidFill>
                <a:schemeClr val="dk1"/>
              </a:solidFill>
            </a:endParaRPr>
          </a:p>
        </p:txBody>
      </p:sp>
      <p:sp>
        <p:nvSpPr>
          <p:cNvPr id="97" name="Google Shape;97;p15"/>
          <p:cNvSpPr txBox="1"/>
          <p:nvPr/>
        </p:nvSpPr>
        <p:spPr>
          <a:xfrm>
            <a:off x="4692300" y="1325225"/>
            <a:ext cx="3994500" cy="33924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sv-SE" sz="1800">
                <a:solidFill>
                  <a:schemeClr val="dk1"/>
                </a:solidFill>
              </a:rPr>
              <a:t>Exit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{OPEN / ePark ONLY / CLOSED}</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Staffed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Automated Kiosks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Security Cameras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Hardware for Parking System</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Dual Server w/Failover (can switch in event of failure)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Clustered DB</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Storage Area Network</a:t>
            </a:r>
            <a:endParaRPr sz="1800">
              <a:solidFill>
                <a:schemeClr val="dk1"/>
              </a:solidFill>
            </a:endParaRPr>
          </a:p>
          <a:p>
            <a:pPr indent="0" lvl="0" marL="0" rtl="0" algn="l">
              <a:spcBef>
                <a:spcPts val="600"/>
              </a:spcBef>
              <a:spcAft>
                <a:spcPts val="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Scenario Format</a:t>
            </a:r>
            <a:endParaRPr/>
          </a:p>
        </p:txBody>
      </p:sp>
      <p:sp>
        <p:nvSpPr>
          <p:cNvPr id="103" name="Google Shape;103;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Overview</a:t>
            </a:r>
            <a:endParaRPr sz="2400"/>
          </a:p>
          <a:p>
            <a:pPr indent="-355600" lvl="1" marL="914400" rtl="0" algn="l">
              <a:spcBef>
                <a:spcPts val="500"/>
              </a:spcBef>
              <a:spcAft>
                <a:spcPts val="0"/>
              </a:spcAft>
              <a:buSzPts val="2000"/>
              <a:buChar char="•"/>
            </a:pPr>
            <a:r>
              <a:rPr lang="sv-SE" sz="2000"/>
              <a:t>Brief description of what the scenario illustrates.</a:t>
            </a:r>
            <a:endParaRPr sz="2000"/>
          </a:p>
          <a:p>
            <a:pPr indent="-381000" lvl="0" marL="457200" rtl="0" algn="l">
              <a:spcBef>
                <a:spcPts val="1000"/>
              </a:spcBef>
              <a:spcAft>
                <a:spcPts val="0"/>
              </a:spcAft>
              <a:buSzPts val="2400"/>
              <a:buChar char="•"/>
            </a:pPr>
            <a:r>
              <a:rPr lang="sv-SE" sz="2400"/>
              <a:t>System State</a:t>
            </a:r>
            <a:endParaRPr sz="2400"/>
          </a:p>
          <a:p>
            <a:pPr indent="-355600" lvl="1" marL="914400" rtl="0" algn="l">
              <a:spcBef>
                <a:spcPts val="500"/>
              </a:spcBef>
              <a:spcAft>
                <a:spcPts val="0"/>
              </a:spcAft>
              <a:buSzPts val="2000"/>
              <a:buChar char="•"/>
            </a:pPr>
            <a:r>
              <a:rPr lang="sv-SE" sz="2000"/>
              <a:t>Aspects of the state that affect quality </a:t>
            </a:r>
            <a:endParaRPr sz="2000"/>
          </a:p>
          <a:p>
            <a:pPr indent="-355600" lvl="1" marL="914400" rtl="0" algn="l">
              <a:spcBef>
                <a:spcPts val="500"/>
              </a:spcBef>
              <a:spcAft>
                <a:spcPts val="0"/>
              </a:spcAft>
              <a:buSzPts val="2000"/>
              <a:buChar char="•"/>
            </a:pPr>
            <a:r>
              <a:rPr lang="sv-SE" sz="2000"/>
              <a:t>(i.e., information stored in the system)</a:t>
            </a:r>
            <a:endParaRPr sz="2000"/>
          </a:p>
          <a:p>
            <a:pPr indent="-381000" lvl="0" marL="457200" rtl="0" algn="l">
              <a:spcBef>
                <a:spcPts val="1000"/>
              </a:spcBef>
              <a:spcAft>
                <a:spcPts val="0"/>
              </a:spcAft>
              <a:buSzPts val="2400"/>
              <a:buChar char="•"/>
            </a:pPr>
            <a:r>
              <a:rPr lang="sv-SE" sz="2400"/>
              <a:t>System Environment</a:t>
            </a:r>
            <a:endParaRPr sz="2400"/>
          </a:p>
          <a:p>
            <a:pPr indent="-355600" lvl="1" marL="914400" rtl="0" algn="l">
              <a:spcBef>
                <a:spcPts val="500"/>
              </a:spcBef>
              <a:spcAft>
                <a:spcPts val="0"/>
              </a:spcAft>
              <a:buSzPts val="2000"/>
              <a:buChar char="•"/>
            </a:pPr>
            <a:r>
              <a:rPr lang="sv-SE" sz="2000"/>
              <a:t>Significant observations about the environment that the system is running in.</a:t>
            </a:r>
            <a:endParaRPr sz="2000"/>
          </a:p>
        </p:txBody>
      </p:sp>
      <p:sp>
        <p:nvSpPr>
          <p:cNvPr id="104" name="Google Shape;104;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Scenario Format</a:t>
            </a:r>
            <a:endParaRPr/>
          </a:p>
        </p:txBody>
      </p:sp>
      <p:sp>
        <p:nvSpPr>
          <p:cNvPr id="110" name="Google Shape;110;p17"/>
          <p:cNvSpPr txBox="1"/>
          <p:nvPr>
            <p:ph idx="1" type="body"/>
          </p:nvPr>
        </p:nvSpPr>
        <p:spPr>
          <a:xfrm>
            <a:off x="468900" y="887576"/>
            <a:ext cx="8217900" cy="38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2000"/>
          </a:p>
          <a:p>
            <a:pPr indent="-381000" lvl="0" marL="457200" rtl="0" algn="l">
              <a:spcBef>
                <a:spcPts val="1000"/>
              </a:spcBef>
              <a:spcAft>
                <a:spcPts val="0"/>
              </a:spcAft>
              <a:buSzPts val="2400"/>
              <a:buChar char="•"/>
            </a:pPr>
            <a:r>
              <a:rPr lang="sv-SE" sz="2400"/>
              <a:t>External Stimulus</a:t>
            </a:r>
            <a:endParaRPr sz="2400"/>
          </a:p>
          <a:p>
            <a:pPr indent="-355600" lvl="1" marL="914400" rtl="0" algn="l">
              <a:spcBef>
                <a:spcPts val="500"/>
              </a:spcBef>
              <a:spcAft>
                <a:spcPts val="0"/>
              </a:spcAft>
              <a:buSzPts val="2000"/>
              <a:buChar char="•"/>
            </a:pPr>
            <a:r>
              <a:rPr lang="sv-SE" sz="2000"/>
              <a:t>Environmental factors that initiate the scenario.</a:t>
            </a:r>
            <a:endParaRPr sz="2000"/>
          </a:p>
          <a:p>
            <a:pPr indent="-355600" lvl="1" marL="914400" rtl="0" algn="l">
              <a:spcBef>
                <a:spcPts val="500"/>
              </a:spcBef>
              <a:spcAft>
                <a:spcPts val="0"/>
              </a:spcAft>
              <a:buSzPts val="2000"/>
              <a:buChar char="•"/>
            </a:pPr>
            <a:r>
              <a:rPr lang="sv-SE" sz="2000"/>
              <a:t>(i.e., infrastructure changes or failures, security attacks, etc.)</a:t>
            </a:r>
            <a:endParaRPr sz="2000"/>
          </a:p>
          <a:p>
            <a:pPr indent="-381000" lvl="0" marL="457200" rtl="0" algn="l">
              <a:spcBef>
                <a:spcPts val="1000"/>
              </a:spcBef>
              <a:spcAft>
                <a:spcPts val="0"/>
              </a:spcAft>
              <a:buSzPts val="2400"/>
              <a:buChar char="•"/>
            </a:pPr>
            <a:r>
              <a:rPr lang="sv-SE" sz="2400"/>
              <a:t>Required System Response</a:t>
            </a:r>
            <a:endParaRPr sz="2400"/>
          </a:p>
          <a:p>
            <a:pPr indent="-381000" lvl="1" marL="914400" rtl="0" algn="l">
              <a:spcBef>
                <a:spcPts val="500"/>
              </a:spcBef>
              <a:spcAft>
                <a:spcPts val="0"/>
              </a:spcAft>
              <a:buSzPts val="2400"/>
              <a:buChar char="•"/>
            </a:pPr>
            <a:r>
              <a:rPr lang="sv-SE" sz="2000"/>
              <a:t>How should it respond?</a:t>
            </a:r>
            <a:endParaRPr sz="2000"/>
          </a:p>
          <a:p>
            <a:pPr indent="-381000" lvl="1" marL="914400" rtl="0" algn="l">
              <a:spcBef>
                <a:spcPts val="500"/>
              </a:spcBef>
              <a:spcAft>
                <a:spcPts val="0"/>
              </a:spcAft>
              <a:buSzPts val="2400"/>
              <a:buChar char="•"/>
            </a:pPr>
            <a:r>
              <a:rPr lang="sv-SE" sz="2000"/>
              <a:t>(i.e., how should it handle a defined increase in requests)?</a:t>
            </a:r>
            <a:endParaRPr sz="2000"/>
          </a:p>
          <a:p>
            <a:pPr indent="-381000" lvl="0" marL="457200" rtl="0" algn="l">
              <a:spcBef>
                <a:spcPts val="1000"/>
              </a:spcBef>
              <a:spcAft>
                <a:spcPts val="0"/>
              </a:spcAft>
              <a:buSzPts val="2400"/>
              <a:buChar char="•"/>
            </a:pPr>
            <a:r>
              <a:rPr lang="sv-SE" sz="2400"/>
              <a:t>Response Measure</a:t>
            </a:r>
            <a:endParaRPr sz="2400"/>
          </a:p>
          <a:p>
            <a:pPr indent="-355600" lvl="1" marL="914400" rtl="0" algn="l">
              <a:spcBef>
                <a:spcPts val="500"/>
              </a:spcBef>
              <a:spcAft>
                <a:spcPts val="0"/>
              </a:spcAft>
              <a:buSzPts val="2000"/>
              <a:buChar char="•"/>
            </a:pPr>
            <a:r>
              <a:rPr lang="sv-SE" sz="2000"/>
              <a:t>How we quantify a successful system response.</a:t>
            </a:r>
            <a:endParaRPr sz="2000"/>
          </a:p>
          <a:p>
            <a:pPr indent="-355600" lvl="1" marL="914400" rtl="0" algn="l">
              <a:spcBef>
                <a:spcPts val="500"/>
              </a:spcBef>
              <a:spcAft>
                <a:spcPts val="0"/>
              </a:spcAft>
              <a:buSzPts val="2000"/>
              <a:buChar char="•"/>
            </a:pPr>
            <a:r>
              <a:rPr lang="sv-SE" sz="2000"/>
              <a:t>Measurements, thresholds on success.</a:t>
            </a:r>
            <a:endParaRPr sz="2000"/>
          </a:p>
        </p:txBody>
      </p:sp>
      <p:sp>
        <p:nvSpPr>
          <p:cNvPr id="111" name="Google Shape;11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8" name="Google Shape;118;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19" name="Google Shape;119;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centered around the following:</a:t>
            </a:r>
            <a:endParaRPr/>
          </a:p>
          <a:p>
            <a:pPr indent="-368300" lvl="1" marL="914400" rtl="0" algn="l">
              <a:spcBef>
                <a:spcPts val="0"/>
              </a:spcBef>
              <a:spcAft>
                <a:spcPts val="0"/>
              </a:spcAft>
              <a:buSzPts val="2200"/>
              <a:buChar char="•"/>
            </a:pPr>
            <a:r>
              <a:rPr lang="sv-SE"/>
              <a:t>Reliability</a:t>
            </a:r>
            <a:endParaRPr/>
          </a:p>
          <a:p>
            <a:pPr indent="-368300" lvl="1" marL="914400" rtl="0" algn="l">
              <a:spcBef>
                <a:spcPts val="0"/>
              </a:spcBef>
              <a:spcAft>
                <a:spcPts val="0"/>
              </a:spcAft>
              <a:buSzPts val="2200"/>
              <a:buChar char="•"/>
            </a:pPr>
            <a:r>
              <a:rPr lang="sv-SE"/>
              <a:t>Availability</a:t>
            </a:r>
            <a:endParaRPr/>
          </a:p>
          <a:p>
            <a:pPr indent="-368300" lvl="1" marL="914400" rtl="0" algn="l">
              <a:spcBef>
                <a:spcPts val="0"/>
              </a:spcBef>
              <a:spcAft>
                <a:spcPts val="0"/>
              </a:spcAft>
              <a:buSzPts val="2200"/>
              <a:buChar char="•"/>
            </a:pPr>
            <a:r>
              <a:rPr lang="sv-SE"/>
              <a:t>Performance</a:t>
            </a:r>
            <a:endParaRPr/>
          </a:p>
          <a:p>
            <a:pPr indent="-368300" lvl="1" marL="914400" rtl="0" algn="l">
              <a:spcBef>
                <a:spcPts val="0"/>
              </a:spcBef>
              <a:spcAft>
                <a:spcPts val="0"/>
              </a:spcAft>
              <a:buSzPts val="2200"/>
              <a:buChar char="•"/>
            </a:pPr>
            <a:r>
              <a:rPr lang="sv-SE"/>
              <a:t>Scalability</a:t>
            </a:r>
            <a:endParaRPr/>
          </a:p>
          <a:p>
            <a:pPr indent="-368300" lvl="1" marL="914400" rtl="0" algn="l">
              <a:spcBef>
                <a:spcPts val="0"/>
              </a:spcBef>
              <a:spcAft>
                <a:spcPts val="0"/>
              </a:spcAft>
              <a:buSzPts val="2200"/>
              <a:buChar char="•"/>
            </a:pPr>
            <a:r>
              <a:rPr lang="sv-SE"/>
              <a:t>Security</a:t>
            </a:r>
            <a:endParaRPr/>
          </a:p>
          <a:p>
            <a:pPr indent="-368300" lvl="1" marL="914400" rtl="0" algn="l">
              <a:spcBef>
                <a:spcPts val="0"/>
              </a:spcBef>
              <a:spcAft>
                <a:spcPts val="0"/>
              </a:spcAft>
              <a:buSzPts val="2200"/>
              <a:buChar char="•"/>
            </a:pPr>
            <a:r>
              <a:rPr lang="sv-SE"/>
              <a:t>Remember to include both a response and a response measure (with acceptable threshold)!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6" name="Google Shape;126;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Starting Ideas</a:t>
            </a:r>
            <a:endParaRPr/>
          </a:p>
        </p:txBody>
      </p:sp>
      <p:sp>
        <p:nvSpPr>
          <p:cNvPr id="127" name="Google Shape;127;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Performance</a:t>
            </a:r>
            <a:endParaRPr/>
          </a:p>
          <a:p>
            <a:pPr indent="-368300" lvl="1" marL="914400" rtl="0" algn="l">
              <a:spcBef>
                <a:spcPts val="0"/>
              </a:spcBef>
              <a:spcAft>
                <a:spcPts val="0"/>
              </a:spcAft>
              <a:buSzPts val="2200"/>
              <a:buChar char="•"/>
            </a:pPr>
            <a:r>
              <a:rPr lang="sv-SE"/>
              <a:t>Time to exit ramp</a:t>
            </a:r>
            <a:endParaRPr/>
          </a:p>
          <a:p>
            <a:pPr indent="-393700" lvl="0" marL="457200" rtl="0" algn="l">
              <a:spcBef>
                <a:spcPts val="0"/>
              </a:spcBef>
              <a:spcAft>
                <a:spcPts val="0"/>
              </a:spcAft>
              <a:buSzPts val="2600"/>
              <a:buChar char="•"/>
            </a:pPr>
            <a:r>
              <a:rPr lang="sv-SE"/>
              <a:t>Availability</a:t>
            </a:r>
            <a:endParaRPr/>
          </a:p>
          <a:p>
            <a:pPr indent="-368300" lvl="1" marL="914400" rtl="0" algn="l">
              <a:spcBef>
                <a:spcPts val="0"/>
              </a:spcBef>
              <a:spcAft>
                <a:spcPts val="0"/>
              </a:spcAft>
              <a:buSzPts val="2200"/>
              <a:buChar char="•"/>
            </a:pPr>
            <a:r>
              <a:rPr lang="sv-SE"/>
              <a:t>Exit Kiosk Malfunction</a:t>
            </a:r>
            <a:endParaRPr/>
          </a:p>
          <a:p>
            <a:pPr indent="-368300" lvl="1" marL="914400" rtl="0" algn="l">
              <a:spcBef>
                <a:spcPts val="0"/>
              </a:spcBef>
              <a:spcAft>
                <a:spcPts val="0"/>
              </a:spcAft>
              <a:buSzPts val="2200"/>
              <a:buChar char="•"/>
            </a:pPr>
            <a:r>
              <a:rPr lang="sv-SE"/>
              <a:t>Loss of Server</a:t>
            </a:r>
            <a:endParaRPr/>
          </a:p>
          <a:p>
            <a:pPr indent="-368300" lvl="1" marL="914400" rtl="0" algn="l">
              <a:spcBef>
                <a:spcPts val="0"/>
              </a:spcBef>
              <a:spcAft>
                <a:spcPts val="0"/>
              </a:spcAft>
              <a:buSzPts val="2200"/>
              <a:buChar char="•"/>
            </a:pPr>
            <a:r>
              <a:rPr lang="sv-SE"/>
              <a:t>Loss of Connection to Credit Card Processing</a:t>
            </a:r>
            <a:endParaRPr/>
          </a:p>
          <a:p>
            <a:pPr indent="-393700" lvl="0" marL="457200" rtl="0" algn="l">
              <a:spcBef>
                <a:spcPts val="0"/>
              </a:spcBef>
              <a:spcAft>
                <a:spcPts val="0"/>
              </a:spcAft>
              <a:buSzPts val="2600"/>
              <a:buChar char="•"/>
            </a:pPr>
            <a:r>
              <a:rPr lang="sv-SE"/>
              <a:t>Security</a:t>
            </a:r>
            <a:endParaRPr/>
          </a:p>
          <a:p>
            <a:pPr indent="-368300" lvl="1" marL="914400" rtl="0" algn="l">
              <a:spcBef>
                <a:spcPts val="0"/>
              </a:spcBef>
              <a:spcAft>
                <a:spcPts val="0"/>
              </a:spcAft>
              <a:buSzPts val="2200"/>
              <a:buChar char="•"/>
            </a:pPr>
            <a:r>
              <a:rPr lang="sv-SE"/>
              <a:t>DDOS attack on a public API of the parking system (does one exist?) or external dependencies (credit card/payment systems)</a:t>
            </a:r>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