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59" r:id="rId4"/>
    <p:sldMasterId id="2147483660" r:id="rId5"/>
    <p:sldMasterId id="2147483661"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 id="328" r:id="rId8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42" Type="http://schemas.openxmlformats.org/officeDocument/2006/relationships/slide" Target="slides/slide35.xml"/><Relationship Id="rId41" Type="http://schemas.openxmlformats.org/officeDocument/2006/relationships/slide" Target="slides/slide34.xml"/><Relationship Id="rId44" Type="http://schemas.openxmlformats.org/officeDocument/2006/relationships/slide" Target="slides/slide37.xml"/><Relationship Id="rId43" Type="http://schemas.openxmlformats.org/officeDocument/2006/relationships/slide" Target="slides/slide36.xml"/><Relationship Id="rId46" Type="http://schemas.openxmlformats.org/officeDocument/2006/relationships/slide" Target="slides/slide39.xml"/><Relationship Id="rId45" Type="http://schemas.openxmlformats.org/officeDocument/2006/relationships/slide" Target="slides/slide38.xml"/><Relationship Id="rId80" Type="http://schemas.openxmlformats.org/officeDocument/2006/relationships/slide" Target="slides/slide73.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48" Type="http://schemas.openxmlformats.org/officeDocument/2006/relationships/slide" Target="slides/slide41.xml"/><Relationship Id="rId47" Type="http://schemas.openxmlformats.org/officeDocument/2006/relationships/slide" Target="slides/slide40.xml"/><Relationship Id="rId49" Type="http://schemas.openxmlformats.org/officeDocument/2006/relationships/slide" Target="slides/slide42.xml"/><Relationship Id="rId5" Type="http://schemas.openxmlformats.org/officeDocument/2006/relationships/slideMaster" Target="slideMasters/slideMaster2.xml"/><Relationship Id="rId6" Type="http://schemas.openxmlformats.org/officeDocument/2006/relationships/slideMaster" Target="slideMasters/slideMaster3.xml"/><Relationship Id="rId7" Type="http://schemas.openxmlformats.org/officeDocument/2006/relationships/notesMaster" Target="notesMasters/notesMaster1.xml"/><Relationship Id="rId8" Type="http://schemas.openxmlformats.org/officeDocument/2006/relationships/slide" Target="slides/slide1.xml"/><Relationship Id="rId73" Type="http://schemas.openxmlformats.org/officeDocument/2006/relationships/slide" Target="slides/slide66.xml"/><Relationship Id="rId72" Type="http://schemas.openxmlformats.org/officeDocument/2006/relationships/slide" Target="slides/slide65.xml"/><Relationship Id="rId31" Type="http://schemas.openxmlformats.org/officeDocument/2006/relationships/slide" Target="slides/slide24.xml"/><Relationship Id="rId75" Type="http://schemas.openxmlformats.org/officeDocument/2006/relationships/slide" Target="slides/slide68.xml"/><Relationship Id="rId30" Type="http://schemas.openxmlformats.org/officeDocument/2006/relationships/slide" Target="slides/slide23.xml"/><Relationship Id="rId74" Type="http://schemas.openxmlformats.org/officeDocument/2006/relationships/slide" Target="slides/slide67.xml"/><Relationship Id="rId33" Type="http://schemas.openxmlformats.org/officeDocument/2006/relationships/slide" Target="slides/slide26.xml"/><Relationship Id="rId77" Type="http://schemas.openxmlformats.org/officeDocument/2006/relationships/slide" Target="slides/slide70.xml"/><Relationship Id="rId32" Type="http://schemas.openxmlformats.org/officeDocument/2006/relationships/slide" Target="slides/slide25.xml"/><Relationship Id="rId76" Type="http://schemas.openxmlformats.org/officeDocument/2006/relationships/slide" Target="slides/slide69.xml"/><Relationship Id="rId35" Type="http://schemas.openxmlformats.org/officeDocument/2006/relationships/slide" Target="slides/slide28.xml"/><Relationship Id="rId79" Type="http://schemas.openxmlformats.org/officeDocument/2006/relationships/slide" Target="slides/slide72.xml"/><Relationship Id="rId34" Type="http://schemas.openxmlformats.org/officeDocument/2006/relationships/slide" Target="slides/slide27.xml"/><Relationship Id="rId78" Type="http://schemas.openxmlformats.org/officeDocument/2006/relationships/slide" Target="slides/slide71.xml"/><Relationship Id="rId71" Type="http://schemas.openxmlformats.org/officeDocument/2006/relationships/slide" Target="slides/slide64.xml"/><Relationship Id="rId70" Type="http://schemas.openxmlformats.org/officeDocument/2006/relationships/slide" Target="slides/slide63.xml"/><Relationship Id="rId37" Type="http://schemas.openxmlformats.org/officeDocument/2006/relationships/slide" Target="slides/slide30.xml"/><Relationship Id="rId36" Type="http://schemas.openxmlformats.org/officeDocument/2006/relationships/slide" Target="slides/slide29.xml"/><Relationship Id="rId39" Type="http://schemas.openxmlformats.org/officeDocument/2006/relationships/slide" Target="slides/slide32.xml"/><Relationship Id="rId38" Type="http://schemas.openxmlformats.org/officeDocument/2006/relationships/slide" Target="slides/slide31.xml"/><Relationship Id="rId62" Type="http://schemas.openxmlformats.org/officeDocument/2006/relationships/slide" Target="slides/slide55.xml"/><Relationship Id="rId61" Type="http://schemas.openxmlformats.org/officeDocument/2006/relationships/slide" Target="slides/slide54.xml"/><Relationship Id="rId20" Type="http://schemas.openxmlformats.org/officeDocument/2006/relationships/slide" Target="slides/slide13.xml"/><Relationship Id="rId64" Type="http://schemas.openxmlformats.org/officeDocument/2006/relationships/slide" Target="slides/slide57.xml"/><Relationship Id="rId63" Type="http://schemas.openxmlformats.org/officeDocument/2006/relationships/slide" Target="slides/slide56.xml"/><Relationship Id="rId22" Type="http://schemas.openxmlformats.org/officeDocument/2006/relationships/slide" Target="slides/slide15.xml"/><Relationship Id="rId66" Type="http://schemas.openxmlformats.org/officeDocument/2006/relationships/slide" Target="slides/slide59.xml"/><Relationship Id="rId21" Type="http://schemas.openxmlformats.org/officeDocument/2006/relationships/slide" Target="slides/slide14.xml"/><Relationship Id="rId65" Type="http://schemas.openxmlformats.org/officeDocument/2006/relationships/slide" Target="slides/slide58.xml"/><Relationship Id="rId24" Type="http://schemas.openxmlformats.org/officeDocument/2006/relationships/slide" Target="slides/slide17.xml"/><Relationship Id="rId68" Type="http://schemas.openxmlformats.org/officeDocument/2006/relationships/slide" Target="slides/slide61.xml"/><Relationship Id="rId23" Type="http://schemas.openxmlformats.org/officeDocument/2006/relationships/slide" Target="slides/slide16.xml"/><Relationship Id="rId67" Type="http://schemas.openxmlformats.org/officeDocument/2006/relationships/slide" Target="slides/slide60.xml"/><Relationship Id="rId60" Type="http://schemas.openxmlformats.org/officeDocument/2006/relationships/slide" Target="slides/slide53.xml"/><Relationship Id="rId26" Type="http://schemas.openxmlformats.org/officeDocument/2006/relationships/slide" Target="slides/slide19.xml"/><Relationship Id="rId25" Type="http://schemas.openxmlformats.org/officeDocument/2006/relationships/slide" Target="slides/slide18.xml"/><Relationship Id="rId69" Type="http://schemas.openxmlformats.org/officeDocument/2006/relationships/slide" Target="slides/slide62.xml"/><Relationship Id="rId28" Type="http://schemas.openxmlformats.org/officeDocument/2006/relationships/slide" Target="slides/slide21.xml"/><Relationship Id="rId27" Type="http://schemas.openxmlformats.org/officeDocument/2006/relationships/slide" Target="slides/slide20.xml"/><Relationship Id="rId29" Type="http://schemas.openxmlformats.org/officeDocument/2006/relationships/slide" Target="slides/slide22.xml"/><Relationship Id="rId51" Type="http://schemas.openxmlformats.org/officeDocument/2006/relationships/slide" Target="slides/slide44.xml"/><Relationship Id="rId50" Type="http://schemas.openxmlformats.org/officeDocument/2006/relationships/slide" Target="slides/slide43.xml"/><Relationship Id="rId53" Type="http://schemas.openxmlformats.org/officeDocument/2006/relationships/slide" Target="slides/slide46.xml"/><Relationship Id="rId52" Type="http://schemas.openxmlformats.org/officeDocument/2006/relationships/slide" Target="slides/slide45.xml"/><Relationship Id="rId11" Type="http://schemas.openxmlformats.org/officeDocument/2006/relationships/slide" Target="slides/slide4.xml"/><Relationship Id="rId55" Type="http://schemas.openxmlformats.org/officeDocument/2006/relationships/slide" Target="slides/slide48.xml"/><Relationship Id="rId10" Type="http://schemas.openxmlformats.org/officeDocument/2006/relationships/slide" Target="slides/slide3.xml"/><Relationship Id="rId54" Type="http://schemas.openxmlformats.org/officeDocument/2006/relationships/slide" Target="slides/slide47.xml"/><Relationship Id="rId13" Type="http://schemas.openxmlformats.org/officeDocument/2006/relationships/slide" Target="slides/slide6.xml"/><Relationship Id="rId57" Type="http://schemas.openxmlformats.org/officeDocument/2006/relationships/slide" Target="slides/slide50.xml"/><Relationship Id="rId12" Type="http://schemas.openxmlformats.org/officeDocument/2006/relationships/slide" Target="slides/slide5.xml"/><Relationship Id="rId56" Type="http://schemas.openxmlformats.org/officeDocument/2006/relationships/slide" Target="slides/slide49.xml"/><Relationship Id="rId15" Type="http://schemas.openxmlformats.org/officeDocument/2006/relationships/slide" Target="slides/slide8.xml"/><Relationship Id="rId59" Type="http://schemas.openxmlformats.org/officeDocument/2006/relationships/slide" Target="slides/slide52.xml"/><Relationship Id="rId14" Type="http://schemas.openxmlformats.org/officeDocument/2006/relationships/slide" Target="slides/slide7.xml"/><Relationship Id="rId58" Type="http://schemas.openxmlformats.org/officeDocument/2006/relationships/slide" Target="slides/slide51.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1" name="Shape 81"/>
        <p:cNvGrpSpPr/>
        <p:nvPr/>
      </p:nvGrpSpPr>
      <p:grpSpPr>
        <a:xfrm>
          <a:off x="0" y="0"/>
          <a:ext cx="0" cy="0"/>
          <a:chOff x="0" y="0"/>
          <a:chExt cx="0" cy="0"/>
        </a:xfrm>
      </p:grpSpPr>
      <p:sp>
        <p:nvSpPr>
          <p:cNvPr id="82" name="Google Shape;82;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768786388c_0_9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768786388c_0_9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LAtency is one of the most common ways to assess performance. LAtency</a:t>
            </a:r>
            <a:r>
              <a:rPr lang="sv-SE"/>
              <a:t> is the length of time it takes for a specified interaction with the system to complete. For a human-oriented system, this could be the length of time between the user initiating the request and the response being available for their use (e.g., the time from clicking a user interface button to seeing the response screen populated with data). For an infrastructure-oriented system such as a database, this could be the time between invoking a service and the service returning a response (e.g., the time from calling a query application programming interface to obtaining the query results).</a:t>
            </a:r>
            <a:endParaRPr/>
          </a:p>
          <a:p>
            <a:pPr indent="0" lvl="0" marL="0" rtl="0" algn="l">
              <a:spcBef>
                <a:spcPts val="0"/>
              </a:spcBef>
              <a:spcAft>
                <a:spcPts val="0"/>
              </a:spcAft>
              <a:buNone/>
            </a:pPr>
            <a:r>
              <a:rPr lang="sv-SE"/>
              <a:t>We define two ways of looking at latency measurements you may want to consider separately.</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sv-SE"/>
              <a:t>1. Responsiveness considers how quickly the system responds to routine workloads such as interactive user requests. The response time for such operations is typically on the order of a few seconds. The key consideration</a:t>
            </a:r>
            <a:endParaRPr/>
          </a:p>
          <a:p>
            <a:pPr indent="0" lvl="0" marL="0" rtl="0" algn="l">
              <a:spcBef>
                <a:spcPts val="0"/>
              </a:spcBef>
              <a:spcAft>
                <a:spcPts val="0"/>
              </a:spcAft>
              <a:buClr>
                <a:schemeClr val="dk1"/>
              </a:buClr>
              <a:buSzPts val="1100"/>
              <a:buFont typeface="Arial"/>
              <a:buNone/>
            </a:pPr>
            <a:r>
              <a:rPr lang="sv-SE"/>
              <a:t>for such workloads is user productivity, ensuring that the system does not slow down its users. The two aspects of responsiveness that usually need to be considered are the responsiveness of the user’s device (e.g., how long it</a:t>
            </a:r>
            <a:endParaRPr/>
          </a:p>
          <a:p>
            <a:pPr indent="0" lvl="0" marL="0" rtl="0" algn="l">
              <a:spcBef>
                <a:spcPts val="0"/>
              </a:spcBef>
              <a:spcAft>
                <a:spcPts val="0"/>
              </a:spcAft>
              <a:buNone/>
            </a:pPr>
            <a:r>
              <a:rPr lang="sv-SE"/>
              <a:t>takes for a keypress or mouse click to be recognized) and the responsiveness of the system itself (e.g., how long it takes the system to respond to a request when a button is clicked). The latter is usually the focus of our attention, but the former can be important to consider in circumstances very resource-limited clients, or when users are accessing their devices remotely (such as with remote desktop technology).</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768786388c_0_7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768786388c_0_7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2. Turnaround time is the time taken to complete (turn around) larger tasks. This is typically measured in minutes or hours, and the key considerations are whether the task can be completed in the time available to it and the</a:t>
            </a:r>
            <a:endParaRPr/>
          </a:p>
          <a:p>
            <a:pPr indent="0" lvl="0" marL="0" rtl="0" algn="l">
              <a:spcBef>
                <a:spcPts val="0"/>
              </a:spcBef>
              <a:spcAft>
                <a:spcPts val="0"/>
              </a:spcAft>
              <a:buClr>
                <a:schemeClr val="dk1"/>
              </a:buClr>
              <a:buSzPts val="1100"/>
              <a:buFont typeface="Arial"/>
              <a:buNone/>
            </a:pPr>
            <a:r>
              <a:rPr lang="sv-SE"/>
              <a:t>impact the task has on the system responsiveness while it is running. It may also be important to consider how quickly partial results can be produced as part of a long-running task, for example, to provide partial or summary information earlier than the full results.</a:t>
            </a:r>
            <a:endParaRPr/>
          </a:p>
          <a:p>
            <a:pPr indent="0" lvl="0" marL="0" rtl="0" algn="l">
              <a:spcBef>
                <a:spcPts val="0"/>
              </a:spcBef>
              <a:spcAft>
                <a:spcPts val="0"/>
              </a:spcAft>
              <a:buNone/>
            </a:pPr>
            <a:r>
              <a:rPr lang="sv-SE"/>
              <a:t>(last two points)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768786388c_0_7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768786388c_0_7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If you run a task multiple times, it will not always take an identical amount of time to finish. (2) - if a task generally takes 10 seconds, plus or minus a small amount, great. If it sometimes takes 10 minutes, that isn’t good. (4-end)</a:t>
            </a:r>
            <a:endParaRPr/>
          </a:p>
        </p:txBody>
      </p:sp>
      <p:sp>
        <p:nvSpPr>
          <p:cNvPr id="162" name="Google Shape;162;g768786388c_0_7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768786388c_0_1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768786388c_0_1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Throughput is defined as the amount of workload the system is capable of handling in a unit time period. Throughput and response time have a complex interrelationship in most systems. In general, the shorter your transaction</a:t>
            </a:r>
            <a:endParaRPr/>
          </a:p>
          <a:p>
            <a:pPr indent="0" lvl="0" marL="0" rtl="0" algn="l">
              <a:spcBef>
                <a:spcPts val="0"/>
              </a:spcBef>
              <a:spcAft>
                <a:spcPts val="0"/>
              </a:spcAft>
              <a:buClr>
                <a:schemeClr val="dk1"/>
              </a:buClr>
              <a:buSzPts val="1100"/>
              <a:buFont typeface="Arial"/>
              <a:buNone/>
            </a:pPr>
            <a:r>
              <a:rPr lang="sv-SE"/>
              <a:t>processing time, the higher the throughput your system can achieve. However, as the load on the system increases (and throughput rises), the response time for individual transactions tends to increase (4-5).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4" name="Shape 174"/>
        <p:cNvGrpSpPr/>
        <p:nvPr/>
      </p:nvGrpSpPr>
      <p:grpSpPr>
        <a:xfrm>
          <a:off x="0" y="0"/>
          <a:ext cx="0" cy="0"/>
          <a:chOff x="0" y="0"/>
          <a:chExt cx="0" cy="0"/>
        </a:xfrm>
      </p:grpSpPr>
      <p:sp>
        <p:nvSpPr>
          <p:cNvPr id="175" name="Google Shape;175;g768786388c_0_7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768786388c_0_7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Therefore, it is quite possible to end up with a situation where throughput goals can be met only at the expense of response time goals, or vice versa. (7-8)</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sv-SE"/>
              <a:t>As an engineer, you need to make sure that you and your stakeholders understand these interrelationships and that you have balanced your stakeholders’ different performance goals.</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1" name="Shape 181"/>
        <p:cNvGrpSpPr/>
        <p:nvPr/>
      </p:nvGrpSpPr>
      <p:grpSpPr>
        <a:xfrm>
          <a:off x="0" y="0"/>
          <a:ext cx="0" cy="0"/>
          <a:chOff x="0" y="0"/>
          <a:chExt cx="0" cy="0"/>
        </a:xfrm>
      </p:grpSpPr>
      <p:sp>
        <p:nvSpPr>
          <p:cNvPr id="182" name="Google Shape;182;g768786388c_0_7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768786388c_0_7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t>
            </a:r>
            <a:r>
              <a:rPr lang="sv-SE"/>
              <a:t>In the engine controller, for example, the fuel should ignite when the cylinder is in a particular position. (3-4)</a:t>
            </a:r>
            <a:endParaRPr/>
          </a:p>
        </p:txBody>
      </p:sp>
      <p:sp>
        <p:nvSpPr>
          <p:cNvPr id="184" name="Google Shape;184;g768786388c_0_7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g768786388c_0_7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768786388c_0_79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g768786388c_0_79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7" name="Shape 197"/>
        <p:cNvGrpSpPr/>
        <p:nvPr/>
      </p:nvGrpSpPr>
      <p:grpSpPr>
        <a:xfrm>
          <a:off x="0" y="0"/>
          <a:ext cx="0" cy="0"/>
          <a:chOff x="0" y="0"/>
          <a:chExt cx="0" cy="0"/>
        </a:xfrm>
      </p:grpSpPr>
      <p:sp>
        <p:nvSpPr>
          <p:cNvPr id="198" name="Google Shape;198;g768786388c_0_14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768786388c_0_1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68786388c_0_15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768786388c_0_1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Response time targets are meaningful only in the context of a defined load. It may be easy for a computer system to process a single transaction in 3 seconds but much harder to achieve this target when it is receiving 500 transactions a second. This means that response time requirements need to specify the context as well as a clearly defined response time goal (which also defines when a transaction starts and ends). In most systems, response time under constant load will vary according to some sort of distribution curve. Most transactions will complete at or near the average response time, but some will take longer, and a few will complete more quickly. In most cases, it isn’t reasonable to expect every transaction to complete within the target response time. It is more realistic to require a certain proportion (such as 90% or 95%) of transactions to meet the target.</a:t>
            </a:r>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768786388c_0_15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768786388c_0_1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768786388c_0_7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768786388c_0_7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768786388c_0_8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768786388c_0_8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What’s wrong?)</a:t>
            </a:r>
            <a:endParaRPr/>
          </a:p>
          <a:p>
            <a:pPr indent="0" lvl="0" marL="0" rtl="0" algn="l">
              <a:spcBef>
                <a:spcPts val="0"/>
              </a:spcBef>
              <a:spcAft>
                <a:spcPts val="0"/>
              </a:spcAft>
              <a:buClr>
                <a:schemeClr val="dk1"/>
              </a:buClr>
              <a:buSzPts val="1100"/>
              <a:buFont typeface="Arial"/>
              <a:buNone/>
            </a:pPr>
            <a:r>
              <a:rPr lang="sv-SE"/>
              <a:t>It is very vague in all aspects. What is “high volume”? How quickly does the system have to respond</a:t>
            </a:r>
            <a:endParaRPr/>
          </a:p>
          <a:p>
            <a:pPr indent="0" lvl="0" marL="0" rtl="0" algn="l">
              <a:spcBef>
                <a:spcPts val="0"/>
              </a:spcBef>
              <a:spcAft>
                <a:spcPts val="0"/>
              </a:spcAft>
              <a:buClr>
                <a:schemeClr val="dk1"/>
              </a:buClr>
              <a:buSzPts val="1100"/>
              <a:buFont typeface="Arial"/>
              <a:buNone/>
            </a:pPr>
            <a:r>
              <a:rPr lang="sv-SE"/>
              <a:t>to requests? For some volume of requests, it is not possible to service them, so it is not actually</a:t>
            </a:r>
            <a:endParaRPr/>
          </a:p>
          <a:p>
            <a:pPr indent="0" lvl="0" marL="0" rtl="0" algn="l">
              <a:spcBef>
                <a:spcPts val="0"/>
              </a:spcBef>
              <a:spcAft>
                <a:spcPts val="0"/>
              </a:spcAft>
              <a:buClr>
                <a:schemeClr val="dk1"/>
              </a:buClr>
              <a:buSzPts val="1100"/>
              <a:buFont typeface="Arial"/>
              <a:buNone/>
            </a:pPr>
            <a:r>
              <a:rPr lang="sv-SE"/>
              <a:t>implementable. The scenario tells you very, very little about the architecture and how it is built to</a:t>
            </a:r>
            <a:endParaRPr/>
          </a:p>
          <a:p>
            <a:pPr indent="0" lvl="0" marL="0" rtl="0" algn="l">
              <a:spcBef>
                <a:spcPts val="0"/>
              </a:spcBef>
              <a:spcAft>
                <a:spcPts val="0"/>
              </a:spcAft>
              <a:buClr>
                <a:schemeClr val="dk1"/>
              </a:buClr>
              <a:buSzPts val="1100"/>
              <a:buFont typeface="Arial"/>
              <a:buNone/>
            </a:pPr>
            <a:r>
              <a:rPr lang="sv-SE"/>
              <a:t>concretely respond to high load.</a:t>
            </a:r>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68786388c_0_16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768786388c_0_1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 - discuss. Why good?)</a:t>
            </a:r>
            <a:endParaRPr/>
          </a:p>
          <a:p>
            <a:pPr indent="0" lvl="0" marL="0" rtl="0" algn="l">
              <a:spcBef>
                <a:spcPts val="0"/>
              </a:spcBef>
              <a:spcAft>
                <a:spcPts val="0"/>
              </a:spcAft>
              <a:buNone/>
            </a:pPr>
            <a:r>
              <a:rPr lang="sv-SE"/>
              <a:t>It is specific; it talks about response under a specific user action. It gives enough context</a:t>
            </a:r>
            <a:endParaRPr/>
          </a:p>
          <a:p>
            <a:pPr indent="0" lvl="0" marL="0" rtl="0" algn="l">
              <a:spcBef>
                <a:spcPts val="0"/>
              </a:spcBef>
              <a:spcAft>
                <a:spcPts val="0"/>
              </a:spcAft>
              <a:buNone/>
            </a:pPr>
            <a:r>
              <a:rPr lang="sv-SE"/>
              <a:t>information to be reasonable (granted, some of it is defined elsewhere in a glossary). Also, it gives a</a:t>
            </a:r>
            <a:endParaRPr/>
          </a:p>
          <a:p>
            <a:pPr indent="0" lvl="0" marL="0" rtl="0" algn="l">
              <a:spcBef>
                <a:spcPts val="0"/>
              </a:spcBef>
              <a:spcAft>
                <a:spcPts val="0"/>
              </a:spcAft>
              <a:buNone/>
            </a:pPr>
            <a:r>
              <a:rPr lang="sv-SE"/>
              <a:t>probabilistic guarantee, which is usually the correct way to talk about performance for non-real-</a:t>
            </a:r>
            <a:endParaRPr/>
          </a:p>
          <a:p>
            <a:pPr indent="0" lvl="0" marL="0" rtl="0" algn="l">
              <a:spcBef>
                <a:spcPts val="0"/>
              </a:spcBef>
              <a:spcAft>
                <a:spcPts val="0"/>
              </a:spcAft>
              <a:buNone/>
            </a:pPr>
            <a:r>
              <a:rPr lang="sv-SE"/>
              <a:t>time systems, and provides a testable bound for the scenario</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9" name="Shape 239"/>
        <p:cNvGrpSpPr/>
        <p:nvPr/>
      </p:nvGrpSpPr>
      <p:grpSpPr>
        <a:xfrm>
          <a:off x="0" y="0"/>
          <a:ext cx="0" cy="0"/>
          <a:chOff x="0" y="0"/>
          <a:chExt cx="0" cy="0"/>
        </a:xfrm>
      </p:grpSpPr>
      <p:sp>
        <p:nvSpPr>
          <p:cNvPr id="240" name="Google Shape;240;g768786388c_0_17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768786388c_0_17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6" name="Shape 246"/>
        <p:cNvGrpSpPr/>
        <p:nvPr/>
      </p:nvGrpSpPr>
      <p:grpSpPr>
        <a:xfrm>
          <a:off x="0" y="0"/>
          <a:ext cx="0" cy="0"/>
          <a:chOff x="0" y="0"/>
          <a:chExt cx="0" cy="0"/>
        </a:xfrm>
      </p:grpSpPr>
      <p:sp>
        <p:nvSpPr>
          <p:cNvPr id="247" name="Google Shape;247;g768786388c_0_17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768786388c_0_17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3" name="Shape 253"/>
        <p:cNvGrpSpPr/>
        <p:nvPr/>
      </p:nvGrpSpPr>
      <p:grpSpPr>
        <a:xfrm>
          <a:off x="0" y="0"/>
          <a:ext cx="0" cy="0"/>
          <a:chOff x="0" y="0"/>
          <a:chExt cx="0" cy="0"/>
        </a:xfrm>
      </p:grpSpPr>
      <p:sp>
        <p:nvSpPr>
          <p:cNvPr id="254" name="Google Shape;254;g768786388c_0_8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768786388c_0_8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talk about why this is good</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68786388c_0_3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768786388c_0_3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768786388c_0_3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768786388c_0_3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g768786388c_0_1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768786388c_0_12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8 min break</a:t>
            </a:r>
            <a:endParaRPr/>
          </a:p>
        </p:txBody>
      </p:sp>
      <p:sp>
        <p:nvSpPr>
          <p:cNvPr id="277" name="Google Shape;277;g768786388c_0_12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g768786388c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768786388c_0_7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284" name="Google Shape;284;g768786388c_0_7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768786388c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768786388c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99" name="Google Shape;99;g768786388c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g768786388c_0_39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768786388c_0_39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refers to a property of software that it is there and ready to carry out its task when you need it to be. This is a broad perspective and encompasses what is normally called reliability (3) (although it may encompass additional considerations such as downtime due to periodic maintenance). In fact, availability builds upon the concept of reliability by adding the notion of recovery—that is, when the system breaks, it repairs itself.</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To define it formally:  “Availability refers to the ability of a system to mask or repair faults such that the cumulative service outage period does not exceed a required value over a specified time interval.” This definition make the concept of failure subject to the judgment of an external agent, possibly a human - what is a failure?. This also subsumes concepts of reliability, confidentiality, integrity, and any other quality attribute that involves a concept of unacceptable failure - what are we willing to accept?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5" name="Shape 295"/>
        <p:cNvGrpSpPr/>
        <p:nvPr/>
      </p:nvGrpSpPr>
      <p:grpSpPr>
        <a:xfrm>
          <a:off x="0" y="0"/>
          <a:ext cx="0" cy="0"/>
          <a:chOff x="0" y="0"/>
          <a:chExt cx="0" cy="0"/>
        </a:xfrm>
      </p:grpSpPr>
      <p:sp>
        <p:nvSpPr>
          <p:cNvPr id="296" name="Google Shape;296;g768786388c_0_3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768786388c_0_3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is closely related to security. A denial-of-service attack is explicitly designed to make a system fail—that is, to make it unavailable. Availability is also closely related to performance, because it may be difficult to tell when a system has failed and when it is simply the system entering a hazardous state and recovering or limiting the damage when it does.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Fundamentally, availability is about minimizing service outage time by mitigating faults. A failure is the deviation of the system from its specification, where the deviation is externally visible</a:t>
            </a:r>
            <a:r>
              <a:rPr lang="sv-SE">
                <a:solidFill>
                  <a:schemeClr val="dk1"/>
                </a:solidFill>
              </a:rPr>
              <a:t> to a system or human observer in the environment. A failure’s cause is called a fault - a mistake in the source code. A fault can be either internal or external to the system under consideration, that is, caused by a mistake in our code or a mistake in someone else’s code.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768786388c_0_40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768786388c_0_40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One of the most demanding tasks in building a high-availability, fault-tolerant system is to understand the nature of the failures that can arise during operation. Once those are understood, mitigation strategies can be designed into the software.Faults can be prevented, tolerated, removed, or forecast. In this way a system becomes “resilient” to faults. Among the areas with which we are concerned are how system faults are detected, how frequently failures may occur, what happens when a failure occurs, how long a system is allowed to be out of operation, when faults or failures may occur safely, how faults or failures can be prevented, and what kinds of notifications are required when a failure occurs</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768786388c_0_40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768786388c_0_40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Because a system failure is observable by users, the time to repair is the time until the failure is no longer observable. This may be a brief delay in the response time or it may be the time it takes someone to fly to a remote location in the Andes to repair a piece of mining machinery (as was recounted to us by a person responsible for repairing the software in a mining machine engine). The notion of “observability” can be a tricky one: the Stuxnet virus, as an example, went unobserved for a very long time even though it was doing damage. In addition, unlike hardware, we are often concerned with the level of capability that remains when a failure has occurred—a degraded operating mode.</a:t>
            </a:r>
            <a:endParaRPr/>
          </a:p>
          <a:p>
            <a:pPr indent="0" lvl="0" marL="0" rtl="0" algn="l">
              <a:spcBef>
                <a:spcPts val="0"/>
              </a:spcBef>
              <a:spcAft>
                <a:spcPts val="0"/>
              </a:spcAft>
              <a:buNone/>
            </a:pPr>
            <a:r>
              <a:rPr lang="sv-SE"/>
              <a:t>The distinction between faults and failures allows discussion of automatic repair strategies. That is, if code containing a fault is executed but the system is able to recover from the fault without any deviation from specified behavior being observable, there is no failure.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768786388c_0_12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768786388c_0_12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Availability is the uptime divided by the total time examined. (read </a:t>
            </a:r>
            <a:r>
              <a:rPr lang="sv-SE"/>
              <a:t>1-3</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solidFill>
                  <a:schemeClr val="dk1"/>
                </a:solidFill>
              </a:rPr>
              <a:t>(on last point - now, be careful when looking at availability figures. One decimal point makes a huge difference.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768786388c_0_41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768786388c_0_4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availability of a system can also be calculated as the probability that it will provide the specified services within required bounds over a specified time interval. (2-5)</a:t>
            </a:r>
            <a:endParaRPr/>
          </a:p>
          <a:p>
            <a:pPr indent="0" lvl="0" marL="0" rtl="0" algn="l">
              <a:spcBef>
                <a:spcPts val="0"/>
              </a:spcBef>
              <a:spcAft>
                <a:spcPts val="0"/>
              </a:spcAft>
              <a:buNone/>
            </a:pPr>
            <a:r>
              <a:rPr lang="sv-SE"/>
              <a:t>Scheduled downtimes (when the system is intentionally taken out of service) may not be considered when calculating availability, because the system is deemed “not needed” then. This arrangement may lead to seemingly odd situations where the system is down and users are waiting for it, but the downtime is scheduled and so is not counted against any availability requirements.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768786388c_0_12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768786388c_0_128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333" name="Google Shape;333;g768786388c_0_128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768786388c_0_53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768786388c_0_5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is (1). Availability scenarios (rest)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4" name="Shape 344"/>
        <p:cNvGrpSpPr/>
        <p:nvPr/>
      </p:nvGrpSpPr>
      <p:grpSpPr>
        <a:xfrm>
          <a:off x="0" y="0"/>
          <a:ext cx="0" cy="0"/>
          <a:chOff x="0" y="0"/>
          <a:chExt cx="0" cy="0"/>
        </a:xfrm>
      </p:grpSpPr>
      <p:sp>
        <p:nvSpPr>
          <p:cNvPr id="345" name="Google Shape;345;g768786388c_0_129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768786388c_0_129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is (1). Availability scenarios (rest)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g768786388c_0_5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768786388c_0_5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(1) For example, given a network connection failure, if there is no traffic from the system over the link, then the software may not perceive the network failure until it attempts to use the network. Do not assume the software is omniscient, that is, all-knowing; there must be a mechanism in the architecture to perceive failures before the system can respond to them.</a:t>
            </a:r>
            <a:endParaRPr/>
          </a:p>
          <a:p>
            <a:pPr indent="0" lvl="0" marL="0" rtl="0" algn="l">
              <a:spcBef>
                <a:spcPts val="0"/>
              </a:spcBef>
              <a:spcAft>
                <a:spcPts val="0"/>
              </a:spcAft>
              <a:buClr>
                <a:schemeClr val="dk1"/>
              </a:buClr>
              <a:buSzPts val="1100"/>
              <a:buFont typeface="Arial"/>
              <a:buNone/>
            </a:pPr>
            <a:r>
              <a:rPr lang="sv-SE"/>
              <a:t>The kinds of scenarios that are managed by availability fall into three types: failure of an existing</a:t>
            </a:r>
            <a:endParaRPr/>
          </a:p>
          <a:p>
            <a:pPr indent="0" lvl="0" marL="0" rtl="0" algn="l">
              <a:spcBef>
                <a:spcPts val="0"/>
              </a:spcBef>
              <a:spcAft>
                <a:spcPts val="0"/>
              </a:spcAft>
              <a:buClr>
                <a:schemeClr val="dk1"/>
              </a:buClr>
              <a:buSzPts val="1100"/>
              <a:buFont typeface="Arial"/>
              <a:buNone/>
            </a:pPr>
            <a:r>
              <a:rPr lang="sv-SE"/>
              <a:t>physical component or external system that is used by the software, reconfiguration of the physical</a:t>
            </a:r>
            <a:endParaRPr/>
          </a:p>
          <a:p>
            <a:pPr indent="0" lvl="0" marL="0" rtl="0" algn="l">
              <a:spcBef>
                <a:spcPts val="0"/>
              </a:spcBef>
              <a:spcAft>
                <a:spcPts val="0"/>
              </a:spcAft>
              <a:buClr>
                <a:schemeClr val="dk1"/>
              </a:buClr>
              <a:buSzPts val="1100"/>
              <a:buFont typeface="Arial"/>
              <a:buNone/>
            </a:pPr>
            <a:r>
              <a:rPr lang="sv-SE"/>
              <a:t>system (e.g., adding or removing additional hardware resources), or maintenance or reconfiguration of</a:t>
            </a:r>
            <a:endParaRPr/>
          </a:p>
          <a:p>
            <a:pPr indent="0" lvl="0" marL="0" rtl="0" algn="l">
              <a:spcBef>
                <a:spcPts val="0"/>
              </a:spcBef>
              <a:spcAft>
                <a:spcPts val="0"/>
              </a:spcAft>
              <a:buClr>
                <a:schemeClr val="dk1"/>
              </a:buClr>
              <a:buSzPts val="1100"/>
              <a:buFont typeface="Arial"/>
              <a:buNone/>
            </a:pPr>
            <a:r>
              <a:rPr lang="sv-SE"/>
              <a:t>the software: for example, loading new versions of the software onto hardware, especially if it requires</a:t>
            </a:r>
            <a:endParaRPr/>
          </a:p>
          <a:p>
            <a:pPr indent="0" lvl="0" marL="0" rtl="0" algn="l">
              <a:spcBef>
                <a:spcPts val="0"/>
              </a:spcBef>
              <a:spcAft>
                <a:spcPts val="0"/>
              </a:spcAft>
              <a:buClr>
                <a:schemeClr val="dk1"/>
              </a:buClr>
              <a:buSzPts val="1100"/>
              <a:buFont typeface="Arial"/>
              <a:buNone/>
            </a:pPr>
            <a:r>
              <a:rPr lang="sv-SE"/>
              <a:t>restarting different processes that are part of the system, or entering a “maintenance mode” that</a:t>
            </a:r>
            <a:endParaRPr/>
          </a:p>
          <a:p>
            <a:pPr indent="0" lvl="0" marL="0" rtl="0" algn="l">
              <a:spcBef>
                <a:spcPts val="0"/>
              </a:spcBef>
              <a:spcAft>
                <a:spcPts val="0"/>
              </a:spcAft>
              <a:buClr>
                <a:schemeClr val="dk1"/>
              </a:buClr>
              <a:buSzPts val="1100"/>
              <a:buFont typeface="Arial"/>
              <a:buNone/>
            </a:pPr>
            <a:r>
              <a:rPr lang="sv-SE"/>
              <a:t>requires that the software is offline or functions in a reduced capacity.</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3" name="Shape 103"/>
        <p:cNvGrpSpPr/>
        <p:nvPr/>
      </p:nvGrpSpPr>
      <p:grpSpPr>
        <a:xfrm>
          <a:off x="0" y="0"/>
          <a:ext cx="0" cy="0"/>
          <a:chOff x="0" y="0"/>
          <a:chExt cx="0" cy="0"/>
        </a:xfrm>
      </p:grpSpPr>
      <p:sp>
        <p:nvSpPr>
          <p:cNvPr id="104" name="Google Shape;104;g768786388c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768786388c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about time and the software system’s ability to meet timing requirements. When events occur—interrupts, messages, requests from users or other systems, or clock events marking the passage of time—the system, or some element of the system, must respond to them in time. Characterizing the events that can occur (and when they can occur) and the system’s time-based response to those events is the essence is discussing performance.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Web-based system events come in the form of requests from users (numbering in the tens or tens of millions) via their clients such as web browsers. In a control system for an internal combustion engine, events come from the operator’s controls and the passage of time; the system must control both the firing of the ignition when a cylinder is in the correct position and the mixture of the fuel to maximize power and efficiency and minimize pollution. For a web-based system, the desired response might be expressed as number of transactions that can be processed in a minute. For the engine control system, the response might be the allowable variation in the firing time. In each case, the pattern of events arriving and the pattern of responses can be characterized, and this characterization forms the language with which to construct performance scenarios.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For much of the history of software engineering, performance has been the driving factor in how we design systems. It has frequently compromised the achievement of all other qualities. As the price/performance ratio of hardware continues to plummet and the cost of developing software continues to rise, other qualities have risen in importance. Still, all systems have performance requirements, even if they are not expressed. A word processer may not have explicit performance requirement, but no doubt everyone would agree that waiting an hour (or a minute, or a second) before seeing a typed character appear on the screen is too long. Performance continues to be a fundamentally important quality attribute for all software.</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8" name="Shape 358"/>
        <p:cNvGrpSpPr/>
        <p:nvPr/>
      </p:nvGrpSpPr>
      <p:grpSpPr>
        <a:xfrm>
          <a:off x="0" y="0"/>
          <a:ext cx="0" cy="0"/>
          <a:chOff x="0" y="0"/>
          <a:chExt cx="0" cy="0"/>
        </a:xfrm>
      </p:grpSpPr>
      <p:sp>
        <p:nvSpPr>
          <p:cNvPr id="359" name="Google Shape;359;g768786388c_0_54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768786388c_0_5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Artifact. We need to specify the resource that is required to be highly available, such as a processor, communication channel, process, or storage.</a:t>
            </a:r>
            <a:endParaRPr/>
          </a:p>
          <a:p>
            <a:pPr indent="0" lvl="0" marL="0" rtl="0" algn="l">
              <a:spcBef>
                <a:spcPts val="0"/>
              </a:spcBef>
              <a:spcAft>
                <a:spcPts val="0"/>
              </a:spcAft>
              <a:buNone/>
            </a:pPr>
            <a:r>
              <a:rPr lang="sv-SE"/>
              <a:t> ■ Environment. The state of the system when the fault or failure occurs may also affect the desired system response. For example, if the system has already seen some faults and is operating in other than normal mode, it may be desirable to shut it down totally. However, if this is the first fault observed, some degradation of response time or function may be preferred. </a:t>
            </a:r>
            <a:endParaRPr/>
          </a:p>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5" name="Shape 365"/>
        <p:cNvGrpSpPr/>
        <p:nvPr/>
      </p:nvGrpSpPr>
      <p:grpSpPr>
        <a:xfrm>
          <a:off x="0" y="0"/>
          <a:ext cx="0" cy="0"/>
          <a:chOff x="0" y="0"/>
          <a:chExt cx="0" cy="0"/>
        </a:xfrm>
      </p:grpSpPr>
      <p:sp>
        <p:nvSpPr>
          <p:cNvPr id="366" name="Google Shape;366;g768786388c_0_130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768786388c_0_130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We differentiate between internal and external origins of faults or failure because the desired system response may be different. </a:t>
            </a:r>
            <a:endParaRPr/>
          </a:p>
          <a:p>
            <a:pPr indent="0" lvl="0" marL="0" rtl="0" algn="l">
              <a:spcBef>
                <a:spcPts val="0"/>
              </a:spcBef>
              <a:spcAft>
                <a:spcPts val="0"/>
              </a:spcAft>
              <a:buNone/>
            </a:pPr>
            <a:r>
              <a:rPr lang="sv-SE"/>
              <a:t>■ Stimulus. A fault of one of the following classes occurs: ■ Omission. A component fails to respond to an input. ■ Crash. The component repeatedly suffers omission faults. ■ Timing. A component responds but the response is early or late. ■ Response. A component responds with an incorrect value.</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68786388c_0_54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68786388c_0_5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 Response. There are a number of possible reactions to a system fault. First, the fault must be detected and isolated (correlated) before any other response is possible. (One exception to this is when the fault is prevented before it occurs.) After the fault is detected, the system must recover from it. Actions associated with these possibilities include logging the failure, notifying selected users or other systems, taking actions to limit the damage caused by the fault, switching to a degraded mode with either less capacity or less function, shutting down external systems, or becoming unavailable during repair. </a:t>
            </a:r>
            <a:endParaRPr/>
          </a:p>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9" name="Shape 379"/>
        <p:cNvGrpSpPr/>
        <p:nvPr/>
      </p:nvGrpSpPr>
      <p:grpSpPr>
        <a:xfrm>
          <a:off x="0" y="0"/>
          <a:ext cx="0" cy="0"/>
          <a:chOff x="0" y="0"/>
          <a:chExt cx="0" cy="0"/>
        </a:xfrm>
      </p:grpSpPr>
      <p:sp>
        <p:nvSpPr>
          <p:cNvPr id="380" name="Google Shape;380;g768786388c_0_13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768786388c_0_130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sv-SE"/>
              <a:t>■ Response measure. The response measure can specify an availability percentage, or it can specify a time to detect the fault, time to repair the fault, times or time intervals during which the system must be available, or the duration for which the system must be available.</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768786388c_0_131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768786388c_0_13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Why is this scenario a bad example?</a:t>
            </a:r>
            <a:endParaRPr/>
          </a:p>
          <a:p>
            <a:pPr indent="0" lvl="0" marL="0" rtl="0" algn="l">
              <a:spcBef>
                <a:spcPts val="0"/>
              </a:spcBef>
              <a:spcAft>
                <a:spcPts val="0"/>
              </a:spcAft>
              <a:buClr>
                <a:schemeClr val="dk1"/>
              </a:buClr>
              <a:buSzPts val="1100"/>
              <a:buFont typeface="Arial"/>
              <a:buNone/>
            </a:pPr>
            <a:r>
              <a:rPr lang="sv-SE"/>
              <a:t>First, we don’t have an idea of why this isolation matters (it could be that it improves availability</a:t>
            </a:r>
            <a:endParaRPr/>
          </a:p>
          <a:p>
            <a:pPr indent="0" lvl="0" marL="0" rtl="0" algn="l">
              <a:spcBef>
                <a:spcPts val="0"/>
              </a:spcBef>
              <a:spcAft>
                <a:spcPts val="0"/>
              </a:spcAft>
              <a:buClr>
                <a:schemeClr val="dk1"/>
              </a:buClr>
              <a:buSzPts val="1100"/>
              <a:buFont typeface="Arial"/>
              <a:buNone/>
            </a:pPr>
            <a:r>
              <a:rPr lang="sv-SE"/>
              <a:t>because given proper configuration, a crash of a low-quality component will not impact a high-</a:t>
            </a:r>
            <a:endParaRPr/>
          </a:p>
          <a:p>
            <a:pPr indent="0" lvl="0" marL="0" rtl="0" algn="l">
              <a:spcBef>
                <a:spcPts val="0"/>
              </a:spcBef>
              <a:spcAft>
                <a:spcPts val="0"/>
              </a:spcAft>
              <a:buClr>
                <a:schemeClr val="dk1"/>
              </a:buClr>
              <a:buSzPts val="1100"/>
              <a:buFont typeface="Arial"/>
              <a:buNone/>
            </a:pPr>
            <a:r>
              <a:rPr lang="sv-SE"/>
              <a:t>quality component). Second, we don’t know what “contexts” are. Are these address spaces? Is this</a:t>
            </a:r>
            <a:endParaRPr/>
          </a:p>
          <a:p>
            <a:pPr indent="0" lvl="0" marL="0" rtl="0" algn="l">
              <a:spcBef>
                <a:spcPts val="0"/>
              </a:spcBef>
              <a:spcAft>
                <a:spcPts val="0"/>
              </a:spcAft>
              <a:buClr>
                <a:schemeClr val="dk1"/>
              </a:buClr>
              <a:buSzPts val="1100"/>
              <a:buFont typeface="Arial"/>
              <a:buNone/>
            </a:pPr>
            <a:r>
              <a:rPr lang="sv-SE"/>
              <a:t>something enforced by the operating system or Java? What guarantees do we get here? The</a:t>
            </a:r>
            <a:endParaRPr/>
          </a:p>
          <a:p>
            <a:pPr indent="0" lvl="0" marL="0" rtl="0" algn="l">
              <a:spcBef>
                <a:spcPts val="0"/>
              </a:spcBef>
              <a:spcAft>
                <a:spcPts val="0"/>
              </a:spcAft>
              <a:buClr>
                <a:schemeClr val="dk1"/>
              </a:buClr>
              <a:buSzPts val="1100"/>
              <a:buFont typeface="Arial"/>
              <a:buNone/>
            </a:pPr>
            <a:r>
              <a:rPr lang="sv-SE"/>
              <a:t>response measure is not meaningful, because we don’t know what isolation means. Can we shut</a:t>
            </a:r>
            <a:endParaRPr/>
          </a:p>
          <a:p>
            <a:pPr indent="0" lvl="0" marL="0" rtl="0" algn="l">
              <a:spcBef>
                <a:spcPts val="0"/>
              </a:spcBef>
              <a:spcAft>
                <a:spcPts val="0"/>
              </a:spcAft>
              <a:buClr>
                <a:schemeClr val="dk1"/>
              </a:buClr>
              <a:buSzPts val="1100"/>
              <a:buFont typeface="Arial"/>
              <a:buNone/>
            </a:pPr>
            <a:r>
              <a:rPr lang="sv-SE"/>
              <a:t>down an application without affecting the other applications?</a:t>
            </a:r>
            <a:endParaRPr/>
          </a:p>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768786388c_0_5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768786388c_0_5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(from a beer inventory management system)</a:t>
            </a:r>
            <a:endParaRPr/>
          </a:p>
          <a:p>
            <a:pPr indent="0" lvl="0" marL="0" rtl="0" algn="l">
              <a:spcBef>
                <a:spcPts val="0"/>
              </a:spcBef>
              <a:spcAft>
                <a:spcPts val="0"/>
              </a:spcAft>
              <a:buClr>
                <a:schemeClr val="dk1"/>
              </a:buClr>
              <a:buSzPts val="1100"/>
              <a:buFont typeface="Arial"/>
              <a:buNone/>
            </a:pPr>
            <a:r>
              <a:rPr lang="sv-SE"/>
              <a:t>Why are these good examples? They are specific and have a reasonable and testable response measure.</a:t>
            </a:r>
            <a:endParaRPr/>
          </a:p>
          <a:p>
            <a:pPr indent="0" lvl="0" marL="0" rtl="0" algn="l">
              <a:spcBef>
                <a:spcPts val="0"/>
              </a:spcBef>
              <a:spcAft>
                <a:spcPts val="0"/>
              </a:spcAft>
              <a:buClr>
                <a:schemeClr val="dk1"/>
              </a:buClr>
              <a:buSzPts val="1100"/>
              <a:buFont typeface="Arial"/>
              <a:buNone/>
            </a:pPr>
            <a:r>
              <a:rPr lang="sv-SE"/>
              <a:t>A possible critique is that both scenarios have aspects of both availability and performance, but occurs</a:t>
            </a:r>
            <a:endParaRPr/>
          </a:p>
          <a:p>
            <a:pPr indent="0" lvl="0" marL="0" rtl="0" algn="l">
              <a:spcBef>
                <a:spcPts val="0"/>
              </a:spcBef>
              <a:spcAft>
                <a:spcPts val="0"/>
              </a:spcAft>
              <a:buClr>
                <a:schemeClr val="dk1"/>
              </a:buClr>
              <a:buSzPts val="1100"/>
              <a:buFont typeface="Arial"/>
              <a:buNone/>
            </a:pPr>
            <a:r>
              <a:rPr lang="sv-SE"/>
              <a:t>fairly often. Note that we have combined the system state and environment; for both of these “good”</a:t>
            </a:r>
            <a:endParaRPr/>
          </a:p>
          <a:p>
            <a:pPr indent="0" lvl="0" marL="0" rtl="0" algn="l">
              <a:spcBef>
                <a:spcPts val="0"/>
              </a:spcBef>
              <a:spcAft>
                <a:spcPts val="0"/>
              </a:spcAft>
              <a:buClr>
                <a:schemeClr val="dk1"/>
              </a:buClr>
              <a:buSzPts val="1100"/>
              <a:buFont typeface="Arial"/>
              <a:buNone/>
            </a:pPr>
            <a:r>
              <a:rPr lang="sv-SE"/>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0" name="Shape 400"/>
        <p:cNvGrpSpPr/>
        <p:nvPr/>
      </p:nvGrpSpPr>
      <p:grpSpPr>
        <a:xfrm>
          <a:off x="0" y="0"/>
          <a:ext cx="0" cy="0"/>
          <a:chOff x="0" y="0"/>
          <a:chExt cx="0" cy="0"/>
        </a:xfrm>
      </p:grpSpPr>
      <p:sp>
        <p:nvSpPr>
          <p:cNvPr id="401" name="Google Shape;401;g768786388c_0_56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768786388c_0_5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are these good examples? They are specific and have a reasonable and testable response measure.</a:t>
            </a:r>
            <a:endParaRPr/>
          </a:p>
          <a:p>
            <a:pPr indent="0" lvl="0" marL="0" rtl="0" algn="l">
              <a:spcBef>
                <a:spcPts val="0"/>
              </a:spcBef>
              <a:spcAft>
                <a:spcPts val="0"/>
              </a:spcAft>
              <a:buNone/>
            </a:pPr>
            <a:r>
              <a:rPr lang="sv-SE"/>
              <a:t>A possible critique is that both scenarios have aspects of both availability and performance, but occurs</a:t>
            </a:r>
            <a:endParaRPr/>
          </a:p>
          <a:p>
            <a:pPr indent="0" lvl="0" marL="0" rtl="0" algn="l">
              <a:spcBef>
                <a:spcPts val="0"/>
              </a:spcBef>
              <a:spcAft>
                <a:spcPts val="0"/>
              </a:spcAft>
              <a:buNone/>
            </a:pPr>
            <a:r>
              <a:rPr lang="sv-SE"/>
              <a:t>fairly often. Note that we have combined the system state and environment; for both of these “good”</a:t>
            </a:r>
            <a:endParaRPr/>
          </a:p>
          <a:p>
            <a:pPr indent="0" lvl="0" marL="0" rtl="0" algn="l">
              <a:spcBef>
                <a:spcPts val="0"/>
              </a:spcBef>
              <a:spcAft>
                <a:spcPts val="0"/>
              </a:spcAft>
              <a:buNone/>
            </a:pPr>
            <a:r>
              <a:rPr lang="sv-SE"/>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7" name="Shape 407"/>
        <p:cNvGrpSpPr/>
        <p:nvPr/>
      </p:nvGrpSpPr>
      <p:grpSpPr>
        <a:xfrm>
          <a:off x="0" y="0"/>
          <a:ext cx="0" cy="0"/>
          <a:chOff x="0" y="0"/>
          <a:chExt cx="0" cy="0"/>
        </a:xfrm>
      </p:grpSpPr>
      <p:sp>
        <p:nvSpPr>
          <p:cNvPr id="408" name="Google Shape;408;g768786388c_0_1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768786388c_0_1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are these good examples? They are specific and have a reasonable and testable response measure.</a:t>
            </a:r>
            <a:endParaRPr/>
          </a:p>
          <a:p>
            <a:pPr indent="0" lvl="0" marL="0" rtl="0" algn="l">
              <a:spcBef>
                <a:spcPts val="0"/>
              </a:spcBef>
              <a:spcAft>
                <a:spcPts val="0"/>
              </a:spcAft>
              <a:buNone/>
            </a:pPr>
            <a:r>
              <a:rPr lang="sv-SE"/>
              <a:t>A possible critique is that both scenarios have aspects of both availability and performance, but occurs</a:t>
            </a:r>
            <a:endParaRPr/>
          </a:p>
          <a:p>
            <a:pPr indent="0" lvl="0" marL="0" rtl="0" algn="l">
              <a:spcBef>
                <a:spcPts val="0"/>
              </a:spcBef>
              <a:spcAft>
                <a:spcPts val="0"/>
              </a:spcAft>
              <a:buNone/>
            </a:pPr>
            <a:r>
              <a:rPr lang="sv-SE"/>
              <a:t>fairly often. Note that we have combined the system state and environment; for both of these “good”</a:t>
            </a:r>
            <a:endParaRPr/>
          </a:p>
          <a:p>
            <a:pPr indent="0" lvl="0" marL="0" rtl="0" algn="l">
              <a:spcBef>
                <a:spcPts val="0"/>
              </a:spcBef>
              <a:spcAft>
                <a:spcPts val="0"/>
              </a:spcAft>
              <a:buNone/>
            </a:pPr>
            <a:r>
              <a:rPr lang="sv-SE"/>
              <a:t>examples, they are essentially stating that everything is normal.</a:t>
            </a:r>
            <a:endParaRPr/>
          </a:p>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4" name="Shape 414"/>
        <p:cNvGrpSpPr/>
        <p:nvPr/>
      </p:nvGrpSpPr>
      <p:grpSpPr>
        <a:xfrm>
          <a:off x="0" y="0"/>
          <a:ext cx="0" cy="0"/>
          <a:chOff x="0" y="0"/>
          <a:chExt cx="0" cy="0"/>
        </a:xfrm>
      </p:grpSpPr>
      <p:sp>
        <p:nvSpPr>
          <p:cNvPr id="415" name="Google Shape;415;g768786388c_0_69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6" name="Google Shape;416;g768786388c_0_69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refers to the ability of the system to be available for use, especially after a fault occurs. The fault must be recognized (or prevented) and then the system must respond in some fashion. The response desired will depend on the criticality of the application and the type of fault and can range from “ignore it” to “keep on going as if it didn’t occur.”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1" name="Shape 421"/>
        <p:cNvGrpSpPr/>
        <p:nvPr/>
      </p:nvGrpSpPr>
      <p:grpSpPr>
        <a:xfrm>
          <a:off x="0" y="0"/>
          <a:ext cx="0" cy="0"/>
          <a:chOff x="0" y="0"/>
          <a:chExt cx="0" cy="0"/>
        </a:xfrm>
      </p:grpSpPr>
      <p:sp>
        <p:nvSpPr>
          <p:cNvPr id="422" name="Google Shape;422;g6defc59bb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6defc59bbf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8 min break</a:t>
            </a:r>
            <a:endParaRPr/>
          </a:p>
        </p:txBody>
      </p:sp>
      <p:sp>
        <p:nvSpPr>
          <p:cNvPr id="424" name="Google Shape;424;g6defc59bbf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0" name="Shape 110"/>
        <p:cNvGrpSpPr/>
        <p:nvPr/>
      </p:nvGrpSpPr>
      <p:grpSpPr>
        <a:xfrm>
          <a:off x="0" y="0"/>
          <a:ext cx="0" cy="0"/>
          <a:chOff x="0" y="0"/>
          <a:chExt cx="0" cy="0"/>
        </a:xfrm>
      </p:grpSpPr>
      <p:sp>
        <p:nvSpPr>
          <p:cNvPr id="111" name="Google Shape;111;g768786388c_0_8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768786388c_0_8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is often linked to scalability—that is, increasing your system’s capacity for work (1) , while still performing well. Two kinds of scalability are horizontal scalability and vertical scalability. Horizontal scalability (scaling out) refers to adding more resources to logical units, such as adding another server to a cluster of servers. </a:t>
            </a:r>
            <a:r>
              <a:rPr lang="sv-SE">
                <a:solidFill>
                  <a:schemeClr val="dk1"/>
                </a:solidFill>
              </a:rPr>
              <a:t>In cloud environments, horizontal scalability is called elasticity. Elasticity is a property that enables a customer to add or remove virtual machines from the resource pool. These virtual machines are hosted on a large collection of upwards of 10,000 physical machines that are managed by the cloud provider. </a:t>
            </a:r>
            <a:r>
              <a:rPr lang="sv-SE"/>
              <a:t>Vertical scalability (scaling up) refers to adding more resources to a physical unit, such as adding more memory to a single computer.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8" name="Shape 428"/>
        <p:cNvGrpSpPr/>
        <p:nvPr/>
      </p:nvGrpSpPr>
      <p:grpSpPr>
        <a:xfrm>
          <a:off x="0" y="0"/>
          <a:ext cx="0" cy="0"/>
          <a:chOff x="0" y="0"/>
          <a:chExt cx="0" cy="0"/>
        </a:xfrm>
      </p:grpSpPr>
      <p:sp>
        <p:nvSpPr>
          <p:cNvPr id="429" name="Google Shape;429;g768786388c_0_1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768786388c_0_119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431" name="Google Shape;431;g768786388c_0_119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5" name="Shape 435"/>
        <p:cNvGrpSpPr/>
        <p:nvPr/>
      </p:nvGrpSpPr>
      <p:grpSpPr>
        <a:xfrm>
          <a:off x="0" y="0"/>
          <a:ext cx="0" cy="0"/>
          <a:chOff x="0" y="0"/>
          <a:chExt cx="0" cy="0"/>
        </a:xfrm>
      </p:grpSpPr>
      <p:sp>
        <p:nvSpPr>
          <p:cNvPr id="436" name="Google Shape;436;g768786388c_0_8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7" name="Google Shape;437;g768786388c_0_8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(discussion) Point is - there are a lot of different answers to this question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768786388c_0_86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768786388c_0_86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a measure of the system’s ability to protect data and information from unauthorized access while still providing access to people and systems that are authorized. (3) An action taken against a computer system with the intention of doing harm is called an attack and can take a number of forms. It may be an unauthorized attempt to access data or services or to modify data, or it may be intended to deny services to legitimate users.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768786388c_0_87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768786388c_0_87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We define security as the set of processes and technologies that allow the owners of resources in the system to reliably control who can access which resources.</a:t>
            </a:r>
            <a:endParaRPr/>
          </a:p>
          <a:p>
            <a:pPr indent="0" lvl="0" marL="0" rtl="0" algn="l">
              <a:spcBef>
                <a:spcPts val="0"/>
              </a:spcBef>
              <a:spcAft>
                <a:spcPts val="0"/>
              </a:spcAft>
              <a:buNone/>
            </a:pPr>
            <a:r>
              <a:rPr lang="sv-SE"/>
              <a:t>The “who” refers to the people, pieces of software, and so on that form the set of actors in the system who have a security identity; security specialists normally refer to such actors as principals. </a:t>
            </a:r>
            <a:endParaRPr/>
          </a:p>
          <a:p>
            <a:pPr indent="0" lvl="0" marL="0" rtl="0" algn="l">
              <a:spcBef>
                <a:spcPts val="0"/>
              </a:spcBef>
              <a:spcAft>
                <a:spcPts val="0"/>
              </a:spcAft>
              <a:buClr>
                <a:schemeClr val="dk1"/>
              </a:buClr>
              <a:buSzPts val="1100"/>
              <a:buFont typeface="Arial"/>
              <a:buNone/>
            </a:pPr>
            <a:r>
              <a:rPr lang="sv-SE"/>
              <a:t>The resources are the parts of the system considered sensitive (i.e., those to which access must be controlled) such as subsystems, data elements, and operations. The access to the resources refers to the operations that the principals in the system will want to legitimately perform on the resources (e.g., read them, change them, execute them, and so on), and the fact that access must be limited to principals known to the system.</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sv-SE"/>
              <a:t>Resources are at the core of the system’s security. Policies define the legitimate access allowed to them, which is enforced by security mechanisms, which are used by the principals of the system to gain access to the resources that they need.</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sv-SE"/>
              <a:t>The resources, principals, and policies that need to be considered are often very specific to the system. An Internet service provider is likely to have a totally different set of security concerns from those of a military intelligence organization, which will be different again from those of an enterprise implementing an internal information system that allows remote access to its employees. However, in all of these cases, security is still the business of allowing the right levels of access to the right resources to the right people.</a:t>
            </a:r>
            <a:endParaRPr/>
          </a:p>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9" name="Shape 459"/>
        <p:cNvGrpSpPr/>
        <p:nvPr/>
      </p:nvGrpSpPr>
      <p:grpSpPr>
        <a:xfrm>
          <a:off x="0" y="0"/>
          <a:ext cx="0" cy="0"/>
          <a:chOff x="0" y="0"/>
          <a:chExt cx="0" cy="0"/>
        </a:xfrm>
      </p:grpSpPr>
      <p:sp>
        <p:nvSpPr>
          <p:cNvPr id="460" name="Google Shape;460;g768786388c_0_8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768786388c_0_8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solidFill>
                  <a:schemeClr val="dk1"/>
                </a:solidFill>
              </a:rPr>
              <a:t>The simplest approach to characterizing security has three characteristics: confidentiality, integrity, and availability (CIA): 1. Confidentiality is the property that data or services are protected from unauthorized access. For example, a hacker cannot access your income tax returns on a government computer. 2. Integrity is the property that data or services are not subject to unauthorized manipulation. For example, your grade has not been changed since your instructor assigned it. 3. Availability is the property that the system will be available for legitimate use. For example, a denial-of-service attack won’t prevent you from ordering book from Amazon</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6" name="Shape 466"/>
        <p:cNvGrpSpPr/>
        <p:nvPr/>
      </p:nvGrpSpPr>
      <p:grpSpPr>
        <a:xfrm>
          <a:off x="0" y="0"/>
          <a:ext cx="0" cy="0"/>
          <a:chOff x="0" y="0"/>
          <a:chExt cx="0" cy="0"/>
        </a:xfrm>
      </p:grpSpPr>
      <p:sp>
        <p:nvSpPr>
          <p:cNvPr id="467" name="Google Shape;467;g768786388c_0_88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768786388c_0_88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characteristics that are used to support CIA are these: 4. Authentication verifies the identities of the parties to a transaction and checks if they are truly who they claim to be. For example, when you get an email purporting to come from a bank, authentication guarantees that it actually comes from the bank. 5. Nonrepudiation guarantees that the sender of a message cannot later deny having sent the message, and that the recipient cannot deny having received the message. For example, you cannot deny ordering something from the Internet, or the merchant cannot disclaim getting your order. 6. Authorization grants a user the privileges to perform a task. For example, an online banking system authorizes a legitimate user to access his account. We will use these characteristics in our general scenarios for security.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3" name="Shape 473"/>
        <p:cNvGrpSpPr/>
        <p:nvPr/>
      </p:nvGrpSpPr>
      <p:grpSpPr>
        <a:xfrm>
          <a:off x="0" y="0"/>
          <a:ext cx="0" cy="0"/>
          <a:chOff x="0" y="0"/>
          <a:chExt cx="0" cy="0"/>
        </a:xfrm>
      </p:grpSpPr>
      <p:sp>
        <p:nvSpPr>
          <p:cNvPr id="474" name="Google Shape;474;g768786388c_0_8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768786388c_0_89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Approaches to achieving security can be characterized as those that detect attacks, those that resist attacks, those that react to attacks, and those that recover from successful attacks. The objects that are being protected from attacks are data at rest, data in transit, and computational processes.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1" name="Shape 481"/>
        <p:cNvGrpSpPr/>
        <p:nvPr/>
      </p:nvGrpSpPr>
      <p:grpSpPr>
        <a:xfrm>
          <a:off x="0" y="0"/>
          <a:ext cx="0" cy="0"/>
          <a:chOff x="0" y="0"/>
          <a:chExt cx="0" cy="0"/>
        </a:xfrm>
      </p:grpSpPr>
      <p:sp>
        <p:nvSpPr>
          <p:cNvPr id="482" name="Google Shape;482;g768786388c_0_90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768786388c_0_90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t>It is also important to recognize that security is not a simple process of “being secure” or not. Rather than being a binary state, security is really a process of</a:t>
            </a:r>
            <a:endParaRPr/>
          </a:p>
          <a:p>
            <a:pPr indent="0" lvl="0" marL="0" rtl="0" algn="l">
              <a:spcBef>
                <a:spcPts val="0"/>
              </a:spcBef>
              <a:spcAft>
                <a:spcPts val="0"/>
              </a:spcAft>
              <a:buNone/>
            </a:pPr>
            <a:r>
              <a:rPr lang="sv-SE"/>
              <a:t>risk management. (2-3)</a:t>
            </a:r>
            <a:endParaRPr/>
          </a:p>
          <a:p>
            <a:pPr indent="0" lvl="0" marL="0" rtl="0" algn="l">
              <a:spcBef>
                <a:spcPts val="0"/>
              </a:spcBef>
              <a:spcAft>
                <a:spcPts val="0"/>
              </a:spcAft>
              <a:buClr>
                <a:schemeClr val="dk1"/>
              </a:buClr>
              <a:buSzPts val="1100"/>
              <a:buFont typeface="Arial"/>
              <a:buNone/>
            </a:pPr>
            <a:r>
              <a:rPr lang="sv-SE"/>
              <a:t>Balance likely security risks against the costs of guarding against them. Bear this in mind to help you set realistic expectations in the minds of your stakeholders and to make intelligent tradeoffs that address the realsecurity risks your system faces.</a:t>
            </a:r>
            <a:endParaRPr/>
          </a:p>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9" name="Shape 489"/>
        <p:cNvGrpSpPr/>
        <p:nvPr/>
      </p:nvGrpSpPr>
      <p:grpSpPr>
        <a:xfrm>
          <a:off x="0" y="0"/>
          <a:ext cx="0" cy="0"/>
          <a:chOff x="0" y="0"/>
          <a:chExt cx="0" cy="0"/>
        </a:xfrm>
      </p:grpSpPr>
      <p:sp>
        <p:nvSpPr>
          <p:cNvPr id="490" name="Google Shape;490;g768786388c_0_13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768786388c_0_136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492" name="Google Shape;492;g768786388c_0_136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6" name="Shape 496"/>
        <p:cNvGrpSpPr/>
        <p:nvPr/>
      </p:nvGrpSpPr>
      <p:grpSpPr>
        <a:xfrm>
          <a:off x="0" y="0"/>
          <a:ext cx="0" cy="0"/>
          <a:chOff x="0" y="0"/>
          <a:chExt cx="0" cy="0"/>
        </a:xfrm>
      </p:grpSpPr>
      <p:sp>
        <p:nvSpPr>
          <p:cNvPr id="497" name="Google Shape;497;g768786388c_0_14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768786388c_0_14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(1)  An attack is an attempt to break CIA. The response to the attack is to preserve CIA or deter attackers through monitoring of their activities. (2)</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g768786388c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768786388c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The problem that arises with either type of scaling is how to effectively utilize the additional resources. </a:t>
            </a:r>
            <a:endParaRPr>
              <a:solidFill>
                <a:schemeClr val="dk1"/>
              </a:solidFill>
            </a:endParaRPr>
          </a:p>
          <a:p>
            <a:pPr indent="0" lvl="0" marL="0" rtl="0" algn="l">
              <a:spcBef>
                <a:spcPts val="0"/>
              </a:spcBef>
              <a:spcAft>
                <a:spcPts val="0"/>
              </a:spcAft>
              <a:buNone/>
            </a:pPr>
            <a:r>
              <a:rPr lang="sv-SE">
                <a:solidFill>
                  <a:schemeClr val="dk1"/>
                </a:solidFill>
              </a:rPr>
              <a:t>Being effective means that the additional resources result in a measurable improvement of some system quality, did not require undue effort to add, and did not disrupt operations. </a:t>
            </a:r>
            <a:endParaRPr>
              <a:solidFill>
                <a:schemeClr val="dk1"/>
              </a:solidFill>
            </a:endParaRPr>
          </a:p>
          <a:p>
            <a:pPr indent="0" lvl="0" marL="0" rtl="0" algn="l">
              <a:spcBef>
                <a:spcPts val="0"/>
              </a:spcBef>
              <a:spcAft>
                <a:spcPts val="0"/>
              </a:spcAft>
              <a:buNone/>
            </a:pPr>
            <a:r>
              <a:rPr lang="sv-SE">
                <a:solidFill>
                  <a:schemeClr val="dk1"/>
                </a:solidFill>
              </a:rPr>
              <a:t>Technically, scalability is making your system easy to change in a particular way, and so is a kind of modifiability. </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rPr lang="sv-SE"/>
              <a:t>The problem with achieving scalability by adding hardware (particularly when scaling out) is that it usually isn’t very effective unless the system has been designed to take advantage of the new hardware. If your system’s scalability is limited by a single threaded process at its core, adding more CPUs or machines isn’t going to help, and increasing the speed of the single CPU on which it runs will be of limited help. Similarly, if you can’t partition your workload into many cooperating processes, you won’t be able to take advantage of scaling out. You can certainly be lucky, and in certain situations adding some more hardware can save the day, but it is a dangerous tactic to rely on unless the system has been built from the outset with good scalability characteristics.</a:t>
            </a:r>
            <a:endParaRPr/>
          </a:p>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3" name="Shape 503"/>
        <p:cNvGrpSpPr/>
        <p:nvPr/>
      </p:nvGrpSpPr>
      <p:grpSpPr>
        <a:xfrm>
          <a:off x="0" y="0"/>
          <a:ext cx="0" cy="0"/>
          <a:chOff x="0" y="0"/>
          <a:chExt cx="0" cy="0"/>
        </a:xfrm>
      </p:grpSpPr>
      <p:sp>
        <p:nvSpPr>
          <p:cNvPr id="504" name="Google Shape;504;g768786388c_0_9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768786388c_0_9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Environment. The attack can come when the system is either online or offline, either connected to or disconnected from a network, either behind a firewall or open to a network, fully operational, partially operational, or not operational.</a:t>
            </a:r>
            <a:endParaRPr/>
          </a:p>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768786388c_0_14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768786388c_0_14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Source of stimulus. The source of the attack may be either a human or another system. It may have been previously identified (either correctly or incorrectly) or may be currently unknown. A human attacker may be from outside the organization or from inside the organization.</a:t>
            </a:r>
            <a:endParaRPr/>
          </a:p>
          <a:p>
            <a:pPr indent="0" lvl="0" marL="0" rtl="0" algn="l">
              <a:spcBef>
                <a:spcPts val="0"/>
              </a:spcBef>
              <a:spcAft>
                <a:spcPts val="0"/>
              </a:spcAft>
              <a:buNone/>
            </a:pPr>
            <a:r>
              <a:rPr lang="sv-SE"/>
              <a:t> ■ Stimulus. The stimulus is an attack. We characterize this as an unauthorized attempt to display data, change or delete data, access system services, change the system’s behavior, or reduce availability</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7" name="Shape 517"/>
        <p:cNvGrpSpPr/>
        <p:nvPr/>
      </p:nvGrpSpPr>
      <p:grpSpPr>
        <a:xfrm>
          <a:off x="0" y="0"/>
          <a:ext cx="0" cy="0"/>
          <a:chOff x="0" y="0"/>
          <a:chExt cx="0" cy="0"/>
        </a:xfrm>
      </p:grpSpPr>
      <p:sp>
        <p:nvSpPr>
          <p:cNvPr id="518" name="Google Shape;518;g768786388c_0_93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9" name="Google Shape;519;g768786388c_0_9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The system should ensure that transactions are carried out in a fashion such that data or services are protected from unauthorized access; data or services are not being manipulated without authorization; parties to a transaction are identified with assurance; the parties to the transaction cannot repudiate their involvements; and the data, resources, and system services will be available for legitimate use.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4" name="Shape 524"/>
        <p:cNvGrpSpPr/>
        <p:nvPr/>
      </p:nvGrpSpPr>
      <p:grpSpPr>
        <a:xfrm>
          <a:off x="0" y="0"/>
          <a:ext cx="0" cy="0"/>
          <a:chOff x="0" y="0"/>
          <a:chExt cx="0" cy="0"/>
        </a:xfrm>
      </p:grpSpPr>
      <p:sp>
        <p:nvSpPr>
          <p:cNvPr id="525" name="Google Shape;525;g768786388c_0_14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768786388c_0_14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system should also track activities within it by recording access or modification; attempts to access data, resources, or services; and notifying appropriate entities (people or systems) when an apparent attack is occurring.</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1" name="Shape 531"/>
        <p:cNvGrpSpPr/>
        <p:nvPr/>
      </p:nvGrpSpPr>
      <p:grpSpPr>
        <a:xfrm>
          <a:off x="0" y="0"/>
          <a:ext cx="0" cy="0"/>
          <a:chOff x="0" y="0"/>
          <a:chExt cx="0" cy="0"/>
        </a:xfrm>
      </p:grpSpPr>
      <p:sp>
        <p:nvSpPr>
          <p:cNvPr id="532" name="Google Shape;532;g768786388c_0_94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33" name="Google Shape;533;g768786388c_0_9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Response measure. Measures of a system’s response include how much of a system is compromised when a particular component or data value is compromised, how much time passed before an attack was detected, how many attacks were resisted, how long it took to recover from a successful attack, and how much data was vulnerable to a particular attack.</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768786388c_0_1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768786388c_0_1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is this a bad example? It is vague. What are the privileges? What is a “breach”? What is “access”?</a:t>
            </a:r>
            <a:endParaRPr/>
          </a:p>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5" name="Shape 545"/>
        <p:cNvGrpSpPr/>
        <p:nvPr/>
      </p:nvGrpSpPr>
      <p:grpSpPr>
        <a:xfrm>
          <a:off x="0" y="0"/>
          <a:ext cx="0" cy="0"/>
          <a:chOff x="0" y="0"/>
          <a:chExt cx="0" cy="0"/>
        </a:xfrm>
      </p:grpSpPr>
      <p:sp>
        <p:nvSpPr>
          <p:cNvPr id="546" name="Google Shape;546;g768786388c_0_95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768786388c_0_9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2" name="Shape 552"/>
        <p:cNvGrpSpPr/>
        <p:nvPr/>
      </p:nvGrpSpPr>
      <p:grpSpPr>
        <a:xfrm>
          <a:off x="0" y="0"/>
          <a:ext cx="0" cy="0"/>
          <a:chOff x="0" y="0"/>
          <a:chExt cx="0" cy="0"/>
        </a:xfrm>
      </p:grpSpPr>
      <p:sp>
        <p:nvSpPr>
          <p:cNvPr id="553" name="Google Shape;553;g768786388c_0_14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768786388c_0_14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59" name="Shape 559"/>
        <p:cNvGrpSpPr/>
        <p:nvPr/>
      </p:nvGrpSpPr>
      <p:grpSpPr>
        <a:xfrm>
          <a:off x="0" y="0"/>
          <a:ext cx="0" cy="0"/>
          <a:chOff x="0" y="0"/>
          <a:chExt cx="0" cy="0"/>
        </a:xfrm>
      </p:grpSpPr>
      <p:sp>
        <p:nvSpPr>
          <p:cNvPr id="560" name="Google Shape;560;g768786388c_0_95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1" name="Google Shape;561;g768786388c_0_9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are these good examples?</a:t>
            </a:r>
            <a:endParaRPr/>
          </a:p>
          <a:p>
            <a:pPr indent="0" lvl="0" marL="0" rtl="0" algn="l">
              <a:spcBef>
                <a:spcPts val="0"/>
              </a:spcBef>
              <a:spcAft>
                <a:spcPts val="0"/>
              </a:spcAft>
              <a:buNone/>
            </a:pPr>
            <a:r>
              <a:rPr lang="sv-SE"/>
              <a:t>They are specific and they describe both reasonable system responses and reasonable measures that</a:t>
            </a:r>
            <a:endParaRPr/>
          </a:p>
          <a:p>
            <a:pPr indent="0" lvl="0" marL="0" rtl="0" algn="l">
              <a:spcBef>
                <a:spcPts val="0"/>
              </a:spcBef>
              <a:spcAft>
                <a:spcPts val="0"/>
              </a:spcAft>
              <a:buNone/>
            </a:pPr>
            <a:r>
              <a:rPr lang="sv-SE"/>
              <a:t>can determine whether the system is behaving as intended.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6" name="Shape 566"/>
        <p:cNvGrpSpPr/>
        <p:nvPr/>
      </p:nvGrpSpPr>
      <p:grpSpPr>
        <a:xfrm>
          <a:off x="0" y="0"/>
          <a:ext cx="0" cy="0"/>
          <a:chOff x="0" y="0"/>
          <a:chExt cx="0" cy="0"/>
        </a:xfrm>
      </p:grpSpPr>
      <p:sp>
        <p:nvSpPr>
          <p:cNvPr id="567" name="Google Shape;567;g768786388c_0_14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768786388c_0_14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Why are these good examples?</a:t>
            </a:r>
            <a:endParaRPr/>
          </a:p>
          <a:p>
            <a:pPr indent="0" lvl="0" marL="0" rtl="0" algn="l">
              <a:spcBef>
                <a:spcPts val="0"/>
              </a:spcBef>
              <a:spcAft>
                <a:spcPts val="0"/>
              </a:spcAft>
              <a:buNone/>
            </a:pPr>
            <a:r>
              <a:rPr lang="sv-SE"/>
              <a:t>They are specific and they describe both reasonable system responses and reasonable measures that</a:t>
            </a:r>
            <a:endParaRPr/>
          </a:p>
          <a:p>
            <a:pPr indent="0" lvl="0" marL="0" rtl="0" algn="l">
              <a:spcBef>
                <a:spcPts val="0"/>
              </a:spcBef>
              <a:spcAft>
                <a:spcPts val="0"/>
              </a:spcAft>
              <a:buNone/>
            </a:pPr>
            <a:r>
              <a:rPr lang="sv-SE"/>
              <a:t>can determine whether the system is behaving as intended.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g768786388c_0_7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768786388c_0_7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How do we assess quality? One popular way is to use what we call scenarios.</a:t>
            </a:r>
            <a:endParaRPr/>
          </a:p>
        </p:txBody>
      </p:sp>
      <p:sp>
        <p:nvSpPr>
          <p:cNvPr id="127" name="Google Shape;127;g768786388c_0_7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3" name="Shape 573"/>
        <p:cNvGrpSpPr/>
        <p:nvPr/>
      </p:nvGrpSpPr>
      <p:grpSpPr>
        <a:xfrm>
          <a:off x="0" y="0"/>
          <a:ext cx="0" cy="0"/>
          <a:chOff x="0" y="0"/>
          <a:chExt cx="0" cy="0"/>
        </a:xfrm>
      </p:grpSpPr>
      <p:sp>
        <p:nvSpPr>
          <p:cNvPr id="574" name="Google Shape;574;g768786388c_0_113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768786388c_0_11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Attacks against a system can be characterized as attacks against the confidentiality, integrity, or availability of a system or its data. Confidentiality means keeping data away from those who should not have access while granting access to those who should. Integrity means that there are no unauthorized modifications to or deletion of data, and availability means that the system is accessible to those who are entitled to use it.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0" name="Shape 580"/>
        <p:cNvGrpSpPr/>
        <p:nvPr/>
      </p:nvGrpSpPr>
      <p:grpSpPr>
        <a:xfrm>
          <a:off x="0" y="0"/>
          <a:ext cx="0" cy="0"/>
          <a:chOff x="0" y="0"/>
          <a:chExt cx="0" cy="0"/>
        </a:xfrm>
      </p:grpSpPr>
      <p:sp>
        <p:nvSpPr>
          <p:cNvPr id="581" name="Google Shape;581;g768786388c_0_114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768786388c_0_11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a:solidFill>
                  <a:schemeClr val="dk1"/>
                </a:solidFill>
              </a:rPr>
              <a:t>The emphasis of distinguishing various classes of actors in the characterization leads to many of the tactics used to achieve security. Identifying, authenticating, and authorizing actors are tactics intended to determine which users or systems are entitled to what kind of access to a system. An assumption is made that no security tactic is foolproof and that systems will be compromised. Hence, tactics exist to detect an attack, limit the spread of any attack, and to react and recover from an attack. </a:t>
            </a:r>
            <a:r>
              <a:rPr lang="sv-SE"/>
              <a:t>(last point)</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87" name="Shape 587"/>
        <p:cNvGrpSpPr/>
        <p:nvPr/>
      </p:nvGrpSpPr>
      <p:grpSpPr>
        <a:xfrm>
          <a:off x="0" y="0"/>
          <a:ext cx="0" cy="0"/>
          <a:chOff x="0" y="0"/>
          <a:chExt cx="0" cy="0"/>
        </a:xfrm>
      </p:grpSpPr>
      <p:sp>
        <p:nvSpPr>
          <p:cNvPr id="588" name="Google Shape;588;g768786388c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768786388c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g768786388c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5" name="Shape 595"/>
        <p:cNvGrpSpPr/>
        <p:nvPr/>
      </p:nvGrpSpPr>
      <p:grpSpPr>
        <a:xfrm>
          <a:off x="0" y="0"/>
          <a:ext cx="0" cy="0"/>
          <a:chOff x="0" y="0"/>
          <a:chExt cx="0" cy="0"/>
        </a:xfrm>
      </p:grpSpPr>
      <p:sp>
        <p:nvSpPr>
          <p:cNvPr id="596" name="Google Shape;59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7" name="Google Shape;59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1" name="Shape 131"/>
        <p:cNvGrpSpPr/>
        <p:nvPr/>
      </p:nvGrpSpPr>
      <p:grpSpPr>
        <a:xfrm>
          <a:off x="0" y="0"/>
          <a:ext cx="0" cy="0"/>
          <a:chOff x="0" y="0"/>
          <a:chExt cx="0" cy="0"/>
        </a:xfrm>
      </p:grpSpPr>
      <p:sp>
        <p:nvSpPr>
          <p:cNvPr id="132" name="Google Shape;132;g768786388c_0_13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768786388c_0_1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 performance scenario begins with an event arriving at the system. Responding correctly to the event requires resources (including time) to be consumed. While this is happening, the system may be simultaneously servicing other events. Events can arrive in predictable patterns or mathematical distributions, or be unpredictable. An arrival pattern for events is characterized as periodic, stochastic, or sporadic:</a:t>
            </a:r>
            <a:endParaRPr/>
          </a:p>
          <a:p>
            <a:pPr indent="0" lvl="0" marL="0" rtl="0" algn="l">
              <a:spcBef>
                <a:spcPts val="0"/>
              </a:spcBef>
              <a:spcAft>
                <a:spcPts val="0"/>
              </a:spcAft>
              <a:buNone/>
            </a:pPr>
            <a:r>
              <a:rPr lang="sv-SE"/>
              <a:t>Periodic events arrive predictably at regular time intervals. For instance, an event may arrive every 10 milliseconds. Periodic event arrival is most often seen in real-time systems.</a:t>
            </a:r>
            <a:endParaRPr/>
          </a:p>
          <a:p>
            <a:pPr indent="0" lvl="0" marL="0" rtl="0" algn="l">
              <a:spcBef>
                <a:spcPts val="0"/>
              </a:spcBef>
              <a:spcAft>
                <a:spcPts val="0"/>
              </a:spcAft>
              <a:buNone/>
            </a:pPr>
            <a:r>
              <a:rPr lang="sv-SE"/>
              <a:t>Stochastic arrival means that events arrive according to some probabilistic distribution.</a:t>
            </a:r>
            <a:endParaRPr/>
          </a:p>
          <a:p>
            <a:pPr indent="0" lvl="0" marL="0" rtl="0" algn="l">
              <a:spcBef>
                <a:spcPts val="0"/>
              </a:spcBef>
              <a:spcAft>
                <a:spcPts val="0"/>
              </a:spcAft>
              <a:buNone/>
            </a:pPr>
            <a:r>
              <a:rPr lang="sv-SE"/>
              <a:t>Sporadic events arrive according to a pattern that is neither periodic nor stochastic. Even these can be characterized, however, in certain circumstances. For example, we might know that at most 600 events will occur in a minute, or that there will be at least 200 milliseconds between the arrival of any two events. (This might describe a system in which events correspond to keyboard strokes from a human user.) These are helpful characterizations, even though we don’t know when any single event will arrive.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8" name="Shape 138"/>
        <p:cNvGrpSpPr/>
        <p:nvPr/>
      </p:nvGrpSpPr>
      <p:grpSpPr>
        <a:xfrm>
          <a:off x="0" y="0"/>
          <a:ext cx="0" cy="0"/>
          <a:chOff x="0" y="0"/>
          <a:chExt cx="0" cy="0"/>
        </a:xfrm>
      </p:grpSpPr>
      <p:sp>
        <p:nvSpPr>
          <p:cNvPr id="139" name="Google Shape;139;g768786388c_0_14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68786388c_0_1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response of the system to a stimulus can be measured by the following: (go over)</a:t>
            </a:r>
            <a:endParaRPr/>
          </a:p>
          <a:p>
            <a:pPr indent="0" lvl="0" marL="0" rtl="0" algn="l">
              <a:spcBef>
                <a:spcPts val="0"/>
              </a:spcBef>
              <a:spcAft>
                <a:spcPts val="0"/>
              </a:spcAft>
              <a:buNone/>
            </a:pPr>
            <a:r>
              <a:rPr lang="sv-SE"/>
              <a:t>(6) In the engine controller, for example, the fuel should ignite when the cylinder is in a particular position, thus introducing a processing deadline.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71" name="Shape 71"/>
        <p:cNvGrpSpPr/>
        <p:nvPr/>
      </p:nvGrpSpPr>
      <p:grpSpPr>
        <a:xfrm>
          <a:off x="0" y="0"/>
          <a:ext cx="0" cy="0"/>
          <a:chOff x="0" y="0"/>
          <a:chExt cx="0" cy="0"/>
        </a:xfrm>
      </p:grpSpPr>
      <p:sp>
        <p:nvSpPr>
          <p:cNvPr id="72" name="Google Shape;72;p12"/>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3" name="Google Shape;73;p1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4" name="Google Shape;74;p1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5" name="Google Shape;75;p12"/>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6" name="Google Shape;76;p12"/>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bg>
      <p:bgPr>
        <a:solidFill>
          <a:schemeClr val="dk2"/>
        </a:solidFill>
      </p:bgPr>
    </p:bg>
    <p:spTree>
      <p:nvGrpSpPr>
        <p:cNvPr id="69" name="Shape 69"/>
        <p:cNvGrpSpPr/>
        <p:nvPr/>
      </p:nvGrpSpPr>
      <p:grpSpPr>
        <a:xfrm>
          <a:off x="0" y="0"/>
          <a:ext cx="0" cy="0"/>
          <a:chOff x="0" y="0"/>
          <a:chExt cx="0" cy="0"/>
        </a:xfrm>
      </p:grpSpPr>
      <p:sp>
        <p:nvSpPr>
          <p:cNvPr id="70" name="Google Shape;70;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2.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5.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6.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hyperlink" Target="mailto:ggay@chalmers.se" TargetMode="Externa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4" name="Shape 84"/>
        <p:cNvGrpSpPr/>
        <p:nvPr/>
      </p:nvGrpSpPr>
      <p:grpSpPr>
        <a:xfrm>
          <a:off x="0" y="0"/>
          <a:ext cx="0" cy="0"/>
          <a:chOff x="0" y="0"/>
          <a:chExt cx="0" cy="0"/>
        </a:xfrm>
      </p:grpSpPr>
      <p:sp>
        <p:nvSpPr>
          <p:cNvPr id="85" name="Google Shape;85;p15"/>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3: Quality - Non-Functional Attributes</a:t>
            </a:r>
            <a:endParaRPr/>
          </a:p>
        </p:txBody>
      </p:sp>
      <p:sp>
        <p:nvSpPr>
          <p:cNvPr id="86" name="Google Shape;86;p15"/>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January 29, 2020</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a:t>
            </a:r>
            <a:endParaRPr/>
          </a:p>
        </p:txBody>
      </p:sp>
      <p:sp>
        <p:nvSpPr>
          <p:cNvPr id="150" name="Google Shape;150;p24"/>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it takes to complete an interaction.</a:t>
            </a:r>
            <a:endParaRPr/>
          </a:p>
          <a:p>
            <a:pPr indent="-393700" lvl="0" marL="457200" rtl="0" algn="l">
              <a:spcBef>
                <a:spcPts val="1000"/>
              </a:spcBef>
              <a:spcAft>
                <a:spcPts val="0"/>
              </a:spcAft>
              <a:buSzPts val="2600"/>
              <a:buChar char="•"/>
            </a:pPr>
            <a:r>
              <a:rPr b="1" lang="sv-SE"/>
              <a:t>Responsiveness</a:t>
            </a:r>
            <a:r>
              <a:rPr lang="sv-SE"/>
              <a:t> measures how quickly the system responds to routine tasks. </a:t>
            </a:r>
            <a:endParaRPr/>
          </a:p>
          <a:p>
            <a:pPr indent="-368300" lvl="1" marL="914400" rtl="0" algn="l">
              <a:spcBef>
                <a:spcPts val="500"/>
              </a:spcBef>
              <a:spcAft>
                <a:spcPts val="0"/>
              </a:spcAft>
              <a:buSzPts val="2200"/>
              <a:buChar char="•"/>
            </a:pPr>
            <a:r>
              <a:rPr lang="sv-SE"/>
              <a:t>Key consideration: user productivity.</a:t>
            </a:r>
            <a:endParaRPr/>
          </a:p>
          <a:p>
            <a:pPr indent="-368300" lvl="1" marL="914400" rtl="0" algn="l">
              <a:spcBef>
                <a:spcPts val="500"/>
              </a:spcBef>
              <a:spcAft>
                <a:spcPts val="0"/>
              </a:spcAft>
              <a:buSzPts val="2200"/>
              <a:buChar char="•"/>
            </a:pPr>
            <a:r>
              <a:rPr lang="sv-SE"/>
              <a:t>How responsive is the user’s device? The system?</a:t>
            </a:r>
            <a:endParaRPr/>
          </a:p>
          <a:p>
            <a:pPr indent="-368300" lvl="1" marL="914400" rtl="0" algn="l">
              <a:spcBef>
                <a:spcPts val="500"/>
              </a:spcBef>
              <a:spcAft>
                <a:spcPts val="0"/>
              </a:spcAft>
              <a:buSzPts val="2200"/>
              <a:buChar char="•"/>
            </a:pPr>
            <a:r>
              <a:rPr lang="sv-SE"/>
              <a:t>Measured </a:t>
            </a:r>
            <a:r>
              <a:rPr lang="sv-SE"/>
              <a:t>probabilistically (... 95% of the time)</a:t>
            </a:r>
            <a:r>
              <a:rPr lang="sv-SE"/>
              <a:t> </a:t>
            </a:r>
            <a:endParaRPr/>
          </a:p>
          <a:p>
            <a:pPr indent="-368300" lvl="1" marL="914400" rtl="0" algn="l">
              <a:spcBef>
                <a:spcPts val="500"/>
              </a:spcBef>
              <a:spcAft>
                <a:spcPts val="0"/>
              </a:spcAft>
              <a:buSzPts val="2200"/>
              <a:buChar char="•"/>
            </a:pPr>
            <a:r>
              <a:rPr lang="sv-SE"/>
              <a:t>Under a load of 350 update transactions per minute, 90% of “open account” requests should return a reply to the calling program within 10 seconds.</a:t>
            </a:r>
            <a:endParaRPr u="sng"/>
          </a:p>
        </p:txBody>
      </p:sp>
      <p:sp>
        <p:nvSpPr>
          <p:cNvPr id="151" name="Google Shape;151;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Latency</a:t>
            </a:r>
            <a:r>
              <a:rPr lang="sv-SE"/>
              <a:t> </a:t>
            </a:r>
            <a:endParaRPr/>
          </a:p>
        </p:txBody>
      </p:sp>
      <p:sp>
        <p:nvSpPr>
          <p:cNvPr id="157" name="Google Shape;157;p25"/>
          <p:cNvSpPr txBox="1"/>
          <p:nvPr>
            <p:ph idx="1" type="body"/>
          </p:nvPr>
        </p:nvSpPr>
        <p:spPr>
          <a:xfrm>
            <a:off x="468900" y="1205300"/>
            <a:ext cx="8217900" cy="35574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Turnaround time </a:t>
            </a:r>
            <a:r>
              <a:rPr lang="sv-SE"/>
              <a:t>= time to complete larger tasks.</a:t>
            </a:r>
            <a:endParaRPr/>
          </a:p>
          <a:p>
            <a:pPr indent="-368300" lvl="1" marL="914400" rtl="0" algn="l">
              <a:spcBef>
                <a:spcPts val="500"/>
              </a:spcBef>
              <a:spcAft>
                <a:spcPts val="0"/>
              </a:spcAft>
              <a:buSzPts val="2200"/>
              <a:buChar char="•"/>
            </a:pPr>
            <a:r>
              <a:rPr lang="sv-SE"/>
              <a:t>Can task be completed in available time?</a:t>
            </a:r>
            <a:endParaRPr/>
          </a:p>
          <a:p>
            <a:pPr indent="-368300" lvl="1" marL="914400" rtl="0" algn="l">
              <a:spcBef>
                <a:spcPts val="500"/>
              </a:spcBef>
              <a:spcAft>
                <a:spcPts val="0"/>
              </a:spcAft>
              <a:buSzPts val="2200"/>
              <a:buChar char="•"/>
            </a:pPr>
            <a:r>
              <a:rPr lang="sv-SE"/>
              <a:t>Impact on system while running?</a:t>
            </a:r>
            <a:endParaRPr/>
          </a:p>
          <a:p>
            <a:pPr indent="-368300" lvl="1" marL="914400" rtl="0" algn="l">
              <a:spcBef>
                <a:spcPts val="500"/>
              </a:spcBef>
              <a:spcAft>
                <a:spcPts val="0"/>
              </a:spcAft>
              <a:buSzPts val="2200"/>
              <a:buChar char="•"/>
            </a:pPr>
            <a:r>
              <a:rPr lang="sv-SE"/>
              <a:t>Can partial results be produced?</a:t>
            </a:r>
            <a:endParaRPr/>
          </a:p>
          <a:p>
            <a:pPr indent="-368300" lvl="1" marL="914400" rtl="0" algn="l">
              <a:spcBef>
                <a:spcPts val="500"/>
              </a:spcBef>
              <a:spcAft>
                <a:spcPts val="0"/>
              </a:spcAft>
              <a:buSzPts val="2200"/>
              <a:buChar char="•"/>
            </a:pPr>
            <a:r>
              <a:rPr lang="sv-SE"/>
              <a:t>Assuming a daily throughput of 850,000 requests, the process should take no longer than 4 hours, including writing results to a database. </a:t>
            </a:r>
            <a:endParaRPr/>
          </a:p>
          <a:p>
            <a:pPr indent="-368300" lvl="1" marL="914400" rtl="0" algn="l">
              <a:spcBef>
                <a:spcPts val="500"/>
              </a:spcBef>
              <a:spcAft>
                <a:spcPts val="0"/>
              </a:spcAft>
              <a:buSzPts val="2200"/>
              <a:buChar char="•"/>
            </a:pPr>
            <a:r>
              <a:rPr lang="sv-SE"/>
              <a:t>It must be possible to resynchronize with all monitoring stations and reset database to reflect the current state within 5 minutes. </a:t>
            </a:r>
            <a:endParaRPr/>
          </a:p>
        </p:txBody>
      </p:sp>
      <p:sp>
        <p:nvSpPr>
          <p:cNvPr id="158" name="Google Shape;15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5" name="Google Shape;165;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Response Jitter</a:t>
            </a:r>
            <a:endParaRPr/>
          </a:p>
        </p:txBody>
      </p:sp>
      <p:sp>
        <p:nvSpPr>
          <p:cNvPr id="166" name="Google Shape;166;p2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is non-deterministic.</a:t>
            </a:r>
            <a:endParaRPr/>
          </a:p>
          <a:p>
            <a:pPr indent="-368300" lvl="1" marL="914400" rtl="0" algn="l">
              <a:spcBef>
                <a:spcPts val="0"/>
              </a:spcBef>
              <a:spcAft>
                <a:spcPts val="0"/>
              </a:spcAft>
              <a:buSzPts val="2200"/>
              <a:buChar char="•"/>
            </a:pPr>
            <a:r>
              <a:rPr lang="sv-SE"/>
              <a:t>If this non-determinism can be controlled, this is OK.</a:t>
            </a:r>
            <a:endParaRPr/>
          </a:p>
          <a:p>
            <a:pPr indent="-368300" lvl="1" marL="914400" rtl="0" algn="l">
              <a:spcBef>
                <a:spcPts val="0"/>
              </a:spcBef>
              <a:spcAft>
                <a:spcPts val="0"/>
              </a:spcAft>
              <a:buSzPts val="2200"/>
              <a:buChar char="•"/>
            </a:pPr>
            <a:r>
              <a:rPr lang="sv-SE"/>
              <a:t>10s +- 1s, great! 10s +- 10 minutes, not great.</a:t>
            </a:r>
            <a:endParaRPr/>
          </a:p>
          <a:p>
            <a:pPr indent="-393700" lvl="0" marL="457200" rtl="0" algn="l">
              <a:spcBef>
                <a:spcPts val="0"/>
              </a:spcBef>
              <a:spcAft>
                <a:spcPts val="0"/>
              </a:spcAft>
              <a:buSzPts val="2600"/>
              <a:buChar char="•"/>
            </a:pPr>
            <a:r>
              <a:rPr b="1" lang="sv-SE"/>
              <a:t>Response jitter</a:t>
            </a:r>
            <a:r>
              <a:rPr lang="sv-SE"/>
              <a:t> defines how much variation in the latency is allowed.</a:t>
            </a:r>
            <a:endParaRPr/>
          </a:p>
          <a:p>
            <a:pPr indent="-368300" lvl="1" marL="914400" rtl="0" algn="l">
              <a:spcBef>
                <a:spcPts val="0"/>
              </a:spcBef>
              <a:spcAft>
                <a:spcPts val="0"/>
              </a:spcAft>
              <a:buSzPts val="2200"/>
              <a:buChar char="•"/>
            </a:pPr>
            <a:r>
              <a:rPr lang="sv-SE"/>
              <a:t>Places boundaries on when a task can be completed.</a:t>
            </a:r>
            <a:endParaRPr/>
          </a:p>
          <a:p>
            <a:pPr indent="-368300" lvl="1" marL="914400" rtl="0" algn="l">
              <a:spcBef>
                <a:spcPts val="0"/>
              </a:spcBef>
              <a:spcAft>
                <a:spcPts val="0"/>
              </a:spcAft>
              <a:buSzPts val="2200"/>
              <a:buChar char="•"/>
            </a:pPr>
            <a:r>
              <a:rPr lang="sv-SE"/>
              <a:t>If boundaries are violated, quality is compromised.</a:t>
            </a:r>
            <a:endParaRPr/>
          </a:p>
          <a:p>
            <a:pPr indent="-368300" lvl="1" marL="914400" rtl="0" algn="l">
              <a:spcBef>
                <a:spcPts val="0"/>
              </a:spcBef>
              <a:spcAft>
                <a:spcPts val="0"/>
              </a:spcAft>
              <a:buSzPts val="2200"/>
              <a:buChar char="•"/>
            </a:pPr>
            <a:r>
              <a:rPr lang="sv-SE"/>
              <a:t>“All writes to the database must be completed within 120 to 150 ms.”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a:t>
            </a:r>
            <a:r>
              <a:rPr lang="sv-SE"/>
              <a:t>Throughput</a:t>
            </a:r>
            <a:endParaRPr/>
          </a:p>
        </p:txBody>
      </p:sp>
      <p:sp>
        <p:nvSpPr>
          <p:cNvPr id="172" name="Google Shape;172;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Throughput</a:t>
            </a:r>
            <a:r>
              <a:rPr lang="sv-SE"/>
              <a:t> - </a:t>
            </a:r>
            <a:r>
              <a:rPr lang="sv-SE"/>
              <a:t>The workload a system can handle in a defined time period.</a:t>
            </a:r>
            <a:endParaRPr/>
          </a:p>
          <a:p>
            <a:pPr indent="-368300" lvl="1" marL="914400" rtl="0" algn="l">
              <a:spcBef>
                <a:spcPts val="500"/>
              </a:spcBef>
              <a:spcAft>
                <a:spcPts val="0"/>
              </a:spcAft>
              <a:buSzPts val="2200"/>
              <a:buChar char="•"/>
            </a:pPr>
            <a:r>
              <a:rPr lang="sv-SE"/>
              <a:t>Shorter the processing time, higher the throughput.</a:t>
            </a:r>
            <a:endParaRPr/>
          </a:p>
          <a:p>
            <a:pPr indent="-368300" lvl="1" marL="914400" rtl="0" algn="l">
              <a:spcBef>
                <a:spcPts val="500"/>
              </a:spcBef>
              <a:spcAft>
                <a:spcPts val="0"/>
              </a:spcAft>
              <a:buSzPts val="2200"/>
              <a:buChar char="•"/>
            </a:pPr>
            <a:r>
              <a:rPr lang="sv-SE"/>
              <a:t>As load increases (and throughput rises), response time for individual transactions tends to increase.</a:t>
            </a:r>
            <a:endParaRPr/>
          </a:p>
          <a:p>
            <a:pPr indent="-342900" lvl="2" marL="1371600" rtl="0" algn="l">
              <a:spcBef>
                <a:spcPts val="500"/>
              </a:spcBef>
              <a:spcAft>
                <a:spcPts val="0"/>
              </a:spcAft>
              <a:buSzPts val="1800"/>
              <a:buChar char="•"/>
            </a:pPr>
            <a:r>
              <a:rPr lang="sv-SE" sz="1800"/>
              <a:t>With 10 concurrent users, request takes 2s.</a:t>
            </a:r>
            <a:endParaRPr sz="1800"/>
          </a:p>
          <a:p>
            <a:pPr indent="-342900" lvl="2" marL="1371600" rtl="0" algn="l">
              <a:spcBef>
                <a:spcPts val="500"/>
              </a:spcBef>
              <a:spcAft>
                <a:spcPts val="0"/>
              </a:spcAft>
              <a:buSzPts val="1800"/>
              <a:buChar char="•"/>
            </a:pPr>
            <a:r>
              <a:rPr lang="sv-SE" sz="1800"/>
              <a:t>With 100 users, request takes 4s.</a:t>
            </a:r>
            <a:endParaRPr sz="1800"/>
          </a:p>
        </p:txBody>
      </p:sp>
      <p:sp>
        <p:nvSpPr>
          <p:cNvPr id="173" name="Google Shape;173;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Throughput</a:t>
            </a:r>
            <a:endParaRPr/>
          </a:p>
        </p:txBody>
      </p:sp>
      <p:sp>
        <p:nvSpPr>
          <p:cNvPr id="179" name="Google Shape;179;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Possible to end up in situation where throughput goals conflict with response time goals.</a:t>
            </a:r>
            <a:endParaRPr/>
          </a:p>
          <a:p>
            <a:pPr indent="-368300" lvl="1" marL="914400" rtl="0" algn="l">
              <a:spcBef>
                <a:spcPts val="500"/>
              </a:spcBef>
              <a:spcAft>
                <a:spcPts val="0"/>
              </a:spcAft>
              <a:buSzPts val="2200"/>
              <a:buChar char="•"/>
            </a:pPr>
            <a:r>
              <a:rPr lang="sv-SE"/>
              <a:t>With 10 users, each can perform 20 request per minute (throughput: 200/m).</a:t>
            </a:r>
            <a:endParaRPr/>
          </a:p>
          <a:p>
            <a:pPr indent="-368300" lvl="1" marL="914400" rtl="0" algn="l">
              <a:spcBef>
                <a:spcPts val="500"/>
              </a:spcBef>
              <a:spcAft>
                <a:spcPts val="0"/>
              </a:spcAft>
              <a:buSzPts val="2200"/>
              <a:buChar char="•"/>
            </a:pPr>
            <a:r>
              <a:rPr lang="sv-SE"/>
              <a:t>With 100 users, each can perform 12 per minute (throughput: 1200/m - but at cost to response time).  </a:t>
            </a:r>
            <a:endParaRPr/>
          </a:p>
        </p:txBody>
      </p:sp>
      <p:sp>
        <p:nvSpPr>
          <p:cNvPr id="180" name="Google Shape;180;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5" name="Shape 185"/>
        <p:cNvGrpSpPr/>
        <p:nvPr/>
      </p:nvGrpSpPr>
      <p:grpSpPr>
        <a:xfrm>
          <a:off x="0" y="0"/>
          <a:ext cx="0" cy="0"/>
          <a:chOff x="0" y="0"/>
          <a:chExt cx="0" cy="0"/>
        </a:xfrm>
      </p:grpSpPr>
      <p:sp>
        <p:nvSpPr>
          <p:cNvPr id="186" name="Google Shape;186;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7" name="Google Shape;187;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Deadlines</a:t>
            </a:r>
            <a:endParaRPr/>
          </a:p>
        </p:txBody>
      </p:sp>
      <p:sp>
        <p:nvSpPr>
          <p:cNvPr id="188" name="Google Shape;188;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Some tasks must take place at scheduled times. If these times are missed, the system will fail.</a:t>
            </a:r>
            <a:endParaRPr/>
          </a:p>
          <a:p>
            <a:pPr indent="-368300" lvl="1" marL="914400" rtl="0" algn="l">
              <a:spcBef>
                <a:spcPts val="0"/>
              </a:spcBef>
              <a:spcAft>
                <a:spcPts val="0"/>
              </a:spcAft>
              <a:buSzPts val="2200"/>
              <a:buChar char="•"/>
            </a:pPr>
            <a:r>
              <a:rPr lang="sv-SE"/>
              <a:t>In a car, the fuel must ignite when the </a:t>
            </a:r>
            <a:r>
              <a:rPr lang="sv-SE"/>
              <a:t>cylinder</a:t>
            </a:r>
            <a:r>
              <a:rPr lang="sv-SE"/>
              <a:t> is in the correct position.</a:t>
            </a:r>
            <a:endParaRPr/>
          </a:p>
          <a:p>
            <a:pPr indent="-368300" lvl="1" marL="914400" rtl="0" algn="l">
              <a:spcBef>
                <a:spcPts val="0"/>
              </a:spcBef>
              <a:spcAft>
                <a:spcPts val="0"/>
              </a:spcAft>
              <a:buSzPts val="2200"/>
              <a:buChar char="•"/>
            </a:pPr>
            <a:r>
              <a:rPr lang="sv-SE"/>
              <a:t>This places a deadline on when the fuel must ignite.</a:t>
            </a:r>
            <a:endParaRPr/>
          </a:p>
          <a:p>
            <a:pPr indent="-393700" lvl="0" marL="457200" rtl="0" algn="l">
              <a:spcBef>
                <a:spcPts val="0"/>
              </a:spcBef>
              <a:spcAft>
                <a:spcPts val="0"/>
              </a:spcAft>
              <a:buSzPts val="2600"/>
              <a:buChar char="•"/>
            </a:pPr>
            <a:r>
              <a:rPr lang="sv-SE"/>
              <a:t>Deadlines can be used to place boundaries on when events must complete.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5" name="Google Shape;19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Measurements - Missed Events</a:t>
            </a:r>
            <a:endParaRPr/>
          </a:p>
        </p:txBody>
      </p:sp>
      <p:sp>
        <p:nvSpPr>
          <p:cNvPr id="196" name="Google Shape;196;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 system is busy, input may be ignored.</a:t>
            </a:r>
            <a:endParaRPr/>
          </a:p>
          <a:p>
            <a:pPr indent="-368300" lvl="1" marL="914400" rtl="0" algn="l">
              <a:spcBef>
                <a:spcPts val="0"/>
              </a:spcBef>
              <a:spcAft>
                <a:spcPts val="0"/>
              </a:spcAft>
              <a:buSzPts val="2200"/>
              <a:buChar char="•"/>
            </a:pPr>
            <a:r>
              <a:rPr lang="sv-SE"/>
              <a:t>Or, queued until too late to matter.</a:t>
            </a:r>
            <a:endParaRPr/>
          </a:p>
          <a:p>
            <a:pPr indent="-393700" lvl="0" marL="457200" rtl="0" algn="l">
              <a:spcBef>
                <a:spcPts val="0"/>
              </a:spcBef>
              <a:spcAft>
                <a:spcPts val="0"/>
              </a:spcAft>
              <a:buSzPts val="2600"/>
              <a:buChar char="•"/>
            </a:pPr>
            <a:r>
              <a:rPr lang="sv-SE"/>
              <a:t>We can track how many input events are ignored because the system is too slow to respond.</a:t>
            </a:r>
            <a:endParaRPr/>
          </a:p>
          <a:p>
            <a:pPr indent="-368300" lvl="1" marL="914400" rtl="0" algn="l">
              <a:spcBef>
                <a:spcPts val="0"/>
              </a:spcBef>
              <a:spcAft>
                <a:spcPts val="0"/>
              </a:spcAft>
              <a:buSzPts val="2200"/>
              <a:buChar char="•"/>
            </a:pPr>
            <a:r>
              <a:rPr lang="sv-SE"/>
              <a:t>Set upper bound on how many events can be missed in a defined timeframe.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0" name="Shape 200"/>
        <p:cNvGrpSpPr/>
        <p:nvPr/>
      </p:nvGrpSpPr>
      <p:grpSpPr>
        <a:xfrm>
          <a:off x="0" y="0"/>
          <a:ext cx="0" cy="0"/>
          <a:chOff x="0" y="0"/>
          <a:chExt cx="0" cy="0"/>
        </a:xfrm>
      </p:grpSpPr>
      <p:sp>
        <p:nvSpPr>
          <p:cNvPr id="201" name="Google Shape;201;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Quality Scenarios</a:t>
            </a:r>
            <a:endParaRPr/>
          </a:p>
        </p:txBody>
      </p:sp>
      <p:sp>
        <p:nvSpPr>
          <p:cNvPr id="202" name="Google Shape;202;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For real-time systems (i.e., embedded devices), measurements should be absolute.</a:t>
            </a:r>
            <a:endParaRPr/>
          </a:p>
          <a:p>
            <a:pPr indent="-368300" lvl="1" marL="914400" rtl="0" algn="l">
              <a:spcBef>
                <a:spcPts val="500"/>
              </a:spcBef>
              <a:spcAft>
                <a:spcPts val="0"/>
              </a:spcAft>
              <a:buSzPts val="2200"/>
              <a:buChar char="•"/>
            </a:pPr>
            <a:r>
              <a:rPr lang="sv-SE"/>
              <a:t>Look at worst-case scenario.</a:t>
            </a:r>
            <a:endParaRPr/>
          </a:p>
          <a:p>
            <a:pPr indent="-393700" lvl="0" marL="457200" rtl="0" algn="l">
              <a:spcBef>
                <a:spcPts val="1000"/>
              </a:spcBef>
              <a:spcAft>
                <a:spcPts val="0"/>
              </a:spcAft>
              <a:buSzPts val="2600"/>
              <a:buChar char="•"/>
            </a:pPr>
            <a:r>
              <a:rPr lang="sv-SE"/>
              <a:t>For non-real-time systems, measurements should be probabilistic.</a:t>
            </a:r>
            <a:endParaRPr/>
          </a:p>
          <a:p>
            <a:pPr indent="-368300" lvl="1" marL="914400" rtl="0" algn="l">
              <a:spcBef>
                <a:spcPts val="500"/>
              </a:spcBef>
              <a:spcAft>
                <a:spcPts val="0"/>
              </a:spcAft>
              <a:buSzPts val="2200"/>
              <a:buChar char="•"/>
            </a:pPr>
            <a:r>
              <a:rPr lang="sv-SE"/>
              <a:t>95% of the time, the response should be N.</a:t>
            </a:r>
            <a:endParaRPr/>
          </a:p>
          <a:p>
            <a:pPr indent="-368300" lvl="1" marL="914400" rtl="0" algn="l">
              <a:spcBef>
                <a:spcPts val="500"/>
              </a:spcBef>
              <a:spcAft>
                <a:spcPts val="0"/>
              </a:spcAft>
              <a:buSzPts val="2200"/>
              <a:buChar char="•"/>
            </a:pPr>
            <a:r>
              <a:rPr lang="sv-SE"/>
              <a:t>99% of the time, the response should be M.</a:t>
            </a:r>
            <a:endParaRPr/>
          </a:p>
        </p:txBody>
      </p:sp>
      <p:sp>
        <p:nvSpPr>
          <p:cNvPr id="203" name="Google Shape;203;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sp>
        <p:nvSpPr>
          <p:cNvPr id="208" name="Google Shape;208;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Specifying Response Time</a:t>
            </a:r>
            <a:endParaRPr/>
          </a:p>
        </p:txBody>
      </p:sp>
      <p:sp>
        <p:nvSpPr>
          <p:cNvPr id="209" name="Google Shape;209;p3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time targets require a defined load.</a:t>
            </a:r>
            <a:endParaRPr/>
          </a:p>
          <a:p>
            <a:pPr indent="-368300" lvl="1" marL="914400" rtl="0" algn="l">
              <a:spcBef>
                <a:spcPts val="500"/>
              </a:spcBef>
              <a:spcAft>
                <a:spcPts val="0"/>
              </a:spcAft>
              <a:buSzPts val="2200"/>
              <a:buChar char="•"/>
            </a:pPr>
            <a:r>
              <a:rPr lang="sv-SE"/>
              <a:t>One transaction in 3s is easy if that is the only request.</a:t>
            </a:r>
            <a:endParaRPr/>
          </a:p>
          <a:p>
            <a:pPr indent="-342900" lvl="2" marL="1371600" rtl="0" algn="l">
              <a:spcBef>
                <a:spcPts val="500"/>
              </a:spcBef>
              <a:spcAft>
                <a:spcPts val="0"/>
              </a:spcAft>
              <a:buSzPts val="1800"/>
              <a:buChar char="•"/>
            </a:pPr>
            <a:r>
              <a:rPr lang="sv-SE"/>
              <a:t>Can you still hit 3s if there are 500 transactions per second?</a:t>
            </a:r>
            <a:endParaRPr/>
          </a:p>
          <a:p>
            <a:pPr indent="-368300" lvl="1" marL="914400" rtl="0" algn="l">
              <a:spcBef>
                <a:spcPts val="500"/>
              </a:spcBef>
              <a:spcAft>
                <a:spcPts val="0"/>
              </a:spcAft>
              <a:buSzPts val="2200"/>
              <a:buChar char="•"/>
            </a:pPr>
            <a:r>
              <a:rPr lang="sv-SE"/>
              <a:t>Requirements must specify context and a clearly-defined response time goal.</a:t>
            </a:r>
            <a:endParaRPr/>
          </a:p>
          <a:p>
            <a:pPr indent="-368300" lvl="1" marL="914400" rtl="0" algn="l">
              <a:spcBef>
                <a:spcPts val="500"/>
              </a:spcBef>
              <a:spcAft>
                <a:spcPts val="0"/>
              </a:spcAft>
              <a:buSzPts val="2200"/>
              <a:buChar char="•"/>
            </a:pPr>
            <a:r>
              <a:rPr lang="sv-SE"/>
              <a:t>Also define when a transaction starts and ends.</a:t>
            </a:r>
            <a:endParaRPr/>
          </a:p>
          <a:p>
            <a:pPr indent="-393700" lvl="0" marL="457200" rtl="0" algn="l">
              <a:spcBef>
                <a:spcPts val="1000"/>
              </a:spcBef>
              <a:spcAft>
                <a:spcPts val="0"/>
              </a:spcAft>
              <a:buSzPts val="2600"/>
              <a:buChar char="•"/>
            </a:pPr>
            <a:r>
              <a:rPr lang="sv-SE"/>
              <a:t>Why probabilistic definitions are important.</a:t>
            </a:r>
            <a:endParaRPr/>
          </a:p>
          <a:p>
            <a:pPr indent="-368300" lvl="1" marL="914400" rtl="0" algn="l">
              <a:spcBef>
                <a:spcPts val="500"/>
              </a:spcBef>
              <a:spcAft>
                <a:spcPts val="0"/>
              </a:spcAft>
              <a:buSzPts val="2200"/>
              <a:buChar char="•"/>
            </a:pPr>
            <a:r>
              <a:rPr lang="sv-SE"/>
              <a:t>Not all requests take the same amount of time, even with constant load.</a:t>
            </a:r>
            <a:endParaRPr/>
          </a:p>
        </p:txBody>
      </p:sp>
      <p:sp>
        <p:nvSpPr>
          <p:cNvPr id="210" name="Google Shape;210;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Performance Scenario</a:t>
            </a:r>
            <a:endParaRPr/>
          </a:p>
        </p:txBody>
      </p:sp>
      <p:sp>
        <p:nvSpPr>
          <p:cNvPr id="216" name="Google Shape;216;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Description of the scenario.</a:t>
            </a:r>
            <a:endParaRPr sz="2400"/>
          </a:p>
          <a:p>
            <a:pPr indent="-381000" lvl="0" marL="457200" rtl="0" algn="l">
              <a:spcBef>
                <a:spcPts val="1000"/>
              </a:spcBef>
              <a:spcAft>
                <a:spcPts val="0"/>
              </a:spcAft>
              <a:buSzPts val="2400"/>
              <a:buChar char="•"/>
            </a:pPr>
            <a:r>
              <a:rPr b="1" lang="sv-SE" sz="2400"/>
              <a:t>System/environment state:</a:t>
            </a:r>
            <a:r>
              <a:rPr lang="sv-SE" sz="2400"/>
              <a:t> System can be in various operational modes, such as normal, emergency, peak load, or overload.</a:t>
            </a:r>
            <a:endParaRPr sz="2400"/>
          </a:p>
          <a:p>
            <a:pPr indent="-381000" lvl="0" marL="457200" rtl="0" algn="l">
              <a:spcBef>
                <a:spcPts val="1000"/>
              </a:spcBef>
              <a:spcAft>
                <a:spcPts val="0"/>
              </a:spcAft>
              <a:buSzPts val="2400"/>
              <a:buChar char="•"/>
            </a:pPr>
            <a:r>
              <a:rPr b="1" lang="sv-SE" sz="2400"/>
              <a:t>External Stimulus: </a:t>
            </a:r>
            <a:r>
              <a:rPr lang="sv-SE" sz="2400"/>
              <a:t>Stimuli arrive from external or internal sources. The stimuli are event arrivals. The arrival pattern can be periodic, stochastic, or sporadic, characterized by numeric parameters.</a:t>
            </a:r>
            <a:endParaRPr sz="2400"/>
          </a:p>
        </p:txBody>
      </p:sp>
      <p:sp>
        <p:nvSpPr>
          <p:cNvPr id="217" name="Google Shape;217;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Google Shape;91;p1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92" name="Google Shape;92;p1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93" name="Google Shape;93;p1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4" name="Google Shape;94;p1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Today’s Goals</a:t>
            </a:r>
            <a:endParaRPr/>
          </a:p>
        </p:txBody>
      </p:sp>
      <p:sp>
        <p:nvSpPr>
          <p:cNvPr id="95" name="Google Shape;95;p1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393700" lvl="0" marL="457200" rtl="0" algn="l">
              <a:lnSpc>
                <a:spcPct val="90000"/>
              </a:lnSpc>
              <a:spcBef>
                <a:spcPts val="0"/>
              </a:spcBef>
              <a:spcAft>
                <a:spcPts val="0"/>
              </a:spcAft>
              <a:buSzPts val="2600"/>
              <a:buChar char="•"/>
            </a:pPr>
            <a:r>
              <a:rPr lang="sv-SE"/>
              <a:t>Examine non-functional quality properties.</a:t>
            </a:r>
            <a:endParaRPr/>
          </a:p>
          <a:p>
            <a:pPr indent="-368300" lvl="1" marL="914400" rtl="0" algn="l">
              <a:lnSpc>
                <a:spcPct val="90000"/>
              </a:lnSpc>
              <a:spcBef>
                <a:spcPts val="0"/>
              </a:spcBef>
              <a:spcAft>
                <a:spcPts val="0"/>
              </a:spcAft>
              <a:buSzPts val="2200"/>
              <a:buChar char="•"/>
            </a:pPr>
            <a:r>
              <a:rPr b="1" lang="sv-SE"/>
              <a:t>Performance: </a:t>
            </a:r>
            <a:r>
              <a:rPr lang="sv-SE"/>
              <a:t>Ability to meet timing requirements.</a:t>
            </a:r>
            <a:endParaRPr/>
          </a:p>
          <a:p>
            <a:pPr indent="-368300" lvl="1" marL="914400" rtl="0" algn="l">
              <a:lnSpc>
                <a:spcPct val="90000"/>
              </a:lnSpc>
              <a:spcBef>
                <a:spcPts val="0"/>
              </a:spcBef>
              <a:spcAft>
                <a:spcPts val="0"/>
              </a:spcAft>
              <a:buSzPts val="2200"/>
              <a:buChar char="•"/>
            </a:pPr>
            <a:r>
              <a:rPr b="1" lang="sv-SE"/>
              <a:t>Scalability:</a:t>
            </a:r>
            <a:r>
              <a:rPr lang="sv-SE"/>
              <a:t> Ability to “grow” the system to process an increasing number of requests.</a:t>
            </a:r>
            <a:endParaRPr/>
          </a:p>
          <a:p>
            <a:pPr indent="-368300" lvl="1" marL="914400" rtl="0" algn="l">
              <a:lnSpc>
                <a:spcPct val="90000"/>
              </a:lnSpc>
              <a:spcBef>
                <a:spcPts val="0"/>
              </a:spcBef>
              <a:spcAft>
                <a:spcPts val="0"/>
              </a:spcAft>
              <a:buSzPts val="2200"/>
              <a:buChar char="•"/>
            </a:pPr>
            <a:r>
              <a:rPr b="1" lang="sv-SE"/>
              <a:t>Availability: </a:t>
            </a:r>
            <a:r>
              <a:rPr lang="sv-SE"/>
              <a:t>Ability of a system to mask or repair faults such that the cumulative service outage does not exceed a required value over a time interval</a:t>
            </a:r>
            <a:endParaRPr/>
          </a:p>
          <a:p>
            <a:pPr indent="-368300" lvl="1" marL="914400" rtl="0" algn="l">
              <a:lnSpc>
                <a:spcPct val="90000"/>
              </a:lnSpc>
              <a:spcBef>
                <a:spcPts val="0"/>
              </a:spcBef>
              <a:spcAft>
                <a:spcPts val="0"/>
              </a:spcAft>
              <a:buSzPts val="2200"/>
              <a:buChar char="•"/>
            </a:pPr>
            <a:r>
              <a:rPr b="1" lang="sv-SE"/>
              <a:t>Security:</a:t>
            </a:r>
            <a:r>
              <a:rPr lang="sv-SE"/>
              <a:t> Ability of the software to protect data and information from unauthorized access</a:t>
            </a:r>
            <a:endParaRPr/>
          </a:p>
          <a:p>
            <a:pPr indent="-393700" lvl="0" marL="457200" rtl="0" algn="l">
              <a:lnSpc>
                <a:spcPct val="90000"/>
              </a:lnSpc>
              <a:spcBef>
                <a:spcPts val="0"/>
              </a:spcBef>
              <a:spcAft>
                <a:spcPts val="0"/>
              </a:spcAft>
              <a:buSzPts val="2600"/>
              <a:buChar char="•"/>
            </a:pPr>
            <a:r>
              <a:rPr lang="sv-SE"/>
              <a:t>How to assess each using scenarios.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Performance Scenario</a:t>
            </a:r>
            <a:endParaRPr/>
          </a:p>
        </p:txBody>
      </p:sp>
      <p:sp>
        <p:nvSpPr>
          <p:cNvPr id="223" name="Google Shape;223;p3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The system must process arriving events. This may cause a change in the system environment (e.g., from normal to overload mode). </a:t>
            </a:r>
            <a:endParaRPr sz="2400"/>
          </a:p>
          <a:p>
            <a:pPr indent="-381000" lvl="0" marL="457200" rtl="0" algn="l">
              <a:spcBef>
                <a:spcPts val="1000"/>
              </a:spcBef>
              <a:spcAft>
                <a:spcPts val="0"/>
              </a:spcAft>
              <a:buSzPts val="2400"/>
              <a:buChar char="•"/>
            </a:pPr>
            <a:r>
              <a:rPr b="1" lang="sv-SE" sz="2400"/>
              <a:t>Response measure: </a:t>
            </a:r>
            <a:r>
              <a:rPr lang="sv-SE" sz="2400"/>
              <a:t>The response measures are the time it takes to process the arriving events (latency or a deadline), the variation in this time (jitter), the number of events that can be processed within a particular time interval (throughput), or a characterization of the events that cannot be processed (miss rate).</a:t>
            </a:r>
            <a:endParaRPr sz="2400"/>
          </a:p>
        </p:txBody>
      </p:sp>
      <p:sp>
        <p:nvSpPr>
          <p:cNvPr id="224" name="Google Shape;224;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Bad Performance Scenario</a:t>
            </a:r>
            <a:endParaRPr/>
          </a:p>
        </p:txBody>
      </p:sp>
      <p:sp>
        <p:nvSpPr>
          <p:cNvPr id="230" name="Google Shape;230;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How the server handles concurrent requests with graceful response times.</a:t>
            </a:r>
            <a:endParaRPr sz="2000"/>
          </a:p>
          <a:p>
            <a:pPr indent="-355600" lvl="0" marL="457200" rtl="0" algn="l">
              <a:spcBef>
                <a:spcPts val="1000"/>
              </a:spcBef>
              <a:spcAft>
                <a:spcPts val="0"/>
              </a:spcAft>
              <a:buSzPts val="2000"/>
              <a:buChar char="•"/>
            </a:pPr>
            <a:r>
              <a:rPr b="1" lang="sv-SE" sz="2000"/>
              <a:t>System/environment state:</a:t>
            </a:r>
            <a:r>
              <a:rPr lang="sv-SE" sz="2000"/>
              <a:t> Application is packaged and deployed on the server. The server process is up and ready to serve requests.</a:t>
            </a:r>
            <a:endParaRPr sz="2000"/>
          </a:p>
          <a:p>
            <a:pPr indent="-355600" lvl="0" marL="457200" rtl="0" algn="l">
              <a:spcBef>
                <a:spcPts val="1000"/>
              </a:spcBef>
              <a:spcAft>
                <a:spcPts val="0"/>
              </a:spcAft>
              <a:buSzPts val="2000"/>
              <a:buChar char="•"/>
            </a:pPr>
            <a:r>
              <a:rPr b="1" lang="sv-SE" sz="2000"/>
              <a:t>External Stimulus: </a:t>
            </a:r>
            <a:r>
              <a:rPr lang="sv-SE" sz="2000"/>
              <a:t>Concurrent requests arrive in high volume.</a:t>
            </a:r>
            <a:endParaRPr sz="2000"/>
          </a:p>
          <a:p>
            <a:pPr indent="-355600" lvl="0" marL="457200" rtl="0" algn="l">
              <a:spcBef>
                <a:spcPts val="1000"/>
              </a:spcBef>
              <a:spcAft>
                <a:spcPts val="0"/>
              </a:spcAft>
              <a:buSzPts val="2000"/>
              <a:buChar char="•"/>
            </a:pPr>
            <a:r>
              <a:rPr b="1" lang="sv-SE" sz="2000"/>
              <a:t>Required system behavior: </a:t>
            </a:r>
            <a:r>
              <a:rPr lang="sv-SE" sz="2000"/>
              <a:t>Server spawns new threads and handle each request concurrently based on resources configured (like available memory, CPU speed etc.)</a:t>
            </a:r>
            <a:endParaRPr sz="2000"/>
          </a:p>
          <a:p>
            <a:pPr indent="-355600" lvl="0" marL="457200" rtl="0" algn="l">
              <a:spcBef>
                <a:spcPts val="1000"/>
              </a:spcBef>
              <a:spcAft>
                <a:spcPts val="0"/>
              </a:spcAft>
              <a:buSzPts val="2000"/>
              <a:buChar char="•"/>
            </a:pPr>
            <a:r>
              <a:rPr b="1" lang="sv-SE" sz="2000"/>
              <a:t>Response measure: </a:t>
            </a:r>
            <a:r>
              <a:rPr lang="sv-SE" sz="2000"/>
              <a:t>Server successfully handles all requests.</a:t>
            </a:r>
            <a:endParaRPr sz="2000"/>
          </a:p>
        </p:txBody>
      </p:sp>
      <p:sp>
        <p:nvSpPr>
          <p:cNvPr id="231" name="Google Shape;231;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Good</a:t>
            </a:r>
            <a:r>
              <a:rPr lang="sv-SE"/>
              <a:t> Performance Scenario</a:t>
            </a:r>
            <a:endParaRPr/>
          </a:p>
        </p:txBody>
      </p:sp>
      <p:sp>
        <p:nvSpPr>
          <p:cNvPr id="237" name="Google Shape;237;p36"/>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Check system responsiveness for adding items to shopping cart under normal operating conditions.</a:t>
            </a:r>
            <a:endParaRPr sz="1800"/>
          </a:p>
          <a:p>
            <a:pPr indent="-342900" lvl="0" marL="457200" rtl="0" algn="l">
              <a:spcBef>
                <a:spcPts val="1000"/>
              </a:spcBef>
              <a:spcAft>
                <a:spcPts val="0"/>
              </a:spcAft>
              <a:buSzPts val="1800"/>
              <a:buChar char="•"/>
            </a:pPr>
            <a:r>
              <a:rPr b="1" lang="sv-SE" sz="1800"/>
              <a:t>System/environment state:</a:t>
            </a:r>
            <a:r>
              <a:rPr lang="sv-SE" sz="1800"/>
              <a:t> Normal load is defined as deployment environment with no failures and less than 20 customer requests per second. System is communicating over good internet connection to client.</a:t>
            </a:r>
            <a:endParaRPr sz="1800"/>
          </a:p>
          <a:p>
            <a:pPr indent="-342900" lvl="0" marL="457200" rtl="0" algn="l">
              <a:spcBef>
                <a:spcPts val="1000"/>
              </a:spcBef>
              <a:spcAft>
                <a:spcPts val="0"/>
              </a:spcAft>
              <a:buSzPts val="1800"/>
              <a:buChar char="•"/>
            </a:pPr>
            <a:r>
              <a:rPr b="1" lang="sv-SE" sz="1800"/>
              <a:t>External Stimulus: </a:t>
            </a:r>
            <a:r>
              <a:rPr lang="sv-SE" sz="1800"/>
              <a:t>Customer adds product to shopping cart.</a:t>
            </a:r>
            <a:endParaRPr sz="1800"/>
          </a:p>
          <a:p>
            <a:pPr indent="-342900" lvl="0" marL="457200" rtl="0" algn="l">
              <a:spcBef>
                <a:spcPts val="1000"/>
              </a:spcBef>
              <a:spcAft>
                <a:spcPts val="0"/>
              </a:spcAft>
              <a:buSzPts val="1800"/>
              <a:buChar char="•"/>
            </a:pPr>
            <a:r>
              <a:rPr b="1" lang="sv-SE" sz="1800"/>
              <a:t>Required system behavior: </a:t>
            </a:r>
            <a:r>
              <a:rPr lang="sv-SE" sz="1800"/>
              <a:t>Web page refreshes. Icon on right side of web page displays last item added to cart. If item is out of stock, cart icon has exclamation point overlay on top of cart icon.</a:t>
            </a:r>
            <a:endParaRPr sz="1800"/>
          </a:p>
          <a:p>
            <a:pPr indent="-342900" lvl="0" marL="457200" rtl="0" algn="l">
              <a:spcBef>
                <a:spcPts val="1000"/>
              </a:spcBef>
              <a:spcAft>
                <a:spcPts val="0"/>
              </a:spcAft>
              <a:buSzPts val="1800"/>
              <a:buChar char="•"/>
            </a:pPr>
            <a:r>
              <a:rPr b="1" lang="sv-SE" sz="1800"/>
              <a:t>Response measure: </a:t>
            </a:r>
            <a:r>
              <a:rPr lang="sv-SE" sz="1800"/>
              <a:t>In 95% of requests, web page is loaded and displayed to user within 1 second. In 99.9% of requests, web page is loaded and displayed to user within 5 seconds.</a:t>
            </a:r>
            <a:endParaRPr sz="1800"/>
          </a:p>
        </p:txBody>
      </p:sp>
      <p:sp>
        <p:nvSpPr>
          <p:cNvPr id="238" name="Google Shape;238;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2" name="Shape 242"/>
        <p:cNvGrpSpPr/>
        <p:nvPr/>
      </p:nvGrpSpPr>
      <p:grpSpPr>
        <a:xfrm>
          <a:off x="0" y="0"/>
          <a:ext cx="0" cy="0"/>
          <a:chOff x="0" y="0"/>
          <a:chExt cx="0" cy="0"/>
        </a:xfrm>
      </p:grpSpPr>
      <p:sp>
        <p:nvSpPr>
          <p:cNvPr id="243" name="Google Shape;243;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 Scenarios</a:t>
            </a:r>
            <a:endParaRPr/>
          </a:p>
        </p:txBody>
      </p:sp>
      <p:sp>
        <p:nvSpPr>
          <p:cNvPr id="244" name="Google Shape;244;p37"/>
          <p:cNvSpPr txBox="1"/>
          <p:nvPr>
            <p:ph idx="1" type="body"/>
          </p:nvPr>
        </p:nvSpPr>
        <p:spPr>
          <a:xfrm>
            <a:off x="468900" y="1211025"/>
            <a:ext cx="8217900" cy="355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Ability to address more requests is often part of </a:t>
            </a:r>
            <a:r>
              <a:rPr b="1" lang="sv-SE"/>
              <a:t>performance</a:t>
            </a:r>
            <a:r>
              <a:rPr lang="sv-SE"/>
              <a:t> scenarios.</a:t>
            </a:r>
            <a:endParaRPr/>
          </a:p>
          <a:p>
            <a:pPr indent="-393700" lvl="0" marL="457200" rtl="0" algn="l">
              <a:spcBef>
                <a:spcPts val="1000"/>
              </a:spcBef>
              <a:spcAft>
                <a:spcPts val="0"/>
              </a:spcAft>
              <a:buSzPts val="2600"/>
              <a:buChar char="•"/>
            </a:pPr>
            <a:r>
              <a:rPr lang="sv-SE"/>
              <a:t>Scenarios assessing scalability directly (</a:t>
            </a:r>
            <a:r>
              <a:rPr i="1" lang="sv-SE"/>
              <a:t>the ability to adjust available resources to the system</a:t>
            </a:r>
            <a:r>
              <a:rPr lang="sv-SE"/>
              <a:t>) deal with the impact of adding or removing resources.</a:t>
            </a:r>
            <a:endParaRPr/>
          </a:p>
          <a:p>
            <a:pPr indent="-393700" lvl="0" marL="457200" rtl="0" algn="l">
              <a:spcBef>
                <a:spcPts val="1000"/>
              </a:spcBef>
              <a:spcAft>
                <a:spcPts val="0"/>
              </a:spcAft>
              <a:buSzPts val="2600"/>
              <a:buChar char="•"/>
            </a:pPr>
            <a:r>
              <a:rPr lang="sv-SE"/>
              <a:t>Response measures reflect:</a:t>
            </a:r>
            <a:endParaRPr/>
          </a:p>
          <a:p>
            <a:pPr indent="-368300" lvl="1" marL="914400" rtl="0" algn="l">
              <a:spcBef>
                <a:spcPts val="500"/>
              </a:spcBef>
              <a:spcAft>
                <a:spcPts val="0"/>
              </a:spcAft>
              <a:buSzPts val="2200"/>
              <a:buChar char="•"/>
            </a:pPr>
            <a:r>
              <a:rPr lang="sv-SE"/>
              <a:t>Changes to performance.</a:t>
            </a:r>
            <a:endParaRPr/>
          </a:p>
          <a:p>
            <a:pPr indent="-368300" lvl="1" marL="914400" rtl="0" algn="l">
              <a:spcBef>
                <a:spcPts val="500"/>
              </a:spcBef>
              <a:spcAft>
                <a:spcPts val="0"/>
              </a:spcAft>
              <a:buSzPts val="2200"/>
              <a:buChar char="•"/>
            </a:pPr>
            <a:r>
              <a:rPr lang="sv-SE"/>
              <a:t>Changes to availability.</a:t>
            </a:r>
            <a:endParaRPr/>
          </a:p>
          <a:p>
            <a:pPr indent="-368300" lvl="1" marL="914400" rtl="0" algn="l">
              <a:spcBef>
                <a:spcPts val="500"/>
              </a:spcBef>
              <a:spcAft>
                <a:spcPts val="0"/>
              </a:spcAft>
              <a:buSzPts val="2200"/>
              <a:buChar char="•"/>
            </a:pPr>
            <a:r>
              <a:rPr lang="sv-SE"/>
              <a:t>Load assigned to existing and new resources.</a:t>
            </a:r>
            <a:endParaRPr/>
          </a:p>
        </p:txBody>
      </p:sp>
      <p:sp>
        <p:nvSpPr>
          <p:cNvPr id="245" name="Google Shape;245;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9" name="Shape 249"/>
        <p:cNvGrpSpPr/>
        <p:nvPr/>
      </p:nvGrpSpPr>
      <p:grpSpPr>
        <a:xfrm>
          <a:off x="0" y="0"/>
          <a:ext cx="0" cy="0"/>
          <a:chOff x="0" y="0"/>
          <a:chExt cx="0" cy="0"/>
        </a:xfrm>
      </p:grpSpPr>
      <p:sp>
        <p:nvSpPr>
          <p:cNvPr id="250" name="Google Shape;250;p3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251" name="Google Shape;251;p3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Addition of new hardware improves credit card transaction speed.</a:t>
            </a:r>
            <a:endParaRPr sz="2400"/>
          </a:p>
          <a:p>
            <a:pPr indent="-381000" lvl="0" marL="457200" rtl="0" algn="l">
              <a:spcBef>
                <a:spcPts val="1000"/>
              </a:spcBef>
              <a:spcAft>
                <a:spcPts val="0"/>
              </a:spcAft>
              <a:buSzPts val="2400"/>
              <a:buChar char="•"/>
            </a:pPr>
            <a:r>
              <a:rPr b="1" lang="sv-SE" sz="2400"/>
              <a:t>System/environment state:</a:t>
            </a:r>
            <a:r>
              <a:rPr lang="sv-SE" sz="2400"/>
              <a:t> Before addition of new hardware, 95% of credit card transactions were completed within 10 seconds, 99.9% within 15s. Additional server has doubled threads available for processing requests. System is under normal load, with normal connectivity.</a:t>
            </a:r>
            <a:endParaRPr sz="2400"/>
          </a:p>
          <a:p>
            <a:pPr indent="-381000" lvl="0" marL="457200" rtl="0" algn="l">
              <a:spcBef>
                <a:spcPts val="1000"/>
              </a:spcBef>
              <a:spcAft>
                <a:spcPts val="0"/>
              </a:spcAft>
              <a:buSzPts val="2400"/>
              <a:buChar char="•"/>
            </a:pPr>
            <a:r>
              <a:rPr b="1" lang="sv-SE" sz="2400"/>
              <a:t>External Stimulus: </a:t>
            </a:r>
            <a:r>
              <a:rPr lang="sv-SE" sz="2400"/>
              <a:t>Customer completes a purchase.</a:t>
            </a:r>
            <a:endParaRPr sz="2400"/>
          </a:p>
        </p:txBody>
      </p:sp>
      <p:sp>
        <p:nvSpPr>
          <p:cNvPr id="252" name="Google Shape;252;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6" name="Shape 256"/>
        <p:cNvGrpSpPr/>
        <p:nvPr/>
      </p:nvGrpSpPr>
      <p:grpSpPr>
        <a:xfrm>
          <a:off x="0" y="0"/>
          <a:ext cx="0" cy="0"/>
          <a:chOff x="0" y="0"/>
          <a:chExt cx="0" cy="0"/>
        </a:xfrm>
      </p:grpSpPr>
      <p:sp>
        <p:nvSpPr>
          <p:cNvPr id="257" name="Google Shape;257;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Scalability Scenario</a:t>
            </a:r>
            <a:endParaRPr/>
          </a:p>
        </p:txBody>
      </p:sp>
      <p:sp>
        <p:nvSpPr>
          <p:cNvPr id="258" name="Google Shape;258;p3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Order confirmation is displayed, with a list of items purchased, expected arrival date, and total cost of items.</a:t>
            </a:r>
            <a:endParaRPr sz="2400"/>
          </a:p>
          <a:p>
            <a:pPr indent="-381000" lvl="0" marL="457200" rtl="0" algn="l">
              <a:spcBef>
                <a:spcPts val="1000"/>
              </a:spcBef>
              <a:spcAft>
                <a:spcPts val="0"/>
              </a:spcAft>
              <a:buSzPts val="2400"/>
              <a:buChar char="•"/>
            </a:pPr>
            <a:r>
              <a:rPr b="1" lang="sv-SE" sz="2400"/>
              <a:t>Response measure: </a:t>
            </a:r>
            <a:r>
              <a:rPr lang="sv-SE" sz="2400"/>
              <a:t>In 95% of requests, web page is loaded and displayed to user within 5 second. In 99.9% of requests, web page is loaded and displayed to user within 7.5 seconds.</a:t>
            </a:r>
            <a:endParaRPr sz="2400"/>
          </a:p>
          <a:p>
            <a:pPr indent="0" lvl="0" marL="0" rtl="0" algn="l">
              <a:spcBef>
                <a:spcPts val="1000"/>
              </a:spcBef>
              <a:spcAft>
                <a:spcPts val="0"/>
              </a:spcAft>
              <a:buNone/>
            </a:pPr>
            <a:r>
              <a:t/>
            </a:r>
            <a:endParaRPr/>
          </a:p>
        </p:txBody>
      </p:sp>
      <p:sp>
        <p:nvSpPr>
          <p:cNvPr id="259" name="Google Shape;259;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265" name="Google Shape;265;p40"/>
          <p:cNvSpPr txBox="1"/>
          <p:nvPr>
            <p:ph idx="1" type="body"/>
          </p:nvPr>
        </p:nvSpPr>
        <p:spPr>
          <a:xfrm>
            <a:off x="468900" y="1183825"/>
            <a:ext cx="8217900" cy="35790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Performance is about management of resources in the face of demand to achieve acceptable timing. </a:t>
            </a:r>
            <a:endParaRPr/>
          </a:p>
          <a:p>
            <a:pPr indent="-368300" lvl="1" marL="914400" rtl="0" algn="l">
              <a:spcBef>
                <a:spcPts val="500"/>
              </a:spcBef>
              <a:spcAft>
                <a:spcPts val="0"/>
              </a:spcAft>
              <a:buSzPts val="2200"/>
              <a:buChar char="•"/>
            </a:pPr>
            <a:r>
              <a:rPr lang="sv-SE"/>
              <a:t>Performance usually measured in terms of throughput and latency.</a:t>
            </a:r>
            <a:endParaRPr/>
          </a:p>
          <a:p>
            <a:pPr indent="-393700" lvl="0" marL="457200" rtl="0" algn="l">
              <a:spcBef>
                <a:spcPts val="1000"/>
              </a:spcBef>
              <a:spcAft>
                <a:spcPts val="0"/>
              </a:spcAft>
              <a:buSzPts val="2600"/>
              <a:buChar char="•"/>
            </a:pPr>
            <a:r>
              <a:rPr lang="sv-SE"/>
              <a:t>Performance can be improved by reducing demand or by managing resources.</a:t>
            </a:r>
            <a:endParaRPr/>
          </a:p>
          <a:p>
            <a:pPr indent="-368300" lvl="1" marL="914400" rtl="0" algn="l">
              <a:spcBef>
                <a:spcPts val="500"/>
              </a:spcBef>
              <a:spcAft>
                <a:spcPts val="0"/>
              </a:spcAft>
              <a:buSzPts val="2200"/>
              <a:buChar char="•"/>
            </a:pPr>
            <a:r>
              <a:rPr lang="sv-SE"/>
              <a:t>Reducing demand will have the side effect of reducing fidelity or missing some requests. </a:t>
            </a:r>
            <a:endParaRPr/>
          </a:p>
          <a:p>
            <a:pPr indent="-368300" lvl="1" marL="914400" rtl="0" algn="l">
              <a:spcBef>
                <a:spcPts val="500"/>
              </a:spcBef>
              <a:spcAft>
                <a:spcPts val="0"/>
              </a:spcAft>
              <a:buSzPts val="2200"/>
              <a:buChar char="•"/>
            </a:pPr>
            <a:r>
              <a:rPr lang="sv-SE"/>
              <a:t>Managing resources can be done through scheduling, replication, or just increasing resources.</a:t>
            </a:r>
            <a:endParaRPr/>
          </a:p>
        </p:txBody>
      </p:sp>
      <p:sp>
        <p:nvSpPr>
          <p:cNvPr id="266" name="Google Shape;266;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272" name="Google Shape;272;p41"/>
          <p:cNvSpPr txBox="1"/>
          <p:nvPr>
            <p:ph idx="1" type="body"/>
          </p:nvPr>
        </p:nvSpPr>
        <p:spPr>
          <a:xfrm>
            <a:off x="468900" y="1110050"/>
            <a:ext cx="8217900" cy="3652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Scalability is t</a:t>
            </a:r>
            <a:r>
              <a:rPr lang="sv-SE"/>
              <a:t>he ability to “grow” the system to process an increasing number of requests.</a:t>
            </a:r>
            <a:endParaRPr/>
          </a:p>
          <a:p>
            <a:pPr indent="-368300" lvl="1" marL="914400" rtl="0" algn="l">
              <a:spcBef>
                <a:spcPts val="500"/>
              </a:spcBef>
              <a:spcAft>
                <a:spcPts val="0"/>
              </a:spcAft>
              <a:buSzPts val="2200"/>
              <a:buChar char="•"/>
            </a:pPr>
            <a:r>
              <a:rPr lang="sv-SE"/>
              <a:t>While still meeting performance requirements.</a:t>
            </a:r>
            <a:endParaRPr/>
          </a:p>
          <a:p>
            <a:pPr indent="-368300" lvl="1" marL="914400" rtl="0" algn="l">
              <a:spcBef>
                <a:spcPts val="500"/>
              </a:spcBef>
              <a:spcAft>
                <a:spcPts val="0"/>
              </a:spcAft>
              <a:buSzPts val="2200"/>
              <a:buChar char="•"/>
            </a:pPr>
            <a:r>
              <a:rPr lang="sv-SE"/>
              <a:t>Assessed as part of performance.</a:t>
            </a:r>
            <a:endParaRPr/>
          </a:p>
          <a:p>
            <a:pPr indent="-393700" lvl="0" marL="457200" rtl="0" algn="l">
              <a:spcBef>
                <a:spcPts val="1000"/>
              </a:spcBef>
              <a:spcAft>
                <a:spcPts val="0"/>
              </a:spcAft>
              <a:buSzPts val="2600"/>
              <a:buChar char="•"/>
            </a:pPr>
            <a:r>
              <a:rPr lang="sv-SE"/>
              <a:t>How can we effectively utilize additional resources?</a:t>
            </a:r>
            <a:endParaRPr/>
          </a:p>
          <a:p>
            <a:pPr indent="-393700" lvl="0" marL="457200" rtl="0" algn="l">
              <a:spcBef>
                <a:spcPts val="1000"/>
              </a:spcBef>
              <a:spcAft>
                <a:spcPts val="0"/>
              </a:spcAft>
              <a:buSzPts val="2600"/>
              <a:buChar char="•"/>
            </a:pPr>
            <a:r>
              <a:rPr lang="sv-SE"/>
              <a:t>Effective scalability requires:</a:t>
            </a:r>
            <a:endParaRPr/>
          </a:p>
          <a:p>
            <a:pPr indent="-368300" lvl="1" marL="914400" rtl="0" algn="l">
              <a:spcBef>
                <a:spcPts val="500"/>
              </a:spcBef>
              <a:spcAft>
                <a:spcPts val="0"/>
              </a:spcAft>
              <a:buSzPts val="2200"/>
              <a:buChar char="•"/>
            </a:pPr>
            <a:r>
              <a:rPr lang="sv-SE"/>
              <a:t>New resources result in a performance improvement.</a:t>
            </a:r>
            <a:endParaRPr/>
          </a:p>
          <a:p>
            <a:pPr indent="-368300" lvl="1" marL="914400" rtl="0" algn="l">
              <a:spcBef>
                <a:spcPts val="500"/>
              </a:spcBef>
              <a:spcAft>
                <a:spcPts val="0"/>
              </a:spcAft>
              <a:buSzPts val="2200"/>
              <a:buChar char="•"/>
            </a:pPr>
            <a:r>
              <a:rPr lang="sv-SE"/>
              <a:t>New resources did not require undue effort to add.</a:t>
            </a:r>
            <a:endParaRPr/>
          </a:p>
          <a:p>
            <a:pPr indent="-368300" lvl="1" marL="914400" rtl="0" algn="l">
              <a:spcBef>
                <a:spcPts val="500"/>
              </a:spcBef>
              <a:spcAft>
                <a:spcPts val="0"/>
              </a:spcAft>
              <a:buSzPts val="2200"/>
              <a:buChar char="•"/>
            </a:pPr>
            <a:r>
              <a:rPr lang="sv-SE"/>
              <a:t>New resources did not disrupt operations.</a:t>
            </a:r>
            <a:endParaRPr/>
          </a:p>
          <a:p>
            <a:pPr indent="0" lvl="0" marL="0" rtl="0" algn="l">
              <a:spcBef>
                <a:spcPts val="1000"/>
              </a:spcBef>
              <a:spcAft>
                <a:spcPts val="0"/>
              </a:spcAft>
              <a:buNone/>
            </a:pPr>
            <a:r>
              <a:t/>
            </a:r>
            <a:endParaRPr/>
          </a:p>
        </p:txBody>
      </p:sp>
      <p:sp>
        <p:nvSpPr>
          <p:cNvPr id="273" name="Google Shape;273;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8" name="Shape 278"/>
        <p:cNvGrpSpPr/>
        <p:nvPr/>
      </p:nvGrpSpPr>
      <p:grpSpPr>
        <a:xfrm>
          <a:off x="0" y="0"/>
          <a:ext cx="0" cy="0"/>
          <a:chOff x="0" y="0"/>
          <a:chExt cx="0" cy="0"/>
        </a:xfrm>
      </p:grpSpPr>
      <p:sp>
        <p:nvSpPr>
          <p:cNvPr id="279" name="Google Shape;279;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80" name="Google Shape;280;p4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287" name="Google Shape;287;p4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Assessing Availability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2" name="Google Shape;102;p17"/>
          <p:cNvSpPr txBox="1"/>
          <p:nvPr>
            <p:ph type="title"/>
          </p:nvPr>
        </p:nvSpPr>
        <p:spPr>
          <a:xfrm>
            <a:off x="190500" y="613975"/>
            <a:ext cx="89535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Assessing Performance and Scalability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Google Shape;292;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293" name="Google Shape;293;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Is the software there and ready to carry out its task when you need it to be?</a:t>
            </a:r>
            <a:endParaRPr/>
          </a:p>
          <a:p>
            <a:pPr indent="-368300" lvl="1" marL="914400" rtl="0" algn="l">
              <a:spcBef>
                <a:spcPts val="500"/>
              </a:spcBef>
              <a:spcAft>
                <a:spcPts val="0"/>
              </a:spcAft>
              <a:buSzPts val="2200"/>
              <a:buChar char="•"/>
            </a:pPr>
            <a:r>
              <a:rPr lang="sv-SE"/>
              <a:t>Encompasses </a:t>
            </a:r>
            <a:r>
              <a:rPr b="1" lang="sv-SE"/>
              <a:t>reliability</a:t>
            </a:r>
            <a:r>
              <a:rPr lang="sv-SE"/>
              <a:t> and </a:t>
            </a:r>
            <a:r>
              <a:rPr b="1" lang="sv-SE"/>
              <a:t>repair</a:t>
            </a:r>
            <a:r>
              <a:rPr lang="sv-SE"/>
              <a:t>.</a:t>
            </a:r>
            <a:endParaRPr/>
          </a:p>
          <a:p>
            <a:pPr indent="-342900" lvl="2" marL="1371600" rtl="0" algn="l">
              <a:spcBef>
                <a:spcPts val="500"/>
              </a:spcBef>
              <a:spcAft>
                <a:spcPts val="0"/>
              </a:spcAft>
              <a:buSzPts val="1800"/>
              <a:buChar char="•"/>
            </a:pPr>
            <a:r>
              <a:rPr lang="sv-SE"/>
              <a:t>Does the system tend to show correct behavior?</a:t>
            </a:r>
            <a:endParaRPr/>
          </a:p>
          <a:p>
            <a:pPr indent="-342900" lvl="2" marL="1371600" rtl="0" algn="l">
              <a:spcBef>
                <a:spcPts val="500"/>
              </a:spcBef>
              <a:spcAft>
                <a:spcPts val="0"/>
              </a:spcAft>
              <a:buSzPts val="1800"/>
              <a:buChar char="•"/>
            </a:pPr>
            <a:r>
              <a:rPr lang="sv-SE"/>
              <a:t>Can the system recover from an error?</a:t>
            </a:r>
            <a:endParaRPr/>
          </a:p>
          <a:p>
            <a:pPr indent="-393700" lvl="0" marL="457200" rtl="0" algn="l">
              <a:spcBef>
                <a:spcPts val="1000"/>
              </a:spcBef>
              <a:spcAft>
                <a:spcPts val="0"/>
              </a:spcAft>
              <a:buSzPts val="2600"/>
              <a:buChar char="•"/>
            </a:pPr>
            <a:r>
              <a:rPr b="1" lang="sv-SE"/>
              <a:t>Availability</a:t>
            </a:r>
            <a:r>
              <a:rPr lang="sv-SE"/>
              <a:t> refers to the ability of a system to mask or repair faults such that the cumulative service outage does not exceed a required value over a time interval.</a:t>
            </a:r>
            <a:endParaRPr/>
          </a:p>
        </p:txBody>
      </p:sp>
      <p:sp>
        <p:nvSpPr>
          <p:cNvPr id="294" name="Google Shape;294;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8" name="Shape 298"/>
        <p:cNvGrpSpPr/>
        <p:nvPr/>
      </p:nvGrpSpPr>
      <p:grpSpPr>
        <a:xfrm>
          <a:off x="0" y="0"/>
          <a:ext cx="0" cy="0"/>
          <a:chOff x="0" y="0"/>
          <a:chExt cx="0" cy="0"/>
        </a:xfrm>
      </p:grpSpPr>
      <p:sp>
        <p:nvSpPr>
          <p:cNvPr id="299" name="Google Shape;299;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300" name="Google Shape;300;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Closely related to security and performance.</a:t>
            </a:r>
            <a:endParaRPr/>
          </a:p>
          <a:p>
            <a:pPr indent="-368300" lvl="1" marL="914400" rtl="0" algn="l">
              <a:spcBef>
                <a:spcPts val="500"/>
              </a:spcBef>
              <a:spcAft>
                <a:spcPts val="0"/>
              </a:spcAft>
              <a:buSzPts val="2200"/>
              <a:buChar char="•"/>
            </a:pPr>
            <a:r>
              <a:rPr lang="sv-SE"/>
              <a:t>Security: DDOS attack can make system unavailable.</a:t>
            </a:r>
            <a:endParaRPr/>
          </a:p>
          <a:p>
            <a:pPr indent="-368300" lvl="1" marL="914400" rtl="0" algn="l">
              <a:spcBef>
                <a:spcPts val="500"/>
              </a:spcBef>
              <a:spcAft>
                <a:spcPts val="0"/>
              </a:spcAft>
              <a:buSzPts val="2200"/>
              <a:buChar char="•"/>
            </a:pPr>
            <a:r>
              <a:rPr lang="sv-SE"/>
              <a:t>Performance: Has the system failed, or is it recovering or limiting the damage from a hazard?</a:t>
            </a:r>
            <a:endParaRPr/>
          </a:p>
          <a:p>
            <a:pPr indent="-393700" lvl="0" marL="457200" rtl="0" algn="l">
              <a:spcBef>
                <a:spcPts val="1000"/>
              </a:spcBef>
              <a:spcAft>
                <a:spcPts val="0"/>
              </a:spcAft>
              <a:buSzPts val="2600"/>
              <a:buChar char="•"/>
            </a:pPr>
            <a:r>
              <a:rPr lang="sv-SE"/>
              <a:t>Availability is about minimizing outage time by mitigating the effect of faults.</a:t>
            </a:r>
            <a:endParaRPr/>
          </a:p>
          <a:p>
            <a:pPr indent="-368300" lvl="1" marL="914400" rtl="0" algn="l">
              <a:spcBef>
                <a:spcPts val="500"/>
              </a:spcBef>
              <a:spcAft>
                <a:spcPts val="0"/>
              </a:spcAft>
              <a:buSzPts val="2200"/>
              <a:buChar char="•"/>
            </a:pPr>
            <a:r>
              <a:rPr lang="sv-SE"/>
              <a:t>A </a:t>
            </a:r>
            <a:r>
              <a:rPr b="1" lang="sv-SE"/>
              <a:t>failure</a:t>
            </a:r>
            <a:r>
              <a:rPr lang="sv-SE"/>
              <a:t> is a visible deviation from expected behavior (crash, incorrect output).</a:t>
            </a:r>
            <a:endParaRPr/>
          </a:p>
          <a:p>
            <a:pPr indent="-368300" lvl="1" marL="914400" rtl="0" algn="l">
              <a:spcBef>
                <a:spcPts val="500"/>
              </a:spcBef>
              <a:spcAft>
                <a:spcPts val="0"/>
              </a:spcAft>
              <a:buSzPts val="2200"/>
              <a:buChar char="•"/>
            </a:pPr>
            <a:r>
              <a:rPr lang="sv-SE"/>
              <a:t>Failures caused by </a:t>
            </a:r>
            <a:r>
              <a:rPr b="1" lang="sv-SE"/>
              <a:t>faults</a:t>
            </a:r>
            <a:r>
              <a:rPr lang="sv-SE"/>
              <a:t> - mistakes in the source code.</a:t>
            </a:r>
            <a:endParaRPr/>
          </a:p>
        </p:txBody>
      </p:sp>
      <p:sp>
        <p:nvSpPr>
          <p:cNvPr id="301" name="Google Shape;301;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a:t>
            </a:r>
            <a:endParaRPr/>
          </a:p>
        </p:txBody>
      </p:sp>
      <p:sp>
        <p:nvSpPr>
          <p:cNvPr id="307" name="Google Shape;307;p4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lang="sv-SE" sz="2000"/>
              <a:t>Achieving availability requires understanding the nature of the failures that can arise.</a:t>
            </a:r>
            <a:endParaRPr sz="2000"/>
          </a:p>
          <a:p>
            <a:pPr indent="-355600" lvl="0" marL="457200" rtl="0" algn="l">
              <a:spcBef>
                <a:spcPts val="1000"/>
              </a:spcBef>
              <a:spcAft>
                <a:spcPts val="0"/>
              </a:spcAft>
              <a:buSzPts val="2000"/>
              <a:buChar char="•"/>
            </a:pPr>
            <a:r>
              <a:rPr lang="sv-SE" sz="2000"/>
              <a:t>Faults/failures can be prevented, tolerated, removed, or forecasted. </a:t>
            </a:r>
            <a:endParaRPr sz="2000"/>
          </a:p>
          <a:p>
            <a:pPr indent="-342900" lvl="1" marL="914400" rtl="0" algn="l">
              <a:spcBef>
                <a:spcPts val="500"/>
              </a:spcBef>
              <a:spcAft>
                <a:spcPts val="0"/>
              </a:spcAft>
              <a:buSzPts val="1800"/>
              <a:buChar char="•"/>
            </a:pPr>
            <a:r>
              <a:rPr lang="sv-SE" sz="1800"/>
              <a:t>How are faults detected?</a:t>
            </a:r>
            <a:endParaRPr sz="1800"/>
          </a:p>
          <a:p>
            <a:pPr indent="-342900" lvl="1" marL="914400" rtl="0" algn="l">
              <a:spcBef>
                <a:spcPts val="500"/>
              </a:spcBef>
              <a:spcAft>
                <a:spcPts val="0"/>
              </a:spcAft>
              <a:buSzPts val="1800"/>
              <a:buChar char="•"/>
            </a:pPr>
            <a:r>
              <a:rPr lang="sv-SE" sz="1800"/>
              <a:t>How frequently do failures occur?</a:t>
            </a:r>
            <a:endParaRPr sz="1800"/>
          </a:p>
          <a:p>
            <a:pPr indent="-342900" lvl="1" marL="914400" rtl="0" algn="l">
              <a:spcBef>
                <a:spcPts val="500"/>
              </a:spcBef>
              <a:spcAft>
                <a:spcPts val="0"/>
              </a:spcAft>
              <a:buSzPts val="1800"/>
              <a:buChar char="•"/>
            </a:pPr>
            <a:r>
              <a:rPr lang="sv-SE" sz="1800"/>
              <a:t>What happens when a failure occurs?</a:t>
            </a:r>
            <a:endParaRPr sz="1800"/>
          </a:p>
          <a:p>
            <a:pPr indent="-342900" lvl="1" marL="914400" rtl="0" algn="l">
              <a:spcBef>
                <a:spcPts val="500"/>
              </a:spcBef>
              <a:spcAft>
                <a:spcPts val="0"/>
              </a:spcAft>
              <a:buSzPts val="1800"/>
              <a:buChar char="•"/>
            </a:pPr>
            <a:r>
              <a:rPr lang="sv-SE" sz="1800"/>
              <a:t>How long can the system be out of operation?</a:t>
            </a:r>
            <a:endParaRPr sz="1800"/>
          </a:p>
          <a:p>
            <a:pPr indent="-342900" lvl="1" marL="914400" rtl="0" algn="l">
              <a:spcBef>
                <a:spcPts val="500"/>
              </a:spcBef>
              <a:spcAft>
                <a:spcPts val="0"/>
              </a:spcAft>
              <a:buSzPts val="1800"/>
              <a:buChar char="•"/>
            </a:pPr>
            <a:r>
              <a:rPr lang="sv-SE" sz="1800"/>
              <a:t>When can faults or failures occur safely?</a:t>
            </a:r>
            <a:endParaRPr sz="1800"/>
          </a:p>
          <a:p>
            <a:pPr indent="-342900" lvl="1" marL="914400" rtl="0" algn="l">
              <a:spcBef>
                <a:spcPts val="500"/>
              </a:spcBef>
              <a:spcAft>
                <a:spcPts val="0"/>
              </a:spcAft>
              <a:buSzPts val="1800"/>
              <a:buChar char="•"/>
            </a:pPr>
            <a:r>
              <a:rPr lang="sv-SE" sz="1800"/>
              <a:t>Can faults or failures be prevented?</a:t>
            </a:r>
            <a:endParaRPr sz="1800"/>
          </a:p>
          <a:p>
            <a:pPr indent="-342900" lvl="1" marL="914400" rtl="0" algn="l">
              <a:spcBef>
                <a:spcPts val="500"/>
              </a:spcBef>
              <a:spcAft>
                <a:spcPts val="0"/>
              </a:spcAft>
              <a:buSzPts val="1800"/>
              <a:buChar char="•"/>
            </a:pPr>
            <a:r>
              <a:rPr lang="sv-SE" sz="1800"/>
              <a:t>What notifications are required when failure occurs?</a:t>
            </a:r>
            <a:endParaRPr sz="1800"/>
          </a:p>
        </p:txBody>
      </p:sp>
      <p:sp>
        <p:nvSpPr>
          <p:cNvPr id="308" name="Google Shape;308;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Availability</a:t>
            </a:r>
            <a:endParaRPr/>
          </a:p>
        </p:txBody>
      </p:sp>
      <p:sp>
        <p:nvSpPr>
          <p:cNvPr id="314" name="Google Shape;314;p47"/>
          <p:cNvSpPr txBox="1"/>
          <p:nvPr>
            <p:ph idx="1" type="body"/>
          </p:nvPr>
        </p:nvSpPr>
        <p:spPr>
          <a:xfrm>
            <a:off x="468900" y="1191700"/>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Time to repair is the time until the failure is no longer observable.</a:t>
            </a:r>
            <a:endParaRPr/>
          </a:p>
          <a:p>
            <a:pPr indent="-393700" lvl="0" marL="457200" rtl="0" algn="l">
              <a:spcBef>
                <a:spcPts val="1000"/>
              </a:spcBef>
              <a:spcAft>
                <a:spcPts val="0"/>
              </a:spcAft>
              <a:buSzPts val="2600"/>
              <a:buChar char="•"/>
            </a:pPr>
            <a:r>
              <a:rPr lang="sv-SE"/>
              <a:t>“Observability” can be hard to define.</a:t>
            </a:r>
            <a:endParaRPr/>
          </a:p>
          <a:p>
            <a:pPr indent="-368300" lvl="1" marL="914400" rtl="0" algn="l">
              <a:spcBef>
                <a:spcPts val="500"/>
              </a:spcBef>
              <a:spcAft>
                <a:spcPts val="0"/>
              </a:spcAft>
              <a:buSzPts val="2200"/>
              <a:buChar char="•"/>
            </a:pPr>
            <a:r>
              <a:rPr lang="sv-SE"/>
              <a:t>Stuxnet caused problems for months before being noticed. How does that impact availability?</a:t>
            </a:r>
            <a:endParaRPr/>
          </a:p>
          <a:p>
            <a:pPr indent="-393700" lvl="0" marL="457200" rtl="0" algn="l">
              <a:spcBef>
                <a:spcPts val="1000"/>
              </a:spcBef>
              <a:spcAft>
                <a:spcPts val="0"/>
              </a:spcAft>
              <a:buSzPts val="2600"/>
              <a:buChar char="•"/>
            </a:pPr>
            <a:r>
              <a:rPr lang="sv-SE"/>
              <a:t>Software can remain partially available more easily than hardware.</a:t>
            </a:r>
            <a:endParaRPr/>
          </a:p>
          <a:p>
            <a:pPr indent="-393700" lvl="0" marL="457200" rtl="0" algn="l">
              <a:spcBef>
                <a:spcPts val="1000"/>
              </a:spcBef>
              <a:spcAft>
                <a:spcPts val="0"/>
              </a:spcAft>
              <a:buSzPts val="2600"/>
              <a:buChar char="•"/>
            </a:pPr>
            <a:r>
              <a:rPr lang="sv-SE"/>
              <a:t>If code containing a fault is executed, but the system is able to recover, there was no failure.</a:t>
            </a:r>
            <a:endParaRPr/>
          </a:p>
        </p:txBody>
      </p:sp>
      <p:sp>
        <p:nvSpPr>
          <p:cNvPr id="315" name="Google Shape;315;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Measuring </a:t>
            </a:r>
            <a:r>
              <a:rPr lang="sv-SE"/>
              <a:t>Availability</a:t>
            </a:r>
            <a:endParaRPr/>
          </a:p>
        </p:txBody>
      </p:sp>
      <p:sp>
        <p:nvSpPr>
          <p:cNvPr id="321" name="Google Shape;321;p48"/>
          <p:cNvSpPr txBox="1"/>
          <p:nvPr>
            <p:ph idx="1" type="body"/>
          </p:nvPr>
        </p:nvSpPr>
        <p:spPr>
          <a:xfrm>
            <a:off x="468900" y="1122700"/>
            <a:ext cx="8217900" cy="3639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availability of a system reflects its ability to deliver services when available (uptime/total time).</a:t>
            </a:r>
            <a:endParaRPr/>
          </a:p>
          <a:p>
            <a:pPr indent="-368300" lvl="1" marL="914400" rtl="0" algn="l">
              <a:spcBef>
                <a:spcPts val="500"/>
              </a:spcBef>
              <a:spcAft>
                <a:spcPts val="0"/>
              </a:spcAft>
              <a:buSzPts val="2200"/>
              <a:buChar char="•"/>
            </a:pPr>
            <a:r>
              <a:rPr lang="sv-SE"/>
              <a:t>Takes repair and restart time into account.</a:t>
            </a:r>
            <a:endParaRPr/>
          </a:p>
          <a:p>
            <a:pPr indent="-368300" lvl="1" marL="914400" rtl="0" algn="l">
              <a:spcBef>
                <a:spcPts val="1000"/>
              </a:spcBef>
              <a:spcAft>
                <a:spcPts val="0"/>
              </a:spcAft>
              <a:buSzPts val="2200"/>
              <a:buChar char="•"/>
            </a:pPr>
            <a:r>
              <a:rPr lang="sv-SE"/>
              <a:t>Scheduled downtime often does not count.</a:t>
            </a:r>
            <a:endParaRPr/>
          </a:p>
          <a:p>
            <a:pPr indent="-393700" lvl="0" marL="457200" rtl="0" algn="l">
              <a:spcBef>
                <a:spcPts val="1000"/>
              </a:spcBef>
              <a:spcAft>
                <a:spcPts val="0"/>
              </a:spcAft>
              <a:buSzPts val="2600"/>
              <a:buChar char="•"/>
            </a:pPr>
            <a:r>
              <a:rPr lang="sv-SE"/>
              <a:t>Availability of 0.9999 means the system is available 99.99% of the time. </a:t>
            </a:r>
            <a:endParaRPr/>
          </a:p>
          <a:p>
            <a:pPr indent="-368300" lvl="1" marL="914400" rtl="0" algn="l">
              <a:spcBef>
                <a:spcPts val="500"/>
              </a:spcBef>
              <a:spcAft>
                <a:spcPts val="0"/>
              </a:spcAft>
              <a:buSzPts val="2200"/>
              <a:buChar char="•"/>
            </a:pPr>
            <a:r>
              <a:rPr lang="sv-SE"/>
              <a:t>0.9 = down for 144 minutes a day, 0.99 = down for 14.4 minutes, 0.999 = down for 84 seconds, 0.9999 = down for 8.4 seconds.</a:t>
            </a:r>
            <a:endParaRPr/>
          </a:p>
        </p:txBody>
      </p:sp>
      <p:sp>
        <p:nvSpPr>
          <p:cNvPr id="322" name="Google Shape;322;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Probabilistic</a:t>
            </a:r>
            <a:r>
              <a:rPr lang="sv-SE"/>
              <a:t> Availability</a:t>
            </a:r>
            <a:endParaRPr/>
          </a:p>
        </p:txBody>
      </p:sp>
      <p:sp>
        <p:nvSpPr>
          <p:cNvPr id="328" name="Google Shape;328;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(alternate definition)</a:t>
            </a:r>
            <a:endParaRPr/>
          </a:p>
          <a:p>
            <a:pPr indent="-393700" lvl="0" marL="457200" rtl="0" algn="l">
              <a:spcBef>
                <a:spcPts val="1000"/>
              </a:spcBef>
              <a:spcAft>
                <a:spcPts val="0"/>
              </a:spcAft>
              <a:buSzPts val="2600"/>
              <a:buChar char="•"/>
            </a:pPr>
            <a:r>
              <a:rPr lang="sv-SE"/>
              <a:t>Availability is the probability that the system will provide a service within required bounds over a specified time interval.</a:t>
            </a:r>
            <a:endParaRPr/>
          </a:p>
          <a:p>
            <a:pPr indent="-368300" lvl="1" marL="914400" rtl="0" algn="l">
              <a:spcBef>
                <a:spcPts val="500"/>
              </a:spcBef>
              <a:spcAft>
                <a:spcPts val="0"/>
              </a:spcAft>
              <a:buSzPts val="2200"/>
              <a:buChar char="•"/>
            </a:pPr>
            <a:r>
              <a:rPr b="1" lang="sv-SE"/>
              <a:t>Availability = MTBF / (MTBF + MTTR)</a:t>
            </a:r>
            <a:endParaRPr b="1"/>
          </a:p>
          <a:p>
            <a:pPr indent="-342900" lvl="2" marL="1371600" rtl="0" algn="l">
              <a:spcBef>
                <a:spcPts val="500"/>
              </a:spcBef>
              <a:spcAft>
                <a:spcPts val="0"/>
              </a:spcAft>
              <a:buSzPts val="1800"/>
              <a:buChar char="•"/>
            </a:pPr>
            <a:r>
              <a:rPr lang="sv-SE"/>
              <a:t>MTBF: Mean time between failures.</a:t>
            </a:r>
            <a:endParaRPr/>
          </a:p>
          <a:p>
            <a:pPr indent="-342900" lvl="2" marL="1371600" rtl="0" algn="l">
              <a:spcBef>
                <a:spcPts val="500"/>
              </a:spcBef>
              <a:spcAft>
                <a:spcPts val="0"/>
              </a:spcAft>
              <a:buSzPts val="1800"/>
              <a:buChar char="•"/>
            </a:pPr>
            <a:r>
              <a:rPr lang="sv-SE"/>
              <a:t>MTTR: Mean time to repair</a:t>
            </a:r>
            <a:endParaRPr/>
          </a:p>
          <a:p>
            <a:pPr indent="0" lvl="0" marL="0" rtl="0" algn="l">
              <a:spcBef>
                <a:spcPts val="1000"/>
              </a:spcBef>
              <a:spcAft>
                <a:spcPts val="0"/>
              </a:spcAft>
              <a:buNone/>
            </a:pPr>
            <a:r>
              <a:t/>
            </a:r>
            <a:endParaRPr/>
          </a:p>
        </p:txBody>
      </p:sp>
      <p:sp>
        <p:nvSpPr>
          <p:cNvPr id="329" name="Google Shape;329;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4" name="Shape 334"/>
        <p:cNvGrpSpPr/>
        <p:nvPr/>
      </p:nvGrpSpPr>
      <p:grpSpPr>
        <a:xfrm>
          <a:off x="0" y="0"/>
          <a:ext cx="0" cy="0"/>
          <a:chOff x="0" y="0"/>
          <a:chExt cx="0" cy="0"/>
        </a:xfrm>
      </p:grpSpPr>
      <p:sp>
        <p:nvSpPr>
          <p:cNvPr id="335" name="Google Shape;335;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336" name="Google Shape;336;p5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Availability Scenarios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Quality Scenarios</a:t>
            </a:r>
            <a:endParaRPr/>
          </a:p>
        </p:txBody>
      </p:sp>
      <p:sp>
        <p:nvSpPr>
          <p:cNvPr id="342" name="Google Shape;342;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ability of the system to mask or repair faults such that the outage period does not exceed a required value over a time period.</a:t>
            </a:r>
            <a:endParaRPr/>
          </a:p>
          <a:p>
            <a:pPr indent="-393700" lvl="0" marL="457200" rtl="0" algn="l">
              <a:spcBef>
                <a:spcPts val="1000"/>
              </a:spcBef>
              <a:spcAft>
                <a:spcPts val="0"/>
              </a:spcAft>
              <a:buSzPts val="2600"/>
              <a:buChar char="•"/>
            </a:pPr>
            <a:r>
              <a:rPr lang="sv-SE"/>
              <a:t>Measure how the system responds to failure.</a:t>
            </a:r>
            <a:endParaRPr/>
          </a:p>
          <a:p>
            <a:pPr indent="-368300" lvl="1" marL="914400" rtl="0" algn="l">
              <a:spcBef>
                <a:spcPts val="500"/>
              </a:spcBef>
              <a:spcAft>
                <a:spcPts val="0"/>
              </a:spcAft>
              <a:buSzPts val="2200"/>
              <a:buChar char="•"/>
            </a:pPr>
            <a:r>
              <a:rPr lang="sv-SE"/>
              <a:t>When the system breaks, how long does it take to resume normal operation?</a:t>
            </a:r>
            <a:endParaRPr/>
          </a:p>
          <a:p>
            <a:pPr indent="-393700" lvl="0" marL="457200" rtl="0" algn="l">
              <a:spcBef>
                <a:spcPts val="1000"/>
              </a:spcBef>
              <a:spcAft>
                <a:spcPts val="0"/>
              </a:spcAft>
              <a:buSzPts val="2600"/>
              <a:buChar char="•"/>
            </a:pPr>
            <a:r>
              <a:rPr lang="sv-SE"/>
              <a:t>Stimuli should always be a failure.</a:t>
            </a:r>
            <a:endParaRPr/>
          </a:p>
        </p:txBody>
      </p:sp>
      <p:sp>
        <p:nvSpPr>
          <p:cNvPr id="343" name="Google Shape;343;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7" name="Shape 347"/>
        <p:cNvGrpSpPr/>
        <p:nvPr/>
      </p:nvGrpSpPr>
      <p:grpSpPr>
        <a:xfrm>
          <a:off x="0" y="0"/>
          <a:ext cx="0" cy="0"/>
          <a:chOff x="0" y="0"/>
          <a:chExt cx="0" cy="0"/>
        </a:xfrm>
      </p:grpSpPr>
      <p:sp>
        <p:nvSpPr>
          <p:cNvPr id="348" name="Google Shape;348;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Quality Scenarios</a:t>
            </a:r>
            <a:endParaRPr/>
          </a:p>
        </p:txBody>
      </p:sp>
      <p:sp>
        <p:nvSpPr>
          <p:cNvPr id="349" name="Google Shape;349;p5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measures should always include a measure of availability:</a:t>
            </a:r>
            <a:endParaRPr/>
          </a:p>
          <a:p>
            <a:pPr indent="-368300" lvl="1" marL="914400" rtl="0" algn="l">
              <a:spcBef>
                <a:spcPts val="500"/>
              </a:spcBef>
              <a:spcAft>
                <a:spcPts val="0"/>
              </a:spcAft>
              <a:buSzPts val="2200"/>
              <a:buChar char="•"/>
            </a:pPr>
            <a:r>
              <a:rPr lang="sv-SE"/>
              <a:t>availability percentage (must be at least 0.9999)</a:t>
            </a:r>
            <a:endParaRPr/>
          </a:p>
          <a:p>
            <a:pPr indent="-368300" lvl="1" marL="914400" rtl="0" algn="l">
              <a:spcBef>
                <a:spcPts val="500"/>
              </a:spcBef>
              <a:spcAft>
                <a:spcPts val="0"/>
              </a:spcAft>
              <a:buSzPts val="2200"/>
              <a:buChar char="•"/>
            </a:pPr>
            <a:r>
              <a:rPr lang="sv-SE"/>
              <a:t>time to detect or repair fault</a:t>
            </a:r>
            <a:endParaRPr/>
          </a:p>
          <a:p>
            <a:pPr indent="-368300" lvl="1" marL="914400" rtl="0" algn="l">
              <a:spcBef>
                <a:spcPts val="500"/>
              </a:spcBef>
              <a:spcAft>
                <a:spcPts val="0"/>
              </a:spcAft>
              <a:buSzPts val="2200"/>
              <a:buChar char="•"/>
            </a:pPr>
            <a:r>
              <a:rPr lang="sv-SE"/>
              <a:t>time system in degraded mode </a:t>
            </a:r>
            <a:endParaRPr/>
          </a:p>
          <a:p>
            <a:pPr indent="-342900" lvl="2" marL="1371600" rtl="0" algn="l">
              <a:spcBef>
                <a:spcPts val="500"/>
              </a:spcBef>
              <a:spcAft>
                <a:spcPts val="0"/>
              </a:spcAft>
              <a:buSzPts val="1800"/>
              <a:buChar char="•"/>
            </a:pPr>
            <a:r>
              <a:rPr lang="sv-SE"/>
              <a:t>(95% of the time, must be back online within five minutes)</a:t>
            </a:r>
            <a:endParaRPr/>
          </a:p>
          <a:p>
            <a:pPr indent="-368300" lvl="1" marL="914400" rtl="0" algn="l">
              <a:spcBef>
                <a:spcPts val="500"/>
              </a:spcBef>
              <a:spcAft>
                <a:spcPts val="0"/>
              </a:spcAft>
              <a:buSzPts val="2200"/>
              <a:buChar char="•"/>
            </a:pPr>
            <a:r>
              <a:rPr lang="sv-SE"/>
              <a:t>Can be either explicit (per-execution, repeat multiple times) or probabilistic (averaged over all repeats).</a:t>
            </a:r>
            <a:endParaRPr/>
          </a:p>
          <a:p>
            <a:pPr indent="-342900" lvl="2" marL="1371600" rtl="0" algn="l">
              <a:spcBef>
                <a:spcPts val="500"/>
              </a:spcBef>
              <a:spcAft>
                <a:spcPts val="0"/>
              </a:spcAft>
              <a:buSzPts val="1800"/>
              <a:buChar char="•"/>
            </a:pPr>
            <a:r>
              <a:rPr lang="sv-SE"/>
              <a:t>Often done probabilistically.  </a:t>
            </a:r>
            <a:endParaRPr/>
          </a:p>
        </p:txBody>
      </p:sp>
      <p:sp>
        <p:nvSpPr>
          <p:cNvPr id="350" name="Google Shape;350;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Quality Scenarios</a:t>
            </a:r>
            <a:endParaRPr/>
          </a:p>
        </p:txBody>
      </p:sp>
      <p:sp>
        <p:nvSpPr>
          <p:cNvPr id="356" name="Google Shape;356;p5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Scenarios must distinguish physical failures in the system and the software’s perception of the failure.</a:t>
            </a:r>
            <a:endParaRPr/>
          </a:p>
          <a:p>
            <a:pPr indent="-368300" lvl="1" marL="914400" rtl="0" algn="l">
              <a:spcBef>
                <a:spcPts val="500"/>
              </a:spcBef>
              <a:spcAft>
                <a:spcPts val="0"/>
              </a:spcAft>
              <a:buSzPts val="2200"/>
              <a:buChar char="•"/>
            </a:pPr>
            <a:r>
              <a:rPr lang="sv-SE"/>
              <a:t>Do not assume software is omniscient. </a:t>
            </a:r>
            <a:endParaRPr/>
          </a:p>
          <a:p>
            <a:pPr indent="-393700" lvl="0" marL="457200" rtl="0" algn="l">
              <a:spcBef>
                <a:spcPts val="1000"/>
              </a:spcBef>
              <a:spcAft>
                <a:spcPts val="0"/>
              </a:spcAft>
              <a:buSzPts val="2600"/>
              <a:buChar char="•"/>
            </a:pPr>
            <a:r>
              <a:rPr lang="sv-SE"/>
              <a:t>Scenarios tend to deal with:</a:t>
            </a:r>
            <a:endParaRPr/>
          </a:p>
          <a:p>
            <a:pPr indent="-368300" lvl="1" marL="914400" rtl="0" algn="l">
              <a:spcBef>
                <a:spcPts val="500"/>
              </a:spcBef>
              <a:spcAft>
                <a:spcPts val="0"/>
              </a:spcAft>
              <a:buSzPts val="2200"/>
              <a:buChar char="•"/>
            </a:pPr>
            <a:r>
              <a:rPr lang="sv-SE"/>
              <a:t>Failure of a physical component or external system.</a:t>
            </a:r>
            <a:endParaRPr/>
          </a:p>
          <a:p>
            <a:pPr indent="-368300" lvl="1" marL="914400" rtl="0" algn="l">
              <a:spcBef>
                <a:spcPts val="500"/>
              </a:spcBef>
              <a:spcAft>
                <a:spcPts val="0"/>
              </a:spcAft>
              <a:buSzPts val="2200"/>
              <a:buChar char="•"/>
            </a:pPr>
            <a:r>
              <a:rPr lang="sv-SE"/>
              <a:t>Reconfiguration of the physical system.</a:t>
            </a:r>
            <a:endParaRPr/>
          </a:p>
          <a:p>
            <a:pPr indent="-368300" lvl="1" marL="914400" rtl="0" algn="l">
              <a:spcBef>
                <a:spcPts val="500"/>
              </a:spcBef>
              <a:spcAft>
                <a:spcPts val="0"/>
              </a:spcAft>
              <a:buSzPts val="2200"/>
              <a:buChar char="•"/>
            </a:pPr>
            <a:r>
              <a:rPr lang="sv-SE"/>
              <a:t>Maintenance or reconfiguration of the software.</a:t>
            </a:r>
            <a:br>
              <a:rPr lang="sv-SE"/>
            </a:br>
            <a:endParaRPr/>
          </a:p>
        </p:txBody>
      </p:sp>
      <p:sp>
        <p:nvSpPr>
          <p:cNvPr id="357" name="Google Shape;357;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6" name="Shape 106"/>
        <p:cNvGrpSpPr/>
        <p:nvPr/>
      </p:nvGrpSpPr>
      <p:grpSpPr>
        <a:xfrm>
          <a:off x="0" y="0"/>
          <a:ext cx="0" cy="0"/>
          <a:chOff x="0" y="0"/>
          <a:chExt cx="0" cy="0"/>
        </a:xfrm>
      </p:grpSpPr>
      <p:sp>
        <p:nvSpPr>
          <p:cNvPr id="107" name="Google Shape;107;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a:t>
            </a:r>
            <a:endParaRPr/>
          </a:p>
        </p:txBody>
      </p:sp>
      <p:sp>
        <p:nvSpPr>
          <p:cNvPr id="108" name="Google Shape;108;p18"/>
          <p:cNvSpPr txBox="1"/>
          <p:nvPr>
            <p:ph idx="1" type="body"/>
          </p:nvPr>
        </p:nvSpPr>
        <p:spPr>
          <a:xfrm>
            <a:off x="468900" y="1150875"/>
            <a:ext cx="8217900" cy="361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ability of the software to meet timing requirements.</a:t>
            </a:r>
            <a:endParaRPr/>
          </a:p>
          <a:p>
            <a:pPr indent="-393700" lvl="0" marL="457200" rtl="0" algn="l">
              <a:spcBef>
                <a:spcPts val="1000"/>
              </a:spcBef>
              <a:spcAft>
                <a:spcPts val="0"/>
              </a:spcAft>
              <a:buSzPts val="2600"/>
              <a:buChar char="•"/>
            </a:pPr>
            <a:r>
              <a:rPr lang="sv-SE"/>
              <a:t>Can we characterize the pattern of events arriving and the pattern of responses?</a:t>
            </a:r>
            <a:endParaRPr/>
          </a:p>
          <a:p>
            <a:pPr indent="-368300" lvl="1" marL="914400" rtl="0" algn="l">
              <a:spcBef>
                <a:spcPts val="500"/>
              </a:spcBef>
              <a:spcAft>
                <a:spcPts val="0"/>
              </a:spcAft>
              <a:buSzPts val="2200"/>
              <a:buChar char="•"/>
            </a:pPr>
            <a:r>
              <a:rPr lang="sv-SE"/>
              <a:t>Requests served per minute.</a:t>
            </a:r>
            <a:endParaRPr/>
          </a:p>
          <a:p>
            <a:pPr indent="-368300" lvl="1" marL="914400" rtl="0" algn="l">
              <a:spcBef>
                <a:spcPts val="500"/>
              </a:spcBef>
              <a:spcAft>
                <a:spcPts val="0"/>
              </a:spcAft>
              <a:buSzPts val="2200"/>
              <a:buChar char="•"/>
            </a:pPr>
            <a:r>
              <a:rPr lang="sv-SE"/>
              <a:t>Variation in output time.</a:t>
            </a:r>
            <a:endParaRPr/>
          </a:p>
          <a:p>
            <a:pPr indent="-393700" lvl="0" marL="457200" rtl="0" algn="l">
              <a:spcBef>
                <a:spcPts val="1000"/>
              </a:spcBef>
              <a:spcAft>
                <a:spcPts val="0"/>
              </a:spcAft>
              <a:buSzPts val="2600"/>
              <a:buChar char="•"/>
            </a:pPr>
            <a:r>
              <a:rPr lang="sv-SE"/>
              <a:t>Driving factor in software design. </a:t>
            </a:r>
            <a:endParaRPr/>
          </a:p>
          <a:p>
            <a:pPr indent="-368300" lvl="1" marL="914400" rtl="0" algn="l">
              <a:spcBef>
                <a:spcPts val="500"/>
              </a:spcBef>
              <a:spcAft>
                <a:spcPts val="0"/>
              </a:spcAft>
              <a:buSzPts val="2200"/>
              <a:buChar char="•"/>
            </a:pPr>
            <a:r>
              <a:rPr lang="sv-SE"/>
              <a:t>Often at expense of other quality attributes.</a:t>
            </a:r>
            <a:endParaRPr/>
          </a:p>
          <a:p>
            <a:pPr indent="-368300" lvl="1" marL="914400" rtl="0" algn="l">
              <a:spcBef>
                <a:spcPts val="500"/>
              </a:spcBef>
              <a:spcAft>
                <a:spcPts val="0"/>
              </a:spcAft>
              <a:buSzPts val="2200"/>
              <a:buChar char="•"/>
            </a:pPr>
            <a:r>
              <a:rPr b="1" lang="sv-SE"/>
              <a:t>All </a:t>
            </a:r>
            <a:r>
              <a:rPr lang="sv-SE"/>
              <a:t>systems have performance requirements.</a:t>
            </a:r>
            <a:endParaRPr/>
          </a:p>
        </p:txBody>
      </p:sp>
      <p:sp>
        <p:nvSpPr>
          <p:cNvPr id="109" name="Google Shape;109;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1" name="Shape 361"/>
        <p:cNvGrpSpPr/>
        <p:nvPr/>
      </p:nvGrpSpPr>
      <p:grpSpPr>
        <a:xfrm>
          <a:off x="0" y="0"/>
          <a:ext cx="0" cy="0"/>
          <a:chOff x="0" y="0"/>
          <a:chExt cx="0" cy="0"/>
        </a:xfrm>
      </p:grpSpPr>
      <p:sp>
        <p:nvSpPr>
          <p:cNvPr id="362" name="Google Shape;362;p5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Availability Scenario</a:t>
            </a:r>
            <a:endParaRPr/>
          </a:p>
        </p:txBody>
      </p:sp>
      <p:sp>
        <p:nvSpPr>
          <p:cNvPr id="363" name="Google Shape;363;p5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Description of the scenario.</a:t>
            </a:r>
            <a:endParaRPr sz="2400"/>
          </a:p>
          <a:p>
            <a:pPr indent="-381000" lvl="0" marL="457200" rtl="0" algn="l">
              <a:spcBef>
                <a:spcPts val="1000"/>
              </a:spcBef>
              <a:spcAft>
                <a:spcPts val="0"/>
              </a:spcAft>
              <a:buSzPts val="2400"/>
              <a:buChar char="•"/>
            </a:pPr>
            <a:r>
              <a:rPr b="1" lang="sv-SE" sz="2400"/>
              <a:t>System/environment state:</a:t>
            </a:r>
            <a:r>
              <a:rPr lang="sv-SE" sz="2400"/>
              <a:t> The state of the system when the fault or failure occurs may also affect the desired system response. </a:t>
            </a:r>
            <a:endParaRPr sz="2400"/>
          </a:p>
          <a:p>
            <a:pPr indent="-381000" lvl="1" marL="914400" rtl="0" algn="l">
              <a:spcBef>
                <a:spcPts val="500"/>
              </a:spcBef>
              <a:spcAft>
                <a:spcPts val="0"/>
              </a:spcAft>
              <a:buSzPts val="2400"/>
              <a:buChar char="•"/>
            </a:pPr>
            <a:r>
              <a:rPr lang="sv-SE" sz="2400"/>
              <a:t>If the system has already failed and is not in normal mode, it may be desirable to shut it down. </a:t>
            </a:r>
            <a:endParaRPr sz="2400"/>
          </a:p>
          <a:p>
            <a:pPr indent="-381000" lvl="1" marL="914400" rtl="0" algn="l">
              <a:spcBef>
                <a:spcPts val="500"/>
              </a:spcBef>
              <a:spcAft>
                <a:spcPts val="0"/>
              </a:spcAft>
              <a:buSzPts val="2400"/>
              <a:buChar char="•"/>
            </a:pPr>
            <a:r>
              <a:rPr lang="sv-SE" sz="2400"/>
              <a:t>If this is the first failure, degradation of response time or functions may be preferred.</a:t>
            </a:r>
            <a:endParaRPr sz="2400"/>
          </a:p>
        </p:txBody>
      </p:sp>
      <p:sp>
        <p:nvSpPr>
          <p:cNvPr id="364" name="Google Shape;364;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8" name="Shape 368"/>
        <p:cNvGrpSpPr/>
        <p:nvPr/>
      </p:nvGrpSpPr>
      <p:grpSpPr>
        <a:xfrm>
          <a:off x="0" y="0"/>
          <a:ext cx="0" cy="0"/>
          <a:chOff x="0" y="0"/>
          <a:chExt cx="0" cy="0"/>
        </a:xfrm>
      </p:grpSpPr>
      <p:sp>
        <p:nvSpPr>
          <p:cNvPr id="369" name="Google Shape;369;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Availability Scenario</a:t>
            </a:r>
            <a:endParaRPr/>
          </a:p>
        </p:txBody>
      </p:sp>
      <p:sp>
        <p:nvSpPr>
          <p:cNvPr id="370" name="Google Shape;370;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External Stimulus: </a:t>
            </a:r>
            <a:r>
              <a:rPr lang="sv-SE" sz="2400"/>
              <a:t>Differentiate between internal and external origins of failure because desired system response may be different. </a:t>
            </a:r>
            <a:endParaRPr sz="2400"/>
          </a:p>
          <a:p>
            <a:pPr indent="-381000" lvl="0" marL="457200" rtl="0" algn="l">
              <a:spcBef>
                <a:spcPts val="1000"/>
              </a:spcBef>
              <a:spcAft>
                <a:spcPts val="0"/>
              </a:spcAft>
              <a:buSzPts val="2400"/>
              <a:buChar char="•"/>
            </a:pPr>
            <a:r>
              <a:rPr lang="sv-SE" sz="2400"/>
              <a:t>Stimuli is: </a:t>
            </a:r>
            <a:endParaRPr sz="2400"/>
          </a:p>
          <a:p>
            <a:pPr indent="-368300" lvl="1" marL="914400" rtl="0" algn="l">
              <a:spcBef>
                <a:spcPts val="500"/>
              </a:spcBef>
              <a:spcAft>
                <a:spcPts val="0"/>
              </a:spcAft>
              <a:buSzPts val="2200"/>
              <a:buChar char="•"/>
            </a:pPr>
            <a:r>
              <a:rPr lang="sv-SE"/>
              <a:t>An </a:t>
            </a:r>
            <a:r>
              <a:rPr i="1" lang="sv-SE"/>
              <a:t>omission</a:t>
            </a:r>
            <a:r>
              <a:rPr lang="sv-SE"/>
              <a:t> (a component fails to respond to an input), </a:t>
            </a:r>
            <a:endParaRPr/>
          </a:p>
          <a:p>
            <a:pPr indent="-368300" lvl="1" marL="914400" rtl="0" algn="l">
              <a:spcBef>
                <a:spcPts val="500"/>
              </a:spcBef>
              <a:spcAft>
                <a:spcPts val="0"/>
              </a:spcAft>
              <a:buSzPts val="2200"/>
              <a:buChar char="•"/>
            </a:pPr>
            <a:r>
              <a:rPr lang="sv-SE"/>
              <a:t>A </a:t>
            </a:r>
            <a:r>
              <a:rPr i="1" lang="sv-SE"/>
              <a:t>crash</a:t>
            </a:r>
            <a:r>
              <a:rPr lang="sv-SE"/>
              <a:t> (component repeatedly suffers omission faults)</a:t>
            </a:r>
            <a:endParaRPr/>
          </a:p>
          <a:p>
            <a:pPr indent="-368300" lvl="1" marL="914400" rtl="0" algn="l">
              <a:spcBef>
                <a:spcPts val="500"/>
              </a:spcBef>
              <a:spcAft>
                <a:spcPts val="0"/>
              </a:spcAft>
              <a:buSzPts val="2200"/>
              <a:buChar char="•"/>
            </a:pPr>
            <a:r>
              <a:rPr i="1" lang="sv-SE"/>
              <a:t>timing </a:t>
            </a:r>
            <a:r>
              <a:rPr lang="sv-SE"/>
              <a:t>(component responds but response is early/late)</a:t>
            </a:r>
            <a:endParaRPr/>
          </a:p>
          <a:p>
            <a:pPr indent="-368300" lvl="1" marL="914400" rtl="0" algn="l">
              <a:spcBef>
                <a:spcPts val="500"/>
              </a:spcBef>
              <a:spcAft>
                <a:spcPts val="0"/>
              </a:spcAft>
              <a:buSzPts val="2200"/>
              <a:buChar char="•"/>
            </a:pPr>
            <a:r>
              <a:rPr i="1" lang="sv-SE"/>
              <a:t>response</a:t>
            </a:r>
            <a:r>
              <a:rPr lang="sv-SE"/>
              <a:t> (a component responds with incorrect value).</a:t>
            </a:r>
            <a:endParaRPr/>
          </a:p>
        </p:txBody>
      </p:sp>
      <p:sp>
        <p:nvSpPr>
          <p:cNvPr id="371" name="Google Shape;371;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Availability Scenario</a:t>
            </a:r>
            <a:endParaRPr/>
          </a:p>
        </p:txBody>
      </p:sp>
      <p:sp>
        <p:nvSpPr>
          <p:cNvPr id="377" name="Google Shape;377;p5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system behavior: </a:t>
            </a:r>
            <a:r>
              <a:rPr lang="sv-SE" sz="2200"/>
              <a:t>There are a number of possible reactions to a failure. Fault must be detected and isolated before any other response is possible. After the fault is detected, the system must recover. Actions include: </a:t>
            </a:r>
            <a:endParaRPr sz="2200"/>
          </a:p>
          <a:p>
            <a:pPr indent="-342900" lvl="1" marL="914400" rtl="0" algn="l">
              <a:spcBef>
                <a:spcPts val="500"/>
              </a:spcBef>
              <a:spcAft>
                <a:spcPts val="0"/>
              </a:spcAft>
              <a:buSzPts val="1800"/>
              <a:buChar char="•"/>
            </a:pPr>
            <a:r>
              <a:rPr lang="sv-SE" sz="1800"/>
              <a:t>L</a:t>
            </a:r>
            <a:r>
              <a:rPr lang="sv-SE" sz="1800"/>
              <a:t>ogging the failure</a:t>
            </a:r>
            <a:endParaRPr sz="1800"/>
          </a:p>
          <a:p>
            <a:pPr indent="-342900" lvl="1" marL="914400" rtl="0" algn="l">
              <a:spcBef>
                <a:spcPts val="500"/>
              </a:spcBef>
              <a:spcAft>
                <a:spcPts val="0"/>
              </a:spcAft>
              <a:buSzPts val="1800"/>
              <a:buChar char="•"/>
            </a:pPr>
            <a:r>
              <a:rPr lang="sv-SE" sz="1800"/>
              <a:t>N</a:t>
            </a:r>
            <a:r>
              <a:rPr lang="sv-SE" sz="1800"/>
              <a:t>otifying selected users or other systems</a:t>
            </a:r>
            <a:endParaRPr sz="1800"/>
          </a:p>
          <a:p>
            <a:pPr indent="-342900" lvl="1" marL="914400" rtl="0" algn="l">
              <a:spcBef>
                <a:spcPts val="500"/>
              </a:spcBef>
              <a:spcAft>
                <a:spcPts val="0"/>
              </a:spcAft>
              <a:buSzPts val="1800"/>
              <a:buChar char="•"/>
            </a:pPr>
            <a:r>
              <a:rPr lang="sv-SE" sz="1800"/>
              <a:t>T</a:t>
            </a:r>
            <a:r>
              <a:rPr lang="sv-SE" sz="1800"/>
              <a:t>aking actions to limit the damage caused by the fault</a:t>
            </a:r>
            <a:endParaRPr sz="1800"/>
          </a:p>
          <a:p>
            <a:pPr indent="-342900" lvl="1" marL="914400" rtl="0" algn="l">
              <a:spcBef>
                <a:spcPts val="500"/>
              </a:spcBef>
              <a:spcAft>
                <a:spcPts val="0"/>
              </a:spcAft>
              <a:buSzPts val="1800"/>
              <a:buChar char="•"/>
            </a:pPr>
            <a:r>
              <a:rPr lang="sv-SE" sz="1800"/>
              <a:t>S</a:t>
            </a:r>
            <a:r>
              <a:rPr lang="sv-SE" sz="1800"/>
              <a:t>witching to a degraded mode with less capacity or less function</a:t>
            </a:r>
            <a:endParaRPr sz="1800"/>
          </a:p>
          <a:p>
            <a:pPr indent="-342900" lvl="1" marL="914400" rtl="0" algn="l">
              <a:spcBef>
                <a:spcPts val="500"/>
              </a:spcBef>
              <a:spcAft>
                <a:spcPts val="0"/>
              </a:spcAft>
              <a:buSzPts val="1800"/>
              <a:buChar char="•"/>
            </a:pPr>
            <a:r>
              <a:rPr lang="sv-SE" sz="1800"/>
              <a:t>S</a:t>
            </a:r>
            <a:r>
              <a:rPr lang="sv-SE" sz="1800"/>
              <a:t>hutting down external systems, or becoming unavailable during repair.</a:t>
            </a:r>
            <a:endParaRPr sz="1800"/>
          </a:p>
        </p:txBody>
      </p:sp>
      <p:sp>
        <p:nvSpPr>
          <p:cNvPr id="378" name="Google Shape;378;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2" name="Shape 382"/>
        <p:cNvGrpSpPr/>
        <p:nvPr/>
      </p:nvGrpSpPr>
      <p:grpSpPr>
        <a:xfrm>
          <a:off x="0" y="0"/>
          <a:ext cx="0" cy="0"/>
          <a:chOff x="0" y="0"/>
          <a:chExt cx="0" cy="0"/>
        </a:xfrm>
      </p:grpSpPr>
      <p:sp>
        <p:nvSpPr>
          <p:cNvPr id="383" name="Google Shape;383;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Availability Scenario</a:t>
            </a:r>
            <a:endParaRPr/>
          </a:p>
        </p:txBody>
      </p:sp>
      <p:sp>
        <p:nvSpPr>
          <p:cNvPr id="384" name="Google Shape;384;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Response measure: </a:t>
            </a:r>
            <a:endParaRPr b="1" sz="2400"/>
          </a:p>
          <a:p>
            <a:pPr indent="-381000" lvl="1" marL="914400" rtl="0" algn="l">
              <a:spcBef>
                <a:spcPts val="500"/>
              </a:spcBef>
              <a:spcAft>
                <a:spcPts val="0"/>
              </a:spcAft>
              <a:buSzPts val="2400"/>
              <a:buChar char="•"/>
            </a:pPr>
            <a:r>
              <a:rPr lang="sv-SE" sz="2400"/>
              <a:t>Can specify an availability percentage</a:t>
            </a:r>
            <a:endParaRPr sz="2400"/>
          </a:p>
          <a:p>
            <a:pPr indent="-381000" lvl="1" marL="914400" rtl="0" algn="l">
              <a:spcBef>
                <a:spcPts val="500"/>
              </a:spcBef>
              <a:spcAft>
                <a:spcPts val="0"/>
              </a:spcAft>
              <a:buSzPts val="2400"/>
              <a:buChar char="•"/>
            </a:pPr>
            <a:r>
              <a:rPr lang="sv-SE" sz="2400"/>
              <a:t>Can specify a time to detect the fault, time to repair the fault, times or time intervals where system must be available, or duration for which the system must be available.</a:t>
            </a:r>
            <a:endParaRPr sz="2400"/>
          </a:p>
        </p:txBody>
      </p:sp>
      <p:sp>
        <p:nvSpPr>
          <p:cNvPr id="385" name="Google Shape;385;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Bad Availability Scenario</a:t>
            </a:r>
            <a:endParaRPr/>
          </a:p>
        </p:txBody>
      </p:sp>
      <p:sp>
        <p:nvSpPr>
          <p:cNvPr id="391" name="Google Shape;391;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How the server manages multiple applications with desired isolation.</a:t>
            </a:r>
            <a:endParaRPr sz="2000"/>
          </a:p>
          <a:p>
            <a:pPr indent="-355600" lvl="0" marL="457200" rtl="0" algn="l">
              <a:spcBef>
                <a:spcPts val="1000"/>
              </a:spcBef>
              <a:spcAft>
                <a:spcPts val="0"/>
              </a:spcAft>
              <a:buSzPts val="2000"/>
              <a:buChar char="•"/>
            </a:pPr>
            <a:r>
              <a:rPr b="1" lang="sv-SE" sz="2000"/>
              <a:t>System/environment state:</a:t>
            </a:r>
            <a:r>
              <a:rPr lang="sv-SE" sz="2000"/>
              <a:t> Multiple applications (unrelated) are deployed on the server. The server is up and running.</a:t>
            </a:r>
            <a:endParaRPr sz="2000"/>
          </a:p>
          <a:p>
            <a:pPr indent="-355600" lvl="0" marL="457200" rtl="0" algn="l">
              <a:spcBef>
                <a:spcPts val="1000"/>
              </a:spcBef>
              <a:spcAft>
                <a:spcPts val="0"/>
              </a:spcAft>
              <a:buSzPts val="2000"/>
              <a:buChar char="•"/>
            </a:pPr>
            <a:r>
              <a:rPr b="1" lang="sv-SE" sz="2000"/>
              <a:t>External Stimulus: </a:t>
            </a:r>
            <a:r>
              <a:rPr lang="sv-SE" sz="2000"/>
              <a:t>User(s) establishes session with each of these applications.</a:t>
            </a:r>
            <a:endParaRPr sz="2000"/>
          </a:p>
          <a:p>
            <a:pPr indent="-355600" lvl="0" marL="457200" rtl="0" algn="l">
              <a:spcBef>
                <a:spcPts val="1000"/>
              </a:spcBef>
              <a:spcAft>
                <a:spcPts val="0"/>
              </a:spcAft>
              <a:buSzPts val="2000"/>
              <a:buChar char="•"/>
            </a:pPr>
            <a:r>
              <a:rPr b="1" lang="sv-SE" sz="2000"/>
              <a:t>Required system behavior: </a:t>
            </a:r>
            <a:r>
              <a:rPr lang="sv-SE" sz="2000"/>
              <a:t>Server deploys each application in its own context which can be configured to share or not share any application specific data between them.</a:t>
            </a:r>
            <a:endParaRPr sz="2000"/>
          </a:p>
          <a:p>
            <a:pPr indent="-355600" lvl="0" marL="457200" rtl="0" algn="l">
              <a:spcBef>
                <a:spcPts val="1000"/>
              </a:spcBef>
              <a:spcAft>
                <a:spcPts val="0"/>
              </a:spcAft>
              <a:buSzPts val="2000"/>
              <a:buChar char="•"/>
            </a:pPr>
            <a:r>
              <a:rPr b="1" lang="sv-SE" sz="2000"/>
              <a:t>Response measure:</a:t>
            </a:r>
            <a:r>
              <a:rPr lang="sv-SE" sz="2000"/>
              <a:t> Applications are isolated.</a:t>
            </a:r>
            <a:endParaRPr sz="2000"/>
          </a:p>
        </p:txBody>
      </p:sp>
      <p:sp>
        <p:nvSpPr>
          <p:cNvPr id="392" name="Google Shape;392;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Good A</a:t>
            </a:r>
            <a:r>
              <a:rPr lang="sv-SE"/>
              <a:t>vailability Scenario</a:t>
            </a:r>
            <a:endParaRPr/>
          </a:p>
        </p:txBody>
      </p:sp>
      <p:sp>
        <p:nvSpPr>
          <p:cNvPr id="398" name="Google Shape;398;p59"/>
          <p:cNvSpPr txBox="1"/>
          <p:nvPr>
            <p:ph idx="1" type="body"/>
          </p:nvPr>
        </p:nvSpPr>
        <p:spPr>
          <a:xfrm>
            <a:off x="468900" y="1178075"/>
            <a:ext cx="8217900" cy="3584700"/>
          </a:xfrm>
          <a:prstGeom prst="rect">
            <a:avLst/>
          </a:prstGeom>
        </p:spPr>
        <p:txBody>
          <a:bodyPr anchorCtr="0" anchor="t" bIns="45700" lIns="91425" spcFirstLastPara="1" rIns="91425" wrap="square" tIns="45700">
            <a:noAutofit/>
          </a:bodyPr>
          <a:lstStyle/>
          <a:p>
            <a:pPr indent="-342900" lvl="0" marL="457200" rtl="0" algn="l">
              <a:spcBef>
                <a:spcPts val="1000"/>
              </a:spcBef>
              <a:spcAft>
                <a:spcPts val="0"/>
              </a:spcAft>
              <a:buSzPts val="1800"/>
              <a:buChar char="•"/>
            </a:pPr>
            <a:r>
              <a:rPr b="1" lang="sv-SE" sz="1800"/>
              <a:t>Overview:</a:t>
            </a:r>
            <a:r>
              <a:rPr lang="sv-SE" sz="1800"/>
              <a:t> How the system handles additional beer taps being added to the dispensing system.</a:t>
            </a:r>
            <a:endParaRPr sz="1800"/>
          </a:p>
          <a:p>
            <a:pPr indent="-342900" lvl="0" marL="457200" rtl="0" algn="l">
              <a:spcBef>
                <a:spcPts val="1000"/>
              </a:spcBef>
              <a:spcAft>
                <a:spcPts val="0"/>
              </a:spcAft>
              <a:buSzPts val="1800"/>
              <a:buChar char="•"/>
            </a:pPr>
            <a:r>
              <a:rPr b="1" lang="sv-SE" sz="1800"/>
              <a:t>System/environment state: </a:t>
            </a:r>
            <a:r>
              <a:rPr lang="sv-SE" sz="1800"/>
              <a:t>The system is operating normally.</a:t>
            </a:r>
            <a:endParaRPr sz="1800"/>
          </a:p>
          <a:p>
            <a:pPr indent="-342900" lvl="0" marL="457200" rtl="0" algn="l">
              <a:spcBef>
                <a:spcPts val="1000"/>
              </a:spcBef>
              <a:spcAft>
                <a:spcPts val="0"/>
              </a:spcAft>
              <a:buSzPts val="1800"/>
              <a:buChar char="•"/>
            </a:pPr>
            <a:r>
              <a:rPr b="1" lang="sv-SE" sz="1800"/>
              <a:t>External Stimulus: </a:t>
            </a:r>
            <a:r>
              <a:rPr lang="sv-SE" sz="1800"/>
              <a:t>A user powers up a new Kegboard on the network with six additional taps.</a:t>
            </a:r>
            <a:endParaRPr sz="1800"/>
          </a:p>
          <a:p>
            <a:pPr indent="-342900" lvl="0" marL="457200" rtl="0" algn="l">
              <a:spcBef>
                <a:spcPts val="1000"/>
              </a:spcBef>
              <a:spcAft>
                <a:spcPts val="0"/>
              </a:spcAft>
              <a:buSzPts val="1800"/>
              <a:buChar char="•"/>
            </a:pPr>
            <a:r>
              <a:rPr b="1" lang="sv-SE" sz="1800"/>
              <a:t>Required system behavior: </a:t>
            </a:r>
            <a:r>
              <a:rPr lang="sv-SE" sz="1800"/>
              <a:t>The kegboards send init messages to the central Kegbot server. The server interrogates the kegboards and adds the additional taps to the inventory of taps. The system continues to service the existing taps without interruption.</a:t>
            </a:r>
            <a:endParaRPr sz="1800"/>
          </a:p>
          <a:p>
            <a:pPr indent="-342900" lvl="0" marL="457200" rtl="0" algn="l">
              <a:spcBef>
                <a:spcPts val="1000"/>
              </a:spcBef>
              <a:spcAft>
                <a:spcPts val="0"/>
              </a:spcAft>
              <a:buSzPts val="1800"/>
              <a:buChar char="•"/>
            </a:pPr>
            <a:r>
              <a:rPr b="1" lang="sv-SE" sz="1800"/>
              <a:t>Response measure:</a:t>
            </a:r>
            <a:r>
              <a:rPr lang="sv-SE" sz="1800"/>
              <a:t> There is no interruption of service to existing taps. Within 1 second, the new kegboard is added to the administrative interface on the KegBot web server for administraton configuration.</a:t>
            </a:r>
            <a:endParaRPr sz="1800"/>
          </a:p>
        </p:txBody>
      </p:sp>
      <p:sp>
        <p:nvSpPr>
          <p:cNvPr id="399" name="Google Shape;399;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3" name="Shape 403"/>
        <p:cNvGrpSpPr/>
        <p:nvPr/>
      </p:nvGrpSpPr>
      <p:grpSpPr>
        <a:xfrm>
          <a:off x="0" y="0"/>
          <a:ext cx="0" cy="0"/>
          <a:chOff x="0" y="0"/>
          <a:chExt cx="0" cy="0"/>
        </a:xfrm>
      </p:grpSpPr>
      <p:sp>
        <p:nvSpPr>
          <p:cNvPr id="404" name="Google Shape;404;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 2</a:t>
            </a:r>
            <a:endParaRPr/>
          </a:p>
        </p:txBody>
      </p:sp>
      <p:sp>
        <p:nvSpPr>
          <p:cNvPr id="405" name="Google Shape;405;p6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Overview:</a:t>
            </a:r>
            <a:r>
              <a:rPr lang="sv-SE" sz="2400"/>
              <a:t> One of the client-facing web servers fails during transmission of client page update.</a:t>
            </a:r>
            <a:endParaRPr sz="2400"/>
          </a:p>
          <a:p>
            <a:pPr indent="-381000" lvl="0" marL="457200" rtl="0" algn="l">
              <a:spcBef>
                <a:spcPts val="1000"/>
              </a:spcBef>
              <a:spcAft>
                <a:spcPts val="0"/>
              </a:spcAft>
              <a:buSzPts val="2400"/>
              <a:buChar char="•"/>
            </a:pPr>
            <a:r>
              <a:rPr b="1" lang="sv-SE" sz="2400"/>
              <a:t>System/environment state: </a:t>
            </a:r>
            <a:r>
              <a:rPr lang="sv-SE" sz="2400"/>
              <a:t>System is working correctly under normal load. Customer has generated a “add item to shopping cart” post, which was routed to web server &lt;X&gt; in transaction pool.</a:t>
            </a:r>
            <a:endParaRPr sz="2400"/>
          </a:p>
          <a:p>
            <a:pPr indent="-381000" lvl="0" marL="457200" rtl="0" algn="l">
              <a:spcBef>
                <a:spcPts val="1000"/>
              </a:spcBef>
              <a:spcAft>
                <a:spcPts val="0"/>
              </a:spcAft>
              <a:buSzPts val="2400"/>
              <a:buChar char="•"/>
            </a:pPr>
            <a:r>
              <a:rPr b="1" lang="sv-SE" sz="2400"/>
              <a:t>External Stimulus: </a:t>
            </a:r>
            <a:r>
              <a:rPr lang="sv-SE" sz="2400"/>
              <a:t>Web server &lt;X&gt; crashes during response generation.</a:t>
            </a:r>
            <a:endParaRPr sz="2400"/>
          </a:p>
        </p:txBody>
      </p:sp>
      <p:sp>
        <p:nvSpPr>
          <p:cNvPr id="406" name="Google Shape;406;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0" name="Shape 410"/>
        <p:cNvGrpSpPr/>
        <p:nvPr/>
      </p:nvGrpSpPr>
      <p:grpSpPr>
        <a:xfrm>
          <a:off x="0" y="0"/>
          <a:ext cx="0" cy="0"/>
          <a:chOff x="0" y="0"/>
          <a:chExt cx="0" cy="0"/>
        </a:xfrm>
      </p:grpSpPr>
      <p:sp>
        <p:nvSpPr>
          <p:cNvPr id="411" name="Google Shape;411;p6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Availability Scenario 2</a:t>
            </a:r>
            <a:endParaRPr/>
          </a:p>
        </p:txBody>
      </p:sp>
      <p:sp>
        <p:nvSpPr>
          <p:cNvPr id="412" name="Google Shape;412;p61"/>
          <p:cNvSpPr txBox="1"/>
          <p:nvPr>
            <p:ph idx="1" type="body"/>
          </p:nvPr>
        </p:nvSpPr>
        <p:spPr>
          <a:xfrm>
            <a:off x="468900" y="1218900"/>
            <a:ext cx="8217900" cy="35439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Required system behavior: </a:t>
            </a:r>
            <a:r>
              <a:rPr lang="sv-SE" sz="2000"/>
              <a:t>Response page may be corrupted on client browser. Load balancer component no longer receives heartbeat message from web server and so removes it from the pool of available servers after 2s of missed messages, or upon next request sent to the server. Load balancer will remove the server from the pool of available servers. From client’s perspective, a page reload will be automatically routed to alternate server by load balancer and page will be correctly displayed.</a:t>
            </a:r>
            <a:endParaRPr sz="2000"/>
          </a:p>
          <a:p>
            <a:pPr indent="-355600" lvl="0" marL="457200" rtl="0" algn="l">
              <a:spcBef>
                <a:spcPts val="1000"/>
              </a:spcBef>
              <a:spcAft>
                <a:spcPts val="0"/>
              </a:spcAft>
              <a:buSzPts val="2000"/>
              <a:buChar char="•"/>
            </a:pPr>
            <a:r>
              <a:rPr b="1" lang="sv-SE" sz="2000"/>
              <a:t>Response measure:</a:t>
            </a:r>
            <a:r>
              <a:rPr lang="sv-SE" sz="2000"/>
              <a:t> On client-side page refresh, client state and display contains state after last transaction. Time for re-routed refresh is equivalent to “standard” refresh (&lt;1 second 95% of the time).</a:t>
            </a:r>
            <a:endParaRPr sz="2000"/>
          </a:p>
        </p:txBody>
      </p:sp>
      <p:sp>
        <p:nvSpPr>
          <p:cNvPr id="413" name="Google Shape;413;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7" name="Shape 417"/>
        <p:cNvGrpSpPr/>
        <p:nvPr/>
      </p:nvGrpSpPr>
      <p:grpSpPr>
        <a:xfrm>
          <a:off x="0" y="0"/>
          <a:ext cx="0" cy="0"/>
          <a:chOff x="0" y="0"/>
          <a:chExt cx="0" cy="0"/>
        </a:xfrm>
      </p:grpSpPr>
      <p:sp>
        <p:nvSpPr>
          <p:cNvPr id="418" name="Google Shape;418;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419" name="Google Shape;419;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Availability is the ability of the system to be available for use, especially after a failure.</a:t>
            </a:r>
            <a:endParaRPr/>
          </a:p>
          <a:p>
            <a:pPr indent="-393700" lvl="0" marL="457200" rtl="0" algn="l">
              <a:spcBef>
                <a:spcPts val="1000"/>
              </a:spcBef>
              <a:spcAft>
                <a:spcPts val="0"/>
              </a:spcAft>
              <a:buSzPts val="2600"/>
              <a:buChar char="•"/>
            </a:pPr>
            <a:r>
              <a:rPr lang="sv-SE"/>
              <a:t>Failures must be recognized or prevented.</a:t>
            </a:r>
            <a:endParaRPr/>
          </a:p>
          <a:p>
            <a:pPr indent="-368300" lvl="1" marL="914400" rtl="0" algn="l">
              <a:spcBef>
                <a:spcPts val="500"/>
              </a:spcBef>
              <a:spcAft>
                <a:spcPts val="0"/>
              </a:spcAft>
              <a:buSzPts val="2200"/>
              <a:buChar char="•"/>
            </a:pPr>
            <a:r>
              <a:rPr lang="sv-SE"/>
              <a:t>System response can range from “ignore it” to “keep on going as if it didn’t occur”. </a:t>
            </a:r>
            <a:endParaRPr/>
          </a:p>
        </p:txBody>
      </p:sp>
      <p:sp>
        <p:nvSpPr>
          <p:cNvPr id="420" name="Google Shape;420;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5" name="Shape 425"/>
        <p:cNvGrpSpPr/>
        <p:nvPr/>
      </p:nvGrpSpPr>
      <p:grpSpPr>
        <a:xfrm>
          <a:off x="0" y="0"/>
          <a:ext cx="0" cy="0"/>
          <a:chOff x="0" y="0"/>
          <a:chExt cx="0" cy="0"/>
        </a:xfrm>
      </p:grpSpPr>
      <p:sp>
        <p:nvSpPr>
          <p:cNvPr id="426" name="Google Shape;426;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27" name="Google Shape;427;p6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3" name="Shape 113"/>
        <p:cNvGrpSpPr/>
        <p:nvPr/>
      </p:nvGrpSpPr>
      <p:grpSpPr>
        <a:xfrm>
          <a:off x="0" y="0"/>
          <a:ext cx="0" cy="0"/>
          <a:chOff x="0" y="0"/>
          <a:chExt cx="0" cy="0"/>
        </a:xfrm>
      </p:grpSpPr>
      <p:sp>
        <p:nvSpPr>
          <p:cNvPr id="114" name="Google Shape;114;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115" name="Google Shape;115;p19"/>
          <p:cNvSpPr txBox="1"/>
          <p:nvPr>
            <p:ph idx="1" type="body"/>
          </p:nvPr>
        </p:nvSpPr>
        <p:spPr>
          <a:xfrm>
            <a:off x="468900" y="1001200"/>
            <a:ext cx="8217900" cy="37617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ability to “grow” the system to process an increasing number of requests.</a:t>
            </a:r>
            <a:endParaRPr/>
          </a:p>
          <a:p>
            <a:pPr indent="-368300" lvl="1" marL="914400" rtl="0" algn="l">
              <a:spcBef>
                <a:spcPts val="500"/>
              </a:spcBef>
              <a:spcAft>
                <a:spcPts val="0"/>
              </a:spcAft>
              <a:buSzPts val="2200"/>
              <a:buChar char="•"/>
            </a:pPr>
            <a:r>
              <a:rPr lang="sv-SE"/>
              <a:t>While still meeting performance requirements.</a:t>
            </a:r>
            <a:endParaRPr/>
          </a:p>
          <a:p>
            <a:pPr indent="-393700" lvl="0" marL="457200" rtl="0" algn="l">
              <a:spcBef>
                <a:spcPts val="1000"/>
              </a:spcBef>
              <a:spcAft>
                <a:spcPts val="0"/>
              </a:spcAft>
              <a:buSzPts val="2600"/>
              <a:buChar char="•"/>
            </a:pPr>
            <a:r>
              <a:rPr lang="sv-SE"/>
              <a:t>Horizontal scalability (“scaling out”)</a:t>
            </a:r>
            <a:endParaRPr/>
          </a:p>
          <a:p>
            <a:pPr indent="-368300" lvl="1" marL="914400" rtl="0" algn="l">
              <a:spcBef>
                <a:spcPts val="500"/>
              </a:spcBef>
              <a:spcAft>
                <a:spcPts val="0"/>
              </a:spcAft>
              <a:buSzPts val="2200"/>
              <a:buChar char="•"/>
            </a:pPr>
            <a:r>
              <a:rPr lang="sv-SE"/>
              <a:t>Adding more resources to logical units.</a:t>
            </a:r>
            <a:endParaRPr/>
          </a:p>
          <a:p>
            <a:pPr indent="-342900" lvl="2" marL="1371600" rtl="0" algn="l">
              <a:spcBef>
                <a:spcPts val="500"/>
              </a:spcBef>
              <a:spcAft>
                <a:spcPts val="0"/>
              </a:spcAft>
              <a:buSzPts val="1800"/>
              <a:buChar char="•"/>
            </a:pPr>
            <a:r>
              <a:rPr lang="sv-SE"/>
              <a:t>Adding a cluster of servers.</a:t>
            </a:r>
            <a:endParaRPr/>
          </a:p>
          <a:p>
            <a:pPr indent="-342900" lvl="2" marL="1371600" rtl="0" algn="l">
              <a:spcBef>
                <a:spcPts val="500"/>
              </a:spcBef>
              <a:spcAft>
                <a:spcPts val="0"/>
              </a:spcAft>
              <a:buSzPts val="1800"/>
              <a:buChar char="•"/>
            </a:pPr>
            <a:r>
              <a:rPr lang="sv-SE"/>
              <a:t>“Elasticity” - can customers to add or remove VMs from a pool?</a:t>
            </a:r>
            <a:endParaRPr/>
          </a:p>
          <a:p>
            <a:pPr indent="-393700" lvl="0" marL="457200" rtl="0" algn="l">
              <a:spcBef>
                <a:spcPts val="1000"/>
              </a:spcBef>
              <a:spcAft>
                <a:spcPts val="0"/>
              </a:spcAft>
              <a:buSzPts val="2600"/>
              <a:buChar char="•"/>
            </a:pPr>
            <a:r>
              <a:rPr lang="sv-SE"/>
              <a:t>Vertical scalability (“scaling up”)</a:t>
            </a:r>
            <a:endParaRPr/>
          </a:p>
          <a:p>
            <a:pPr indent="-368300" lvl="1" marL="914400" rtl="0" algn="l">
              <a:spcBef>
                <a:spcPts val="500"/>
              </a:spcBef>
              <a:spcAft>
                <a:spcPts val="0"/>
              </a:spcAft>
              <a:buSzPts val="2200"/>
              <a:buChar char="•"/>
            </a:pPr>
            <a:r>
              <a:rPr lang="sv-SE"/>
              <a:t>Adding more resources to a physical unit.</a:t>
            </a:r>
            <a:endParaRPr/>
          </a:p>
          <a:p>
            <a:pPr indent="-342900" lvl="2" marL="1371600" rtl="0" algn="l">
              <a:spcBef>
                <a:spcPts val="500"/>
              </a:spcBef>
              <a:spcAft>
                <a:spcPts val="0"/>
              </a:spcAft>
              <a:buSzPts val="1800"/>
              <a:buChar char="•"/>
            </a:pPr>
            <a:r>
              <a:rPr lang="sv-SE"/>
              <a:t>Adding memory to a single computer.</a:t>
            </a:r>
            <a:endParaRPr/>
          </a:p>
        </p:txBody>
      </p:sp>
      <p:sp>
        <p:nvSpPr>
          <p:cNvPr id="116" name="Google Shape;116;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4" name="Google Shape;434;p6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Assessing Security</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438" name="Shape 438"/>
        <p:cNvGrpSpPr/>
        <p:nvPr/>
      </p:nvGrpSpPr>
      <p:grpSpPr>
        <a:xfrm>
          <a:off x="0" y="0"/>
          <a:ext cx="0" cy="0"/>
          <a:chOff x="0" y="0"/>
          <a:chExt cx="0" cy="0"/>
        </a:xfrm>
      </p:grpSpPr>
      <p:sp>
        <p:nvSpPr>
          <p:cNvPr id="439" name="Google Shape;439;p65"/>
          <p:cNvSpPr txBox="1"/>
          <p:nvPr/>
        </p:nvSpPr>
        <p:spPr>
          <a:xfrm>
            <a:off x="862525" y="793538"/>
            <a:ext cx="7613100" cy="85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2400">
                <a:solidFill>
                  <a:schemeClr val="dk1"/>
                </a:solidFill>
              </a:rPr>
              <a:t>“Your personal identity isn’t worth quite as much as it used to be - at least to thieves willing to swipe it. According to experts who monitor such markets, the value of stolen credit card data may range from $3 to as little as 40 cents. </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None/>
            </a:pPr>
            <a:r>
              <a:rPr b="1" lang="sv-SE" sz="2400">
                <a:solidFill>
                  <a:schemeClr val="dk1"/>
                </a:solidFill>
              </a:rPr>
              <a:t>That’s down tenfold from a decade ago - even though the cost to an individual who has a credit card stolen can soar into the hundreds of dollars.”</a:t>
            </a:r>
            <a:endParaRPr b="1" sz="2400">
              <a:solidFill>
                <a:schemeClr val="dk1"/>
              </a:solidFill>
            </a:endParaRPr>
          </a:p>
          <a:p>
            <a:pPr indent="0" lvl="0" marL="0" rtl="0" algn="l">
              <a:spcBef>
                <a:spcPts val="0"/>
              </a:spcBef>
              <a:spcAft>
                <a:spcPts val="0"/>
              </a:spcAft>
              <a:buNone/>
            </a:pPr>
            <a:r>
              <a:t/>
            </a:r>
            <a:endParaRPr b="1" sz="2400">
              <a:solidFill>
                <a:schemeClr val="dk1"/>
              </a:solidFill>
            </a:endParaRPr>
          </a:p>
          <a:p>
            <a:pPr indent="0" lvl="0" marL="0" rtl="0" algn="l">
              <a:spcBef>
                <a:spcPts val="0"/>
              </a:spcBef>
              <a:spcAft>
                <a:spcPts val="0"/>
              </a:spcAft>
              <a:buNone/>
            </a:pPr>
            <a:r>
              <a:rPr b="1" lang="sv-SE" sz="2400">
                <a:solidFill>
                  <a:schemeClr val="dk1"/>
                </a:solidFill>
              </a:rPr>
              <a:t>Taylor Buley, Forbes.com</a:t>
            </a:r>
            <a:endParaRPr b="1" sz="2400">
              <a:solidFill>
                <a:schemeClr val="dk1"/>
              </a:solidFill>
            </a:endParaRPr>
          </a:p>
        </p:txBody>
      </p:sp>
      <p:sp>
        <p:nvSpPr>
          <p:cNvPr id="440" name="Google Shape;440;p65"/>
          <p:cNvSpPr txBox="1"/>
          <p:nvPr>
            <p:ph idx="12" type="sldNum"/>
          </p:nvPr>
        </p:nvSpPr>
        <p:spPr>
          <a:xfrm>
            <a:off x="8556791" y="3562388"/>
            <a:ext cx="548700" cy="2952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446" name="Google Shape;446;p6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The ability of the software to protect data and information from unauthorized access.</a:t>
            </a:r>
            <a:endParaRPr/>
          </a:p>
          <a:p>
            <a:pPr indent="-368300" lvl="1" marL="914400" rtl="0" algn="l">
              <a:spcBef>
                <a:spcPts val="500"/>
              </a:spcBef>
              <a:spcAft>
                <a:spcPts val="0"/>
              </a:spcAft>
              <a:buSzPts val="2200"/>
              <a:buChar char="•"/>
            </a:pPr>
            <a:r>
              <a:rPr b="1" lang="sv-SE"/>
              <a:t>While still providing access to people and systems that are authorized.</a:t>
            </a:r>
            <a:endParaRPr b="1"/>
          </a:p>
          <a:p>
            <a:pPr indent="-419100" lvl="0" marL="457200" marR="0" rtl="0" algn="l">
              <a:lnSpc>
                <a:spcPct val="100000"/>
              </a:lnSpc>
              <a:spcBef>
                <a:spcPts val="0"/>
              </a:spcBef>
              <a:spcAft>
                <a:spcPts val="0"/>
              </a:spcAft>
              <a:buClr>
                <a:schemeClr val="dk1"/>
              </a:buClr>
              <a:buSzPts val="3000"/>
              <a:buFont typeface="Arial"/>
              <a:buChar char="•"/>
            </a:pPr>
            <a:r>
              <a:rPr lang="sv-SE"/>
              <a:t>Can we protect software from attacks?</a:t>
            </a:r>
            <a:endParaRPr/>
          </a:p>
          <a:p>
            <a:pPr indent="-368300" lvl="1" marL="914400" marR="0" rtl="0" algn="l">
              <a:lnSpc>
                <a:spcPct val="100000"/>
              </a:lnSpc>
              <a:spcBef>
                <a:spcPts val="0"/>
              </a:spcBef>
              <a:spcAft>
                <a:spcPts val="0"/>
              </a:spcAft>
              <a:buSzPts val="2200"/>
              <a:buChar char="•"/>
            </a:pPr>
            <a:r>
              <a:rPr lang="sv-SE"/>
              <a:t>Any action taken against a computer system with the intent of causing harm.</a:t>
            </a:r>
            <a:endParaRPr/>
          </a:p>
          <a:p>
            <a:pPr indent="-368300" lvl="1" marL="914400" marR="0" rtl="0" algn="l">
              <a:lnSpc>
                <a:spcPct val="100000"/>
              </a:lnSpc>
              <a:spcBef>
                <a:spcPts val="0"/>
              </a:spcBef>
              <a:spcAft>
                <a:spcPts val="0"/>
              </a:spcAft>
              <a:buSzPts val="2200"/>
              <a:buChar char="•"/>
            </a:pPr>
            <a:r>
              <a:rPr lang="sv-SE"/>
              <a:t>Unauthorized access attempts.</a:t>
            </a:r>
            <a:endParaRPr/>
          </a:p>
          <a:p>
            <a:pPr indent="-368300" lvl="1" marL="914400" marR="0" rtl="0" algn="l">
              <a:lnSpc>
                <a:spcPct val="100000"/>
              </a:lnSpc>
              <a:spcBef>
                <a:spcPts val="0"/>
              </a:spcBef>
              <a:spcAft>
                <a:spcPts val="0"/>
              </a:spcAft>
              <a:buSzPts val="2200"/>
              <a:buChar char="•"/>
            </a:pPr>
            <a:r>
              <a:rPr lang="sv-SE"/>
              <a:t>Attempts to deny service to legitimate users.</a:t>
            </a:r>
            <a:endParaRPr/>
          </a:p>
        </p:txBody>
      </p:sp>
      <p:sp>
        <p:nvSpPr>
          <p:cNvPr id="447" name="Google Shape;447;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a:t>
            </a:r>
            <a:endParaRPr/>
          </a:p>
        </p:txBody>
      </p:sp>
      <p:sp>
        <p:nvSpPr>
          <p:cNvPr id="453" name="Google Shape;453;p67"/>
          <p:cNvSpPr txBox="1"/>
          <p:nvPr>
            <p:ph idx="1" type="body"/>
          </p:nvPr>
        </p:nvSpPr>
        <p:spPr>
          <a:xfrm>
            <a:off x="353775" y="1282400"/>
            <a:ext cx="54840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Processes that allow owners of resources to control access.</a:t>
            </a:r>
            <a:endParaRPr/>
          </a:p>
          <a:p>
            <a:pPr indent="-368300" lvl="1" marL="914400" rtl="0" algn="l">
              <a:spcBef>
                <a:spcPts val="500"/>
              </a:spcBef>
              <a:spcAft>
                <a:spcPts val="0"/>
              </a:spcAft>
              <a:buSzPts val="2200"/>
              <a:buChar char="•"/>
            </a:pPr>
            <a:r>
              <a:rPr lang="sv-SE"/>
              <a:t>Actors (systems or users).</a:t>
            </a:r>
            <a:endParaRPr/>
          </a:p>
          <a:p>
            <a:pPr indent="-368300" lvl="1" marL="914400" rtl="0" algn="l">
              <a:spcBef>
                <a:spcPts val="500"/>
              </a:spcBef>
              <a:spcAft>
                <a:spcPts val="0"/>
              </a:spcAft>
              <a:buSzPts val="2200"/>
              <a:buChar char="•"/>
            </a:pPr>
            <a:r>
              <a:rPr lang="sv-SE"/>
              <a:t>Resources are sensitive elements, operations, and data of the system.</a:t>
            </a:r>
            <a:endParaRPr/>
          </a:p>
          <a:p>
            <a:pPr indent="-368300" lvl="1" marL="914400" rtl="0" algn="l">
              <a:spcBef>
                <a:spcPts val="500"/>
              </a:spcBef>
              <a:spcAft>
                <a:spcPts val="0"/>
              </a:spcAft>
              <a:buSzPts val="2200"/>
              <a:buChar char="•"/>
            </a:pPr>
            <a:r>
              <a:rPr lang="sv-SE"/>
              <a:t>Policies define legitimate access to resourced.</a:t>
            </a:r>
            <a:endParaRPr/>
          </a:p>
          <a:p>
            <a:pPr indent="-368300" lvl="1" marL="914400" rtl="0" algn="l">
              <a:spcBef>
                <a:spcPts val="500"/>
              </a:spcBef>
              <a:spcAft>
                <a:spcPts val="0"/>
              </a:spcAft>
              <a:buSzPts val="2200"/>
              <a:buChar char="•"/>
            </a:pPr>
            <a:r>
              <a:rPr lang="sv-SE"/>
              <a:t>Enforced by security mechanisms used by actors to gain access to resources.</a:t>
            </a:r>
            <a:endParaRPr/>
          </a:p>
        </p:txBody>
      </p:sp>
      <p:sp>
        <p:nvSpPr>
          <p:cNvPr id="454" name="Google Shape;454;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455" name="Google Shape;455;p67"/>
          <p:cNvSpPr/>
          <p:nvPr/>
        </p:nvSpPr>
        <p:spPr>
          <a:xfrm>
            <a:off x="5837700" y="1777250"/>
            <a:ext cx="3306300" cy="24906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Actors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56" name="Google Shape;456;p67"/>
          <p:cNvSpPr/>
          <p:nvPr/>
        </p:nvSpPr>
        <p:spPr>
          <a:xfrm>
            <a:off x="6142950" y="2103500"/>
            <a:ext cx="2695800" cy="2102400"/>
          </a:xfrm>
          <a:prstGeom prst="ellipse">
            <a:avLst/>
          </a:prstGeom>
          <a:solidFill>
            <a:srgbClr val="D9D2E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Mechanisms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57" name="Google Shape;457;p67"/>
          <p:cNvSpPr/>
          <p:nvPr/>
        </p:nvSpPr>
        <p:spPr>
          <a:xfrm>
            <a:off x="6285275" y="2416250"/>
            <a:ext cx="2367900" cy="16581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Policies</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a:p>
            <a:pPr indent="0" lvl="0" marL="0" rtl="0" algn="l">
              <a:spcBef>
                <a:spcPts val="0"/>
              </a:spcBef>
              <a:spcAft>
                <a:spcPts val="0"/>
              </a:spcAft>
              <a:buNone/>
            </a:pPr>
            <a:r>
              <a:t/>
            </a:r>
            <a:endParaRPr b="1"/>
          </a:p>
          <a:p>
            <a:pPr indent="0" lvl="0" marL="0" rtl="0" algn="ctr">
              <a:spcBef>
                <a:spcPts val="0"/>
              </a:spcBef>
              <a:spcAft>
                <a:spcPts val="0"/>
              </a:spcAft>
              <a:buNone/>
            </a:pPr>
            <a:r>
              <a:t/>
            </a:r>
            <a:endParaRPr b="1"/>
          </a:p>
          <a:p>
            <a:pPr indent="0" lvl="0" marL="0" rtl="0" algn="ctr">
              <a:spcBef>
                <a:spcPts val="0"/>
              </a:spcBef>
              <a:spcAft>
                <a:spcPts val="0"/>
              </a:spcAft>
              <a:buNone/>
            </a:pPr>
            <a:r>
              <a:t/>
            </a:r>
            <a:endParaRPr b="1"/>
          </a:p>
        </p:txBody>
      </p:sp>
      <p:sp>
        <p:nvSpPr>
          <p:cNvPr id="458" name="Google Shape;458;p67"/>
          <p:cNvSpPr/>
          <p:nvPr/>
        </p:nvSpPr>
        <p:spPr>
          <a:xfrm>
            <a:off x="6700350" y="2753225"/>
            <a:ext cx="1581000" cy="1223400"/>
          </a:xfrm>
          <a:prstGeom prst="ellipse">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Resources</a:t>
            </a:r>
            <a:endParaRPr b="1"/>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2" name="Shape 462"/>
        <p:cNvGrpSpPr/>
        <p:nvPr/>
      </p:nvGrpSpPr>
      <p:grpSpPr>
        <a:xfrm>
          <a:off x="0" y="0"/>
          <a:ext cx="0" cy="0"/>
          <a:chOff x="0" y="0"/>
          <a:chExt cx="0" cy="0"/>
        </a:xfrm>
      </p:grpSpPr>
      <p:sp>
        <p:nvSpPr>
          <p:cNvPr id="463" name="Google Shape;463;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Characterization (CIA)</a:t>
            </a:r>
            <a:endParaRPr/>
          </a:p>
        </p:txBody>
      </p:sp>
      <p:sp>
        <p:nvSpPr>
          <p:cNvPr id="464" name="Google Shape;464;p6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Confidentiality</a:t>
            </a:r>
            <a:endParaRPr/>
          </a:p>
          <a:p>
            <a:pPr indent="-368300" lvl="1" marL="914400" rtl="0" algn="l">
              <a:spcBef>
                <a:spcPts val="500"/>
              </a:spcBef>
              <a:spcAft>
                <a:spcPts val="0"/>
              </a:spcAft>
              <a:buSzPts val="2200"/>
              <a:buChar char="•"/>
            </a:pPr>
            <a:r>
              <a:rPr lang="sv-SE"/>
              <a:t>Data and services protected from unauthorized access.</a:t>
            </a:r>
            <a:endParaRPr/>
          </a:p>
          <a:p>
            <a:pPr indent="-342900" lvl="2" marL="1371600" rtl="0" algn="l">
              <a:spcBef>
                <a:spcPts val="500"/>
              </a:spcBef>
              <a:spcAft>
                <a:spcPts val="0"/>
              </a:spcAft>
              <a:buSzPts val="1800"/>
              <a:buChar char="•"/>
            </a:pPr>
            <a:r>
              <a:rPr lang="sv-SE"/>
              <a:t>A hacker cannot access your tax returns on an IRS server.</a:t>
            </a:r>
            <a:endParaRPr/>
          </a:p>
          <a:p>
            <a:pPr indent="-393700" lvl="0" marL="457200" rtl="0" algn="l">
              <a:spcBef>
                <a:spcPts val="1000"/>
              </a:spcBef>
              <a:spcAft>
                <a:spcPts val="0"/>
              </a:spcAft>
              <a:buSzPts val="2600"/>
              <a:buChar char="•"/>
            </a:pPr>
            <a:r>
              <a:rPr lang="sv-SE"/>
              <a:t>Integrity</a:t>
            </a:r>
            <a:endParaRPr/>
          </a:p>
          <a:p>
            <a:pPr indent="-368300" lvl="1" marL="914400" rtl="0" algn="l">
              <a:spcBef>
                <a:spcPts val="500"/>
              </a:spcBef>
              <a:spcAft>
                <a:spcPts val="0"/>
              </a:spcAft>
              <a:buSzPts val="2200"/>
              <a:buChar char="•"/>
            </a:pPr>
            <a:r>
              <a:rPr lang="sv-SE"/>
              <a:t>Data/services not subject to unauthorized manipulation.</a:t>
            </a:r>
            <a:endParaRPr/>
          </a:p>
          <a:p>
            <a:pPr indent="-342900" lvl="2" marL="1371600" rtl="0" algn="l">
              <a:spcBef>
                <a:spcPts val="500"/>
              </a:spcBef>
              <a:spcAft>
                <a:spcPts val="0"/>
              </a:spcAft>
              <a:buSzPts val="1800"/>
              <a:buChar char="•"/>
            </a:pPr>
            <a:r>
              <a:rPr lang="sv-SE"/>
              <a:t>Your grade has not changed since assigned.</a:t>
            </a:r>
            <a:endParaRPr/>
          </a:p>
          <a:p>
            <a:pPr indent="-393700" lvl="0" marL="457200" rtl="0" algn="l">
              <a:spcBef>
                <a:spcPts val="1000"/>
              </a:spcBef>
              <a:spcAft>
                <a:spcPts val="0"/>
              </a:spcAft>
              <a:buSzPts val="2600"/>
              <a:buChar char="•"/>
            </a:pPr>
            <a:r>
              <a:rPr lang="sv-SE"/>
              <a:t>Availability</a:t>
            </a:r>
            <a:endParaRPr/>
          </a:p>
          <a:p>
            <a:pPr indent="-368300" lvl="1" marL="914400" rtl="0" algn="l">
              <a:spcBef>
                <a:spcPts val="500"/>
              </a:spcBef>
              <a:spcAft>
                <a:spcPts val="0"/>
              </a:spcAft>
              <a:buSzPts val="2200"/>
              <a:buChar char="•"/>
            </a:pPr>
            <a:r>
              <a:rPr lang="sv-SE"/>
              <a:t>The system will be available for legitimate use.</a:t>
            </a:r>
            <a:endParaRPr/>
          </a:p>
          <a:p>
            <a:pPr indent="-342900" lvl="2" marL="1371600" rtl="0" algn="l">
              <a:spcBef>
                <a:spcPts val="500"/>
              </a:spcBef>
              <a:spcAft>
                <a:spcPts val="0"/>
              </a:spcAft>
              <a:buSzPts val="1800"/>
              <a:buChar char="•"/>
            </a:pPr>
            <a:r>
              <a:rPr lang="sv-SE"/>
              <a:t>A DDOS attack will not prevent your purchase.</a:t>
            </a:r>
            <a:endParaRPr/>
          </a:p>
        </p:txBody>
      </p:sp>
      <p:sp>
        <p:nvSpPr>
          <p:cNvPr id="465" name="Google Shape;465;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9" name="Shape 469"/>
        <p:cNvGrpSpPr/>
        <p:nvPr/>
      </p:nvGrpSpPr>
      <p:grpSpPr>
        <a:xfrm>
          <a:off x="0" y="0"/>
          <a:ext cx="0" cy="0"/>
          <a:chOff x="0" y="0"/>
          <a:chExt cx="0" cy="0"/>
        </a:xfrm>
      </p:grpSpPr>
      <p:sp>
        <p:nvSpPr>
          <p:cNvPr id="470" name="Google Shape;470;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Supporting CIA</a:t>
            </a:r>
            <a:endParaRPr/>
          </a:p>
        </p:txBody>
      </p:sp>
      <p:sp>
        <p:nvSpPr>
          <p:cNvPr id="471" name="Google Shape;471;p69"/>
          <p:cNvSpPr txBox="1"/>
          <p:nvPr>
            <p:ph idx="1" type="body"/>
          </p:nvPr>
        </p:nvSpPr>
        <p:spPr>
          <a:xfrm>
            <a:off x="468900" y="1191700"/>
            <a:ext cx="8217900" cy="35709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lang="sv-SE" sz="2400"/>
              <a:t>Authentication - Verifies identities of all parties.</a:t>
            </a:r>
            <a:endParaRPr sz="2400"/>
          </a:p>
          <a:p>
            <a:pPr indent="-381000" lvl="1" marL="914400" rtl="0" algn="l">
              <a:spcBef>
                <a:spcPts val="500"/>
              </a:spcBef>
              <a:spcAft>
                <a:spcPts val="0"/>
              </a:spcAft>
              <a:buSzPts val="2400"/>
              <a:buChar char="•"/>
            </a:pPr>
            <a:r>
              <a:rPr lang="sv-SE"/>
              <a:t>Did the e-mail really come from the bank?</a:t>
            </a:r>
            <a:endParaRPr/>
          </a:p>
          <a:p>
            <a:pPr indent="-381000" lvl="0" marL="457200" rtl="0" algn="l">
              <a:spcBef>
                <a:spcPts val="1000"/>
              </a:spcBef>
              <a:spcAft>
                <a:spcPts val="0"/>
              </a:spcAft>
              <a:buSzPts val="2400"/>
              <a:buChar char="•"/>
            </a:pPr>
            <a:r>
              <a:rPr lang="sv-SE" sz="2400"/>
              <a:t>Nonrepudiation - Guarantees that the sender of a message cannot deny sending the message, and the recipient cannot deny receiving the message.</a:t>
            </a:r>
            <a:endParaRPr sz="2400"/>
          </a:p>
          <a:p>
            <a:pPr indent="-381000" lvl="1" marL="914400" rtl="0" algn="l">
              <a:spcBef>
                <a:spcPts val="500"/>
              </a:spcBef>
              <a:spcAft>
                <a:spcPts val="0"/>
              </a:spcAft>
              <a:buSzPts val="2400"/>
              <a:buChar char="•"/>
            </a:pPr>
            <a:r>
              <a:rPr lang="sv-SE"/>
              <a:t>You cannot deny ordering the book, and Amazon cannot claim you never ordered.</a:t>
            </a:r>
            <a:endParaRPr/>
          </a:p>
          <a:p>
            <a:pPr indent="-381000" lvl="0" marL="457200" rtl="0" algn="l">
              <a:spcBef>
                <a:spcPts val="1000"/>
              </a:spcBef>
              <a:spcAft>
                <a:spcPts val="0"/>
              </a:spcAft>
              <a:buSzPts val="2400"/>
              <a:buChar char="•"/>
            </a:pPr>
            <a:r>
              <a:rPr lang="sv-SE" sz="2400"/>
              <a:t>Authorization - Grants privilege of performing a task.</a:t>
            </a:r>
            <a:endParaRPr sz="2400"/>
          </a:p>
          <a:p>
            <a:pPr indent="-381000" lvl="1" marL="914400" rtl="0" algn="l">
              <a:spcBef>
                <a:spcPts val="500"/>
              </a:spcBef>
              <a:spcAft>
                <a:spcPts val="0"/>
              </a:spcAft>
              <a:buSzPts val="2400"/>
              <a:buChar char="•"/>
            </a:pPr>
            <a:r>
              <a:rPr lang="sv-SE"/>
              <a:t>The bank authorizes you to check balances.</a:t>
            </a:r>
            <a:endParaRPr/>
          </a:p>
        </p:txBody>
      </p:sp>
      <p:sp>
        <p:nvSpPr>
          <p:cNvPr id="472" name="Google Shape;472;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6" name="Shape 476"/>
        <p:cNvGrpSpPr/>
        <p:nvPr/>
      </p:nvGrpSpPr>
      <p:grpSpPr>
        <a:xfrm>
          <a:off x="0" y="0"/>
          <a:ext cx="0" cy="0"/>
          <a:chOff x="0" y="0"/>
          <a:chExt cx="0" cy="0"/>
        </a:xfrm>
      </p:grpSpPr>
      <p:sp>
        <p:nvSpPr>
          <p:cNvPr id="477" name="Google Shape;477;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Approaches</a:t>
            </a:r>
            <a:endParaRPr/>
          </a:p>
        </p:txBody>
      </p:sp>
      <p:sp>
        <p:nvSpPr>
          <p:cNvPr id="478" name="Google Shape;478;p70"/>
          <p:cNvSpPr txBox="1"/>
          <p:nvPr>
            <p:ph idx="1" type="body"/>
          </p:nvPr>
        </p:nvSpPr>
        <p:spPr>
          <a:xfrm>
            <a:off x="468900" y="1282400"/>
            <a:ext cx="49467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Achieving security relies on:</a:t>
            </a:r>
            <a:endParaRPr/>
          </a:p>
          <a:p>
            <a:pPr indent="-368300" lvl="1" marL="914400" rtl="0" algn="l">
              <a:spcBef>
                <a:spcPts val="500"/>
              </a:spcBef>
              <a:spcAft>
                <a:spcPts val="0"/>
              </a:spcAft>
              <a:buSzPts val="2200"/>
              <a:buChar char="•"/>
            </a:pPr>
            <a:r>
              <a:rPr lang="sv-SE"/>
              <a:t>Detecting attacks.</a:t>
            </a:r>
            <a:endParaRPr/>
          </a:p>
          <a:p>
            <a:pPr indent="-368300" lvl="1" marL="914400" rtl="0" algn="l">
              <a:spcBef>
                <a:spcPts val="500"/>
              </a:spcBef>
              <a:spcAft>
                <a:spcPts val="0"/>
              </a:spcAft>
              <a:buSzPts val="2200"/>
              <a:buChar char="•"/>
            </a:pPr>
            <a:r>
              <a:rPr lang="sv-SE"/>
              <a:t>Resisting attacks.</a:t>
            </a:r>
            <a:endParaRPr/>
          </a:p>
          <a:p>
            <a:pPr indent="-368300" lvl="1" marL="914400" rtl="0" algn="l">
              <a:spcBef>
                <a:spcPts val="500"/>
              </a:spcBef>
              <a:spcAft>
                <a:spcPts val="0"/>
              </a:spcAft>
              <a:buSzPts val="2200"/>
              <a:buChar char="•"/>
            </a:pPr>
            <a:r>
              <a:rPr lang="sv-SE"/>
              <a:t>Reacting to attacks.</a:t>
            </a:r>
            <a:endParaRPr/>
          </a:p>
          <a:p>
            <a:pPr indent="-368300" lvl="1" marL="914400" rtl="0" algn="l">
              <a:spcBef>
                <a:spcPts val="500"/>
              </a:spcBef>
              <a:spcAft>
                <a:spcPts val="0"/>
              </a:spcAft>
              <a:buSzPts val="2200"/>
              <a:buChar char="•"/>
            </a:pPr>
            <a:r>
              <a:rPr lang="sv-SE"/>
              <a:t>Recovering from attacks.</a:t>
            </a:r>
            <a:endParaRPr/>
          </a:p>
          <a:p>
            <a:pPr indent="-393700" lvl="0" marL="457200" rtl="0" algn="l">
              <a:spcBef>
                <a:spcPts val="1000"/>
              </a:spcBef>
              <a:spcAft>
                <a:spcPts val="0"/>
              </a:spcAft>
              <a:buSzPts val="2600"/>
              <a:buChar char="•"/>
            </a:pPr>
            <a:r>
              <a:rPr lang="sv-SE"/>
              <a:t>Objects being protected are:</a:t>
            </a:r>
            <a:endParaRPr/>
          </a:p>
          <a:p>
            <a:pPr indent="-368300" lvl="1" marL="914400" rtl="0" algn="l">
              <a:spcBef>
                <a:spcPts val="500"/>
              </a:spcBef>
              <a:spcAft>
                <a:spcPts val="0"/>
              </a:spcAft>
              <a:buSzPts val="2200"/>
              <a:buChar char="•"/>
            </a:pPr>
            <a:r>
              <a:rPr lang="sv-SE"/>
              <a:t>Data at rest.</a:t>
            </a:r>
            <a:endParaRPr/>
          </a:p>
          <a:p>
            <a:pPr indent="-368300" lvl="1" marL="914400" rtl="0" algn="l">
              <a:spcBef>
                <a:spcPts val="500"/>
              </a:spcBef>
              <a:spcAft>
                <a:spcPts val="0"/>
              </a:spcAft>
              <a:buSzPts val="2200"/>
              <a:buChar char="•"/>
            </a:pPr>
            <a:r>
              <a:rPr lang="sv-SE"/>
              <a:t>Data in transit.</a:t>
            </a:r>
            <a:endParaRPr/>
          </a:p>
          <a:p>
            <a:pPr indent="-368300" lvl="1" marL="914400" rtl="0" algn="l">
              <a:spcBef>
                <a:spcPts val="500"/>
              </a:spcBef>
              <a:spcAft>
                <a:spcPts val="0"/>
              </a:spcAft>
              <a:buSzPts val="2200"/>
              <a:buChar char="•"/>
            </a:pPr>
            <a:r>
              <a:rPr lang="sv-SE"/>
              <a:t>Computational processes. </a:t>
            </a:r>
            <a:endParaRPr/>
          </a:p>
        </p:txBody>
      </p:sp>
      <p:sp>
        <p:nvSpPr>
          <p:cNvPr id="479" name="Google Shape;47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80" name="Google Shape;480;p70"/>
          <p:cNvPicPr preferRelativeResize="0"/>
          <p:nvPr/>
        </p:nvPicPr>
        <p:blipFill>
          <a:blip r:embed="rId3">
            <a:alphaModFix/>
          </a:blip>
          <a:stretch>
            <a:fillRect/>
          </a:stretch>
        </p:blipFill>
        <p:spPr>
          <a:xfrm>
            <a:off x="5494425" y="1491194"/>
            <a:ext cx="3020888" cy="3062719"/>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4" name="Shape 484"/>
        <p:cNvGrpSpPr/>
        <p:nvPr/>
      </p:nvGrpSpPr>
      <p:grpSpPr>
        <a:xfrm>
          <a:off x="0" y="0"/>
          <a:ext cx="0" cy="0"/>
          <a:chOff x="0" y="0"/>
          <a:chExt cx="0" cy="0"/>
        </a:xfrm>
      </p:grpSpPr>
      <p:sp>
        <p:nvSpPr>
          <p:cNvPr id="485" name="Google Shape;485;p7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is Risk Management</a:t>
            </a:r>
            <a:endParaRPr/>
          </a:p>
        </p:txBody>
      </p:sp>
      <p:sp>
        <p:nvSpPr>
          <p:cNvPr id="486" name="Google Shape;486;p71"/>
          <p:cNvSpPr txBox="1"/>
          <p:nvPr>
            <p:ph idx="1" type="body"/>
          </p:nvPr>
        </p:nvSpPr>
        <p:spPr>
          <a:xfrm>
            <a:off x="468900" y="1282400"/>
            <a:ext cx="55863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Not simply secure/not secure.</a:t>
            </a:r>
            <a:endParaRPr b="1"/>
          </a:p>
          <a:p>
            <a:pPr indent="-368300" lvl="1" marL="914400" rtl="0" algn="l">
              <a:spcBef>
                <a:spcPts val="500"/>
              </a:spcBef>
              <a:spcAft>
                <a:spcPts val="0"/>
              </a:spcAft>
              <a:buSzPts val="2200"/>
              <a:buChar char="•"/>
            </a:pPr>
            <a:r>
              <a:rPr lang="sv-SE"/>
              <a:t>All systems will be compromised. </a:t>
            </a:r>
            <a:endParaRPr/>
          </a:p>
          <a:p>
            <a:pPr indent="-368300" lvl="1" marL="914400" rtl="0" algn="l">
              <a:spcBef>
                <a:spcPts val="500"/>
              </a:spcBef>
              <a:spcAft>
                <a:spcPts val="0"/>
              </a:spcAft>
              <a:buSzPts val="2200"/>
              <a:buChar char="•"/>
            </a:pPr>
            <a:r>
              <a:rPr lang="sv-SE"/>
              <a:t>Try to avoid attack, prevent damage, and quickly recover.</a:t>
            </a:r>
            <a:endParaRPr/>
          </a:p>
          <a:p>
            <a:pPr indent="-368300" lvl="1" marL="914400" rtl="0" algn="l">
              <a:spcBef>
                <a:spcPts val="500"/>
              </a:spcBef>
              <a:spcAft>
                <a:spcPts val="0"/>
              </a:spcAft>
              <a:buSzPts val="2200"/>
              <a:buChar char="•"/>
            </a:pPr>
            <a:r>
              <a:rPr lang="sv-SE"/>
              <a:t>Balance risks against cost of guarding against them.</a:t>
            </a:r>
            <a:endParaRPr/>
          </a:p>
          <a:p>
            <a:pPr indent="-368300" lvl="1" marL="914400" rtl="0" algn="l">
              <a:spcBef>
                <a:spcPts val="500"/>
              </a:spcBef>
              <a:spcAft>
                <a:spcPts val="0"/>
              </a:spcAft>
              <a:buSzPts val="2200"/>
              <a:buChar char="•"/>
            </a:pPr>
            <a:r>
              <a:rPr lang="sv-SE"/>
              <a:t>Set realistic expectations!</a:t>
            </a:r>
            <a:endParaRPr/>
          </a:p>
        </p:txBody>
      </p:sp>
      <p:sp>
        <p:nvSpPr>
          <p:cNvPr id="487" name="Google Shape;487;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pic>
        <p:nvPicPr>
          <p:cNvPr id="488" name="Google Shape;488;p71"/>
          <p:cNvPicPr preferRelativeResize="0"/>
          <p:nvPr/>
        </p:nvPicPr>
        <p:blipFill>
          <a:blip r:embed="rId3">
            <a:alphaModFix/>
          </a:blip>
          <a:stretch>
            <a:fillRect/>
          </a:stretch>
        </p:blipFill>
        <p:spPr>
          <a:xfrm>
            <a:off x="5812825" y="1614951"/>
            <a:ext cx="3059124" cy="20725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3" name="Shape 493"/>
        <p:cNvGrpSpPr/>
        <p:nvPr/>
      </p:nvGrpSpPr>
      <p:grpSpPr>
        <a:xfrm>
          <a:off x="0" y="0"/>
          <a:ext cx="0" cy="0"/>
          <a:chOff x="0" y="0"/>
          <a:chExt cx="0" cy="0"/>
        </a:xfrm>
      </p:grpSpPr>
      <p:sp>
        <p:nvSpPr>
          <p:cNvPr id="494" name="Google Shape;494;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95" name="Google Shape;495;p7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Security Scenarios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9" name="Shape 499"/>
        <p:cNvGrpSpPr/>
        <p:nvPr/>
      </p:nvGrpSpPr>
      <p:grpSpPr>
        <a:xfrm>
          <a:off x="0" y="0"/>
          <a:ext cx="0" cy="0"/>
          <a:chOff x="0" y="0"/>
          <a:chExt cx="0" cy="0"/>
        </a:xfrm>
      </p:grpSpPr>
      <p:sp>
        <p:nvSpPr>
          <p:cNvPr id="500" name="Google Shape;500;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Security Quality Scenarios</a:t>
            </a:r>
            <a:endParaRPr/>
          </a:p>
        </p:txBody>
      </p:sp>
      <p:sp>
        <p:nvSpPr>
          <p:cNvPr id="501" name="Google Shape;501;p7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 of the system’s ability to protect data from unauthorized access while still providing service to authorized users.</a:t>
            </a:r>
            <a:endParaRPr/>
          </a:p>
          <a:p>
            <a:pPr indent="-393700" lvl="0" marL="457200" rtl="0" algn="l">
              <a:spcBef>
                <a:spcPts val="1000"/>
              </a:spcBef>
              <a:spcAft>
                <a:spcPts val="0"/>
              </a:spcAft>
              <a:buSzPts val="2600"/>
              <a:buChar char="•"/>
            </a:pPr>
            <a:r>
              <a:rPr lang="sv-SE"/>
              <a:t>Scenarios measure response to attack.</a:t>
            </a:r>
            <a:endParaRPr/>
          </a:p>
          <a:p>
            <a:pPr indent="-368300" lvl="1" marL="914400" rtl="0" algn="l">
              <a:spcBef>
                <a:spcPts val="500"/>
              </a:spcBef>
              <a:spcAft>
                <a:spcPts val="0"/>
              </a:spcAft>
              <a:buSzPts val="2200"/>
              <a:buChar char="•"/>
            </a:pPr>
            <a:r>
              <a:rPr lang="sv-SE"/>
              <a:t>Stimuli are attacks from external systems/users or demonstrations of policies (log-in, authorization).</a:t>
            </a:r>
            <a:endParaRPr/>
          </a:p>
          <a:p>
            <a:pPr indent="-393700" lvl="0" marL="457200" rtl="0" algn="l">
              <a:spcBef>
                <a:spcPts val="1000"/>
              </a:spcBef>
              <a:spcAft>
                <a:spcPts val="0"/>
              </a:spcAft>
              <a:buSzPts val="2600"/>
              <a:buChar char="•"/>
            </a:pPr>
            <a:r>
              <a:rPr lang="sv-SE"/>
              <a:t>Responses: auditing, logging, reporting, analyzing.</a:t>
            </a:r>
            <a:endParaRPr/>
          </a:p>
        </p:txBody>
      </p:sp>
      <p:sp>
        <p:nvSpPr>
          <p:cNvPr id="502" name="Google Shape;502;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Scalability</a:t>
            </a:r>
            <a:endParaRPr/>
          </a:p>
        </p:txBody>
      </p:sp>
      <p:sp>
        <p:nvSpPr>
          <p:cNvPr id="122" name="Google Shape;122;p2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How can we effectively utilize additional resources?</a:t>
            </a:r>
            <a:endParaRPr/>
          </a:p>
          <a:p>
            <a:pPr indent="-393700" lvl="0" marL="457200" rtl="0" algn="l">
              <a:spcBef>
                <a:spcPts val="1000"/>
              </a:spcBef>
              <a:spcAft>
                <a:spcPts val="0"/>
              </a:spcAft>
              <a:buSzPts val="2600"/>
              <a:buChar char="•"/>
            </a:pPr>
            <a:r>
              <a:rPr lang="sv-SE"/>
              <a:t>Effective scalability requires that:</a:t>
            </a:r>
            <a:endParaRPr/>
          </a:p>
          <a:p>
            <a:pPr indent="-368300" lvl="1" marL="914400" rtl="0" algn="l">
              <a:spcBef>
                <a:spcPts val="500"/>
              </a:spcBef>
              <a:spcAft>
                <a:spcPts val="0"/>
              </a:spcAft>
              <a:buSzPts val="2200"/>
              <a:buChar char="•"/>
            </a:pPr>
            <a:r>
              <a:rPr lang="sv-SE"/>
              <a:t>Additional resources result in performance improvement.</a:t>
            </a:r>
            <a:endParaRPr/>
          </a:p>
          <a:p>
            <a:pPr indent="-368300" lvl="1" marL="914400" rtl="0" algn="l">
              <a:spcBef>
                <a:spcPts val="500"/>
              </a:spcBef>
              <a:spcAft>
                <a:spcPts val="0"/>
              </a:spcAft>
              <a:buSzPts val="2200"/>
              <a:buChar char="•"/>
            </a:pPr>
            <a:r>
              <a:rPr lang="sv-SE"/>
              <a:t>Did not require undue effort to add.</a:t>
            </a:r>
            <a:endParaRPr/>
          </a:p>
          <a:p>
            <a:pPr indent="-368300" lvl="1" marL="914400" rtl="0" algn="l">
              <a:spcBef>
                <a:spcPts val="500"/>
              </a:spcBef>
              <a:spcAft>
                <a:spcPts val="0"/>
              </a:spcAft>
              <a:buSzPts val="2200"/>
              <a:buChar char="•"/>
            </a:pPr>
            <a:r>
              <a:rPr lang="sv-SE"/>
              <a:t>Did not disrupt operations.</a:t>
            </a:r>
            <a:endParaRPr/>
          </a:p>
          <a:p>
            <a:pPr indent="-393700" lvl="0" marL="457200" rtl="0" algn="l">
              <a:spcBef>
                <a:spcPts val="1000"/>
              </a:spcBef>
              <a:spcAft>
                <a:spcPts val="0"/>
              </a:spcAft>
              <a:buSzPts val="2600"/>
              <a:buChar char="•"/>
            </a:pPr>
            <a:r>
              <a:rPr lang="sv-SE"/>
              <a:t>Can be thought of as a form of modifiability.</a:t>
            </a:r>
            <a:endParaRPr/>
          </a:p>
          <a:p>
            <a:pPr indent="-368300" lvl="1" marL="914400" rtl="0" algn="l">
              <a:spcBef>
                <a:spcPts val="500"/>
              </a:spcBef>
              <a:spcAft>
                <a:spcPts val="0"/>
              </a:spcAft>
              <a:buSzPts val="2200"/>
              <a:buChar char="•"/>
            </a:pPr>
            <a:r>
              <a:rPr lang="sv-SE"/>
              <a:t>The system must be designed to scale (i.e., designed for concurrency).</a:t>
            </a:r>
            <a:endParaRPr/>
          </a:p>
        </p:txBody>
      </p:sp>
      <p:sp>
        <p:nvSpPr>
          <p:cNvPr id="123" name="Google Shape;123;p2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6" name="Shape 506"/>
        <p:cNvGrpSpPr/>
        <p:nvPr/>
      </p:nvGrpSpPr>
      <p:grpSpPr>
        <a:xfrm>
          <a:off x="0" y="0"/>
          <a:ext cx="0" cy="0"/>
          <a:chOff x="0" y="0"/>
          <a:chExt cx="0" cy="0"/>
        </a:xfrm>
      </p:grpSpPr>
      <p:sp>
        <p:nvSpPr>
          <p:cNvPr id="507" name="Google Shape;507;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Security Scenario</a:t>
            </a:r>
            <a:endParaRPr/>
          </a:p>
        </p:txBody>
      </p:sp>
      <p:sp>
        <p:nvSpPr>
          <p:cNvPr id="508" name="Google Shape;508;p7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Overview:</a:t>
            </a:r>
            <a:r>
              <a:rPr lang="sv-SE" sz="2200"/>
              <a:t> Description of the scenario.</a:t>
            </a:r>
            <a:endParaRPr sz="2200"/>
          </a:p>
          <a:p>
            <a:pPr indent="-368300" lvl="0" marL="457200" rtl="0" algn="l">
              <a:spcBef>
                <a:spcPts val="1000"/>
              </a:spcBef>
              <a:spcAft>
                <a:spcPts val="0"/>
              </a:spcAft>
              <a:buSzPts val="2200"/>
              <a:buChar char="•"/>
            </a:pPr>
            <a:r>
              <a:rPr b="1" lang="sv-SE" sz="2200"/>
              <a:t>System/environment state:</a:t>
            </a:r>
            <a:r>
              <a:rPr lang="sv-SE" sz="2200"/>
              <a:t> </a:t>
            </a:r>
            <a:endParaRPr sz="2200"/>
          </a:p>
          <a:p>
            <a:pPr indent="-368300" lvl="1" marL="914400" rtl="0" algn="l">
              <a:spcBef>
                <a:spcPts val="500"/>
              </a:spcBef>
              <a:spcAft>
                <a:spcPts val="0"/>
              </a:spcAft>
              <a:buSzPts val="2200"/>
              <a:buChar char="•"/>
            </a:pPr>
            <a:r>
              <a:rPr lang="sv-SE" sz="2200"/>
              <a:t>The attack can come when the system is</a:t>
            </a:r>
            <a:r>
              <a:rPr lang="sv-SE"/>
              <a:t> </a:t>
            </a:r>
            <a:r>
              <a:rPr lang="sv-SE" sz="2200"/>
              <a:t>online or offline</a:t>
            </a:r>
            <a:endParaRPr/>
          </a:p>
          <a:p>
            <a:pPr indent="-368300" lvl="1" marL="914400" rtl="0" algn="l">
              <a:spcBef>
                <a:spcPts val="500"/>
              </a:spcBef>
              <a:spcAft>
                <a:spcPts val="0"/>
              </a:spcAft>
              <a:buSzPts val="2200"/>
              <a:buChar char="•"/>
            </a:pPr>
            <a:r>
              <a:rPr lang="sv-SE"/>
              <a:t>C</a:t>
            </a:r>
            <a:r>
              <a:rPr lang="sv-SE" sz="2200"/>
              <a:t>onnected to or disconnected from a network</a:t>
            </a:r>
            <a:endParaRPr/>
          </a:p>
          <a:p>
            <a:pPr indent="-368300" lvl="1" marL="914400" rtl="0" algn="l">
              <a:spcBef>
                <a:spcPts val="500"/>
              </a:spcBef>
              <a:spcAft>
                <a:spcPts val="0"/>
              </a:spcAft>
              <a:buSzPts val="2200"/>
              <a:buChar char="•"/>
            </a:pPr>
            <a:r>
              <a:rPr lang="sv-SE"/>
              <a:t>B</a:t>
            </a:r>
            <a:r>
              <a:rPr lang="sv-SE" sz="2200"/>
              <a:t>ehind a firewall or open to a networ</a:t>
            </a:r>
            <a:r>
              <a:rPr lang="sv-SE"/>
              <a:t>k</a:t>
            </a:r>
            <a:endParaRPr/>
          </a:p>
          <a:p>
            <a:pPr indent="-368300" lvl="1" marL="914400" rtl="0" algn="l">
              <a:spcBef>
                <a:spcPts val="500"/>
              </a:spcBef>
              <a:spcAft>
                <a:spcPts val="0"/>
              </a:spcAft>
              <a:buSzPts val="2200"/>
              <a:buChar char="•"/>
            </a:pPr>
            <a:r>
              <a:rPr lang="sv-SE"/>
              <a:t>F</a:t>
            </a:r>
            <a:r>
              <a:rPr lang="sv-SE" sz="2200"/>
              <a:t>ully operational, partially operational, or not operational.</a:t>
            </a:r>
            <a:endParaRPr sz="2200"/>
          </a:p>
        </p:txBody>
      </p:sp>
      <p:sp>
        <p:nvSpPr>
          <p:cNvPr id="509" name="Google Shape;509;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Security Scenario</a:t>
            </a:r>
            <a:endParaRPr/>
          </a:p>
        </p:txBody>
      </p:sp>
      <p:sp>
        <p:nvSpPr>
          <p:cNvPr id="515" name="Google Shape;515;p7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External Stimulus: </a:t>
            </a:r>
            <a:endParaRPr b="1" sz="2200"/>
          </a:p>
          <a:p>
            <a:pPr indent="-368300" lvl="1" marL="914400" rtl="0" algn="l">
              <a:spcBef>
                <a:spcPts val="500"/>
              </a:spcBef>
              <a:spcAft>
                <a:spcPts val="0"/>
              </a:spcAft>
              <a:buSzPts val="2200"/>
              <a:buChar char="•"/>
            </a:pPr>
            <a:r>
              <a:rPr lang="sv-SE" sz="2200"/>
              <a:t>The source of the attack may be either a human or another system. It may have been previously identified or may be currently unknown. </a:t>
            </a:r>
            <a:endParaRPr sz="2200"/>
          </a:p>
          <a:p>
            <a:pPr indent="-368300" lvl="1" marL="914400" rtl="0" algn="l">
              <a:spcBef>
                <a:spcPts val="500"/>
              </a:spcBef>
              <a:spcAft>
                <a:spcPts val="0"/>
              </a:spcAft>
              <a:buSzPts val="2200"/>
              <a:buChar char="•"/>
            </a:pPr>
            <a:r>
              <a:rPr lang="sv-SE" sz="2200"/>
              <a:t>A human attacker may be from outside the organization or from inside the organization. </a:t>
            </a:r>
            <a:endParaRPr sz="2200"/>
          </a:p>
          <a:p>
            <a:pPr indent="-368300" lvl="1" marL="914400" rtl="0" algn="l">
              <a:spcBef>
                <a:spcPts val="500"/>
              </a:spcBef>
              <a:spcAft>
                <a:spcPts val="0"/>
              </a:spcAft>
              <a:buSzPts val="2200"/>
              <a:buChar char="•"/>
            </a:pPr>
            <a:r>
              <a:rPr lang="sv-SE" sz="2200"/>
              <a:t>The stimulus is an </a:t>
            </a:r>
            <a:r>
              <a:rPr b="1" lang="sv-SE" sz="2200"/>
              <a:t>attack</a:t>
            </a:r>
            <a:r>
              <a:rPr lang="sv-SE" sz="2200"/>
              <a:t> (unauthorized attempt to display data, change or delete data, access services, change the system’s behavior, or reduce availability).</a:t>
            </a:r>
            <a:endParaRPr sz="2200"/>
          </a:p>
        </p:txBody>
      </p:sp>
      <p:sp>
        <p:nvSpPr>
          <p:cNvPr id="516" name="Google Shape;516;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0" name="Shape 520"/>
        <p:cNvGrpSpPr/>
        <p:nvPr/>
      </p:nvGrpSpPr>
      <p:grpSpPr>
        <a:xfrm>
          <a:off x="0" y="0"/>
          <a:ext cx="0" cy="0"/>
          <a:chOff x="0" y="0"/>
          <a:chExt cx="0" cy="0"/>
        </a:xfrm>
      </p:grpSpPr>
      <p:sp>
        <p:nvSpPr>
          <p:cNvPr id="521" name="Google Shape;521;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Security Scenario</a:t>
            </a:r>
            <a:endParaRPr/>
          </a:p>
        </p:txBody>
      </p:sp>
      <p:sp>
        <p:nvSpPr>
          <p:cNvPr id="522" name="Google Shape;522;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system behavior: </a:t>
            </a:r>
            <a:endParaRPr b="1" sz="2200"/>
          </a:p>
          <a:p>
            <a:pPr indent="-368300" lvl="1" marL="914400" rtl="0" algn="l">
              <a:spcBef>
                <a:spcPts val="500"/>
              </a:spcBef>
              <a:spcAft>
                <a:spcPts val="0"/>
              </a:spcAft>
              <a:buSzPts val="2200"/>
              <a:buChar char="•"/>
            </a:pPr>
            <a:r>
              <a:rPr lang="sv-SE"/>
              <a:t>S</a:t>
            </a:r>
            <a:r>
              <a:rPr lang="sv-SE" sz="2200"/>
              <a:t>hould ensure that transactions are such that:</a:t>
            </a:r>
            <a:endParaRPr sz="2200"/>
          </a:p>
          <a:p>
            <a:pPr indent="-368300" lvl="2" marL="1371600" rtl="0" algn="l">
              <a:spcBef>
                <a:spcPts val="500"/>
              </a:spcBef>
              <a:spcAft>
                <a:spcPts val="0"/>
              </a:spcAft>
              <a:buSzPts val="2200"/>
              <a:buChar char="•"/>
            </a:pPr>
            <a:r>
              <a:rPr lang="sv-SE" sz="2200"/>
              <a:t>Data/services protected from unauthorized access</a:t>
            </a:r>
            <a:endParaRPr sz="2200"/>
          </a:p>
          <a:p>
            <a:pPr indent="-368300" lvl="2" marL="1371600" rtl="0" algn="l">
              <a:spcBef>
                <a:spcPts val="500"/>
              </a:spcBef>
              <a:spcAft>
                <a:spcPts val="0"/>
              </a:spcAft>
              <a:buSzPts val="2200"/>
              <a:buChar char="•"/>
            </a:pPr>
            <a:r>
              <a:rPr lang="sv-SE" sz="2200"/>
              <a:t>Data/services not manipulated without authorization</a:t>
            </a:r>
            <a:endParaRPr sz="2200"/>
          </a:p>
          <a:p>
            <a:pPr indent="-368300" lvl="2" marL="1371600" rtl="0" algn="l">
              <a:spcBef>
                <a:spcPts val="500"/>
              </a:spcBef>
              <a:spcAft>
                <a:spcPts val="0"/>
              </a:spcAft>
              <a:buSzPts val="2200"/>
              <a:buChar char="•"/>
            </a:pPr>
            <a:r>
              <a:rPr lang="sv-SE" sz="2200"/>
              <a:t>Parties to a transaction are identified and cannot repudiate their involvement</a:t>
            </a:r>
            <a:endParaRPr sz="2200"/>
          </a:p>
          <a:p>
            <a:pPr indent="-368300" lvl="2" marL="1371600" rtl="0" algn="l">
              <a:spcBef>
                <a:spcPts val="500"/>
              </a:spcBef>
              <a:spcAft>
                <a:spcPts val="0"/>
              </a:spcAft>
              <a:buSzPts val="2200"/>
              <a:buChar char="•"/>
            </a:pPr>
            <a:r>
              <a:rPr lang="sv-SE" sz="2200"/>
              <a:t>Data, resources, and system services will be available for legitimate use. </a:t>
            </a:r>
            <a:endParaRPr sz="2200"/>
          </a:p>
        </p:txBody>
      </p:sp>
      <p:sp>
        <p:nvSpPr>
          <p:cNvPr id="523" name="Google Shape;523;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7" name="Shape 527"/>
        <p:cNvGrpSpPr/>
        <p:nvPr/>
      </p:nvGrpSpPr>
      <p:grpSpPr>
        <a:xfrm>
          <a:off x="0" y="0"/>
          <a:ext cx="0" cy="0"/>
          <a:chOff x="0" y="0"/>
          <a:chExt cx="0" cy="0"/>
        </a:xfrm>
      </p:grpSpPr>
      <p:sp>
        <p:nvSpPr>
          <p:cNvPr id="528" name="Google Shape;528;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Security Scenario</a:t>
            </a:r>
            <a:endParaRPr/>
          </a:p>
        </p:txBody>
      </p:sp>
      <p:sp>
        <p:nvSpPr>
          <p:cNvPr id="529" name="Google Shape;529;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Required system behavior: </a:t>
            </a:r>
            <a:endParaRPr b="1" sz="2200"/>
          </a:p>
          <a:p>
            <a:pPr indent="-368300" lvl="1" marL="914400" rtl="0" algn="l">
              <a:spcBef>
                <a:spcPts val="500"/>
              </a:spcBef>
              <a:spcAft>
                <a:spcPts val="0"/>
              </a:spcAft>
              <a:buSzPts val="2200"/>
              <a:buChar char="•"/>
            </a:pPr>
            <a:r>
              <a:rPr lang="sv-SE" sz="2200"/>
              <a:t>The system should also track activities by</a:t>
            </a:r>
            <a:r>
              <a:rPr lang="sv-SE"/>
              <a:t>:</a:t>
            </a:r>
            <a:endParaRPr sz="2200"/>
          </a:p>
          <a:p>
            <a:pPr indent="-368300" lvl="2" marL="1371600" rtl="0" algn="l">
              <a:spcBef>
                <a:spcPts val="500"/>
              </a:spcBef>
              <a:spcAft>
                <a:spcPts val="0"/>
              </a:spcAft>
              <a:buSzPts val="2200"/>
              <a:buChar char="•"/>
            </a:pPr>
            <a:r>
              <a:rPr lang="sv-SE" sz="2200"/>
              <a:t>Recording access or modification and attempts to access data, resources, or services</a:t>
            </a:r>
            <a:endParaRPr sz="2200"/>
          </a:p>
          <a:p>
            <a:pPr indent="-368300" lvl="2" marL="1371600" rtl="0" algn="l">
              <a:spcBef>
                <a:spcPts val="500"/>
              </a:spcBef>
              <a:spcAft>
                <a:spcPts val="0"/>
              </a:spcAft>
              <a:buSzPts val="2200"/>
              <a:buChar char="•"/>
            </a:pPr>
            <a:r>
              <a:rPr lang="sv-SE" sz="2200"/>
              <a:t>Notifying appropriate entities (people or systems) when an apparent attack is occurring.</a:t>
            </a:r>
            <a:endParaRPr sz="2200"/>
          </a:p>
        </p:txBody>
      </p:sp>
      <p:sp>
        <p:nvSpPr>
          <p:cNvPr id="530" name="Google Shape;530;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4" name="Shape 534"/>
        <p:cNvGrpSpPr/>
        <p:nvPr/>
      </p:nvGrpSpPr>
      <p:grpSpPr>
        <a:xfrm>
          <a:off x="0" y="0"/>
          <a:ext cx="0" cy="0"/>
          <a:chOff x="0" y="0"/>
          <a:chExt cx="0" cy="0"/>
        </a:xfrm>
      </p:grpSpPr>
      <p:sp>
        <p:nvSpPr>
          <p:cNvPr id="535" name="Google Shape;535;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Generic Security Scenario</a:t>
            </a:r>
            <a:endParaRPr/>
          </a:p>
        </p:txBody>
      </p:sp>
      <p:sp>
        <p:nvSpPr>
          <p:cNvPr id="536" name="Google Shape;536;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b="1" lang="sv-SE"/>
              <a:t>Response Measure: </a:t>
            </a:r>
            <a:r>
              <a:rPr lang="sv-SE"/>
              <a:t>Measures of a system’s response include: </a:t>
            </a:r>
            <a:endParaRPr/>
          </a:p>
          <a:p>
            <a:pPr indent="-368300" lvl="1" marL="914400" rtl="0" algn="l">
              <a:spcBef>
                <a:spcPts val="500"/>
              </a:spcBef>
              <a:spcAft>
                <a:spcPts val="0"/>
              </a:spcAft>
              <a:buSzPts val="2200"/>
              <a:buChar char="•"/>
            </a:pPr>
            <a:r>
              <a:rPr lang="sv-SE"/>
              <a:t>How much of a system is compromised when a particular component or data value is compromised.</a:t>
            </a:r>
            <a:endParaRPr/>
          </a:p>
          <a:p>
            <a:pPr indent="-368300" lvl="1" marL="914400" rtl="0" algn="l">
              <a:spcBef>
                <a:spcPts val="500"/>
              </a:spcBef>
              <a:spcAft>
                <a:spcPts val="0"/>
              </a:spcAft>
              <a:buSzPts val="2200"/>
              <a:buChar char="•"/>
            </a:pPr>
            <a:r>
              <a:rPr lang="sv-SE"/>
              <a:t>How much time passed before an attack was detected</a:t>
            </a:r>
            <a:endParaRPr/>
          </a:p>
          <a:p>
            <a:pPr indent="-368300" lvl="1" marL="914400" rtl="0" algn="l">
              <a:spcBef>
                <a:spcPts val="500"/>
              </a:spcBef>
              <a:spcAft>
                <a:spcPts val="0"/>
              </a:spcAft>
              <a:buSzPts val="2200"/>
              <a:buChar char="•"/>
            </a:pPr>
            <a:r>
              <a:rPr lang="sv-SE"/>
              <a:t>How many attacks were resisted</a:t>
            </a:r>
            <a:endParaRPr/>
          </a:p>
          <a:p>
            <a:pPr indent="-368300" lvl="1" marL="914400" rtl="0" algn="l">
              <a:spcBef>
                <a:spcPts val="500"/>
              </a:spcBef>
              <a:spcAft>
                <a:spcPts val="0"/>
              </a:spcAft>
              <a:buSzPts val="2200"/>
              <a:buChar char="•"/>
            </a:pPr>
            <a:r>
              <a:rPr lang="sv-SE"/>
              <a:t>How long it took to recover from a successful attack</a:t>
            </a:r>
            <a:endParaRPr/>
          </a:p>
          <a:p>
            <a:pPr indent="-368300" lvl="1" marL="914400" rtl="0" algn="l">
              <a:spcBef>
                <a:spcPts val="500"/>
              </a:spcBef>
              <a:spcAft>
                <a:spcPts val="0"/>
              </a:spcAft>
              <a:buSzPts val="2200"/>
              <a:buChar char="•"/>
            </a:pPr>
            <a:r>
              <a:rPr lang="sv-SE"/>
              <a:t>How much data was vulnerable to a particular attack.</a:t>
            </a:r>
            <a:endParaRPr/>
          </a:p>
        </p:txBody>
      </p:sp>
      <p:sp>
        <p:nvSpPr>
          <p:cNvPr id="537" name="Google Shape;537;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Bad Security Scenario</a:t>
            </a:r>
            <a:endParaRPr/>
          </a:p>
        </p:txBody>
      </p:sp>
      <p:sp>
        <p:nvSpPr>
          <p:cNvPr id="543" name="Google Shape;543;p7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How the server restricts damage when someone maliciously gains control over it.</a:t>
            </a:r>
            <a:endParaRPr sz="2000"/>
          </a:p>
          <a:p>
            <a:pPr indent="-355600" lvl="0" marL="457200" rtl="0" algn="l">
              <a:spcBef>
                <a:spcPts val="1000"/>
              </a:spcBef>
              <a:spcAft>
                <a:spcPts val="0"/>
              </a:spcAft>
              <a:buSzPts val="2000"/>
              <a:buChar char="•"/>
            </a:pPr>
            <a:r>
              <a:rPr b="1" lang="sv-SE" sz="2000"/>
              <a:t>System/environment state: </a:t>
            </a:r>
            <a:r>
              <a:rPr lang="sv-SE" sz="2000"/>
              <a:t>Multiple applications deployed on the server. Servers running and serving requests</a:t>
            </a:r>
            <a:endParaRPr sz="2000"/>
          </a:p>
          <a:p>
            <a:pPr indent="-355600" lvl="0" marL="457200" rtl="0" algn="l">
              <a:spcBef>
                <a:spcPts val="1000"/>
              </a:spcBef>
              <a:spcAft>
                <a:spcPts val="0"/>
              </a:spcAft>
              <a:buSzPts val="2000"/>
              <a:buChar char="•"/>
            </a:pPr>
            <a:r>
              <a:rPr b="1" lang="sv-SE" sz="2000"/>
              <a:t>External Stimulus: </a:t>
            </a:r>
            <a:r>
              <a:rPr lang="sv-SE" sz="2000"/>
              <a:t>One application deployed is breached.</a:t>
            </a:r>
            <a:endParaRPr sz="2000"/>
          </a:p>
          <a:p>
            <a:pPr indent="-355600" lvl="0" marL="457200" rtl="0" algn="l">
              <a:spcBef>
                <a:spcPts val="1000"/>
              </a:spcBef>
              <a:spcAft>
                <a:spcPts val="0"/>
              </a:spcAft>
              <a:buSzPts val="2000"/>
              <a:buChar char="•"/>
            </a:pPr>
            <a:r>
              <a:rPr b="1" lang="sv-SE" sz="2000"/>
              <a:t>Required system behavior: </a:t>
            </a:r>
            <a:r>
              <a:rPr lang="sv-SE" sz="2000"/>
              <a:t>Server can be configured with different privileges, providing more granular control over their access to system resources and potentially preventing one  breached application from allowing access to others.</a:t>
            </a:r>
            <a:endParaRPr sz="2000"/>
          </a:p>
          <a:p>
            <a:pPr indent="-355600" lvl="0" marL="457200" rtl="0" algn="l">
              <a:spcBef>
                <a:spcPts val="1000"/>
              </a:spcBef>
              <a:spcAft>
                <a:spcPts val="0"/>
              </a:spcAft>
              <a:buSzPts val="2000"/>
              <a:buChar char="•"/>
            </a:pPr>
            <a:r>
              <a:rPr b="1" lang="sv-SE" sz="2000"/>
              <a:t>Response measure:</a:t>
            </a:r>
            <a:r>
              <a:rPr lang="sv-SE" sz="2000"/>
              <a:t> Remaining applications are not breached.</a:t>
            </a:r>
            <a:endParaRPr sz="2000"/>
          </a:p>
        </p:txBody>
      </p:sp>
      <p:sp>
        <p:nvSpPr>
          <p:cNvPr id="544" name="Google Shape;544;p7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8" name="Shape 548"/>
        <p:cNvGrpSpPr/>
        <p:nvPr/>
      </p:nvGrpSpPr>
      <p:grpSpPr>
        <a:xfrm>
          <a:off x="0" y="0"/>
          <a:ext cx="0" cy="0"/>
          <a:chOff x="0" y="0"/>
          <a:chExt cx="0" cy="0"/>
        </a:xfrm>
      </p:grpSpPr>
      <p:sp>
        <p:nvSpPr>
          <p:cNvPr id="549" name="Google Shape;549;p8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550" name="Google Shape;550;p8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68300" lvl="0" marL="457200" rtl="0" algn="l">
              <a:spcBef>
                <a:spcPts val="1000"/>
              </a:spcBef>
              <a:spcAft>
                <a:spcPts val="0"/>
              </a:spcAft>
              <a:buSzPts val="2200"/>
              <a:buChar char="•"/>
            </a:pPr>
            <a:r>
              <a:rPr b="1" lang="sv-SE" sz="2200"/>
              <a:t>Overview:</a:t>
            </a:r>
            <a:r>
              <a:rPr lang="sv-SE" sz="2200"/>
              <a:t> A disgruntled employee at a remote location attempts to change their pay rate.</a:t>
            </a:r>
            <a:endParaRPr sz="2200"/>
          </a:p>
          <a:p>
            <a:pPr indent="-368300" lvl="0" marL="457200" rtl="0" algn="l">
              <a:spcBef>
                <a:spcPts val="1000"/>
              </a:spcBef>
              <a:spcAft>
                <a:spcPts val="0"/>
              </a:spcAft>
              <a:buSzPts val="2200"/>
              <a:buChar char="•"/>
            </a:pPr>
            <a:r>
              <a:rPr b="1" lang="sv-SE" sz="2200"/>
              <a:t>System/environment state: </a:t>
            </a:r>
            <a:r>
              <a:rPr lang="sv-SE" sz="2200"/>
              <a:t>The system is operating normally, without problems. 100 active users are logged into the system.</a:t>
            </a:r>
            <a:endParaRPr sz="2200"/>
          </a:p>
          <a:p>
            <a:pPr indent="-368300" lvl="0" marL="457200" rtl="0" algn="l">
              <a:spcBef>
                <a:spcPts val="1000"/>
              </a:spcBef>
              <a:spcAft>
                <a:spcPts val="0"/>
              </a:spcAft>
              <a:buSzPts val="2200"/>
              <a:buChar char="•"/>
            </a:pPr>
            <a:r>
              <a:rPr b="1" lang="sv-SE" sz="2200"/>
              <a:t>External Stimulus: </a:t>
            </a:r>
            <a:r>
              <a:rPr lang="sv-SE" sz="2200"/>
              <a:t>An employee has discovered the location of a configuration file storing all employee pay rates. They log in (using their credentials) and use a stolen passkey to open the locked file. They modify the file with a new rate and save changes.</a:t>
            </a:r>
            <a:endParaRPr sz="2200"/>
          </a:p>
        </p:txBody>
      </p:sp>
      <p:sp>
        <p:nvSpPr>
          <p:cNvPr id="551" name="Google Shape;551;p8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5" name="Shape 555"/>
        <p:cNvGrpSpPr/>
        <p:nvPr/>
      </p:nvGrpSpPr>
      <p:grpSpPr>
        <a:xfrm>
          <a:off x="0" y="0"/>
          <a:ext cx="0" cy="0"/>
          <a:chOff x="0" y="0"/>
          <a:chExt cx="0" cy="0"/>
        </a:xfrm>
      </p:grpSpPr>
      <p:sp>
        <p:nvSpPr>
          <p:cNvPr id="556" name="Google Shape;556;p8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a:t>
            </a:r>
            <a:endParaRPr/>
          </a:p>
        </p:txBody>
      </p:sp>
      <p:sp>
        <p:nvSpPr>
          <p:cNvPr id="557" name="Google Shape;557;p8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The system maintains an audit trail. The user is able to modify the file, as they have the passkey. However, the log records the date, time, identify of user, and modification made. System administrators are informed of the modification.</a:t>
            </a:r>
            <a:endParaRPr sz="2400"/>
          </a:p>
          <a:p>
            <a:pPr indent="-381000" lvl="0" marL="457200" rtl="0" algn="l">
              <a:spcBef>
                <a:spcPts val="1000"/>
              </a:spcBef>
              <a:spcAft>
                <a:spcPts val="0"/>
              </a:spcAft>
              <a:buSzPts val="2400"/>
              <a:buChar char="•"/>
            </a:pPr>
            <a:r>
              <a:rPr b="1" lang="sv-SE" sz="2400"/>
              <a:t>Response measure:</a:t>
            </a:r>
            <a:r>
              <a:rPr lang="sv-SE" sz="2400"/>
              <a:t> The correct data is restored within a day and the source of tampering has been identified and reported.</a:t>
            </a:r>
            <a:endParaRPr sz="2400"/>
          </a:p>
        </p:txBody>
      </p:sp>
      <p:sp>
        <p:nvSpPr>
          <p:cNvPr id="558" name="Google Shape;558;p8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2" name="Shape 562"/>
        <p:cNvGrpSpPr/>
        <p:nvPr/>
      </p:nvGrpSpPr>
      <p:grpSpPr>
        <a:xfrm>
          <a:off x="0" y="0"/>
          <a:ext cx="0" cy="0"/>
          <a:chOff x="0" y="0"/>
          <a:chExt cx="0" cy="0"/>
        </a:xfrm>
      </p:grpSpPr>
      <p:sp>
        <p:nvSpPr>
          <p:cNvPr id="563" name="Google Shape;563;p8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564" name="Google Shape;564;p8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Char char="•"/>
            </a:pPr>
            <a:r>
              <a:rPr b="1" lang="sv-SE" sz="2000"/>
              <a:t>Overview:</a:t>
            </a:r>
            <a:r>
              <a:rPr lang="sv-SE" sz="2000"/>
              <a:t> A user attempts to authenticate with the beer dispensing system (to purchase beer) but the authentication fails due to unrecognized auth token or due to system unavailability.</a:t>
            </a:r>
            <a:endParaRPr sz="2000"/>
          </a:p>
          <a:p>
            <a:pPr indent="-355600" lvl="0" marL="457200" rtl="0" algn="l">
              <a:spcBef>
                <a:spcPts val="1000"/>
              </a:spcBef>
              <a:spcAft>
                <a:spcPts val="0"/>
              </a:spcAft>
              <a:buSzPts val="2000"/>
              <a:buChar char="•"/>
            </a:pPr>
            <a:r>
              <a:rPr b="1" lang="sv-SE" sz="2000"/>
              <a:t>System/environment state: </a:t>
            </a:r>
            <a:r>
              <a:rPr lang="sv-SE" sz="2000"/>
              <a:t>There is a valve installed on the tap. There is a flow meter installed on the tap. There is a buzzer installed on the Kegboard. Authentication hardware (RFID or one-wire) is installed on the Kegboard. There is no pour in progress. The system is operating normally, without problems.</a:t>
            </a:r>
            <a:endParaRPr sz="2000"/>
          </a:p>
          <a:p>
            <a:pPr indent="-355600" lvl="0" marL="457200" rtl="0" algn="l">
              <a:spcBef>
                <a:spcPts val="1000"/>
              </a:spcBef>
              <a:spcAft>
                <a:spcPts val="0"/>
              </a:spcAft>
              <a:buSzPts val="2000"/>
              <a:buChar char="•"/>
            </a:pPr>
            <a:r>
              <a:rPr b="1" lang="sv-SE" sz="2000"/>
              <a:t>External Stimulus: </a:t>
            </a:r>
            <a:r>
              <a:rPr lang="sv-SE" sz="2000"/>
              <a:t>A user presents an auth token to the authentication hardware on the Kegboard.</a:t>
            </a:r>
            <a:endParaRPr sz="2000"/>
          </a:p>
        </p:txBody>
      </p:sp>
      <p:sp>
        <p:nvSpPr>
          <p:cNvPr id="565" name="Google Shape;565;p8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69" name="Shape 569"/>
        <p:cNvGrpSpPr/>
        <p:nvPr/>
      </p:nvGrpSpPr>
      <p:grpSpPr>
        <a:xfrm>
          <a:off x="0" y="0"/>
          <a:ext cx="0" cy="0"/>
          <a:chOff x="0" y="0"/>
          <a:chExt cx="0" cy="0"/>
        </a:xfrm>
      </p:grpSpPr>
      <p:sp>
        <p:nvSpPr>
          <p:cNvPr id="570" name="Google Shape;570;p8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Security Scenario 2</a:t>
            </a:r>
            <a:endParaRPr/>
          </a:p>
        </p:txBody>
      </p:sp>
      <p:sp>
        <p:nvSpPr>
          <p:cNvPr id="571" name="Google Shape;571;p8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Char char="•"/>
            </a:pPr>
            <a:r>
              <a:rPr b="1" lang="sv-SE" sz="2400"/>
              <a:t>Required system behavior: </a:t>
            </a:r>
            <a:r>
              <a:rPr lang="sv-SE" sz="2400"/>
              <a:t>The auth token is unrecognized, and the valve is not opened. An audible sound is played from the buzzer, indicating authentication failure.</a:t>
            </a:r>
            <a:endParaRPr sz="2400"/>
          </a:p>
          <a:p>
            <a:pPr indent="-381000" lvl="0" marL="457200" rtl="0" algn="l">
              <a:spcBef>
                <a:spcPts val="1000"/>
              </a:spcBef>
              <a:spcAft>
                <a:spcPts val="0"/>
              </a:spcAft>
              <a:buSzPts val="2400"/>
              <a:buChar char="•"/>
            </a:pPr>
            <a:r>
              <a:rPr b="1" lang="sv-SE" sz="2400"/>
              <a:t>Response measure:</a:t>
            </a:r>
            <a:r>
              <a:rPr lang="sv-SE" sz="2400"/>
              <a:t> No beer is dispensed.</a:t>
            </a:r>
            <a:endParaRPr sz="2400"/>
          </a:p>
        </p:txBody>
      </p:sp>
      <p:sp>
        <p:nvSpPr>
          <p:cNvPr id="572" name="Google Shape;572;p8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8" name="Shape 128"/>
        <p:cNvGrpSpPr/>
        <p:nvPr/>
      </p:nvGrpSpPr>
      <p:grpSpPr>
        <a:xfrm>
          <a:off x="0" y="0"/>
          <a:ext cx="0" cy="0"/>
          <a:chOff x="0" y="0"/>
          <a:chExt cx="0" cy="0"/>
        </a:xfrm>
      </p:grpSpPr>
      <p:sp>
        <p:nvSpPr>
          <p:cNvPr id="129" name="Google Shape;129;p2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30" name="Google Shape;130;p21"/>
          <p:cNvSpPr txBox="1"/>
          <p:nvPr>
            <p:ph type="title"/>
          </p:nvPr>
        </p:nvSpPr>
        <p:spPr>
          <a:xfrm>
            <a:off x="285750" y="613975"/>
            <a:ext cx="88581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Performance and Scalability Scenarios</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76" name="Shape 576"/>
        <p:cNvGrpSpPr/>
        <p:nvPr/>
      </p:nvGrpSpPr>
      <p:grpSpPr>
        <a:xfrm>
          <a:off x="0" y="0"/>
          <a:ext cx="0" cy="0"/>
          <a:chOff x="0" y="0"/>
          <a:chExt cx="0" cy="0"/>
        </a:xfrm>
      </p:grpSpPr>
      <p:sp>
        <p:nvSpPr>
          <p:cNvPr id="577" name="Google Shape;577;p8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78" name="Google Shape;578;p8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Attacks against a system are attacks against the confidentiality, integrity, or availability of a system or its data.</a:t>
            </a:r>
            <a:endParaRPr/>
          </a:p>
          <a:p>
            <a:pPr indent="-368300" lvl="1" marL="914400" marR="0" rtl="0" algn="l">
              <a:lnSpc>
                <a:spcPct val="100000"/>
              </a:lnSpc>
              <a:spcBef>
                <a:spcPts val="0"/>
              </a:spcBef>
              <a:spcAft>
                <a:spcPts val="0"/>
              </a:spcAft>
              <a:buSzPts val="2200"/>
              <a:buChar char="•"/>
            </a:pPr>
            <a:r>
              <a:rPr lang="sv-SE"/>
              <a:t>Confidentiality: Keeping data away from those who shouldn’t have it.</a:t>
            </a:r>
            <a:endParaRPr/>
          </a:p>
          <a:p>
            <a:pPr indent="-368300" lvl="1" marL="914400" marR="0" rtl="0" algn="l">
              <a:lnSpc>
                <a:spcPct val="100000"/>
              </a:lnSpc>
              <a:spcBef>
                <a:spcPts val="0"/>
              </a:spcBef>
              <a:spcAft>
                <a:spcPts val="0"/>
              </a:spcAft>
              <a:buSzPts val="2200"/>
              <a:buChar char="•"/>
            </a:pPr>
            <a:r>
              <a:rPr lang="sv-SE"/>
              <a:t>Integrity: No unauthorized modifications or deletion of data.</a:t>
            </a:r>
            <a:endParaRPr/>
          </a:p>
          <a:p>
            <a:pPr indent="-368300" lvl="1" marL="914400" marR="0" rtl="0" algn="l">
              <a:lnSpc>
                <a:spcPct val="100000"/>
              </a:lnSpc>
              <a:spcBef>
                <a:spcPts val="0"/>
              </a:spcBef>
              <a:spcAft>
                <a:spcPts val="0"/>
              </a:spcAft>
              <a:buSzPts val="2200"/>
              <a:buChar char="•"/>
            </a:pPr>
            <a:r>
              <a:rPr lang="sv-SE"/>
              <a:t>Availability: System is accessible to authorized users.</a:t>
            </a:r>
            <a:endParaRPr/>
          </a:p>
          <a:p>
            <a:pPr indent="0" lvl="0" marL="0" rtl="0" algn="l">
              <a:spcBef>
                <a:spcPts val="1000"/>
              </a:spcBef>
              <a:spcAft>
                <a:spcPts val="0"/>
              </a:spcAft>
              <a:buNone/>
            </a:pPr>
            <a:r>
              <a:t/>
            </a:r>
            <a:endParaRPr/>
          </a:p>
        </p:txBody>
      </p:sp>
      <p:sp>
        <p:nvSpPr>
          <p:cNvPr id="579" name="Google Shape;579;p8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83" name="Shape 583"/>
        <p:cNvGrpSpPr/>
        <p:nvPr/>
      </p:nvGrpSpPr>
      <p:grpSpPr>
        <a:xfrm>
          <a:off x="0" y="0"/>
          <a:ext cx="0" cy="0"/>
          <a:chOff x="0" y="0"/>
          <a:chExt cx="0" cy="0"/>
        </a:xfrm>
      </p:grpSpPr>
      <p:sp>
        <p:nvSpPr>
          <p:cNvPr id="584" name="Google Shape;584;p8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Key Points</a:t>
            </a:r>
            <a:endParaRPr/>
          </a:p>
        </p:txBody>
      </p:sp>
      <p:sp>
        <p:nvSpPr>
          <p:cNvPr id="585" name="Google Shape;585;p8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Identifying, authenticating, and authorizing actors are how we determine who is entitled to access the system.</a:t>
            </a:r>
            <a:endParaRPr/>
          </a:p>
          <a:p>
            <a:pPr indent="-393700" lvl="0" marL="457200" rtl="0" algn="l">
              <a:spcBef>
                <a:spcPts val="1000"/>
              </a:spcBef>
              <a:spcAft>
                <a:spcPts val="0"/>
              </a:spcAft>
              <a:buSzPts val="2600"/>
              <a:buChar char="•"/>
            </a:pPr>
            <a:r>
              <a:rPr lang="sv-SE"/>
              <a:t>No tactic is foolproof. Systems will be compromised.</a:t>
            </a:r>
            <a:endParaRPr/>
          </a:p>
          <a:p>
            <a:pPr indent="-368300" lvl="1" marL="914400" rtl="0" algn="l">
              <a:spcBef>
                <a:spcPts val="500"/>
              </a:spcBef>
              <a:spcAft>
                <a:spcPts val="0"/>
              </a:spcAft>
              <a:buSzPts val="2200"/>
              <a:buChar char="•"/>
            </a:pPr>
            <a:r>
              <a:rPr lang="sv-SE"/>
              <a:t>Important to come up with as many scenarios as you can</a:t>
            </a:r>
            <a:endParaRPr/>
          </a:p>
        </p:txBody>
      </p:sp>
      <p:sp>
        <p:nvSpPr>
          <p:cNvPr id="586" name="Google Shape;586;p8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1" name="Shape 591"/>
        <p:cNvGrpSpPr/>
        <p:nvPr/>
      </p:nvGrpSpPr>
      <p:grpSpPr>
        <a:xfrm>
          <a:off x="0" y="0"/>
          <a:ext cx="0" cy="0"/>
          <a:chOff x="0" y="0"/>
          <a:chExt cx="0" cy="0"/>
        </a:xfrm>
      </p:grpSpPr>
      <p:sp>
        <p:nvSpPr>
          <p:cNvPr id="592" name="Google Shape;592;p8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593" name="Google Shape;593;p8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594" name="Google Shape;594;p8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Testing Fundamentals</a:t>
            </a:r>
            <a:endParaRPr/>
          </a:p>
          <a:p>
            <a:pPr indent="-368300" lvl="1" marL="914400" rtl="0" algn="l">
              <a:spcBef>
                <a:spcPts val="0"/>
              </a:spcBef>
              <a:spcAft>
                <a:spcPts val="0"/>
              </a:spcAft>
              <a:buSzPts val="2200"/>
              <a:buChar char="•"/>
            </a:pPr>
            <a:r>
              <a:rPr lang="sv-SE"/>
              <a:t>Phases, basic types of testing, terminology</a:t>
            </a:r>
            <a:endParaRPr/>
          </a:p>
          <a:p>
            <a:pPr indent="-368300" lvl="1" marL="914400" rtl="0" algn="l">
              <a:spcBef>
                <a:spcPts val="0"/>
              </a:spcBef>
              <a:spcAft>
                <a:spcPts val="0"/>
              </a:spcAft>
              <a:buSzPts val="2200"/>
              <a:buChar char="•"/>
            </a:pPr>
            <a:r>
              <a:rPr lang="sv-SE"/>
              <a:t>Optional reading: Pezze &amp; Young, Ch 1-4</a:t>
            </a:r>
            <a:endParaRPr/>
          </a:p>
          <a:p>
            <a:pPr indent="0" lvl="0" marL="457200" rtl="0" algn="l">
              <a:spcBef>
                <a:spcPts val="1000"/>
              </a:spcBef>
              <a:spcAft>
                <a:spcPts val="0"/>
              </a:spcAft>
              <a:buNone/>
            </a:pPr>
            <a:r>
              <a:t/>
            </a:r>
            <a:endParaRPr/>
          </a:p>
          <a:p>
            <a:pPr indent="-393700" lvl="0" marL="457200" rtl="0" algn="l">
              <a:spcBef>
                <a:spcPts val="1000"/>
              </a:spcBef>
              <a:spcAft>
                <a:spcPts val="0"/>
              </a:spcAft>
              <a:buSzPts val="2600"/>
              <a:buChar char="•"/>
            </a:pPr>
            <a:r>
              <a:rPr b="1" lang="sv-SE"/>
              <a:t>Form your teams!</a:t>
            </a:r>
            <a:endParaRPr b="1"/>
          </a:p>
          <a:p>
            <a:pPr indent="-368300" lvl="1" marL="914400" rtl="0" algn="l">
              <a:spcBef>
                <a:spcPts val="0"/>
              </a:spcBef>
              <a:spcAft>
                <a:spcPts val="0"/>
              </a:spcAft>
              <a:buSzPts val="2200"/>
              <a:buChar char="•"/>
            </a:pPr>
            <a:r>
              <a:rPr lang="sv-SE"/>
              <a:t>Deadline: Thursday, January 30</a:t>
            </a:r>
            <a:endParaRPr/>
          </a:p>
          <a:p>
            <a:pPr indent="-368300" lvl="1" marL="914400" rtl="0" algn="l">
              <a:spcBef>
                <a:spcPts val="0"/>
              </a:spcBef>
              <a:spcAft>
                <a:spcPts val="0"/>
              </a:spcAft>
              <a:buSzPts val="2200"/>
              <a:buChar char="•"/>
            </a:pPr>
            <a:r>
              <a:rPr lang="sv-SE"/>
              <a:t>E-mail me (</a:t>
            </a:r>
            <a:r>
              <a:rPr lang="sv-SE" u="sng">
                <a:solidFill>
                  <a:schemeClr val="hlink"/>
                </a:solidFill>
                <a:hlinkClick r:id="rId3"/>
              </a:rPr>
              <a:t>ggay@chalmers.se</a:t>
            </a:r>
            <a:r>
              <a:rPr lang="sv-SE"/>
              <a:t>) with list of team members, e-mail addresses, and a team name.</a:t>
            </a:r>
            <a:endParaRPr/>
          </a:p>
          <a:p>
            <a:pPr indent="-342900" lvl="2" marL="1371600" rtl="0" algn="l">
              <a:spcBef>
                <a:spcPts val="0"/>
              </a:spcBef>
              <a:spcAft>
                <a:spcPts val="0"/>
              </a:spcAft>
              <a:buSzPts val="1800"/>
              <a:buChar char="•"/>
            </a:pPr>
            <a:r>
              <a:rPr lang="sv-SE"/>
              <a:t>Or e-mail if you want to be assigned to a team</a:t>
            </a:r>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8" name="Shape 598"/>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4" name="Shape 134"/>
        <p:cNvGrpSpPr/>
        <p:nvPr/>
      </p:nvGrpSpPr>
      <p:grpSpPr>
        <a:xfrm>
          <a:off x="0" y="0"/>
          <a:ext cx="0" cy="0"/>
          <a:chOff x="0" y="0"/>
          <a:chExt cx="0" cy="0"/>
        </a:xfrm>
      </p:grpSpPr>
      <p:sp>
        <p:nvSpPr>
          <p:cNvPr id="135" name="Google Shape;135;p2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Quality Scenarios</a:t>
            </a:r>
            <a:endParaRPr/>
          </a:p>
        </p:txBody>
      </p:sp>
      <p:sp>
        <p:nvSpPr>
          <p:cNvPr id="136" name="Google Shape;136;p22"/>
          <p:cNvSpPr txBox="1"/>
          <p:nvPr>
            <p:ph idx="1" type="body"/>
          </p:nvPr>
        </p:nvSpPr>
        <p:spPr>
          <a:xfrm>
            <a:off x="468900" y="1164475"/>
            <a:ext cx="8217900" cy="35982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Measure system performance (not user).</a:t>
            </a:r>
            <a:endParaRPr/>
          </a:p>
          <a:p>
            <a:pPr indent="-393700" lvl="0" marL="457200" rtl="0" algn="l">
              <a:spcBef>
                <a:spcPts val="1000"/>
              </a:spcBef>
              <a:spcAft>
                <a:spcPts val="0"/>
              </a:spcAft>
              <a:buSzPts val="2600"/>
              <a:buChar char="•"/>
            </a:pPr>
            <a:r>
              <a:rPr lang="sv-SE"/>
              <a:t>Begins with an event arriving at the system.</a:t>
            </a:r>
            <a:endParaRPr/>
          </a:p>
          <a:p>
            <a:pPr indent="-368300" lvl="1" marL="914400" rtl="0" algn="l">
              <a:spcBef>
                <a:spcPts val="500"/>
              </a:spcBef>
              <a:spcAft>
                <a:spcPts val="0"/>
              </a:spcAft>
              <a:buSzPts val="2200"/>
              <a:buChar char="•"/>
            </a:pPr>
            <a:r>
              <a:rPr lang="sv-SE"/>
              <a:t>Responding requires resources to be consumed.</a:t>
            </a:r>
            <a:endParaRPr/>
          </a:p>
          <a:p>
            <a:pPr indent="-393700" lvl="0" marL="457200" rtl="0" algn="l">
              <a:spcBef>
                <a:spcPts val="1000"/>
              </a:spcBef>
              <a:spcAft>
                <a:spcPts val="0"/>
              </a:spcAft>
              <a:buSzPts val="2600"/>
              <a:buChar char="•"/>
            </a:pPr>
            <a:r>
              <a:rPr lang="sv-SE"/>
              <a:t>Arrival pattern for events can be:</a:t>
            </a:r>
            <a:endParaRPr/>
          </a:p>
          <a:p>
            <a:pPr indent="-368300" lvl="1" marL="914400" rtl="0" algn="l">
              <a:spcBef>
                <a:spcPts val="500"/>
              </a:spcBef>
              <a:spcAft>
                <a:spcPts val="0"/>
              </a:spcAft>
              <a:buSzPts val="2200"/>
              <a:buChar char="•"/>
            </a:pPr>
            <a:r>
              <a:rPr lang="sv-SE"/>
              <a:t>Periodic (at regular time intervals)</a:t>
            </a:r>
            <a:endParaRPr/>
          </a:p>
          <a:p>
            <a:pPr indent="-368300" lvl="1" marL="914400" rtl="0" algn="l">
              <a:spcBef>
                <a:spcPts val="500"/>
              </a:spcBef>
              <a:spcAft>
                <a:spcPts val="0"/>
              </a:spcAft>
              <a:buSzPts val="2200"/>
              <a:buChar char="•"/>
            </a:pPr>
            <a:r>
              <a:rPr lang="sv-SE"/>
              <a:t>Stochastic (events arrive according to a distribution)</a:t>
            </a:r>
            <a:endParaRPr/>
          </a:p>
          <a:p>
            <a:pPr indent="-368300" lvl="1" marL="914400" rtl="0" algn="l">
              <a:spcBef>
                <a:spcPts val="500"/>
              </a:spcBef>
              <a:spcAft>
                <a:spcPts val="0"/>
              </a:spcAft>
              <a:buSzPts val="2200"/>
              <a:buChar char="•"/>
            </a:pPr>
            <a:r>
              <a:rPr lang="sv-SE"/>
              <a:t>Sporadic (unknown timing, but known properties)</a:t>
            </a:r>
            <a:endParaRPr/>
          </a:p>
          <a:p>
            <a:pPr indent="-342900" lvl="2" marL="1371600" rtl="0" algn="l">
              <a:spcBef>
                <a:spcPts val="500"/>
              </a:spcBef>
              <a:spcAft>
                <a:spcPts val="0"/>
              </a:spcAft>
              <a:buSzPts val="1800"/>
              <a:buChar char="•"/>
            </a:pPr>
            <a:r>
              <a:rPr lang="sv-SE"/>
              <a:t>“No more than 600 per minute”</a:t>
            </a:r>
            <a:endParaRPr/>
          </a:p>
          <a:p>
            <a:pPr indent="-342900" lvl="2" marL="1371600" rtl="0" algn="l">
              <a:spcBef>
                <a:spcPts val="500"/>
              </a:spcBef>
              <a:spcAft>
                <a:spcPts val="0"/>
              </a:spcAft>
              <a:buSzPts val="1800"/>
              <a:buChar char="•"/>
            </a:pPr>
            <a:r>
              <a:rPr lang="sv-SE"/>
              <a:t>“At least 200 ms between arrival of two events”</a:t>
            </a:r>
            <a:endParaRPr/>
          </a:p>
        </p:txBody>
      </p:sp>
      <p:sp>
        <p:nvSpPr>
          <p:cNvPr id="137" name="Google Shape;137;p2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1" name="Shape 141"/>
        <p:cNvGrpSpPr/>
        <p:nvPr/>
      </p:nvGrpSpPr>
      <p:grpSpPr>
        <a:xfrm>
          <a:off x="0" y="0"/>
          <a:ext cx="0" cy="0"/>
          <a:chOff x="0" y="0"/>
          <a:chExt cx="0" cy="0"/>
        </a:xfrm>
      </p:grpSpPr>
      <p:sp>
        <p:nvSpPr>
          <p:cNvPr id="142" name="Google Shape;142;p2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Performance Quality Scenarios</a:t>
            </a:r>
            <a:endParaRPr/>
          </a:p>
        </p:txBody>
      </p:sp>
      <p:sp>
        <p:nvSpPr>
          <p:cNvPr id="143" name="Google Shape;143;p23"/>
          <p:cNvSpPr txBox="1"/>
          <p:nvPr>
            <p:ph idx="1" type="body"/>
          </p:nvPr>
        </p:nvSpPr>
        <p:spPr>
          <a:xfrm>
            <a:off x="468900" y="1224650"/>
            <a:ext cx="8217900" cy="3537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Response measurements include:</a:t>
            </a:r>
            <a:endParaRPr/>
          </a:p>
          <a:p>
            <a:pPr indent="-368300" lvl="1" marL="914400" rtl="0" algn="l">
              <a:spcBef>
                <a:spcPts val="500"/>
              </a:spcBef>
              <a:spcAft>
                <a:spcPts val="0"/>
              </a:spcAft>
              <a:buSzPts val="2200"/>
              <a:buChar char="•"/>
            </a:pPr>
            <a:r>
              <a:rPr b="1" lang="sv-SE"/>
              <a:t>Latency: </a:t>
            </a:r>
            <a:r>
              <a:rPr lang="sv-SE"/>
              <a:t>The time between the arrival of the stimulus and the system’s response to it.</a:t>
            </a:r>
            <a:endParaRPr/>
          </a:p>
          <a:p>
            <a:pPr indent="-368300" lvl="1" marL="914400" rtl="0" algn="l">
              <a:spcBef>
                <a:spcPts val="500"/>
              </a:spcBef>
              <a:spcAft>
                <a:spcPts val="0"/>
              </a:spcAft>
              <a:buSzPts val="2200"/>
              <a:buChar char="•"/>
            </a:pPr>
            <a:r>
              <a:rPr b="1" lang="sv-SE"/>
              <a:t>Response Jitter: </a:t>
            </a:r>
            <a:r>
              <a:rPr lang="sv-SE"/>
              <a:t>The allowable variation in latency.</a:t>
            </a:r>
            <a:endParaRPr/>
          </a:p>
          <a:p>
            <a:pPr indent="-368300" lvl="1" marL="914400" rtl="0" algn="l">
              <a:spcBef>
                <a:spcPts val="500"/>
              </a:spcBef>
              <a:spcAft>
                <a:spcPts val="0"/>
              </a:spcAft>
              <a:buSzPts val="2200"/>
              <a:buChar char="•"/>
            </a:pPr>
            <a:r>
              <a:rPr b="1" lang="sv-SE"/>
              <a:t>Throughput:</a:t>
            </a:r>
            <a:r>
              <a:rPr lang="sv-SE"/>
              <a:t> Usually number of transactions the system can process in a unit of time.</a:t>
            </a:r>
            <a:endParaRPr/>
          </a:p>
          <a:p>
            <a:pPr indent="-368300" lvl="1" marL="914400" rtl="0" algn="l">
              <a:spcBef>
                <a:spcPts val="500"/>
              </a:spcBef>
              <a:spcAft>
                <a:spcPts val="0"/>
              </a:spcAft>
              <a:buSzPts val="2200"/>
              <a:buChar char="•"/>
            </a:pPr>
            <a:r>
              <a:rPr b="1" lang="sv-SE"/>
              <a:t>Deadlines in processing:</a:t>
            </a:r>
            <a:r>
              <a:rPr lang="sv-SE"/>
              <a:t> Points where processing must have reached a particular stage.</a:t>
            </a:r>
            <a:endParaRPr/>
          </a:p>
          <a:p>
            <a:pPr indent="-368300" lvl="1" marL="914400" rtl="0" algn="l">
              <a:spcBef>
                <a:spcPts val="500"/>
              </a:spcBef>
              <a:spcAft>
                <a:spcPts val="0"/>
              </a:spcAft>
              <a:buSzPts val="2200"/>
              <a:buChar char="•"/>
            </a:pPr>
            <a:r>
              <a:rPr b="1" lang="sv-SE"/>
              <a:t>Number of events not processed</a:t>
            </a:r>
            <a:r>
              <a:rPr lang="sv-SE"/>
              <a:t> because the system was too busy to respond.</a:t>
            </a:r>
            <a:endParaRPr/>
          </a:p>
        </p:txBody>
      </p:sp>
      <p:sp>
        <p:nvSpPr>
          <p:cNvPr id="144" name="Google Shape;144;p2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