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dde3c64c4_0_5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dde3c64c4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test can be considered as a sequence of activities - a set of stimuli and observations, recorded in their order of occurrence. Any time we poke the system- whether it is concrete input provided by the tester, or some environmental factor - an event or condition that the system must respond to - you can watch how the system reacts. You can make observations of how the system behaves after receiving that input. You can keep track of all sorts of things - monitor anything that can be produced by or affected by the system - concrete output values, temporal properties of the execution, power and heat profiles of the software ,exceptions, data downloads and uploads, and so on. You can take down observations and use those to figure out whether there are problems. </a:t>
            </a:r>
            <a:endParaRPr/>
          </a:p>
          <a:p>
            <a:pPr indent="0" lvl="0" marL="0" rtl="0" algn="l">
              <a:spcBef>
                <a:spcPts val="0"/>
              </a:spcBef>
              <a:spcAft>
                <a:spcPts val="0"/>
              </a:spcAft>
              <a:buNone/>
            </a:pPr>
            <a:r>
              <a:rPr lang="sv-SE"/>
              <a:t>The oracle is what does this. The oracle is a predicate that takes in these sequences and determines whether a given sequence is acceptable or not, given some built-in data on what constitutes correct behavior. The oracle looks at these observations and answers a simple question - did the system pass or fail the test? Was that sequence acceptable?</a:t>
            </a:r>
            <a:endParaRPr/>
          </a:p>
          <a:p>
            <a:pPr indent="0" lvl="0" marL="0" rtl="0" algn="l">
              <a:spcBef>
                <a:spcPts val="0"/>
              </a:spcBef>
              <a:spcAft>
                <a:spcPts val="0"/>
              </a:spcAft>
              <a:buClr>
                <a:schemeClr val="dk1"/>
              </a:buClr>
              <a:buSzPts val="1100"/>
              <a:buFont typeface="Arial"/>
              <a:buNone/>
            </a:pPr>
            <a:r>
              <a:rPr lang="sv-SE">
                <a:solidFill>
                  <a:schemeClr val="dk1"/>
                </a:solidFill>
              </a:rPr>
              <a:t>Now, that’s a little vague, but essentially, an oracle is *anything* that we can use to judge a test. Oracles come in a surprising variety of forms. From a direct statement of, given input x, the result should be y to a state machine or a set of properties.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dde3c64c4_0_5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de3c64c4_0_5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Somewhere, we have an idea of what the system should do. You’ve all taken requirements engineering. When we design a large-scale project, we have requirements  - a specification - that outlines in some level of detail on how the system should work. An oracle is how we realize verification through testing. Specifications are often written documents, in natural language. Information that we use in development, but not usually something that sits on a machine and runs. A test oracle is code - it is part of the code built to execute the test. The oracle runs, takes information, and performs verification on a test-by-test basis.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dde3c64c4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dde3c64c4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the implication of this?</a:t>
            </a:r>
            <a:r>
              <a:rPr lang="sv-SE"/>
              <a:t> An oracle is code that you write, and so, is subject to the same kind of development choices that the real system is.</a:t>
            </a:r>
            <a:endParaRPr/>
          </a:p>
          <a:p>
            <a:pPr indent="0" lvl="0" marL="0" rtl="0" algn="l">
              <a:spcBef>
                <a:spcPts val="0"/>
              </a:spcBef>
              <a:spcAft>
                <a:spcPts val="0"/>
              </a:spcAft>
              <a:buNone/>
            </a:pPr>
            <a:r>
              <a:rPr lang="sv-SE"/>
              <a:t>(1-2)</a:t>
            </a:r>
            <a:endParaRPr/>
          </a:p>
          <a:p>
            <a:pPr indent="0" lvl="0" marL="0" rtl="0" algn="l">
              <a:spcBef>
                <a:spcPts val="0"/>
              </a:spcBef>
              <a:spcAft>
                <a:spcPts val="0"/>
              </a:spcAft>
              <a:buNone/>
            </a:pPr>
            <a:r>
              <a:rPr lang="sv-SE"/>
              <a:t>(3) - The developer writing that code must interpret the specification. That means that multiple oracles could potentially be developed from a specification, according to the particular developer’s idea of what is correct. This means that the oracle could be potentially faulty, just as the system is. </a:t>
            </a:r>
            <a:endParaRPr/>
          </a:p>
          <a:p>
            <a:pPr indent="0" lvl="0" marL="0" rtl="0" algn="l">
              <a:spcBef>
                <a:spcPts val="0"/>
              </a:spcBef>
              <a:spcAft>
                <a:spcPts val="0"/>
              </a:spcAft>
              <a:buNone/>
            </a:pPr>
            <a:r>
              <a:rPr lang="sv-SE"/>
              <a:t>and (5) - (6-7)</a:t>
            </a:r>
            <a:endParaRPr/>
          </a:p>
          <a:p>
            <a:pPr indent="0" lvl="0" marL="0" rtl="0" algn="l">
              <a:spcBef>
                <a:spcPts val="0"/>
              </a:spcBef>
              <a:spcAft>
                <a:spcPts val="0"/>
              </a:spcAft>
              <a:buNone/>
            </a:pPr>
            <a:r>
              <a:rPr lang="sv-SE"/>
              <a:t>Now, we can’t really extensively test an oracle - this is a circular problem, test the testing code, then test that. But, it means you do need to be careful, and you should at least inspect your test code as well.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dde3c64c4_0_7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dde3c64c4_0_7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talk about oracles, we talk about two components, the (2) - set of facts known by the oracle. This might be an explicit input to output table, or a set of assertions about behavior, or even a model that executes. This is a specification, presented in a form that can be read and used by the code.</a:t>
            </a:r>
            <a:endParaRPr/>
          </a:p>
          <a:p>
            <a:pPr indent="0" lvl="0" marL="0" rtl="0" algn="l">
              <a:spcBef>
                <a:spcPts val="0"/>
              </a:spcBef>
              <a:spcAft>
                <a:spcPts val="0"/>
              </a:spcAft>
              <a:buNone/>
            </a:pPr>
            <a:r>
              <a:rPr lang="sv-SE"/>
              <a:t>(4) - this is the code portion that takes the sequences, compare them to our expectations, and arrive at a verdict. commonly this is a boolean proposition - do these variables have the expected values? The oracle procedure is a form of automated verification - it takes the encoded specification, and ensures that the program conforms to 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dde3c64c4_0_5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dde3c64c4_0_5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a number of ways to build oracles.. There are a variety because there are multiple levels of detail that we can judge systems at. (1) - this is the best thing we can do - state what the exact output should be. However (2). This limits how much testing you can do. There are also ways to write oracles that work for multiple tests.</a:t>
            </a:r>
            <a:endParaRPr/>
          </a:p>
          <a:p>
            <a:pPr indent="0" lvl="0" marL="0" rtl="0" algn="l">
              <a:spcBef>
                <a:spcPts val="0"/>
              </a:spcBef>
              <a:spcAft>
                <a:spcPts val="0"/>
              </a:spcAft>
              <a:buNone/>
            </a:pPr>
            <a:r>
              <a:rPr lang="sv-SE"/>
              <a:t>So, to get an oracle for multiple tests, the usual trade-off is between precision and generality.</a:t>
            </a:r>
            <a:endParaRPr/>
          </a:p>
          <a:p>
            <a:pPr indent="0" lvl="0" marL="0" rtl="0" algn="l">
              <a:spcBef>
                <a:spcPts val="0"/>
              </a:spcBef>
              <a:spcAft>
                <a:spcPts val="0"/>
              </a:spcAft>
              <a:buNone/>
            </a:pPr>
            <a:r>
              <a:rPr lang="sv-SE"/>
              <a:t>(4) - this will catch violations of those properties, but might let bad answers slip through</a:t>
            </a:r>
            <a:endParaRPr/>
          </a:p>
          <a:p>
            <a:pPr indent="0" lvl="0" marL="0" rtl="0" algn="l">
              <a:spcBef>
                <a:spcPts val="0"/>
              </a:spcBef>
              <a:spcAft>
                <a:spcPts val="0"/>
              </a:spcAft>
              <a:buNone/>
            </a:pPr>
            <a:r>
              <a:rPr lang="sv-SE"/>
              <a:t>(5) - but it might be to simple to reflect the real actions of the system</a:t>
            </a:r>
            <a:endParaRPr/>
          </a:p>
          <a:p>
            <a:pPr indent="0" lvl="0" marL="0" rtl="0" algn="l">
              <a:spcBef>
                <a:spcPts val="0"/>
              </a:spcBef>
              <a:spcAft>
                <a:spcPts val="0"/>
              </a:spcAft>
              <a:buNone/>
            </a:pPr>
            <a:r>
              <a:rPr lang="sv-SE"/>
              <a:t>(6) - effective for finding those anomalies, but not other types of faults</a:t>
            </a:r>
            <a:endParaRPr/>
          </a:p>
          <a:p>
            <a:pPr indent="0" lvl="0" marL="0" rtl="0" algn="l">
              <a:spcBef>
                <a:spcPts val="0"/>
              </a:spcBef>
              <a:spcAft>
                <a:spcPts val="0"/>
              </a:spcAft>
              <a:buNone/>
            </a:pPr>
            <a:r>
              <a:rPr lang="sv-SE"/>
              <a:t>When designing an oracle, you need to be mindful of that trade-off and select a strategy that will be effective for your system.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dde3c64c4_0_5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dde3c64c4_0_5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dde3c64c4_0_5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dde3c64c4_0_5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Specified oracles are called that simply because (read) as the oracle information. Somewhere, we’ve written down what the correct behavior is in a form that can be used by the code, and we pull from that knowledge to judge test cases.</a:t>
            </a:r>
            <a:endParaRPr/>
          </a:p>
          <a:p>
            <a:pPr indent="0" lvl="0" marL="0" rtl="0" algn="l">
              <a:spcBef>
                <a:spcPts val="0"/>
              </a:spcBef>
              <a:spcAft>
                <a:spcPts val="0"/>
              </a:spcAft>
              <a:buNone/>
            </a:pPr>
            <a:r>
              <a:rPr lang="sv-SE"/>
              <a:t>(2-3)</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dde3c64c4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dde3c64c4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most simple example - (read).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dde3c64c4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dde3c64c4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Make assertions about properties that should never be violated, then see if the output - in whatever form it takes - obeys those properties. </a:t>
            </a:r>
            <a:endParaRPr/>
          </a:p>
          <a:p>
            <a:pPr indent="0" lvl="0" marL="0" rtl="0" algn="l">
              <a:spcBef>
                <a:spcPts val="0"/>
              </a:spcBef>
              <a:spcAft>
                <a:spcPts val="0"/>
              </a:spcAft>
              <a:buNone/>
            </a:pPr>
            <a:r>
              <a:rPr lang="sv-SE"/>
              <a:t>Often take the form of assertions - I assert that X is always less than Y - and many languages actually support the ability to assert a property and see if it holds at the point in execution where it is asserted. In Java, JUnit tests are built on executable assertions. If they are violated, test execution stops.</a:t>
            </a:r>
            <a:endParaRPr/>
          </a:p>
          <a:p>
            <a:pPr indent="0" lvl="0" marL="0" rtl="0" algn="l">
              <a:spcBef>
                <a:spcPts val="0"/>
              </a:spcBef>
              <a:spcAft>
                <a:spcPts val="0"/>
              </a:spcAft>
              <a:buNone/>
            </a:pPr>
            <a:r>
              <a:rPr lang="sv-SE"/>
              <a:t>Some libraries also add contracts, pre and post conditions that you define for methods, loops, or other conditional statements that must never be violated. Similar idea - throughout the code, or in test cases, you can sprinkle these check statements. You can use those to issue a test failure, or even put them in the real system code and use them to gracefully stop execution if something goes wrong.</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dde3c64c4_0_62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dde3c64c4_0_6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 for one method in a class, or for one high-level feature of the system. Something that we can take and state constraints on the output of. The properties written usually are formulated based on the expectations we have for that feature’s behavior. As a result,</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These are a little more general than expected value oracles - they work for anu input to that feature. The downside is that they only tell us if the behavior is wrong if a property gets violated. We might miss faults by not specifying enough or the right properties. And, you can always add more self-checks, but this can also get expensive as you add precision. (cost - relatively low per test, medium overall - assertions tend to be tied to specific parts of the code - so you get multiple tests out of them, but still not that many tests usually, accuracy - high, completeness - better, but still restricted to the exact properties we’ve written)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dde3c64c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dde3c64c4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the first lecture</a:t>
            </a:r>
            <a:r>
              <a:rPr lang="sv-SE">
                <a:solidFill>
                  <a:schemeClr val="dk1"/>
                </a:solidFill>
              </a:rPr>
              <a:t>, we covered broadly, the topic of verification - the practice of ensuring that an implementation matches with its specification. This is essentially a way of gathering evidence that we are building robust, dependable software. It allows us to answer the question of whether the software we built functions correctly, at least according to our understanding of how it should work. Validation, on the other hand, asks the broader question of whether the software works in the real world - does it meet the needs of its users. We will spend this semester studying these two sets of activities, with a focus on verification - as a good V&amp;V process is how we can produce software that is dependable. As it turns out, if you spend time ensuring the implementation works correctly, it ends up working correctly.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Testing is the primary verification activity.</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dde3c64c4_0_62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dde3c64c4_0_6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a:t>
            </a:r>
            <a:r>
              <a:rPr lang="sv-SE"/>
              <a:t> form of specified oracle is a model of the system, generally a state machine describing how the system - in a simplified form - will react to certain types of input. often, in embedded system development, teams build models of the system in order to analyze and look for problems in the requirements specification. These models give some idea of how aspects of the system should behave in a variety of situations. Here is a model built in the Stateflow notation. It models the behavior of the software for a simplified pacemaker. </a:t>
            </a:r>
            <a:endParaRPr/>
          </a:p>
          <a:p>
            <a:pPr indent="0" lvl="0" marL="0" rtl="0" algn="l">
              <a:spcBef>
                <a:spcPts val="0"/>
              </a:spcBef>
              <a:spcAft>
                <a:spcPts val="0"/>
              </a:spcAft>
              <a:buNone/>
            </a:pPr>
            <a:r>
              <a:rPr lang="sv-SE"/>
              <a:t>This is a model that can, in a way, be executed. It’s not a substitute for the real system - it abstracts away a lot of the details - but can serve as a source of oracle information - tells us how the system should behave.  Can choose test input, apply to both, compare results to model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dde3c64c4_0_64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dde3c64c4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models - while prescribing behavior - operate at an abstracted level. if you model every detail down to the hardware level, you’re just building the final system. So,a model throws away details that the real system needs to execute. This makes comparing models and systems directly difficult. All of these issues can lead to behavior in the real system that is slightly different from the behavior predicted by a model. If </a:t>
            </a:r>
            <a:r>
              <a:rPr lang="sv-SE">
                <a:solidFill>
                  <a:schemeClr val="dk1"/>
                </a:solidFill>
              </a:rPr>
              <a:t>model and the system start to disagree, and that doesn’t always mean the implementation is wrong. It might just be reacting to some detail that the model has abstracted away. So, model-based oracles offer a lot of promise - potentially being useful for almost any testing scenario, but abstraction can be a problem. Correctness isn’t always assured. </a:t>
            </a:r>
            <a:endParaRPr>
              <a:solidFill>
                <a:schemeClr val="dk1"/>
              </a:solidFill>
            </a:endParaRPr>
          </a:p>
          <a:p>
            <a:pPr indent="0" lvl="0" marL="0" rtl="0" algn="l">
              <a:spcBef>
                <a:spcPts val="0"/>
              </a:spcBef>
              <a:spcAft>
                <a:spcPts val="0"/>
              </a:spcAft>
              <a:buNone/>
            </a:pPr>
            <a:r>
              <a:rPr lang="sv-SE">
                <a:solidFill>
                  <a:schemeClr val="dk1"/>
                </a:solidFill>
              </a:rPr>
              <a:t>(4)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dde3c64c4_0_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dde3c64c4_0_6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the past few years, there has been more interest in the idea of somehow automatically synthesizing an oracle. Recent research has shown that you may be able to derive an oracle from either project artifacts - data mining of documentation or requirements spec, or using older versions of the system, or taking existing test cases and from observing executions of the system and detecting properties from executions that you know to be correct.</a:t>
            </a:r>
            <a:endParaRPr/>
          </a:p>
          <a:p>
            <a:pPr indent="0" lvl="0" marL="0" rtl="0" algn="l">
              <a:spcBef>
                <a:spcPts val="0"/>
              </a:spcBef>
              <a:spcAft>
                <a:spcPts val="0"/>
              </a:spcAft>
              <a:buNone/>
            </a:pPr>
            <a:r>
              <a:rPr lang="sv-SE"/>
              <a:t>These methods vary in terms of cost and completeness, but they are often cheaper on an overall basis than coming up with tests yourself and often work for multiple test cases. So, that’s promising. The main caveat with automatically learning oracles is that since all of these are guesses made from learning processes - and aren’t the product of human specification - they potentially suffer from accuracy issues. The learned oracle may be incorrect. To help, many of these methods also can make use of some form of human feedback as a sanity check.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dde3c64c4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dde3c64c4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Our third category or oracle are called implicit oracles. (read). You don’t need to sit down and write out the expected output or assertions when using one of these - instead, you’re checking for a particular type of problem, something you can ensure the program never does.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These oracles can be very useful for specific types of anomalies and certain testing scenarios - for instance, they may be built to detect security issues like buffer overrun or as part of performance testing to detect network problems, slow response time, data upload or download problems, power consumption problems, those kind of non-functional properties.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dde3c64c4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dde3c64c4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dde3c64c4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dde3c64c4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Instead, to be clear about our meaning, there are two concepts that we reason about in testing - faults and failures.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6dde3c64c4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dde3c64c4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So, of course, the goal of testing (read)</a:t>
            </a:r>
            <a:endParaRPr>
              <a:solidFill>
                <a:schemeClr val="dk1"/>
              </a:solidFill>
            </a:endParaRPr>
          </a:p>
          <a:p>
            <a:pPr indent="0" lvl="0" marL="0" rtl="0" algn="l">
              <a:spcBef>
                <a:spcPts val="0"/>
              </a:spcBef>
              <a:spcAft>
                <a:spcPts val="0"/>
              </a:spcAft>
              <a:buNone/>
            </a:pPr>
            <a:r>
              <a:rPr lang="sv-SE">
                <a:solidFill>
                  <a:schemeClr val="dk1"/>
                </a:solidFill>
              </a:rPr>
              <a:t>There are many ways to design tests, but generally, you start from one of two points of view - you want to design tests that (read)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6dde3c64c4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dde3c64c4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So, your current goal shapes the kind of scenarios we cover when designing tests and choosing input and orac</a:t>
            </a:r>
            <a:r>
              <a:rPr lang="sv-SE"/>
              <a:t>les</a:t>
            </a:r>
            <a:r>
              <a:rPr lang="sv-SE">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Just like in verification, you start with some piece of functionality, but instead of asking if this works, you ask how you can prevent this from working. Fault testing is concerned with rooting out undesirable system behavior such as system crashes, unwanted interactions with other systems, incorrect computations, and data corruption.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  Any good specification deals with situations where the system is fed bad or malformed input.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 you will need tests for both goals, and they’ll look a little different.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dde3c64c4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dde3c64c4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the real limitation of testing, the real thing to keep in mind is that (read). </a:t>
            </a:r>
            <a:endParaRPr>
              <a:solidFill>
                <a:schemeClr val="dk1"/>
              </a:solidFill>
            </a:endParaRPr>
          </a:p>
          <a:p>
            <a:pPr indent="0" lvl="0" marL="0" rtl="0" algn="l">
              <a:spcBef>
                <a:spcPts val="0"/>
              </a:spcBef>
              <a:spcAft>
                <a:spcPts val="0"/>
              </a:spcAft>
              <a:buNone/>
            </a:pPr>
            <a:r>
              <a:rPr lang="sv-SE">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6dde3c64c4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6dde3c64c4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Where do those test cases and input choices come from? Typically, Testing efforts can basically be divided into two groups. </a:t>
            </a:r>
            <a:endParaRPr>
              <a:solidFill>
                <a:schemeClr val="dk1"/>
              </a:solidFill>
            </a:endParaRPr>
          </a:p>
          <a:p>
            <a:pPr indent="0" lvl="0" marL="0" rtl="0" algn="l">
              <a:spcBef>
                <a:spcPts val="0"/>
              </a:spcBef>
              <a:spcAft>
                <a:spcPts val="0"/>
              </a:spcAft>
              <a:buNone/>
            </a:pPr>
            <a:r>
              <a:rPr lang="sv-SE">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 That’s a major advantage of black-box testing</a:t>
            </a:r>
            <a:endParaRPr>
              <a:solidFill>
                <a:schemeClr val="dk1"/>
              </a:solidFill>
            </a:endParaRPr>
          </a:p>
          <a:p>
            <a:pPr indent="0" lvl="0" marL="0" rtl="0" algn="l">
              <a:spcBef>
                <a:spcPts val="0"/>
              </a:spcBef>
              <a:spcAft>
                <a:spcPts val="0"/>
              </a:spcAft>
              <a:buNone/>
            </a:pPr>
            <a:r>
              <a:rPr lang="sv-SE"/>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 Structural testing is great because it offers checklists based on the program structures you make use of. A lot of conditional behavior? Then ensure each boolean expression evaluates to true and false. This helps boost testing efforts by offering measurable lists of goals. Structural methods can also be more easily automated.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dde3c64c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dde3c64c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Today, we are going to continue out lay out the foundations that this class is based on, introducing the fundamentals of testing. (read)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6dde3c64c4_0_9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6dde3c64c4_0_9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31" name="Google Shape;331;g6dde3c64c4_0_9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6dde3c64c4_0_10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6dde3c64c4_0_10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38" name="Google Shape;338;g6dde3c64c4_0_10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6dde3c64c4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dde3c64c4_0_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a:t>
            </a:r>
            <a:endParaRPr/>
          </a:p>
          <a:p>
            <a:pPr indent="0" lvl="0" marL="0" rtl="0" algn="l">
              <a:spcBef>
                <a:spcPts val="0"/>
              </a:spcBef>
              <a:spcAft>
                <a:spcPts val="0"/>
              </a:spcAft>
              <a:buNone/>
            </a:pPr>
            <a:r>
              <a:rPr lang="sv-SE"/>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endParaRPr/>
          </a:p>
          <a:p>
            <a:pPr indent="0" lvl="0" marL="0" rtl="0" algn="l">
              <a:spcBef>
                <a:spcPts val="0"/>
              </a:spcBef>
              <a:spcAft>
                <a:spcPts val="0"/>
              </a:spcAft>
              <a:buNone/>
            </a:pPr>
            <a:r>
              <a:rPr lang="sv-SE"/>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dde3c64c4_0_10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dde3c64c4_0_10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a:t>
            </a:r>
            <a:r>
              <a:rPr lang="sv-SE"/>
              <a:t>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endParaRPr/>
          </a:p>
          <a:p>
            <a:pPr indent="0" lvl="0" marL="0" rtl="0" algn="l">
              <a:spcBef>
                <a:spcPts val="0"/>
              </a:spcBef>
              <a:spcAft>
                <a:spcPts val="0"/>
              </a:spcAft>
              <a:buNone/>
            </a:pPr>
            <a:r>
              <a:rPr lang="sv-SE"/>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6dde3c64c4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6dde3c64c4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6dde3c64c4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6dde3c64c4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Testing is something we work on throughout every stage of development. If we take that standard timeline of a project that we’ve looked over a few times now and flesh out the testing portion, here is what we’re left with.</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start early - during requirements elicitation and system specification - we form a plan for how we can perform validation - how can we get acceptance from the users?</a:t>
            </a:r>
            <a:endParaRPr>
              <a:solidFill>
                <a:schemeClr val="dk1"/>
              </a:solidFill>
            </a:endParaRPr>
          </a:p>
          <a:p>
            <a:pPr indent="0" lvl="0" marL="0" rtl="0" algn="l">
              <a:lnSpc>
                <a:spcPct val="115000"/>
              </a:lnSpc>
              <a:spcBef>
                <a:spcPts val="0"/>
              </a:spcBef>
              <a:spcAft>
                <a:spcPts val="0"/>
              </a:spcAft>
              <a:buNone/>
            </a:pPr>
            <a:r>
              <a:rPr lang="sv-SE">
                <a:solidFill>
                  <a:schemeClr val="dk1"/>
                </a:solidFill>
              </a:rPr>
              <a:t>During system specification, we figure out what behaviors we should see from the system as a whole - if we’re looking at that black box</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During detailed class design - we figure what classes belong to each subsystem and how to test their integration.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during design and development, we both design and execute tests on the individual software units - individual methods of a particular class.</a:t>
            </a:r>
            <a:endParaRPr>
              <a:solidFill>
                <a:schemeClr val="dk1"/>
              </a:solidFill>
            </a:endParaRPr>
          </a:p>
          <a:p>
            <a:pPr indent="0" lvl="0" marL="0" rtl="0" algn="l">
              <a:lnSpc>
                <a:spcPct val="115000"/>
              </a:lnSpc>
              <a:spcBef>
                <a:spcPts val="0"/>
              </a:spcBef>
              <a:spcAft>
                <a:spcPts val="0"/>
              </a:spcAft>
              <a:buNone/>
            </a:pPr>
            <a:r>
              <a:rPr lang="sv-SE">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dde3c64c4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dde3c64c4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small units of code, tested in isolation from the rest of the system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dde3c64c4_0_10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dde3c64c4_0_10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small units of code, tested in isolation from the rest of the system </a:t>
            </a:r>
            <a:endParaRPr/>
          </a:p>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(read) - so try every function that is offered by that class</a:t>
            </a:r>
            <a:endParaRPr/>
          </a:p>
          <a:p>
            <a:pPr indent="0" lvl="0" marL="0" rtl="0" algn="l">
              <a:spcBef>
                <a:spcPts val="0"/>
              </a:spcBef>
              <a:spcAft>
                <a:spcPts val="0"/>
              </a:spcAft>
              <a:buNone/>
            </a:pPr>
            <a:r>
              <a:rPr lang="sv-SE"/>
              <a:t>(read) - make sure you can set values properly</a:t>
            </a:r>
            <a:endParaRPr/>
          </a:p>
          <a:p>
            <a:pPr indent="0" lvl="0" marL="0" rtl="0" algn="l">
              <a:spcBef>
                <a:spcPts val="0"/>
              </a:spcBef>
              <a:spcAft>
                <a:spcPts val="0"/>
              </a:spcAft>
              <a:buNone/>
            </a:pPr>
            <a:r>
              <a:rPr lang="sv-SE"/>
              <a:t>(read) - every outcome of each function should be hit at least once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dde3c64c4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dde3c64c4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a:p>
            <a:pPr indent="0" lvl="0" marL="0" rtl="0" algn="l">
              <a:spcBef>
                <a:spcPts val="0"/>
              </a:spcBef>
              <a:spcAft>
                <a:spcPts val="0"/>
              </a:spcAft>
              <a:buNone/>
            </a:pPr>
            <a:r>
              <a:rPr lang="sv-SE"/>
              <a:t>(read)</a:t>
            </a:r>
            <a:endParaRPr/>
          </a:p>
          <a:p>
            <a:pPr indent="0" lvl="0" marL="0" rtl="0" algn="l">
              <a:spcBef>
                <a:spcPts val="0"/>
              </a:spcBef>
              <a:spcAft>
                <a:spcPts val="0"/>
              </a:spcAft>
              <a:buNone/>
            </a:pPr>
            <a:r>
              <a:rPr lang="sv-SE"/>
              <a:t>(read). Now, you have often inherited methods from parent classes. You need to test those in the child as well.</a:t>
            </a:r>
            <a:endParaRPr/>
          </a:p>
          <a:p>
            <a:pPr indent="0" lvl="0" marL="0" rtl="0" algn="l">
              <a:spcBef>
                <a:spcPts val="0"/>
              </a:spcBef>
              <a:spcAft>
                <a:spcPts val="0"/>
              </a:spcAft>
              <a:buNone/>
            </a:pPr>
            <a:r>
              <a:rPr lang="sv-SE"/>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endParaRPr/>
          </a:p>
          <a:p>
            <a:pPr indent="0" lvl="0" marL="0" rtl="0" algn="l">
              <a:spcBef>
                <a:spcPts val="0"/>
              </a:spcBef>
              <a:spcAft>
                <a:spcPts val="0"/>
              </a:spcAft>
              <a:buNone/>
            </a:pPr>
            <a:r>
              <a:rPr lang="sv-SE"/>
              <a:t>(read).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6dde3c64c4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dde3c64c4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sv-SE">
                <a:solidFill>
                  <a:schemeClr val="dk1"/>
                </a:solidFill>
              </a:rPr>
              <a:t>Your class might need to read from a non-existent database.</a:t>
            </a:r>
            <a:endParaRPr>
              <a:solidFill>
                <a:schemeClr val="dk1"/>
              </a:solidFill>
            </a:endParaRPr>
          </a:p>
          <a:p>
            <a:pPr indent="0" lvl="0" marL="0" rtl="0" algn="l">
              <a:spcBef>
                <a:spcPts val="0"/>
              </a:spcBef>
              <a:spcAft>
                <a:spcPts val="0"/>
              </a:spcAft>
              <a:buNone/>
            </a:pPr>
            <a:r>
              <a:rPr lang="sv-SE"/>
              <a:t>may need to mock (read)</a:t>
            </a:r>
            <a:endParaRPr/>
          </a:p>
          <a:p>
            <a:pPr indent="0" lvl="0" marL="0" rtl="0" algn="l">
              <a:spcBef>
                <a:spcPts val="0"/>
              </a:spcBef>
              <a:spcAft>
                <a:spcPts val="0"/>
              </a:spcAft>
              <a:buNone/>
            </a:pPr>
            <a:r>
              <a:rPr lang="sv-SE"/>
              <a:t>For example, if your object calls a database, your mocked database might only contain a couple of hand-written data items. Therefore, you do not need to depend on other components that may not be finished or may not have been satisfactorily tested. </a:t>
            </a:r>
            <a:endParaRPr/>
          </a:p>
          <a:p>
            <a:pPr indent="0" lvl="0" marL="0" rtl="0" algn="l">
              <a:spcBef>
                <a:spcPts val="0"/>
              </a:spcBef>
              <a:spcAft>
                <a:spcPts val="0"/>
              </a:spcAft>
              <a:buNone/>
            </a:pPr>
            <a:r>
              <a:rPr lang="sv-SE"/>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dde3c64c4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dde3c64c4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Testing is the central activity of verification. Software testing is fundamentally a process conducted to assess the quality of the system being developed - the search for deviations from an expected set of behaviors.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(read 2-3) we pass input to methods, or create environmental conditions that the system must react to. We poke it and see what it does</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(read 4). We mark down the output, actions taken, internal state, power consumption values, anything that we can use to analyze the system behavior, then we use that to</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(read 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6dde3c64c4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6dde3c64c4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 we have some contract defined by which you access a subsystem, some top-level class or defined set of methods</a:t>
            </a:r>
            <a:endParaRPr/>
          </a:p>
          <a:p>
            <a:pPr indent="0" lvl="0" marL="0" rtl="0" algn="l">
              <a:spcBef>
                <a:spcPts val="0"/>
              </a:spcBef>
              <a:spcAft>
                <a:spcPts val="0"/>
              </a:spcAft>
              <a:buNone/>
            </a:pPr>
            <a:r>
              <a:rPr lang="sv-SE"/>
              <a:t>(read)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dde3c64c4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dde3c64c4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 read)</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dde3c64c4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dde3c64c4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endParaRPr/>
          </a:p>
          <a:p>
            <a:pPr indent="0" lvl="0" marL="0" rtl="0" algn="l">
              <a:spcBef>
                <a:spcPts val="0"/>
              </a:spcBef>
              <a:spcAft>
                <a:spcPts val="0"/>
              </a:spcAft>
              <a:buNone/>
            </a:pPr>
            <a:r>
              <a:rPr lang="sv-SE"/>
              <a:t>(read) - that is, what arguments do you pass to a function? </a:t>
            </a:r>
            <a:endParaRPr/>
          </a:p>
          <a:p>
            <a:pPr indent="0" lvl="0" marL="0" rtl="0" algn="l">
              <a:spcBef>
                <a:spcPts val="0"/>
              </a:spcBef>
              <a:spcAft>
                <a:spcPts val="0"/>
              </a:spcAft>
              <a:buNone/>
            </a:pPr>
            <a:r>
              <a:rPr lang="sv-SE"/>
              <a:t>(read 2-4)</a:t>
            </a:r>
            <a:endParaRPr/>
          </a:p>
          <a:p>
            <a:pPr indent="0" lvl="0" marL="0" rtl="0" algn="l">
              <a:spcBef>
                <a:spcPts val="0"/>
              </a:spcBef>
              <a:spcAft>
                <a:spcPts val="0"/>
              </a:spcAft>
              <a:buNone/>
            </a:pPr>
            <a:r>
              <a:rPr lang="sv-SE"/>
              <a:t>(read 5) - when you have a class that acts as the door to a subsystem -(read 6-8)</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dde3c64c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dde3c64c4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1 -2) the different subsystems don’t talk directly, but instead make changes and read from the central data.</a:t>
            </a:r>
            <a:endParaRPr/>
          </a:p>
          <a:p>
            <a:pPr indent="0" lvl="0" marL="0" rtl="0" algn="l">
              <a:spcBef>
                <a:spcPts val="0"/>
              </a:spcBef>
              <a:spcAft>
                <a:spcPts val="0"/>
              </a:spcAft>
              <a:buNone/>
            </a:pPr>
            <a:r>
              <a:rPr lang="sv-SE"/>
              <a:t>(read 3-4). It’s important to look at how you can corrupt that data </a:t>
            </a:r>
            <a:endParaRPr/>
          </a:p>
          <a:p>
            <a:pPr indent="0" lvl="0" marL="0" rtl="0" algn="l">
              <a:spcBef>
                <a:spcPts val="0"/>
              </a:spcBef>
              <a:spcAft>
                <a:spcPts val="0"/>
              </a:spcAft>
              <a:buNone/>
            </a:pPr>
            <a:r>
              <a:rPr lang="sv-SE"/>
              <a:t>(read 5-7)</a:t>
            </a:r>
            <a:endParaRPr/>
          </a:p>
          <a:p>
            <a:pPr indent="0" lvl="0" marL="0" rtl="0" algn="l">
              <a:spcBef>
                <a:spcPts val="0"/>
              </a:spcBef>
              <a:spcAft>
                <a:spcPts val="0"/>
              </a:spcAft>
              <a:buNone/>
            </a:pPr>
            <a:r>
              <a:rPr lang="sv-SE"/>
              <a:t>Common when you have multiple processes that need to synchronize from time to time, but mostly run independently and can’t be expected to immediately respond to a method call.</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6dde3c64c4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6dde3c64c4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 are one of the most common forms of error in complex systems. These usually fall into three types.</a:t>
            </a:r>
            <a:endParaRPr/>
          </a:p>
          <a:p>
            <a:pPr indent="0" lvl="0" marL="0" rtl="0" algn="l">
              <a:spcBef>
                <a:spcPts val="0"/>
              </a:spcBef>
              <a:spcAft>
                <a:spcPts val="0"/>
              </a:spcAft>
              <a:buNone/>
            </a:pPr>
            <a:r>
              <a:rPr lang="sv-SE"/>
              <a:t>(read)</a:t>
            </a:r>
            <a:endParaRPr/>
          </a:p>
          <a:p>
            <a:pPr indent="0" lvl="0" marL="0" rtl="0" algn="l">
              <a:spcBef>
                <a:spcPts val="0"/>
              </a:spcBef>
              <a:spcAft>
                <a:spcPts val="0"/>
              </a:spcAft>
              <a:buNone/>
            </a:pPr>
            <a:r>
              <a:rPr lang="sv-SE"/>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endParaRPr/>
          </a:p>
          <a:p>
            <a:pPr indent="0" lvl="0" marL="0" rtl="0" algn="l">
              <a:spcBef>
                <a:spcPts val="0"/>
              </a:spcBef>
              <a:spcAft>
                <a:spcPts val="0"/>
              </a:spcAft>
              <a:buNone/>
            </a:pPr>
            <a:r>
              <a:rPr lang="sv-SE"/>
              <a:t>(read)</a:t>
            </a:r>
            <a:endParaRPr/>
          </a:p>
          <a:p>
            <a:pPr indent="0" lvl="0" marL="0" rtl="0" algn="l">
              <a:spcBef>
                <a:spcPts val="0"/>
              </a:spcBef>
              <a:spcAft>
                <a:spcPts val="0"/>
              </a:spcAft>
              <a:buNone/>
            </a:pPr>
            <a:r>
              <a:rPr lang="sv-SE"/>
              <a:t>You need to watch out for all three of these, and write tests to account for them.</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6dde3c64c4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6dde3c64c4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1-3, you still interact iwth a system through interfaces</a:t>
            </a:r>
            <a:endParaRPr/>
          </a:p>
          <a:p>
            <a:pPr indent="0" lvl="0" marL="0" rtl="0" algn="l">
              <a:spcBef>
                <a:spcPts val="0"/>
              </a:spcBef>
              <a:spcAft>
                <a:spcPts val="0"/>
              </a:spcAft>
              <a:buNone/>
            </a:pPr>
            <a:r>
              <a:rPr lang="sv-SE"/>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6dde3c64c4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6dde3c64c4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endParaRPr/>
          </a:p>
          <a:p>
            <a:pPr indent="0" lvl="0" marL="0" rtl="0" algn="l">
              <a:spcBef>
                <a:spcPts val="0"/>
              </a:spcBef>
              <a:spcAft>
                <a:spcPts val="0"/>
              </a:spcAft>
              <a:buNone/>
            </a:pPr>
            <a:r>
              <a:rPr lang="sv-SE"/>
              <a:t>Acceptance testing is essential. Not only should they have an opportunity for feedback, but also because all sorts of faults only emerge in the wild. Users will put your system through more scenarios than you’d ever expect, they will (read)</a:t>
            </a:r>
            <a:endParaRPr/>
          </a:p>
          <a:p>
            <a:pPr indent="0" lvl="0" marL="0" rtl="0" algn="l">
              <a:spcBef>
                <a:spcPts val="0"/>
              </a:spcBef>
              <a:spcAft>
                <a:spcPts val="0"/>
              </a:spcAft>
              <a:buNone/>
            </a:pPr>
            <a:r>
              <a:rPr lang="sv-SE"/>
              <a:t>Acceptance testing allows users to try the system under controlled conditions.</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6dde3c64c4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dde3c64c4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a:t>
            </a:r>
            <a:endParaRPr/>
          </a:p>
          <a:p>
            <a:pPr indent="0" lvl="0" marL="0" rtl="0" algn="l">
              <a:spcBef>
                <a:spcPts val="0"/>
              </a:spcBef>
              <a:spcAft>
                <a:spcPts val="0"/>
              </a:spcAft>
              <a:buNone/>
            </a:pPr>
            <a:r>
              <a:rPr lang="sv-SE"/>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endParaRPr/>
          </a:p>
          <a:p>
            <a:pPr indent="0" lvl="0" marL="0" rtl="0" algn="l">
              <a:spcBef>
                <a:spcPts val="0"/>
              </a:spcBef>
              <a:spcAft>
                <a:spcPts val="0"/>
              </a:spcAft>
              <a:buNone/>
            </a:pPr>
            <a:r>
              <a:rPr lang="sv-SE"/>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endParaRPr/>
          </a:p>
          <a:p>
            <a:pPr indent="0" lvl="0" marL="0" rtl="0" algn="l">
              <a:spcBef>
                <a:spcPts val="0"/>
              </a:spcBef>
              <a:spcAft>
                <a:spcPts val="0"/>
              </a:spcAft>
              <a:buNone/>
            </a:pPr>
            <a:r>
              <a:rPr lang="sv-SE"/>
              <a:t>acceptance- read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6dde3c64c4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6dde3c64c4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typically follows six stages.</a:t>
            </a:r>
            <a:endParaRPr/>
          </a:p>
          <a:p>
            <a:pPr indent="0" lvl="0" marL="0" rtl="0" algn="l">
              <a:spcBef>
                <a:spcPts val="0"/>
              </a:spcBef>
              <a:spcAft>
                <a:spcPts val="0"/>
              </a:spcAft>
              <a:buNone/>
            </a:pPr>
            <a:r>
              <a:rPr lang="sv-SE"/>
              <a:t>- Early in the development process, ideally when signing the contract to build the software, you should (read)</a:t>
            </a:r>
            <a:endParaRPr/>
          </a:p>
          <a:p>
            <a:pPr indent="0" lvl="0" marL="0" rtl="0" algn="l">
              <a:spcBef>
                <a:spcPts val="0"/>
              </a:spcBef>
              <a:spcAft>
                <a:spcPts val="0"/>
              </a:spcAft>
              <a:buNone/>
            </a:pPr>
            <a:r>
              <a:rPr lang="sv-SE"/>
              <a:t>- (read) risks- system crashes, or inadequate performance - and how those can be mitigated.</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dde3c64c4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dde3c64c4_0_2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The risk in acceptance testing is that it is hard to establish objective acceptance criteria. There is room for argument. Try to avoid criteria that are entirely at the users whims. Making a strong verification argument can help here in stating your case. (reaD)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dde3c64c4_0_2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dde3c64c4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during testing, we take the system that we’re developing - the system under test - and we run test cases. We instrument the system - that is, we prepare it in such a way that we can monitor its behavior when it processes input.We record information such as the values of output and class variables, timestamps of when the system issues output or took actions, and a lot more - battery levels in mobile applications, electricity draw, any information that can help you make an informed decision .</a:t>
            </a:r>
            <a:endParaRPr/>
          </a:p>
          <a:p>
            <a:pPr indent="0" lvl="0" marL="0" rtl="0" algn="l">
              <a:spcBef>
                <a:spcPts val="0"/>
              </a:spcBef>
              <a:spcAft>
                <a:spcPts val="0"/>
              </a:spcAft>
              <a:buNone/>
            </a:pPr>
            <a:r>
              <a:rPr lang="sv-SE"/>
              <a:t>When you test, then, you walk through a series of stimuli and observations. You provide input - you call methods with chosen parameter values, for instance -and you then watch and see what happens. You compare your obervations against pre-recorded observations - what we call an orale - and we then issue a verdict. Pass if everything matched, fail if it did not.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dde3c64c4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dde3c64c4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6de8ae78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de8ae78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543" name="Google Shape;543;g6de8ae78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dde3c64c4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6dde3c64c4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550" name="Google Shape;550;g6dde3c64c4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6dde3c64c4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dde3c64c4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Any mature engineering discipline, from mechanical to electircal to even software engineering, (read)</a:t>
            </a:r>
            <a:endParaRPr/>
          </a:p>
          <a:p>
            <a:pPr indent="0" lvl="0" marL="0" rtl="0" algn="l">
              <a:spcBef>
                <a:spcPts val="0"/>
              </a:spcBef>
              <a:spcAft>
                <a:spcPts val="0"/>
              </a:spcAft>
              <a:buNone/>
            </a:pPr>
            <a:r>
              <a:rPr lang="sv-SE"/>
              <a:t>(read 2)</a:t>
            </a:r>
            <a:endParaRPr/>
          </a:p>
          <a:p>
            <a:pPr indent="0" lvl="0" marL="0" rtl="0" algn="l">
              <a:spcBef>
                <a:spcPts val="0"/>
              </a:spcBef>
              <a:spcAft>
                <a:spcPts val="0"/>
              </a:spcAft>
              <a:buNone/>
            </a:pPr>
            <a:r>
              <a:rPr lang="sv-SE"/>
              <a:t>These are common ideas that can be used to guide the creation of new approaches to a problem, and can be used to help select the ideal solution to your needs. </a:t>
            </a:r>
            <a:endParaRPr/>
          </a:p>
          <a:p>
            <a:pPr indent="0" lvl="0" marL="0" rtl="0" algn="l">
              <a:spcBef>
                <a:spcPts val="0"/>
              </a:spcBef>
              <a:spcAft>
                <a:spcPts val="0"/>
              </a:spcAft>
              <a:buNone/>
            </a:pPr>
            <a:r>
              <a:rPr lang="sv-SE"/>
              <a:t>This is true of testing as well, and in discussing approaches to testing and verification, there are six principles that we need to consider (read)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dde3c64c4_0_3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dde3c64c4_0_3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1-2)</a:t>
            </a:r>
            <a:endParaRPr/>
          </a:p>
          <a:p>
            <a:pPr indent="0" lvl="0" marL="0" rtl="0" algn="l">
              <a:spcBef>
                <a:spcPts val="0"/>
              </a:spcBef>
              <a:spcAft>
                <a:spcPts val="0"/>
              </a:spcAft>
              <a:buNone/>
            </a:pPr>
            <a:r>
              <a:rPr lang="sv-SE"/>
              <a:t>The idea is that (3 -4)</a:t>
            </a:r>
            <a:endParaRPr/>
          </a:p>
          <a:p>
            <a:pPr indent="0" lvl="0" marL="0" rtl="0" algn="l">
              <a:spcBef>
                <a:spcPts val="0"/>
              </a:spcBef>
              <a:spcAft>
                <a:spcPts val="0"/>
              </a:spcAft>
              <a:buNone/>
            </a:pPr>
            <a:r>
              <a:rPr lang="sv-SE"/>
              <a:t>(read 5). Almost all faults that survive until later share one characteristic - they only trigger failures rarely, or in combination with circumstances that are unrelated or hard to control. They might only result in failure randomly - like a race condition that occasionally corrupts data - or might require particular hardware configurations to fail. In those cases, the faults might not be detected until the product is out the door, and might be extremely hard to recreate and fix.</a:t>
            </a:r>
            <a:endParaRPr/>
          </a:p>
          <a:p>
            <a:pPr indent="0" lvl="0" marL="0" rtl="0" algn="l">
              <a:spcBef>
                <a:spcPts val="0"/>
              </a:spcBef>
              <a:spcAft>
                <a:spcPts val="0"/>
              </a:spcAft>
              <a:buNone/>
            </a:pPr>
            <a:r>
              <a:rPr lang="sv-SE"/>
              <a:t>So, the goal of sensitivity (read 6)</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6dde3c64c4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dde3c64c4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6dde3c64c4_0_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6dde3c64c4_0_3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when writing code, you can apply the sensitivity principle by choosing operations that are more likely to result in a failure when used improperly. If multiple options are available, choose the one that is more sensitive. A good example of this is when working with memory manipulation in C. C has an operation that copies the value of one string to another. However, if you copy a string into a memory location that is too small, then you can potentially cause a failure. You’re not guaranteed to, however. So, you could instead write your own, more sensitive version or string copy that actually checks the length of the string and fails if it is too long. </a:t>
            </a:r>
            <a:endParaRPr/>
          </a:p>
          <a:p>
            <a:pPr indent="0" lvl="0" marL="0" rtl="0" algn="l">
              <a:spcBef>
                <a:spcPts val="0"/>
              </a:spcBef>
              <a:spcAft>
                <a:spcPts val="0"/>
              </a:spcAft>
              <a:buNone/>
            </a:pPr>
            <a:r>
              <a:rPr lang="sv-SE"/>
              <a:t>Java’s iterators are written to be sensitive - if you write your own code to iterate over  collection and modify it, you might introduce a fault that is fairly obscure - that only happens in rare situations. Java’s iterators are designed to be sensitive to how the collection is manipulated and throws an exception immediately if any illegal modifications are detected. This means that, if there is a fault, you are far more likely to notice it because Java’s iterator throws that exception that your own code does not.</a:t>
            </a:r>
            <a:endParaRPr/>
          </a:p>
          <a:p>
            <a:pPr indent="0" lvl="0" marL="0" rtl="0" algn="l">
              <a:spcBef>
                <a:spcPts val="0"/>
              </a:spcBef>
              <a:spcAft>
                <a:spcPts val="0"/>
              </a:spcAft>
              <a:buNone/>
            </a:pPr>
            <a:r>
              <a:rPr lang="sv-SE"/>
              <a:t>So, in working with operations that could be fault-prone, try to make sure that any faults actually trigger an observable failure such as an exception.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6dde3c64c4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6dde3c64c4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testing and analysis, we can embrace sensitivity by (read)</a:t>
            </a:r>
            <a:endParaRPr/>
          </a:p>
          <a:p>
            <a:pPr indent="0" lvl="0" marL="0" rtl="0" algn="l">
              <a:spcBef>
                <a:spcPts val="0"/>
              </a:spcBef>
              <a:spcAft>
                <a:spcPts val="0"/>
              </a:spcAft>
              <a:buNone/>
            </a:pPr>
            <a:r>
              <a:rPr lang="sv-SE"/>
              <a:t>For example, take deadlocks and race conditions. Testing doesn’t do well at identifying these. If we only try one system configuration, we aren’t likely to hit the right set of specific circumstances to trigger a failure. Even if we try different system configurations, it is hard to predict or control the circumstances in which the system will fail. However, other techniques might be more sensitive to these issues. Specifically, model checking and reachability analysis are quite good at detecting potential deadlock or race conditions. These techniques exhaustively explore a model of how a system executed. They’re limited in terms of what kind of faults they can detect, because they can only handle a certain level of complexity in the models they analyze, but if you can model solely the process interactions or concurrent behaviors in your system, these techniques can attain independence from any particular execution environment by trying all combinations of process interaction. Similarly (read5-6).</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6dde3c64c4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dde3c64c4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second principle, redundancy, explores the idea of dependence between software artifacts. (read) - they are dependent on each other. </a:t>
            </a:r>
            <a:endParaRPr/>
          </a:p>
          <a:p>
            <a:pPr indent="0" lvl="0" marL="0" rtl="0" algn="l">
              <a:spcBef>
                <a:spcPts val="0"/>
              </a:spcBef>
              <a:spcAft>
                <a:spcPts val="0"/>
              </a:spcAft>
              <a:buNone/>
            </a:pPr>
            <a:r>
              <a:rPr lang="sv-SE"/>
              <a:t>So, the idea of redundancy comes from information theory - </a:t>
            </a:r>
            <a:r>
              <a:rPr lang="sv-SE">
                <a:solidFill>
                  <a:schemeClr val="dk1"/>
                </a:solidFill>
              </a:rPr>
              <a:t>In communication, redundancy can be introduced into messages in the form of error-detecting and error-correcting codes to guard against transmission errors. We protect against information loss through transmission by adding redundancy - by building in a declaration of how this message should be interpreted and a test to ensure that it is interpreted correctly. </a:t>
            </a:r>
            <a:endParaRPr>
              <a:solidFill>
                <a:schemeClr val="dk1"/>
              </a:solidFill>
            </a:endParaRPr>
          </a:p>
          <a:p>
            <a:pPr indent="0" lvl="0" marL="0" rtl="0" algn="l">
              <a:spcBef>
                <a:spcPts val="0"/>
              </a:spcBef>
              <a:spcAft>
                <a:spcPts val="0"/>
              </a:spcAft>
              <a:buNone/>
            </a:pPr>
            <a:r>
              <a:rPr lang="sv-SE">
                <a:solidFill>
                  <a:schemeClr val="dk1"/>
                </a:solidFill>
              </a:rPr>
              <a:t>In testing and analysis, this idea manifests in a similar way (read 2). </a:t>
            </a:r>
            <a:r>
              <a:rPr lang="sv-SE"/>
              <a:t>We can make our intentions clear in the program code, and potentially prevent issues by ensuring that the code is used in the way it was intended to be used.</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dde3c64c4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dde3c64c4_0_3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example (read 1-3). Some languages don’t require a type declaration, they just detect  the type from its use. However, it is still useful to declare a data type, as (read 4) - to ensure that the code uses that variable in the way that its type states it can be used.</a:t>
            </a:r>
            <a:endParaRPr/>
          </a:p>
          <a:p>
            <a:pPr indent="0" lvl="0" marL="0" rtl="0" algn="l">
              <a:spcBef>
                <a:spcPts val="0"/>
              </a:spcBef>
              <a:spcAft>
                <a:spcPts val="0"/>
              </a:spcAft>
              <a:buNone/>
            </a:pPr>
            <a:r>
              <a:rPr lang="sv-SE"/>
              <a:t>Another example is that (read 5). This is redundant - you could figure this out from analyzing the code - but by making it clear what exceptions can be thrown, we can again apply a consistency check - we can ensure that other declarations are not thrown. This limits how the program can misbehave. </a:t>
            </a:r>
            <a:endParaRPr/>
          </a:p>
          <a:p>
            <a:pPr indent="0" lvl="0" marL="0" rtl="0" algn="l">
              <a:spcBef>
                <a:spcPts val="0"/>
              </a:spcBef>
              <a:spcAft>
                <a:spcPts val="0"/>
              </a:spcAft>
              <a:buNone/>
            </a:pPr>
            <a:r>
              <a:rPr lang="sv-SE"/>
              <a:t>(read 6) - Requirements clearly constrain the code you’re building, so you can take your requirements as statements of intent. By making your assumptions clear about the program, we can more easily find violations of those assumptions.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dde3c64c4_0_45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dde3c64c4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test a system, to conduct that investigation, you build test cases. The two most important components of a test case are two things. </a:t>
            </a:r>
            <a:endParaRPr/>
          </a:p>
          <a:p>
            <a:pPr indent="-317500" lvl="0" marL="457200" rtl="0" algn="l">
              <a:spcBef>
                <a:spcPts val="0"/>
              </a:spcBef>
              <a:spcAft>
                <a:spcPts val="0"/>
              </a:spcAft>
              <a:buSzPts val="1400"/>
              <a:buAutoNum type="arabicParenR"/>
            </a:pPr>
            <a:r>
              <a:rPr lang="sv-SE"/>
              <a:t>You need to come up with inputs. You need a plan on how you’re going to draw out issues. </a:t>
            </a:r>
            <a:endParaRPr/>
          </a:p>
          <a:p>
            <a:pPr indent="-317500" lvl="0" marL="457200" rtl="0" algn="l">
              <a:spcBef>
                <a:spcPts val="0"/>
              </a:spcBef>
              <a:spcAft>
                <a:spcPts val="0"/>
              </a:spcAft>
              <a:buSzPts val="1400"/>
              <a:buAutoNum type="arabicParenR"/>
            </a:pPr>
            <a:r>
              <a:rPr lang="sv-SE"/>
              <a:t>you need some way to tell if the observed behavior was the right behavior. To know that there is a problem, you need to know what good behavior looks like. That’s where the test oracle comes in, with expectations on what should happen when we run that 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6dde3c64c4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6dde3c64c4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third principle is one that we talked about a little bit last class. </a:t>
            </a:r>
            <a:r>
              <a:rPr lang="sv-SE">
                <a:solidFill>
                  <a:schemeClr val="dk1"/>
                </a:solidFill>
              </a:rPr>
              <a:t>Verification takes a set of properties and checks whether they hold over the implementation.</a:t>
            </a:r>
            <a:endParaRPr>
              <a:solidFill>
                <a:schemeClr val="dk1"/>
              </a:solidFill>
            </a:endParaRPr>
          </a:p>
          <a:p>
            <a:pPr indent="0" lvl="0" marL="0" rtl="0" algn="l">
              <a:spcBef>
                <a:spcPts val="0"/>
              </a:spcBef>
              <a:spcAft>
                <a:spcPts val="0"/>
              </a:spcAft>
              <a:buNone/>
            </a:pPr>
            <a:r>
              <a:rPr lang="sv-SE"/>
              <a:t>(read)</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6dde3c64c4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6dde3c64c4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1- discuss)</a:t>
            </a:r>
            <a:endParaRPr/>
          </a:p>
          <a:p>
            <a:pPr indent="0" lvl="0" marL="0" rtl="0" algn="l">
              <a:spcBef>
                <a:spcPts val="0"/>
              </a:spcBef>
              <a:spcAft>
                <a:spcPts val="0"/>
              </a:spcAft>
              <a:buNone/>
            </a:pPr>
            <a:r>
              <a:rPr lang="sv-SE"/>
              <a:t>if someCondition(0) is always true, then k is always intialized to 0 on the first loop iteration, but what if that isn’t true? In practice, that is an undecidable property. We can’t ensure that k is always intialized. Java’s compiler solves this by enforcing a simpler , stricter condition - a program is not permitted to have any control paths on which an uninitialized reference could occur, regardless of whether those paths could be executed or not. This program has such a path, so Java’s compiler just rejects it automatically. By instead enforcing a simpler, more restrictive property, we can ensure that a bad situation doesn’t occur. We’re being possibly overprotective - it might be that sondition(0) is alwasy true - but we don’t want the potential that it is not true.</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6dde3c64c4_0_3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6dde3c64c4_0_3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1-2)</a:t>
            </a:r>
            <a:endParaRPr/>
          </a:p>
          <a:p>
            <a:pPr indent="0" lvl="0" marL="0" rtl="0" algn="l">
              <a:spcBef>
                <a:spcPts val="0"/>
              </a:spcBef>
              <a:spcAft>
                <a:spcPts val="0"/>
              </a:spcAft>
              <a:buNone/>
            </a:pPr>
            <a:r>
              <a:rPr lang="sv-SE"/>
              <a:t>For example, as we talked about, testing is often broken into stages - in doing this, we can focus on different types of faults at different steps, and at each step, we can take advantage of the efforts in the previous stage. We can use units that have been tested at the integration phase. </a:t>
            </a:r>
            <a:endParaRPr/>
          </a:p>
          <a:p>
            <a:pPr indent="0" lvl="0" marL="0" rtl="0" algn="l">
              <a:spcBef>
                <a:spcPts val="0"/>
              </a:spcBef>
              <a:spcAft>
                <a:spcPts val="0"/>
              </a:spcAft>
              <a:buNone/>
            </a:pPr>
            <a:r>
              <a:rPr lang="sv-SE"/>
              <a:t>Similarly (read 4). This takes the task of proving a property and decomposes it into two subtasks - (read 5-6). So, the question “does this program have the desired property?” is partitioned into two questions - “does this model thave the desired property?” and “is this an accurate model of the program?”</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6dde3c64c4_0_3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dde3c64c4_0_3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fifth property is that of visibility and observability. (Read 1-3)</a:t>
            </a:r>
            <a:endParaRPr/>
          </a:p>
          <a:p>
            <a:pPr indent="0" lvl="0" marL="0" rtl="0" algn="l">
              <a:spcBef>
                <a:spcPts val="0"/>
              </a:spcBef>
              <a:spcAft>
                <a:spcPts val="0"/>
              </a:spcAft>
              <a:buNone/>
            </a:pPr>
            <a:r>
              <a:rPr lang="sv-SE"/>
              <a:t>Closely related is the idea of (read 4 -6)</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3" name="Shape 633"/>
        <p:cNvGrpSpPr/>
        <p:nvPr/>
      </p:nvGrpSpPr>
      <p:grpSpPr>
        <a:xfrm>
          <a:off x="0" y="0"/>
          <a:ext cx="0" cy="0"/>
          <a:chOff x="0" y="0"/>
          <a:chExt cx="0" cy="0"/>
        </a:xfrm>
      </p:grpSpPr>
      <p:sp>
        <p:nvSpPr>
          <p:cNvPr id="634" name="Google Shape;634;g6dde3c64c4_0_3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6dde3c64c4_0_3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6dde3c64c4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dde3c64c4_0_3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6dde3c64c4_0_3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6dde3c64c4_0_3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6dde3c64c4_0_1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6dde3c64c4_0_1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g6dde3c64c4_0_1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dde3c64c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dde3c64c4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building a test case, there are also three other things we need to include </a:t>
            </a: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We’ll look at some examples of these later in this class.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dde3c64c4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dde3c64c4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dde3c64c4_0_5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dde3c64c4_0_5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ww.jetbrains.com/help/idea/configuring-testing-libraries.html" TargetMode="External"/><Relationship Id="rId4" Type="http://schemas.openxmlformats.org/officeDocument/2006/relationships/hyperlink" Target="https://help.eclipse.org/2019-12/index.jsp?topic=%2Forg.eclipse.jdt.doc.user%2FgettingStarted%2Fqs-junit.htm"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4: Testing Fundamentals</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31,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Oracle - Definition</a:t>
            </a:r>
            <a:endParaRPr/>
          </a:p>
        </p:txBody>
      </p:sp>
      <p:sp>
        <p:nvSpPr>
          <p:cNvPr id="176" name="Google Shape;176;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If a software test is a sequence of activities, an </a:t>
            </a:r>
            <a:r>
              <a:rPr b="1" lang="sv-SE"/>
              <a:t>oracle</a:t>
            </a:r>
            <a:r>
              <a:rPr lang="sv-SE"/>
              <a:t> is a predicate that determines whether a given sequence is acceptable or not.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sv-SE"/>
              <a:t>An oracle will respond with a </a:t>
            </a:r>
            <a:r>
              <a:rPr i="1" lang="sv-SE"/>
              <a:t>pass</a:t>
            </a:r>
            <a:r>
              <a:rPr lang="sv-SE"/>
              <a:t> or a </a:t>
            </a:r>
            <a:r>
              <a:rPr i="1" lang="sv-SE"/>
              <a:t>fail</a:t>
            </a:r>
            <a:r>
              <a:rPr lang="sv-SE"/>
              <a:t> verdict on the acceptability of any test sequence for which it is defined. </a:t>
            </a:r>
            <a:endParaRPr/>
          </a:p>
        </p:txBody>
      </p:sp>
      <p:sp>
        <p:nvSpPr>
          <p:cNvPr id="177" name="Google Shape;17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Oracles and Specifications</a:t>
            </a:r>
            <a:endParaRPr/>
          </a:p>
        </p:txBody>
      </p:sp>
      <p:sp>
        <p:nvSpPr>
          <p:cNvPr id="183" name="Google Shape;18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 oracle is an</a:t>
            </a:r>
            <a:r>
              <a:rPr i="1" lang="sv-SE"/>
              <a:t> implementation</a:t>
            </a:r>
            <a:r>
              <a:rPr lang="sv-SE"/>
              <a:t> of a </a:t>
            </a:r>
            <a:r>
              <a:rPr i="1" lang="sv-SE"/>
              <a:t>specification</a:t>
            </a:r>
            <a:r>
              <a:rPr lang="sv-SE"/>
              <a:t>. </a:t>
            </a:r>
            <a:endParaRPr/>
          </a:p>
          <a:p>
            <a:pPr indent="-368300" lvl="1" marL="914400" rtl="0" algn="l">
              <a:spcBef>
                <a:spcPts val="500"/>
              </a:spcBef>
              <a:spcAft>
                <a:spcPts val="0"/>
              </a:spcAft>
              <a:buSzPts val="2200"/>
              <a:buChar char="•"/>
            </a:pPr>
            <a:r>
              <a:rPr lang="sv-SE"/>
              <a:t>Requirements or design state expectations on how the system should work.</a:t>
            </a:r>
            <a:endParaRPr/>
          </a:p>
          <a:p>
            <a:pPr indent="-342900" lvl="2" marL="1371600" rtl="0" algn="l">
              <a:spcBef>
                <a:spcPts val="500"/>
              </a:spcBef>
              <a:spcAft>
                <a:spcPts val="0"/>
              </a:spcAft>
              <a:buSzPts val="1800"/>
              <a:buChar char="•"/>
            </a:pPr>
            <a:r>
              <a:rPr lang="sv-SE"/>
              <a:t>… but usually in writing, not in a form that we can run or check</a:t>
            </a:r>
            <a:endParaRPr/>
          </a:p>
          <a:p>
            <a:pPr indent="-368300" lvl="1" marL="914400" rtl="0" algn="l">
              <a:spcBef>
                <a:spcPts val="500"/>
              </a:spcBef>
              <a:spcAft>
                <a:spcPts val="0"/>
              </a:spcAft>
              <a:buSzPts val="2200"/>
              <a:buChar char="•"/>
            </a:pPr>
            <a:r>
              <a:rPr lang="sv-SE"/>
              <a:t>Test oracles are code that can be executed that can check whether the software meets the specification.</a:t>
            </a:r>
            <a:endParaRPr/>
          </a:p>
        </p:txBody>
      </p:sp>
      <p:sp>
        <p:nvSpPr>
          <p:cNvPr id="184" name="Google Shape;18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Oracles are Code</a:t>
            </a:r>
            <a:endParaRPr/>
          </a:p>
        </p:txBody>
      </p:sp>
      <p:sp>
        <p:nvSpPr>
          <p:cNvPr id="190" name="Google Shape;190;p26"/>
          <p:cNvSpPr txBox="1"/>
          <p:nvPr>
            <p:ph idx="1" type="body"/>
          </p:nvPr>
        </p:nvSpPr>
        <p:spPr>
          <a:xfrm>
            <a:off x="468900" y="128240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Oracles must be developed.</a:t>
            </a:r>
            <a:endParaRPr/>
          </a:p>
          <a:p>
            <a:pPr indent="-368300" lvl="1" marL="914400" marR="0" rtl="0" algn="l">
              <a:lnSpc>
                <a:spcPct val="100000"/>
              </a:lnSpc>
              <a:spcBef>
                <a:spcPts val="0"/>
              </a:spcBef>
              <a:spcAft>
                <a:spcPts val="0"/>
              </a:spcAft>
              <a:buSzPts val="2200"/>
              <a:buChar char="•"/>
            </a:pPr>
            <a:r>
              <a:rPr lang="sv-SE"/>
              <a:t>Like the project, an oracle is built from the requirements.</a:t>
            </a:r>
            <a:endParaRPr/>
          </a:p>
          <a:p>
            <a:pPr indent="-342900" lvl="2" marL="1371600" marR="0" rtl="0" algn="l">
              <a:lnSpc>
                <a:spcPct val="100000"/>
              </a:lnSpc>
              <a:spcBef>
                <a:spcPts val="0"/>
              </a:spcBef>
              <a:spcAft>
                <a:spcPts val="0"/>
              </a:spcAft>
              <a:buSzPts val="1800"/>
              <a:buChar char="•"/>
            </a:pPr>
            <a:r>
              <a:rPr lang="sv-SE"/>
              <a:t>… and is subject to interpretation by the developer</a:t>
            </a:r>
            <a:endParaRPr/>
          </a:p>
          <a:p>
            <a:pPr indent="-342900" lvl="2" marL="1371600" marR="0" rtl="0" algn="l">
              <a:lnSpc>
                <a:spcPct val="100000"/>
              </a:lnSpc>
              <a:spcBef>
                <a:spcPts val="0"/>
              </a:spcBef>
              <a:spcAft>
                <a:spcPts val="0"/>
              </a:spcAft>
              <a:buSzPts val="1800"/>
              <a:buChar char="•"/>
            </a:pPr>
            <a:r>
              <a:rPr lang="sv-SE"/>
              <a:t>… and may contain faults</a:t>
            </a:r>
            <a:endParaRPr/>
          </a:p>
          <a:p>
            <a:pPr indent="-393700" lvl="0" marL="457200" marR="0" rtl="0" algn="l">
              <a:lnSpc>
                <a:spcPct val="100000"/>
              </a:lnSpc>
              <a:spcBef>
                <a:spcPts val="0"/>
              </a:spcBef>
              <a:spcAft>
                <a:spcPts val="0"/>
              </a:spcAft>
              <a:buSzPts val="2600"/>
              <a:buChar char="•"/>
            </a:pPr>
            <a:r>
              <a:rPr lang="sv-SE"/>
              <a:t>A faulty oracle can be trouble.</a:t>
            </a:r>
            <a:endParaRPr/>
          </a:p>
          <a:p>
            <a:pPr indent="-368300" lvl="1" marL="914400" rtl="0" algn="l">
              <a:spcBef>
                <a:spcPts val="600"/>
              </a:spcBef>
              <a:spcAft>
                <a:spcPts val="0"/>
              </a:spcAft>
              <a:buSzPts val="2200"/>
              <a:buChar char="•"/>
            </a:pPr>
            <a:r>
              <a:rPr lang="sv-SE"/>
              <a:t>May result in false positives - “pass” when there was a fault in the system.</a:t>
            </a:r>
            <a:endParaRPr/>
          </a:p>
          <a:p>
            <a:pPr indent="-368300" lvl="1" marL="914400" rtl="0" algn="l">
              <a:spcBef>
                <a:spcPts val="600"/>
              </a:spcBef>
              <a:spcAft>
                <a:spcPts val="0"/>
              </a:spcAft>
              <a:buSzPts val="2200"/>
              <a:buChar char="•"/>
            </a:pPr>
            <a:r>
              <a:rPr lang="sv-SE"/>
              <a:t>May result in false negatives - “fail” when there was not a fault in the system.</a:t>
            </a:r>
            <a:endParaRPr/>
          </a:p>
          <a:p>
            <a:pPr indent="0" lvl="0" marL="457200" marR="0" rtl="0" algn="l">
              <a:lnSpc>
                <a:spcPct val="100000"/>
              </a:lnSpc>
              <a:spcBef>
                <a:spcPts val="600"/>
              </a:spcBef>
              <a:spcAft>
                <a:spcPts val="0"/>
              </a:spcAft>
              <a:buNone/>
            </a:pPr>
            <a:r>
              <a:t/>
            </a:r>
            <a:endParaRPr/>
          </a:p>
        </p:txBody>
      </p:sp>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Oracle Components</a:t>
            </a:r>
            <a:endParaRPr/>
          </a:p>
        </p:txBody>
      </p:sp>
      <p:sp>
        <p:nvSpPr>
          <p:cNvPr id="197" name="Google Shape;19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Oracle Information</a:t>
            </a:r>
            <a:endParaRPr b="1"/>
          </a:p>
          <a:p>
            <a:pPr indent="-368300" lvl="1" marL="914400" marR="0" rtl="0" algn="l">
              <a:lnSpc>
                <a:spcPct val="100000"/>
              </a:lnSpc>
              <a:spcBef>
                <a:spcPts val="0"/>
              </a:spcBef>
              <a:spcAft>
                <a:spcPts val="0"/>
              </a:spcAft>
              <a:buSzPts val="2200"/>
              <a:buChar char="•"/>
            </a:pPr>
            <a:r>
              <a:rPr lang="sv-SE"/>
              <a:t>The information used by the oracle to judge the correctness of the implementation, given the inputs.</a:t>
            </a:r>
            <a:endParaRPr/>
          </a:p>
          <a:p>
            <a:pPr indent="-368300" lvl="1" marL="914400" marR="0" rtl="0" algn="l">
              <a:lnSpc>
                <a:spcPct val="100000"/>
              </a:lnSpc>
              <a:spcBef>
                <a:spcPts val="0"/>
              </a:spcBef>
              <a:spcAft>
                <a:spcPts val="0"/>
              </a:spcAft>
              <a:buSzPts val="2200"/>
              <a:buChar char="•"/>
            </a:pPr>
            <a:r>
              <a:rPr lang="sv-SE"/>
              <a:t>A specification, stored in a form that can be used directly by the testing code.</a:t>
            </a:r>
            <a:endParaRPr/>
          </a:p>
          <a:p>
            <a:pPr indent="-393700" lvl="0" marL="457200" marR="0" rtl="0" algn="l">
              <a:lnSpc>
                <a:spcPct val="100000"/>
              </a:lnSpc>
              <a:spcBef>
                <a:spcPts val="0"/>
              </a:spcBef>
              <a:spcAft>
                <a:spcPts val="0"/>
              </a:spcAft>
              <a:buSzPts val="2600"/>
              <a:buChar char="•"/>
            </a:pPr>
            <a:r>
              <a:rPr b="1" lang="sv-SE"/>
              <a:t>Oracle Procedure</a:t>
            </a:r>
            <a:endParaRPr b="1"/>
          </a:p>
          <a:p>
            <a:pPr indent="-368300" lvl="1" marL="914400" marR="0" rtl="0" algn="l">
              <a:lnSpc>
                <a:spcPct val="100000"/>
              </a:lnSpc>
              <a:spcBef>
                <a:spcPts val="0"/>
              </a:spcBef>
              <a:spcAft>
                <a:spcPts val="0"/>
              </a:spcAft>
              <a:buSzPts val="2200"/>
              <a:buChar char="•"/>
            </a:pPr>
            <a:r>
              <a:rPr lang="sv-SE"/>
              <a:t>Code that uses that information to arrive at a verdict.</a:t>
            </a:r>
            <a:endParaRPr/>
          </a:p>
          <a:p>
            <a:pPr indent="-368300" lvl="1" marL="914400" marR="0" rtl="0" algn="l">
              <a:lnSpc>
                <a:spcPct val="100000"/>
              </a:lnSpc>
              <a:spcBef>
                <a:spcPts val="0"/>
              </a:spcBef>
              <a:spcAft>
                <a:spcPts val="0"/>
              </a:spcAft>
              <a:buSzPts val="2200"/>
              <a:buChar char="•"/>
            </a:pPr>
            <a:r>
              <a:rPr lang="sv-SE"/>
              <a:t>A form of </a:t>
            </a:r>
            <a:r>
              <a:rPr i="1" lang="sv-SE"/>
              <a:t>automated verification</a:t>
            </a:r>
            <a:r>
              <a:rPr lang="sv-SE"/>
              <a:t>.</a:t>
            </a:r>
            <a:endParaRPr/>
          </a:p>
          <a:p>
            <a:pPr indent="-368300" lvl="1" marL="914400" marR="0" rtl="0" algn="l">
              <a:lnSpc>
                <a:spcPct val="100000"/>
              </a:lnSpc>
              <a:spcBef>
                <a:spcPts val="0"/>
              </a:spcBef>
              <a:spcAft>
                <a:spcPts val="0"/>
              </a:spcAft>
              <a:buSzPts val="2200"/>
              <a:buChar char="•"/>
            </a:pPr>
            <a:r>
              <a:rPr lang="sv-SE"/>
              <a:t>Commonly as simple as... </a:t>
            </a:r>
            <a:br>
              <a:rPr lang="sv-SE"/>
            </a:br>
            <a:r>
              <a:rPr b="1" lang="sv-SE" sz="1800">
                <a:latin typeface="Consolas"/>
                <a:ea typeface="Consolas"/>
                <a:cs typeface="Consolas"/>
                <a:sym typeface="Consolas"/>
              </a:rPr>
              <a:t>if (actual value == expected value)</a:t>
            </a:r>
            <a:endParaRPr b="1" sz="1800">
              <a:latin typeface="Consolas"/>
              <a:ea typeface="Consolas"/>
              <a:cs typeface="Consolas"/>
              <a:sym typeface="Consolas"/>
            </a:endParaRPr>
          </a:p>
        </p:txBody>
      </p:sp>
      <p:sp>
        <p:nvSpPr>
          <p:cNvPr id="198" name="Google Shape;19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Trade-Offs</a:t>
            </a:r>
            <a:endParaRPr/>
          </a:p>
        </p:txBody>
      </p:sp>
      <p:sp>
        <p:nvSpPr>
          <p:cNvPr id="204" name="Google Shape;20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specify the exact output behavior expected from the system.</a:t>
            </a:r>
            <a:endParaRPr/>
          </a:p>
          <a:p>
            <a:pPr indent="-368300" lvl="1" marL="914400" marR="0" rtl="0" algn="l">
              <a:lnSpc>
                <a:spcPct val="100000"/>
              </a:lnSpc>
              <a:spcBef>
                <a:spcPts val="0"/>
              </a:spcBef>
              <a:spcAft>
                <a:spcPts val="0"/>
              </a:spcAft>
              <a:buSzPts val="2200"/>
              <a:buChar char="•"/>
            </a:pPr>
            <a:r>
              <a:rPr lang="sv-SE"/>
              <a:t>This usually means we must write a unique oracle for </a:t>
            </a:r>
            <a:r>
              <a:rPr b="1" lang="sv-SE"/>
              <a:t>every test</a:t>
            </a:r>
            <a:r>
              <a:rPr lang="sv-SE"/>
              <a:t>.</a:t>
            </a:r>
            <a:endParaRPr/>
          </a:p>
          <a:p>
            <a:pPr indent="-393700" lvl="0" marL="457200" marR="0" rtl="0" algn="l">
              <a:lnSpc>
                <a:spcPct val="100000"/>
              </a:lnSpc>
              <a:spcBef>
                <a:spcPts val="0"/>
              </a:spcBef>
              <a:spcAft>
                <a:spcPts val="0"/>
              </a:spcAft>
              <a:buSzPts val="2600"/>
              <a:buChar char="•"/>
            </a:pPr>
            <a:r>
              <a:rPr lang="sv-SE"/>
              <a:t>Or, trade </a:t>
            </a:r>
            <a:r>
              <a:rPr i="1" lang="sv-SE"/>
              <a:t>precision</a:t>
            </a:r>
            <a:r>
              <a:rPr lang="sv-SE"/>
              <a:t> for </a:t>
            </a:r>
            <a:r>
              <a:rPr i="1" lang="sv-SE"/>
              <a:t>generality</a:t>
            </a:r>
            <a:r>
              <a:rPr lang="sv-SE"/>
              <a:t>.</a:t>
            </a:r>
            <a:endParaRPr/>
          </a:p>
          <a:p>
            <a:pPr indent="-368300" lvl="1" marL="914400" marR="0" rtl="0" algn="l">
              <a:lnSpc>
                <a:spcPct val="100000"/>
              </a:lnSpc>
              <a:spcBef>
                <a:spcPts val="0"/>
              </a:spcBef>
              <a:spcAft>
                <a:spcPts val="0"/>
              </a:spcAft>
              <a:buSzPts val="2200"/>
              <a:buChar char="•"/>
            </a:pPr>
            <a:r>
              <a:rPr lang="sv-SE"/>
              <a:t>Specify properties that should be obeyed by a function.</a:t>
            </a:r>
            <a:endParaRPr/>
          </a:p>
          <a:p>
            <a:pPr indent="-368300" lvl="1" marL="914400" marR="0" rtl="0" algn="l">
              <a:lnSpc>
                <a:spcPct val="100000"/>
              </a:lnSpc>
              <a:spcBef>
                <a:spcPts val="0"/>
              </a:spcBef>
              <a:spcAft>
                <a:spcPts val="0"/>
              </a:spcAft>
              <a:buSzPts val="2200"/>
              <a:buChar char="•"/>
            </a:pPr>
            <a:r>
              <a:rPr lang="sv-SE"/>
              <a:t>Build a model of a function.</a:t>
            </a:r>
            <a:endParaRPr/>
          </a:p>
          <a:p>
            <a:pPr indent="-368300" lvl="1" marL="914400" marR="0" rtl="0" algn="l">
              <a:lnSpc>
                <a:spcPct val="100000"/>
              </a:lnSpc>
              <a:spcBef>
                <a:spcPts val="0"/>
              </a:spcBef>
              <a:spcAft>
                <a:spcPts val="0"/>
              </a:spcAft>
              <a:buSzPts val="2200"/>
              <a:buChar char="•"/>
            </a:pPr>
            <a:r>
              <a:rPr lang="sv-SE"/>
              <a:t>Check for anomalies that all programs can suffer from.</a:t>
            </a:r>
            <a:endParaRPr/>
          </a:p>
        </p:txBody>
      </p:sp>
      <p:sp>
        <p:nvSpPr>
          <p:cNvPr id="205" name="Google Shape;20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Types of Oracles</a:t>
            </a:r>
            <a:endParaRPr/>
          </a:p>
        </p:txBody>
      </p:sp>
      <p:sp>
        <p:nvSpPr>
          <p:cNvPr id="211" name="Google Shape;211;p29"/>
          <p:cNvSpPr txBox="1"/>
          <p:nvPr>
            <p:ph idx="1" type="body"/>
          </p:nvPr>
        </p:nvSpPr>
        <p:spPr>
          <a:xfrm>
            <a:off x="468900" y="1186600"/>
            <a:ext cx="8217900" cy="35760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Specified Oracles</a:t>
            </a:r>
            <a:endParaRPr b="1" sz="2400"/>
          </a:p>
          <a:p>
            <a:pPr indent="-342900" lvl="1" marL="914400" rtl="0" algn="l">
              <a:spcBef>
                <a:spcPts val="500"/>
              </a:spcBef>
              <a:spcAft>
                <a:spcPts val="0"/>
              </a:spcAft>
              <a:buSzPts val="1800"/>
              <a:buChar char="•"/>
            </a:pPr>
            <a:r>
              <a:rPr lang="sv-SE" sz="1800"/>
              <a:t>Developers, using the requirements, formally specify properties that correct behavior should follow. </a:t>
            </a:r>
            <a:endParaRPr sz="1800"/>
          </a:p>
          <a:p>
            <a:pPr indent="-381000" lvl="0" marL="457200" rtl="0" algn="l">
              <a:spcBef>
                <a:spcPts val="1000"/>
              </a:spcBef>
              <a:spcAft>
                <a:spcPts val="0"/>
              </a:spcAft>
              <a:buSzPts val="2400"/>
              <a:buChar char="•"/>
            </a:pPr>
            <a:r>
              <a:rPr b="1" lang="sv-SE" sz="2400"/>
              <a:t>Derived Oracles</a:t>
            </a:r>
            <a:endParaRPr b="1" sz="2400"/>
          </a:p>
          <a:p>
            <a:pPr indent="-342900" lvl="1" marL="914400" rtl="0" algn="l">
              <a:spcBef>
                <a:spcPts val="500"/>
              </a:spcBef>
              <a:spcAft>
                <a:spcPts val="0"/>
              </a:spcAft>
              <a:buSzPts val="1800"/>
              <a:buChar char="•"/>
            </a:pPr>
            <a:r>
              <a:rPr lang="sv-SE" sz="1800"/>
              <a:t>An oracle is derived from development artifacts or system executions.</a:t>
            </a:r>
            <a:endParaRPr sz="1800"/>
          </a:p>
          <a:p>
            <a:pPr indent="-381000" lvl="0" marL="457200" rtl="0" algn="l">
              <a:spcBef>
                <a:spcPts val="1000"/>
              </a:spcBef>
              <a:spcAft>
                <a:spcPts val="0"/>
              </a:spcAft>
              <a:buSzPts val="2400"/>
              <a:buChar char="•"/>
            </a:pPr>
            <a:r>
              <a:rPr b="1" lang="sv-SE" sz="2400"/>
              <a:t>Implicit Oracles</a:t>
            </a:r>
            <a:endParaRPr b="1" sz="2400"/>
          </a:p>
          <a:p>
            <a:pPr indent="-342900" lvl="1" marL="914400" rtl="0" algn="l">
              <a:spcBef>
                <a:spcPts val="500"/>
              </a:spcBef>
              <a:spcAft>
                <a:spcPts val="0"/>
              </a:spcAft>
              <a:buSzPts val="1800"/>
              <a:buChar char="•"/>
            </a:pPr>
            <a:r>
              <a:rPr lang="sv-SE" sz="1800"/>
              <a:t>An oracle judges correctness using properties expected of many programs.</a:t>
            </a:r>
            <a:endParaRPr sz="1800"/>
          </a:p>
          <a:p>
            <a:pPr indent="-381000" lvl="0" marL="457200" rtl="0" algn="l">
              <a:spcBef>
                <a:spcPts val="1000"/>
              </a:spcBef>
              <a:spcAft>
                <a:spcPts val="0"/>
              </a:spcAft>
              <a:buSzPts val="2400"/>
              <a:buChar char="•"/>
            </a:pPr>
            <a:r>
              <a:rPr b="1" lang="sv-SE" sz="2400"/>
              <a:t>Human Oracles</a:t>
            </a:r>
            <a:endParaRPr b="1" sz="2400"/>
          </a:p>
          <a:p>
            <a:pPr indent="-342900" lvl="1" marL="914400" rtl="0" algn="l">
              <a:spcBef>
                <a:spcPts val="500"/>
              </a:spcBef>
              <a:spcAft>
                <a:spcPts val="0"/>
              </a:spcAft>
              <a:buSzPts val="1800"/>
              <a:buChar char="•"/>
            </a:pPr>
            <a:r>
              <a:rPr lang="sv-SE" sz="1800"/>
              <a:t>Judge tests manually.</a:t>
            </a:r>
            <a:endParaRPr sz="1800"/>
          </a:p>
          <a:p>
            <a:pPr indent="0" lvl="0" marL="0" rtl="0" algn="l">
              <a:spcBef>
                <a:spcPts val="1000"/>
              </a:spcBef>
              <a:spcAft>
                <a:spcPts val="0"/>
              </a:spcAft>
              <a:buNone/>
            </a:pPr>
            <a:r>
              <a:t/>
            </a:r>
            <a:endParaRPr/>
          </a:p>
        </p:txBody>
      </p:sp>
      <p:sp>
        <p:nvSpPr>
          <p:cNvPr id="212" name="Google Shape;21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Specified Oracles</a:t>
            </a:r>
            <a:endParaRPr/>
          </a:p>
        </p:txBody>
      </p:sp>
      <p:sp>
        <p:nvSpPr>
          <p:cNvPr id="218" name="Google Shape;21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Specified Oracles</a:t>
            </a:r>
            <a:r>
              <a:rPr lang="sv-SE"/>
              <a:t> judge behavior using a human-created specification of correctness.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Most oracles are specified oracles.</a:t>
            </a:r>
            <a:endParaRPr/>
          </a:p>
          <a:p>
            <a:pPr indent="-368300" lvl="1" marL="914400" marR="0" rtl="0" algn="l">
              <a:lnSpc>
                <a:spcPct val="100000"/>
              </a:lnSpc>
              <a:spcBef>
                <a:spcPts val="0"/>
              </a:spcBef>
              <a:spcAft>
                <a:spcPts val="0"/>
              </a:spcAft>
              <a:buSzPts val="2200"/>
              <a:buChar char="•"/>
            </a:pPr>
            <a:r>
              <a:rPr lang="sv-SE"/>
              <a:t>Any manually-written test case has a specified oracle.</a:t>
            </a:r>
            <a:endParaRPr/>
          </a:p>
        </p:txBody>
      </p:sp>
      <p:pic>
        <p:nvPicPr>
          <p:cNvPr id="219" name="Google Shape;219;p30"/>
          <p:cNvPicPr preferRelativeResize="0"/>
          <p:nvPr/>
        </p:nvPicPr>
        <p:blipFill>
          <a:blip r:embed="rId3">
            <a:alphaModFix/>
          </a:blip>
          <a:stretch>
            <a:fillRect/>
          </a:stretch>
        </p:blipFill>
        <p:spPr>
          <a:xfrm>
            <a:off x="2791921" y="2381254"/>
            <a:ext cx="3097444" cy="1083863"/>
          </a:xfrm>
          <a:prstGeom prst="rect">
            <a:avLst/>
          </a:prstGeom>
          <a:noFill/>
          <a:ln>
            <a:noFill/>
          </a:ln>
        </p:spPr>
      </p:pic>
      <p:sp>
        <p:nvSpPr>
          <p:cNvPr id="220" name="Google Shape;22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Expected-Value Oracles</a:t>
            </a:r>
            <a:endParaRPr/>
          </a:p>
        </p:txBody>
      </p:sp>
      <p:sp>
        <p:nvSpPr>
          <p:cNvPr id="226" name="Google Shape;226;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Simplest oracle - what exactly should happen?</a:t>
            </a:r>
            <a:endParaRPr/>
          </a:p>
          <a:p>
            <a:pPr indent="0" lvl="0" marL="0" marR="0" rtl="0" algn="l">
              <a:lnSpc>
                <a:spcPct val="100000"/>
              </a:lnSpc>
              <a:spcBef>
                <a:spcPts val="600"/>
              </a:spcBef>
              <a:spcAft>
                <a:spcPts val="0"/>
              </a:spcAft>
              <a:buNone/>
            </a:pPr>
            <a:r>
              <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sv-SE" sz="2400">
                <a:latin typeface="Consolas"/>
                <a:ea typeface="Consolas"/>
                <a:cs typeface="Consolas"/>
                <a:sym typeface="Consolas"/>
              </a:rPr>
              <a:t>int expected = 7;</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sv-SE" sz="2400">
                <a:latin typeface="Consolas"/>
                <a:ea typeface="Consolas"/>
                <a:cs typeface="Consolas"/>
                <a:sym typeface="Consolas"/>
              </a:rPr>
              <a:t>int actual = max(3, 7);</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sv-SE" sz="2400">
                <a:latin typeface="Consolas"/>
                <a:ea typeface="Consolas"/>
                <a:cs typeface="Consolas"/>
                <a:sym typeface="Consolas"/>
              </a:rPr>
              <a:t>assertEquals(expected, actual);</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latin typeface="Consolas"/>
              <a:ea typeface="Consolas"/>
              <a:cs typeface="Consolas"/>
              <a:sym typeface="Consolas"/>
            </a:endParaRPr>
          </a:p>
          <a:p>
            <a:pPr indent="-393700" lvl="0" marL="457200" marR="0" rtl="0" algn="l">
              <a:lnSpc>
                <a:spcPct val="100000"/>
              </a:lnSpc>
              <a:spcBef>
                <a:spcPts val="600"/>
              </a:spcBef>
              <a:spcAft>
                <a:spcPts val="0"/>
              </a:spcAft>
              <a:buSzPts val="2600"/>
              <a:buChar char="•"/>
            </a:pPr>
            <a:r>
              <a:rPr lang="sv-SE"/>
              <a:t>Oracle written for a single test case, not reusable.</a:t>
            </a:r>
            <a:endParaRPr/>
          </a:p>
        </p:txBody>
      </p:sp>
      <p:sp>
        <p:nvSpPr>
          <p:cNvPr id="227" name="Google Shape;22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Self-Checks as Oracles</a:t>
            </a:r>
            <a:endParaRPr/>
          </a:p>
        </p:txBody>
      </p:sp>
      <p:sp>
        <p:nvSpPr>
          <p:cNvPr id="233" name="Google Shape;233;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Rather than comparing actual values, use properties about results to judge sequences.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sv-SE" sz="2400"/>
              <a:t>Uses assertions, contracts, and other logical properties.</a:t>
            </a:r>
            <a:endParaRPr sz="2400"/>
          </a:p>
        </p:txBody>
      </p:sp>
      <p:pic>
        <p:nvPicPr>
          <p:cNvPr id="234" name="Google Shape;234;p32"/>
          <p:cNvPicPr preferRelativeResize="0"/>
          <p:nvPr/>
        </p:nvPicPr>
        <p:blipFill>
          <a:blip r:embed="rId3">
            <a:alphaModFix/>
          </a:blip>
          <a:stretch>
            <a:fillRect/>
          </a:stretch>
        </p:blipFill>
        <p:spPr>
          <a:xfrm>
            <a:off x="457200" y="2470106"/>
            <a:ext cx="4329113" cy="1185863"/>
          </a:xfrm>
          <a:prstGeom prst="rect">
            <a:avLst/>
          </a:prstGeom>
          <a:noFill/>
          <a:ln>
            <a:noFill/>
          </a:ln>
        </p:spPr>
      </p:pic>
      <p:sp>
        <p:nvSpPr>
          <p:cNvPr id="235" name="Google Shape;235;p32"/>
          <p:cNvSpPr txBox="1"/>
          <p:nvPr>
            <p:ph idx="1" type="body"/>
          </p:nvPr>
        </p:nvSpPr>
        <p:spPr>
          <a:xfrm>
            <a:off x="4786325" y="1786675"/>
            <a:ext cx="3994500" cy="2022000"/>
          </a:xfrm>
          <a:prstGeom prst="rect">
            <a:avLst/>
          </a:prstGeom>
          <a:noFill/>
          <a:ln>
            <a:noFill/>
          </a:ln>
        </p:spPr>
        <p:txBody>
          <a:bodyPr anchorCtr="0" anchor="ctr" bIns="91425" lIns="91425" spcFirstLastPara="1" rIns="91425" wrap="square" tIns="91425">
            <a:noAutofit/>
          </a:bodyPr>
          <a:lstStyle/>
          <a:p>
            <a:pPr indent="0" lvl="0" marL="101600" marR="101600" rtl="0" algn="l">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gn="l">
              <a:lnSpc>
                <a:spcPct val="163636"/>
              </a:lnSpc>
              <a:spcBef>
                <a:spcPts val="0"/>
              </a:spcBef>
              <a:spcAft>
                <a:spcPts val="0"/>
              </a:spcAft>
              <a:buNone/>
            </a:pPr>
            <a:r>
              <a:rPr i="1" lang="sv-SE" sz="1000">
                <a:solidFill>
                  <a:srgbClr val="808080"/>
                </a:solidFill>
                <a:highlight>
                  <a:srgbClr val="F5F5F5"/>
                </a:highlight>
                <a:latin typeface="Droid Sans"/>
                <a:ea typeface="Droid Sans"/>
                <a:cs typeface="Droid Sans"/>
                <a:sym typeface="Droid Sans"/>
              </a:rPr>
              <a:t>@Test</a:t>
            </a:r>
            <a:br>
              <a:rPr lang="sv-SE" sz="1000">
                <a:highlight>
                  <a:srgbClr val="F5F5F5"/>
                </a:highlight>
                <a:latin typeface="Droid Sans"/>
                <a:ea typeface="Droid Sans"/>
                <a:cs typeface="Droid Sans"/>
                <a:sym typeface="Droid Sans"/>
              </a:rPr>
            </a:br>
            <a:r>
              <a:rPr b="1" lang="sv-SE" sz="1000">
                <a:solidFill>
                  <a:srgbClr val="7F0055"/>
                </a:solidFill>
                <a:highlight>
                  <a:srgbClr val="F5F5F5"/>
                </a:highlight>
                <a:latin typeface="Droid Sans"/>
                <a:ea typeface="Droid Sans"/>
                <a:cs typeface="Droid Sans"/>
                <a:sym typeface="Droid Sans"/>
              </a:rPr>
              <a:t>public</a:t>
            </a:r>
            <a:r>
              <a:rPr lang="sv-SE" sz="1000">
                <a:highlight>
                  <a:srgbClr val="F5F5F5"/>
                </a:highlight>
                <a:latin typeface="Droid Sans"/>
                <a:ea typeface="Droid Sans"/>
                <a:cs typeface="Droid Sans"/>
                <a:sym typeface="Droid Sans"/>
              </a:rPr>
              <a:t> </a:t>
            </a:r>
            <a:r>
              <a:rPr b="1" lang="sv-SE" sz="1000">
                <a:solidFill>
                  <a:srgbClr val="7F0055"/>
                </a:solidFill>
                <a:highlight>
                  <a:srgbClr val="F5F5F5"/>
                </a:highlight>
                <a:latin typeface="Droid Sans"/>
                <a:ea typeface="Droid Sans"/>
                <a:cs typeface="Droid Sans"/>
                <a:sym typeface="Droid Sans"/>
              </a:rPr>
              <a:t>void</a:t>
            </a:r>
            <a:r>
              <a:rPr lang="sv-SE" sz="1000">
                <a:highlight>
                  <a:srgbClr val="F5F5F5"/>
                </a:highlight>
                <a:latin typeface="Droid Sans"/>
                <a:ea typeface="Droid Sans"/>
                <a:cs typeface="Droid Sans"/>
                <a:sym typeface="Droid Sans"/>
              </a:rPr>
              <a:t> propertiesOfSort (String[] input) {</a:t>
            </a:r>
            <a:br>
              <a:rPr lang="sv-SE" sz="1000">
                <a:highlight>
                  <a:srgbClr val="F5F5F5"/>
                </a:highlight>
                <a:latin typeface="Droid Sans"/>
                <a:ea typeface="Droid Sans"/>
                <a:cs typeface="Droid Sans"/>
                <a:sym typeface="Droid Sans"/>
              </a:rPr>
            </a:br>
            <a:r>
              <a:rPr lang="sv-SE" sz="1000">
                <a:highlight>
                  <a:srgbClr val="F5F5F5"/>
                </a:highlight>
                <a:latin typeface="Droid Sans"/>
                <a:ea typeface="Droid Sans"/>
                <a:cs typeface="Droid Sans"/>
                <a:sym typeface="Droid Sans"/>
              </a:rPr>
              <a:t>   </a:t>
            </a:r>
            <a:r>
              <a:rPr i="1" lang="sv-SE" sz="1000">
                <a:solidFill>
                  <a:srgbClr val="008800"/>
                </a:solidFill>
                <a:highlight>
                  <a:srgbClr val="F5F5F5"/>
                </a:highlight>
                <a:latin typeface="Droid Sans"/>
                <a:ea typeface="Droid Sans"/>
                <a:cs typeface="Droid Sans"/>
                <a:sym typeface="Droid Sans"/>
              </a:rPr>
              <a:t>// Tests</a:t>
            </a:r>
            <a:br>
              <a:rPr lang="sv-SE" sz="1000">
                <a:highlight>
                  <a:srgbClr val="F5F5F5"/>
                </a:highlight>
                <a:latin typeface="Droid Sans"/>
                <a:ea typeface="Droid Sans"/>
                <a:cs typeface="Droid Sans"/>
                <a:sym typeface="Droid Sans"/>
              </a:rPr>
            </a:br>
            <a:r>
              <a:rPr lang="sv-SE" sz="1000">
                <a:highlight>
                  <a:srgbClr val="F5F5F5"/>
                </a:highlight>
                <a:latin typeface="Droid Sans"/>
                <a:ea typeface="Droid Sans"/>
                <a:cs typeface="Droid Sans"/>
                <a:sym typeface="Droid Sans"/>
              </a:rPr>
              <a:t>	String[] sorted = quickSort(input);</a:t>
            </a:r>
            <a:endParaRPr sz="1000">
              <a:highlight>
                <a:srgbClr val="F5F5F5"/>
              </a:highlight>
              <a:latin typeface="Droid Sans"/>
              <a:ea typeface="Droid Sans"/>
              <a:cs typeface="Droid Sans"/>
              <a:sym typeface="Droid Sans"/>
            </a:endParaRPr>
          </a:p>
          <a:p>
            <a:pPr indent="355600" lvl="0" marL="101600" marR="101600" rtl="0" algn="l">
              <a:lnSpc>
                <a:spcPct val="163636"/>
              </a:lnSpc>
              <a:spcBef>
                <a:spcPts val="0"/>
              </a:spcBef>
              <a:spcAft>
                <a:spcPts val="0"/>
              </a:spcAft>
              <a:buNone/>
            </a:pPr>
            <a:r>
              <a:rPr b="1" lang="sv-SE" sz="1000">
                <a:highlight>
                  <a:srgbClr val="F5F5F5"/>
                </a:highlight>
                <a:latin typeface="Droid Sans"/>
                <a:ea typeface="Droid Sans"/>
                <a:cs typeface="Droid Sans"/>
                <a:sym typeface="Droid Sans"/>
              </a:rPr>
              <a:t>assert(sorted.size &gt;= 1, </a:t>
            </a:r>
            <a:r>
              <a:rPr b="1" lang="sv-SE" sz="1000">
                <a:solidFill>
                  <a:srgbClr val="0000FF"/>
                </a:solidFill>
                <a:highlight>
                  <a:srgbClr val="F5F5F5"/>
                </a:highlight>
                <a:latin typeface="Droid Sans"/>
                <a:ea typeface="Droid Sans"/>
                <a:cs typeface="Droid Sans"/>
                <a:sym typeface="Droid Sans"/>
              </a:rPr>
              <a:t>"This array can’t be empty."</a:t>
            </a:r>
            <a:r>
              <a:rPr b="1" lang="sv-SE" sz="1000">
                <a:solidFill>
                  <a:srgbClr val="000000"/>
                </a:solidFill>
                <a:highlight>
                  <a:srgbClr val="F5F5F5"/>
                </a:highlight>
                <a:latin typeface="Droid Sans"/>
                <a:ea typeface="Droid Sans"/>
                <a:cs typeface="Droid Sans"/>
                <a:sym typeface="Droid Sans"/>
              </a:rPr>
              <a:t>)</a:t>
            </a:r>
            <a:r>
              <a:rPr b="1" lang="sv-SE" sz="1000">
                <a:highlight>
                  <a:srgbClr val="F5F5F5"/>
                </a:highlight>
                <a:latin typeface="Droid Sans"/>
                <a:ea typeface="Droid Sans"/>
                <a:cs typeface="Droid Sans"/>
                <a:sym typeface="Droid Sans"/>
              </a:rPr>
              <a:t>  </a:t>
            </a:r>
            <a:endParaRPr b="1" sz="1000">
              <a:highlight>
                <a:srgbClr val="F5F5F5"/>
              </a:highlight>
              <a:latin typeface="Droid Sans"/>
              <a:ea typeface="Droid Sans"/>
              <a:cs typeface="Droid Sans"/>
              <a:sym typeface="Droid Sans"/>
            </a:endParaRPr>
          </a:p>
          <a:p>
            <a:pPr indent="355600" lvl="0" marL="101600" marR="101600" rtl="0" algn="l">
              <a:lnSpc>
                <a:spcPct val="163636"/>
              </a:lnSpc>
              <a:spcBef>
                <a:spcPts val="0"/>
              </a:spcBef>
              <a:spcAft>
                <a:spcPts val="0"/>
              </a:spcAft>
              <a:buNone/>
            </a:pPr>
            <a:r>
              <a:rPr lang="sv-SE" sz="1000">
                <a:highlight>
                  <a:srgbClr val="F5F5F5"/>
                </a:highlight>
                <a:latin typeface="Droid Sans"/>
                <a:ea typeface="Droid Sans"/>
                <a:cs typeface="Droid Sans"/>
                <a:sym typeface="Droid Sans"/>
              </a:rPr>
              <a:t>for (int item = 1; item &lt; sorted.length; item++)</a:t>
            </a:r>
            <a:endParaRPr sz="1000">
              <a:highlight>
                <a:srgbClr val="F5F5F5"/>
              </a:highlight>
              <a:latin typeface="Droid Sans"/>
              <a:ea typeface="Droid Sans"/>
              <a:cs typeface="Droid Sans"/>
              <a:sym typeface="Droid Sans"/>
            </a:endParaRPr>
          </a:p>
          <a:p>
            <a:pPr indent="355600" lvl="0" marL="101600" marR="101600" rtl="0" algn="l">
              <a:lnSpc>
                <a:spcPct val="163636"/>
              </a:lnSpc>
              <a:spcBef>
                <a:spcPts val="0"/>
              </a:spcBef>
              <a:spcAft>
                <a:spcPts val="0"/>
              </a:spcAft>
              <a:buNone/>
            </a:pPr>
            <a:r>
              <a:rPr lang="sv-SE" sz="1000">
                <a:highlight>
                  <a:srgbClr val="F5F5F5"/>
                </a:highlight>
                <a:latin typeface="Droid Sans"/>
                <a:ea typeface="Droid Sans"/>
                <a:cs typeface="Droid Sans"/>
                <a:sym typeface="Droid Sans"/>
              </a:rPr>
              <a:t>   </a:t>
            </a:r>
            <a:r>
              <a:rPr b="1" lang="sv-SE" sz="1000">
                <a:highlight>
                  <a:srgbClr val="F5F5F5"/>
                </a:highlight>
                <a:latin typeface="Droid Sans"/>
                <a:ea typeface="Droid Sans"/>
                <a:cs typeface="Droid Sans"/>
                <a:sym typeface="Droid Sans"/>
              </a:rPr>
              <a:t> assert(sorted[item] &gt; sorted[item - 1], “Items </a:t>
            </a:r>
            <a:br>
              <a:rPr b="1" lang="sv-SE" sz="1000">
                <a:highlight>
                  <a:srgbClr val="F5F5F5"/>
                </a:highlight>
                <a:latin typeface="Droid Sans"/>
                <a:ea typeface="Droid Sans"/>
                <a:cs typeface="Droid Sans"/>
                <a:sym typeface="Droid Sans"/>
              </a:rPr>
            </a:br>
            <a:r>
              <a:rPr b="1" lang="sv-SE" sz="1000">
                <a:highlight>
                  <a:srgbClr val="F5F5F5"/>
                </a:highlight>
                <a:latin typeface="Droid Sans"/>
                <a:ea typeface="Droid Sans"/>
                <a:cs typeface="Droid Sans"/>
                <a:sym typeface="Droid Sans"/>
              </a:rPr>
              <a:t>                            should be sorted in ascending order”);</a:t>
            </a:r>
            <a:endParaRPr b="1" sz="1000">
              <a:highlight>
                <a:srgbClr val="F5F5F5"/>
              </a:highlight>
              <a:latin typeface="Droid Sans"/>
              <a:ea typeface="Droid Sans"/>
              <a:cs typeface="Droid Sans"/>
              <a:sym typeface="Droid Sans"/>
            </a:endParaRPr>
          </a:p>
          <a:p>
            <a:pPr indent="0" lvl="0" marL="101600" marR="101600" rtl="0" algn="l">
              <a:lnSpc>
                <a:spcPct val="163636"/>
              </a:lnSpc>
              <a:spcBef>
                <a:spcPts val="0"/>
              </a:spcBef>
              <a:spcAft>
                <a:spcPts val="0"/>
              </a:spcAft>
              <a:buNone/>
            </a:pPr>
            <a:r>
              <a:rPr lang="sv-SE" sz="1000">
                <a:highlight>
                  <a:srgbClr val="F5F5F5"/>
                </a:highlight>
                <a:latin typeface="Droid Sans"/>
                <a:ea typeface="Droid Sans"/>
                <a:cs typeface="Droid Sans"/>
                <a:sym typeface="Droid Sans"/>
              </a:rPr>
              <a:t> }</a:t>
            </a:r>
            <a:endParaRPr sz="1000">
              <a:highlight>
                <a:srgbClr val="F5F5F5"/>
              </a:highlight>
              <a:latin typeface="Droid Sans"/>
              <a:ea typeface="Droid Sans"/>
              <a:cs typeface="Droid Sans"/>
              <a:sym typeface="Droid Sans"/>
            </a:endParaRPr>
          </a:p>
        </p:txBody>
      </p:sp>
      <p:sp>
        <p:nvSpPr>
          <p:cNvPr id="236" name="Google Shape;23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Usually written at the function level.</a:t>
            </a:r>
            <a:endParaRPr/>
          </a:p>
          <a:p>
            <a:pPr indent="-368300" lvl="1" marL="914400" rtl="0" algn="l">
              <a:spcBef>
                <a:spcPts val="0"/>
              </a:spcBef>
              <a:spcAft>
                <a:spcPts val="0"/>
              </a:spcAft>
              <a:buSzPts val="2200"/>
              <a:buChar char="•"/>
            </a:pPr>
            <a:r>
              <a:rPr lang="sv-SE"/>
              <a:t>For one method or one high-level “feature”.</a:t>
            </a:r>
            <a:endParaRPr/>
          </a:p>
          <a:p>
            <a:pPr indent="-368300" lvl="1" marL="914400" rtl="0" algn="l">
              <a:spcBef>
                <a:spcPts val="0"/>
              </a:spcBef>
              <a:spcAft>
                <a:spcPts val="0"/>
              </a:spcAft>
              <a:buSzPts val="2200"/>
              <a:buChar char="•"/>
            </a:pPr>
            <a:r>
              <a:rPr lang="sv-SE"/>
              <a:t>Properties based on behavior of that function.</a:t>
            </a:r>
            <a:endParaRPr/>
          </a:p>
          <a:p>
            <a:pPr indent="-393700" lvl="0" marL="457200" rtl="0" algn="l">
              <a:spcBef>
                <a:spcPts val="0"/>
              </a:spcBef>
              <a:spcAft>
                <a:spcPts val="0"/>
              </a:spcAft>
              <a:buSzPts val="2600"/>
              <a:buChar char="•"/>
            </a:pPr>
            <a:r>
              <a:rPr lang="sv-SE"/>
              <a:t>Work for any input to that function.</a:t>
            </a:r>
            <a:endParaRPr/>
          </a:p>
          <a:p>
            <a:pPr indent="-393700" lvl="0" marL="457200" rtl="0" algn="l">
              <a:spcBef>
                <a:spcPts val="0"/>
              </a:spcBef>
              <a:spcAft>
                <a:spcPts val="0"/>
              </a:spcAft>
              <a:buSzPts val="2600"/>
              <a:buChar char="•"/>
            </a:pPr>
            <a:r>
              <a:rPr lang="sv-SE"/>
              <a:t>Only accurate for those properties. </a:t>
            </a:r>
            <a:endParaRPr/>
          </a:p>
          <a:p>
            <a:pPr indent="-368300" lvl="1" marL="914400" rtl="0" algn="l">
              <a:spcBef>
                <a:spcPts val="0"/>
              </a:spcBef>
              <a:spcAft>
                <a:spcPts val="0"/>
              </a:spcAft>
              <a:buSzPts val="2200"/>
              <a:buChar char="•"/>
            </a:pPr>
            <a:r>
              <a:rPr lang="sv-SE"/>
              <a:t>Faults may be missed even if the specified properties are obeyed.</a:t>
            </a:r>
            <a:endParaRPr/>
          </a:p>
          <a:p>
            <a:pPr indent="-368300" lvl="1" marL="914400" rtl="0" algn="l">
              <a:spcBef>
                <a:spcPts val="0"/>
              </a:spcBef>
              <a:spcAft>
                <a:spcPts val="0"/>
              </a:spcAft>
              <a:buSzPts val="2200"/>
              <a:buChar char="•"/>
            </a:pPr>
            <a:r>
              <a:rPr lang="sv-SE"/>
              <a:t>More properties = more expensive to write.</a:t>
            </a:r>
            <a:endParaRPr/>
          </a:p>
        </p:txBody>
      </p:sp>
      <p:sp>
        <p:nvSpPr>
          <p:cNvPr id="242" name="Google Shape;242;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Self-Checks</a:t>
            </a:r>
            <a:endParaRPr/>
          </a:p>
        </p:txBody>
      </p:sp>
      <p:sp>
        <p:nvSpPr>
          <p:cNvPr id="243" name="Google Shape;24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Verification and Validation</a:t>
            </a:r>
            <a:endParaRPr/>
          </a:p>
        </p:txBody>
      </p:sp>
      <p:sp>
        <p:nvSpPr>
          <p:cNvPr id="92" name="Google Shape;92;p16"/>
          <p:cNvSpPr txBox="1"/>
          <p:nvPr>
            <p:ph idx="1" type="body"/>
          </p:nvPr>
        </p:nvSpPr>
        <p:spPr>
          <a:xfrm>
            <a:off x="468900" y="1230850"/>
            <a:ext cx="8217900" cy="3531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Verification - the process of ensuring that an implementation conforms to its specification.</a:t>
            </a:r>
            <a:endParaRPr/>
          </a:p>
          <a:p>
            <a:pPr indent="-368300" lvl="1" marL="914400" marR="0" rtl="0" algn="l">
              <a:lnSpc>
                <a:spcPct val="100000"/>
              </a:lnSpc>
              <a:spcBef>
                <a:spcPts val="0"/>
              </a:spcBef>
              <a:spcAft>
                <a:spcPts val="0"/>
              </a:spcAft>
              <a:buSzPts val="2200"/>
              <a:buChar char="•"/>
            </a:pPr>
            <a:r>
              <a:rPr lang="sv-SE"/>
              <a:t>AKA: Under these conditions, does the software work?</a:t>
            </a:r>
            <a:endParaRPr/>
          </a:p>
          <a:p>
            <a:pPr indent="-393700" lvl="0" marL="457200" marR="0" rtl="0" algn="l">
              <a:lnSpc>
                <a:spcPct val="100000"/>
              </a:lnSpc>
              <a:spcBef>
                <a:spcPts val="0"/>
              </a:spcBef>
              <a:spcAft>
                <a:spcPts val="0"/>
              </a:spcAft>
              <a:buSzPts val="2600"/>
              <a:buChar char="•"/>
            </a:pPr>
            <a:r>
              <a:rPr lang="sv-SE"/>
              <a:t>Validation - the process of ensuring that an implementation meets the users’ goals.</a:t>
            </a:r>
            <a:endParaRPr/>
          </a:p>
          <a:p>
            <a:pPr indent="-368300" lvl="1" marL="914400" marR="0" rtl="0" algn="l">
              <a:lnSpc>
                <a:spcPct val="100000"/>
              </a:lnSpc>
              <a:spcBef>
                <a:spcPts val="0"/>
              </a:spcBef>
              <a:spcAft>
                <a:spcPts val="0"/>
              </a:spcAft>
              <a:buSzPts val="2200"/>
              <a:buChar char="•"/>
            </a:pPr>
            <a:r>
              <a:rPr lang="sv-SE"/>
              <a:t>AKA: Does the software work in the real world?</a:t>
            </a:r>
            <a:endParaRPr/>
          </a:p>
          <a:p>
            <a:pPr indent="-393700" lvl="0" marL="457200" marR="0" rtl="0" algn="l">
              <a:lnSpc>
                <a:spcPct val="100000"/>
              </a:lnSpc>
              <a:spcBef>
                <a:spcPts val="0"/>
              </a:spcBef>
              <a:spcAft>
                <a:spcPts val="0"/>
              </a:spcAft>
              <a:buSzPts val="2600"/>
              <a:buChar char="•"/>
            </a:pPr>
            <a:r>
              <a:rPr lang="sv-SE"/>
              <a:t>Proper V&amp;V produces </a:t>
            </a:r>
            <a:r>
              <a:rPr i="1" lang="sv-SE"/>
              <a:t>dependable </a:t>
            </a:r>
            <a:r>
              <a:rPr lang="sv-SE"/>
              <a:t>software.</a:t>
            </a:r>
            <a:endParaRPr/>
          </a:p>
          <a:p>
            <a:pPr indent="-368300" lvl="1" marL="914400" marR="0" rtl="0" algn="l">
              <a:lnSpc>
                <a:spcPct val="100000"/>
              </a:lnSpc>
              <a:spcBef>
                <a:spcPts val="0"/>
              </a:spcBef>
              <a:spcAft>
                <a:spcPts val="0"/>
              </a:spcAft>
              <a:buSzPts val="2200"/>
              <a:buChar char="•"/>
            </a:pPr>
            <a:r>
              <a:rPr b="1" lang="sv-SE"/>
              <a:t>Testing is the primary verification activity.</a:t>
            </a:r>
            <a:endParaRPr b="1"/>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Models as Oracles</a:t>
            </a:r>
            <a:endParaRPr/>
          </a:p>
        </p:txBody>
      </p:sp>
      <p:pic>
        <p:nvPicPr>
          <p:cNvPr descr="model-top.png" id="249" name="Google Shape;249;p34"/>
          <p:cNvPicPr preferRelativeResize="0"/>
          <p:nvPr/>
        </p:nvPicPr>
        <p:blipFill>
          <a:blip r:embed="rId3">
            <a:alphaModFix/>
          </a:blip>
          <a:stretch>
            <a:fillRect/>
          </a:stretch>
        </p:blipFill>
        <p:spPr>
          <a:xfrm>
            <a:off x="455660" y="1402819"/>
            <a:ext cx="2821718" cy="1833938"/>
          </a:xfrm>
          <a:prstGeom prst="rect">
            <a:avLst/>
          </a:prstGeom>
          <a:noFill/>
          <a:ln>
            <a:noFill/>
          </a:ln>
        </p:spPr>
      </p:pic>
      <p:pic>
        <p:nvPicPr>
          <p:cNvPr descr="model.png" id="250" name="Google Shape;250;p34"/>
          <p:cNvPicPr preferRelativeResize="0"/>
          <p:nvPr/>
        </p:nvPicPr>
        <p:blipFill>
          <a:blip r:embed="rId4">
            <a:alphaModFix/>
          </a:blip>
          <a:stretch>
            <a:fillRect/>
          </a:stretch>
        </p:blipFill>
        <p:spPr>
          <a:xfrm>
            <a:off x="1682825" y="2690456"/>
            <a:ext cx="4942838" cy="1833937"/>
          </a:xfrm>
          <a:prstGeom prst="rect">
            <a:avLst/>
          </a:prstGeom>
          <a:noFill/>
          <a:ln cap="flat" cmpd="sng" w="38100">
            <a:solidFill>
              <a:srgbClr val="000000"/>
            </a:solidFill>
            <a:prstDash val="solid"/>
            <a:round/>
            <a:headEnd len="sm" w="sm" type="none"/>
            <a:tailEnd len="sm" w="sm" type="none"/>
          </a:ln>
        </p:spPr>
      </p:pic>
      <p:sp>
        <p:nvSpPr>
          <p:cNvPr id="251" name="Google Shape;251;p34"/>
          <p:cNvSpPr/>
          <p:nvPr/>
        </p:nvSpPr>
        <p:spPr>
          <a:xfrm>
            <a:off x="355200" y="1240619"/>
            <a:ext cx="8331600" cy="352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a:p>
            <a:pPr indent="0" lvl="0" marL="0" rtl="0" algn="l">
              <a:spcBef>
                <a:spcPts val="0"/>
              </a:spcBef>
              <a:spcAft>
                <a:spcPts val="0"/>
              </a:spcAft>
              <a:buNone/>
            </a:pPr>
            <a:r>
              <a:t/>
            </a:r>
            <a:endParaRPr b="1" sz="3000"/>
          </a:p>
        </p:txBody>
      </p:sp>
      <p:sp>
        <p:nvSpPr>
          <p:cNvPr id="252" name="Google Shape;252;p34"/>
          <p:cNvSpPr/>
          <p:nvPr/>
        </p:nvSpPr>
        <p:spPr>
          <a:xfrm>
            <a:off x="950625" y="2512331"/>
            <a:ext cx="1561800" cy="978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Test Input</a:t>
            </a:r>
            <a:endParaRPr b="1" sz="2400"/>
          </a:p>
        </p:txBody>
      </p:sp>
      <p:sp>
        <p:nvSpPr>
          <p:cNvPr id="253" name="Google Shape;253;p34"/>
          <p:cNvSpPr/>
          <p:nvPr/>
        </p:nvSpPr>
        <p:spPr>
          <a:xfrm>
            <a:off x="3429000" y="1612650"/>
            <a:ext cx="1969200" cy="12390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Model</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model-top.png" id="254" name="Google Shape;254;p34"/>
          <p:cNvPicPr preferRelativeResize="0"/>
          <p:nvPr/>
        </p:nvPicPr>
        <p:blipFill>
          <a:blip r:embed="rId3">
            <a:alphaModFix/>
          </a:blip>
          <a:stretch>
            <a:fillRect/>
          </a:stretch>
        </p:blipFill>
        <p:spPr>
          <a:xfrm>
            <a:off x="3481000" y="1918969"/>
            <a:ext cx="1381875" cy="898125"/>
          </a:xfrm>
          <a:prstGeom prst="rect">
            <a:avLst/>
          </a:prstGeom>
          <a:noFill/>
          <a:ln>
            <a:noFill/>
          </a:ln>
        </p:spPr>
      </p:pic>
      <p:sp>
        <p:nvSpPr>
          <p:cNvPr id="255" name="Google Shape;255;p34"/>
          <p:cNvSpPr/>
          <p:nvPr/>
        </p:nvSpPr>
        <p:spPr>
          <a:xfrm>
            <a:off x="3429000" y="3353569"/>
            <a:ext cx="1969200" cy="12390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Implementation</a:t>
            </a:r>
            <a:endParaRPr b="1"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56" name="Google Shape;256;p34"/>
          <p:cNvCxnSpPr>
            <a:stCxn id="252" idx="3"/>
          </p:cNvCxnSpPr>
          <p:nvPr/>
        </p:nvCxnSpPr>
        <p:spPr>
          <a:xfrm flipH="1" rot="10800000">
            <a:off x="2512425" y="2198381"/>
            <a:ext cx="894000" cy="8034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p34"/>
          <p:cNvCxnSpPr>
            <a:stCxn id="252" idx="3"/>
            <a:endCxn id="255" idx="1"/>
          </p:cNvCxnSpPr>
          <p:nvPr/>
        </p:nvCxnSpPr>
        <p:spPr>
          <a:xfrm>
            <a:off x="2512425" y="3001781"/>
            <a:ext cx="916500" cy="971400"/>
          </a:xfrm>
          <a:prstGeom prst="straightConnector1">
            <a:avLst/>
          </a:prstGeom>
          <a:noFill/>
          <a:ln cap="flat" cmpd="sng" w="19050">
            <a:solidFill>
              <a:schemeClr val="dk2"/>
            </a:solidFill>
            <a:prstDash val="solid"/>
            <a:round/>
            <a:headEnd len="med" w="med" type="none"/>
            <a:tailEnd len="med" w="med" type="triangle"/>
          </a:ln>
        </p:spPr>
      </p:cxnSp>
      <p:sp>
        <p:nvSpPr>
          <p:cNvPr id="258" name="Google Shape;258;p34"/>
          <p:cNvSpPr/>
          <p:nvPr/>
        </p:nvSpPr>
        <p:spPr>
          <a:xfrm>
            <a:off x="4074050" y="3827906"/>
            <a:ext cx="701700" cy="602400"/>
          </a:xfrm>
          <a:prstGeom prst="can">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34"/>
          <p:cNvCxnSpPr/>
          <p:nvPr/>
        </p:nvCxnSpPr>
        <p:spPr>
          <a:xfrm>
            <a:off x="5398200" y="2232188"/>
            <a:ext cx="1754100" cy="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4"/>
          <p:cNvCxnSpPr/>
          <p:nvPr/>
        </p:nvCxnSpPr>
        <p:spPr>
          <a:xfrm>
            <a:off x="5398200" y="4052494"/>
            <a:ext cx="1754100" cy="0"/>
          </a:xfrm>
          <a:prstGeom prst="straightConnector1">
            <a:avLst/>
          </a:prstGeom>
          <a:noFill/>
          <a:ln cap="flat" cmpd="sng" w="19050">
            <a:solidFill>
              <a:schemeClr val="dk2"/>
            </a:solidFill>
            <a:prstDash val="solid"/>
            <a:round/>
            <a:headEnd len="med" w="med" type="none"/>
            <a:tailEnd len="med" w="med" type="triangle"/>
          </a:ln>
        </p:spPr>
      </p:cxnSp>
      <p:sp>
        <p:nvSpPr>
          <p:cNvPr id="261" name="Google Shape;261;p34"/>
          <p:cNvSpPr/>
          <p:nvPr/>
        </p:nvSpPr>
        <p:spPr>
          <a:xfrm>
            <a:off x="5873425" y="2563256"/>
            <a:ext cx="1561800" cy="9789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Compare Results</a:t>
            </a:r>
            <a:endParaRPr b="1" sz="2400"/>
          </a:p>
        </p:txBody>
      </p:sp>
      <p:cxnSp>
        <p:nvCxnSpPr>
          <p:cNvPr id="262" name="Google Shape;262;p34"/>
          <p:cNvCxnSpPr>
            <a:stCxn id="261" idx="0"/>
          </p:cNvCxnSpPr>
          <p:nvPr/>
        </p:nvCxnSpPr>
        <p:spPr>
          <a:xfrm rot="10800000">
            <a:off x="6371425" y="2249156"/>
            <a:ext cx="282900" cy="314100"/>
          </a:xfrm>
          <a:prstGeom prst="straightConnector1">
            <a:avLst/>
          </a:prstGeom>
          <a:noFill/>
          <a:ln cap="flat" cmpd="sng" w="19050">
            <a:solidFill>
              <a:schemeClr val="dk2"/>
            </a:solidFill>
            <a:prstDash val="solid"/>
            <a:round/>
            <a:headEnd len="med" w="med" type="none"/>
            <a:tailEnd len="med" w="med" type="none"/>
          </a:ln>
        </p:spPr>
      </p:cxnSp>
      <p:cxnSp>
        <p:nvCxnSpPr>
          <p:cNvPr id="263" name="Google Shape;263;p34"/>
          <p:cNvCxnSpPr>
            <a:stCxn id="261" idx="2"/>
          </p:cNvCxnSpPr>
          <p:nvPr/>
        </p:nvCxnSpPr>
        <p:spPr>
          <a:xfrm flipH="1">
            <a:off x="6201625" y="3542156"/>
            <a:ext cx="452700" cy="514800"/>
          </a:xfrm>
          <a:prstGeom prst="straightConnector1">
            <a:avLst/>
          </a:prstGeom>
          <a:noFill/>
          <a:ln cap="flat" cmpd="sng" w="19050">
            <a:solidFill>
              <a:schemeClr val="dk2"/>
            </a:solidFill>
            <a:prstDash val="solid"/>
            <a:round/>
            <a:headEnd len="med" w="med" type="none"/>
            <a:tailEnd len="med" w="med" type="none"/>
          </a:ln>
        </p:spPr>
      </p:cxnSp>
      <p:sp>
        <p:nvSpPr>
          <p:cNvPr id="264" name="Google Shape;26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49"/>
                                        </p:tgtEl>
                                      </p:cBhvr>
                                    </p:animEffect>
                                    <p:set>
                                      <p:cBhvr>
                                        <p:cTn dur="1" fill="hold">
                                          <p:stCondLst>
                                            <p:cond delay="0"/>
                                          </p:stCondLst>
                                        </p:cTn>
                                        <p:tgtEl>
                                          <p:spTgt spid="2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0"/>
                                        </p:tgtEl>
                                      </p:cBhvr>
                                    </p:animEffec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model is not a real system</a:t>
            </a:r>
            <a:r>
              <a:rPr lang="sv-SE"/>
              <a:t>. </a:t>
            </a:r>
            <a:endParaRPr/>
          </a:p>
          <a:p>
            <a:pPr indent="-368300" lvl="1" marL="914400" rtl="0" algn="l">
              <a:spcBef>
                <a:spcPts val="0"/>
              </a:spcBef>
              <a:spcAft>
                <a:spcPts val="0"/>
              </a:spcAft>
              <a:buSzPts val="2200"/>
              <a:buChar char="•"/>
            </a:pPr>
            <a:r>
              <a:rPr lang="sv-SE"/>
              <a:t>Models are useful for requirements analysis, but may not reflect operating conditions.</a:t>
            </a:r>
            <a:endParaRPr/>
          </a:p>
          <a:p>
            <a:pPr indent="-368300" lvl="1" marL="914400" rtl="0" algn="l">
              <a:spcBef>
                <a:spcPts val="0"/>
              </a:spcBef>
              <a:spcAft>
                <a:spcPts val="0"/>
              </a:spcAft>
              <a:buSzPts val="2200"/>
              <a:buChar char="•"/>
            </a:pPr>
            <a:r>
              <a:rPr lang="sv-SE"/>
              <a:t>May get “fail” verdict because the system’s behavior does not match, but the system acted correctly.</a:t>
            </a:r>
            <a:endParaRPr/>
          </a:p>
          <a:p>
            <a:pPr indent="-419100" lvl="0" marL="457200" marR="0" rtl="0" algn="l">
              <a:lnSpc>
                <a:spcPct val="100000"/>
              </a:lnSpc>
              <a:spcBef>
                <a:spcPts val="0"/>
              </a:spcBef>
              <a:spcAft>
                <a:spcPts val="0"/>
              </a:spcAft>
              <a:buClr>
                <a:schemeClr val="dk1"/>
              </a:buClr>
              <a:buSzPts val="3000"/>
              <a:buFont typeface="Arial"/>
              <a:buChar char="•"/>
            </a:pPr>
            <a:r>
              <a:rPr lang="sv-SE"/>
              <a:t>Models are highly reusable, but less accurate than other oracles.</a:t>
            </a:r>
            <a:endParaRPr/>
          </a:p>
        </p:txBody>
      </p:sp>
      <p:sp>
        <p:nvSpPr>
          <p:cNvPr id="270" name="Google Shape;27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Problem: Abstraction</a:t>
            </a:r>
            <a:endParaRPr/>
          </a:p>
        </p:txBody>
      </p:sp>
      <p:sp>
        <p:nvSpPr>
          <p:cNvPr id="271" name="Google Shape;27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Derived Oracles</a:t>
            </a:r>
            <a:endParaRPr/>
          </a:p>
        </p:txBody>
      </p:sp>
      <p:sp>
        <p:nvSpPr>
          <p:cNvPr id="277" name="Google Shape;277;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O</a:t>
            </a:r>
            <a:r>
              <a:rPr b="1" lang="sv-SE"/>
              <a:t>racles can </a:t>
            </a:r>
            <a:r>
              <a:rPr b="1" i="1" lang="sv-SE"/>
              <a:t>sometimes</a:t>
            </a:r>
            <a:r>
              <a:rPr b="1" lang="sv-SE"/>
              <a:t> be automatically derived</a:t>
            </a:r>
            <a:r>
              <a:rPr lang="sv-SE"/>
              <a:t> from existing sources of information:</a:t>
            </a:r>
            <a:endParaRPr/>
          </a:p>
          <a:p>
            <a:pPr indent="-393700" lvl="0" marL="457200" marR="0" rtl="0" algn="l">
              <a:lnSpc>
                <a:spcPct val="100000"/>
              </a:lnSpc>
              <a:spcBef>
                <a:spcPts val="600"/>
              </a:spcBef>
              <a:spcAft>
                <a:spcPts val="0"/>
              </a:spcAft>
              <a:buSzPts val="2600"/>
              <a:buChar char="•"/>
            </a:pPr>
            <a:r>
              <a:rPr lang="sv-SE"/>
              <a:t>Project Artifacts</a:t>
            </a:r>
            <a:endParaRPr/>
          </a:p>
          <a:p>
            <a:pPr indent="-368300" lvl="1" marL="914400" marR="0" rtl="0" algn="l">
              <a:lnSpc>
                <a:spcPct val="100000"/>
              </a:lnSpc>
              <a:spcBef>
                <a:spcPts val="0"/>
              </a:spcBef>
              <a:spcAft>
                <a:spcPts val="0"/>
              </a:spcAft>
              <a:buSzPts val="2200"/>
              <a:buChar char="•"/>
            </a:pPr>
            <a:r>
              <a:rPr lang="sv-SE"/>
              <a:t>Documentation</a:t>
            </a:r>
            <a:endParaRPr/>
          </a:p>
          <a:p>
            <a:pPr indent="-368300" lvl="1" marL="914400" marR="0" rtl="0" algn="l">
              <a:lnSpc>
                <a:spcPct val="100000"/>
              </a:lnSpc>
              <a:spcBef>
                <a:spcPts val="0"/>
              </a:spcBef>
              <a:spcAft>
                <a:spcPts val="0"/>
              </a:spcAft>
              <a:buSzPts val="2200"/>
              <a:buChar char="•"/>
            </a:pPr>
            <a:r>
              <a:rPr lang="sv-SE"/>
              <a:t>Existing tests</a:t>
            </a:r>
            <a:endParaRPr/>
          </a:p>
          <a:p>
            <a:pPr indent="-368300" lvl="1" marL="914400" marR="0" rtl="0" algn="l">
              <a:lnSpc>
                <a:spcPct val="100000"/>
              </a:lnSpc>
              <a:spcBef>
                <a:spcPts val="0"/>
              </a:spcBef>
              <a:spcAft>
                <a:spcPts val="0"/>
              </a:spcAft>
              <a:buSzPts val="2200"/>
              <a:buChar char="•"/>
            </a:pPr>
            <a:r>
              <a:rPr lang="sv-SE"/>
              <a:t>Other versions of the system</a:t>
            </a:r>
            <a:endParaRPr/>
          </a:p>
          <a:p>
            <a:pPr indent="-393700" lvl="0" marL="457200" marR="0" rtl="0" algn="l">
              <a:lnSpc>
                <a:spcPct val="100000"/>
              </a:lnSpc>
              <a:spcBef>
                <a:spcPts val="0"/>
              </a:spcBef>
              <a:spcAft>
                <a:spcPts val="0"/>
              </a:spcAft>
              <a:buSzPts val="2600"/>
              <a:buChar char="•"/>
            </a:pPr>
            <a:r>
              <a:rPr lang="sv-SE"/>
              <a:t>Program Executions</a:t>
            </a:r>
            <a:endParaRPr/>
          </a:p>
          <a:p>
            <a:pPr indent="-368300" lvl="1" marL="914400" marR="0" rtl="0" algn="l">
              <a:lnSpc>
                <a:spcPct val="100000"/>
              </a:lnSpc>
              <a:spcBef>
                <a:spcPts val="0"/>
              </a:spcBef>
              <a:spcAft>
                <a:spcPts val="0"/>
              </a:spcAft>
              <a:buSzPts val="2200"/>
              <a:buChar char="•"/>
            </a:pPr>
            <a:r>
              <a:rPr lang="sv-SE"/>
              <a:t>Invariant detection</a:t>
            </a:r>
            <a:endParaRPr/>
          </a:p>
          <a:p>
            <a:pPr indent="-368300" lvl="1" marL="914400" marR="0" rtl="0" algn="l">
              <a:lnSpc>
                <a:spcPct val="100000"/>
              </a:lnSpc>
              <a:spcBef>
                <a:spcPts val="0"/>
              </a:spcBef>
              <a:spcAft>
                <a:spcPts val="0"/>
              </a:spcAft>
              <a:buSzPts val="2200"/>
              <a:buChar char="•"/>
            </a:pPr>
            <a:r>
              <a:rPr lang="sv-SE"/>
              <a:t>Specification mining</a:t>
            </a:r>
            <a:endParaRPr/>
          </a:p>
        </p:txBody>
      </p:sp>
      <p:sp>
        <p:nvSpPr>
          <p:cNvPr id="278" name="Google Shape;27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Implicit Oracles</a:t>
            </a:r>
            <a:endParaRPr/>
          </a:p>
        </p:txBody>
      </p:sp>
      <p:sp>
        <p:nvSpPr>
          <p:cNvPr id="284" name="Google Shape;28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Implicit oracles check properties that are expected of any runnable program.</a:t>
            </a:r>
            <a:endParaRPr/>
          </a:p>
          <a:p>
            <a:pPr indent="-368300" lvl="1" marL="914400" rtl="0" algn="l">
              <a:spcBef>
                <a:spcPts val="500"/>
              </a:spcBef>
              <a:spcAft>
                <a:spcPts val="0"/>
              </a:spcAft>
              <a:buSzPts val="2200"/>
              <a:buChar char="•"/>
            </a:pPr>
            <a:r>
              <a:rPr lang="sv-SE"/>
              <a:t>Network irregularities</a:t>
            </a:r>
            <a:endParaRPr/>
          </a:p>
          <a:p>
            <a:pPr indent="-368300" lvl="1" marL="914400" rtl="0" algn="l">
              <a:spcBef>
                <a:spcPts val="500"/>
              </a:spcBef>
              <a:spcAft>
                <a:spcPts val="0"/>
              </a:spcAft>
              <a:buSzPts val="2200"/>
              <a:buChar char="•"/>
            </a:pPr>
            <a:r>
              <a:rPr lang="sv-SE"/>
              <a:t>Deadlock. </a:t>
            </a:r>
            <a:endParaRPr/>
          </a:p>
          <a:p>
            <a:pPr indent="-368300" lvl="1" marL="914400" rtl="0" algn="l">
              <a:spcBef>
                <a:spcPts val="500"/>
              </a:spcBef>
              <a:spcAft>
                <a:spcPts val="0"/>
              </a:spcAft>
              <a:buSzPts val="2200"/>
              <a:buChar char="•"/>
            </a:pPr>
            <a:r>
              <a:rPr lang="sv-SE"/>
              <a:t>Memory leaks.</a:t>
            </a:r>
            <a:endParaRPr/>
          </a:p>
          <a:p>
            <a:pPr indent="-368300" lvl="1" marL="914400" rtl="0" algn="l">
              <a:spcBef>
                <a:spcPts val="500"/>
              </a:spcBef>
              <a:spcAft>
                <a:spcPts val="0"/>
              </a:spcAft>
              <a:buSzPts val="2200"/>
              <a:buChar char="•"/>
            </a:pPr>
            <a:r>
              <a:rPr lang="sv-SE"/>
              <a:t>Excessive energy usage or downloads.</a:t>
            </a:r>
            <a:endParaRPr/>
          </a:p>
          <a:p>
            <a:pPr indent="-393700" lvl="0" marL="457200" rtl="0" algn="l">
              <a:spcBef>
                <a:spcPts val="1000"/>
              </a:spcBef>
              <a:spcAft>
                <a:spcPts val="0"/>
              </a:spcAft>
              <a:buSzPts val="2600"/>
              <a:buChar char="•"/>
            </a:pPr>
            <a:r>
              <a:rPr lang="sv-SE"/>
              <a:t>These are faults that do not require expected output to detect.</a:t>
            </a:r>
            <a:endParaRPr/>
          </a:p>
        </p:txBody>
      </p:sp>
      <p:sp>
        <p:nvSpPr>
          <p:cNvPr id="285" name="Google Shape;28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Bugs? What are Those?</a:t>
            </a:r>
            <a:endParaRPr/>
          </a:p>
        </p:txBody>
      </p:sp>
      <p:sp>
        <p:nvSpPr>
          <p:cNvPr id="291" name="Google Shape;29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Bug is an overloaded term.</a:t>
            </a:r>
            <a:endParaRPr/>
          </a:p>
          <a:p>
            <a:pPr indent="-406400" lvl="0" marL="457200" marR="0" rtl="0" algn="l">
              <a:lnSpc>
                <a:spcPct val="100000"/>
              </a:lnSpc>
              <a:spcBef>
                <a:spcPts val="0"/>
              </a:spcBef>
              <a:spcAft>
                <a:spcPts val="0"/>
              </a:spcAft>
              <a:buSzPts val="2800"/>
              <a:buChar char="•"/>
            </a:pPr>
            <a:r>
              <a:rPr lang="sv-SE"/>
              <a:t>Does it refer to the bad behavior observed?</a:t>
            </a:r>
            <a:endParaRPr/>
          </a:p>
          <a:p>
            <a:pPr indent="-406400" lvl="0" marL="457200" marR="0" rtl="0" algn="l">
              <a:lnSpc>
                <a:spcPct val="100000"/>
              </a:lnSpc>
              <a:spcBef>
                <a:spcPts val="0"/>
              </a:spcBef>
              <a:spcAft>
                <a:spcPts val="0"/>
              </a:spcAft>
              <a:buSzPts val="2800"/>
              <a:buChar char="•"/>
            </a:pPr>
            <a:r>
              <a:rPr lang="sv-SE"/>
              <a:t>The source code problem that led to that behavior?</a:t>
            </a:r>
            <a:endParaRPr/>
          </a:p>
          <a:p>
            <a:pPr indent="-406400" lvl="0" marL="457200" marR="0" rtl="0" algn="l">
              <a:lnSpc>
                <a:spcPct val="100000"/>
              </a:lnSpc>
              <a:spcBef>
                <a:spcPts val="0"/>
              </a:spcBef>
              <a:spcAft>
                <a:spcPts val="0"/>
              </a:spcAft>
              <a:buSzPts val="2800"/>
              <a:buChar char="•"/>
            </a:pPr>
            <a:r>
              <a:rPr lang="sv-SE"/>
              <a:t>Both?</a:t>
            </a:r>
            <a:endParaRPr/>
          </a:p>
          <a:p>
            <a:pPr indent="0" lvl="0" marL="457200" marR="0" rtl="0" algn="l">
              <a:lnSpc>
                <a:spcPct val="100000"/>
              </a:lnSpc>
              <a:spcBef>
                <a:spcPts val="600"/>
              </a:spcBef>
              <a:spcAft>
                <a:spcPts val="0"/>
              </a:spcAft>
              <a:buNone/>
            </a:pPr>
            <a:r>
              <a:t/>
            </a:r>
            <a:endParaRPr/>
          </a:p>
        </p:txBody>
      </p:sp>
      <p:sp>
        <p:nvSpPr>
          <p:cNvPr id="292" name="Google Shape;29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Faults and Failures</a:t>
            </a:r>
            <a:endParaRPr/>
          </a:p>
        </p:txBody>
      </p:sp>
      <p:sp>
        <p:nvSpPr>
          <p:cNvPr id="298" name="Google Shape;29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Failure</a:t>
            </a:r>
            <a:endParaRPr b="1"/>
          </a:p>
          <a:p>
            <a:pPr indent="-368300" lvl="1" marL="914400" marR="0" rtl="0" algn="l">
              <a:lnSpc>
                <a:spcPct val="100000"/>
              </a:lnSpc>
              <a:spcBef>
                <a:spcPts val="0"/>
              </a:spcBef>
              <a:spcAft>
                <a:spcPts val="0"/>
              </a:spcAft>
              <a:buSzPts val="2200"/>
              <a:buChar char="•"/>
            </a:pPr>
            <a:r>
              <a:rPr lang="sv-SE"/>
              <a:t>An execution that yields an incorrect result.</a:t>
            </a:r>
            <a:endParaRPr/>
          </a:p>
          <a:p>
            <a:pPr indent="-393700" lvl="0" marL="457200" marR="0" rtl="0" algn="l">
              <a:lnSpc>
                <a:spcPct val="100000"/>
              </a:lnSpc>
              <a:spcBef>
                <a:spcPts val="0"/>
              </a:spcBef>
              <a:spcAft>
                <a:spcPts val="0"/>
              </a:spcAft>
              <a:buSzPts val="2600"/>
              <a:buChar char="•"/>
            </a:pPr>
            <a:r>
              <a:rPr b="1" lang="sv-SE"/>
              <a:t>Fault</a:t>
            </a:r>
            <a:endParaRPr b="1"/>
          </a:p>
          <a:p>
            <a:pPr indent="-368300" lvl="1" marL="914400" marR="0" rtl="0" algn="l">
              <a:lnSpc>
                <a:spcPct val="100000"/>
              </a:lnSpc>
              <a:spcBef>
                <a:spcPts val="0"/>
              </a:spcBef>
              <a:spcAft>
                <a:spcPts val="0"/>
              </a:spcAft>
              <a:buSzPts val="2200"/>
              <a:buChar char="•"/>
            </a:pPr>
            <a:r>
              <a:rPr lang="sv-SE"/>
              <a:t>The problem that is the source of that failure.</a:t>
            </a:r>
            <a:endParaRPr/>
          </a:p>
          <a:p>
            <a:pPr indent="-368300" lvl="1" marL="914400" marR="0" rtl="0" algn="l">
              <a:lnSpc>
                <a:spcPct val="100000"/>
              </a:lnSpc>
              <a:spcBef>
                <a:spcPts val="0"/>
              </a:spcBef>
              <a:spcAft>
                <a:spcPts val="0"/>
              </a:spcAft>
              <a:buSzPts val="2200"/>
              <a:buChar char="•"/>
            </a:pPr>
            <a:r>
              <a:rPr lang="sv-SE"/>
              <a:t>For instance, a typo in a line of the source code.</a:t>
            </a:r>
            <a:endParaRPr/>
          </a:p>
          <a:p>
            <a:pPr indent="-393700" lvl="0" marL="457200" marR="0" rtl="0" algn="l">
              <a:lnSpc>
                <a:spcPct val="100000"/>
              </a:lnSpc>
              <a:spcBef>
                <a:spcPts val="0"/>
              </a:spcBef>
              <a:spcAft>
                <a:spcPts val="0"/>
              </a:spcAft>
              <a:buSzPts val="2600"/>
              <a:buChar char="•"/>
            </a:pPr>
            <a:r>
              <a:rPr lang="sv-SE"/>
              <a:t>When we observe a failure, we try to find the fault that caused it.</a:t>
            </a:r>
            <a:endParaRPr/>
          </a:p>
        </p:txBody>
      </p:sp>
      <p:sp>
        <p:nvSpPr>
          <p:cNvPr id="299" name="Google Shape;29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305" name="Google Shape;305;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The main purpose of testing is to find faults:</a:t>
            </a:r>
            <a:br>
              <a:rPr lang="sv-SE"/>
            </a:br>
            <a:br>
              <a:rPr lang="sv-SE"/>
            </a:br>
            <a:r>
              <a:rPr lang="sv-SE"/>
              <a:t>“Testing is the process of trying to discover every conceivable fault or weakness in a work product”                     - Glenford Myers</a:t>
            </a:r>
            <a:br>
              <a:rPr lang="sv-SE"/>
            </a:br>
            <a:endParaRPr/>
          </a:p>
          <a:p>
            <a:pPr indent="-393700" lvl="0" marL="457200" marR="0" rtl="0" algn="l">
              <a:lnSpc>
                <a:spcPct val="100000"/>
              </a:lnSpc>
              <a:spcBef>
                <a:spcPts val="0"/>
              </a:spcBef>
              <a:spcAft>
                <a:spcPts val="0"/>
              </a:spcAft>
              <a:buSzPts val="2600"/>
              <a:buChar char="•"/>
            </a:pPr>
            <a:r>
              <a:rPr lang="sv-SE"/>
              <a:t>Tests must reflect normal system usage and extreme boundary events.</a:t>
            </a:r>
            <a:endParaRPr sz="3000"/>
          </a:p>
        </p:txBody>
      </p:sp>
      <p:sp>
        <p:nvSpPr>
          <p:cNvPr id="306" name="Google Shape;30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Scenarios</a:t>
            </a:r>
            <a:endParaRPr/>
          </a:p>
        </p:txBody>
      </p:sp>
      <p:sp>
        <p:nvSpPr>
          <p:cNvPr id="312" name="Google Shape;312;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Verification:</a:t>
            </a:r>
            <a:r>
              <a:rPr lang="sv-SE"/>
              <a:t> Demonstrate to the customer that the software meets the specifications.</a:t>
            </a:r>
            <a:endParaRPr/>
          </a:p>
          <a:p>
            <a:pPr indent="-368300" lvl="1" marL="914400" rtl="0" algn="l">
              <a:spcBef>
                <a:spcPts val="600"/>
              </a:spcBef>
              <a:spcAft>
                <a:spcPts val="0"/>
              </a:spcAft>
              <a:buSzPts val="2200"/>
              <a:buChar char="•"/>
            </a:pPr>
            <a:r>
              <a:rPr lang="sv-SE"/>
              <a:t>Tests tend to reflect “normal” usage.</a:t>
            </a:r>
            <a:endParaRPr/>
          </a:p>
          <a:p>
            <a:pPr indent="-368300" lvl="1" marL="914400" rtl="0" algn="l">
              <a:spcBef>
                <a:spcPts val="600"/>
              </a:spcBef>
              <a:spcAft>
                <a:spcPts val="0"/>
              </a:spcAft>
              <a:buSzPts val="2200"/>
              <a:buChar char="•"/>
            </a:pPr>
            <a:r>
              <a:rPr lang="sv-SE"/>
              <a:t>If the software doesn’t conform to the specifications, there is a fault.</a:t>
            </a:r>
            <a:endParaRPr sz="1100"/>
          </a:p>
          <a:p>
            <a:pPr indent="-393700" lvl="0" marL="457200" marR="0" rtl="0" algn="l">
              <a:lnSpc>
                <a:spcPct val="100000"/>
              </a:lnSpc>
              <a:spcBef>
                <a:spcPts val="0"/>
              </a:spcBef>
              <a:spcAft>
                <a:spcPts val="0"/>
              </a:spcAft>
              <a:buSzPts val="2600"/>
              <a:buChar char="•"/>
            </a:pPr>
            <a:r>
              <a:rPr b="1" lang="sv-SE"/>
              <a:t>Fault Detection:</a:t>
            </a:r>
            <a:r>
              <a:rPr lang="sv-SE"/>
              <a:t> Discover situations where the behavior of the software is incorrect.</a:t>
            </a:r>
            <a:endParaRPr/>
          </a:p>
          <a:p>
            <a:pPr indent="-368300" lvl="1" marL="914400" marR="0" rtl="0" algn="l">
              <a:lnSpc>
                <a:spcPct val="100000"/>
              </a:lnSpc>
              <a:spcBef>
                <a:spcPts val="0"/>
              </a:spcBef>
              <a:spcAft>
                <a:spcPts val="0"/>
              </a:spcAft>
              <a:buSzPts val="2200"/>
              <a:buChar char="•"/>
            </a:pPr>
            <a:r>
              <a:rPr lang="sv-SE"/>
              <a:t>Tests tend to reflect extreme usage.</a:t>
            </a:r>
            <a:endParaRPr/>
          </a:p>
        </p:txBody>
      </p:sp>
      <p:sp>
        <p:nvSpPr>
          <p:cNvPr id="313" name="Google Shape;31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Axiom of Testing</a:t>
            </a:r>
            <a:endParaRPr/>
          </a:p>
        </p:txBody>
      </p:sp>
      <p:sp>
        <p:nvSpPr>
          <p:cNvPr id="319" name="Google Shape;319;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3600"/>
              <a:t>“Program testing can be used to show the presence of bugs, but </a:t>
            </a:r>
            <a:r>
              <a:rPr b="1" lang="sv-SE" sz="3600"/>
              <a:t>never their absence</a:t>
            </a:r>
            <a:r>
              <a:rPr lang="sv-SE" sz="3600"/>
              <a:t>.”</a:t>
            </a:r>
            <a:endParaRPr sz="3600"/>
          </a:p>
          <a:p>
            <a:pPr indent="457200" lvl="0" marL="5029200" marR="0" rtl="0" algn="l">
              <a:lnSpc>
                <a:spcPct val="100000"/>
              </a:lnSpc>
              <a:spcBef>
                <a:spcPts val="600"/>
              </a:spcBef>
              <a:spcAft>
                <a:spcPts val="0"/>
              </a:spcAft>
              <a:buNone/>
            </a:pPr>
            <a:r>
              <a:rPr lang="sv-SE"/>
              <a:t>- Dijkstra</a:t>
            </a:r>
            <a:endParaRPr/>
          </a:p>
        </p:txBody>
      </p:sp>
      <p:sp>
        <p:nvSpPr>
          <p:cNvPr id="320" name="Google Shape;32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Black and White Box Testing</a:t>
            </a:r>
            <a:endParaRPr/>
          </a:p>
        </p:txBody>
      </p:sp>
      <p:sp>
        <p:nvSpPr>
          <p:cNvPr id="326" name="Google Shape;326;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Black Box (Functional) Testing</a:t>
            </a:r>
            <a:endParaRPr/>
          </a:p>
          <a:p>
            <a:pPr indent="-368300" lvl="1" marL="914400" rtl="0" algn="l">
              <a:spcBef>
                <a:spcPts val="0"/>
              </a:spcBef>
              <a:spcAft>
                <a:spcPts val="0"/>
              </a:spcAft>
              <a:buSzPts val="2200"/>
              <a:buChar char="•"/>
            </a:pPr>
            <a:r>
              <a:rPr lang="sv-SE"/>
              <a:t>Designed without knowledge of the program’s internal structure and design.</a:t>
            </a:r>
            <a:endParaRPr/>
          </a:p>
          <a:p>
            <a:pPr indent="-368300" lvl="1" marL="914400" rtl="0" algn="l">
              <a:spcBef>
                <a:spcPts val="0"/>
              </a:spcBef>
              <a:spcAft>
                <a:spcPts val="0"/>
              </a:spcAft>
              <a:buSzPts val="2200"/>
              <a:buChar char="•"/>
            </a:pPr>
            <a:r>
              <a:rPr lang="sv-SE"/>
              <a:t>Based on functional and non-functional requirement specifications. </a:t>
            </a:r>
            <a:endParaRPr sz="1100"/>
          </a:p>
          <a:p>
            <a:pPr indent="-419100" lvl="0" marL="457200" marR="0" rtl="0" algn="l">
              <a:lnSpc>
                <a:spcPct val="100000"/>
              </a:lnSpc>
              <a:spcBef>
                <a:spcPts val="0"/>
              </a:spcBef>
              <a:spcAft>
                <a:spcPts val="0"/>
              </a:spcAft>
              <a:buClr>
                <a:schemeClr val="dk1"/>
              </a:buClr>
              <a:buSzPts val="3000"/>
              <a:buFont typeface="Arial"/>
              <a:buChar char="•"/>
            </a:pPr>
            <a:r>
              <a:rPr lang="sv-SE"/>
              <a:t>White Box (Structural) Testing</a:t>
            </a:r>
            <a:endParaRPr/>
          </a:p>
          <a:p>
            <a:pPr indent="-368300" lvl="1" marL="914400" marR="0" rtl="0" algn="l">
              <a:lnSpc>
                <a:spcPct val="100000"/>
              </a:lnSpc>
              <a:spcBef>
                <a:spcPts val="0"/>
              </a:spcBef>
              <a:spcAft>
                <a:spcPts val="0"/>
              </a:spcAft>
              <a:buSzPts val="2200"/>
              <a:buChar char="•"/>
            </a:pPr>
            <a:r>
              <a:rPr lang="sv-SE"/>
              <a:t>Examines the internal design of the program. </a:t>
            </a:r>
            <a:endParaRPr/>
          </a:p>
          <a:p>
            <a:pPr indent="-368300" lvl="1" marL="914400" marR="0" rtl="0" algn="l">
              <a:lnSpc>
                <a:spcPct val="100000"/>
              </a:lnSpc>
              <a:spcBef>
                <a:spcPts val="0"/>
              </a:spcBef>
              <a:spcAft>
                <a:spcPts val="0"/>
              </a:spcAft>
              <a:buSzPts val="2200"/>
              <a:buChar char="•"/>
            </a:pPr>
            <a:r>
              <a:rPr lang="sv-SE"/>
              <a:t>Requires detailed knowledge of its structure.</a:t>
            </a:r>
            <a:endParaRPr/>
          </a:p>
          <a:p>
            <a:pPr indent="-368300" lvl="1" marL="914400" marR="0" rtl="0" algn="l">
              <a:lnSpc>
                <a:spcPct val="100000"/>
              </a:lnSpc>
              <a:spcBef>
                <a:spcPts val="0"/>
              </a:spcBef>
              <a:spcAft>
                <a:spcPts val="0"/>
              </a:spcAft>
              <a:buSzPts val="2200"/>
              <a:buChar char="•"/>
            </a:pPr>
            <a:r>
              <a:rPr lang="sv-SE"/>
              <a:t>Tests typically based on coverage of the source code (all statements/conditions/branches have been executed)</a:t>
            </a:r>
            <a:endParaRP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327" name="Google Shape;32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is testing?</a:t>
            </a:r>
            <a:endParaRPr/>
          </a:p>
          <a:p>
            <a:pPr indent="-393700" lvl="0" marL="457200" rtl="0" algn="l">
              <a:spcBef>
                <a:spcPts val="1000"/>
              </a:spcBef>
              <a:spcAft>
                <a:spcPts val="0"/>
              </a:spcAft>
              <a:buSzPts val="2600"/>
              <a:buChar char="•"/>
            </a:pPr>
            <a:r>
              <a:rPr lang="sv-SE"/>
              <a:t>Testing definition:</a:t>
            </a:r>
            <a:endParaRPr/>
          </a:p>
          <a:p>
            <a:pPr indent="-368300" lvl="1" marL="914400" rtl="0" algn="l">
              <a:spcBef>
                <a:spcPts val="500"/>
              </a:spcBef>
              <a:spcAft>
                <a:spcPts val="0"/>
              </a:spcAft>
              <a:buSzPts val="2200"/>
              <a:buChar char="•"/>
            </a:pPr>
            <a:r>
              <a:rPr lang="sv-SE"/>
              <a:t>Let’s get the language right.</a:t>
            </a:r>
            <a:endParaRPr/>
          </a:p>
          <a:p>
            <a:pPr indent="-368300" lvl="1" marL="914400" rtl="0" algn="l">
              <a:spcBef>
                <a:spcPts val="500"/>
              </a:spcBef>
              <a:spcAft>
                <a:spcPts val="0"/>
              </a:spcAft>
              <a:buSzPts val="2200"/>
              <a:buChar char="•"/>
            </a:pPr>
            <a:r>
              <a:rPr lang="sv-SE"/>
              <a:t>What are the components of a test? </a:t>
            </a:r>
            <a:endParaRPr/>
          </a:p>
          <a:p>
            <a:pPr indent="-393700" lvl="0" marL="457200" rtl="0" algn="l">
              <a:spcBef>
                <a:spcPts val="1000"/>
              </a:spcBef>
              <a:spcAft>
                <a:spcPts val="0"/>
              </a:spcAft>
              <a:buSzPts val="2600"/>
              <a:buChar char="•"/>
            </a:pPr>
            <a:r>
              <a:rPr lang="sv-SE"/>
              <a:t>Principles of analysis and testing.</a:t>
            </a:r>
            <a:endParaRPr/>
          </a:p>
          <a:p>
            <a:pPr indent="-393700" lvl="0" marL="457200" rtl="0" algn="l">
              <a:spcBef>
                <a:spcPts val="1000"/>
              </a:spcBef>
              <a:spcAft>
                <a:spcPts val="0"/>
              </a:spcAft>
              <a:buSzPts val="2600"/>
              <a:buChar char="•"/>
            </a:pPr>
            <a:r>
              <a:rPr lang="sv-SE"/>
              <a:t>Testing stages:</a:t>
            </a:r>
            <a:endParaRPr/>
          </a:p>
          <a:p>
            <a:pPr indent="-368300" lvl="1" marL="914400" rtl="0" algn="l">
              <a:spcBef>
                <a:spcPts val="500"/>
              </a:spcBef>
              <a:spcAft>
                <a:spcPts val="0"/>
              </a:spcAft>
              <a:buSzPts val="2200"/>
              <a:buChar char="•"/>
            </a:pPr>
            <a:r>
              <a:rPr lang="sv-SE"/>
              <a:t>Unit, Subsystem, System, and Acceptance Testing</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4" name="Google Shape;334;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1" name="Google Shape;341;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Testing Stages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47" name="Google Shape;34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Unit Testing</a:t>
            </a:r>
            <a:endParaRPr/>
          </a:p>
          <a:p>
            <a:pPr indent="-368300" lvl="1" marL="914400" marR="0" rtl="0" algn="l">
              <a:lnSpc>
                <a:spcPct val="100000"/>
              </a:lnSpc>
              <a:spcBef>
                <a:spcPts val="0"/>
              </a:spcBef>
              <a:spcAft>
                <a:spcPts val="0"/>
              </a:spcAft>
              <a:buSzPts val="2200"/>
              <a:buChar char="•"/>
            </a:pPr>
            <a:r>
              <a:rPr lang="sv-SE"/>
              <a:t>Testing of individual methods of a class. </a:t>
            </a:r>
            <a:endParaRPr/>
          </a:p>
          <a:p>
            <a:pPr indent="-368300" lvl="1" marL="914400" marR="0" rtl="0" algn="l">
              <a:lnSpc>
                <a:spcPct val="100000"/>
              </a:lnSpc>
              <a:spcBef>
                <a:spcPts val="0"/>
              </a:spcBef>
              <a:spcAft>
                <a:spcPts val="0"/>
              </a:spcAft>
              <a:buSzPts val="2200"/>
              <a:buChar char="•"/>
            </a:pPr>
            <a:r>
              <a:rPr lang="sv-SE"/>
              <a:t>Requires design to be final, so usually written and executed simultaneously with coding of the units.</a:t>
            </a:r>
            <a:endParaRPr/>
          </a:p>
          <a:p>
            <a:pPr indent="-393700" lvl="0" marL="457200" marR="0" rtl="0" algn="l">
              <a:lnSpc>
                <a:spcPct val="100000"/>
              </a:lnSpc>
              <a:spcBef>
                <a:spcPts val="0"/>
              </a:spcBef>
              <a:spcAft>
                <a:spcPts val="0"/>
              </a:spcAft>
              <a:buSzPts val="2600"/>
              <a:buChar char="•"/>
            </a:pPr>
            <a:r>
              <a:rPr lang="sv-SE"/>
              <a:t>Module Testing</a:t>
            </a:r>
            <a:endParaRPr/>
          </a:p>
          <a:p>
            <a:pPr indent="-368300" lvl="1" marL="914400" marR="0" rtl="0" algn="l">
              <a:lnSpc>
                <a:spcPct val="100000"/>
              </a:lnSpc>
              <a:spcBef>
                <a:spcPts val="0"/>
              </a:spcBef>
              <a:spcAft>
                <a:spcPts val="0"/>
              </a:spcAft>
              <a:buSzPts val="2200"/>
              <a:buChar char="•"/>
            </a:pPr>
            <a:r>
              <a:rPr lang="sv-SE"/>
              <a:t>Testing of collections of dependent units.</a:t>
            </a:r>
            <a:endParaRPr/>
          </a:p>
          <a:p>
            <a:pPr indent="-368300" lvl="1" marL="914400" marR="0" rtl="0" algn="l">
              <a:lnSpc>
                <a:spcPct val="100000"/>
              </a:lnSpc>
              <a:spcBef>
                <a:spcPts val="0"/>
              </a:spcBef>
              <a:spcAft>
                <a:spcPts val="0"/>
              </a:spcAft>
              <a:buSzPts val="2200"/>
              <a:buChar char="•"/>
            </a:pPr>
            <a:r>
              <a:rPr lang="sv-SE"/>
              <a:t>Takes place at same time as unit testing, as soon as all dependent units complete.</a:t>
            </a:r>
            <a:endParaRPr/>
          </a:p>
        </p:txBody>
      </p:sp>
      <p:sp>
        <p:nvSpPr>
          <p:cNvPr id="348" name="Google Shape;34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54" name="Google Shape;354;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Subsystem Integration Testing</a:t>
            </a:r>
            <a:endParaRPr/>
          </a:p>
          <a:p>
            <a:pPr indent="-368300" lvl="1" marL="914400" marR="0" rtl="0" algn="l">
              <a:lnSpc>
                <a:spcPct val="100000"/>
              </a:lnSpc>
              <a:spcBef>
                <a:spcPts val="0"/>
              </a:spcBef>
              <a:spcAft>
                <a:spcPts val="0"/>
              </a:spcAft>
              <a:buSzPts val="2200"/>
              <a:buChar char="•"/>
            </a:pPr>
            <a:r>
              <a:rPr lang="sv-SE"/>
              <a:t>Testing modules integrated into subsystems.</a:t>
            </a:r>
            <a:endParaRPr/>
          </a:p>
          <a:p>
            <a:pPr indent="-368300" lvl="1" marL="914400" marR="0" rtl="0" algn="l">
              <a:lnSpc>
                <a:spcPct val="100000"/>
              </a:lnSpc>
              <a:spcBef>
                <a:spcPts val="0"/>
              </a:spcBef>
              <a:spcAft>
                <a:spcPts val="0"/>
              </a:spcAft>
              <a:buSzPts val="2200"/>
              <a:buChar char="•"/>
            </a:pPr>
            <a:r>
              <a:rPr lang="sv-SE"/>
              <a:t>Tests can be written once design is finalized, using SRS document.</a:t>
            </a:r>
            <a:endParaRPr/>
          </a:p>
          <a:p>
            <a:pPr indent="-393700" lvl="0" marL="457200" marR="0" rtl="0" algn="l">
              <a:lnSpc>
                <a:spcPct val="100000"/>
              </a:lnSpc>
              <a:spcBef>
                <a:spcPts val="0"/>
              </a:spcBef>
              <a:spcAft>
                <a:spcPts val="0"/>
              </a:spcAft>
              <a:buSzPts val="2600"/>
              <a:buChar char="•"/>
            </a:pPr>
            <a:r>
              <a:rPr lang="sv-SE" sz="2600"/>
              <a:t>System Integration Testing</a:t>
            </a:r>
            <a:endParaRPr/>
          </a:p>
          <a:p>
            <a:pPr indent="-368300" lvl="1" marL="914400" marR="0" rtl="0" algn="l">
              <a:lnSpc>
                <a:spcPct val="100000"/>
              </a:lnSpc>
              <a:spcBef>
                <a:spcPts val="0"/>
              </a:spcBef>
              <a:spcAft>
                <a:spcPts val="0"/>
              </a:spcAft>
              <a:buSzPts val="2200"/>
              <a:buChar char="•"/>
            </a:pPr>
            <a:r>
              <a:rPr lang="sv-SE" sz="2200"/>
              <a:t>Integrate subsystems into a complete system, then test the entire product.</a:t>
            </a:r>
            <a:endParaRPr/>
          </a:p>
          <a:p>
            <a:pPr indent="-368300" lvl="1" marL="914400" marR="0" rtl="0" algn="l">
              <a:lnSpc>
                <a:spcPct val="100000"/>
              </a:lnSpc>
              <a:spcBef>
                <a:spcPts val="0"/>
              </a:spcBef>
              <a:spcAft>
                <a:spcPts val="0"/>
              </a:spcAft>
              <a:buSzPts val="2200"/>
              <a:buChar char="•"/>
            </a:pPr>
            <a:r>
              <a:rPr lang="sv-SE" sz="2200"/>
              <a:t>Tests can be written as soon as specification is finalized, executed after subsystem testing.</a:t>
            </a:r>
            <a:endParaRPr/>
          </a:p>
        </p:txBody>
      </p:sp>
      <p:sp>
        <p:nvSpPr>
          <p:cNvPr id="355" name="Google Shape;35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61" name="Google Shape;361;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Acceptance Testing</a:t>
            </a:r>
            <a:endParaRPr/>
          </a:p>
          <a:p>
            <a:pPr indent="-368300" lvl="1" marL="914400" marR="0" rtl="0" algn="l">
              <a:lnSpc>
                <a:spcPct val="100000"/>
              </a:lnSpc>
              <a:spcBef>
                <a:spcPts val="0"/>
              </a:spcBef>
              <a:spcAft>
                <a:spcPts val="0"/>
              </a:spcAft>
              <a:buSzPts val="2200"/>
              <a:buChar char="•"/>
            </a:pPr>
            <a:r>
              <a:rPr lang="sv-SE"/>
              <a:t>Give product to a set of users to check whether it meets their needs. Can also expose more faults.</a:t>
            </a:r>
            <a:endParaRPr/>
          </a:p>
          <a:p>
            <a:pPr indent="-342900" lvl="2" marL="1371600" marR="0" rtl="0" algn="l">
              <a:lnSpc>
                <a:spcPct val="100000"/>
              </a:lnSpc>
              <a:spcBef>
                <a:spcPts val="0"/>
              </a:spcBef>
              <a:spcAft>
                <a:spcPts val="0"/>
              </a:spcAft>
              <a:buSzPts val="1800"/>
              <a:buChar char="•"/>
            </a:pPr>
            <a:r>
              <a:rPr lang="sv-SE"/>
              <a:t>Alpha/beta Testing - controlled pools of users, generally on </a:t>
            </a:r>
            <a:r>
              <a:rPr lang="sv-SE"/>
              <a:t>their</a:t>
            </a:r>
            <a:r>
              <a:rPr lang="sv-SE"/>
              <a:t> own machine.</a:t>
            </a:r>
            <a:endParaRPr/>
          </a:p>
          <a:p>
            <a:pPr indent="-342900" lvl="2" marL="1371600" marR="0" rtl="0" algn="l">
              <a:lnSpc>
                <a:spcPct val="100000"/>
              </a:lnSpc>
              <a:spcBef>
                <a:spcPts val="0"/>
              </a:spcBef>
              <a:spcAft>
                <a:spcPts val="0"/>
              </a:spcAft>
              <a:buSzPts val="1800"/>
              <a:buChar char="•"/>
            </a:pPr>
            <a:r>
              <a:rPr lang="sv-SE"/>
              <a:t>Acceptance Testing - controlled pool of customers, in a controlled environment, formal acceptance criteria</a:t>
            </a:r>
            <a:endParaRPr/>
          </a:p>
          <a:p>
            <a:pPr indent="-368300" lvl="1" marL="914400" marR="0" rtl="0" algn="l">
              <a:lnSpc>
                <a:spcPct val="100000"/>
              </a:lnSpc>
              <a:spcBef>
                <a:spcPts val="0"/>
              </a:spcBef>
              <a:spcAft>
                <a:spcPts val="0"/>
              </a:spcAft>
              <a:buSzPts val="2200"/>
              <a:buChar char="•"/>
            </a:pPr>
            <a:r>
              <a:rPr lang="sv-SE"/>
              <a:t>Acceptance planning can take place during requirements elicitation.</a:t>
            </a:r>
            <a:endParaRP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362" name="Google Shape;36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V-Model of Development</a:t>
            </a:r>
            <a:endParaRPr/>
          </a:p>
        </p:txBody>
      </p:sp>
      <p:sp>
        <p:nvSpPr>
          <p:cNvPr id="368" name="Google Shape;368;p49"/>
          <p:cNvSpPr/>
          <p:nvPr/>
        </p:nvSpPr>
        <p:spPr>
          <a:xfrm>
            <a:off x="458325" y="1440056"/>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Requirements Elicitation</a:t>
            </a:r>
            <a:endParaRPr b="1"/>
          </a:p>
        </p:txBody>
      </p:sp>
      <p:sp>
        <p:nvSpPr>
          <p:cNvPr id="369" name="Google Shape;369;p49"/>
          <p:cNvSpPr/>
          <p:nvPr/>
        </p:nvSpPr>
        <p:spPr>
          <a:xfrm>
            <a:off x="1151075" y="2141363"/>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Specification</a:t>
            </a:r>
            <a:endParaRPr b="1"/>
          </a:p>
        </p:txBody>
      </p:sp>
      <p:sp>
        <p:nvSpPr>
          <p:cNvPr id="370" name="Google Shape;370;p49"/>
          <p:cNvSpPr/>
          <p:nvPr/>
        </p:nvSpPr>
        <p:spPr>
          <a:xfrm>
            <a:off x="1928025" y="2842669"/>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Architectural Design</a:t>
            </a:r>
            <a:endParaRPr b="1"/>
          </a:p>
        </p:txBody>
      </p:sp>
      <p:sp>
        <p:nvSpPr>
          <p:cNvPr id="371" name="Google Shape;371;p49"/>
          <p:cNvSpPr/>
          <p:nvPr/>
        </p:nvSpPr>
        <p:spPr>
          <a:xfrm>
            <a:off x="2908900" y="3543966"/>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Detailed Design</a:t>
            </a:r>
            <a:endParaRPr b="1"/>
          </a:p>
        </p:txBody>
      </p:sp>
      <p:sp>
        <p:nvSpPr>
          <p:cNvPr id="372" name="Google Shape;372;p49"/>
          <p:cNvSpPr/>
          <p:nvPr/>
        </p:nvSpPr>
        <p:spPr>
          <a:xfrm>
            <a:off x="3905625" y="4236575"/>
            <a:ext cx="17238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Development and Testing</a:t>
            </a:r>
            <a:endParaRPr b="1"/>
          </a:p>
        </p:txBody>
      </p:sp>
      <p:sp>
        <p:nvSpPr>
          <p:cNvPr id="373" name="Google Shape;373;p49"/>
          <p:cNvSpPr/>
          <p:nvPr/>
        </p:nvSpPr>
        <p:spPr>
          <a:xfrm>
            <a:off x="5071150" y="3543975"/>
            <a:ext cx="17745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Integration Testing</a:t>
            </a:r>
            <a:endParaRPr b="1"/>
          </a:p>
        </p:txBody>
      </p:sp>
      <p:sp>
        <p:nvSpPr>
          <p:cNvPr id="374" name="Google Shape;374;p49"/>
          <p:cNvSpPr/>
          <p:nvPr/>
        </p:nvSpPr>
        <p:spPr>
          <a:xfrm>
            <a:off x="5883275" y="2842650"/>
            <a:ext cx="18225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Integration Testing</a:t>
            </a:r>
            <a:endParaRPr b="1"/>
          </a:p>
        </p:txBody>
      </p:sp>
      <p:sp>
        <p:nvSpPr>
          <p:cNvPr id="375" name="Google Shape;375;p49"/>
          <p:cNvSpPr/>
          <p:nvPr/>
        </p:nvSpPr>
        <p:spPr>
          <a:xfrm>
            <a:off x="6540850" y="2141353"/>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Testing</a:t>
            </a:r>
            <a:endParaRPr b="1"/>
          </a:p>
        </p:txBody>
      </p:sp>
      <p:sp>
        <p:nvSpPr>
          <p:cNvPr id="376" name="Google Shape;376;p49"/>
          <p:cNvSpPr/>
          <p:nvPr/>
        </p:nvSpPr>
        <p:spPr>
          <a:xfrm>
            <a:off x="7215975" y="1440047"/>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Operation and Maintenance</a:t>
            </a:r>
            <a:endParaRPr b="1"/>
          </a:p>
        </p:txBody>
      </p:sp>
      <p:cxnSp>
        <p:nvCxnSpPr>
          <p:cNvPr id="377" name="Google Shape;377;p49"/>
          <p:cNvCxnSpPr>
            <a:endCxn id="369" idx="1"/>
          </p:cNvCxnSpPr>
          <p:nvPr/>
        </p:nvCxnSpPr>
        <p:spPr>
          <a:xfrm>
            <a:off x="739775" y="1968263"/>
            <a:ext cx="411300" cy="441600"/>
          </a:xfrm>
          <a:prstGeom prst="straightConnector1">
            <a:avLst/>
          </a:prstGeom>
          <a:noFill/>
          <a:ln cap="flat" cmpd="sng" w="19050">
            <a:solidFill>
              <a:schemeClr val="dk2"/>
            </a:solidFill>
            <a:prstDash val="solid"/>
            <a:round/>
            <a:headEnd len="med" w="med" type="none"/>
            <a:tailEnd len="med" w="med" type="triangle"/>
          </a:ln>
        </p:spPr>
      </p:cxnSp>
      <p:cxnSp>
        <p:nvCxnSpPr>
          <p:cNvPr id="378" name="Google Shape;378;p49"/>
          <p:cNvCxnSpPr>
            <a:endCxn id="370" idx="1"/>
          </p:cNvCxnSpPr>
          <p:nvPr/>
        </p:nvCxnSpPr>
        <p:spPr>
          <a:xfrm>
            <a:off x="1491525" y="2681569"/>
            <a:ext cx="436500" cy="429600"/>
          </a:xfrm>
          <a:prstGeom prst="straightConnector1">
            <a:avLst/>
          </a:prstGeom>
          <a:noFill/>
          <a:ln cap="flat" cmpd="sng" w="19050">
            <a:solidFill>
              <a:schemeClr val="dk2"/>
            </a:solidFill>
            <a:prstDash val="solid"/>
            <a:round/>
            <a:headEnd len="med" w="med" type="none"/>
            <a:tailEnd len="med" w="med" type="triangle"/>
          </a:ln>
        </p:spPr>
      </p:cxnSp>
      <p:cxnSp>
        <p:nvCxnSpPr>
          <p:cNvPr id="379" name="Google Shape;379;p49"/>
          <p:cNvCxnSpPr>
            <a:endCxn id="371" idx="1"/>
          </p:cNvCxnSpPr>
          <p:nvPr/>
        </p:nvCxnSpPr>
        <p:spPr>
          <a:xfrm>
            <a:off x="2289400" y="3383466"/>
            <a:ext cx="619500" cy="429000"/>
          </a:xfrm>
          <a:prstGeom prst="straightConnector1">
            <a:avLst/>
          </a:prstGeom>
          <a:noFill/>
          <a:ln cap="flat" cmpd="sng" w="19050">
            <a:solidFill>
              <a:schemeClr val="dk2"/>
            </a:solidFill>
            <a:prstDash val="solid"/>
            <a:round/>
            <a:headEnd len="med" w="med" type="none"/>
            <a:tailEnd len="med" w="med" type="triangle"/>
          </a:ln>
        </p:spPr>
      </p:cxnSp>
      <p:cxnSp>
        <p:nvCxnSpPr>
          <p:cNvPr id="380" name="Google Shape;380;p49"/>
          <p:cNvCxnSpPr>
            <a:endCxn id="372" idx="1"/>
          </p:cNvCxnSpPr>
          <p:nvPr/>
        </p:nvCxnSpPr>
        <p:spPr>
          <a:xfrm>
            <a:off x="3152325" y="4085375"/>
            <a:ext cx="753300" cy="419700"/>
          </a:xfrm>
          <a:prstGeom prst="straightConnector1">
            <a:avLst/>
          </a:prstGeom>
          <a:noFill/>
          <a:ln cap="flat" cmpd="sng" w="19050">
            <a:solidFill>
              <a:schemeClr val="dk2"/>
            </a:solidFill>
            <a:prstDash val="solid"/>
            <a:round/>
            <a:headEnd len="med" w="med" type="none"/>
            <a:tailEnd len="med" w="med" type="triangle"/>
          </a:ln>
        </p:spPr>
      </p:cxnSp>
      <p:cxnSp>
        <p:nvCxnSpPr>
          <p:cNvPr id="381" name="Google Shape;381;p49"/>
          <p:cNvCxnSpPr>
            <a:stCxn id="372" idx="3"/>
          </p:cNvCxnSpPr>
          <p:nvPr/>
        </p:nvCxnSpPr>
        <p:spPr>
          <a:xfrm flipH="1" rot="10800000">
            <a:off x="5629425" y="4108475"/>
            <a:ext cx="707400" cy="396600"/>
          </a:xfrm>
          <a:prstGeom prst="straightConnector1">
            <a:avLst/>
          </a:prstGeom>
          <a:noFill/>
          <a:ln cap="flat" cmpd="sng" w="19050">
            <a:solidFill>
              <a:schemeClr val="dk2"/>
            </a:solidFill>
            <a:prstDash val="solid"/>
            <a:round/>
            <a:headEnd len="med" w="med" type="none"/>
            <a:tailEnd len="med" w="med" type="triangle"/>
          </a:ln>
        </p:spPr>
      </p:cxnSp>
      <p:cxnSp>
        <p:nvCxnSpPr>
          <p:cNvPr id="382" name="Google Shape;382;p49"/>
          <p:cNvCxnSpPr>
            <a:stCxn id="373" idx="3"/>
          </p:cNvCxnSpPr>
          <p:nvPr/>
        </p:nvCxnSpPr>
        <p:spPr>
          <a:xfrm flipH="1" rot="10800000">
            <a:off x="6845650" y="3394875"/>
            <a:ext cx="504600" cy="417600"/>
          </a:xfrm>
          <a:prstGeom prst="straightConnector1">
            <a:avLst/>
          </a:prstGeom>
          <a:noFill/>
          <a:ln cap="flat" cmpd="sng" w="19050">
            <a:solidFill>
              <a:schemeClr val="dk2"/>
            </a:solidFill>
            <a:prstDash val="solid"/>
            <a:round/>
            <a:headEnd len="med" w="med" type="none"/>
            <a:tailEnd len="med" w="med" type="triangle"/>
          </a:ln>
        </p:spPr>
      </p:cxnSp>
      <p:cxnSp>
        <p:nvCxnSpPr>
          <p:cNvPr id="383" name="Google Shape;383;p49"/>
          <p:cNvCxnSpPr>
            <a:stCxn id="374" idx="3"/>
          </p:cNvCxnSpPr>
          <p:nvPr/>
        </p:nvCxnSpPr>
        <p:spPr>
          <a:xfrm flipH="1" rot="10800000">
            <a:off x="7705775" y="2704650"/>
            <a:ext cx="367800" cy="406500"/>
          </a:xfrm>
          <a:prstGeom prst="straightConnector1">
            <a:avLst/>
          </a:prstGeom>
          <a:noFill/>
          <a:ln cap="flat" cmpd="sng" w="19050">
            <a:solidFill>
              <a:schemeClr val="dk2"/>
            </a:solidFill>
            <a:prstDash val="solid"/>
            <a:round/>
            <a:headEnd len="med" w="med" type="none"/>
            <a:tailEnd len="med" w="med" type="triangle"/>
          </a:ln>
        </p:spPr>
      </p:cxnSp>
      <p:cxnSp>
        <p:nvCxnSpPr>
          <p:cNvPr id="384" name="Google Shape;384;p49"/>
          <p:cNvCxnSpPr>
            <a:stCxn id="375" idx="3"/>
          </p:cNvCxnSpPr>
          <p:nvPr/>
        </p:nvCxnSpPr>
        <p:spPr>
          <a:xfrm flipH="1" rot="10800000">
            <a:off x="8010550" y="2002753"/>
            <a:ext cx="400500" cy="407100"/>
          </a:xfrm>
          <a:prstGeom prst="straightConnector1">
            <a:avLst/>
          </a:prstGeom>
          <a:noFill/>
          <a:ln cap="flat" cmpd="sng" w="19050">
            <a:solidFill>
              <a:schemeClr val="dk2"/>
            </a:solidFill>
            <a:prstDash val="solid"/>
            <a:round/>
            <a:headEnd len="med" w="med" type="none"/>
            <a:tailEnd len="med" w="med" type="triangle"/>
          </a:ln>
        </p:spPr>
      </p:cxnSp>
      <p:sp>
        <p:nvSpPr>
          <p:cNvPr id="385" name="Google Shape;385;p49"/>
          <p:cNvSpPr/>
          <p:nvPr/>
        </p:nvSpPr>
        <p:spPr>
          <a:xfrm>
            <a:off x="3931075" y="1312275"/>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 Plan</a:t>
            </a:r>
            <a:endParaRPr b="1"/>
          </a:p>
        </p:txBody>
      </p:sp>
      <p:sp>
        <p:nvSpPr>
          <p:cNvPr id="386" name="Google Shape;386;p49"/>
          <p:cNvSpPr/>
          <p:nvPr/>
        </p:nvSpPr>
        <p:spPr>
          <a:xfrm>
            <a:off x="3931075" y="1920525"/>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Integration Test Plan</a:t>
            </a:r>
            <a:endParaRPr b="1"/>
          </a:p>
        </p:txBody>
      </p:sp>
      <p:sp>
        <p:nvSpPr>
          <p:cNvPr id="387" name="Google Shape;387;p49"/>
          <p:cNvSpPr/>
          <p:nvPr/>
        </p:nvSpPr>
        <p:spPr>
          <a:xfrm>
            <a:off x="3905650" y="2528775"/>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Integration Test Plan</a:t>
            </a:r>
            <a:endParaRPr b="1"/>
          </a:p>
        </p:txBody>
      </p:sp>
      <p:cxnSp>
        <p:nvCxnSpPr>
          <p:cNvPr id="388" name="Google Shape;388;p49"/>
          <p:cNvCxnSpPr>
            <a:stCxn id="368" idx="3"/>
            <a:endCxn id="385" idx="1"/>
          </p:cNvCxnSpPr>
          <p:nvPr/>
        </p:nvCxnSpPr>
        <p:spPr>
          <a:xfrm flipH="1" rot="10800000">
            <a:off x="1928025" y="1580756"/>
            <a:ext cx="2003100" cy="127800"/>
          </a:xfrm>
          <a:prstGeom prst="straightConnector1">
            <a:avLst/>
          </a:prstGeom>
          <a:noFill/>
          <a:ln cap="flat" cmpd="sng" w="19050">
            <a:solidFill>
              <a:srgbClr val="980000"/>
            </a:solidFill>
            <a:prstDash val="dash"/>
            <a:round/>
            <a:headEnd len="med" w="med" type="none"/>
            <a:tailEnd len="med" w="med" type="triangle"/>
          </a:ln>
        </p:spPr>
      </p:cxnSp>
      <p:cxnSp>
        <p:nvCxnSpPr>
          <p:cNvPr id="389" name="Google Shape;389;p49"/>
          <p:cNvCxnSpPr>
            <a:stCxn id="369" idx="3"/>
            <a:endCxn id="385" idx="1"/>
          </p:cNvCxnSpPr>
          <p:nvPr/>
        </p:nvCxnSpPr>
        <p:spPr>
          <a:xfrm flipH="1" rot="10800000">
            <a:off x="2620775" y="1580663"/>
            <a:ext cx="1310400" cy="829200"/>
          </a:xfrm>
          <a:prstGeom prst="straightConnector1">
            <a:avLst/>
          </a:prstGeom>
          <a:noFill/>
          <a:ln cap="flat" cmpd="sng" w="19050">
            <a:solidFill>
              <a:srgbClr val="980000"/>
            </a:solidFill>
            <a:prstDash val="dash"/>
            <a:round/>
            <a:headEnd len="med" w="med" type="none"/>
            <a:tailEnd len="med" w="med" type="triangle"/>
          </a:ln>
        </p:spPr>
      </p:cxnSp>
      <p:cxnSp>
        <p:nvCxnSpPr>
          <p:cNvPr id="390" name="Google Shape;390;p49"/>
          <p:cNvCxnSpPr>
            <a:stCxn id="369" idx="3"/>
            <a:endCxn id="386" idx="1"/>
          </p:cNvCxnSpPr>
          <p:nvPr/>
        </p:nvCxnSpPr>
        <p:spPr>
          <a:xfrm flipH="1" rot="10800000">
            <a:off x="2620775" y="2189063"/>
            <a:ext cx="1310400" cy="220800"/>
          </a:xfrm>
          <a:prstGeom prst="straightConnector1">
            <a:avLst/>
          </a:prstGeom>
          <a:noFill/>
          <a:ln cap="flat" cmpd="sng" w="19050">
            <a:solidFill>
              <a:srgbClr val="9900FF"/>
            </a:solidFill>
            <a:prstDash val="dash"/>
            <a:round/>
            <a:headEnd len="med" w="med" type="none"/>
            <a:tailEnd len="med" w="med" type="triangle"/>
          </a:ln>
        </p:spPr>
      </p:cxnSp>
      <p:cxnSp>
        <p:nvCxnSpPr>
          <p:cNvPr id="391" name="Google Shape;391;p49"/>
          <p:cNvCxnSpPr>
            <a:stCxn id="370" idx="3"/>
            <a:endCxn id="386" idx="1"/>
          </p:cNvCxnSpPr>
          <p:nvPr/>
        </p:nvCxnSpPr>
        <p:spPr>
          <a:xfrm flipH="1" rot="10800000">
            <a:off x="3397725" y="2188969"/>
            <a:ext cx="533400" cy="922200"/>
          </a:xfrm>
          <a:prstGeom prst="straightConnector1">
            <a:avLst/>
          </a:prstGeom>
          <a:noFill/>
          <a:ln cap="flat" cmpd="sng" w="19050">
            <a:solidFill>
              <a:srgbClr val="9900FF"/>
            </a:solidFill>
            <a:prstDash val="dash"/>
            <a:round/>
            <a:headEnd len="med" w="med" type="none"/>
            <a:tailEnd len="med" w="med" type="triangle"/>
          </a:ln>
        </p:spPr>
      </p:cxnSp>
      <p:cxnSp>
        <p:nvCxnSpPr>
          <p:cNvPr id="392" name="Google Shape;392;p49"/>
          <p:cNvCxnSpPr>
            <a:stCxn id="370" idx="3"/>
            <a:endCxn id="387" idx="1"/>
          </p:cNvCxnSpPr>
          <p:nvPr/>
        </p:nvCxnSpPr>
        <p:spPr>
          <a:xfrm flipH="1" rot="10800000">
            <a:off x="3397725" y="2797369"/>
            <a:ext cx="507900" cy="313800"/>
          </a:xfrm>
          <a:prstGeom prst="straightConnector1">
            <a:avLst/>
          </a:prstGeom>
          <a:noFill/>
          <a:ln cap="flat" cmpd="sng" w="19050">
            <a:solidFill>
              <a:srgbClr val="FF00FF"/>
            </a:solidFill>
            <a:prstDash val="dash"/>
            <a:round/>
            <a:headEnd len="med" w="med" type="none"/>
            <a:tailEnd len="med" w="med" type="triangle"/>
          </a:ln>
        </p:spPr>
      </p:cxnSp>
      <p:cxnSp>
        <p:nvCxnSpPr>
          <p:cNvPr id="393" name="Google Shape;393;p49"/>
          <p:cNvCxnSpPr>
            <a:stCxn id="371" idx="3"/>
            <a:endCxn id="387" idx="2"/>
          </p:cNvCxnSpPr>
          <p:nvPr/>
        </p:nvCxnSpPr>
        <p:spPr>
          <a:xfrm flipH="1" rot="10800000">
            <a:off x="4378600" y="3065766"/>
            <a:ext cx="261900" cy="746700"/>
          </a:xfrm>
          <a:prstGeom prst="straightConnector1">
            <a:avLst/>
          </a:prstGeom>
          <a:noFill/>
          <a:ln cap="flat" cmpd="sng" w="19050">
            <a:solidFill>
              <a:srgbClr val="FF00FF"/>
            </a:solidFill>
            <a:prstDash val="dash"/>
            <a:round/>
            <a:headEnd len="med" w="med" type="none"/>
            <a:tailEnd len="med" w="med" type="triangle"/>
          </a:ln>
        </p:spPr>
      </p:cxnSp>
      <p:cxnSp>
        <p:nvCxnSpPr>
          <p:cNvPr id="394" name="Google Shape;394;p49"/>
          <p:cNvCxnSpPr>
            <a:stCxn id="385" idx="3"/>
            <a:endCxn id="375" idx="1"/>
          </p:cNvCxnSpPr>
          <p:nvPr/>
        </p:nvCxnSpPr>
        <p:spPr>
          <a:xfrm>
            <a:off x="5400775" y="1580775"/>
            <a:ext cx="1140000" cy="829200"/>
          </a:xfrm>
          <a:prstGeom prst="straightConnector1">
            <a:avLst/>
          </a:prstGeom>
          <a:noFill/>
          <a:ln cap="flat" cmpd="sng" w="19050">
            <a:solidFill>
              <a:srgbClr val="980000"/>
            </a:solidFill>
            <a:prstDash val="dash"/>
            <a:round/>
            <a:headEnd len="med" w="med" type="none"/>
            <a:tailEnd len="med" w="med" type="triangle"/>
          </a:ln>
        </p:spPr>
      </p:cxnSp>
      <p:cxnSp>
        <p:nvCxnSpPr>
          <p:cNvPr id="395" name="Google Shape;395;p49"/>
          <p:cNvCxnSpPr>
            <a:stCxn id="386" idx="3"/>
            <a:endCxn id="374" idx="1"/>
          </p:cNvCxnSpPr>
          <p:nvPr/>
        </p:nvCxnSpPr>
        <p:spPr>
          <a:xfrm>
            <a:off x="5400775" y="2189025"/>
            <a:ext cx="482400" cy="922200"/>
          </a:xfrm>
          <a:prstGeom prst="straightConnector1">
            <a:avLst/>
          </a:prstGeom>
          <a:noFill/>
          <a:ln cap="flat" cmpd="sng" w="19050">
            <a:solidFill>
              <a:srgbClr val="9900FF"/>
            </a:solidFill>
            <a:prstDash val="dash"/>
            <a:round/>
            <a:headEnd len="med" w="med" type="none"/>
            <a:tailEnd len="med" w="med" type="triangle"/>
          </a:ln>
        </p:spPr>
      </p:cxnSp>
      <p:cxnSp>
        <p:nvCxnSpPr>
          <p:cNvPr id="396" name="Google Shape;396;p49"/>
          <p:cNvCxnSpPr>
            <a:stCxn id="387" idx="3"/>
            <a:endCxn id="373" idx="0"/>
          </p:cNvCxnSpPr>
          <p:nvPr/>
        </p:nvCxnSpPr>
        <p:spPr>
          <a:xfrm>
            <a:off x="5375350" y="2797275"/>
            <a:ext cx="583200" cy="746700"/>
          </a:xfrm>
          <a:prstGeom prst="straightConnector1">
            <a:avLst/>
          </a:prstGeom>
          <a:noFill/>
          <a:ln cap="flat" cmpd="sng" w="19050">
            <a:solidFill>
              <a:srgbClr val="FF00FF"/>
            </a:solidFill>
            <a:prstDash val="dash"/>
            <a:round/>
            <a:headEnd len="med" w="med" type="none"/>
            <a:tailEnd len="med" w="med" type="triangle"/>
          </a:ln>
        </p:spPr>
      </p:cxnSp>
      <p:sp>
        <p:nvSpPr>
          <p:cNvPr id="397" name="Google Shape;397;p49"/>
          <p:cNvSpPr/>
          <p:nvPr/>
        </p:nvSpPr>
        <p:spPr>
          <a:xfrm>
            <a:off x="739775" y="4160906"/>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Test Plan</a:t>
            </a:r>
            <a:endParaRPr b="1"/>
          </a:p>
        </p:txBody>
      </p:sp>
      <p:cxnSp>
        <p:nvCxnSpPr>
          <p:cNvPr id="398" name="Google Shape;398;p49"/>
          <p:cNvCxnSpPr>
            <a:stCxn id="397" idx="3"/>
          </p:cNvCxnSpPr>
          <p:nvPr/>
        </p:nvCxnSpPr>
        <p:spPr>
          <a:xfrm>
            <a:off x="2209475" y="4429406"/>
            <a:ext cx="1686300" cy="276000"/>
          </a:xfrm>
          <a:prstGeom prst="straightConnector1">
            <a:avLst/>
          </a:prstGeom>
          <a:noFill/>
          <a:ln cap="flat" cmpd="sng" w="19050">
            <a:solidFill>
              <a:srgbClr val="274E13"/>
            </a:solidFill>
            <a:prstDash val="dash"/>
            <a:round/>
            <a:headEnd len="med" w="med" type="triangle"/>
            <a:tailEnd len="med" w="med" type="triangle"/>
          </a:ln>
        </p:spPr>
      </p:cxnSp>
      <p:cxnSp>
        <p:nvCxnSpPr>
          <p:cNvPr id="399" name="Google Shape;399;p49"/>
          <p:cNvCxnSpPr>
            <a:stCxn id="371" idx="1"/>
          </p:cNvCxnSpPr>
          <p:nvPr/>
        </p:nvCxnSpPr>
        <p:spPr>
          <a:xfrm flipH="1">
            <a:off x="2261200" y="3812466"/>
            <a:ext cx="647700" cy="410400"/>
          </a:xfrm>
          <a:prstGeom prst="straightConnector1">
            <a:avLst/>
          </a:prstGeom>
          <a:noFill/>
          <a:ln cap="flat" cmpd="sng" w="19050">
            <a:solidFill>
              <a:srgbClr val="274E13"/>
            </a:solidFill>
            <a:prstDash val="dash"/>
            <a:round/>
            <a:headEnd len="med" w="med" type="none"/>
            <a:tailEnd len="med" w="med" type="triangle"/>
          </a:ln>
        </p:spPr>
      </p:cxnSp>
      <p:sp>
        <p:nvSpPr>
          <p:cNvPr id="400" name="Google Shape;40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406" name="Google Shape;406;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Unit testing is the process of testing the smallest isolated “unit” that can be tested.</a:t>
            </a:r>
            <a:endParaRPr/>
          </a:p>
          <a:p>
            <a:pPr indent="-368300" lvl="1" marL="914400" marR="0" rtl="0" algn="l">
              <a:lnSpc>
                <a:spcPct val="100000"/>
              </a:lnSpc>
              <a:spcBef>
                <a:spcPts val="0"/>
              </a:spcBef>
              <a:spcAft>
                <a:spcPts val="0"/>
              </a:spcAft>
              <a:buSzPts val="2200"/>
              <a:buChar char="•"/>
            </a:pPr>
            <a:r>
              <a:rPr lang="sv-SE"/>
              <a:t>Often, a class and its methods.</a:t>
            </a:r>
            <a:endParaRPr/>
          </a:p>
          <a:p>
            <a:pPr indent="-368300" lvl="1" marL="914400" marR="0" rtl="0" algn="l">
              <a:lnSpc>
                <a:spcPct val="100000"/>
              </a:lnSpc>
              <a:spcBef>
                <a:spcPts val="0"/>
              </a:spcBef>
              <a:spcAft>
                <a:spcPts val="0"/>
              </a:spcAft>
              <a:buSzPts val="2200"/>
              <a:buChar char="•"/>
            </a:pPr>
            <a:r>
              <a:rPr lang="sv-SE"/>
              <a:t>A small set of dependent classes.</a:t>
            </a:r>
            <a:endParaRPr/>
          </a:p>
          <a:p>
            <a:pPr indent="-393700" lvl="0" marL="457200" marR="0" rtl="0" algn="l">
              <a:lnSpc>
                <a:spcPct val="100000"/>
              </a:lnSpc>
              <a:spcBef>
                <a:spcPts val="0"/>
              </a:spcBef>
              <a:spcAft>
                <a:spcPts val="0"/>
              </a:spcAft>
              <a:buSzPts val="2600"/>
              <a:buChar char="•"/>
            </a:pPr>
            <a:r>
              <a:rPr lang="sv-SE"/>
              <a:t>Test input should be calls to methods with different input parameters. </a:t>
            </a:r>
            <a:endParaRPr/>
          </a:p>
        </p:txBody>
      </p:sp>
      <p:sp>
        <p:nvSpPr>
          <p:cNvPr id="407" name="Google Shape;407;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413" name="Google Shape;413;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For a unit, tests should:</a:t>
            </a:r>
            <a:endParaRPr/>
          </a:p>
          <a:p>
            <a:pPr indent="-368300" lvl="1" marL="914400" marR="0" rtl="0" algn="l">
              <a:lnSpc>
                <a:spcPct val="100000"/>
              </a:lnSpc>
              <a:spcBef>
                <a:spcPts val="0"/>
              </a:spcBef>
              <a:spcAft>
                <a:spcPts val="0"/>
              </a:spcAft>
              <a:buSzPts val="2200"/>
              <a:buChar char="•"/>
            </a:pPr>
            <a:r>
              <a:rPr lang="sv-SE"/>
              <a:t>Test all “jobs” associated with the unit.</a:t>
            </a:r>
            <a:endParaRPr/>
          </a:p>
          <a:p>
            <a:pPr indent="-342900" lvl="2" marL="1371600" marR="0" rtl="0" algn="l">
              <a:lnSpc>
                <a:spcPct val="100000"/>
              </a:lnSpc>
              <a:spcBef>
                <a:spcPts val="0"/>
              </a:spcBef>
              <a:spcAft>
                <a:spcPts val="0"/>
              </a:spcAft>
              <a:buSzPts val="1800"/>
              <a:buChar char="•"/>
            </a:pPr>
            <a:r>
              <a:rPr lang="sv-SE"/>
              <a:t>Methods belonging to a class.</a:t>
            </a:r>
            <a:endParaRPr/>
          </a:p>
          <a:p>
            <a:pPr indent="-342900" lvl="2" marL="1371600" marR="0" rtl="0" algn="l">
              <a:lnSpc>
                <a:spcPct val="100000"/>
              </a:lnSpc>
              <a:spcBef>
                <a:spcPts val="0"/>
              </a:spcBef>
              <a:spcAft>
                <a:spcPts val="0"/>
              </a:spcAft>
              <a:buSzPts val="1800"/>
              <a:buChar char="•"/>
            </a:pPr>
            <a:r>
              <a:rPr lang="sv-SE"/>
              <a:t>If methods should be used in different orderings, try each.</a:t>
            </a:r>
            <a:endParaRPr/>
          </a:p>
          <a:p>
            <a:pPr indent="-368300" lvl="1" marL="914400" marR="0" rtl="0" algn="l">
              <a:lnSpc>
                <a:spcPct val="100000"/>
              </a:lnSpc>
              <a:spcBef>
                <a:spcPts val="0"/>
              </a:spcBef>
              <a:spcAft>
                <a:spcPts val="0"/>
              </a:spcAft>
              <a:buSzPts val="2200"/>
              <a:buChar char="•"/>
            </a:pPr>
            <a:r>
              <a:rPr lang="sv-SE"/>
              <a:t>Set and check value of all class variables.</a:t>
            </a:r>
            <a:endParaRPr/>
          </a:p>
          <a:p>
            <a:pPr indent="-342900" lvl="2" marL="1371600" marR="0" rtl="0" algn="l">
              <a:lnSpc>
                <a:spcPct val="100000"/>
              </a:lnSpc>
              <a:spcBef>
                <a:spcPts val="0"/>
              </a:spcBef>
              <a:spcAft>
                <a:spcPts val="0"/>
              </a:spcAft>
              <a:buSzPts val="1800"/>
              <a:buChar char="•"/>
            </a:pPr>
            <a:r>
              <a:rPr lang="sv-SE"/>
              <a:t>Look at different ways those variables change in response to method calls. Put the variables into all possible states (types of values).</a:t>
            </a:r>
            <a:endParaRPr/>
          </a:p>
          <a:p>
            <a:pPr indent="0" lvl="0" marL="457200" marR="0" rtl="0" algn="l">
              <a:lnSpc>
                <a:spcPct val="100000"/>
              </a:lnSpc>
              <a:spcBef>
                <a:spcPts val="600"/>
              </a:spcBef>
              <a:spcAft>
                <a:spcPts val="0"/>
              </a:spcAft>
              <a:buNone/>
            </a:pPr>
            <a:r>
              <a:t/>
            </a:r>
            <a:endParaRPr/>
          </a:p>
        </p:txBody>
      </p:sp>
      <p:sp>
        <p:nvSpPr>
          <p:cNvPr id="414" name="Google Shape;41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WeatherStation</a:t>
            </a:r>
            <a:endParaRPr/>
          </a:p>
        </p:txBody>
      </p:sp>
      <p:sp>
        <p:nvSpPr>
          <p:cNvPr id="420" name="Google Shape;420;p52"/>
          <p:cNvSpPr txBox="1"/>
          <p:nvPr>
            <p:ph idx="1" type="body"/>
          </p:nvPr>
        </p:nvSpPr>
        <p:spPr>
          <a:xfrm>
            <a:off x="3171825" y="1200150"/>
            <a:ext cx="55149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When writing unit tests for WeatherStation, we need:</a:t>
            </a:r>
            <a:endParaRPr sz="22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Set and check identifier.</a:t>
            </a:r>
            <a:endParaRPr sz="22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Can any methods change the identifier?</a:t>
            </a:r>
            <a:endParaRPr sz="18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Tests for each “job” performed by the class.</a:t>
            </a:r>
            <a:endParaRPr sz="22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Methods that work together to perform that class’ responsibilities.</a:t>
            </a:r>
            <a:endParaRPr sz="1800">
              <a:solidFill>
                <a:schemeClr val="dk1"/>
              </a:solidFill>
            </a:endParaRPr>
          </a:p>
          <a:p>
            <a:pPr indent="-368300" lvl="0" marL="457200" rtl="0" algn="l">
              <a:spcBef>
                <a:spcPts val="0"/>
              </a:spcBef>
              <a:spcAft>
                <a:spcPts val="0"/>
              </a:spcAft>
              <a:buClr>
                <a:schemeClr val="dk1"/>
              </a:buClr>
              <a:buSzPts val="2200"/>
              <a:buChar char="●"/>
            </a:pPr>
            <a:r>
              <a:rPr lang="sv-SE" sz="2200">
                <a:solidFill>
                  <a:schemeClr val="dk1"/>
                </a:solidFill>
              </a:rPr>
              <a:t>Tests that hit each outcome of each “job” (error handling, return conditions).</a:t>
            </a:r>
            <a:endParaRPr sz="2200">
              <a:solidFill>
                <a:schemeClr val="dk1"/>
              </a:solidFill>
            </a:endParaRPr>
          </a:p>
        </p:txBody>
      </p:sp>
      <p:sp>
        <p:nvSpPr>
          <p:cNvPr id="421" name="Google Shape;421;p52"/>
          <p:cNvSpPr/>
          <p:nvPr/>
        </p:nvSpPr>
        <p:spPr>
          <a:xfrm>
            <a:off x="567375" y="1569675"/>
            <a:ext cx="2494200" cy="21165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a:t>
            </a:r>
            <a:r>
              <a:rPr b="1" lang="sv-SE"/>
              <a:t>eatherStation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identifier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testLink()</a:t>
            </a:r>
            <a:endParaRPr/>
          </a:p>
          <a:p>
            <a:pPr indent="0" lvl="0" marL="0" rtl="0" algn="l">
              <a:spcBef>
                <a:spcPts val="0"/>
              </a:spcBef>
              <a:spcAft>
                <a:spcPts val="0"/>
              </a:spcAft>
              <a:buNone/>
            </a:pPr>
            <a:r>
              <a:rPr lang="sv-SE"/>
              <a:t>reportWeather()</a:t>
            </a:r>
            <a:br>
              <a:rPr lang="sv-SE"/>
            </a:br>
            <a:r>
              <a:rPr lang="sv-SE"/>
              <a:t>reportStatus()</a:t>
            </a:r>
            <a:endParaRPr/>
          </a:p>
          <a:p>
            <a:pPr indent="0" lvl="0" marL="0" rtl="0" algn="l">
              <a:spcBef>
                <a:spcPts val="0"/>
              </a:spcBef>
              <a:spcAft>
                <a:spcPts val="0"/>
              </a:spcAft>
              <a:buNone/>
            </a:pPr>
            <a:r>
              <a:rPr lang="sv-SE"/>
              <a:t>restart(instruments)</a:t>
            </a:r>
            <a:endParaRPr/>
          </a:p>
          <a:p>
            <a:pPr indent="0" lvl="0" marL="0" rtl="0" algn="l">
              <a:spcBef>
                <a:spcPts val="0"/>
              </a:spcBef>
              <a:spcAft>
                <a:spcPts val="0"/>
              </a:spcAft>
              <a:buNone/>
            </a:pPr>
            <a:r>
              <a:rPr lang="sv-SE"/>
              <a:t>shutdown(instruments)</a:t>
            </a:r>
            <a:endParaRPr/>
          </a:p>
          <a:p>
            <a:pPr indent="0" lvl="0" marL="0" rtl="0" algn="l">
              <a:spcBef>
                <a:spcPts val="0"/>
              </a:spcBef>
              <a:spcAft>
                <a:spcPts val="0"/>
              </a:spcAft>
              <a:buNone/>
            </a:pPr>
            <a:r>
              <a:rPr lang="sv-SE"/>
              <a:t>reconfigure(commands)</a:t>
            </a:r>
            <a:endParaRPr/>
          </a:p>
        </p:txBody>
      </p:sp>
      <p:cxnSp>
        <p:nvCxnSpPr>
          <p:cNvPr id="422" name="Google Shape;422;p52"/>
          <p:cNvCxnSpPr/>
          <p:nvPr/>
        </p:nvCxnSpPr>
        <p:spPr>
          <a:xfrm>
            <a:off x="567375" y="190264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423" name="Google Shape;423;p52"/>
          <p:cNvCxnSpPr/>
          <p:nvPr/>
        </p:nvCxnSpPr>
        <p:spPr>
          <a:xfrm>
            <a:off x="567375" y="2304705"/>
            <a:ext cx="2494200" cy="0"/>
          </a:xfrm>
          <a:prstGeom prst="straightConnector1">
            <a:avLst/>
          </a:prstGeom>
          <a:noFill/>
          <a:ln cap="flat" cmpd="sng" w="19050">
            <a:solidFill>
              <a:srgbClr val="2388DB"/>
            </a:solidFill>
            <a:prstDash val="solid"/>
            <a:round/>
            <a:headEnd len="med" w="med" type="none"/>
            <a:tailEnd len="med" w="med" type="none"/>
          </a:ln>
        </p:spPr>
      </p:cxnSp>
      <p:sp>
        <p:nvSpPr>
          <p:cNvPr id="424" name="Google Shape;42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Object Mocking</a:t>
            </a:r>
            <a:endParaRPr/>
          </a:p>
        </p:txBody>
      </p:sp>
      <p:sp>
        <p:nvSpPr>
          <p:cNvPr id="430" name="Google Shape;430;p53"/>
          <p:cNvSpPr txBox="1"/>
          <p:nvPr>
            <p:ph idx="1" type="body"/>
          </p:nvPr>
        </p:nvSpPr>
        <p:spPr>
          <a:xfrm>
            <a:off x="468896" y="1282400"/>
            <a:ext cx="4541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t>Components may depend on other, unfinished (or untested) components. You can </a:t>
            </a:r>
            <a:r>
              <a:rPr b="1" lang="sv-SE" sz="2200"/>
              <a:t>mock </a:t>
            </a:r>
            <a:r>
              <a:rPr lang="sv-SE" sz="2200"/>
              <a:t>those components.</a:t>
            </a:r>
            <a:endParaRPr sz="2200"/>
          </a:p>
          <a:p>
            <a:pPr indent="-342900" lvl="0" marL="457200" marR="0" rtl="0" algn="l">
              <a:lnSpc>
                <a:spcPct val="100000"/>
              </a:lnSpc>
              <a:spcBef>
                <a:spcPts val="600"/>
              </a:spcBef>
              <a:spcAft>
                <a:spcPts val="0"/>
              </a:spcAft>
              <a:buSzPts val="1800"/>
              <a:buChar char="•"/>
            </a:pPr>
            <a:r>
              <a:rPr lang="sv-SE" sz="1800"/>
              <a:t>Mock objects have the same interface as the real component, but are hand-created to simulate the real component.</a:t>
            </a:r>
            <a:endParaRPr sz="1800"/>
          </a:p>
          <a:p>
            <a:pPr indent="-342900" lvl="0" marL="457200" marR="0" rtl="0" algn="l">
              <a:lnSpc>
                <a:spcPct val="100000"/>
              </a:lnSpc>
              <a:spcBef>
                <a:spcPts val="0"/>
              </a:spcBef>
              <a:spcAft>
                <a:spcPts val="0"/>
              </a:spcAft>
              <a:buSzPts val="1800"/>
              <a:buChar char="•"/>
            </a:pPr>
            <a:r>
              <a:rPr lang="sv-SE" sz="1800"/>
              <a:t>Can also be used to simulate abnormal operation or rare events.</a:t>
            </a:r>
            <a:endParaRPr sz="1800"/>
          </a:p>
        </p:txBody>
      </p:sp>
      <p:sp>
        <p:nvSpPr>
          <p:cNvPr id="431" name="Google Shape;431;p53"/>
          <p:cNvSpPr/>
          <p:nvPr/>
        </p:nvSpPr>
        <p:spPr>
          <a:xfrm>
            <a:off x="5052625" y="1338325"/>
            <a:ext cx="1899600" cy="1774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rPr lang="sv-SE" sz="1200"/>
              <a:t>windSpeed</a:t>
            </a:r>
            <a:endParaRPr sz="1200"/>
          </a:p>
          <a:p>
            <a:pPr indent="0" lvl="0" marL="0" rtl="0" algn="l">
              <a:spcBef>
                <a:spcPts val="0"/>
              </a:spcBef>
              <a:spcAft>
                <a:spcPts val="0"/>
              </a:spcAft>
              <a:buNone/>
            </a:pPr>
            <a:r>
              <a:rPr lang="sv-SE" sz="1200"/>
              <a:t>windDirection</a:t>
            </a:r>
            <a:endParaRPr sz="1200"/>
          </a:p>
          <a:p>
            <a:pPr indent="0" lvl="0" marL="0" rtl="0" algn="l">
              <a:spcBef>
                <a:spcPts val="0"/>
              </a:spcBef>
              <a:spcAft>
                <a:spcPts val="0"/>
              </a:spcAft>
              <a:buNone/>
            </a:pPr>
            <a:r>
              <a:rPr lang="sv-SE" sz="1200"/>
              <a:t>pressure</a:t>
            </a:r>
            <a:endParaRPr sz="1200"/>
          </a:p>
          <a:p>
            <a:pPr indent="0" lvl="0" marL="0" rtl="0" algn="l">
              <a:spcBef>
                <a:spcPts val="0"/>
              </a:spcBef>
              <a:spcAft>
                <a:spcPts val="0"/>
              </a:spcAft>
              <a:buNone/>
            </a:pPr>
            <a:r>
              <a:rPr lang="sv-SE"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collect()</a:t>
            </a:r>
            <a:endParaRPr sz="1200"/>
          </a:p>
          <a:p>
            <a:pPr indent="0" lvl="0" marL="0" rtl="0" algn="l">
              <a:spcBef>
                <a:spcPts val="0"/>
              </a:spcBef>
              <a:spcAft>
                <a:spcPts val="0"/>
              </a:spcAft>
              <a:buNone/>
            </a:pPr>
            <a:r>
              <a:rPr lang="sv-SE" sz="1200"/>
              <a:t>summarize(time)</a:t>
            </a:r>
            <a:endParaRPr sz="1200"/>
          </a:p>
        </p:txBody>
      </p:sp>
      <p:cxnSp>
        <p:nvCxnSpPr>
          <p:cNvPr id="432" name="Google Shape;432;p53"/>
          <p:cNvCxnSpPr/>
          <p:nvPr/>
        </p:nvCxnSpPr>
        <p:spPr>
          <a:xfrm>
            <a:off x="5052625" y="1612041"/>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433" name="Google Shape;433;p53"/>
          <p:cNvCxnSpPr/>
          <p:nvPr/>
        </p:nvCxnSpPr>
        <p:spPr>
          <a:xfrm>
            <a:off x="5052625" y="2689947"/>
            <a:ext cx="1899600" cy="0"/>
          </a:xfrm>
          <a:prstGeom prst="straightConnector1">
            <a:avLst/>
          </a:prstGeom>
          <a:noFill/>
          <a:ln cap="flat" cmpd="sng" w="19050">
            <a:solidFill>
              <a:srgbClr val="2388DB"/>
            </a:solidFill>
            <a:prstDash val="solid"/>
            <a:round/>
            <a:headEnd len="med" w="med" type="none"/>
            <a:tailEnd len="med" w="med" type="none"/>
          </a:ln>
        </p:spPr>
      </p:cxnSp>
      <p:sp>
        <p:nvSpPr>
          <p:cNvPr id="434" name="Google Shape;434;p53"/>
          <p:cNvSpPr/>
          <p:nvPr/>
        </p:nvSpPr>
        <p:spPr>
          <a:xfrm>
            <a:off x="7273050" y="2215650"/>
            <a:ext cx="13467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35" name="Google Shape;435;p53"/>
          <p:cNvCxnSpPr/>
          <p:nvPr/>
        </p:nvCxnSpPr>
        <p:spPr>
          <a:xfrm>
            <a:off x="7273050" y="2501316"/>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436" name="Google Shape;436;p53"/>
          <p:cNvCxnSpPr/>
          <p:nvPr/>
        </p:nvCxnSpPr>
        <p:spPr>
          <a:xfrm>
            <a:off x="7273050" y="2918953"/>
            <a:ext cx="1346700" cy="0"/>
          </a:xfrm>
          <a:prstGeom prst="straightConnector1">
            <a:avLst/>
          </a:prstGeom>
          <a:noFill/>
          <a:ln cap="flat" cmpd="sng" w="19050">
            <a:solidFill>
              <a:srgbClr val="2388DB"/>
            </a:solidFill>
            <a:prstDash val="solid"/>
            <a:round/>
            <a:headEnd len="med" w="med" type="none"/>
            <a:tailEnd len="med" w="med" type="none"/>
          </a:ln>
        </p:spPr>
      </p:cxnSp>
      <p:sp>
        <p:nvSpPr>
          <p:cNvPr id="437" name="Google Shape;437;p53"/>
          <p:cNvSpPr/>
          <p:nvPr/>
        </p:nvSpPr>
        <p:spPr>
          <a:xfrm>
            <a:off x="5518050" y="3340899"/>
            <a:ext cx="17424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38" name="Google Shape;438;p53"/>
          <p:cNvCxnSpPr/>
          <p:nvPr/>
        </p:nvCxnSpPr>
        <p:spPr>
          <a:xfrm>
            <a:off x="5518050" y="3562125"/>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39" name="Google Shape;439;p53"/>
          <p:cNvCxnSpPr/>
          <p:nvPr/>
        </p:nvCxnSpPr>
        <p:spPr>
          <a:xfrm>
            <a:off x="5518050" y="40118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40" name="Google Shape;440;p53"/>
          <p:cNvCxnSpPr/>
          <p:nvPr/>
        </p:nvCxnSpPr>
        <p:spPr>
          <a:xfrm flipH="1" rot="10800000">
            <a:off x="6878175" y="2215650"/>
            <a:ext cx="1875300" cy="948600"/>
          </a:xfrm>
          <a:prstGeom prst="straightConnector1">
            <a:avLst/>
          </a:prstGeom>
          <a:noFill/>
          <a:ln cap="flat" cmpd="sng" w="38100">
            <a:solidFill>
              <a:srgbClr val="FF0000"/>
            </a:solidFill>
            <a:prstDash val="solid"/>
            <a:round/>
            <a:headEnd len="med" w="med" type="none"/>
            <a:tailEnd len="med" w="med" type="none"/>
          </a:ln>
        </p:spPr>
      </p:cxnSp>
      <p:cxnSp>
        <p:nvCxnSpPr>
          <p:cNvPr id="441" name="Google Shape;441;p53"/>
          <p:cNvCxnSpPr/>
          <p:nvPr/>
        </p:nvCxnSpPr>
        <p:spPr>
          <a:xfrm>
            <a:off x="5143500" y="3124200"/>
            <a:ext cx="318000" cy="887700"/>
          </a:xfrm>
          <a:prstGeom prst="straightConnector1">
            <a:avLst/>
          </a:prstGeom>
          <a:noFill/>
          <a:ln cap="flat" cmpd="sng" w="38100">
            <a:solidFill>
              <a:srgbClr val="000000"/>
            </a:solidFill>
            <a:prstDash val="solid"/>
            <a:round/>
            <a:headEnd len="med" w="med" type="none"/>
            <a:tailEnd len="med" w="med" type="triangle"/>
          </a:ln>
        </p:spPr>
      </p:cxnSp>
      <p:sp>
        <p:nvSpPr>
          <p:cNvPr id="442" name="Google Shape;442;p53"/>
          <p:cNvSpPr/>
          <p:nvPr/>
        </p:nvSpPr>
        <p:spPr>
          <a:xfrm>
            <a:off x="6589650" y="4174376"/>
            <a:ext cx="2240100" cy="711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get(){</a:t>
            </a:r>
            <a:endParaRPr/>
          </a:p>
          <a:p>
            <a:pPr indent="0" lvl="0" marL="0" rtl="0" algn="l">
              <a:spcBef>
                <a:spcPts val="0"/>
              </a:spcBef>
              <a:spcAft>
                <a:spcPts val="0"/>
              </a:spcAft>
              <a:buNone/>
            </a:pPr>
            <a:r>
              <a:rPr lang="sv-SE"/>
              <a:t>	return 98;</a:t>
            </a:r>
            <a:endParaRPr/>
          </a:p>
          <a:p>
            <a:pPr indent="0" lvl="0" marL="0" rtl="0" algn="l">
              <a:spcBef>
                <a:spcPts val="0"/>
              </a:spcBef>
              <a:spcAft>
                <a:spcPts val="0"/>
              </a:spcAft>
              <a:buNone/>
            </a:pPr>
            <a:r>
              <a:rPr lang="sv-SE"/>
              <a:t>}</a:t>
            </a:r>
            <a:endParaRPr/>
          </a:p>
        </p:txBody>
      </p:sp>
      <p:sp>
        <p:nvSpPr>
          <p:cNvPr id="443" name="Google Shape;44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An investigation conducted to provide information about system quality.</a:t>
            </a:r>
            <a:endParaRPr/>
          </a:p>
          <a:p>
            <a:pPr indent="-393700" lvl="0" marL="457200" marR="0" rtl="0" algn="l">
              <a:lnSpc>
                <a:spcPct val="100000"/>
              </a:lnSpc>
              <a:spcBef>
                <a:spcPts val="0"/>
              </a:spcBef>
              <a:spcAft>
                <a:spcPts val="0"/>
              </a:spcAft>
              <a:buSzPts val="2600"/>
              <a:buChar char="•"/>
            </a:pPr>
            <a:r>
              <a:rPr lang="sv-SE"/>
              <a:t>Analysis of </a:t>
            </a:r>
            <a:r>
              <a:rPr i="1" lang="sv-SE"/>
              <a:t>sequences</a:t>
            </a:r>
            <a:r>
              <a:rPr lang="sv-SE"/>
              <a:t> of </a:t>
            </a:r>
            <a:r>
              <a:rPr b="1" lang="sv-SE"/>
              <a:t>stimuli</a:t>
            </a:r>
            <a:r>
              <a:rPr lang="sv-SE"/>
              <a:t> and </a:t>
            </a:r>
            <a:r>
              <a:rPr b="1" lang="sv-SE"/>
              <a:t>observations</a:t>
            </a:r>
            <a:r>
              <a:rPr lang="sv-SE"/>
              <a:t>.</a:t>
            </a:r>
            <a:endParaRPr/>
          </a:p>
          <a:p>
            <a:pPr indent="-368300" lvl="1" marL="914400" marR="0" rtl="0" algn="l">
              <a:lnSpc>
                <a:spcPct val="100000"/>
              </a:lnSpc>
              <a:spcBef>
                <a:spcPts val="0"/>
              </a:spcBef>
              <a:spcAft>
                <a:spcPts val="0"/>
              </a:spcAft>
              <a:buSzPts val="2200"/>
              <a:buChar char="•"/>
            </a:pPr>
            <a:r>
              <a:rPr lang="sv-SE"/>
              <a:t>We create </a:t>
            </a:r>
            <a:r>
              <a:rPr b="1" lang="sv-SE"/>
              <a:t>stimuli </a:t>
            </a:r>
            <a:r>
              <a:rPr lang="sv-SE"/>
              <a:t>that the system must react to.</a:t>
            </a:r>
            <a:endParaRPr/>
          </a:p>
          <a:p>
            <a:pPr indent="-368300" lvl="1" marL="914400" marR="0" rtl="0" algn="l">
              <a:lnSpc>
                <a:spcPct val="100000"/>
              </a:lnSpc>
              <a:spcBef>
                <a:spcPts val="0"/>
              </a:spcBef>
              <a:spcAft>
                <a:spcPts val="0"/>
              </a:spcAft>
              <a:buSzPts val="2200"/>
              <a:buChar char="•"/>
            </a:pPr>
            <a:r>
              <a:rPr lang="sv-SE"/>
              <a:t>We record </a:t>
            </a:r>
            <a:r>
              <a:rPr b="1" lang="sv-SE"/>
              <a:t>observations</a:t>
            </a:r>
            <a:r>
              <a:rPr lang="sv-SE"/>
              <a:t>, noting </a:t>
            </a:r>
            <a:r>
              <a:rPr i="1" lang="sv-SE"/>
              <a:t>how</a:t>
            </a:r>
            <a:r>
              <a:rPr lang="sv-SE"/>
              <a:t> the system reacted to the stimuli.</a:t>
            </a:r>
            <a:endParaRPr/>
          </a:p>
          <a:p>
            <a:pPr indent="-368300" lvl="1" marL="914400" marR="0" rtl="0" algn="l">
              <a:lnSpc>
                <a:spcPct val="100000"/>
              </a:lnSpc>
              <a:spcBef>
                <a:spcPts val="0"/>
              </a:spcBef>
              <a:spcAft>
                <a:spcPts val="0"/>
              </a:spcAft>
              <a:buSzPts val="2200"/>
              <a:buChar char="•"/>
            </a:pPr>
            <a:r>
              <a:rPr lang="sv-SE"/>
              <a:t>We issue</a:t>
            </a:r>
            <a:r>
              <a:rPr b="1" lang="sv-SE"/>
              <a:t> judgements</a:t>
            </a:r>
            <a:r>
              <a:rPr lang="sv-SE"/>
              <a:t> on the </a:t>
            </a:r>
            <a:r>
              <a:rPr i="1" lang="sv-SE"/>
              <a:t>correctness</a:t>
            </a:r>
            <a:r>
              <a:rPr lang="sv-SE"/>
              <a:t> of of the sequences observed. </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Subsystem Testing</a:t>
            </a:r>
            <a:endParaRPr/>
          </a:p>
        </p:txBody>
      </p:sp>
      <p:sp>
        <p:nvSpPr>
          <p:cNvPr id="449" name="Google Shape;44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software works by combining multiple, interacting components. </a:t>
            </a:r>
            <a:endParaRPr/>
          </a:p>
          <a:p>
            <a:pPr indent="-368300" lvl="1" marL="914400" marR="0" rtl="0" algn="l">
              <a:lnSpc>
                <a:spcPct val="100000"/>
              </a:lnSpc>
              <a:spcBef>
                <a:spcPts val="0"/>
              </a:spcBef>
              <a:spcAft>
                <a:spcPts val="0"/>
              </a:spcAft>
              <a:buSzPts val="2200"/>
              <a:buChar char="•"/>
            </a:pPr>
            <a:r>
              <a:rPr lang="sv-SE"/>
              <a:t>In addition to testing components independently, we must test their </a:t>
            </a:r>
            <a:r>
              <a:rPr i="1" lang="sv-SE"/>
              <a:t>integration</a:t>
            </a:r>
            <a:r>
              <a:rPr lang="sv-SE"/>
              <a:t>.</a:t>
            </a:r>
            <a:endParaRPr/>
          </a:p>
          <a:p>
            <a:pPr indent="-393700" lvl="0" marL="457200" marR="0" rtl="0" algn="l">
              <a:lnSpc>
                <a:spcPct val="100000"/>
              </a:lnSpc>
              <a:spcBef>
                <a:spcPts val="0"/>
              </a:spcBef>
              <a:spcAft>
                <a:spcPts val="0"/>
              </a:spcAft>
              <a:buSzPts val="2600"/>
              <a:buChar char="•"/>
            </a:pPr>
            <a:r>
              <a:rPr lang="sv-SE"/>
              <a:t>Functionality performed across components is accessed through a defined interface. </a:t>
            </a:r>
            <a:endParaRPr/>
          </a:p>
          <a:p>
            <a:pPr indent="-368300" lvl="1" marL="914400" marR="0" rtl="0" algn="l">
              <a:lnSpc>
                <a:spcPct val="100000"/>
              </a:lnSpc>
              <a:spcBef>
                <a:spcPts val="0"/>
              </a:spcBef>
              <a:spcAft>
                <a:spcPts val="0"/>
              </a:spcAft>
              <a:buSzPts val="2200"/>
              <a:buChar char="•"/>
            </a:pPr>
            <a:r>
              <a:rPr lang="sv-SE"/>
              <a:t>Therefore, integration testing focuses on showing that functionality accessed through this interface behaves according to the specifications.</a:t>
            </a:r>
            <a:endParaRPr/>
          </a:p>
          <a:p>
            <a:pPr indent="0" lvl="0" marL="457200" marR="0" rtl="0" algn="l">
              <a:lnSpc>
                <a:spcPct val="100000"/>
              </a:lnSpc>
              <a:spcBef>
                <a:spcPts val="600"/>
              </a:spcBef>
              <a:spcAft>
                <a:spcPts val="0"/>
              </a:spcAft>
              <a:buNone/>
            </a:pPr>
            <a:r>
              <a:t/>
            </a:r>
            <a:endParaRPr/>
          </a:p>
        </p:txBody>
      </p:sp>
      <p:sp>
        <p:nvSpPr>
          <p:cNvPr id="450" name="Google Shape;45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Subsystem Testing</a:t>
            </a:r>
            <a:endParaRPr/>
          </a:p>
        </p:txBody>
      </p:sp>
      <p:sp>
        <p:nvSpPr>
          <p:cNvPr id="456" name="Google Shape;456;p55"/>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We have a subsystem made up of A, B, and C. We have performed unit testing...</a:t>
            </a:r>
            <a:endParaRPr sz="2400"/>
          </a:p>
          <a:p>
            <a:pPr indent="-342900" lvl="0" marL="457200" marR="0" rtl="0" algn="l">
              <a:lnSpc>
                <a:spcPct val="100000"/>
              </a:lnSpc>
              <a:spcBef>
                <a:spcPts val="600"/>
              </a:spcBef>
              <a:spcAft>
                <a:spcPts val="0"/>
              </a:spcAft>
              <a:buSzPts val="1800"/>
              <a:buChar char="•"/>
            </a:pPr>
            <a:r>
              <a:rPr lang="sv-SE" sz="1800"/>
              <a:t>However, they work together to perform functions.</a:t>
            </a:r>
            <a:endParaRPr sz="1800"/>
          </a:p>
          <a:p>
            <a:pPr indent="-342900" lvl="0" marL="457200" marR="0" rtl="0" algn="l">
              <a:lnSpc>
                <a:spcPct val="100000"/>
              </a:lnSpc>
              <a:spcBef>
                <a:spcPts val="0"/>
              </a:spcBef>
              <a:spcAft>
                <a:spcPts val="0"/>
              </a:spcAft>
              <a:buSzPts val="1800"/>
              <a:buChar char="•"/>
            </a:pPr>
            <a:r>
              <a:rPr lang="sv-SE" sz="1800"/>
              <a:t>Therefore, we apply test cases not to the classes, but to the interface of the subsystem they form.</a:t>
            </a:r>
            <a:endParaRPr sz="1800"/>
          </a:p>
          <a:p>
            <a:pPr indent="-342900" lvl="0" marL="457200" marR="0" rtl="0" algn="l">
              <a:lnSpc>
                <a:spcPct val="100000"/>
              </a:lnSpc>
              <a:spcBef>
                <a:spcPts val="0"/>
              </a:spcBef>
              <a:spcAft>
                <a:spcPts val="0"/>
              </a:spcAft>
              <a:buSzPts val="1800"/>
              <a:buChar char="•"/>
            </a:pPr>
            <a:r>
              <a:rPr lang="sv-SE" sz="1800"/>
              <a:t>Errors in their combined behavior result are not caught by unit testing.</a:t>
            </a:r>
            <a:endParaRPr sz="1800"/>
          </a:p>
        </p:txBody>
      </p:sp>
      <p:sp>
        <p:nvSpPr>
          <p:cNvPr id="457" name="Google Shape;457;p55"/>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5"/>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459" name="Google Shape;459;p55"/>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460" name="Google Shape;460;p55"/>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461" name="Google Shape;461;p55"/>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462" name="Google Shape;462;p55"/>
          <p:cNvCxnSpPr>
            <a:stCxn id="460" idx="2"/>
            <a:endCxn id="459"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463" name="Google Shape;463;p55"/>
          <p:cNvCxnSpPr>
            <a:stCxn id="459" idx="1"/>
            <a:endCxn id="458"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464" name="Google Shape;464;p55"/>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465" name="Google Shape;465;p55"/>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466" name="Google Shape;466;p55"/>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55"/>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55"/>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55"/>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0" name="Google Shape;470;p55"/>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1" name="Google Shape;471;p55"/>
          <p:cNvCxnSpPr>
            <a:stCxn id="465" idx="2"/>
            <a:endCxn id="466"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472" name="Google Shape;472;p55"/>
          <p:cNvCxnSpPr>
            <a:stCxn id="465" idx="2"/>
            <a:endCxn id="467"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473" name="Google Shape;473;p55"/>
          <p:cNvCxnSpPr>
            <a:stCxn id="465" idx="2"/>
            <a:endCxn id="468"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474" name="Google Shape;474;p55"/>
          <p:cNvCxnSpPr>
            <a:stCxn id="465" idx="2"/>
            <a:endCxn id="469"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475" name="Google Shape;475;p55"/>
          <p:cNvCxnSpPr>
            <a:stCxn id="465" idx="2"/>
            <a:endCxn id="470"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476" name="Google Shape;47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482" name="Google Shape;48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Parameter Interfaces</a:t>
            </a:r>
            <a:endParaRPr/>
          </a:p>
          <a:p>
            <a:pPr indent="-355600" lvl="1" marL="914400" marR="0" rtl="0" algn="l">
              <a:lnSpc>
                <a:spcPct val="100000"/>
              </a:lnSpc>
              <a:spcBef>
                <a:spcPts val="0"/>
              </a:spcBef>
              <a:spcAft>
                <a:spcPts val="0"/>
              </a:spcAft>
              <a:buSzPts val="2000"/>
              <a:buChar char="•"/>
            </a:pPr>
            <a:r>
              <a:rPr lang="sv-SE" sz="2000"/>
              <a:t>Data is passed from one component to another. </a:t>
            </a:r>
            <a:endParaRPr sz="2000"/>
          </a:p>
          <a:p>
            <a:pPr indent="-355600" lvl="1" marL="914400" marR="0" rtl="0" algn="l">
              <a:lnSpc>
                <a:spcPct val="100000"/>
              </a:lnSpc>
              <a:spcBef>
                <a:spcPts val="0"/>
              </a:spcBef>
              <a:spcAft>
                <a:spcPts val="0"/>
              </a:spcAft>
              <a:buSzPts val="2000"/>
              <a:buChar char="•"/>
            </a:pPr>
            <a:r>
              <a:rPr lang="sv-SE" sz="2000"/>
              <a:t>All methods that accept arguments have a parameter interface.</a:t>
            </a:r>
            <a:endParaRPr sz="2000"/>
          </a:p>
          <a:p>
            <a:pPr indent="-355600" lvl="1" marL="914400" marR="0" rtl="0" algn="l">
              <a:lnSpc>
                <a:spcPct val="100000"/>
              </a:lnSpc>
              <a:spcBef>
                <a:spcPts val="0"/>
              </a:spcBef>
              <a:spcAft>
                <a:spcPts val="0"/>
              </a:spcAft>
              <a:buSzPts val="2000"/>
              <a:buChar char="•"/>
            </a:pPr>
            <a:r>
              <a:rPr lang="sv-SE" sz="2000"/>
              <a:t>If functionality is triggered by a method call, test different parameter combinations to that call.</a:t>
            </a:r>
            <a:endParaRPr sz="2000"/>
          </a:p>
          <a:p>
            <a:pPr indent="-393700" lvl="0" marL="457200" marR="0" rtl="0" algn="l">
              <a:lnSpc>
                <a:spcPct val="100000"/>
              </a:lnSpc>
              <a:spcBef>
                <a:spcPts val="0"/>
              </a:spcBef>
              <a:spcAft>
                <a:spcPts val="0"/>
              </a:spcAft>
              <a:buSzPts val="2600"/>
              <a:buChar char="•"/>
            </a:pPr>
            <a:r>
              <a:rPr lang="sv-SE"/>
              <a:t>Procedural Interfaces</a:t>
            </a:r>
            <a:endParaRPr/>
          </a:p>
          <a:p>
            <a:pPr indent="-355600" lvl="1" marL="914400" marR="0" rtl="0" algn="l">
              <a:lnSpc>
                <a:spcPct val="100000"/>
              </a:lnSpc>
              <a:spcBef>
                <a:spcPts val="0"/>
              </a:spcBef>
              <a:spcAft>
                <a:spcPts val="0"/>
              </a:spcAft>
              <a:buSzPts val="2000"/>
              <a:buChar char="•"/>
            </a:pPr>
            <a:r>
              <a:rPr lang="sv-SE" sz="2000"/>
              <a:t>When one component encapsulates a set of functions that can be called by other components (offers an API). </a:t>
            </a:r>
            <a:endParaRPr sz="2000"/>
          </a:p>
          <a:p>
            <a:pPr indent="-355600" lvl="1" marL="914400" marR="0" rtl="0" algn="l">
              <a:lnSpc>
                <a:spcPct val="100000"/>
              </a:lnSpc>
              <a:spcBef>
                <a:spcPts val="0"/>
              </a:spcBef>
              <a:spcAft>
                <a:spcPts val="0"/>
              </a:spcAft>
              <a:buSzPts val="2000"/>
              <a:buChar char="•"/>
            </a:pPr>
            <a:r>
              <a:rPr lang="sv-SE" sz="2000"/>
              <a:t>Controls access to subsystem functionality. Thus, is important to test rigorously.</a:t>
            </a:r>
            <a:endParaRPr sz="2000"/>
          </a:p>
        </p:txBody>
      </p:sp>
      <p:sp>
        <p:nvSpPr>
          <p:cNvPr id="483" name="Google Shape;48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489" name="Google Shape;48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Shared Memory Interfaces</a:t>
            </a:r>
            <a:endParaRPr/>
          </a:p>
          <a:p>
            <a:pPr indent="-342900" lvl="1" marL="914400" rtl="0" algn="l">
              <a:spcBef>
                <a:spcPts val="0"/>
              </a:spcBef>
              <a:spcAft>
                <a:spcPts val="0"/>
              </a:spcAft>
              <a:buSzPts val="1800"/>
              <a:buChar char="•"/>
            </a:pPr>
            <a:r>
              <a:rPr lang="sv-SE" sz="1800"/>
              <a:t>A block of memory is shared between components. </a:t>
            </a:r>
            <a:endParaRPr sz="1800"/>
          </a:p>
          <a:p>
            <a:pPr indent="-342900" lvl="1" marL="914400" rtl="0" algn="l">
              <a:spcBef>
                <a:spcPts val="0"/>
              </a:spcBef>
              <a:spcAft>
                <a:spcPts val="0"/>
              </a:spcAft>
              <a:buSzPts val="1800"/>
              <a:buChar char="•"/>
            </a:pPr>
            <a:r>
              <a:rPr lang="sv-SE" sz="1800"/>
              <a:t>Data is placed in this memory by one subsystem and retrieved by another.</a:t>
            </a:r>
            <a:endParaRPr sz="1800"/>
          </a:p>
          <a:p>
            <a:pPr indent="-342900" lvl="1" marL="914400" rtl="0" algn="l">
              <a:spcBef>
                <a:spcPts val="0"/>
              </a:spcBef>
              <a:spcAft>
                <a:spcPts val="0"/>
              </a:spcAft>
              <a:buSzPts val="1800"/>
              <a:buChar char="•"/>
            </a:pPr>
            <a:r>
              <a:rPr lang="sv-SE" sz="1800"/>
              <a:t>Common if system is architected around a central data repository.</a:t>
            </a:r>
            <a:endParaRPr sz="1800"/>
          </a:p>
          <a:p>
            <a:pPr indent="-393700" lvl="0" marL="457200" rtl="0" algn="l">
              <a:spcBef>
                <a:spcPts val="0"/>
              </a:spcBef>
              <a:spcAft>
                <a:spcPts val="0"/>
              </a:spcAft>
              <a:buSzPts val="2600"/>
              <a:buChar char="•"/>
            </a:pPr>
            <a:r>
              <a:rPr lang="sv-SE"/>
              <a:t>Message-Passing Interfaces</a:t>
            </a:r>
            <a:endParaRPr/>
          </a:p>
          <a:p>
            <a:pPr indent="-342900" lvl="1" marL="914400" marR="0" rtl="0" algn="l">
              <a:lnSpc>
                <a:spcPct val="100000"/>
              </a:lnSpc>
              <a:spcBef>
                <a:spcPts val="0"/>
              </a:spcBef>
              <a:spcAft>
                <a:spcPts val="0"/>
              </a:spcAft>
              <a:buSzPts val="1800"/>
              <a:buChar char="•"/>
            </a:pPr>
            <a:r>
              <a:rPr lang="sv-SE" sz="1800"/>
              <a:t>Interfaces where one component requests a service by passing a message to another component. A return message indicates the results of executing the service.</a:t>
            </a:r>
            <a:endParaRPr sz="1800"/>
          </a:p>
          <a:p>
            <a:pPr indent="-342900" lvl="1" marL="914400" marR="0" rtl="0" algn="l">
              <a:lnSpc>
                <a:spcPct val="100000"/>
              </a:lnSpc>
              <a:spcBef>
                <a:spcPts val="0"/>
              </a:spcBef>
              <a:spcAft>
                <a:spcPts val="0"/>
              </a:spcAft>
              <a:buSzPts val="1800"/>
              <a:buChar char="•"/>
            </a:pPr>
            <a:r>
              <a:rPr lang="sv-SE" sz="1800"/>
              <a:t>Common in parallel systems, client-server systems.</a:t>
            </a:r>
            <a:endParaRPr sz="1800"/>
          </a:p>
          <a:p>
            <a:pPr indent="0" lvl="0" marL="457200" marR="0" rtl="0" algn="l">
              <a:lnSpc>
                <a:spcPct val="100000"/>
              </a:lnSpc>
              <a:spcBef>
                <a:spcPts val="600"/>
              </a:spcBef>
              <a:spcAft>
                <a:spcPts val="0"/>
              </a:spcAft>
              <a:buNone/>
            </a:pPr>
            <a:r>
              <a:t/>
            </a:r>
            <a:endParaRPr/>
          </a:p>
        </p:txBody>
      </p:sp>
      <p:sp>
        <p:nvSpPr>
          <p:cNvPr id="490" name="Google Shape;490;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496" name="Google Shape;496;p58"/>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Interface Misuse</a:t>
            </a:r>
            <a:endParaRPr sz="2400"/>
          </a:p>
          <a:p>
            <a:pPr indent="-342900" lvl="1" marL="914400" marR="0" rtl="0" algn="l">
              <a:lnSpc>
                <a:spcPct val="100000"/>
              </a:lnSpc>
              <a:spcBef>
                <a:spcPts val="0"/>
              </a:spcBef>
              <a:spcAft>
                <a:spcPts val="0"/>
              </a:spcAft>
              <a:buSzPts val="1800"/>
              <a:buChar char="•"/>
            </a:pPr>
            <a:r>
              <a:rPr lang="sv-SE" sz="1800"/>
              <a:t>A calling component calls another component and makes an error in the use of its interface. </a:t>
            </a:r>
            <a:endParaRPr sz="1800"/>
          </a:p>
          <a:p>
            <a:pPr indent="-342900" lvl="1" marL="914400" marR="0" rtl="0" algn="l">
              <a:lnSpc>
                <a:spcPct val="100000"/>
              </a:lnSpc>
              <a:spcBef>
                <a:spcPts val="0"/>
              </a:spcBef>
              <a:spcAft>
                <a:spcPts val="0"/>
              </a:spcAft>
              <a:buSzPts val="1800"/>
              <a:buChar char="•"/>
            </a:pPr>
            <a:r>
              <a:rPr lang="sv-SE" sz="1800"/>
              <a:t>Wrong type or malformed data passed to a parameter, parameters passed in the wrong order, wrong number of parameters.</a:t>
            </a:r>
            <a:endParaRPr sz="1800"/>
          </a:p>
          <a:p>
            <a:pPr indent="-381000" lvl="0" marL="457200" marR="0" rtl="0" algn="l">
              <a:lnSpc>
                <a:spcPct val="100000"/>
              </a:lnSpc>
              <a:spcBef>
                <a:spcPts val="0"/>
              </a:spcBef>
              <a:spcAft>
                <a:spcPts val="0"/>
              </a:spcAft>
              <a:buSzPts val="2400"/>
              <a:buChar char="•"/>
            </a:pPr>
            <a:r>
              <a:rPr lang="sv-SE" sz="2400"/>
              <a:t>Interface Misunderstanding</a:t>
            </a:r>
            <a:endParaRPr sz="2400"/>
          </a:p>
          <a:p>
            <a:pPr indent="-342900" lvl="1" marL="914400" marR="0" rtl="0" algn="l">
              <a:lnSpc>
                <a:spcPct val="100000"/>
              </a:lnSpc>
              <a:spcBef>
                <a:spcPts val="0"/>
              </a:spcBef>
              <a:spcAft>
                <a:spcPts val="0"/>
              </a:spcAft>
              <a:buSzPts val="1800"/>
              <a:buChar char="•"/>
            </a:pPr>
            <a:r>
              <a:rPr lang="sv-SE" sz="1800"/>
              <a:t>Incorrect assumptions made about the called component. </a:t>
            </a:r>
            <a:endParaRPr sz="1800"/>
          </a:p>
          <a:p>
            <a:pPr indent="-342900" lvl="1" marL="914400" marR="0" rtl="0" algn="l">
              <a:lnSpc>
                <a:spcPct val="100000"/>
              </a:lnSpc>
              <a:spcBef>
                <a:spcPts val="0"/>
              </a:spcBef>
              <a:spcAft>
                <a:spcPts val="0"/>
              </a:spcAft>
              <a:buSzPts val="1800"/>
              <a:buChar char="•"/>
            </a:pPr>
            <a:r>
              <a:rPr lang="sv-SE" sz="1800"/>
              <a:t>A binary search called with an unordered array.</a:t>
            </a:r>
            <a:endParaRPr sz="1800"/>
          </a:p>
          <a:p>
            <a:pPr indent="-381000" lvl="0" marL="457200" marR="0" rtl="0" algn="l">
              <a:lnSpc>
                <a:spcPct val="100000"/>
              </a:lnSpc>
              <a:spcBef>
                <a:spcPts val="0"/>
              </a:spcBef>
              <a:spcAft>
                <a:spcPts val="0"/>
              </a:spcAft>
              <a:buSzPts val="2400"/>
              <a:buChar char="•"/>
            </a:pPr>
            <a:r>
              <a:rPr lang="sv-SE" sz="2400"/>
              <a:t>Timing Errors</a:t>
            </a:r>
            <a:endParaRPr sz="2400"/>
          </a:p>
          <a:p>
            <a:pPr indent="-368300" lvl="1" marL="914400" marR="0" rtl="0" algn="l">
              <a:lnSpc>
                <a:spcPct val="100000"/>
              </a:lnSpc>
              <a:spcBef>
                <a:spcPts val="0"/>
              </a:spcBef>
              <a:spcAft>
                <a:spcPts val="0"/>
              </a:spcAft>
              <a:buSzPts val="2200"/>
              <a:buChar char="•"/>
            </a:pPr>
            <a:r>
              <a:rPr lang="sv-SE" sz="1800"/>
              <a:t>In shared memory or message passing - producer of data and consumer of data may operate at different speeds, and may access out of data information as a result.</a:t>
            </a:r>
            <a:endParaRPr sz="1800"/>
          </a:p>
          <a:p>
            <a:pPr indent="0" lvl="0" marL="457200" marR="0" rtl="0" algn="l">
              <a:lnSpc>
                <a:spcPct val="100000"/>
              </a:lnSpc>
              <a:spcBef>
                <a:spcPts val="600"/>
              </a:spcBef>
              <a:spcAft>
                <a:spcPts val="0"/>
              </a:spcAft>
              <a:buNone/>
            </a:pPr>
            <a:r>
              <a:t/>
            </a:r>
            <a:endParaRPr sz="1800"/>
          </a:p>
        </p:txBody>
      </p:sp>
      <p:sp>
        <p:nvSpPr>
          <p:cNvPr id="497" name="Google Shape;49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a:t>
            </a:r>
            <a:endParaRPr/>
          </a:p>
        </p:txBody>
      </p:sp>
      <p:sp>
        <p:nvSpPr>
          <p:cNvPr id="503" name="Google Shape;503;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Systems are developed as interacting subsystems. </a:t>
            </a:r>
            <a:endParaRPr/>
          </a:p>
          <a:p>
            <a:pPr indent="-393700" lvl="0" marL="457200" marR="0" rtl="0" algn="l">
              <a:lnSpc>
                <a:spcPct val="100000"/>
              </a:lnSpc>
              <a:spcBef>
                <a:spcPts val="0"/>
              </a:spcBef>
              <a:spcAft>
                <a:spcPts val="0"/>
              </a:spcAft>
              <a:buSzPts val="2600"/>
              <a:buChar char="•"/>
            </a:pPr>
            <a:r>
              <a:rPr lang="sv-SE"/>
              <a:t>Once units and subsystems are tested, the combined system must be tested.</a:t>
            </a:r>
            <a:endParaRPr/>
          </a:p>
          <a:p>
            <a:pPr indent="-381000" lvl="1" marL="914400" marR="0" rtl="0" algn="l">
              <a:lnSpc>
                <a:spcPct val="100000"/>
              </a:lnSpc>
              <a:spcBef>
                <a:spcPts val="0"/>
              </a:spcBef>
              <a:spcAft>
                <a:spcPts val="0"/>
              </a:spcAft>
              <a:buSzPts val="2400"/>
              <a:buChar char="•"/>
            </a:pPr>
            <a:r>
              <a:rPr lang="sv-SE" sz="2400"/>
              <a:t>Advice about interface testing still important here </a:t>
            </a:r>
            <a:endParaRPr/>
          </a:p>
          <a:p>
            <a:pPr indent="-381000" lvl="1" marL="914400" marR="0" rtl="0" algn="l">
              <a:lnSpc>
                <a:spcPct val="100000"/>
              </a:lnSpc>
              <a:spcBef>
                <a:spcPts val="0"/>
              </a:spcBef>
              <a:spcAft>
                <a:spcPts val="0"/>
              </a:spcAft>
              <a:buSzPts val="2400"/>
              <a:buChar char="•"/>
            </a:pPr>
            <a:r>
              <a:rPr lang="sv-SE" sz="2400"/>
              <a:t>Two important differences:</a:t>
            </a:r>
            <a:endParaRPr sz="2400"/>
          </a:p>
          <a:p>
            <a:pPr indent="-342900" lvl="2" marL="1371600" marR="0" rtl="0" algn="l">
              <a:lnSpc>
                <a:spcPct val="100000"/>
              </a:lnSpc>
              <a:spcBef>
                <a:spcPts val="0"/>
              </a:spcBef>
              <a:spcAft>
                <a:spcPts val="0"/>
              </a:spcAft>
              <a:buSzPts val="1800"/>
              <a:buChar char="•"/>
            </a:pPr>
            <a:r>
              <a:rPr lang="sv-SE"/>
              <a:t>Reusable components (off-the-shelf systems) need to be integrated with the newly-developed components.</a:t>
            </a:r>
            <a:endParaRPr/>
          </a:p>
          <a:p>
            <a:pPr indent="-342900" lvl="2" marL="1371600" marR="0" rtl="0" algn="l">
              <a:lnSpc>
                <a:spcPct val="100000"/>
              </a:lnSpc>
              <a:spcBef>
                <a:spcPts val="0"/>
              </a:spcBef>
              <a:spcAft>
                <a:spcPts val="0"/>
              </a:spcAft>
              <a:buSzPts val="1800"/>
              <a:buChar char="•"/>
            </a:pPr>
            <a:r>
              <a:rPr lang="sv-SE"/>
              <a:t>Components developed by different team members or groups need to be integrated.</a:t>
            </a:r>
            <a:endParaRPr/>
          </a:p>
          <a:p>
            <a:pPr indent="0" lvl="0" marL="457200" marR="0" rtl="0" algn="l">
              <a:lnSpc>
                <a:spcPct val="100000"/>
              </a:lnSpc>
              <a:spcBef>
                <a:spcPts val="600"/>
              </a:spcBef>
              <a:spcAft>
                <a:spcPts val="0"/>
              </a:spcAft>
              <a:buNone/>
            </a:pPr>
            <a:r>
              <a:t/>
            </a:r>
            <a:endParaRPr/>
          </a:p>
        </p:txBody>
      </p:sp>
      <p:sp>
        <p:nvSpPr>
          <p:cNvPr id="504" name="Google Shape;50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a:t>
            </a:r>
            <a:endParaRPr/>
          </a:p>
        </p:txBody>
      </p:sp>
      <p:sp>
        <p:nvSpPr>
          <p:cNvPr id="510" name="Google Shape;510;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Once the system is internally tested, it should be placed in the hands of users for feedback.</a:t>
            </a:r>
            <a:endParaRPr/>
          </a:p>
          <a:p>
            <a:pPr indent="-393700" lvl="0" marL="457200" marR="0" rtl="0" algn="l">
              <a:lnSpc>
                <a:spcPct val="100000"/>
              </a:lnSpc>
              <a:spcBef>
                <a:spcPts val="600"/>
              </a:spcBef>
              <a:spcAft>
                <a:spcPts val="0"/>
              </a:spcAft>
              <a:buSzPts val="2600"/>
              <a:buChar char="•"/>
            </a:pPr>
            <a:r>
              <a:rPr lang="sv-SE"/>
              <a:t>Users must ultimately approve the system.</a:t>
            </a:r>
            <a:endParaRPr/>
          </a:p>
          <a:p>
            <a:pPr indent="-393700" lvl="0" marL="457200" marR="0" rtl="0" algn="l">
              <a:lnSpc>
                <a:spcPct val="100000"/>
              </a:lnSpc>
              <a:spcBef>
                <a:spcPts val="0"/>
              </a:spcBef>
              <a:spcAft>
                <a:spcPts val="0"/>
              </a:spcAft>
              <a:buSzPts val="2600"/>
              <a:buChar char="•"/>
            </a:pPr>
            <a:r>
              <a:rPr lang="sv-SE"/>
              <a:t>Many faults do not emerge until the system is used in the wild.</a:t>
            </a:r>
            <a:endParaRPr/>
          </a:p>
          <a:p>
            <a:pPr indent="-381000" lvl="1" marL="914400" rtl="0" algn="l">
              <a:spcBef>
                <a:spcPts val="500"/>
              </a:spcBef>
              <a:spcAft>
                <a:spcPts val="0"/>
              </a:spcAft>
              <a:buSzPts val="2400"/>
              <a:buChar char="•"/>
            </a:pPr>
            <a:r>
              <a:rPr lang="sv-SE" sz="2400"/>
              <a:t>Alternative operating environments.</a:t>
            </a:r>
            <a:endParaRPr sz="2400"/>
          </a:p>
          <a:p>
            <a:pPr indent="-381000" lvl="1" marL="914400" rtl="0" algn="l">
              <a:spcBef>
                <a:spcPts val="500"/>
              </a:spcBef>
              <a:spcAft>
                <a:spcPts val="0"/>
              </a:spcAft>
              <a:buSzPts val="2400"/>
              <a:buChar char="•"/>
            </a:pPr>
            <a:r>
              <a:rPr lang="sv-SE" sz="2400"/>
              <a:t>More eyes on the system.</a:t>
            </a:r>
            <a:endParaRPr sz="2400"/>
          </a:p>
          <a:p>
            <a:pPr indent="-381000" lvl="1" marL="914400" rtl="0" algn="l">
              <a:spcBef>
                <a:spcPts val="500"/>
              </a:spcBef>
              <a:spcAft>
                <a:spcPts val="0"/>
              </a:spcAft>
              <a:buSzPts val="2400"/>
              <a:buChar char="•"/>
            </a:pPr>
            <a:r>
              <a:rPr lang="sv-SE" sz="2400"/>
              <a:t>Wide variety of usage types. </a:t>
            </a:r>
            <a:endParaRPr/>
          </a:p>
        </p:txBody>
      </p:sp>
      <p:sp>
        <p:nvSpPr>
          <p:cNvPr id="511" name="Google Shape;51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Types</a:t>
            </a:r>
            <a:endParaRPr/>
          </a:p>
        </p:txBody>
      </p:sp>
      <p:sp>
        <p:nvSpPr>
          <p:cNvPr id="517" name="Google Shape;517;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Alpha Testing</a:t>
            </a:r>
            <a:endParaRPr/>
          </a:p>
          <a:p>
            <a:pPr indent="-368300" lvl="1" marL="914400" marR="0" rtl="0" algn="l">
              <a:lnSpc>
                <a:spcPct val="100000"/>
              </a:lnSpc>
              <a:spcBef>
                <a:spcPts val="0"/>
              </a:spcBef>
              <a:spcAft>
                <a:spcPts val="0"/>
              </a:spcAft>
              <a:buSzPts val="2200"/>
              <a:buChar char="•"/>
            </a:pPr>
            <a:r>
              <a:rPr lang="sv-SE"/>
              <a:t>A small group of users work closely with development team to test the software.</a:t>
            </a:r>
            <a:endParaRPr/>
          </a:p>
          <a:p>
            <a:pPr indent="-393700" lvl="0" marL="457200" marR="0" rtl="0" algn="l">
              <a:lnSpc>
                <a:spcPct val="100000"/>
              </a:lnSpc>
              <a:spcBef>
                <a:spcPts val="0"/>
              </a:spcBef>
              <a:spcAft>
                <a:spcPts val="0"/>
              </a:spcAft>
              <a:buSzPts val="2600"/>
              <a:buChar char="•"/>
            </a:pPr>
            <a:r>
              <a:rPr lang="sv-SE"/>
              <a:t>Beta Testing</a:t>
            </a:r>
            <a:endParaRPr/>
          </a:p>
          <a:p>
            <a:pPr indent="-368300" lvl="1" marL="914400" marR="0" rtl="0" algn="l">
              <a:lnSpc>
                <a:spcPct val="100000"/>
              </a:lnSpc>
              <a:spcBef>
                <a:spcPts val="0"/>
              </a:spcBef>
              <a:spcAft>
                <a:spcPts val="0"/>
              </a:spcAft>
              <a:buSzPts val="2200"/>
              <a:buChar char="•"/>
            </a:pPr>
            <a:r>
              <a:rPr lang="sv-SE"/>
              <a:t>A release of the software is made available to a larger group of interested users. </a:t>
            </a:r>
            <a:endParaRPr/>
          </a:p>
          <a:p>
            <a:pPr indent="-393700" lvl="0" marL="457200" marR="0" rtl="0" algn="l">
              <a:lnSpc>
                <a:spcPct val="100000"/>
              </a:lnSpc>
              <a:spcBef>
                <a:spcPts val="0"/>
              </a:spcBef>
              <a:spcAft>
                <a:spcPts val="0"/>
              </a:spcAft>
              <a:buSzPts val="2600"/>
              <a:buChar char="•"/>
            </a:pPr>
            <a:r>
              <a:rPr lang="sv-SE"/>
              <a:t>Formal Acceptance Testing</a:t>
            </a:r>
            <a:endParaRPr/>
          </a:p>
          <a:p>
            <a:pPr indent="-368300" lvl="1" marL="914400" marR="0" rtl="0" algn="l">
              <a:lnSpc>
                <a:spcPct val="100000"/>
              </a:lnSpc>
              <a:spcBef>
                <a:spcPts val="0"/>
              </a:spcBef>
              <a:spcAft>
                <a:spcPts val="0"/>
              </a:spcAft>
              <a:buSzPts val="2200"/>
              <a:buChar char="•"/>
            </a:pPr>
            <a:r>
              <a:rPr lang="sv-SE"/>
              <a:t>Customers decide whether or not the system is ready to be released.</a:t>
            </a:r>
            <a:endParaRPr/>
          </a:p>
          <a:p>
            <a:pPr indent="0" lvl="0" marL="457200" marR="0" rtl="0" algn="l">
              <a:lnSpc>
                <a:spcPct val="100000"/>
              </a:lnSpc>
              <a:spcBef>
                <a:spcPts val="600"/>
              </a:spcBef>
              <a:spcAft>
                <a:spcPts val="0"/>
              </a:spcAft>
              <a:buNone/>
            </a:pPr>
            <a:r>
              <a:t/>
            </a:r>
            <a:endParaRPr/>
          </a:p>
        </p:txBody>
      </p:sp>
      <p:sp>
        <p:nvSpPr>
          <p:cNvPr id="518" name="Google Shape;51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Stages</a:t>
            </a:r>
            <a:endParaRPr/>
          </a:p>
        </p:txBody>
      </p:sp>
      <p:sp>
        <p:nvSpPr>
          <p:cNvPr id="524" name="Google Shape;524;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Define acceptance criteria</a:t>
            </a:r>
            <a:endParaRPr/>
          </a:p>
          <a:p>
            <a:pPr indent="-368300" lvl="1" marL="914400" marR="0" rtl="0" algn="l">
              <a:lnSpc>
                <a:spcPct val="100000"/>
              </a:lnSpc>
              <a:spcBef>
                <a:spcPts val="0"/>
              </a:spcBef>
              <a:spcAft>
                <a:spcPts val="0"/>
              </a:spcAft>
              <a:buSzPts val="2200"/>
              <a:buChar char="•"/>
            </a:pPr>
            <a:r>
              <a:rPr lang="sv-SE" sz="2200"/>
              <a:t>Work with customers to define how validation will be conducted, and the conditions that will determine acceptance.</a:t>
            </a:r>
            <a:endParaRPr sz="2200"/>
          </a:p>
          <a:p>
            <a:pPr indent="-393700" lvl="0" marL="457200" marR="0" rtl="0" algn="l">
              <a:lnSpc>
                <a:spcPct val="100000"/>
              </a:lnSpc>
              <a:spcBef>
                <a:spcPts val="0"/>
              </a:spcBef>
              <a:spcAft>
                <a:spcPts val="0"/>
              </a:spcAft>
              <a:buSzPts val="2600"/>
              <a:buChar char="•"/>
            </a:pPr>
            <a:r>
              <a:rPr lang="sv-SE"/>
              <a:t>Plan acceptance testing</a:t>
            </a:r>
            <a:endParaRPr/>
          </a:p>
          <a:p>
            <a:pPr indent="-368300" lvl="1" marL="914400" marR="0" rtl="0" algn="l">
              <a:lnSpc>
                <a:spcPct val="100000"/>
              </a:lnSpc>
              <a:spcBef>
                <a:spcPts val="0"/>
              </a:spcBef>
              <a:spcAft>
                <a:spcPts val="0"/>
              </a:spcAft>
              <a:buSzPts val="2200"/>
              <a:buChar char="•"/>
            </a:pPr>
            <a:r>
              <a:rPr lang="sv-SE" sz="2200"/>
              <a:t>Decide resources, time, and budget for acceptance testing. Establish a schedule. Define order that features should be tested. Define risks to testing process.</a:t>
            </a:r>
            <a:endParaRPr sz="2200"/>
          </a:p>
          <a:p>
            <a:pPr indent="0" lvl="0" marL="457200" marR="0" rtl="0" algn="l">
              <a:lnSpc>
                <a:spcPct val="100000"/>
              </a:lnSpc>
              <a:spcBef>
                <a:spcPts val="600"/>
              </a:spcBef>
              <a:spcAft>
                <a:spcPts val="0"/>
              </a:spcAft>
              <a:buNone/>
            </a:pPr>
            <a:r>
              <a:t/>
            </a:r>
            <a:endParaRPr/>
          </a:p>
        </p:txBody>
      </p:sp>
      <p:sp>
        <p:nvSpPr>
          <p:cNvPr id="525" name="Google Shape;525;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Stages</a:t>
            </a:r>
            <a:endParaRPr/>
          </a:p>
        </p:txBody>
      </p:sp>
      <p:sp>
        <p:nvSpPr>
          <p:cNvPr id="531" name="Google Shape;531;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SzPts val="2600"/>
              <a:buChar char="•"/>
            </a:pPr>
            <a:r>
              <a:rPr lang="sv-SE"/>
              <a:t>Derive acceptance tests.</a:t>
            </a:r>
            <a:endParaRPr/>
          </a:p>
          <a:p>
            <a:pPr indent="-419100" lvl="1" marL="914400" marR="0" rtl="0" algn="l">
              <a:lnSpc>
                <a:spcPct val="100000"/>
              </a:lnSpc>
              <a:spcBef>
                <a:spcPts val="0"/>
              </a:spcBef>
              <a:spcAft>
                <a:spcPts val="0"/>
              </a:spcAft>
              <a:buClr>
                <a:schemeClr val="dk1"/>
              </a:buClr>
              <a:buSzPts val="3000"/>
              <a:buFont typeface="Arial"/>
              <a:buChar char="•"/>
            </a:pPr>
            <a:r>
              <a:rPr lang="sv-SE" sz="2200"/>
              <a:t>Design tests to check whether or not the system is acceptable. Test both functional and non-functional characteristics of the system.</a:t>
            </a:r>
            <a:endParaRPr sz="2200"/>
          </a:p>
          <a:p>
            <a:pPr indent="-419100" lvl="0" marL="457200" marR="0" rtl="0" algn="l">
              <a:lnSpc>
                <a:spcPct val="100000"/>
              </a:lnSpc>
              <a:spcBef>
                <a:spcPts val="0"/>
              </a:spcBef>
              <a:spcAft>
                <a:spcPts val="0"/>
              </a:spcAft>
              <a:buClr>
                <a:schemeClr val="dk1"/>
              </a:buClr>
              <a:buSzPts val="3000"/>
              <a:buFont typeface="Arial"/>
              <a:buChar char="•"/>
            </a:pPr>
            <a:r>
              <a:rPr lang="sv-SE"/>
              <a:t>Run acceptance tests</a:t>
            </a:r>
            <a:endParaRPr/>
          </a:p>
          <a:p>
            <a:pPr indent="-368300" lvl="1" marL="914400" marR="0" rtl="0" algn="l">
              <a:lnSpc>
                <a:spcPct val="100000"/>
              </a:lnSpc>
              <a:spcBef>
                <a:spcPts val="0"/>
              </a:spcBef>
              <a:spcAft>
                <a:spcPts val="0"/>
              </a:spcAft>
              <a:buSzPts val="2200"/>
              <a:buChar char="•"/>
            </a:pPr>
            <a:r>
              <a:rPr lang="sv-SE"/>
              <a:t>Users complete the set of tests. Should take place in the same environment that they will use the software. Some training may be required.</a:t>
            </a:r>
            <a:endParaRPr/>
          </a:p>
        </p:txBody>
      </p:sp>
      <p:sp>
        <p:nvSpPr>
          <p:cNvPr id="532" name="Google Shape;53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Basic Process</a:t>
            </a:r>
            <a:endParaRPr/>
          </a:p>
        </p:txBody>
      </p:sp>
      <p:sp>
        <p:nvSpPr>
          <p:cNvPr id="113" name="Google Shape;113;p19"/>
          <p:cNvSpPr txBox="1"/>
          <p:nvPr>
            <p:ph idx="1" type="body"/>
          </p:nvPr>
        </p:nvSpPr>
        <p:spPr>
          <a:xfrm>
            <a:off x="468900" y="1215175"/>
            <a:ext cx="8217900" cy="3667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During testing, we instrument the </a:t>
            </a:r>
            <a:r>
              <a:rPr b="1" lang="sv-SE" sz="1800"/>
              <a:t>system under test</a:t>
            </a:r>
            <a:r>
              <a:rPr lang="sv-SE" sz="1800"/>
              <a:t> and run </a:t>
            </a:r>
            <a:r>
              <a:rPr b="1" lang="sv-SE" sz="1800"/>
              <a:t>test cases.</a:t>
            </a:r>
            <a:r>
              <a:rPr lang="sv-SE" sz="1800"/>
              <a:t> </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sv-SE" sz="1800"/>
              <a:t>Instrumentation allows us to gather information </a:t>
            </a:r>
            <a:r>
              <a:rPr i="1" lang="sv-SE" sz="1800"/>
              <a:t>about</a:t>
            </a:r>
            <a:r>
              <a:rPr lang="sv-SE" sz="1800"/>
              <a:t> what happens during test execution.</a:t>
            </a:r>
            <a:endParaRPr sz="1800"/>
          </a:p>
          <a:p>
            <a:pPr indent="-342900" lvl="1" marL="914400" rtl="0" algn="l">
              <a:spcBef>
                <a:spcPts val="0"/>
              </a:spcBef>
              <a:spcAft>
                <a:spcPts val="0"/>
              </a:spcAft>
              <a:buSzPts val="1800"/>
              <a:buChar char="•"/>
            </a:pPr>
            <a:r>
              <a:rPr lang="sv-SE" sz="1800"/>
              <a:t>Variable values, timestamps, and more.</a:t>
            </a:r>
            <a:endParaRPr sz="1800"/>
          </a:p>
          <a:p>
            <a:pPr indent="-342900" lvl="0" marL="457200" rtl="0" algn="l">
              <a:spcBef>
                <a:spcPts val="0"/>
              </a:spcBef>
              <a:spcAft>
                <a:spcPts val="0"/>
              </a:spcAft>
              <a:buSzPts val="1800"/>
              <a:buChar char="•"/>
            </a:pPr>
            <a:r>
              <a:rPr lang="sv-SE" sz="1800"/>
              <a:t>Test cases consist of sequences of </a:t>
            </a:r>
            <a:r>
              <a:rPr b="1" lang="sv-SE" sz="1800"/>
              <a:t>stimuli</a:t>
            </a:r>
            <a:r>
              <a:rPr lang="sv-SE" sz="1800"/>
              <a:t> and </a:t>
            </a:r>
            <a:r>
              <a:rPr b="1" lang="sv-SE" sz="1800"/>
              <a:t>observations</a:t>
            </a:r>
            <a:r>
              <a:rPr lang="sv-SE" sz="1800"/>
              <a:t>, and conclude by issuing a </a:t>
            </a:r>
            <a:r>
              <a:rPr b="1" lang="sv-SE" sz="1800"/>
              <a:t>verdict</a:t>
            </a:r>
            <a:r>
              <a:rPr lang="sv-SE" sz="1800"/>
              <a:t>.</a:t>
            </a:r>
            <a:endParaRPr sz="1800"/>
          </a:p>
          <a:p>
            <a:pPr indent="0" lvl="0" marL="0" rtl="0" algn="ctr">
              <a:spcBef>
                <a:spcPts val="1000"/>
              </a:spcBef>
              <a:spcAft>
                <a:spcPts val="0"/>
              </a:spcAft>
              <a:buNone/>
            </a:pPr>
            <a:r>
              <a:t/>
            </a:r>
            <a:endParaRPr sz="1800">
              <a:solidFill>
                <a:schemeClr val="dk2"/>
              </a:solidFill>
            </a:endParaRPr>
          </a:p>
        </p:txBody>
      </p:sp>
      <p:sp>
        <p:nvSpPr>
          <p:cNvPr id="114" name="Google Shape;114;p19"/>
          <p:cNvSpPr/>
          <p:nvPr/>
        </p:nvSpPr>
        <p:spPr>
          <a:xfrm>
            <a:off x="3161063" y="2322356"/>
            <a:ext cx="1014000" cy="62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SUT</a:t>
            </a:r>
            <a:endParaRPr b="1"/>
          </a:p>
        </p:txBody>
      </p:sp>
      <p:sp>
        <p:nvSpPr>
          <p:cNvPr id="115" name="Google Shape;115;p19"/>
          <p:cNvSpPr/>
          <p:nvPr/>
        </p:nvSpPr>
        <p:spPr>
          <a:xfrm>
            <a:off x="1090474" y="2350925"/>
            <a:ext cx="11220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a:t>
            </a:r>
            <a:r>
              <a:rPr b="1" lang="sv-SE"/>
              <a:t>Input</a:t>
            </a:r>
            <a:endParaRPr b="1"/>
          </a:p>
        </p:txBody>
      </p:sp>
      <p:cxnSp>
        <p:nvCxnSpPr>
          <p:cNvPr id="116" name="Google Shape;116;p19"/>
          <p:cNvCxnSpPr>
            <a:endCxn id="114" idx="1"/>
          </p:cNvCxnSpPr>
          <p:nvPr/>
        </p:nvCxnSpPr>
        <p:spPr>
          <a:xfrm>
            <a:off x="2212463" y="2637056"/>
            <a:ext cx="948600" cy="0"/>
          </a:xfrm>
          <a:prstGeom prst="straightConnector1">
            <a:avLst/>
          </a:prstGeom>
          <a:noFill/>
          <a:ln cap="flat" cmpd="sng" w="19050">
            <a:solidFill>
              <a:schemeClr val="dk2"/>
            </a:solidFill>
            <a:prstDash val="solid"/>
            <a:round/>
            <a:headEnd len="med" w="med" type="none"/>
            <a:tailEnd len="med" w="med" type="triangle"/>
          </a:ln>
        </p:spPr>
      </p:cxnSp>
      <p:sp>
        <p:nvSpPr>
          <p:cNvPr id="117" name="Google Shape;117;p19"/>
          <p:cNvSpPr/>
          <p:nvPr/>
        </p:nvSpPr>
        <p:spPr>
          <a:xfrm>
            <a:off x="5297163" y="2686500"/>
            <a:ext cx="894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Output</a:t>
            </a:r>
            <a:endParaRPr b="1"/>
          </a:p>
        </p:txBody>
      </p:sp>
      <p:sp>
        <p:nvSpPr>
          <p:cNvPr id="118" name="Google Shape;118;p19"/>
          <p:cNvSpPr/>
          <p:nvPr/>
        </p:nvSpPr>
        <p:spPr>
          <a:xfrm>
            <a:off x="4733924" y="1778525"/>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Oracle (</a:t>
            </a:r>
            <a:r>
              <a:rPr b="1" lang="sv-SE"/>
              <a:t>Expected Output)</a:t>
            </a:r>
            <a:endParaRPr b="1"/>
          </a:p>
        </p:txBody>
      </p:sp>
      <p:cxnSp>
        <p:nvCxnSpPr>
          <p:cNvPr id="119" name="Google Shape;119;p19"/>
          <p:cNvCxnSpPr>
            <a:stCxn id="114" idx="3"/>
            <a:endCxn id="117" idx="1"/>
          </p:cNvCxnSpPr>
          <p:nvPr/>
        </p:nvCxnSpPr>
        <p:spPr>
          <a:xfrm>
            <a:off x="4175063" y="2637056"/>
            <a:ext cx="1122000" cy="335700"/>
          </a:xfrm>
          <a:prstGeom prst="straightConnector1">
            <a:avLst/>
          </a:prstGeom>
          <a:noFill/>
          <a:ln cap="flat" cmpd="sng" w="19050">
            <a:solidFill>
              <a:schemeClr val="dk2"/>
            </a:solidFill>
            <a:prstDash val="solid"/>
            <a:round/>
            <a:headEnd len="med" w="med" type="none"/>
            <a:tailEnd len="med" w="med" type="triangle"/>
          </a:ln>
        </p:spPr>
      </p:cxnSp>
      <p:cxnSp>
        <p:nvCxnSpPr>
          <p:cNvPr id="120" name="Google Shape;120;p19"/>
          <p:cNvCxnSpPr>
            <a:stCxn id="118" idx="2"/>
            <a:endCxn id="117" idx="0"/>
          </p:cNvCxnSpPr>
          <p:nvPr/>
        </p:nvCxnSpPr>
        <p:spPr>
          <a:xfrm>
            <a:off x="5743574" y="2350925"/>
            <a:ext cx="600" cy="335700"/>
          </a:xfrm>
          <a:prstGeom prst="straightConnector1">
            <a:avLst/>
          </a:prstGeom>
          <a:noFill/>
          <a:ln cap="flat" cmpd="sng" w="19050">
            <a:solidFill>
              <a:schemeClr val="dk2"/>
            </a:solidFill>
            <a:prstDash val="solid"/>
            <a:round/>
            <a:headEnd len="med" w="med" type="triangle"/>
            <a:tailEnd len="med" w="med" type="triangle"/>
          </a:ln>
        </p:spPr>
      </p:cxnSp>
      <p:sp>
        <p:nvSpPr>
          <p:cNvPr id="121" name="Google Shape;121;p19"/>
          <p:cNvSpPr txBox="1"/>
          <p:nvPr/>
        </p:nvSpPr>
        <p:spPr>
          <a:xfrm>
            <a:off x="6355238" y="2469903"/>
            <a:ext cx="1799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Do they match?</a:t>
            </a:r>
            <a:endParaRPr/>
          </a:p>
        </p:txBody>
      </p:sp>
      <p:sp>
        <p:nvSpPr>
          <p:cNvPr id="122" name="Google Shape;12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Stages</a:t>
            </a:r>
            <a:endParaRPr/>
          </a:p>
        </p:txBody>
      </p:sp>
      <p:sp>
        <p:nvSpPr>
          <p:cNvPr id="538" name="Google Shape;538;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Negotiate test results</a:t>
            </a:r>
            <a:endParaRPr/>
          </a:p>
          <a:p>
            <a:pPr indent="-368300" lvl="1" marL="914400" marR="0" rtl="0" algn="l">
              <a:lnSpc>
                <a:spcPct val="100000"/>
              </a:lnSpc>
              <a:spcBef>
                <a:spcPts val="0"/>
              </a:spcBef>
              <a:spcAft>
                <a:spcPts val="0"/>
              </a:spcAft>
              <a:buSzPts val="2200"/>
              <a:buChar char="•"/>
            </a:pPr>
            <a:r>
              <a:rPr lang="sv-SE"/>
              <a:t>It is unlikely that all of the tests will pass the first time. Developer and customer negotiate to decide if the system is good enough or if it needs more work.</a:t>
            </a:r>
            <a:endParaRPr/>
          </a:p>
          <a:p>
            <a:pPr indent="-393700" lvl="0" marL="457200" marR="0" rtl="0" algn="l">
              <a:lnSpc>
                <a:spcPct val="100000"/>
              </a:lnSpc>
              <a:spcBef>
                <a:spcPts val="0"/>
              </a:spcBef>
              <a:spcAft>
                <a:spcPts val="0"/>
              </a:spcAft>
              <a:buSzPts val="2600"/>
              <a:buChar char="•"/>
            </a:pPr>
            <a:r>
              <a:rPr lang="sv-SE"/>
              <a:t>Reject or accept the system</a:t>
            </a:r>
            <a:endParaRPr/>
          </a:p>
          <a:p>
            <a:pPr indent="-368300" lvl="1" marL="914400" marR="0" rtl="0" algn="l">
              <a:lnSpc>
                <a:spcPct val="100000"/>
              </a:lnSpc>
              <a:spcBef>
                <a:spcPts val="0"/>
              </a:spcBef>
              <a:spcAft>
                <a:spcPts val="0"/>
              </a:spcAft>
              <a:buSzPts val="2200"/>
              <a:buChar char="•"/>
            </a:pPr>
            <a:r>
              <a:rPr lang="sv-SE"/>
              <a:t>Developers and customer must meet to decide whether the system is ready to be released.</a:t>
            </a:r>
            <a:endParaRPr/>
          </a:p>
          <a:p>
            <a:pPr indent="0" lvl="0" marL="457200" marR="0" rtl="0" algn="l">
              <a:lnSpc>
                <a:spcPct val="100000"/>
              </a:lnSpc>
              <a:spcBef>
                <a:spcPts val="600"/>
              </a:spcBef>
              <a:spcAft>
                <a:spcPts val="0"/>
              </a:spcAft>
              <a:buNone/>
            </a:pPr>
            <a:r>
              <a:t/>
            </a:r>
            <a:endParaRPr/>
          </a:p>
        </p:txBody>
      </p:sp>
      <p:sp>
        <p:nvSpPr>
          <p:cNvPr id="539" name="Google Shape;539;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6" name="Google Shape;546;p6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53" name="Google Shape;553;p6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Principles of Analysis and Testing</a:t>
            </a:r>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Principles</a:t>
            </a:r>
            <a:endParaRPr/>
          </a:p>
        </p:txBody>
      </p:sp>
      <p:sp>
        <p:nvSpPr>
          <p:cNvPr id="559" name="Google Shape;55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Engineering disciplines are guided by core principles. </a:t>
            </a:r>
            <a:endParaRPr/>
          </a:p>
          <a:p>
            <a:pPr indent="-368300" lvl="1" marL="914400" marR="0" rtl="0" algn="l">
              <a:lnSpc>
                <a:spcPct val="100000"/>
              </a:lnSpc>
              <a:spcBef>
                <a:spcPts val="0"/>
              </a:spcBef>
              <a:spcAft>
                <a:spcPts val="0"/>
              </a:spcAft>
              <a:buSzPts val="2200"/>
              <a:buChar char="•"/>
            </a:pPr>
            <a:r>
              <a:rPr lang="sv-SE"/>
              <a:t>Provide rationale for defining, selecting, and applying techniques and methods.</a:t>
            </a:r>
            <a:endParaRPr/>
          </a:p>
          <a:p>
            <a:pPr indent="-393700" lvl="0" marL="457200" marR="0" rtl="0" algn="l">
              <a:lnSpc>
                <a:spcPct val="100000"/>
              </a:lnSpc>
              <a:spcBef>
                <a:spcPts val="0"/>
              </a:spcBef>
              <a:spcAft>
                <a:spcPts val="0"/>
              </a:spcAft>
              <a:buSzPts val="2600"/>
              <a:buChar char="•"/>
            </a:pPr>
            <a:r>
              <a:rPr lang="sv-SE"/>
              <a:t>Testing and analysis are guided by six principles:</a:t>
            </a:r>
            <a:endParaRPr/>
          </a:p>
          <a:p>
            <a:pPr indent="-368300" lvl="1" marL="914400" marR="0" rtl="0" algn="l">
              <a:lnSpc>
                <a:spcPct val="100000"/>
              </a:lnSpc>
              <a:spcBef>
                <a:spcPts val="0"/>
              </a:spcBef>
              <a:spcAft>
                <a:spcPts val="0"/>
              </a:spcAft>
              <a:buSzPts val="2200"/>
              <a:buChar char="•"/>
            </a:pPr>
            <a:r>
              <a:rPr lang="sv-SE"/>
              <a:t>Sensitivity, redundancy, restriction, partition, visibility, and feedback.</a:t>
            </a:r>
            <a:endParaRP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560" name="Google Shape;56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Sensitivity</a:t>
            </a:r>
            <a:endParaRPr/>
          </a:p>
        </p:txBody>
      </p:sp>
      <p:sp>
        <p:nvSpPr>
          <p:cNvPr id="566" name="Google Shape;566;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Faults may lead to failures, but faulty software might not always fail.</a:t>
            </a:r>
            <a:endParaRPr/>
          </a:p>
          <a:p>
            <a:pPr indent="-393700" lvl="0" marL="457200" marR="0" rtl="0" algn="l">
              <a:lnSpc>
                <a:spcPct val="100000"/>
              </a:lnSpc>
              <a:spcBef>
                <a:spcPts val="0"/>
              </a:spcBef>
              <a:spcAft>
                <a:spcPts val="0"/>
              </a:spcAft>
              <a:buSzPts val="2600"/>
              <a:buChar char="•"/>
            </a:pPr>
            <a:r>
              <a:rPr b="1" lang="sv-SE"/>
              <a:t>Sensitivity Principle:</a:t>
            </a:r>
            <a:r>
              <a:rPr lang="sv-SE"/>
              <a:t> It is better to fail every time rather than only on some executions.</a:t>
            </a:r>
            <a:endParaRPr/>
          </a:p>
          <a:p>
            <a:pPr indent="-368300" lvl="1" marL="914400" marR="0" rtl="0" algn="l">
              <a:lnSpc>
                <a:spcPct val="100000"/>
              </a:lnSpc>
              <a:spcBef>
                <a:spcPts val="0"/>
              </a:spcBef>
              <a:spcAft>
                <a:spcPts val="0"/>
              </a:spcAft>
              <a:buSzPts val="2200"/>
              <a:buChar char="•"/>
            </a:pPr>
            <a:r>
              <a:rPr lang="sv-SE"/>
              <a:t>Earlier a fault is detected, the lower the cost to fix.</a:t>
            </a:r>
            <a:endParaRPr/>
          </a:p>
          <a:p>
            <a:pPr indent="-368300" lvl="1" marL="914400" marR="0" rtl="0" algn="l">
              <a:lnSpc>
                <a:spcPct val="100000"/>
              </a:lnSpc>
              <a:spcBef>
                <a:spcPts val="0"/>
              </a:spcBef>
              <a:spcAft>
                <a:spcPts val="0"/>
              </a:spcAft>
              <a:buSzPts val="2200"/>
              <a:buChar char="•"/>
            </a:pPr>
            <a:r>
              <a:rPr lang="sv-SE"/>
              <a:t>A fault that triggers a failure every execution is unlikely to survive testing. </a:t>
            </a:r>
            <a:endParaRPr/>
          </a:p>
          <a:p>
            <a:pPr indent="-368300" lvl="1" marL="914400" marR="0" rtl="0" algn="l">
              <a:lnSpc>
                <a:spcPct val="100000"/>
              </a:lnSpc>
              <a:spcBef>
                <a:spcPts val="0"/>
              </a:spcBef>
              <a:spcAft>
                <a:spcPts val="0"/>
              </a:spcAft>
              <a:buSzPts val="2200"/>
              <a:buChar char="•"/>
            </a:pPr>
            <a:r>
              <a:rPr lang="sv-SE"/>
              <a:t>The goal of sensitivity - try to make faults easier to detect by making them cause failure more often.</a:t>
            </a:r>
            <a:endParaRPr/>
          </a:p>
        </p:txBody>
      </p:sp>
      <p:sp>
        <p:nvSpPr>
          <p:cNvPr id="567" name="Google Shape;567;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Sensitivity</a:t>
            </a:r>
            <a:endParaRPr/>
          </a:p>
        </p:txBody>
      </p:sp>
      <p:sp>
        <p:nvSpPr>
          <p:cNvPr id="573" name="Google Shape;573;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Principle can be applied at design &amp; code, testing, and environmental levels.</a:t>
            </a:r>
            <a:endParaRPr/>
          </a:p>
          <a:p>
            <a:pPr indent="-368300" lvl="1" marL="914400" marR="0" rtl="0" algn="l">
              <a:lnSpc>
                <a:spcPct val="100000"/>
              </a:lnSpc>
              <a:spcBef>
                <a:spcPts val="0"/>
              </a:spcBef>
              <a:spcAft>
                <a:spcPts val="0"/>
              </a:spcAft>
              <a:buSzPts val="2200"/>
              <a:buChar char="•"/>
            </a:pPr>
            <a:r>
              <a:rPr lang="sv-SE"/>
              <a:t>Design &amp; Code: Change </a:t>
            </a:r>
            <a:r>
              <a:rPr i="1" lang="sv-SE"/>
              <a:t>how</a:t>
            </a:r>
            <a:r>
              <a:rPr lang="sv-SE"/>
              <a:t> the program reacts to faults.</a:t>
            </a:r>
            <a:endParaRPr/>
          </a:p>
          <a:p>
            <a:pPr indent="-368300" lvl="1" marL="914400" marR="0" rtl="0" algn="l">
              <a:lnSpc>
                <a:spcPct val="100000"/>
              </a:lnSpc>
              <a:spcBef>
                <a:spcPts val="0"/>
              </a:spcBef>
              <a:spcAft>
                <a:spcPts val="0"/>
              </a:spcAft>
              <a:buSzPts val="2200"/>
              <a:buChar char="•"/>
            </a:pPr>
            <a:r>
              <a:rPr lang="sv-SE"/>
              <a:t>Testing: Choose a technique more likely to force a failure when a fault exists.</a:t>
            </a:r>
            <a:endParaRPr/>
          </a:p>
          <a:p>
            <a:pPr indent="-368300" lvl="1" marL="914400" marR="0" rtl="0" algn="l">
              <a:lnSpc>
                <a:spcPct val="100000"/>
              </a:lnSpc>
              <a:spcBef>
                <a:spcPts val="0"/>
              </a:spcBef>
              <a:spcAft>
                <a:spcPts val="0"/>
              </a:spcAft>
              <a:buSzPts val="2200"/>
              <a:buChar char="•"/>
            </a:pPr>
            <a:r>
              <a:rPr lang="sv-SE"/>
              <a:t>Environmental: Reduce the impact of environmental factors on the results.</a:t>
            </a:r>
            <a:endParaRPr/>
          </a:p>
        </p:txBody>
      </p:sp>
      <p:sp>
        <p:nvSpPr>
          <p:cNvPr id="574" name="Google Shape;574;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Sensitivity - Design</a:t>
            </a:r>
            <a:endParaRPr/>
          </a:p>
        </p:txBody>
      </p:sp>
      <p:sp>
        <p:nvSpPr>
          <p:cNvPr id="580" name="Google Shape;580;p7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Take operations known to potentially cause failures and ensure that they will fail when used improperly. </a:t>
            </a:r>
            <a:endParaRPr/>
          </a:p>
          <a:p>
            <a:pPr indent="-393700" lvl="0" marL="457200" marR="0" rtl="0" algn="l">
              <a:lnSpc>
                <a:spcPct val="100000"/>
              </a:lnSpc>
              <a:spcBef>
                <a:spcPts val="0"/>
              </a:spcBef>
              <a:spcAft>
                <a:spcPts val="0"/>
              </a:spcAft>
              <a:buSzPts val="2600"/>
              <a:buChar char="•"/>
            </a:pPr>
            <a:r>
              <a:rPr lang="sv-SE"/>
              <a:t>Ex: C string manipulation.</a:t>
            </a:r>
            <a:endParaRPr/>
          </a:p>
        </p:txBody>
      </p:sp>
      <p:sp>
        <p:nvSpPr>
          <p:cNvPr id="581" name="Google Shape;581;p7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400">
                <a:latin typeface="Courier New"/>
                <a:ea typeface="Courier New"/>
                <a:cs typeface="Courier New"/>
                <a:sym typeface="Courier New"/>
              </a:rPr>
              <a:t>strcpy(target,source);</a:t>
            </a:r>
            <a:endParaRPr b="1" sz="1400">
              <a:latin typeface="Courier New"/>
              <a:ea typeface="Courier New"/>
              <a:cs typeface="Courier New"/>
              <a:sym typeface="Courier New"/>
            </a:endParaRPr>
          </a:p>
          <a:p>
            <a:pPr indent="0" lvl="0" marL="0" rtl="0" algn="l">
              <a:spcBef>
                <a:spcPts val="0"/>
              </a:spcBef>
              <a:spcAft>
                <a:spcPts val="0"/>
              </a:spcAft>
              <a:buNone/>
            </a:pPr>
            <a:r>
              <a:rPr lang="sv-SE">
                <a:latin typeface="Courier New"/>
                <a:ea typeface="Courier New"/>
                <a:cs typeface="Courier New"/>
                <a:sym typeface="Courier New"/>
              </a:rPr>
              <a:t>  </a:t>
            </a:r>
            <a:r>
              <a:rPr lang="sv-SE" sz="1400">
                <a:latin typeface="Courier New"/>
                <a:ea typeface="Courier New"/>
                <a:cs typeface="Courier New"/>
                <a:sym typeface="Courier New"/>
              </a:rPr>
              <a:t>// May cause failure if source </a:t>
            </a:r>
            <a:br>
              <a:rPr lang="sv-SE" sz="1400">
                <a:latin typeface="Courier New"/>
                <a:ea typeface="Courier New"/>
                <a:cs typeface="Courier New"/>
                <a:sym typeface="Courier New"/>
              </a:rPr>
            </a:br>
            <a:r>
              <a:rPr lang="sv-SE" sz="1400">
                <a:latin typeface="Courier New"/>
                <a:ea typeface="Courier New"/>
                <a:cs typeface="Courier New"/>
                <a:sym typeface="Courier New"/>
              </a:rPr>
              <a:t>  string too long.</a:t>
            </a:r>
            <a:endParaRPr sz="1400">
              <a:latin typeface="Courier New"/>
              <a:ea typeface="Courier New"/>
              <a:cs typeface="Courier New"/>
              <a:sym typeface="Courier New"/>
            </a:endParaRPr>
          </a:p>
          <a:p>
            <a:pPr indent="0" lvl="0" marL="0" rtl="0" algn="l">
              <a:spcBef>
                <a:spcPts val="0"/>
              </a:spcBef>
              <a:spcAft>
                <a:spcPts val="0"/>
              </a:spcAft>
              <a:buNone/>
            </a:pPr>
            <a:r>
              <a:t/>
            </a:r>
            <a:endParaRPr sz="1400">
              <a:latin typeface="Courier New"/>
              <a:ea typeface="Courier New"/>
              <a:cs typeface="Courier New"/>
              <a:sym typeface="Courier New"/>
            </a:endParaRPr>
          </a:p>
          <a:p>
            <a:pPr indent="0" lvl="0" marL="0" rtl="0" algn="l">
              <a:spcBef>
                <a:spcPts val="0"/>
              </a:spcBef>
              <a:spcAft>
                <a:spcPts val="0"/>
              </a:spcAft>
              <a:buNone/>
            </a:pPr>
            <a:r>
              <a:rPr b="1" lang="sv-SE" sz="1400">
                <a:latin typeface="Courier New"/>
                <a:ea typeface="Courier New"/>
                <a:cs typeface="Courier New"/>
                <a:sym typeface="Courier New"/>
              </a:rPr>
              <a:t>void stringCopy(char *target, const char *source, int howBig){</a:t>
            </a:r>
            <a:endParaRPr b="1" sz="1400">
              <a:latin typeface="Courier New"/>
              <a:ea typeface="Courier New"/>
              <a:cs typeface="Courier New"/>
              <a:sym typeface="Courier New"/>
            </a:endParaRPr>
          </a:p>
          <a:p>
            <a:pPr indent="0" lvl="0" marL="0" rtl="0" algn="l">
              <a:spcBef>
                <a:spcPts val="0"/>
              </a:spcBef>
              <a:spcAft>
                <a:spcPts val="0"/>
              </a:spcAft>
              <a:buNone/>
            </a:pPr>
            <a:r>
              <a:rPr b="1" lang="sv-SE">
                <a:latin typeface="Courier New"/>
                <a:ea typeface="Courier New"/>
                <a:cs typeface="Courier New"/>
                <a:sym typeface="Courier New"/>
              </a:rPr>
              <a:t>  </a:t>
            </a:r>
            <a:r>
              <a:rPr b="1" lang="sv-SE" sz="1400">
                <a:latin typeface="Courier New"/>
                <a:ea typeface="Courier New"/>
                <a:cs typeface="Courier New"/>
                <a:sym typeface="Courier New"/>
              </a:rPr>
              <a:t>assert(strlen(source) &lt; howBig);</a:t>
            </a:r>
            <a:endParaRPr b="1" sz="1400">
              <a:latin typeface="Courier New"/>
              <a:ea typeface="Courier New"/>
              <a:cs typeface="Courier New"/>
              <a:sym typeface="Courier New"/>
            </a:endParaRPr>
          </a:p>
          <a:p>
            <a:pPr indent="0" lvl="0" marL="0" rtl="0" algn="l">
              <a:spcBef>
                <a:spcPts val="0"/>
              </a:spcBef>
              <a:spcAft>
                <a:spcPts val="0"/>
              </a:spcAft>
              <a:buNone/>
            </a:pPr>
            <a:r>
              <a:rPr lang="sv-SE">
                <a:latin typeface="Courier New"/>
                <a:ea typeface="Courier New"/>
                <a:cs typeface="Courier New"/>
                <a:sym typeface="Courier New"/>
              </a:rPr>
              <a:t>  </a:t>
            </a:r>
            <a:r>
              <a:rPr lang="sv-SE" sz="1400">
                <a:latin typeface="Courier New"/>
                <a:ea typeface="Courier New"/>
                <a:cs typeface="Courier New"/>
                <a:sym typeface="Courier New"/>
              </a:rPr>
              <a:t>// Check whether source string is   </a:t>
            </a:r>
            <a:br>
              <a:rPr lang="sv-SE" sz="1400">
                <a:latin typeface="Courier New"/>
                <a:ea typeface="Courier New"/>
                <a:cs typeface="Courier New"/>
                <a:sym typeface="Courier New"/>
              </a:rPr>
            </a:br>
            <a:r>
              <a:rPr lang="sv-SE" sz="1400">
                <a:latin typeface="Courier New"/>
                <a:ea typeface="Courier New"/>
                <a:cs typeface="Courier New"/>
                <a:sym typeface="Courier New"/>
              </a:rPr>
              <a:t>  too long.</a:t>
            </a:r>
            <a:endParaRPr sz="1400">
              <a:latin typeface="Courier New"/>
              <a:ea typeface="Courier New"/>
              <a:cs typeface="Courier New"/>
              <a:sym typeface="Courier New"/>
            </a:endParaRPr>
          </a:p>
          <a:p>
            <a:pPr indent="0" lvl="0" marL="0" rtl="0" algn="l">
              <a:spcBef>
                <a:spcPts val="0"/>
              </a:spcBef>
              <a:spcAft>
                <a:spcPts val="0"/>
              </a:spcAft>
              <a:buNone/>
            </a:pPr>
            <a:r>
              <a:rPr b="1" lang="sv-SE">
                <a:latin typeface="Courier New"/>
                <a:ea typeface="Courier New"/>
                <a:cs typeface="Courier New"/>
                <a:sym typeface="Courier New"/>
              </a:rPr>
              <a:t>  </a:t>
            </a:r>
            <a:r>
              <a:rPr b="1" lang="sv-SE" sz="1400">
                <a:latin typeface="Courier New"/>
                <a:ea typeface="Courier New"/>
                <a:cs typeface="Courier New"/>
                <a:sym typeface="Courier New"/>
              </a:rPr>
              <a:t>strcpy(target,source);</a:t>
            </a:r>
            <a:endParaRPr b="1" sz="1400">
              <a:latin typeface="Courier New"/>
              <a:ea typeface="Courier New"/>
              <a:cs typeface="Courier New"/>
              <a:sym typeface="Courier New"/>
            </a:endParaRPr>
          </a:p>
          <a:p>
            <a:pPr indent="0" lvl="0" marL="0" rtl="0" algn="l">
              <a:spcBef>
                <a:spcPts val="0"/>
              </a:spcBef>
              <a:spcAft>
                <a:spcPts val="0"/>
              </a:spcAft>
              <a:buNone/>
            </a:pPr>
            <a:r>
              <a:rPr lang="sv-SE">
                <a:latin typeface="Courier New"/>
                <a:ea typeface="Courier New"/>
                <a:cs typeface="Courier New"/>
                <a:sym typeface="Courier New"/>
              </a:rPr>
              <a:t>  </a:t>
            </a:r>
            <a:r>
              <a:rPr lang="sv-SE" sz="1400">
                <a:latin typeface="Courier New"/>
                <a:ea typeface="Courier New"/>
                <a:cs typeface="Courier New"/>
                <a:sym typeface="Courier New"/>
              </a:rPr>
              <a:t>// If length ok, copy the string.</a:t>
            </a:r>
            <a:endParaRPr sz="1400">
              <a:latin typeface="Courier New"/>
              <a:ea typeface="Courier New"/>
              <a:cs typeface="Courier New"/>
              <a:sym typeface="Courier New"/>
            </a:endParaRPr>
          </a:p>
          <a:p>
            <a:pPr indent="0" lvl="0" marL="0" rtl="0" algn="l">
              <a:spcBef>
                <a:spcPts val="0"/>
              </a:spcBef>
              <a:spcAft>
                <a:spcPts val="0"/>
              </a:spcAft>
              <a:buNone/>
            </a:pPr>
            <a:r>
              <a:rPr b="1" lang="sv-SE" sz="1400">
                <a:latin typeface="Courier New"/>
                <a:ea typeface="Courier New"/>
                <a:cs typeface="Courier New"/>
                <a:sym typeface="Courier New"/>
              </a:rPr>
              <a:t>}</a:t>
            </a:r>
            <a:endParaRPr b="1" sz="1400">
              <a:latin typeface="Courier New"/>
              <a:ea typeface="Courier New"/>
              <a:cs typeface="Courier New"/>
              <a:sym typeface="Courier New"/>
            </a:endParaRPr>
          </a:p>
        </p:txBody>
      </p:sp>
      <p:sp>
        <p:nvSpPr>
          <p:cNvPr id="582" name="Google Shape;582;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Sensitivity - Test and Analysis</a:t>
            </a:r>
            <a:endParaRPr/>
          </a:p>
        </p:txBody>
      </p:sp>
      <p:sp>
        <p:nvSpPr>
          <p:cNvPr id="588" name="Google Shape;588;p71"/>
          <p:cNvSpPr txBox="1"/>
          <p:nvPr>
            <p:ph idx="1" type="body"/>
          </p:nvPr>
        </p:nvSpPr>
        <p:spPr>
          <a:xfrm>
            <a:off x="468900" y="1215175"/>
            <a:ext cx="8217900" cy="35475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sz="2800"/>
              <a:t>Choose fault classes and favor techniques that cause faults to manifest in failures.</a:t>
            </a:r>
            <a:endParaRPr sz="2800"/>
          </a:p>
          <a:p>
            <a:pPr indent="-406400" lvl="0" marL="457200" marR="0" rtl="0" algn="l">
              <a:lnSpc>
                <a:spcPct val="100000"/>
              </a:lnSpc>
              <a:spcBef>
                <a:spcPts val="0"/>
              </a:spcBef>
              <a:spcAft>
                <a:spcPts val="0"/>
              </a:spcAft>
              <a:buSzPts val="2800"/>
              <a:buChar char="•"/>
            </a:pPr>
            <a:r>
              <a:rPr lang="sv-SE" sz="2800"/>
              <a:t>Deadlocks/race conditions:</a:t>
            </a:r>
            <a:endParaRPr sz="2800"/>
          </a:p>
          <a:p>
            <a:pPr indent="-368300" lvl="1" marL="914400" marR="0" rtl="0" algn="l">
              <a:lnSpc>
                <a:spcPct val="100000"/>
              </a:lnSpc>
              <a:spcBef>
                <a:spcPts val="0"/>
              </a:spcBef>
              <a:spcAft>
                <a:spcPts val="0"/>
              </a:spcAft>
              <a:buSzPts val="2200"/>
              <a:buChar char="•"/>
            </a:pPr>
            <a:r>
              <a:rPr lang="sv-SE"/>
              <a:t>Testing cannot try enough combinations. </a:t>
            </a:r>
            <a:endParaRPr/>
          </a:p>
          <a:p>
            <a:pPr indent="-368300" lvl="1" marL="914400" marR="0" rtl="0" algn="l">
              <a:lnSpc>
                <a:spcPct val="100000"/>
              </a:lnSpc>
              <a:spcBef>
                <a:spcPts val="0"/>
              </a:spcBef>
              <a:spcAft>
                <a:spcPts val="0"/>
              </a:spcAft>
              <a:buSzPts val="2200"/>
              <a:buChar char="•"/>
            </a:pPr>
            <a:r>
              <a:rPr lang="sv-SE"/>
              <a:t>Model checking/reachability analysis will generally work.</a:t>
            </a:r>
            <a:endParaRPr/>
          </a:p>
          <a:p>
            <a:pPr indent="-406400" lvl="0" marL="457200" marR="0" rtl="0" algn="l">
              <a:lnSpc>
                <a:spcPct val="100000"/>
              </a:lnSpc>
              <a:spcBef>
                <a:spcPts val="0"/>
              </a:spcBef>
              <a:spcAft>
                <a:spcPts val="0"/>
              </a:spcAft>
              <a:buSzPts val="2800"/>
              <a:buChar char="•"/>
            </a:pPr>
            <a:r>
              <a:rPr lang="sv-SE" sz="2800"/>
              <a:t>Test adequacy criteria specify rules on how certain types of statements are executed.</a:t>
            </a:r>
            <a:endParaRPr sz="2800"/>
          </a:p>
          <a:p>
            <a:pPr indent="-368300" lvl="1" marL="914400" marR="0" rtl="0" algn="l">
              <a:lnSpc>
                <a:spcPct val="100000"/>
              </a:lnSpc>
              <a:spcBef>
                <a:spcPts val="0"/>
              </a:spcBef>
              <a:spcAft>
                <a:spcPts val="0"/>
              </a:spcAft>
              <a:buSzPts val="2200"/>
              <a:buChar char="•"/>
            </a:pPr>
            <a:r>
              <a:rPr lang="sv-SE"/>
              <a:t>May help expose</a:t>
            </a:r>
            <a:r>
              <a:rPr lang="sv-SE"/>
              <a:t> types of faults - i.e., condition coverage is likely to uncover problems with boolean expressions.</a:t>
            </a:r>
            <a:endParaRPr/>
          </a:p>
        </p:txBody>
      </p:sp>
      <p:sp>
        <p:nvSpPr>
          <p:cNvPr id="589" name="Google Shape;589;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Redundancy</a:t>
            </a:r>
            <a:endParaRPr/>
          </a:p>
        </p:txBody>
      </p:sp>
      <p:sp>
        <p:nvSpPr>
          <p:cNvPr id="595" name="Google Shape;595;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If one part of a software artifact constrains the content of another, it is possible to check them for consistency.  </a:t>
            </a:r>
            <a:endParaRPr/>
          </a:p>
          <a:p>
            <a:pPr indent="-393700" lvl="0" marL="457200" marR="0" rtl="0" algn="l">
              <a:lnSpc>
                <a:spcPct val="100000"/>
              </a:lnSpc>
              <a:spcBef>
                <a:spcPts val="0"/>
              </a:spcBef>
              <a:spcAft>
                <a:spcPts val="0"/>
              </a:spcAft>
              <a:buSzPts val="2600"/>
              <a:buChar char="•"/>
            </a:pPr>
            <a:r>
              <a:rPr lang="sv-SE"/>
              <a:t>In testing, we want to detect differences between intended and actual behavior. We can better do this by adding </a:t>
            </a:r>
            <a:r>
              <a:rPr b="1" lang="sv-SE"/>
              <a:t>redundant </a:t>
            </a:r>
            <a:r>
              <a:rPr i="1" lang="sv-SE"/>
              <a:t>statements of intent</a:t>
            </a:r>
            <a:r>
              <a:rPr lang="sv-SE"/>
              <a:t>.</a:t>
            </a:r>
            <a:endParaRPr/>
          </a:p>
          <a:p>
            <a:pPr indent="-368300" lvl="1" marL="914400" marR="0" rtl="0" algn="l">
              <a:lnSpc>
                <a:spcPct val="100000"/>
              </a:lnSpc>
              <a:spcBef>
                <a:spcPts val="0"/>
              </a:spcBef>
              <a:spcAft>
                <a:spcPts val="0"/>
              </a:spcAft>
              <a:buSzPts val="2200"/>
              <a:buChar char="•"/>
            </a:pPr>
            <a:r>
              <a:rPr lang="sv-SE"/>
              <a:t>Make clear how code should be executed, then ensure that your intentions are not violated.</a:t>
            </a:r>
            <a:endParaRPr/>
          </a:p>
        </p:txBody>
      </p:sp>
      <p:sp>
        <p:nvSpPr>
          <p:cNvPr id="596" name="Google Shape;596;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Redundancy</a:t>
            </a:r>
            <a:endParaRPr/>
          </a:p>
        </p:txBody>
      </p:sp>
      <p:sp>
        <p:nvSpPr>
          <p:cNvPr id="602" name="Google Shape;602;p73"/>
          <p:cNvSpPr txBox="1"/>
          <p:nvPr>
            <p:ph idx="1" type="body"/>
          </p:nvPr>
        </p:nvSpPr>
        <p:spPr>
          <a:xfrm>
            <a:off x="468900" y="1114425"/>
            <a:ext cx="8217900" cy="36102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Ex: Type Checking</a:t>
            </a:r>
            <a:endParaRPr/>
          </a:p>
          <a:p>
            <a:pPr indent="-368300" lvl="1" marL="914400" marR="0" rtl="0" algn="l">
              <a:lnSpc>
                <a:spcPct val="100000"/>
              </a:lnSpc>
              <a:spcBef>
                <a:spcPts val="0"/>
              </a:spcBef>
              <a:spcAft>
                <a:spcPts val="0"/>
              </a:spcAft>
              <a:buSzPts val="2200"/>
              <a:buChar char="•"/>
            </a:pPr>
            <a:r>
              <a:rPr lang="sv-SE"/>
              <a:t>Type declaration is a statement of intent (this variable is an integer).</a:t>
            </a:r>
            <a:endParaRPr/>
          </a:p>
          <a:p>
            <a:pPr indent="-342900" lvl="2" marL="1371600" marR="0" rtl="0" algn="l">
              <a:lnSpc>
                <a:spcPct val="100000"/>
              </a:lnSpc>
              <a:spcBef>
                <a:spcPts val="0"/>
              </a:spcBef>
              <a:spcAft>
                <a:spcPts val="0"/>
              </a:spcAft>
              <a:buSzPts val="1800"/>
              <a:buChar char="•"/>
            </a:pPr>
            <a:r>
              <a:rPr lang="sv-SE"/>
              <a:t>Redundant with how it is used in the code.</a:t>
            </a:r>
            <a:endParaRPr/>
          </a:p>
          <a:p>
            <a:pPr indent="-368300" lvl="1" marL="914400" marR="0" rtl="0" algn="l">
              <a:lnSpc>
                <a:spcPct val="100000"/>
              </a:lnSpc>
              <a:spcBef>
                <a:spcPts val="0"/>
              </a:spcBef>
              <a:spcAft>
                <a:spcPts val="0"/>
              </a:spcAft>
              <a:buSzPts val="2200"/>
              <a:buChar char="•"/>
            </a:pPr>
            <a:r>
              <a:rPr lang="sv-SE"/>
              <a:t>Type declaration constrains the code, so a consistency check can be applied.</a:t>
            </a:r>
            <a:endParaRPr/>
          </a:p>
          <a:p>
            <a:pPr indent="-393700" lvl="0" marL="457200" marR="0" rtl="0" algn="l">
              <a:lnSpc>
                <a:spcPct val="100000"/>
              </a:lnSpc>
              <a:spcBef>
                <a:spcPts val="0"/>
              </a:spcBef>
              <a:spcAft>
                <a:spcPts val="0"/>
              </a:spcAft>
              <a:buSzPts val="2600"/>
              <a:buChar char="•"/>
            </a:pPr>
            <a:r>
              <a:rPr lang="sv-SE"/>
              <a:t>Java requires that methods explicitly declare exceptions that can be thrown.</a:t>
            </a:r>
            <a:endParaRPr/>
          </a:p>
          <a:p>
            <a:pPr indent="-393700" lvl="0" marL="457200" marR="0" rtl="0" algn="l">
              <a:lnSpc>
                <a:spcPct val="100000"/>
              </a:lnSpc>
              <a:spcBef>
                <a:spcPts val="0"/>
              </a:spcBef>
              <a:spcAft>
                <a:spcPts val="0"/>
              </a:spcAft>
              <a:buSzPts val="2600"/>
              <a:buChar char="•"/>
            </a:pPr>
            <a:r>
              <a:rPr lang="sv-SE"/>
              <a:t>Many analysis tools check consistency between code and other project artifacts.</a:t>
            </a:r>
            <a:endParaRPr/>
          </a:p>
        </p:txBody>
      </p:sp>
      <p:sp>
        <p:nvSpPr>
          <p:cNvPr id="603" name="Google Shape;603;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28" name="Google Shape;128;p20"/>
          <p:cNvSpPr txBox="1"/>
          <p:nvPr>
            <p:ph idx="1" type="body"/>
          </p:nvPr>
        </p:nvSpPr>
        <p:spPr>
          <a:xfrm>
            <a:off x="468750" y="1568075"/>
            <a:ext cx="8217900" cy="727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a:solidFill>
                  <a:schemeClr val="dk2"/>
                </a:solidFill>
              </a:rPr>
              <a:t>(I</a:t>
            </a:r>
            <a:r>
              <a:rPr baseline="-25000" lang="sv-SE">
                <a:solidFill>
                  <a:schemeClr val="dk2"/>
                </a:solidFill>
              </a:rPr>
              <a:t>1          </a:t>
            </a:r>
            <a:r>
              <a:rPr lang="sv-SE">
                <a:solidFill>
                  <a:schemeClr val="dk2"/>
                </a:solidFill>
              </a:rPr>
              <a:t>O</a:t>
            </a:r>
            <a:r>
              <a:rPr baseline="-25000" lang="sv-SE">
                <a:solidFill>
                  <a:schemeClr val="dk2"/>
                </a:solidFill>
              </a:rPr>
              <a:t>1</a:t>
            </a:r>
            <a:r>
              <a:rPr lang="sv-SE">
                <a:solidFill>
                  <a:schemeClr val="dk2"/>
                </a:solidFill>
              </a:rPr>
              <a:t>)          (I</a:t>
            </a:r>
            <a:r>
              <a:rPr baseline="-25000" lang="sv-SE">
                <a:solidFill>
                  <a:schemeClr val="dk2"/>
                </a:solidFill>
              </a:rPr>
              <a:t>2           </a:t>
            </a:r>
            <a:r>
              <a:rPr lang="sv-SE">
                <a:solidFill>
                  <a:schemeClr val="dk2"/>
                </a:solidFill>
              </a:rPr>
              <a:t>O</a:t>
            </a:r>
            <a:r>
              <a:rPr baseline="-25000" lang="sv-SE">
                <a:solidFill>
                  <a:schemeClr val="dk2"/>
                </a:solidFill>
              </a:rPr>
              <a:t>2 </a:t>
            </a:r>
            <a:r>
              <a:rPr lang="sv-SE">
                <a:solidFill>
                  <a:schemeClr val="dk2"/>
                </a:solidFill>
              </a:rPr>
              <a:t>)          (I</a:t>
            </a:r>
            <a:r>
              <a:rPr baseline="-25000" lang="sv-SE">
                <a:solidFill>
                  <a:schemeClr val="dk2"/>
                </a:solidFill>
              </a:rPr>
              <a:t>3           </a:t>
            </a:r>
            <a:r>
              <a:rPr lang="sv-SE">
                <a:solidFill>
                  <a:schemeClr val="dk2"/>
                </a:solidFill>
              </a:rPr>
              <a:t>O</a:t>
            </a:r>
            <a:r>
              <a:rPr baseline="-25000" lang="sv-SE">
                <a:solidFill>
                  <a:schemeClr val="dk2"/>
                </a:solidFill>
              </a:rPr>
              <a:t>3</a:t>
            </a:r>
            <a:r>
              <a:rPr lang="sv-SE">
                <a:solidFill>
                  <a:schemeClr val="dk2"/>
                </a:solidFill>
              </a:rPr>
              <a:t>)</a:t>
            </a:r>
            <a:endParaRPr>
              <a:solidFill>
                <a:schemeClr val="dk2"/>
              </a:solidFill>
            </a:endParaRPr>
          </a:p>
          <a:p>
            <a:pPr indent="0" lvl="0" marL="0" rtl="0" algn="ctr">
              <a:spcBef>
                <a:spcPts val="1000"/>
              </a:spcBef>
              <a:spcAft>
                <a:spcPts val="0"/>
              </a:spcAft>
              <a:buNone/>
            </a:pPr>
            <a:r>
              <a:t/>
            </a:r>
            <a:endParaRPr>
              <a:solidFill>
                <a:schemeClr val="dk2"/>
              </a:solidFill>
            </a:endParaRPr>
          </a:p>
          <a:p>
            <a:pPr indent="0" lvl="0" marL="0" rtl="0" algn="ctr">
              <a:spcBef>
                <a:spcPts val="1000"/>
              </a:spcBef>
              <a:spcAft>
                <a:spcPts val="0"/>
              </a:spcAft>
              <a:buNone/>
            </a:pPr>
            <a:r>
              <a:t/>
            </a:r>
            <a:endParaRPr>
              <a:solidFill>
                <a:schemeClr val="dk2"/>
              </a:solidFill>
            </a:endParaRPr>
          </a:p>
        </p:txBody>
      </p:sp>
      <p:cxnSp>
        <p:nvCxnSpPr>
          <p:cNvPr id="129" name="Google Shape;129;p20"/>
          <p:cNvCxnSpPr/>
          <p:nvPr/>
        </p:nvCxnSpPr>
        <p:spPr>
          <a:xfrm>
            <a:off x="1949600" y="193181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0"/>
          <p:cNvCxnSpPr/>
          <p:nvPr/>
        </p:nvCxnSpPr>
        <p:spPr>
          <a:xfrm>
            <a:off x="3048125" y="192228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0"/>
          <p:cNvCxnSpPr/>
          <p:nvPr/>
        </p:nvCxnSpPr>
        <p:spPr>
          <a:xfrm>
            <a:off x="4146225" y="194133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0"/>
          <p:cNvCxnSpPr/>
          <p:nvPr/>
        </p:nvCxnSpPr>
        <p:spPr>
          <a:xfrm>
            <a:off x="5393775" y="194126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0"/>
          <p:cNvCxnSpPr/>
          <p:nvPr/>
        </p:nvCxnSpPr>
        <p:spPr>
          <a:xfrm>
            <a:off x="6530175" y="1941338"/>
            <a:ext cx="469500" cy="0"/>
          </a:xfrm>
          <a:prstGeom prst="straightConnector1">
            <a:avLst/>
          </a:prstGeom>
          <a:noFill/>
          <a:ln cap="flat" cmpd="sng" w="19050">
            <a:solidFill>
              <a:schemeClr val="dk2"/>
            </a:solidFill>
            <a:prstDash val="solid"/>
            <a:round/>
            <a:headEnd len="med" w="med" type="none"/>
            <a:tailEnd len="med" w="med" type="triangle"/>
          </a:ln>
        </p:spPr>
      </p:cxnSp>
      <p:sp>
        <p:nvSpPr>
          <p:cNvPr id="134" name="Google Shape;134;p20"/>
          <p:cNvSpPr/>
          <p:nvPr/>
        </p:nvSpPr>
        <p:spPr>
          <a:xfrm>
            <a:off x="129805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3565950" y="161148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5788600" y="1616900"/>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2336475" y="3042300"/>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Inputs</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“stimulate” the system.</a:t>
            </a:r>
            <a:endParaRPr sz="1800"/>
          </a:p>
        </p:txBody>
      </p:sp>
      <p:cxnSp>
        <p:nvCxnSpPr>
          <p:cNvPr id="138" name="Google Shape;138;p20"/>
          <p:cNvCxnSpPr>
            <a:stCxn id="137" idx="0"/>
            <a:endCxn id="134" idx="5"/>
          </p:cNvCxnSpPr>
          <p:nvPr/>
        </p:nvCxnSpPr>
        <p:spPr>
          <a:xfrm rot="10800000">
            <a:off x="2046075" y="2161200"/>
            <a:ext cx="2334900" cy="881100"/>
          </a:xfrm>
          <a:prstGeom prst="straightConnector1">
            <a:avLst/>
          </a:prstGeom>
          <a:noFill/>
          <a:ln cap="flat" cmpd="sng" w="19050">
            <a:solidFill>
              <a:srgbClr val="9900FF"/>
            </a:solidFill>
            <a:prstDash val="solid"/>
            <a:round/>
            <a:headEnd len="med" w="med" type="none"/>
            <a:tailEnd len="med" w="med" type="triangle"/>
          </a:ln>
        </p:spPr>
      </p:cxnSp>
      <p:cxnSp>
        <p:nvCxnSpPr>
          <p:cNvPr id="139" name="Google Shape;139;p20"/>
          <p:cNvCxnSpPr>
            <a:stCxn id="137" idx="0"/>
            <a:endCxn id="135" idx="4"/>
          </p:cNvCxnSpPr>
          <p:nvPr/>
        </p:nvCxnSpPr>
        <p:spPr>
          <a:xfrm rot="10800000">
            <a:off x="4004175" y="2260500"/>
            <a:ext cx="376800" cy="781800"/>
          </a:xfrm>
          <a:prstGeom prst="straightConnector1">
            <a:avLst/>
          </a:prstGeom>
          <a:noFill/>
          <a:ln cap="flat" cmpd="sng" w="19050">
            <a:solidFill>
              <a:srgbClr val="9900FF"/>
            </a:solidFill>
            <a:prstDash val="solid"/>
            <a:round/>
            <a:headEnd len="med" w="med" type="none"/>
            <a:tailEnd len="med" w="med" type="triangle"/>
          </a:ln>
        </p:spPr>
      </p:cxnSp>
      <p:cxnSp>
        <p:nvCxnSpPr>
          <p:cNvPr id="140" name="Google Shape;140;p20"/>
          <p:cNvCxnSpPr>
            <a:stCxn id="137" idx="0"/>
            <a:endCxn id="136" idx="4"/>
          </p:cNvCxnSpPr>
          <p:nvPr/>
        </p:nvCxnSpPr>
        <p:spPr>
          <a:xfrm flipH="1" rot="10800000">
            <a:off x="4380975" y="2265900"/>
            <a:ext cx="1845900" cy="776400"/>
          </a:xfrm>
          <a:prstGeom prst="straightConnector1">
            <a:avLst/>
          </a:prstGeom>
          <a:noFill/>
          <a:ln cap="flat" cmpd="sng" w="19050">
            <a:solidFill>
              <a:srgbClr val="9900FF"/>
            </a:solidFill>
            <a:prstDash val="solid"/>
            <a:round/>
            <a:headEnd len="med" w="med" type="none"/>
            <a:tailEnd len="med" w="med" type="triangle"/>
          </a:ln>
        </p:spPr>
      </p:cxnSp>
      <p:sp>
        <p:nvSpPr>
          <p:cNvPr id="141" name="Google Shape;141;p20"/>
          <p:cNvSpPr/>
          <p:nvPr/>
        </p:nvSpPr>
        <p:spPr>
          <a:xfrm>
            <a:off x="2325488" y="159783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p:nvPr/>
        </p:nvSpPr>
        <p:spPr>
          <a:xfrm>
            <a:off x="4570138" y="1597856"/>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a:off x="681480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4720425" y="3433247"/>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Oracle</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check the correctness of the resulting observation.</a:t>
            </a:r>
            <a:endParaRPr sz="1800"/>
          </a:p>
        </p:txBody>
      </p:sp>
      <p:sp>
        <p:nvSpPr>
          <p:cNvPr id="145" name="Google Shape;145;p20"/>
          <p:cNvSpPr txBox="1"/>
          <p:nvPr/>
        </p:nvSpPr>
        <p:spPr>
          <a:xfrm>
            <a:off x="129050" y="3042300"/>
            <a:ext cx="41106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sv-SE" sz="3000">
                <a:solidFill>
                  <a:schemeClr val="dk2"/>
                </a:solidFill>
              </a:rPr>
              <a:t>if O</a:t>
            </a:r>
            <a:r>
              <a:rPr baseline="-25000" lang="sv-SE" sz="3000">
                <a:solidFill>
                  <a:schemeClr val="dk2"/>
                </a:solidFill>
              </a:rPr>
              <a:t>n </a:t>
            </a:r>
            <a:r>
              <a:rPr lang="sv-SE" sz="3000">
                <a:solidFill>
                  <a:schemeClr val="dk2"/>
                </a:solidFill>
              </a:rPr>
              <a:t>= Expected(O</a:t>
            </a:r>
            <a:r>
              <a:rPr baseline="-25000" lang="sv-SE" sz="3000">
                <a:solidFill>
                  <a:schemeClr val="dk2"/>
                </a:solidFill>
              </a:rPr>
              <a:t>n</a:t>
            </a:r>
            <a:r>
              <a:rPr lang="sv-SE" sz="3000">
                <a:solidFill>
                  <a:schemeClr val="dk2"/>
                </a:solidFill>
              </a:rPr>
              <a:t>)</a:t>
            </a:r>
            <a:endParaRPr sz="3000">
              <a:solidFill>
                <a:schemeClr val="dk2"/>
              </a:solidFill>
            </a:endParaRPr>
          </a:p>
          <a:p>
            <a:pPr indent="0" lvl="0" marL="0" rtl="0" algn="ctr">
              <a:spcBef>
                <a:spcPts val="600"/>
              </a:spcBef>
              <a:spcAft>
                <a:spcPts val="0"/>
              </a:spcAft>
              <a:buNone/>
            </a:pPr>
            <a:r>
              <a:rPr lang="sv-SE" sz="3000">
                <a:solidFill>
                  <a:schemeClr val="dk2"/>
                </a:solidFill>
              </a:rPr>
              <a:t>then… Pass</a:t>
            </a:r>
            <a:endParaRPr sz="3000">
              <a:solidFill>
                <a:schemeClr val="dk2"/>
              </a:solidFill>
            </a:endParaRPr>
          </a:p>
          <a:p>
            <a:pPr indent="0" lvl="0" marL="0" rtl="0" algn="ctr">
              <a:spcBef>
                <a:spcPts val="600"/>
              </a:spcBef>
              <a:spcAft>
                <a:spcPts val="0"/>
              </a:spcAft>
              <a:buClr>
                <a:schemeClr val="dk1"/>
              </a:buClr>
              <a:buSzPts val="1100"/>
              <a:buFont typeface="Arial"/>
              <a:buNone/>
            </a:pPr>
            <a:r>
              <a:rPr lang="sv-SE" sz="3000">
                <a:solidFill>
                  <a:schemeClr val="dk2"/>
                </a:solidFill>
              </a:rPr>
              <a:t>else… Fail</a:t>
            </a:r>
            <a:endParaRPr sz="3000">
              <a:solidFill>
                <a:schemeClr val="dk2"/>
              </a:solidFill>
            </a:endParaRPr>
          </a:p>
        </p:txBody>
      </p:sp>
      <p:cxnSp>
        <p:nvCxnSpPr>
          <p:cNvPr id="146" name="Google Shape;146;p20"/>
          <p:cNvCxnSpPr>
            <a:stCxn id="145" idx="0"/>
            <a:endCxn id="141" idx="4"/>
          </p:cNvCxnSpPr>
          <p:nvPr/>
        </p:nvCxnSpPr>
        <p:spPr>
          <a:xfrm flipH="1" rot="10800000">
            <a:off x="2184350" y="2246700"/>
            <a:ext cx="579300" cy="795600"/>
          </a:xfrm>
          <a:prstGeom prst="straightConnector1">
            <a:avLst/>
          </a:prstGeom>
          <a:noFill/>
          <a:ln cap="flat" cmpd="sng" w="19050">
            <a:solidFill>
              <a:srgbClr val="9900FF"/>
            </a:solidFill>
            <a:prstDash val="solid"/>
            <a:round/>
            <a:headEnd len="med" w="med" type="none"/>
            <a:tailEnd len="med" w="med" type="triangle"/>
          </a:ln>
        </p:spPr>
      </p:cxnSp>
      <p:cxnSp>
        <p:nvCxnSpPr>
          <p:cNvPr id="147" name="Google Shape;147;p20"/>
          <p:cNvCxnSpPr>
            <a:stCxn id="145" idx="0"/>
            <a:endCxn id="142" idx="4"/>
          </p:cNvCxnSpPr>
          <p:nvPr/>
        </p:nvCxnSpPr>
        <p:spPr>
          <a:xfrm flipH="1" rot="10800000">
            <a:off x="2184350" y="2246700"/>
            <a:ext cx="2823900" cy="795600"/>
          </a:xfrm>
          <a:prstGeom prst="straightConnector1">
            <a:avLst/>
          </a:prstGeom>
          <a:noFill/>
          <a:ln cap="flat" cmpd="sng" w="19050">
            <a:solidFill>
              <a:srgbClr val="9900FF"/>
            </a:solidFill>
            <a:prstDash val="solid"/>
            <a:round/>
            <a:headEnd len="med" w="med" type="none"/>
            <a:tailEnd len="med" w="med" type="triangle"/>
          </a:ln>
        </p:spPr>
      </p:cxnSp>
      <p:cxnSp>
        <p:nvCxnSpPr>
          <p:cNvPr id="148" name="Google Shape;148;p20"/>
          <p:cNvCxnSpPr>
            <a:stCxn id="145" idx="0"/>
            <a:endCxn id="143" idx="4"/>
          </p:cNvCxnSpPr>
          <p:nvPr/>
        </p:nvCxnSpPr>
        <p:spPr>
          <a:xfrm flipH="1" rot="10800000">
            <a:off x="2184350" y="2256300"/>
            <a:ext cx="5068500" cy="786000"/>
          </a:xfrm>
          <a:prstGeom prst="straightConnector1">
            <a:avLst/>
          </a:prstGeom>
          <a:noFill/>
          <a:ln cap="flat" cmpd="sng" w="19050">
            <a:solidFill>
              <a:srgbClr val="9900FF"/>
            </a:solidFill>
            <a:prstDash val="solid"/>
            <a:round/>
            <a:headEnd len="med" w="med" type="none"/>
            <a:tailEnd len="med" w="med" type="triangle"/>
          </a:ln>
        </p:spPr>
      </p:cxnSp>
      <p:sp>
        <p:nvSpPr>
          <p:cNvPr id="149" name="Google Shape;14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4"/>
                                        </p:tgtEl>
                                      </p:cBhvr>
                                    </p:animEffect>
                                    <p:set>
                                      <p:cBhvr>
                                        <p:cTn dur="1" fill="hold">
                                          <p:stCondLst>
                                            <p:cond delay="0"/>
                                          </p:stCondLst>
                                        </p:cTn>
                                        <p:tgtEl>
                                          <p:spTgt spid="1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5"/>
                                        </p:tgtEl>
                                      </p:cBhvr>
                                    </p:animEffect>
                                    <p:set>
                                      <p:cBhvr>
                                        <p:cTn dur="1" fill="hold">
                                          <p:stCondLst>
                                            <p:cond delay="0"/>
                                          </p:stCondLst>
                                        </p:cTn>
                                        <p:tgtEl>
                                          <p:spTgt spid="1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7"/>
                                        </p:tgtEl>
                                      </p:cBhvr>
                                    </p:animEffect>
                                    <p:set>
                                      <p:cBhvr>
                                        <p:cTn dur="1" fill="hold">
                                          <p:stCondLst>
                                            <p:cond delay="0"/>
                                          </p:stCondLst>
                                        </p:cTn>
                                        <p:tgtEl>
                                          <p:spTgt spid="1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8"/>
                                        </p:tgtEl>
                                      </p:cBhvr>
                                    </p:animEffect>
                                    <p:set>
                                      <p:cBhvr>
                                        <p:cTn dur="1" fill="hold">
                                          <p:stCondLst>
                                            <p:cond delay="0"/>
                                          </p:stCondLst>
                                        </p:cTn>
                                        <p:tgtEl>
                                          <p:spTgt spid="1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9"/>
                                        </p:tgtEl>
                                      </p:cBhvr>
                                    </p:animEffect>
                                    <p:set>
                                      <p:cBhvr>
                                        <p:cTn dur="1" fill="hold">
                                          <p:stCondLst>
                                            <p:cond delay="0"/>
                                          </p:stCondLst>
                                        </p:cTn>
                                        <p:tgtEl>
                                          <p:spTgt spid="1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0"/>
                                        </p:tgtEl>
                                      </p:cBhvr>
                                    </p:animEffect>
                                    <p:set>
                                      <p:cBhvr>
                                        <p:cTn dur="1" fill="hold">
                                          <p:stCondLst>
                                            <p:cond delay="0"/>
                                          </p:stCondLst>
                                        </p:cTn>
                                        <p:tgtEl>
                                          <p:spTgt spid="1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36"/>
                                        </p:tgtEl>
                                      </p:cBhvr>
                                    </p:animEffect>
                                    <p:set>
                                      <p:cBhvr>
                                        <p:cTn dur="1" fill="hold">
                                          <p:stCondLst>
                                            <p:cond delay="0"/>
                                          </p:stCondLst>
                                        </p:cTn>
                                        <p:tgtEl>
                                          <p:spTgt spid="1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Restriction</a:t>
            </a:r>
            <a:endParaRPr/>
          </a:p>
        </p:txBody>
      </p:sp>
      <p:sp>
        <p:nvSpPr>
          <p:cNvPr id="609" name="Google Shape;609;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When there is no effective or cheap way to check a property, sometimes one can solve a different, more </a:t>
            </a:r>
            <a:r>
              <a:rPr b="1" lang="sv-SE"/>
              <a:t>restrictive</a:t>
            </a:r>
            <a:r>
              <a:rPr lang="sv-SE"/>
              <a:t> property.</a:t>
            </a:r>
            <a:endParaRPr/>
          </a:p>
          <a:p>
            <a:pPr indent="-368300" lvl="1" marL="914400" marR="0" rtl="0" algn="l">
              <a:lnSpc>
                <a:spcPct val="100000"/>
              </a:lnSpc>
              <a:spcBef>
                <a:spcPts val="0"/>
              </a:spcBef>
              <a:spcAft>
                <a:spcPts val="0"/>
              </a:spcAft>
              <a:buSzPts val="2200"/>
              <a:buChar char="•"/>
            </a:pPr>
            <a:r>
              <a:rPr lang="sv-SE"/>
              <a:t>Or limit the check to a more </a:t>
            </a:r>
            <a:r>
              <a:rPr b="1" lang="sv-SE"/>
              <a:t>restrictive</a:t>
            </a:r>
            <a:r>
              <a:rPr lang="sv-SE"/>
              <a:t> set of programs.</a:t>
            </a:r>
            <a:endParaRPr/>
          </a:p>
          <a:p>
            <a:pPr indent="-393700" lvl="0" marL="457200" marR="0" rtl="0" algn="l">
              <a:lnSpc>
                <a:spcPct val="100000"/>
              </a:lnSpc>
              <a:spcBef>
                <a:spcPts val="0"/>
              </a:spcBef>
              <a:spcAft>
                <a:spcPts val="0"/>
              </a:spcAft>
              <a:buSzPts val="2600"/>
              <a:buChar char="•"/>
            </a:pPr>
            <a:r>
              <a:rPr lang="sv-SE"/>
              <a:t>If the restrictive property encompasses the complex property, then we know that the complex property will hold.</a:t>
            </a:r>
            <a:endParaRPr/>
          </a:p>
          <a:p>
            <a:pPr indent="-368300" lvl="1" marL="914400" marR="0" rtl="0" algn="l">
              <a:lnSpc>
                <a:spcPct val="100000"/>
              </a:lnSpc>
              <a:spcBef>
                <a:spcPts val="0"/>
              </a:spcBef>
              <a:spcAft>
                <a:spcPts val="0"/>
              </a:spcAft>
              <a:buSzPts val="2200"/>
              <a:buChar char="•"/>
            </a:pPr>
            <a:r>
              <a:rPr lang="sv-SE"/>
              <a:t>That is, being overprotective avoids bad situations.</a:t>
            </a:r>
            <a:endParaRPr/>
          </a:p>
        </p:txBody>
      </p:sp>
      <p:sp>
        <p:nvSpPr>
          <p:cNvPr id="610" name="Google Shape;610;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Restriction</a:t>
            </a:r>
            <a:endParaRPr/>
          </a:p>
        </p:txBody>
      </p:sp>
      <p:sp>
        <p:nvSpPr>
          <p:cNvPr id="616" name="Google Shape;616;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800">
                <a:latin typeface="Consolas"/>
                <a:ea typeface="Consolas"/>
                <a:cs typeface="Consolas"/>
                <a:sym typeface="Consolas"/>
              </a:rPr>
              <a:t>static void questionable{</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int k;</a:t>
            </a:r>
            <a:endParaRPr sz="18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800">
                <a:latin typeface="Consolas"/>
                <a:ea typeface="Consolas"/>
                <a:cs typeface="Consolas"/>
                <a:sym typeface="Consolas"/>
              </a:rPr>
              <a:t>for (int i=0; i &lt; 10; ++i){</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if(condition(i)){</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k=0;</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}else{</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a:t>
            </a:r>
            <a:r>
              <a:rPr b="1" lang="sv-SE" sz="1800">
                <a:latin typeface="Consolas"/>
                <a:ea typeface="Consolas"/>
                <a:cs typeface="Consolas"/>
                <a:sym typeface="Consolas"/>
              </a:rPr>
              <a:t>k += i;</a:t>
            </a:r>
            <a:endParaRPr b="1"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17" name="Google Shape;617;p7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sv-SE" sz="1800">
                <a:solidFill>
                  <a:schemeClr val="dk1"/>
                </a:solidFill>
              </a:rPr>
              <a:t>Can </a:t>
            </a:r>
            <a:r>
              <a:rPr b="1" lang="sv-SE" sz="1800">
                <a:solidFill>
                  <a:schemeClr val="dk1"/>
                </a:solidFill>
                <a:latin typeface="Courier New"/>
                <a:ea typeface="Courier New"/>
                <a:cs typeface="Courier New"/>
                <a:sym typeface="Courier New"/>
              </a:rPr>
              <a:t>k</a:t>
            </a:r>
            <a:r>
              <a:rPr lang="sv-SE" sz="1800">
                <a:solidFill>
                  <a:schemeClr val="dk1"/>
                </a:solidFill>
                <a:latin typeface="Courier New"/>
                <a:ea typeface="Courier New"/>
                <a:cs typeface="Courier New"/>
                <a:sym typeface="Courier New"/>
              </a:rPr>
              <a:t> </a:t>
            </a:r>
            <a:r>
              <a:rPr lang="sv-SE" sz="1800">
                <a:solidFill>
                  <a:schemeClr val="dk1"/>
                </a:solidFill>
              </a:rPr>
              <a:t>ever be uninitialized the first time </a:t>
            </a:r>
            <a:r>
              <a:rPr b="1" lang="sv-SE" sz="1800">
                <a:solidFill>
                  <a:schemeClr val="dk1"/>
                </a:solidFill>
                <a:latin typeface="Courier New"/>
                <a:ea typeface="Courier New"/>
                <a:cs typeface="Courier New"/>
                <a:sym typeface="Courier New"/>
              </a:rPr>
              <a:t>i</a:t>
            </a:r>
            <a:r>
              <a:rPr lang="sv-SE" sz="1800">
                <a:solidFill>
                  <a:schemeClr val="dk1"/>
                </a:solidFill>
              </a:rPr>
              <a:t> is added to it?</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This is an undecidable question.</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However, Java avoids this situation by enforcing a simpler, </a:t>
            </a:r>
            <a:r>
              <a:rPr b="1" lang="sv-SE" sz="1800">
                <a:solidFill>
                  <a:schemeClr val="dk1"/>
                </a:solidFill>
              </a:rPr>
              <a:t>stricter</a:t>
            </a:r>
            <a:r>
              <a:rPr lang="sv-SE" sz="1800">
                <a:solidFill>
                  <a:schemeClr val="dk1"/>
                </a:solidFill>
              </a:rPr>
              <a:t> property.</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No program can compile with potentially uninitialized references.</a:t>
            </a:r>
            <a:endParaRPr sz="1800">
              <a:solidFill>
                <a:schemeClr val="dk1"/>
              </a:solidFill>
            </a:endParaRPr>
          </a:p>
        </p:txBody>
      </p:sp>
      <p:sp>
        <p:nvSpPr>
          <p:cNvPr id="618" name="Google Shape;618;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Partition</a:t>
            </a:r>
            <a:endParaRPr/>
          </a:p>
        </p:txBody>
      </p:sp>
      <p:sp>
        <p:nvSpPr>
          <p:cNvPr id="624" name="Google Shape;624;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AKA: Divide and conquer.</a:t>
            </a:r>
            <a:endParaRPr/>
          </a:p>
          <a:p>
            <a:pPr indent="-393700" lvl="0" marL="457200" marR="0" rtl="0" algn="l">
              <a:lnSpc>
                <a:spcPct val="100000"/>
              </a:lnSpc>
              <a:spcBef>
                <a:spcPts val="0"/>
              </a:spcBef>
              <a:spcAft>
                <a:spcPts val="0"/>
              </a:spcAft>
              <a:buSzPts val="2600"/>
              <a:buChar char="•"/>
            </a:pPr>
            <a:r>
              <a:rPr lang="sv-SE"/>
              <a:t>The best way to solve a problem is to </a:t>
            </a:r>
            <a:r>
              <a:rPr b="1" lang="sv-SE"/>
              <a:t>partition </a:t>
            </a:r>
            <a:r>
              <a:rPr lang="sv-SE"/>
              <a:t>it into smaller problems to be solved independently. </a:t>
            </a:r>
            <a:endParaRPr/>
          </a:p>
          <a:p>
            <a:pPr indent="-368300" lvl="1" marL="914400" marR="0" rtl="0" algn="l">
              <a:lnSpc>
                <a:spcPct val="100000"/>
              </a:lnSpc>
              <a:spcBef>
                <a:spcPts val="0"/>
              </a:spcBef>
              <a:spcAft>
                <a:spcPts val="0"/>
              </a:spcAft>
              <a:buSzPts val="2200"/>
              <a:buChar char="•"/>
            </a:pPr>
            <a:r>
              <a:rPr lang="sv-SE"/>
              <a:t>Divide testing into stages (unit, subsystem, system).</a:t>
            </a:r>
            <a:endParaRPr/>
          </a:p>
          <a:p>
            <a:pPr indent="-368300" lvl="1" marL="914400" marR="0" rtl="0" algn="l">
              <a:lnSpc>
                <a:spcPct val="100000"/>
              </a:lnSpc>
              <a:spcBef>
                <a:spcPts val="0"/>
              </a:spcBef>
              <a:spcAft>
                <a:spcPts val="0"/>
              </a:spcAft>
              <a:buSzPts val="2200"/>
              <a:buChar char="•"/>
            </a:pPr>
            <a:r>
              <a:rPr lang="sv-SE"/>
              <a:t>Many analysis tools built around construction and analysis of a model. </a:t>
            </a:r>
            <a:endParaRPr/>
          </a:p>
          <a:p>
            <a:pPr indent="-342900" lvl="2" marL="1371600" marR="0" rtl="0" algn="l">
              <a:lnSpc>
                <a:spcPct val="100000"/>
              </a:lnSpc>
              <a:spcBef>
                <a:spcPts val="0"/>
              </a:spcBef>
              <a:spcAft>
                <a:spcPts val="0"/>
              </a:spcAft>
              <a:buSzPts val="1800"/>
              <a:buChar char="•"/>
            </a:pPr>
            <a:r>
              <a:rPr lang="sv-SE"/>
              <a:t>First, simplify the system to make proof feasible.</a:t>
            </a:r>
            <a:endParaRPr/>
          </a:p>
          <a:p>
            <a:pPr indent="-342900" lvl="2" marL="1371600" marR="0" rtl="0" algn="l">
              <a:lnSpc>
                <a:spcPct val="100000"/>
              </a:lnSpc>
              <a:spcBef>
                <a:spcPts val="0"/>
              </a:spcBef>
              <a:spcAft>
                <a:spcPts val="0"/>
              </a:spcAft>
              <a:buSzPts val="1800"/>
              <a:buChar char="•"/>
            </a:pPr>
            <a:r>
              <a:rPr lang="sv-SE"/>
              <a:t>Then, prove the property on the model.</a:t>
            </a:r>
            <a:endParaRPr/>
          </a:p>
        </p:txBody>
      </p:sp>
      <p:sp>
        <p:nvSpPr>
          <p:cNvPr id="625" name="Google Shape;625;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Visibility and Observability</a:t>
            </a:r>
            <a:endParaRPr/>
          </a:p>
        </p:txBody>
      </p:sp>
      <p:sp>
        <p:nvSpPr>
          <p:cNvPr id="631" name="Google Shape;631;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sv-SE"/>
              <a:t>Visibility</a:t>
            </a:r>
            <a:r>
              <a:rPr lang="sv-SE"/>
              <a:t> is the ability to measure progress or status against goals.</a:t>
            </a:r>
            <a:endParaRPr/>
          </a:p>
          <a:p>
            <a:pPr indent="-342900" lvl="1" marL="914400" marR="0" rtl="0" algn="l">
              <a:lnSpc>
                <a:spcPct val="100000"/>
              </a:lnSpc>
              <a:spcBef>
                <a:spcPts val="0"/>
              </a:spcBef>
              <a:spcAft>
                <a:spcPts val="0"/>
              </a:spcAft>
              <a:buSzPts val="1800"/>
              <a:buChar char="•"/>
            </a:pPr>
            <a:r>
              <a:rPr lang="sv-SE" sz="1800"/>
              <a:t>Clear knowledge about current state of development or testing. </a:t>
            </a:r>
            <a:endParaRPr sz="1800"/>
          </a:p>
          <a:p>
            <a:pPr indent="-342900" lvl="1" marL="914400" marR="0" rtl="0" algn="l">
              <a:lnSpc>
                <a:spcPct val="100000"/>
              </a:lnSpc>
              <a:spcBef>
                <a:spcPts val="0"/>
              </a:spcBef>
              <a:spcAft>
                <a:spcPts val="0"/>
              </a:spcAft>
              <a:buSzPts val="1800"/>
              <a:buChar char="•"/>
            </a:pPr>
            <a:r>
              <a:rPr lang="sv-SE" sz="1800"/>
              <a:t>Ability to measure dependability against targets.</a:t>
            </a:r>
            <a:endParaRPr sz="1800"/>
          </a:p>
          <a:p>
            <a:pPr indent="-393700" lvl="0" marL="457200" marR="0" rtl="0" algn="l">
              <a:lnSpc>
                <a:spcPct val="100000"/>
              </a:lnSpc>
              <a:spcBef>
                <a:spcPts val="0"/>
              </a:spcBef>
              <a:spcAft>
                <a:spcPts val="0"/>
              </a:spcAft>
              <a:buSzPts val="2600"/>
              <a:buChar char="•"/>
            </a:pPr>
            <a:r>
              <a:rPr b="1" lang="sv-SE"/>
              <a:t>Observability </a:t>
            </a:r>
            <a:r>
              <a:rPr lang="sv-SE"/>
              <a:t>is the ability to extract useful information from a software artifact.</a:t>
            </a:r>
            <a:endParaRPr/>
          </a:p>
          <a:p>
            <a:pPr indent="-342900" lvl="1" marL="914400" marR="0" rtl="0" algn="l">
              <a:lnSpc>
                <a:spcPct val="100000"/>
              </a:lnSpc>
              <a:spcBef>
                <a:spcPts val="0"/>
              </a:spcBef>
              <a:spcAft>
                <a:spcPts val="0"/>
              </a:spcAft>
              <a:buSzPts val="1800"/>
              <a:buChar char="•"/>
            </a:pPr>
            <a:r>
              <a:rPr lang="sv-SE" sz="1800"/>
              <a:t>Be able to understand an artifact, to make changes to it, and to observe and understand its execution.</a:t>
            </a:r>
            <a:endParaRPr sz="1800"/>
          </a:p>
          <a:p>
            <a:pPr indent="-342900" lvl="1" marL="914400" marR="0" rtl="0" algn="l">
              <a:lnSpc>
                <a:spcPct val="100000"/>
              </a:lnSpc>
              <a:spcBef>
                <a:spcPts val="0"/>
              </a:spcBef>
              <a:spcAft>
                <a:spcPts val="0"/>
              </a:spcAft>
              <a:buSzPts val="1800"/>
              <a:buChar char="•"/>
            </a:pPr>
            <a:r>
              <a:rPr lang="sv-SE" sz="1800"/>
              <a:t>Equality checks, ability to convert data structures to text encodings.</a:t>
            </a:r>
            <a:endParaRPr sz="1800"/>
          </a:p>
        </p:txBody>
      </p:sp>
      <p:sp>
        <p:nvSpPr>
          <p:cNvPr id="632" name="Google Shape;632;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6" name="Shape 636"/>
        <p:cNvGrpSpPr/>
        <p:nvPr/>
      </p:nvGrpSpPr>
      <p:grpSpPr>
        <a:xfrm>
          <a:off x="0" y="0"/>
          <a:ext cx="0" cy="0"/>
          <a:chOff x="0" y="0"/>
          <a:chExt cx="0" cy="0"/>
        </a:xfrm>
      </p:grpSpPr>
      <p:sp>
        <p:nvSpPr>
          <p:cNvPr id="637" name="Google Shape;637;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Feedback</a:t>
            </a:r>
            <a:endParaRPr/>
          </a:p>
        </p:txBody>
      </p:sp>
      <p:sp>
        <p:nvSpPr>
          <p:cNvPr id="638" name="Google Shape;638;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Be able to apply lessons from experience in process and techniques. </a:t>
            </a:r>
            <a:endParaRPr/>
          </a:p>
          <a:p>
            <a:pPr indent="-368300" lvl="1" marL="914400" marR="0" rtl="0" algn="l">
              <a:lnSpc>
                <a:spcPct val="100000"/>
              </a:lnSpc>
              <a:spcBef>
                <a:spcPts val="0"/>
              </a:spcBef>
              <a:spcAft>
                <a:spcPts val="0"/>
              </a:spcAft>
              <a:buSzPts val="2200"/>
              <a:buChar char="•"/>
            </a:pPr>
            <a:r>
              <a:rPr lang="sv-SE"/>
              <a:t>In systematic inspection and code walkthroughs, use past experience to write and refine checklists.</a:t>
            </a:r>
            <a:endParaRPr/>
          </a:p>
          <a:p>
            <a:pPr indent="-368300" lvl="1" marL="914400" marR="0" rtl="0" algn="l">
              <a:lnSpc>
                <a:spcPct val="100000"/>
              </a:lnSpc>
              <a:spcBef>
                <a:spcPts val="0"/>
              </a:spcBef>
              <a:spcAft>
                <a:spcPts val="0"/>
              </a:spcAft>
              <a:buSzPts val="2200"/>
              <a:buChar char="•"/>
            </a:pPr>
            <a:r>
              <a:rPr lang="sv-SE"/>
              <a:t>In testing, prioritize test efforts based on likelihood of exposing certain fault classes.</a:t>
            </a:r>
            <a:endParaRPr/>
          </a:p>
          <a:p>
            <a:pPr indent="-368300" lvl="1" marL="914400" marR="0" rtl="0" algn="l">
              <a:lnSpc>
                <a:spcPct val="100000"/>
              </a:lnSpc>
              <a:spcBef>
                <a:spcPts val="0"/>
              </a:spcBef>
              <a:spcAft>
                <a:spcPts val="0"/>
              </a:spcAft>
              <a:buSzPts val="2200"/>
              <a:buChar char="•"/>
            </a:pPr>
            <a:r>
              <a:rPr lang="sv-SE"/>
              <a:t>Use experience in acceptance testing in creating user surveys.</a:t>
            </a:r>
            <a:endParaRPr/>
          </a:p>
        </p:txBody>
      </p:sp>
      <p:sp>
        <p:nvSpPr>
          <p:cNvPr id="639" name="Google Shape;639;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45" name="Google Shape;645;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What is testing?</a:t>
            </a:r>
            <a:endParaRPr/>
          </a:p>
          <a:p>
            <a:pPr indent="-419100" lvl="0" marL="457200" marR="0" rtl="0" algn="l">
              <a:lnSpc>
                <a:spcPct val="100000"/>
              </a:lnSpc>
              <a:spcBef>
                <a:spcPts val="0"/>
              </a:spcBef>
              <a:spcAft>
                <a:spcPts val="0"/>
              </a:spcAft>
              <a:buClr>
                <a:schemeClr val="dk1"/>
              </a:buClr>
              <a:buSzPts val="3000"/>
              <a:buFont typeface="Arial"/>
              <a:buChar char="•"/>
            </a:pPr>
            <a:r>
              <a:rPr lang="sv-SE"/>
              <a:t>Testing terminology and definitions.</a:t>
            </a:r>
            <a:endParaRPr/>
          </a:p>
          <a:p>
            <a:pPr indent="-368300" lvl="1" marL="914400" marR="0" rtl="0" algn="l">
              <a:lnSpc>
                <a:spcPct val="100000"/>
              </a:lnSpc>
              <a:spcBef>
                <a:spcPts val="0"/>
              </a:spcBef>
              <a:spcAft>
                <a:spcPts val="0"/>
              </a:spcAft>
              <a:buSzPts val="2200"/>
              <a:buChar char="•"/>
            </a:pPr>
            <a:r>
              <a:rPr lang="sv-SE"/>
              <a:t>Oracles, faults, failures</a:t>
            </a:r>
            <a:endParaRPr/>
          </a:p>
          <a:p>
            <a:pPr indent="-393700" lvl="0" marL="457200" marR="0" rtl="0" algn="l">
              <a:lnSpc>
                <a:spcPct val="100000"/>
              </a:lnSpc>
              <a:spcBef>
                <a:spcPts val="0"/>
              </a:spcBef>
              <a:spcAft>
                <a:spcPts val="0"/>
              </a:spcAft>
              <a:buSzPts val="2600"/>
              <a:buChar char="•"/>
            </a:pPr>
            <a:r>
              <a:rPr lang="sv-SE"/>
              <a:t>Testing stages include unit testing, subsystem testing, system testing, and acceptance testing.</a:t>
            </a:r>
            <a:endParaRPr/>
          </a:p>
        </p:txBody>
      </p:sp>
      <p:sp>
        <p:nvSpPr>
          <p:cNvPr id="646" name="Google Shape;646;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52" name="Google Shape;652;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Six principles guide analysis and testing:</a:t>
            </a:r>
            <a:endParaRPr/>
          </a:p>
          <a:p>
            <a:pPr indent="-368300" lvl="1" marL="914400" marR="0" rtl="0" algn="l">
              <a:lnSpc>
                <a:spcPct val="100000"/>
              </a:lnSpc>
              <a:spcBef>
                <a:spcPts val="0"/>
              </a:spcBef>
              <a:spcAft>
                <a:spcPts val="0"/>
              </a:spcAft>
              <a:buSzPts val="2200"/>
              <a:buChar char="•"/>
            </a:pPr>
            <a:r>
              <a:rPr b="1" lang="sv-SE"/>
              <a:t>Sensitivity</a:t>
            </a:r>
            <a:r>
              <a:rPr lang="sv-SE"/>
              <a:t>: better to fail every time than sometimes.</a:t>
            </a:r>
            <a:endParaRPr/>
          </a:p>
          <a:p>
            <a:pPr indent="-368300" lvl="1" marL="914400" marR="0" rtl="0" algn="l">
              <a:lnSpc>
                <a:spcPct val="100000"/>
              </a:lnSpc>
              <a:spcBef>
                <a:spcPts val="0"/>
              </a:spcBef>
              <a:spcAft>
                <a:spcPts val="0"/>
              </a:spcAft>
              <a:buSzPts val="2200"/>
              <a:buChar char="•"/>
            </a:pPr>
            <a:r>
              <a:rPr b="1" lang="sv-SE"/>
              <a:t>Redundancy</a:t>
            </a:r>
            <a:r>
              <a:rPr lang="sv-SE"/>
              <a:t>: make intentions explicit.</a:t>
            </a:r>
            <a:endParaRPr/>
          </a:p>
          <a:p>
            <a:pPr indent="-368300" lvl="1" marL="914400" marR="0" rtl="0" algn="l">
              <a:lnSpc>
                <a:spcPct val="100000"/>
              </a:lnSpc>
              <a:spcBef>
                <a:spcPts val="0"/>
              </a:spcBef>
              <a:spcAft>
                <a:spcPts val="0"/>
              </a:spcAft>
              <a:buSzPts val="2200"/>
              <a:buChar char="•"/>
            </a:pPr>
            <a:r>
              <a:rPr b="1" lang="sv-SE"/>
              <a:t>Restriction</a:t>
            </a:r>
            <a:r>
              <a:rPr lang="sv-SE"/>
              <a:t>: make the problem easier.</a:t>
            </a:r>
            <a:endParaRPr/>
          </a:p>
          <a:p>
            <a:pPr indent="-368300" lvl="1" marL="914400" marR="0" rtl="0" algn="l">
              <a:lnSpc>
                <a:spcPct val="100000"/>
              </a:lnSpc>
              <a:spcBef>
                <a:spcPts val="0"/>
              </a:spcBef>
              <a:spcAft>
                <a:spcPts val="0"/>
              </a:spcAft>
              <a:buSzPts val="2200"/>
              <a:buChar char="•"/>
            </a:pPr>
            <a:r>
              <a:rPr b="1" lang="sv-SE"/>
              <a:t>Partition</a:t>
            </a:r>
            <a:r>
              <a:rPr lang="sv-SE"/>
              <a:t>: divide and conquer.</a:t>
            </a:r>
            <a:endParaRPr/>
          </a:p>
          <a:p>
            <a:pPr indent="-368300" lvl="1" marL="914400" marR="0" rtl="0" algn="l">
              <a:lnSpc>
                <a:spcPct val="100000"/>
              </a:lnSpc>
              <a:spcBef>
                <a:spcPts val="0"/>
              </a:spcBef>
              <a:spcAft>
                <a:spcPts val="0"/>
              </a:spcAft>
              <a:buSzPts val="2200"/>
              <a:buChar char="•"/>
            </a:pPr>
            <a:r>
              <a:rPr b="1" lang="sv-SE"/>
              <a:t>Visibility</a:t>
            </a:r>
            <a:r>
              <a:rPr lang="sv-SE"/>
              <a:t>: make information accessible.</a:t>
            </a:r>
            <a:endParaRPr/>
          </a:p>
          <a:p>
            <a:pPr indent="-368300" lvl="1" marL="914400" marR="0" rtl="0" algn="l">
              <a:lnSpc>
                <a:spcPct val="100000"/>
              </a:lnSpc>
              <a:spcBef>
                <a:spcPts val="0"/>
              </a:spcBef>
              <a:spcAft>
                <a:spcPts val="0"/>
              </a:spcAft>
              <a:buSzPts val="2200"/>
              <a:buChar char="•"/>
            </a:pPr>
            <a:r>
              <a:rPr b="1" lang="sv-SE"/>
              <a:t>Feedback</a:t>
            </a:r>
            <a:r>
              <a:rPr lang="sv-SE"/>
              <a:t>: apply lessons from experience to refine techniques and approaches.</a:t>
            </a:r>
            <a:endParaRPr/>
          </a:p>
          <a:p>
            <a:pPr indent="0" lvl="0" marL="457200" marR="0" rtl="0" algn="l">
              <a:lnSpc>
                <a:spcPct val="100000"/>
              </a:lnSpc>
              <a:spcBef>
                <a:spcPts val="600"/>
              </a:spcBef>
              <a:spcAft>
                <a:spcPts val="0"/>
              </a:spcAft>
              <a:buNone/>
            </a:pPr>
            <a:r>
              <a:t/>
            </a:r>
            <a:endParaRPr/>
          </a:p>
        </p:txBody>
      </p:sp>
      <p:sp>
        <p:nvSpPr>
          <p:cNvPr id="653" name="Google Shape;653;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0" name="Google Shape;660;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61" name="Google Shape;661;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today: quality scenarios</a:t>
            </a:r>
            <a:endParaRPr/>
          </a:p>
          <a:p>
            <a:pPr indent="-393700" lvl="0" marL="457200" rtl="0" algn="l">
              <a:spcBef>
                <a:spcPts val="0"/>
              </a:spcBef>
              <a:spcAft>
                <a:spcPts val="0"/>
              </a:spcAft>
              <a:buSzPts val="2600"/>
              <a:buChar char="•"/>
            </a:pPr>
            <a:r>
              <a:rPr lang="sv-SE"/>
              <a:t>Next lecture: Unit Testing</a:t>
            </a:r>
            <a:endParaRPr/>
          </a:p>
          <a:p>
            <a:pPr indent="-368300" lvl="1" marL="914400" rtl="0" algn="l">
              <a:spcBef>
                <a:spcPts val="0"/>
              </a:spcBef>
              <a:spcAft>
                <a:spcPts val="0"/>
              </a:spcAft>
              <a:buSzPts val="2200"/>
              <a:buChar char="•"/>
            </a:pPr>
            <a:r>
              <a:rPr lang="sv-SE"/>
              <a:t>Optional reading: Pezze and Young, Ch 17</a:t>
            </a:r>
            <a:endParaRPr/>
          </a:p>
          <a:p>
            <a:pPr indent="-368300" lvl="1" marL="914400" rtl="0" algn="l">
              <a:spcBef>
                <a:spcPts val="0"/>
              </a:spcBef>
              <a:spcAft>
                <a:spcPts val="0"/>
              </a:spcAft>
              <a:buSzPts val="2200"/>
              <a:buChar char="•"/>
            </a:pPr>
            <a:r>
              <a:rPr lang="sv-SE"/>
              <a:t>Before next Friday (February 7), make sure you have one laptop per group with an IDE installed with JUnit support.</a:t>
            </a:r>
            <a:endParaRPr/>
          </a:p>
          <a:p>
            <a:pPr indent="-342900" lvl="2" marL="1371600" rtl="0" algn="l">
              <a:spcBef>
                <a:spcPts val="0"/>
              </a:spcBef>
              <a:spcAft>
                <a:spcPts val="0"/>
              </a:spcAft>
              <a:buSzPts val="1800"/>
              <a:buChar char="•"/>
            </a:pPr>
            <a:r>
              <a:rPr lang="sv-SE"/>
              <a:t>Make sure JUnit tests can be run</a:t>
            </a:r>
            <a:endParaRPr/>
          </a:p>
          <a:p>
            <a:pPr indent="-330200" lvl="3" marL="1828800" rtl="0" algn="l">
              <a:spcBef>
                <a:spcPts val="0"/>
              </a:spcBef>
              <a:spcAft>
                <a:spcPts val="0"/>
              </a:spcAft>
              <a:buSzPts val="1600"/>
              <a:buChar char="•"/>
            </a:pPr>
            <a:r>
              <a:rPr lang="sv-SE"/>
              <a:t>IntelliJ: </a:t>
            </a:r>
            <a:r>
              <a:rPr lang="sv-SE" u="sng">
                <a:solidFill>
                  <a:schemeClr val="hlink"/>
                </a:solidFill>
                <a:hlinkClick r:id="rId3"/>
              </a:rPr>
              <a:t>https://www.jetbrains.com/help/idea/configuring-testing-libraries.html</a:t>
            </a:r>
            <a:r>
              <a:rPr lang="sv-SE"/>
              <a:t> </a:t>
            </a:r>
            <a:endParaRPr/>
          </a:p>
          <a:p>
            <a:pPr indent="-330200" lvl="3" marL="1828800" rtl="0" algn="l">
              <a:spcBef>
                <a:spcPts val="0"/>
              </a:spcBef>
              <a:spcAft>
                <a:spcPts val="0"/>
              </a:spcAft>
              <a:buSzPts val="1600"/>
              <a:buChar char="•"/>
            </a:pPr>
            <a:r>
              <a:rPr lang="sv-SE"/>
              <a:t>Eclipse: </a:t>
            </a:r>
            <a:r>
              <a:rPr lang="sv-SE" u="sng">
                <a:solidFill>
                  <a:schemeClr val="hlink"/>
                </a:solidFill>
                <a:hlinkClick r:id="rId4"/>
              </a:rPr>
              <a:t>https://help.eclipse.org/2019-12/index.jsp?topic=%2Forg.eclipse.jdt.doc.user%2FgettingStarted%2Fqs-junit.htm</a:t>
            </a:r>
            <a:r>
              <a:rPr lang="sv-SE"/>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55" name="Google Shape;15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Initialization</a:t>
            </a:r>
            <a:endParaRPr/>
          </a:p>
          <a:p>
            <a:pPr indent="-368300" lvl="1" marL="914400" rtl="0" algn="l">
              <a:spcBef>
                <a:spcPts val="500"/>
              </a:spcBef>
              <a:spcAft>
                <a:spcPts val="0"/>
              </a:spcAft>
              <a:buSzPts val="2200"/>
              <a:buChar char="•"/>
            </a:pPr>
            <a:r>
              <a:rPr lang="sv-SE"/>
              <a:t>Any steps that must be taken before test execution.</a:t>
            </a:r>
            <a:endParaRPr/>
          </a:p>
          <a:p>
            <a:pPr indent="-393700" lvl="0" marL="457200" rtl="0" algn="l">
              <a:spcBef>
                <a:spcPts val="1000"/>
              </a:spcBef>
              <a:spcAft>
                <a:spcPts val="0"/>
              </a:spcAft>
              <a:buSzPts val="2600"/>
              <a:buChar char="•"/>
            </a:pPr>
            <a:r>
              <a:rPr lang="sv-SE"/>
              <a:t>Test Steps</a:t>
            </a:r>
            <a:endParaRPr/>
          </a:p>
          <a:p>
            <a:pPr indent="-368300" lvl="1" marL="914400" rtl="0" algn="l">
              <a:spcBef>
                <a:spcPts val="500"/>
              </a:spcBef>
              <a:spcAft>
                <a:spcPts val="0"/>
              </a:spcAft>
              <a:buSzPts val="2200"/>
              <a:buChar char="•"/>
            </a:pPr>
            <a:r>
              <a:rPr lang="sv-SE"/>
              <a:t>Interactions with the system, and comparisons between expected and actual values.</a:t>
            </a:r>
            <a:endParaRPr/>
          </a:p>
          <a:p>
            <a:pPr indent="-393700" lvl="0" marL="457200" rtl="0" algn="l">
              <a:spcBef>
                <a:spcPts val="1000"/>
              </a:spcBef>
              <a:spcAft>
                <a:spcPts val="0"/>
              </a:spcAft>
              <a:buSzPts val="2600"/>
              <a:buChar char="•"/>
            </a:pPr>
            <a:r>
              <a:rPr lang="sv-SE"/>
              <a:t>Tear Down</a:t>
            </a:r>
            <a:endParaRPr/>
          </a:p>
          <a:p>
            <a:pPr indent="-368300" lvl="1" marL="914400" rtl="0" algn="l">
              <a:spcBef>
                <a:spcPts val="500"/>
              </a:spcBef>
              <a:spcAft>
                <a:spcPts val="0"/>
              </a:spcAft>
              <a:buSzPts val="2200"/>
              <a:buChar char="•"/>
            </a:pPr>
            <a:r>
              <a:rPr lang="sv-SE"/>
              <a:t>Any steps that must be taken after test execution.</a:t>
            </a:r>
            <a:endParaRPr/>
          </a:p>
          <a:p>
            <a:pPr indent="0" lvl="0" marL="0" rtl="0" algn="l">
              <a:spcBef>
                <a:spcPts val="1000"/>
              </a:spcBef>
              <a:spcAft>
                <a:spcPts val="0"/>
              </a:spcAft>
              <a:buNone/>
            </a:pPr>
            <a:r>
              <a:t/>
            </a:r>
            <a:endParaRPr/>
          </a:p>
        </p:txBody>
      </p:sp>
      <p:sp>
        <p:nvSpPr>
          <p:cNvPr id="156" name="Google Shape;15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Input</a:t>
            </a:r>
            <a:endParaRPr/>
          </a:p>
        </p:txBody>
      </p:sp>
      <p:sp>
        <p:nvSpPr>
          <p:cNvPr id="162" name="Google Shape;162;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rgbClr val="000000"/>
              </a:buClr>
              <a:buSzPts val="2600"/>
              <a:buChar char="•"/>
            </a:pPr>
            <a:r>
              <a:rPr lang="sv-SE"/>
              <a:t>Interactions with a software feature.</a:t>
            </a:r>
            <a:endParaRPr/>
          </a:p>
          <a:p>
            <a:pPr indent="-393700" lvl="0" marL="457200" marR="0" rtl="0" algn="l">
              <a:lnSpc>
                <a:spcPct val="100000"/>
              </a:lnSpc>
              <a:spcBef>
                <a:spcPts val="0"/>
              </a:spcBef>
              <a:spcAft>
                <a:spcPts val="0"/>
              </a:spcAft>
              <a:buSzPts val="2600"/>
              <a:buChar char="•"/>
            </a:pPr>
            <a:r>
              <a:rPr lang="sv-SE"/>
              <a:t>Many means of interacting with software:</a:t>
            </a:r>
            <a:endParaRPr/>
          </a:p>
          <a:p>
            <a:pPr indent="-368300" lvl="1" marL="914400" marR="0" rtl="0" algn="l">
              <a:lnSpc>
                <a:spcPct val="100000"/>
              </a:lnSpc>
              <a:spcBef>
                <a:spcPts val="0"/>
              </a:spcBef>
              <a:spcAft>
                <a:spcPts val="0"/>
              </a:spcAft>
              <a:buSzPts val="2200"/>
              <a:buChar char="•"/>
            </a:pPr>
            <a:r>
              <a:rPr lang="sv-SE"/>
              <a:t>Most common: a method call + pre-chosen values</a:t>
            </a:r>
            <a:endParaRPr/>
          </a:p>
          <a:p>
            <a:pPr indent="-342900" lvl="2" marL="1371600" marR="0" rtl="0" algn="l">
              <a:lnSpc>
                <a:spcPct val="100000"/>
              </a:lnSpc>
              <a:spcBef>
                <a:spcPts val="0"/>
              </a:spcBef>
              <a:spcAft>
                <a:spcPts val="0"/>
              </a:spcAft>
              <a:buSzPts val="1800"/>
              <a:buFont typeface="Consolas"/>
              <a:buChar char="•"/>
            </a:pPr>
            <a:r>
              <a:rPr lang="sv-SE">
                <a:latin typeface="Consolas"/>
                <a:ea typeface="Consolas"/>
                <a:cs typeface="Consolas"/>
                <a:sym typeface="Consolas"/>
              </a:rPr>
              <a:t>trySomething(2,3);</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API call also common</a:t>
            </a:r>
            <a:endParaRPr/>
          </a:p>
          <a:p>
            <a:pPr indent="-368300" lvl="1" marL="914400" marR="0" rtl="0" algn="l">
              <a:lnSpc>
                <a:spcPct val="100000"/>
              </a:lnSpc>
              <a:spcBef>
                <a:spcPts val="0"/>
              </a:spcBef>
              <a:spcAft>
                <a:spcPts val="0"/>
              </a:spcAft>
              <a:buSzPts val="2200"/>
              <a:buChar char="•"/>
            </a:pPr>
            <a:r>
              <a:rPr lang="sv-SE"/>
              <a:t>User interface interactions</a:t>
            </a:r>
            <a:endParaRPr/>
          </a:p>
          <a:p>
            <a:pPr indent="-368300" lvl="1" marL="914400" marR="0" rtl="0" algn="l">
              <a:lnSpc>
                <a:spcPct val="100000"/>
              </a:lnSpc>
              <a:spcBef>
                <a:spcPts val="0"/>
              </a:spcBef>
              <a:spcAft>
                <a:spcPts val="0"/>
              </a:spcAft>
              <a:buSzPts val="2200"/>
              <a:buChar char="•"/>
            </a:pPr>
            <a:r>
              <a:rPr lang="sv-SE"/>
              <a:t>Environment manipulation</a:t>
            </a:r>
            <a:endParaRPr/>
          </a:p>
          <a:p>
            <a:pPr indent="-342900" lvl="2" marL="1371600" marR="0" rtl="0" algn="l">
              <a:lnSpc>
                <a:spcPct val="100000"/>
              </a:lnSpc>
              <a:spcBef>
                <a:spcPts val="0"/>
              </a:spcBef>
              <a:spcAft>
                <a:spcPts val="0"/>
              </a:spcAft>
              <a:buSzPts val="1800"/>
              <a:buChar char="•"/>
            </a:pPr>
            <a:r>
              <a:rPr lang="sv-SE"/>
              <a:t>Set up a database with particular records</a:t>
            </a:r>
            <a:endParaRPr/>
          </a:p>
          <a:p>
            <a:pPr indent="-342900" lvl="2" marL="1371600" marR="0" rtl="0" algn="l">
              <a:lnSpc>
                <a:spcPct val="100000"/>
              </a:lnSpc>
              <a:spcBef>
                <a:spcPts val="0"/>
              </a:spcBef>
              <a:spcAft>
                <a:spcPts val="0"/>
              </a:spcAft>
              <a:buSzPts val="1800"/>
              <a:buChar char="•"/>
            </a:pPr>
            <a:r>
              <a:rPr lang="sv-SE"/>
              <a:t>Set up simulated network environment</a:t>
            </a:r>
            <a:endParaRPr/>
          </a:p>
          <a:p>
            <a:pPr indent="-342900" lvl="2" marL="1371600" marR="0" rtl="0" algn="l">
              <a:lnSpc>
                <a:spcPct val="100000"/>
              </a:lnSpc>
              <a:spcBef>
                <a:spcPts val="0"/>
              </a:spcBef>
              <a:spcAft>
                <a:spcPts val="0"/>
              </a:spcAft>
              <a:buSzPts val="1800"/>
              <a:buChar char="•"/>
            </a:pPr>
            <a:r>
              <a:rPr lang="sv-SE"/>
              <a:t>Configure timing for real-time systems</a:t>
            </a:r>
            <a:endParaRPr/>
          </a:p>
        </p:txBody>
      </p:sp>
      <p:sp>
        <p:nvSpPr>
          <p:cNvPr id="163" name="Google Shape;16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Input</a:t>
            </a:r>
            <a:endParaRPr/>
          </a:p>
        </p:txBody>
      </p:sp>
      <p:sp>
        <p:nvSpPr>
          <p:cNvPr id="169" name="Google Shape;169;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Can be inputted manually by a person or (preferably) by running executable tests.</a:t>
            </a:r>
            <a:endParaRPr/>
          </a:p>
          <a:p>
            <a:pPr indent="-368300" lvl="1" marL="914400" marR="0" rtl="0" algn="l">
              <a:lnSpc>
                <a:spcPct val="100000"/>
              </a:lnSpc>
              <a:spcBef>
                <a:spcPts val="0"/>
              </a:spcBef>
              <a:spcAft>
                <a:spcPts val="0"/>
              </a:spcAft>
              <a:buSzPts val="2200"/>
              <a:buChar char="•"/>
            </a:pPr>
            <a:r>
              <a:rPr lang="sv-SE"/>
              <a:t>Most languages have unit testing frameworks (JUnit)</a:t>
            </a:r>
            <a:endParaRPr/>
          </a:p>
          <a:p>
            <a:pPr indent="-368300" lvl="1" marL="914400" marR="0" rtl="0" algn="l">
              <a:lnSpc>
                <a:spcPct val="100000"/>
              </a:lnSpc>
              <a:spcBef>
                <a:spcPts val="0"/>
              </a:spcBef>
              <a:spcAft>
                <a:spcPts val="0"/>
              </a:spcAft>
              <a:buSzPts val="2200"/>
              <a:buChar char="•"/>
            </a:pPr>
            <a:r>
              <a:rPr lang="sv-SE"/>
              <a:t>Frameworks for manipulating web browsers (Selenium)</a:t>
            </a:r>
            <a:endParaRPr/>
          </a:p>
          <a:p>
            <a:pPr indent="-368300" lvl="1" marL="914400" marR="0" rtl="0" algn="l">
              <a:lnSpc>
                <a:spcPct val="100000"/>
              </a:lnSpc>
              <a:spcBef>
                <a:spcPts val="0"/>
              </a:spcBef>
              <a:spcAft>
                <a:spcPts val="0"/>
              </a:spcAft>
              <a:buSzPts val="2200"/>
              <a:buChar char="•"/>
            </a:pPr>
            <a:r>
              <a:rPr lang="sv-SE"/>
              <a:t>Capture/replay tools can re-execute UI-based tests (SWTBot for Java)</a:t>
            </a:r>
            <a:endParaRPr/>
          </a:p>
          <a:p>
            <a:pPr indent="-368300" lvl="1" marL="914400" marR="0" rtl="0" algn="l">
              <a:lnSpc>
                <a:spcPct val="100000"/>
              </a:lnSpc>
              <a:spcBef>
                <a:spcPts val="0"/>
              </a:spcBef>
              <a:spcAft>
                <a:spcPts val="0"/>
              </a:spcAft>
              <a:buSzPts val="2200"/>
              <a:buChar char="•"/>
            </a:pPr>
            <a:r>
              <a:rPr lang="sv-SE"/>
              <a:t>Fuzzing tools can generate input automatically (AFL, EvoSuite)</a:t>
            </a:r>
            <a:endParaRPr b="1"/>
          </a:p>
        </p:txBody>
      </p:sp>
      <p:sp>
        <p:nvSpPr>
          <p:cNvPr id="170" name="Google Shape;17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