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7" r:id="rId5"/>
    <p:sldMasterId id="2147483668" r:id="rId6"/>
    <p:sldMasterId id="2147483669" r:id="rId7"/>
    <p:sldMasterId id="214748367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29A307-BE43-4B6D-A1BB-23A3A900E4ED}">
  <a:tblStyle styleId="{6229A307-BE43-4B6D-A1BB-23A3A900E4E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66" Type="http://schemas.openxmlformats.org/officeDocument/2006/relationships/slide" Target="slides/slide57.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23" Type="http://schemas.openxmlformats.org/officeDocument/2006/relationships/slide" Target="slides/slide14.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ccd52ddab_0_297: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262" name="Google Shape;262;gbccd52ddab_0_297: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263" name="Google Shape;263;gbccd52ddab_0_297: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264" name="Google Shape;264;gbccd52ddab_0_297: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265" name="Google Shape;265;gbccd52ddab_0_297: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gbccd52ddab_0_297: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298450" lvl="0" marL="457200" rtl="0" algn="l">
              <a:spcBef>
                <a:spcPts val="0"/>
              </a:spcBef>
              <a:spcAft>
                <a:spcPts val="0"/>
              </a:spcAft>
              <a:buSzPts val="1100"/>
              <a:buChar char="-"/>
            </a:pPr>
            <a:r>
              <a:rPr lang="sv-SE" sz="1100"/>
              <a:t>Statement in four, we’ve hit all of the nodes. </a:t>
            </a:r>
            <a:endParaRPr sz="1100"/>
          </a:p>
          <a:p>
            <a:pPr indent="-298450" lvl="0" marL="457200" rtl="0" algn="l">
              <a:spcBef>
                <a:spcPts val="0"/>
              </a:spcBef>
              <a:spcAft>
                <a:spcPts val="0"/>
              </a:spcAft>
              <a:buSzPts val="1100"/>
              <a:buChar char="-"/>
            </a:pPr>
            <a:r>
              <a:rPr lang="sv-SE" sz="1100"/>
              <a:t>Branch in another two. </a:t>
            </a:r>
            <a:endParaRPr sz="1100"/>
          </a:p>
          <a:p>
            <a:pPr indent="-298450" lvl="0" marL="457200" rtl="0" algn="l">
              <a:spcBef>
                <a:spcPts val="0"/>
              </a:spcBef>
              <a:spcAft>
                <a:spcPts val="0"/>
              </a:spcAft>
              <a:buSzPts val="1100"/>
              <a:buChar char="-"/>
            </a:pPr>
            <a:r>
              <a:rPr lang="sv-SE" sz="1100"/>
              <a:t>Now, what about path? To deal with the infinite problem, we could simply limit the number of loop executions. Let’s say we bound the loop to 20 cycles at most. How many tests do you think that is?</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ccd52ddab_0_3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ccd52ddab_0_3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(read) </a:t>
            </a:r>
            <a:endParaRPr sz="1200">
              <a:solidFill>
                <a:schemeClr val="dk1"/>
              </a:solidFill>
            </a:endParaRPr>
          </a:p>
          <a:p>
            <a:pPr indent="0" lvl="0" marL="0" rtl="0" algn="l">
              <a:lnSpc>
                <a:spcPct val="120000"/>
              </a:lnSpc>
              <a:spcBef>
                <a:spcPts val="0"/>
              </a:spcBef>
              <a:spcAft>
                <a:spcPts val="0"/>
              </a:spcAft>
              <a:buNone/>
            </a:pPr>
            <a:r>
              <a:t/>
            </a:r>
            <a:endParaRPr sz="12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ccd52ddab_0_3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ccd52ddab_0_3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1 - 4) </a:t>
            </a:r>
            <a:endParaRPr>
              <a:solidFill>
                <a:schemeClr val="dk1"/>
              </a:solidFill>
            </a:endParaRPr>
          </a:p>
          <a:p>
            <a:pPr indent="0" lvl="0" marL="0" rtl="0" algn="l">
              <a:lnSpc>
                <a:spcPct val="120000"/>
              </a:lnSpc>
              <a:spcBef>
                <a:spcPts val="0"/>
              </a:spcBef>
              <a:spcAft>
                <a:spcPts val="0"/>
              </a:spcAft>
              <a:buNone/>
            </a:pPr>
            <a:r>
              <a:rPr lang="sv-SE">
                <a:solidFill>
                  <a:schemeClr val="dk1"/>
                </a:solidFill>
              </a:rPr>
              <a:t>Loops are a big issue. You see, program execution can actually change pretty dramatically depending on the number of times you execute a loop, so executing a loop 19 times is considered to be a different path from executing 20 times, especially if you have things like nested loops or if-statements within that loop. As a result, unless bounded, loops technically result in an infinite number of paths, making path coverage impossible without placing some arbitrar</a:t>
            </a:r>
            <a:r>
              <a:rPr lang="sv-SE"/>
              <a:t>y boundary</a:t>
            </a:r>
            <a:r>
              <a:rPr lang="sv-SE">
                <a:solidFill>
                  <a:schemeClr val="dk1"/>
                </a:solidFill>
              </a:rPr>
              <a:t>. </a:t>
            </a:r>
            <a:endParaRPr>
              <a:solidFill>
                <a:schemeClr val="dk1"/>
              </a:solidFill>
            </a:endParaRPr>
          </a:p>
          <a:p>
            <a:pPr indent="0" lvl="0" marL="0" rtl="0" algn="l">
              <a:lnSpc>
                <a:spcPct val="120000"/>
              </a:lnSpc>
              <a:spcBef>
                <a:spcPts val="0"/>
              </a:spcBef>
              <a:spcAft>
                <a:spcPts val="0"/>
              </a:spcAft>
              <a:buNone/>
            </a:pPr>
            <a:r>
              <a:rPr lang="sv-SE"/>
              <a:t>Even then, even in a</a:t>
            </a:r>
            <a:r>
              <a:rPr lang="sv-SE">
                <a:solidFill>
                  <a:schemeClr val="dk1"/>
                </a:solidFill>
              </a:rPr>
              <a:t> relatively simple CFG. Even if we bounded the loop in that program to a small number of iterations, we can still end up with something like 3 quadrillion possible paths. Even at 1000 tests per second, running those would take over a hundred thousand years. So, what do we do? Can we somehow get a few of the benefits of path coverage without the insane requirements?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ccd52ddab_0_3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ccd52ddab_0_3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I</a:t>
            </a:r>
            <a:r>
              <a:rPr lang="sv-SE" sz="1200">
                <a:solidFill>
                  <a:schemeClr val="dk1"/>
                </a:solidFill>
              </a:rPr>
              <a:t>n practice, full path coverage isn’t happening. It would be the ideal, but it just isn’t practical. The nice thing is that there are some smarter approaches that give you most of the effect. The first of those i</a:t>
            </a:r>
            <a:r>
              <a:rPr lang="sv-SE"/>
              <a:t>s called</a:t>
            </a:r>
            <a:r>
              <a:rPr lang="sv-SE" sz="1200">
                <a:solidFill>
                  <a:schemeClr val="dk1"/>
                </a:solidFill>
              </a:rPr>
              <a:t> Boundary In</a:t>
            </a:r>
            <a:r>
              <a:rPr lang="sv-SE"/>
              <a:t>terior Coverage. </a:t>
            </a:r>
            <a:r>
              <a:rPr lang="sv-SE" sz="1200">
                <a:solidFill>
                  <a:schemeClr val="dk1"/>
                </a:solidFill>
              </a:rPr>
              <a:t> The ideas is that there is</a:t>
            </a:r>
            <a:r>
              <a:rPr lang="sv-SE"/>
              <a:t> only rarely going to be a difference between executing a loop 2 versus 20 times. And if there is, it’s not worth this much wasted effort to detect. There is a lop of reprition in the idea of path coverage, so let’s eliminate that. Boundary Interior Coverage groups paths that differ only in the subpath they follow when repeating the body of a loop.Executing a loop 20 times is a different path than executing it twice, but the same subsequences of statements repeat over and over. So, Boundary Interior Coverage takes the CFG and unrolls the loop into a set of flat subpaths and tasks us with covering this finite set of paths instead of worrying about multiple loop cycles. It captures the important base cases, and so, should find most faults without any wasted work. This is far more practical than even bounding loop executions in path coverage. Not quite as powerful, but almost. </a:t>
            </a:r>
            <a:endParaRPr sz="12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ccd52ddab_0_3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ccd52ddab_0_3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The idea is that we start with the CFG, find the loop, and unroll it out into the possible subpaths through the loop. So, let’s take a look at this sample CFG</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(walk through table)</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(click) Now, we want to transform the CFG to remove the loop, instead showing the flattened paths. Now we can cover all of the unique situation - the unique subpaths through the loop bodies. </a:t>
            </a:r>
            <a:endParaRPr sz="12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ccd52ddab_0_839: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406" name="Google Shape;406;gbccd52ddab_0_839: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407" name="Google Shape;407;gbccd52ddab_0_839: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408" name="Google Shape;408;gbccd52ddab_0_839: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409" name="Google Shape;409;gbccd52ddab_0_839: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000"/>
              <a:t>Let’s look at our eternal example one more time. How do we cover it? We need to start by unrolling the CFG to remove the loop. (click) This unrolled graph now shows us all possible paths through this loop. We now cover the set of paths (click) Three primary paths we need to cover. We can come up with test cases that do those. (click) First, an empty array will skip the loop completely and exit, covering A,B,C. Then, an array with a single negative item covers the path A, B, D, F, B (go over), then, a single item array that is positive, but less than the X threshold, will complete the A,B, D, E, F, B path. Now, something you may have noticed here is that this DOES not look at logic like a number that is greater than X - something we took care to point out with condition, compound condition, and MC/DC coverage last time. Path Coverage subsumes branch coverage and statement coverage - it covers all edges and nodes - but it actualyl does NOT subsume the different condition coverage metrics. It is more powerful in many ways, but also could miss some faults that those would detect. </a:t>
            </a:r>
            <a:endParaRPr sz="1100"/>
          </a:p>
        </p:txBody>
      </p:sp>
      <p:sp>
        <p:nvSpPr>
          <p:cNvPr id="410" name="Google Shape;410;gbccd52ddab_0_839: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bccd52ddab_0_5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bccd52ddab_0_5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do one more example.  We have a method that takes in two numbers and manipulates them, before returning the sum of the two post-manipulation. Let’s say we enter 3 and 4 for x and y. We would enter the loop because Y is positive. X is also positive, so on line 5, Y becomes 1. On the second loop cycle, Y is 1 so it is still positive, then on line 5, Y becomes -2. We then exit the loop and return 3 + -2, or positive 1. On the right, we see the CFG for this. Not too insane, but there are several ways to get back to the start of the loop. Next, we need to identify the paths through this loop</a:t>
            </a:r>
            <a:endParaRPr/>
          </a:p>
        </p:txBody>
      </p:sp>
      <p:sp>
        <p:nvSpPr>
          <p:cNvPr id="471" name="Google Shape;471;gbccd52ddab_0_5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bccd52ddab_0_9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bccd52ddab_0_9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five paths we need to cover to capture all important sequences (go over) We now need test cases to cover these (click) First, one where Y is negative. This will skip the loop entirely and exit, covering that first path. Now, that 3,4 example I gave at the start. That enters the loop, X is positive, and then Y is positive still so we print line 7, then we come back through the loop. Now, X is still positive, so line 4 is true, but Y is now negative, so line 6 is false. We then exit. That covers the next two paths. Now, -1,1 for x and Y. Y is positive, so we enter the loop, but X is &lt; 0 so line 4 is false. We increment X on line 9. It’s not 0, so we still print line 11. We go through the loop again with X=0, Y=1, X is still not &gt; 0, we increment it to 1. Since it is 1, line 10 is false. We enter the loop again with 1,1. Y is decremented to 0 on line 5. We then exit. That covers those last two paths and covers path that third path one more time. </a:t>
            </a:r>
            <a:endParaRPr/>
          </a:p>
        </p:txBody>
      </p:sp>
      <p:sp>
        <p:nvSpPr>
          <p:cNvPr id="510" name="Google Shape;510;gbccd52ddab_0_9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bccd52ddab_0_4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bccd52ddab_0_4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a:t>
            </a:r>
            <a:endParaRPr>
              <a:solidFill>
                <a:schemeClr val="dk1"/>
              </a:solidFill>
            </a:endParaRPr>
          </a:p>
          <a:p>
            <a:pPr indent="0" lvl="0" marL="0" rtl="0" algn="l">
              <a:lnSpc>
                <a:spcPct val="120000"/>
              </a:lnSpc>
              <a:spcBef>
                <a:spcPts val="0"/>
              </a:spcBef>
              <a:spcAft>
                <a:spcPts val="0"/>
              </a:spcAft>
              <a:buNone/>
            </a:pPr>
            <a:r>
              <a:rPr lang="sv-SE">
                <a:solidFill>
                  <a:schemeClr val="dk1"/>
                </a:solidFill>
              </a:rPr>
              <a:t>However, even with this reduction, the number of paths can still be immense. Consider the code on the right here, we have a series of N if statements in sequence. Well, for N non-looping branches, there are 2^N possible paths. You can try each combination of branch. This is sitll </a:t>
            </a:r>
            <a:r>
              <a:rPr lang="sv-SE"/>
              <a:t>a lot</a:t>
            </a:r>
            <a:r>
              <a:rPr lang="sv-SE">
                <a:solidFill>
                  <a:schemeClr val="dk1"/>
                </a:solidFill>
              </a:rPr>
              <a:t>. So, boundary interior coverage may still be infeasible. We may still need </a:t>
            </a:r>
            <a:r>
              <a:rPr lang="sv-SE"/>
              <a:t>to place limitations to how we test paths, or boundary interior coverage may still be too expensive or hard to cover. that leads into our next concept, data flow and data flow-based coverage criteria.</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bccd52ddab_0_7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bccd52ddab_0_7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563" name="Google Shape;563;gbccd52ddab_0_7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ccd52ddab_0_612: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ccd52ddab_0_6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Last time, we introduced the concept of</a:t>
            </a:r>
            <a:r>
              <a:rPr lang="sv-SE" sz="1200">
                <a:solidFill>
                  <a:schemeClr val="dk1"/>
                </a:solidFill>
              </a:rPr>
              <a:t> test adequacy </a:t>
            </a:r>
            <a:r>
              <a:rPr lang="sv-SE"/>
              <a:t>criteria.</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These adequacy </a:t>
            </a:r>
            <a:r>
              <a:rPr lang="sv-SE"/>
              <a:t>criteria</a:t>
            </a:r>
            <a:r>
              <a:rPr lang="sv-SE" sz="1200">
                <a:solidFill>
                  <a:schemeClr val="dk1"/>
                </a:solidFill>
              </a:rPr>
              <a:t> are ways of scoring our testing efforts. We take our tests and we check them against a criterion - a list of test obligations. These obligations are properties that must be met by our tests, a list of conditions that - in theory - let us make an argument that we did </a:t>
            </a:r>
            <a:r>
              <a:rPr lang="sv-SE"/>
              <a:t>a good job in testing</a:t>
            </a:r>
            <a:r>
              <a:rPr lang="sv-SE" sz="1200">
                <a:solidFill>
                  <a:schemeClr val="dk1"/>
                </a:solidFill>
              </a:rPr>
              <a:t> - by using these measurements of good testing as a</a:t>
            </a:r>
            <a:r>
              <a:rPr lang="sv-SE"/>
              <a:t> way to judge our tests</a:t>
            </a:r>
            <a:r>
              <a:rPr lang="sv-SE" sz="1200">
                <a:solidFill>
                  <a:schemeClr val="dk1"/>
                </a:solidFill>
              </a:rPr>
              <a:t>, we can offer something concrete to indicate that we tried to find faults. We’ve tested up to some level. If we</a:t>
            </a:r>
            <a:r>
              <a:rPr lang="sv-SE"/>
              <a:t>’re missing items, we can fill in the gaps. </a:t>
            </a:r>
            <a:r>
              <a:rPr lang="sv-SE" sz="1200">
                <a:solidFill>
                  <a:schemeClr val="dk1"/>
                </a:solidFill>
              </a:rPr>
              <a:t>We offer some evidence that our testing effort is better than inadequate - </a:t>
            </a:r>
            <a:r>
              <a:rPr lang="sv-SE"/>
              <a:t>not enough testing or bad test cases</a:t>
            </a:r>
            <a:r>
              <a:rPr lang="sv-SE" sz="1200">
                <a:solidFill>
                  <a:schemeClr val="dk1"/>
                </a:solidFill>
              </a:rPr>
              <a:t> - even if it doesn’t do the impossible - definitively proving that there are no faults left in the code.</a:t>
            </a:r>
            <a:endParaRPr sz="12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76cbcadcc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76cbcadcc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We’ve been talking about structural coverage </a:t>
            </a:r>
            <a:r>
              <a:rPr lang="sv-SE"/>
              <a:t>criteria</a:t>
            </a:r>
            <a:r>
              <a:rPr lang="sv-SE">
                <a:solidFill>
                  <a:schemeClr val="dk1"/>
                </a:solidFill>
              </a:rPr>
              <a:t>, and all of the ones we’ve talked about so far are based on the analysis of control flow. The idea behind control flow, as you should know by now, is to (read 1)</a:t>
            </a:r>
            <a:r>
              <a:rPr lang="sv-SE"/>
              <a:t> </a:t>
            </a:r>
            <a:r>
              <a:rPr lang="sv-SE">
                <a:solidFill>
                  <a:schemeClr val="dk1"/>
                </a:solidFill>
              </a:rPr>
              <a:t>Usually, when working with control flow, we don’t really care what the statements in the program do - (read 2)</a:t>
            </a:r>
            <a:endParaRPr>
              <a:solidFill>
                <a:schemeClr val="dk1"/>
              </a:solidFill>
            </a:endParaRPr>
          </a:p>
          <a:p>
            <a:pPr indent="0" lvl="0" marL="0" rtl="0" algn="l">
              <a:lnSpc>
                <a:spcPct val="115000"/>
              </a:lnSpc>
              <a:spcBef>
                <a:spcPts val="0"/>
              </a:spcBef>
              <a:spcAft>
                <a:spcPts val="0"/>
              </a:spcAft>
              <a:buNone/>
            </a:pPr>
            <a:r>
              <a:rPr lang="sv-SE">
                <a:solidFill>
                  <a:schemeClr val="dk1"/>
                </a:solidFill>
              </a:rPr>
              <a:t>We (3) - we don’t care what the values of the variables are, or where they are used. The focus is on the paths that execution can take and ensuring that they are taken. That said, those values -and how they are used - might matter</a:t>
            </a:r>
            <a:r>
              <a:rPr lang="sv-SE"/>
              <a:t>, as we saw with the example at the start of the lecture</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76cbcadcc3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76cbcadcc3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So, there is another way we can look at how the program executes. We can focus on the data flow. (1), and so, </a:t>
            </a:r>
            <a:r>
              <a:rPr lang="sv-SE"/>
              <a:t>look at how that data is passed through the program.</a:t>
            </a:r>
            <a:endParaRPr>
              <a:solidFill>
                <a:schemeClr val="dk1"/>
              </a:solidFill>
            </a:endParaRPr>
          </a:p>
          <a:p>
            <a:pPr indent="0" lvl="0" marL="0" rtl="0" algn="l">
              <a:lnSpc>
                <a:spcPct val="115000"/>
              </a:lnSpc>
              <a:spcBef>
                <a:spcPts val="0"/>
              </a:spcBef>
              <a:spcAft>
                <a:spcPts val="0"/>
              </a:spcAft>
              <a:buNone/>
            </a:pPr>
            <a:r>
              <a:rPr lang="sv-SE">
                <a:solidFill>
                  <a:schemeClr val="dk1"/>
                </a:solidFill>
              </a:rPr>
              <a:t>Instead of control dependence, (</a:t>
            </a:r>
            <a:r>
              <a:rPr lang="sv-SE"/>
              <a:t>2</a:t>
            </a:r>
            <a:r>
              <a:rPr lang="sv-SE">
                <a:solidFill>
                  <a:schemeClr val="dk1"/>
                </a:solidFill>
              </a:rPr>
              <a:t>) - look at how statements interact and take advantages of the connections between those statements</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(rest)</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76cbcadcc3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76cbcadcc3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(1) - they look at how statements interact and move them around and transform them to produce an efficient binary. We can use that same information and similar procedures to analyze programs, and work to ensure their quality. </a:t>
            </a:r>
            <a:endParaRPr>
              <a:solidFill>
                <a:schemeClr val="dk1"/>
              </a:solidFill>
            </a:endParaRPr>
          </a:p>
          <a:p>
            <a:pPr indent="0" lvl="0" marL="0" rtl="0" algn="l">
              <a:lnSpc>
                <a:spcPct val="115000"/>
              </a:lnSpc>
              <a:spcBef>
                <a:spcPts val="0"/>
              </a:spcBef>
              <a:spcAft>
                <a:spcPts val="0"/>
              </a:spcAft>
              <a:buNone/>
            </a:pPr>
            <a:r>
              <a:rPr lang="sv-SE">
                <a:solidFill>
                  <a:schemeClr val="dk1"/>
                </a:solidFill>
              </a:rPr>
              <a:t>(2-5)</a:t>
            </a:r>
            <a:r>
              <a:rPr lang="sv-SE"/>
              <a:t>. Essentially, we can answer questions about how stored values are being used.</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76cbcadcc3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76cbcadcc3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core unit at the heart of data flow analysis are definition-use, or def-use, pairs. The idea is that (1</a:t>
            </a:r>
            <a:r>
              <a:rPr lang="sv-SE"/>
              <a:t>) Variables are declared and assigned values.</a:t>
            </a:r>
            <a:endParaRPr/>
          </a:p>
          <a:p>
            <a:pPr indent="0" lvl="0" marL="0" rtl="0" algn="l">
              <a:lnSpc>
                <a:spcPct val="115000"/>
              </a:lnSpc>
              <a:spcBef>
                <a:spcPts val="0"/>
              </a:spcBef>
              <a:spcAft>
                <a:spcPts val="0"/>
              </a:spcAft>
              <a:buNone/>
            </a:pPr>
            <a:r>
              <a:rPr lang="sv-SE"/>
              <a:t>(2) Those variables are used to perform computations.</a:t>
            </a:r>
            <a:endParaRPr/>
          </a:p>
          <a:p>
            <a:pPr indent="0" lvl="0" marL="0" rtl="0" algn="l">
              <a:lnSpc>
                <a:spcPct val="115000"/>
              </a:lnSpc>
              <a:spcBef>
                <a:spcPts val="0"/>
              </a:spcBef>
              <a:spcAft>
                <a:spcPts val="0"/>
              </a:spcAft>
              <a:buNone/>
            </a:pPr>
            <a:r>
              <a:rPr lang="sv-SE">
                <a:solidFill>
                  <a:schemeClr val="dk1"/>
                </a:solidFill>
              </a:rPr>
              <a:t>These associations - pairings of a particular definition and usage of a variable - (</a:t>
            </a:r>
            <a:r>
              <a:rPr lang="sv-SE"/>
              <a:t>3</a:t>
            </a:r>
            <a:r>
              <a:rPr lang="sv-SE">
                <a:solidFill>
                  <a:schemeClr val="dk1"/>
                </a:solidFill>
              </a:rPr>
              <a:t>)</a:t>
            </a:r>
            <a:endParaRPr>
              <a:solidFill>
                <a:schemeClr val="dk1"/>
              </a:solidFill>
            </a:endParaRPr>
          </a:p>
          <a:p>
            <a:pPr indent="0" lvl="0" marL="0" rtl="0" algn="l">
              <a:lnSpc>
                <a:spcPct val="115000"/>
              </a:lnSpc>
              <a:spcBef>
                <a:spcPts val="0"/>
              </a:spcBef>
              <a:spcAft>
                <a:spcPts val="0"/>
              </a:spcAft>
              <a:buNone/>
            </a:pPr>
            <a:r>
              <a:rPr lang="sv-SE">
                <a:solidFill>
                  <a:schemeClr val="dk1"/>
                </a:solidFill>
              </a:rPr>
              <a:t>(</a:t>
            </a:r>
            <a:r>
              <a:rPr lang="sv-SE"/>
              <a:t>4</a:t>
            </a:r>
            <a:r>
              <a:rPr lang="sv-SE">
                <a:solidFill>
                  <a:schemeClr val="dk1"/>
                </a:solidFill>
              </a:rPr>
              <a:t>), in general, at all statements that change the value of a variable</a:t>
            </a:r>
            <a:endParaRPr>
              <a:solidFill>
                <a:schemeClr val="dk1"/>
              </a:solidFill>
            </a:endParaRPr>
          </a:p>
          <a:p>
            <a:pPr indent="0" lvl="0" marL="0" rtl="0" algn="l">
              <a:lnSpc>
                <a:spcPct val="115000"/>
              </a:lnSpc>
              <a:spcBef>
                <a:spcPts val="0"/>
              </a:spcBef>
              <a:spcAft>
                <a:spcPts val="0"/>
              </a:spcAft>
              <a:buNone/>
            </a:pPr>
            <a:r>
              <a:rPr lang="sv-SE">
                <a:solidFill>
                  <a:schemeClr val="dk1"/>
                </a:solidFill>
              </a:rPr>
              <a:t>(</a:t>
            </a:r>
            <a:r>
              <a:rPr lang="sv-SE"/>
              <a:t>5</a:t>
            </a:r>
            <a:r>
              <a:rPr lang="sv-SE">
                <a:solidFill>
                  <a:schemeClr val="dk1"/>
                </a:solidFill>
              </a:rPr>
              <a:t>), in general, at all statements whose execution extracts a value from a variable</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76cbcadcc3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76cbcadcc3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what are the defs? uses? (discuss, bring in)</a:t>
            </a:r>
            <a:endParaRPr>
              <a:solidFill>
                <a:schemeClr val="dk1"/>
              </a:solidFill>
            </a:endParaRPr>
          </a:p>
          <a:p>
            <a:pPr indent="0" lvl="0" marL="0" rtl="0" algn="l">
              <a:lnSpc>
                <a:spcPct val="115000"/>
              </a:lnSpc>
              <a:spcBef>
                <a:spcPts val="0"/>
              </a:spcBef>
              <a:spcAft>
                <a:spcPts val="0"/>
              </a:spcAft>
              <a:buNone/>
            </a:pPr>
            <a:r>
              <a:rPr lang="sv-SE">
                <a:solidFill>
                  <a:schemeClr val="dk1"/>
                </a:solidFill>
              </a:rPr>
              <a:t>(bring in, go over)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Looking at the code alone is deceptive. This doesn’t look that complex. But, there are hidden layers of complexity that we can analyze and exploit in understanding how this system works.</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76cbcadcc3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76cbcadcc3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control flow, of course, is one way to understand how the program works. This lets us visualize how the code can be executed, the different orderings that code can be executed in. The data flow adds another layer of complexity on to the heap. We can take any one of these variables, say, min and look at how it is defined and used in the program</a:t>
            </a:r>
            <a:endParaRPr>
              <a:solidFill>
                <a:schemeClr val="dk1"/>
              </a:solidFill>
            </a:endParaRPr>
          </a:p>
          <a:p>
            <a:pPr indent="0" lvl="0" marL="0" rtl="0" algn="l">
              <a:lnSpc>
                <a:spcPct val="115000"/>
              </a:lnSpc>
              <a:spcBef>
                <a:spcPts val="0"/>
              </a:spcBef>
              <a:spcAft>
                <a:spcPts val="0"/>
              </a:spcAft>
              <a:buNone/>
            </a:pPr>
            <a:r>
              <a:rPr lang="sv-SE">
                <a:solidFill>
                  <a:schemeClr val="dk1"/>
                </a:solidFill>
              </a:rPr>
              <a:t>- (bring in). What you begin to see is another form of path - the path that information takes rather than control.</a:t>
            </a:r>
            <a:endParaRPr>
              <a:solidFill>
                <a:schemeClr val="dk1"/>
              </a:solidFill>
            </a:endParaRPr>
          </a:p>
          <a:p>
            <a:pPr indent="0" lvl="0" marL="0" rtl="0" algn="l">
              <a:lnSpc>
                <a:spcPct val="115000"/>
              </a:lnSpc>
              <a:spcBef>
                <a:spcPts val="0"/>
              </a:spcBef>
              <a:spcAft>
                <a:spcPts val="0"/>
              </a:spcAft>
              <a:buNone/>
            </a:pPr>
            <a:r>
              <a:rPr lang="sv-SE">
                <a:solidFill>
                  <a:schemeClr val="dk1"/>
                </a:solidFill>
              </a:rPr>
              <a:t>- (bring in) Same with max - another set of paths. Each variable definition creates a set of paths from where it is defined to where it is used, and those are often as important, if not more important, than the generic control flow paths in detecting faults in a system.</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76cbcadcc3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76cbcadcc3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(1-3). Each def-use pair associates a definition of a vaqriable - its assignment, with a use of the same </a:t>
            </a:r>
            <a:r>
              <a:rPr lang="sv-SE"/>
              <a:t>definition along a path</a:t>
            </a:r>
            <a:r>
              <a:rPr lang="sv-SE">
                <a:solidFill>
                  <a:schemeClr val="dk1"/>
                </a:solidFill>
              </a:rPr>
              <a:t>. A single definition can be paired with multiple usages, and vice-versa</a:t>
            </a:r>
            <a:r>
              <a:rPr lang="sv-SE"/>
              <a:t> if there is a redefinition before that use is reached again. </a:t>
            </a:r>
            <a:r>
              <a:rPr lang="sv-SE">
                <a:solidFill>
                  <a:schemeClr val="dk1"/>
                </a:solidFill>
              </a:rPr>
              <a:t>A def-use pair is only formed if there is a program path where the value assigned in that definition isn’t redefined by another expression. (6).</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76cbcadcc3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76cbcadcc3_0_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(bring in, go over)</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76cbcadcc3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76cbcadcc3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(name defs, uses)</a:t>
            </a:r>
            <a:endParaRPr>
              <a:solidFill>
                <a:schemeClr val="dk1"/>
              </a:solidFill>
            </a:endParaRPr>
          </a:p>
          <a:p>
            <a:pPr indent="0" lvl="0" marL="0" rtl="0" algn="l">
              <a:lnSpc>
                <a:spcPct val="115000"/>
              </a:lnSpc>
              <a:spcBef>
                <a:spcPts val="0"/>
              </a:spcBef>
              <a:spcAft>
                <a:spcPts val="0"/>
              </a:spcAft>
              <a:buNone/>
            </a:pPr>
            <a:r>
              <a:rPr lang="sv-SE">
                <a:solidFill>
                  <a:schemeClr val="dk1"/>
                </a:solidFill>
              </a:rPr>
              <a:t>(bring in)</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76cbcadcc3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76cbcadcc3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to gather our pairs, it’s useful to first plot the control flow and add the def and use information to that graph. We don’t have pairs yet - but can derive them from here.</a:t>
            </a:r>
            <a:endParaRPr>
              <a:solidFill>
                <a:schemeClr val="dk1"/>
              </a:solidFill>
            </a:endParaRPr>
          </a:p>
          <a:p>
            <a:pPr indent="0" lvl="0" marL="0" rtl="0" algn="l">
              <a:lnSpc>
                <a:spcPct val="115000"/>
              </a:lnSpc>
              <a:spcBef>
                <a:spcPts val="0"/>
              </a:spcBef>
              <a:spcAft>
                <a:spcPts val="0"/>
              </a:spcAft>
              <a:buNone/>
            </a:pPr>
            <a:r>
              <a:rPr lang="sv-SE">
                <a:solidFill>
                  <a:schemeClr val="dk1"/>
                </a:solidFill>
              </a:rPr>
              <a:t>We can now look at one variable at a time, and look at defs and uses on each control path. Be careful with loops - a definition in one cycle might be used in the next. Path E, B, C, D is a definition-clear path from definition of y in line 6 to its use in line 5 in the next loop iteration. Path A, B, C, D, E is not a definition-clear path with respect to tmp because of the definition in node C. </a:t>
            </a:r>
            <a:endParaRPr>
              <a:solidFill>
                <a:schemeClr val="dk1"/>
              </a:solidFill>
            </a:endParaRPr>
          </a:p>
          <a:p>
            <a:pPr indent="0" lvl="0" marL="0" rtl="0" algn="l">
              <a:lnSpc>
                <a:spcPct val="115000"/>
              </a:lnSpc>
              <a:spcBef>
                <a:spcPts val="0"/>
              </a:spcBef>
              <a:spcAft>
                <a:spcPts val="0"/>
              </a:spcAft>
              <a:buNone/>
            </a:pPr>
            <a:r>
              <a:rPr lang="sv-SE">
                <a:solidFill>
                  <a:schemeClr val="dk1"/>
                </a:solidFill>
              </a:rPr>
              <a:t>(bring in, go over)</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ccd52ddab_0_6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ccd52ddab_0_6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We then introduced the idea of s</a:t>
            </a:r>
            <a:r>
              <a:rPr lang="sv-SE" sz="1200">
                <a:solidFill>
                  <a:schemeClr val="dk1"/>
                </a:solidFill>
              </a:rPr>
              <a:t>tructural testing and structural coverage criteria. Structural tes</a:t>
            </a:r>
            <a:r>
              <a:rPr lang="sv-SE"/>
              <a:t>ting</a:t>
            </a:r>
            <a:r>
              <a:rPr lang="sv-SE" sz="1200">
                <a:solidFill>
                  <a:schemeClr val="dk1"/>
                </a:solidFill>
              </a:rPr>
              <a:t> is based on the simple observation that a fault in a given element of the program cannot be revealed without exercising the specific element. As a result, a bunch of different criteria can be defined depending on the elements that need to be covered: statements - the nodes of the CFG, branches - the edges of the CFG, different ways of exercising conditions, different execution paths, and dozens of others. As I mentioned earlier, the basic idea is that we can point our inadequacies - places where our tests have fallen short. </a:t>
            </a:r>
            <a:r>
              <a:rPr lang="sv-SE"/>
              <a:t>If our tests do not cover all of these eleemtns, </a:t>
            </a:r>
            <a:r>
              <a:rPr lang="sv-SE" sz="1200">
                <a:solidFill>
                  <a:schemeClr val="dk1"/>
                </a:solidFill>
              </a:rPr>
              <a:t>well, we can target that missed obligations and come up with a test to fill in that crack. We can beef up our test suite by using these metrics as checklists to mark off while testing.</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76cbcadcc3_0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76cbcadcc3_0_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bring up code and go ove</a:t>
            </a:r>
            <a:r>
              <a:rPr lang="sv-SE"/>
              <a:t>r, bring in table</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76cbcadcc3_0_2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76cbcadcc3_0_21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708" name="Google Shape;708;g76cbcadcc3_0_21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76cbcadcc3_0_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76cbcadcc3_0_2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Analyses covered have been restricted so far to scalar values. However, those aren’t the only variables used when we code, not by a long shot, and arrays and pointers - not just explicitly declared pointers like in C, but any object reference or argument to a function is really a reference to a memory location - introduces issues that we need to consider.</a:t>
            </a:r>
            <a:endParaRPr>
              <a:solidFill>
                <a:schemeClr val="dk1"/>
              </a:solidFill>
            </a:endParaRPr>
          </a:p>
          <a:p>
            <a:pPr indent="0" lvl="0" marL="0" rtl="0" algn="l">
              <a:spcBef>
                <a:spcPts val="600"/>
              </a:spcBef>
              <a:spcAft>
                <a:spcPts val="0"/>
              </a:spcAft>
              <a:buNone/>
            </a:pPr>
            <a:r>
              <a:rPr lang="sv-SE">
                <a:solidFill>
                  <a:schemeClr val="dk1"/>
                </a:solidFill>
              </a:rPr>
              <a:t>(3 - 4). They are if x and y are equal, which might be true on some executions, but not others. A static analysis can’t tell us that, as it depends on how the program is executed. This introduces imprecision to the data flow analysis as this could be a d-u pair, but it might not be.</a:t>
            </a:r>
            <a:endParaRPr>
              <a:solidFill>
                <a:schemeClr val="dk1"/>
              </a:solidFill>
            </a:endParaRPr>
          </a:p>
          <a:p>
            <a:pPr indent="0" lvl="0" marL="0" rtl="0" algn="l">
              <a:spcBef>
                <a:spcPts val="600"/>
              </a:spcBef>
              <a:spcAft>
                <a:spcPts val="0"/>
              </a:spcAft>
              <a:buNone/>
            </a:pPr>
            <a:r>
              <a:rPr lang="sv-SE">
                <a:solidFill>
                  <a:schemeClr val="dk1"/>
                </a:solidFill>
              </a:rPr>
              <a:t>Pointers and object references introduce a similar issue. (5-6) Seems like thye shouldn’t be. right? They don’t involve any of the same variables. However, Java arrays are dynamically allocated objects accessed through pointers. This introduces (7)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76cbcadcc3_0_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76cbcadcc3_0_2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What if the full code segment was (2). (3) - two names for the same object, and an assignment to part of a is also an assignment to part of b. </a:t>
            </a:r>
            <a:endParaRPr>
              <a:solidFill>
                <a:schemeClr val="dk1"/>
              </a:solidFill>
            </a:endParaRPr>
          </a:p>
          <a:p>
            <a:pPr indent="0" lvl="0" marL="0" rtl="0" algn="l">
              <a:spcBef>
                <a:spcPts val="600"/>
              </a:spcBef>
              <a:spcAft>
                <a:spcPts val="0"/>
              </a:spcAft>
              <a:buNone/>
            </a:pPr>
            <a:r>
              <a:rPr lang="sv-SE">
                <a:solidFill>
                  <a:schemeClr val="dk1"/>
                </a:solidFill>
              </a:rPr>
              <a:t>This becomes a nightmare in a language with low-level pointer manipulation, like C. (4)</a:t>
            </a:r>
            <a:endParaRPr>
              <a:solidFill>
                <a:schemeClr val="dk1"/>
              </a:solidFill>
            </a:endParaRPr>
          </a:p>
          <a:p>
            <a:pPr indent="0" lvl="0" marL="0" rtl="0" algn="l">
              <a:spcBef>
                <a:spcPts val="600"/>
              </a:spcBef>
              <a:spcAft>
                <a:spcPts val="0"/>
              </a:spcAft>
              <a:buNone/>
            </a:pPr>
            <a:r>
              <a:rPr lang="sv-SE">
                <a:solidFill>
                  <a:schemeClr val="dk1"/>
                </a:solidFill>
              </a:rPr>
              <a:t>This is a perfectly valid piece of code that assigns the value of k to the memory location defined on the left. It is impossible to know which variable is defined by the second line. Even if we know the value of i, the result depends on how the compiler arranges variables in memory. </a:t>
            </a:r>
            <a:endParaRPr>
              <a:solidFill>
                <a:schemeClr val="dk1"/>
              </a:solidFill>
            </a:endParaRPr>
          </a:p>
          <a:p>
            <a:pPr indent="0" lvl="0" marL="0" rtl="0" algn="l">
              <a:spcBef>
                <a:spcPts val="600"/>
              </a:spcBef>
              <a:spcAft>
                <a:spcPts val="0"/>
              </a:spcAft>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76cbcadcc3_0_2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76cbcadcc3_0_2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Dynamic references and aliasing introduce uncertainty into data flow analysis. Instead of a definition or use of one variable, may have a potential def or use of a set of variables.</a:t>
            </a:r>
            <a:endParaRPr/>
          </a:p>
          <a:p>
            <a:pPr indent="0" lvl="0" marL="0" rtl="0" algn="l">
              <a:spcBef>
                <a:spcPts val="600"/>
              </a:spcBef>
              <a:spcAft>
                <a:spcPts val="0"/>
              </a:spcAft>
              <a:buNone/>
            </a:pPr>
            <a:r>
              <a:rPr lang="sv-SE"/>
              <a:t>How to handle this depends on purpose of analysis: If we examine variable initialization, might not want to treat assignment to a potential alias as initialization. We May wish to treat a use of a potential alias of v as a use of v. That will create more def-use pairs, but is safer than missing some potential pairs when we test.</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76cbcadcc3_0_2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76cbcadcc3_0_2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The basic option is (1) of the same variable. This is the easiest option. However (2-3)</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76cbcadcc3_0_2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76cbcadcc3_0_2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(1). After all, CFGs may include paths that could potentially never be taken. We can treat uncertainty about aliasing in a similar way by transforming the CFG. (2)</a:t>
            </a:r>
            <a:endParaRPr>
              <a:solidFill>
                <a:schemeClr val="dk1"/>
              </a:solidFill>
            </a:endParaRPr>
          </a:p>
          <a:p>
            <a:pPr indent="0" lvl="0" marL="0" rtl="0" algn="l">
              <a:spcBef>
                <a:spcPts val="600"/>
              </a:spcBef>
              <a:spcAft>
                <a:spcPts val="0"/>
              </a:spcAft>
              <a:buNone/>
            </a:pPr>
            <a:r>
              <a:rPr lang="sv-SE">
                <a:solidFill>
                  <a:schemeClr val="dk1"/>
                </a:solidFill>
              </a:rPr>
              <a:t>(go over code)</a:t>
            </a:r>
            <a:endParaRPr>
              <a:solidFill>
                <a:schemeClr val="dk1"/>
              </a:solidFill>
            </a:endParaRPr>
          </a:p>
          <a:p>
            <a:pPr indent="0" lvl="0" marL="0" rtl="0" algn="l">
              <a:spcBef>
                <a:spcPts val="600"/>
              </a:spcBef>
              <a:spcAft>
                <a:spcPts val="0"/>
              </a:spcAft>
              <a:buNone/>
            </a:pPr>
            <a:r>
              <a:rPr lang="sv-SE">
                <a:solidFill>
                  <a:schemeClr val="dk1"/>
                </a:solidFill>
              </a:rPr>
              <a:t>These two code fragments are equivalent, but (</a:t>
            </a:r>
            <a:r>
              <a:rPr lang="sv-SE"/>
              <a:t>3) </a:t>
            </a:r>
            <a:r>
              <a:rPr lang="sv-SE">
                <a:solidFill>
                  <a:schemeClr val="dk1"/>
                </a:solidFill>
              </a:rPr>
              <a:t>because the possibility of aliasing is fully expressed in control-flow. This has its own flaws. It requires adding control-flow , w</a:t>
            </a:r>
            <a:r>
              <a:rPr lang="sv-SE"/>
              <a:t>hich may complicate testing efforts if you also use something like branch coverage, but may make the data-flow tests clearer.</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76cbcadcc3_0_3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76cbcadcc3_0_3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(1) these are equivalent</a:t>
            </a:r>
            <a:endParaRPr>
              <a:solidFill>
                <a:schemeClr val="dk1"/>
              </a:solidFill>
            </a:endParaRPr>
          </a:p>
          <a:p>
            <a:pPr indent="0" lvl="0" marL="0" rtl="0" algn="l">
              <a:spcBef>
                <a:spcPts val="600"/>
              </a:spcBef>
              <a:spcAft>
                <a:spcPts val="0"/>
              </a:spcAft>
              <a:buNone/>
            </a:pPr>
            <a:r>
              <a:rPr lang="sv-SE"/>
              <a:t>2-</a:t>
            </a:r>
            <a:r>
              <a:rPr lang="sv-SE">
                <a:solidFill>
                  <a:schemeClr val="dk1"/>
                </a:solidFill>
              </a:rPr>
              <a:t>6)</a:t>
            </a:r>
            <a:endParaRPr>
              <a:solidFill>
                <a:schemeClr val="dk1"/>
              </a:solidFill>
            </a:endParaRPr>
          </a:p>
          <a:p>
            <a:pPr indent="0" lvl="0" marL="0" rtl="0" algn="l">
              <a:spcBef>
                <a:spcPts val="600"/>
              </a:spcBef>
              <a:spcAft>
                <a:spcPts val="0"/>
              </a:spcAft>
              <a:buNone/>
            </a:pPr>
            <a:r>
              <a:rPr lang="sv-SE">
                <a:solidFill>
                  <a:schemeClr val="dk1"/>
                </a:solidFill>
              </a:rPr>
              <a:t>since the result depends on both indexes - memory locations - as well as the contents of the source string.</a:t>
            </a:r>
            <a:endParaRPr>
              <a:solidFill>
                <a:schemeClr val="dk1"/>
              </a:solidFill>
            </a:endParaRPr>
          </a:p>
          <a:p>
            <a:pPr indent="0" lvl="0" marL="0" rtl="0" algn="l">
              <a:spcBef>
                <a:spcPts val="600"/>
              </a:spcBef>
              <a:spcAft>
                <a:spcPts val="0"/>
              </a:spcAft>
              <a:buNone/>
            </a:pPr>
            <a:r>
              <a:rPr lang="sv-SE">
                <a:solidFill>
                  <a:schemeClr val="dk1"/>
                </a:solidFill>
              </a:rPr>
              <a:t>(7-9) - changing the contents of the string.</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76cbcadcc3_0_2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76cbcadcc3_0_2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Consider t</a:t>
            </a:r>
            <a:r>
              <a:rPr lang="sv-SE">
                <a:solidFill>
                  <a:schemeClr val="dk1"/>
                </a:solidFill>
              </a:rPr>
              <a:t>his code segment (go over)</a:t>
            </a:r>
            <a:endParaRPr>
              <a:solidFill>
                <a:schemeClr val="dk1"/>
              </a:solidFill>
            </a:endParaRPr>
          </a:p>
          <a:p>
            <a:pPr indent="0" lvl="0" marL="0" rtl="0" algn="l">
              <a:spcBef>
                <a:spcPts val="600"/>
              </a:spcBef>
              <a:spcAft>
                <a:spcPts val="0"/>
              </a:spcAft>
              <a:buNone/>
            </a:pPr>
            <a:r>
              <a:rPr lang="sv-SE">
                <a:solidFill>
                  <a:schemeClr val="dk1"/>
                </a:solidFill>
              </a:rPr>
              <a:t>(1-2) - we can’t tell without knowing the context that this method is called in. Two</a:t>
            </a:r>
            <a:r>
              <a:rPr lang="sv-SE"/>
              <a:t> options for dealing with this. First (3). This is imprecise and will introduce pair that may not be real, but may protect against issues. Second (4-5).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bccd52ddab_0_5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bccd52ddab_0_5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Now, what do we do with these DU pairs? We can define coverage criteria using them!</a:t>
            </a:r>
            <a:endParaRPr/>
          </a:p>
        </p:txBody>
      </p:sp>
      <p:sp>
        <p:nvSpPr>
          <p:cNvPr id="770" name="Google Shape;770;gbccd52ddab_0_5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ccd52ddab_0_7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ccd52ddab_0_7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criteria we introduced last time were all focused on one statement at a time in the code, one structural element (click) in decision coverage, we would make sure that A || B evaluates to both true and false, then (click) that expr &amp;&amp; C was both true and false. However, when we execute a test case, we don’t execute one code element. (click) We take a path through the code. We execute a sequence of elements, based on the input values we chose. Those statements are not independent of each other. (click) A is defined in the first line and used in the third. If there is a mistake in its definition, its use in line 3 may affect the outcome. (click) A is used in expression expr, on line 3, then on line 4, the value of expr is used again. That bad definition of A corrupts the value of expr, which is used in line 4. That corrupt value could lead us to skip printing the line in line 5 that we may have wanted to see. Each element along that path is dependent on others. </a:t>
            </a:r>
            <a:endParaRPr/>
          </a:p>
        </p:txBody>
      </p:sp>
      <p:sp>
        <p:nvSpPr>
          <p:cNvPr id="160" name="Google Shape;160;gbccd52ddab_0_7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76cbcadcc3_0_3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76cbcadcc3_0_3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Obtaining statement or branch coverage is a practical goal, but often that isn’t enough to expose interaction faults. Rather than targeting a single element and reaching it, we need to look at series of interactions in the code. (1)</a:t>
            </a:r>
            <a:r>
              <a:rPr lang="sv-SE"/>
              <a:t> </a:t>
            </a:r>
            <a:r>
              <a:rPr lang="sv-SE">
                <a:solidFill>
                  <a:schemeClr val="dk1"/>
                </a:solidFill>
              </a:rPr>
              <a:t>In that regard, full path coverage is a holy grail - it wouldn’t guarantee every fault, but </a:t>
            </a:r>
            <a:r>
              <a:rPr lang="sv-SE"/>
              <a:t>would do a lot.</a:t>
            </a:r>
            <a:r>
              <a:rPr lang="sv-SE">
                <a:solidFill>
                  <a:schemeClr val="dk1"/>
                </a:solidFill>
              </a:rPr>
              <a:t> Unfortunately, no matter what we do, full path coverage is impossible - we just can’t hit it. Boundary interior coverage helps, but can also be impractical. </a:t>
            </a:r>
            <a:r>
              <a:rPr lang="sv-SE"/>
              <a:t> </a:t>
            </a:r>
            <a:r>
              <a:rPr lang="sv-SE">
                <a:solidFill>
                  <a:schemeClr val="dk1"/>
                </a:solidFill>
              </a:rPr>
              <a:t>The challenge then, is to determine what the important paths are to cover. </a:t>
            </a:r>
            <a:r>
              <a:rPr lang="sv-SE"/>
              <a:t>(3), like the loop coverage we talked about last class or the boundary interior coverage this class. We can also use data flow information to select a subset of paths based on how one element can affect the computation of another.</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76cbcadcc3_0_3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76cbcadcc3_0_3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The idea is that (1) go over</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76cbcadcc3_0_3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76cbcadcc3_0_3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(1) </a:t>
            </a:r>
            <a:r>
              <a:rPr lang="sv-SE"/>
              <a:t>Erroneous values produced by one statement might be revealed if used in another statement. </a:t>
            </a:r>
            <a:r>
              <a:rPr lang="sv-SE">
                <a:solidFill>
                  <a:schemeClr val="dk1"/>
                </a:solidFill>
              </a:rPr>
              <a:t>So, simply put, a test suite satisfies this metric if for each DU pair, at least one test case exercises it - it covers </a:t>
            </a:r>
            <a:r>
              <a:rPr lang="sv-SE"/>
              <a:t>any path from definition to use </a:t>
            </a:r>
            <a:r>
              <a:rPr lang="sv-SE">
                <a:solidFill>
                  <a:schemeClr val="dk1"/>
                </a:solidFill>
              </a:rPr>
              <a:t>. </a:t>
            </a:r>
            <a:r>
              <a:rPr lang="sv-SE"/>
              <a:t>There might be multiple paths, and we can choose any one of them and cover it to achieve coverage. </a:t>
            </a:r>
            <a:r>
              <a:rPr lang="sv-SE">
                <a:solidFill>
                  <a:schemeClr val="dk1"/>
                </a:solidFill>
              </a:rPr>
              <a:t>(3) - for instance,</a:t>
            </a:r>
            <a:r>
              <a:rPr lang="sv-SE"/>
              <a:t>we can</a:t>
            </a:r>
            <a:r>
              <a:rPr lang="sv-SE">
                <a:solidFill>
                  <a:schemeClr val="dk1"/>
                </a:solidFill>
              </a:rPr>
              <a:t> achieve branch coverage</a:t>
            </a:r>
            <a:r>
              <a:rPr lang="sv-SE"/>
              <a:t> while only</a:t>
            </a:r>
            <a:r>
              <a:rPr lang="sv-SE">
                <a:solidFill>
                  <a:schemeClr val="dk1"/>
                </a:solidFill>
              </a:rPr>
              <a:t> executing </a:t>
            </a:r>
            <a:r>
              <a:rPr lang="sv-SE"/>
              <a:t>a </a:t>
            </a:r>
            <a:r>
              <a:rPr lang="sv-SE">
                <a:solidFill>
                  <a:schemeClr val="dk1"/>
                </a:solidFill>
              </a:rPr>
              <a:t> loop once, which might miss a use of a redefined </a:t>
            </a:r>
            <a:r>
              <a:rPr lang="sv-SE"/>
              <a:t>variable on the second pass through the loop</a:t>
            </a:r>
            <a:r>
              <a:rPr lang="sv-SE">
                <a:solidFill>
                  <a:schemeClr val="dk1"/>
                </a:solidFill>
              </a:rPr>
              <a:t>. </a:t>
            </a:r>
            <a:r>
              <a:rPr lang="sv-SE"/>
              <a:t>m</a:t>
            </a:r>
            <a:r>
              <a:rPr lang="sv-SE">
                <a:solidFill>
                  <a:schemeClr val="dk1"/>
                </a:solidFill>
              </a:rPr>
              <a:t>any DU pairs would require we run through the loop at least twice.</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bccd52ddab_0_10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bccd52ddab_0_10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identify all DU pairs first, then look at how we would cover them (click) go over pairs, note the loop. </a:t>
            </a:r>
            <a:endParaRPr/>
          </a:p>
        </p:txBody>
      </p:sp>
      <p:sp>
        <p:nvSpPr>
          <p:cNvPr id="799" name="Google Shape;799;gbccd52ddab_0_10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bccd52ddab_0_10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bccd52ddab_0_10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try a test case, and see what we cover. (click) -1, 1 covers 1,3,14 (click) 3,4 covers 1, 3, 4, 5, 6, 7, back to 3, 3, 4, 5, 6, 7, one more time through, but this time we skip line 7, back to 3 and exits. That leaves Y covered, but not all of X. So, one more test (click) -1, 1 coveres 1, 3, 4F, 9, 10T, 11, back to 3, 4F again, to 9, 10T, 11, back to 3, one more time through, but this time we don’t visit 11, and we exit. That covers everything for X. The important thing for both X and Y is that you need to loop three times before exiting to ensure that you cover all pairs when X/y get redefined in the loop. The reason for three and not two is lines 7 and 11. Those only get triggered when there is still another loop cycle to go.</a:t>
            </a:r>
            <a:endParaRPr/>
          </a:p>
        </p:txBody>
      </p:sp>
      <p:sp>
        <p:nvSpPr>
          <p:cNvPr id="839" name="Google Shape;839;gbccd52ddab_0_10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76cbcadcc3_0_3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76cbcadcc3_0_3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Our second metric is called All DU paths coverage. (1) This means that you cover all of the different ways of getting from a definition to its uses. (2)</a:t>
            </a:r>
            <a:endParaRPr>
              <a:solidFill>
                <a:schemeClr val="dk1"/>
              </a:solidFill>
            </a:endParaRPr>
          </a:p>
          <a:p>
            <a:pPr indent="0" lvl="0" marL="0" rtl="0" algn="l">
              <a:spcBef>
                <a:spcPts val="600"/>
              </a:spcBef>
              <a:spcAft>
                <a:spcPts val="0"/>
              </a:spcAft>
              <a:buNone/>
            </a:pPr>
            <a:r>
              <a:rPr lang="sv-SE">
                <a:solidFill>
                  <a:schemeClr val="dk1"/>
                </a:solidFill>
              </a:rPr>
              <a:t>So, a test suite satisfies all DU paths coverage if, for wach simple DU path, at least one test case exercises that path. (3)</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bccd52ddab_0_10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bccd52ddab_0_10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here we have a code snippet (go over code and CFG). We have a DU pair for X between a definition on line 2 and a use on line 8. There are three paths that take us from 2 to 8, and All DU Paths Coverage requires all three of those. (click) First test gives us 3T, 4T. Second gives 3T, 4F, third fives 3F. If we just needed DU pairs coverage, any one of these would have been enough, so you can see that you need many more tests potentially, but at the same time, you exercise the code more thoroughly. </a:t>
            </a:r>
            <a:endParaRPr/>
          </a:p>
        </p:txBody>
      </p:sp>
      <p:sp>
        <p:nvSpPr>
          <p:cNvPr id="890" name="Google Shape;890;gbccd52ddab_0_10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6cbcadcc3_0_3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6cbcadcc3_0_3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Even without looping paths, number of DU paths can be exponential to the size of the program. (2)</a:t>
            </a:r>
            <a:endParaRPr/>
          </a:p>
          <a:p>
            <a:pPr indent="0" lvl="0" marL="0" rtl="0" algn="l">
              <a:spcBef>
                <a:spcPts val="600"/>
              </a:spcBef>
              <a:spcAft>
                <a:spcPts val="0"/>
              </a:spcAft>
              <a:buNone/>
            </a:pPr>
            <a:r>
              <a:rPr lang="sv-SE">
                <a:solidFill>
                  <a:schemeClr val="dk1"/>
                </a:solidFill>
              </a:rPr>
              <a:t>In this cod, the statements between the definition of ch and its use in line 12 do not modify ch, but each of the 256 paths to line 12 would need to be exercised.</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76cbcadcc3_0_3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76cbcadcc3_0_3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All DU Pairs/All DU Paths are powerful and often can be practical, but may be too expensive in some situations. </a:t>
            </a:r>
            <a:endParaRPr/>
          </a:p>
          <a:p>
            <a:pPr indent="0" lvl="0" marL="0" rtl="0" algn="l">
              <a:spcBef>
                <a:spcPts val="600"/>
              </a:spcBef>
              <a:spcAft>
                <a:spcPts val="0"/>
              </a:spcAft>
              <a:buNone/>
            </a:pPr>
            <a:r>
              <a:rPr lang="sv-SE">
                <a:solidFill>
                  <a:schemeClr val="dk1"/>
                </a:solidFill>
              </a:rPr>
              <a:t>In that case, we can look at a slightly easier metric that still gives us some fault-revealing power. That is the All Definitions metric. Here (2). </a:t>
            </a:r>
            <a:r>
              <a:rPr lang="sv-SE"/>
              <a:t>So, we don’t worry about all DU pairs, but at least one pair for each definition.</a:t>
            </a:r>
            <a:endParaRPr>
              <a:solidFill>
                <a:schemeClr val="dk1"/>
              </a:solidFill>
            </a:endParaRPr>
          </a:p>
          <a:p>
            <a:pPr indent="0" lvl="0" marL="0" rtl="0" algn="l">
              <a:spcBef>
                <a:spcPts val="600"/>
              </a:spcBef>
              <a:spcAft>
                <a:spcPts val="0"/>
              </a:spcAft>
              <a:buNone/>
            </a:pPr>
            <a:r>
              <a:rPr lang="sv-SE">
                <a:solidFill>
                  <a:schemeClr val="dk1"/>
                </a:solidFill>
              </a:rPr>
              <a:t>A test suite achieves all definitions coverage if, for each definition, there exists at least one test case that exercises a DU pair including that definition.</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bccd52ddab_0_1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bccd52ddab_0_11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is this example again. Now, all definitions coverage is often much easier to cover, as we just need to cover one DU pair for each definition. (click) (go over box). (click) Any test at all will cover the line 1 def for both X and Y and some pair. Only (1,14) pair for x and y are harder to get since you need to skip the loop, but no matter what you’ll cover some 1 and something pair. To get the 9, something pair for x and 5, something for y, you need to hit lines 5 and 9, then you’ll get the exit. that covers the (5,14) and (9,14) pairs for x and y. You can see that this is much easier than even all DU pairs coverage. It can miss a lot of potential faults, but still can cover some holes in your test suite. It’s better than nothing by far, and is a practical way to add a bit of a boost to your test suite.</a:t>
            </a:r>
            <a:endParaRPr/>
          </a:p>
        </p:txBody>
      </p:sp>
      <p:sp>
        <p:nvSpPr>
          <p:cNvPr id="931" name="Google Shape;931;gbccd52ddab_0_11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ccd52ddab_0_7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ccd52ddab_0_7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again, let’s say there is a fault in the definition of A. (click) It can now corrupt the definition of expr if B is false. However, if B is true, then the outcome is true regardless. This is an illustration of what is called masking - where the value of one condition in a decision decides the whole expression, hiding the impact of the other. (click) expr is then used in this if-statement, where the corrupt value of A could again affect the outcome of the expression if C is true. If C is false, expr is masked and has no impact. This shows us how a fault can spread through the program and lead to a failure. It also shows us that the flow of control and data through a program is actually quite complex. There are different ways of stepping through the codebase, different edges in the CFG we can take, and even within those, different ways that we can influence which edges are taken. This points to the importance of looking not just at individual code elements, but also at the paths through the code under test.</a:t>
            </a:r>
            <a:endParaRPr/>
          </a:p>
        </p:txBody>
      </p:sp>
      <p:sp>
        <p:nvSpPr>
          <p:cNvPr id="176" name="Google Shape;176;gbccd52ddab_0_7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76cbcadcc3_0_3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76cbcadcc3_0_3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(1) - compound condition coverage, for instance, might ask for an impossilbe combination of conditions. Data flow testing and other path-based criteria aggrivate this problem by calling for particular paths, paths that might not exist in the real code. (</a:t>
            </a:r>
            <a:r>
              <a:rPr lang="sv-SE"/>
              <a:t>2</a:t>
            </a:r>
            <a:r>
              <a:rPr lang="sv-SE">
                <a:solidFill>
                  <a:schemeClr val="dk1"/>
                </a:solidFill>
              </a:rPr>
              <a:t>-5)</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76cbcadcc3_0_3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76cbcadcc3_0_3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(read) we talked about </a:t>
            </a:r>
            <a:r>
              <a:rPr lang="sv-SE"/>
              <a:t>basically the same code already, but your turn to make sure you understand the concept</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76cbcadcc3_0_3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76cbcadcc3_0_3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76cbcadcc3_0_3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76cbcadcc3_0_3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Click 1, 2 go over</a:t>
            </a:r>
            <a:endParaRPr>
              <a:solidFill>
                <a:schemeClr val="dk1"/>
              </a:solidFill>
            </a:endParaRPr>
          </a:p>
          <a:p>
            <a:pPr indent="0" lvl="0" marL="0" rtl="0" algn="l">
              <a:spcBef>
                <a:spcPts val="600"/>
              </a:spcBef>
              <a:spcAft>
                <a:spcPts val="0"/>
              </a:spcAft>
              <a:buNone/>
            </a:pPr>
            <a:r>
              <a:rPr lang="sv-SE">
                <a:solidFill>
                  <a:schemeClr val="dk1"/>
                </a:solidFill>
              </a:rPr>
              <a:t>Click 3, 4 go over</a:t>
            </a:r>
            <a:endParaRPr>
              <a:solidFill>
                <a:schemeClr val="dk1"/>
              </a:solidFill>
            </a:endParaRPr>
          </a:p>
          <a:p>
            <a:pPr indent="0" lvl="0" marL="0" rtl="0" algn="l">
              <a:spcBef>
                <a:spcPts val="600"/>
              </a:spcBef>
              <a:spcAft>
                <a:spcPts val="0"/>
              </a:spcAft>
              <a:buNone/>
            </a:pPr>
            <a:r>
              <a:rPr lang="sv-SE">
                <a:solidFill>
                  <a:schemeClr val="dk1"/>
                </a:solidFill>
              </a:rPr>
              <a:t>Click 5, 6 go over</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76cbcadcc3_0_195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76cbcadcc3_0_19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(read this)</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76cbcadcc3_0_4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76cbcadcc3_0_4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(read this)</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76cbcadcc3_0_2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76cbcadcc3_0_21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7" name="Google Shape;1037;g76cbcadcc3_0_21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4" name="Google Shape;104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ccd52ddab_0_5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ccd52ddab_0_5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bccd52ddab_0_5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6cbcadcc3_0_2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6cbcadcc3_0_21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96" name="Google Shape;196;g76cbcadcc3_0_21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ccd52ddab_0_2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ccd52ddab_0_2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Let’s introduce another coverage criterion, the aptly named path coverage. This simply requires that all possible paths through the CFG are covered. In a second, we will see that this is not as simple as you might think, but for now, we’re simply looking at a count of the number of paths, divided by the total number of paths. To give an example, we have a CFG here .We want to write tests that cover all distinct ways of getting from the entry to the exit. In this case, there are three (go over). We are covering all edges, like in Branch Coverage, but also all combinations of ways to take those edges. That, as you can imagine, makes this a  more complex and more expensive criterion.</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ccd52ddab_0_266: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230" name="Google Shape;230;gbccd52ddab_0_266: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231" name="Google Shape;231;gbccd52ddab_0_266: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232" name="Google Shape;232;gbccd52ddab_0_266: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233" name="Google Shape;233;gbccd52ddab_0_266: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000"/>
              <a:t>(read) </a:t>
            </a:r>
            <a:endParaRPr sz="1000"/>
          </a:p>
          <a:p>
            <a:pPr indent="0" lvl="0" marL="0" rtl="0" algn="l">
              <a:spcBef>
                <a:spcPts val="0"/>
              </a:spcBef>
              <a:spcAft>
                <a:spcPts val="0"/>
              </a:spcAft>
              <a:buNone/>
            </a:pPr>
            <a:r>
              <a:rPr lang="sv-SE" sz="1000"/>
              <a:t>Take a good look at this method. The loop is a big problem. A loop can be executed an infinite number of times, and a loop run twice counts as a different path than one that runs 23 times. The sequence of statements is different, even if the practical outcome of the program is the same. As a result, path coverage is impossible for anything other than a nontrivial program. Even without loops, the number of possible paths can get quite high. With loops, it’s infinite. </a:t>
            </a:r>
            <a:endParaRPr sz="1100"/>
          </a:p>
        </p:txBody>
      </p:sp>
      <p:sp>
        <p:nvSpPr>
          <p:cNvPr id="234" name="Google Shape;234;gbccd52ddab_0_266: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76" name="Shape 76"/>
        <p:cNvGrpSpPr/>
        <p:nvPr/>
      </p:nvGrpSpPr>
      <p:grpSpPr>
        <a:xfrm>
          <a:off x="0" y="0"/>
          <a:ext cx="0" cy="0"/>
          <a:chOff x="0" y="0"/>
          <a:chExt cx="0" cy="0"/>
        </a:xfrm>
      </p:grpSpPr>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85" name="Shape 85"/>
        <p:cNvGrpSpPr/>
        <p:nvPr/>
      </p:nvGrpSpPr>
      <p:grpSpPr>
        <a:xfrm>
          <a:off x="0" y="0"/>
          <a:ext cx="0" cy="0"/>
          <a:chOff x="0" y="0"/>
          <a:chExt cx="0" cy="0"/>
        </a:xfrm>
      </p:grpSpPr>
      <p:sp>
        <p:nvSpPr>
          <p:cNvPr id="86" name="Google Shape;86;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7" name="Google Shape;87;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8" name="Google Shape;88;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0" name="Google Shape;90;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2" name="Shape 92"/>
        <p:cNvGrpSpPr/>
        <p:nvPr/>
      </p:nvGrpSpPr>
      <p:grpSpPr>
        <a:xfrm>
          <a:off x="0" y="0"/>
          <a:ext cx="0" cy="0"/>
          <a:chOff x="0" y="0"/>
          <a:chExt cx="0" cy="0"/>
        </a:xfrm>
      </p:grpSpPr>
      <p:sp>
        <p:nvSpPr>
          <p:cNvPr id="93" name="Google Shape;93;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4" name="Google Shape;94;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5" name="Google Shape;95;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7" name="Google Shape;97;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8" name="Google Shape;98;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99" name="Shape 99"/>
        <p:cNvGrpSpPr/>
        <p:nvPr/>
      </p:nvGrpSpPr>
      <p:grpSpPr>
        <a:xfrm>
          <a:off x="0" y="0"/>
          <a:ext cx="0" cy="0"/>
          <a:chOff x="0" y="0"/>
          <a:chExt cx="0" cy="0"/>
        </a:xfrm>
      </p:grpSpPr>
      <p:sp>
        <p:nvSpPr>
          <p:cNvPr id="100" name="Google Shape;100;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1" name="Google Shape;101;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2" name="Google Shape;102;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5" name="Google Shape;105;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06" name="Shape 106"/>
        <p:cNvGrpSpPr/>
        <p:nvPr/>
      </p:nvGrpSpPr>
      <p:grpSpPr>
        <a:xfrm>
          <a:off x="0" y="0"/>
          <a:ext cx="0" cy="0"/>
          <a:chOff x="0" y="0"/>
          <a:chExt cx="0" cy="0"/>
        </a:xfrm>
      </p:grpSpPr>
      <p:sp>
        <p:nvSpPr>
          <p:cNvPr id="107" name="Google Shape;107;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3" name="Shape 113"/>
        <p:cNvGrpSpPr/>
        <p:nvPr/>
      </p:nvGrpSpPr>
      <p:grpSpPr>
        <a:xfrm>
          <a:off x="0" y="0"/>
          <a:ext cx="0" cy="0"/>
          <a:chOff x="0" y="0"/>
          <a:chExt cx="0" cy="0"/>
        </a:xfrm>
      </p:grpSpPr>
      <p:sp>
        <p:nvSpPr>
          <p:cNvPr id="114" name="Google Shape;114;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5" name="Google Shape;115;p20"/>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6" name="Google Shape;116;p20"/>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8" name="Google Shape;118;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0" name="Shape 120"/>
        <p:cNvGrpSpPr/>
        <p:nvPr/>
      </p:nvGrpSpPr>
      <p:grpSpPr>
        <a:xfrm>
          <a:off x="0" y="0"/>
          <a:ext cx="0" cy="0"/>
          <a:chOff x="0" y="0"/>
          <a:chExt cx="0" cy="0"/>
        </a:xfrm>
      </p:grpSpPr>
      <p:sp>
        <p:nvSpPr>
          <p:cNvPr id="121" name="Google Shape;121;p21"/>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3" name="Google Shape;123;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6" name="Google Shape;126;p21"/>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1"/>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28" name="Shape 128"/>
        <p:cNvGrpSpPr/>
        <p:nvPr/>
      </p:nvGrpSpPr>
      <p:grpSpPr>
        <a:xfrm>
          <a:off x="0" y="0"/>
          <a:ext cx="0" cy="0"/>
          <a:chOff x="0" y="0"/>
          <a:chExt cx="0" cy="0"/>
        </a:xfrm>
      </p:grpSpPr>
      <p:sp>
        <p:nvSpPr>
          <p:cNvPr id="129" name="Google Shape;129;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0" name="Shape 130"/>
        <p:cNvGrpSpPr/>
        <p:nvPr/>
      </p:nvGrpSpPr>
      <p:grpSpPr>
        <a:xfrm>
          <a:off x="0" y="0"/>
          <a:ext cx="0" cy="0"/>
          <a:chOff x="0" y="0"/>
          <a:chExt cx="0" cy="0"/>
        </a:xfrm>
      </p:grpSpPr>
      <p:sp>
        <p:nvSpPr>
          <p:cNvPr id="131" name="Google Shape;131;p23"/>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2" name="Google Shape;132;p23"/>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3" name="Google Shape;133;p2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4" name="Google Shape;134;p23"/>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5" name="Google Shape;135;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2" name="Google Shape;72;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3" name="Google Shape;73;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1.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theme" Target="../theme/theme5.xml"/><Relationship Id="rId10" Type="http://schemas.openxmlformats.org/officeDocument/2006/relationships/slideLayout" Target="../slideLayouts/slideLayout19.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3" name="Google Shape;83;p15"/>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4" name="Google Shape;84;p15"/>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s://bit.ly/3rCsWlN"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10: Structural Testing - Paths and Data Flow</a:t>
            </a:r>
            <a:endParaRPr/>
          </a:p>
        </p:txBody>
      </p:sp>
      <p:sp>
        <p:nvSpPr>
          <p:cNvPr id="141" name="Google Shape;141;p24"/>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February 18, 2022</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cxnSp>
        <p:nvCxnSpPr>
          <p:cNvPr id="268" name="Google Shape;268;p33"/>
          <p:cNvCxnSpPr>
            <a:stCxn id="269" idx="1"/>
          </p:cNvCxnSpPr>
          <p:nvPr/>
        </p:nvCxnSpPr>
        <p:spPr>
          <a:xfrm rot="10800000">
            <a:off x="3508638" y="2185477"/>
            <a:ext cx="744300" cy="1500"/>
          </a:xfrm>
          <a:prstGeom prst="straightConnector1">
            <a:avLst/>
          </a:prstGeom>
          <a:noFill/>
          <a:ln cap="flat" cmpd="sng" w="19050">
            <a:solidFill>
              <a:schemeClr val="dk2"/>
            </a:solidFill>
            <a:prstDash val="solid"/>
            <a:round/>
            <a:headEnd len="med" w="med" type="none"/>
            <a:tailEnd len="med" w="med" type="none"/>
          </a:ln>
        </p:spPr>
      </p:cxnSp>
      <p:cxnSp>
        <p:nvCxnSpPr>
          <p:cNvPr id="270" name="Google Shape;270;p33"/>
          <p:cNvCxnSpPr>
            <a:endCxn id="271" idx="0"/>
          </p:cNvCxnSpPr>
          <p:nvPr/>
        </p:nvCxnSpPr>
        <p:spPr>
          <a:xfrm flipH="1">
            <a:off x="3487763" y="2178563"/>
            <a:ext cx="30000" cy="353100"/>
          </a:xfrm>
          <a:prstGeom prst="straightConnector1">
            <a:avLst/>
          </a:prstGeom>
          <a:noFill/>
          <a:ln cap="flat" cmpd="sng" w="19050">
            <a:solidFill>
              <a:schemeClr val="dk2"/>
            </a:solidFill>
            <a:prstDash val="solid"/>
            <a:round/>
            <a:headEnd len="med" w="med" type="none"/>
            <a:tailEnd len="med" w="med" type="triangle"/>
          </a:ln>
        </p:spPr>
      </p:cxnSp>
      <p:sp>
        <p:nvSpPr>
          <p:cNvPr id="272" name="Google Shape;272;p33"/>
          <p:cNvSpPr/>
          <p:nvPr/>
        </p:nvSpPr>
        <p:spPr>
          <a:xfrm>
            <a:off x="4176738" y="1383900"/>
            <a:ext cx="917575" cy="344091"/>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33"/>
          <p:cNvSpPr/>
          <p:nvPr/>
        </p:nvSpPr>
        <p:spPr>
          <a:xfrm>
            <a:off x="3105175" y="2531663"/>
            <a:ext cx="765175" cy="344091"/>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3"/>
          <p:cNvSpPr/>
          <p:nvPr/>
        </p:nvSpPr>
        <p:spPr>
          <a:xfrm>
            <a:off x="6242075" y="2416172"/>
            <a:ext cx="917575" cy="345281"/>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33"/>
          <p:cNvSpPr/>
          <p:nvPr/>
        </p:nvSpPr>
        <p:spPr>
          <a:xfrm>
            <a:off x="3487763" y="3506785"/>
            <a:ext cx="917575" cy="344090"/>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3"/>
          <p:cNvSpPr/>
          <p:nvPr/>
        </p:nvSpPr>
        <p:spPr>
          <a:xfrm>
            <a:off x="2033613" y="3506785"/>
            <a:ext cx="917575" cy="344090"/>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33"/>
          <p:cNvSpPr/>
          <p:nvPr/>
        </p:nvSpPr>
        <p:spPr>
          <a:xfrm>
            <a:off x="809650" y="3506785"/>
            <a:ext cx="917575" cy="344090"/>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33"/>
          <p:cNvSpPr/>
          <p:nvPr/>
        </p:nvSpPr>
        <p:spPr>
          <a:xfrm>
            <a:off x="4252938" y="2014931"/>
            <a:ext cx="765175" cy="344091"/>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3"/>
          <p:cNvSpPr/>
          <p:nvPr/>
        </p:nvSpPr>
        <p:spPr>
          <a:xfrm>
            <a:off x="4405338" y="2932903"/>
            <a:ext cx="765175" cy="344090"/>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33"/>
          <p:cNvSpPr/>
          <p:nvPr/>
        </p:nvSpPr>
        <p:spPr>
          <a:xfrm>
            <a:off x="1498625" y="2990053"/>
            <a:ext cx="765175" cy="344090"/>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3"/>
          <p:cNvSpPr/>
          <p:nvPr/>
        </p:nvSpPr>
        <p:spPr>
          <a:xfrm>
            <a:off x="2874988" y="4252116"/>
            <a:ext cx="765175" cy="344090"/>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80" name="Google Shape;280;p33"/>
          <p:cNvCxnSpPr>
            <a:stCxn id="272" idx="2"/>
            <a:endCxn id="269" idx="0"/>
          </p:cNvCxnSpPr>
          <p:nvPr/>
        </p:nvCxnSpPr>
        <p:spPr>
          <a:xfrm>
            <a:off x="4635525" y="1727991"/>
            <a:ext cx="0" cy="286800"/>
          </a:xfrm>
          <a:prstGeom prst="straightConnector1">
            <a:avLst/>
          </a:prstGeom>
          <a:noFill/>
          <a:ln cap="flat" cmpd="sng" w="12700">
            <a:solidFill>
              <a:schemeClr val="dk1"/>
            </a:solidFill>
            <a:prstDash val="solid"/>
            <a:round/>
            <a:headEnd len="sm" w="sm" type="none"/>
            <a:tailEnd len="sm" w="sm" type="triangle"/>
          </a:ln>
        </p:spPr>
      </p:cxnSp>
      <p:cxnSp>
        <p:nvCxnSpPr>
          <p:cNvPr id="281" name="Google Shape;281;p33"/>
          <p:cNvCxnSpPr>
            <a:stCxn id="279" idx="2"/>
          </p:cNvCxnSpPr>
          <p:nvPr/>
        </p:nvCxnSpPr>
        <p:spPr>
          <a:xfrm>
            <a:off x="3257576" y="4596206"/>
            <a:ext cx="0" cy="228600"/>
          </a:xfrm>
          <a:prstGeom prst="straightConnector1">
            <a:avLst/>
          </a:prstGeom>
          <a:noFill/>
          <a:ln cap="flat" cmpd="sng" w="12700">
            <a:solidFill>
              <a:schemeClr val="dk1"/>
            </a:solidFill>
            <a:prstDash val="solid"/>
            <a:round/>
            <a:headEnd len="sm" w="sm" type="none"/>
            <a:tailEnd len="sm" w="sm" type="triangle"/>
          </a:ln>
        </p:spPr>
      </p:cxnSp>
      <p:cxnSp>
        <p:nvCxnSpPr>
          <p:cNvPr id="282" name="Google Shape;282;p33"/>
          <p:cNvCxnSpPr>
            <a:endCxn id="272" idx="0"/>
          </p:cNvCxnSpPr>
          <p:nvPr/>
        </p:nvCxnSpPr>
        <p:spPr>
          <a:xfrm flipH="1">
            <a:off x="4635525" y="980100"/>
            <a:ext cx="212700" cy="403800"/>
          </a:xfrm>
          <a:prstGeom prst="straightConnector1">
            <a:avLst/>
          </a:prstGeom>
          <a:noFill/>
          <a:ln cap="flat" cmpd="sng" w="12700">
            <a:solidFill>
              <a:schemeClr val="dk1"/>
            </a:solidFill>
            <a:prstDash val="solid"/>
            <a:miter lim="8000"/>
            <a:headEnd len="sm" w="sm" type="none"/>
            <a:tailEnd len="sm" w="sm" type="triangle"/>
          </a:ln>
        </p:spPr>
      </p:cxnSp>
      <p:sp>
        <p:nvSpPr>
          <p:cNvPr id="283" name="Google Shape;283;p33"/>
          <p:cNvSpPr txBox="1"/>
          <p:nvPr/>
        </p:nvSpPr>
        <p:spPr>
          <a:xfrm>
            <a:off x="193600" y="1255438"/>
            <a:ext cx="2681400" cy="11643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How many cases for</a:t>
            </a:r>
            <a:r>
              <a:rPr lang="sv-SE" sz="1800">
                <a:solidFill>
                  <a:schemeClr val="dk1"/>
                </a:solidFill>
              </a:rPr>
              <a:t> </a:t>
            </a:r>
            <a:r>
              <a:rPr b="0" i="0" lang="sv-SE" sz="2400" u="none" cap="none" strike="noStrike">
                <a:solidFill>
                  <a:schemeClr val="dk1"/>
                </a:solidFill>
                <a:latin typeface="Arial"/>
                <a:ea typeface="Arial"/>
                <a:cs typeface="Arial"/>
                <a:sym typeface="Arial"/>
              </a:rPr>
              <a:t>Statement</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	Branch</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	Path</a:t>
            </a:r>
            <a:endParaRPr b="0" i="0" sz="1800" u="none" cap="none" strike="noStrike">
              <a:solidFill>
                <a:schemeClr val="dk1"/>
              </a:solidFill>
              <a:latin typeface="Arial"/>
              <a:ea typeface="Arial"/>
              <a:cs typeface="Arial"/>
              <a:sym typeface="Arial"/>
            </a:endParaRPr>
          </a:p>
        </p:txBody>
      </p:sp>
      <p:sp>
        <p:nvSpPr>
          <p:cNvPr id="284" name="Google Shape;284;p33"/>
          <p:cNvSpPr/>
          <p:nvPr/>
        </p:nvSpPr>
        <p:spPr>
          <a:xfrm>
            <a:off x="3406013" y="1734254"/>
            <a:ext cx="3365498" cy="3155156"/>
          </a:xfrm>
          <a:custGeom>
            <a:rect b="b" l="l" r="r" t="t"/>
            <a:pathLst>
              <a:path extrusionOk="0" h="2640" w="2112">
                <a:moveTo>
                  <a:pt x="864" y="0"/>
                </a:moveTo>
                <a:lnTo>
                  <a:pt x="864" y="240"/>
                </a:lnTo>
                <a:lnTo>
                  <a:pt x="2112" y="240"/>
                </a:lnTo>
                <a:lnTo>
                  <a:pt x="2112" y="2016"/>
                </a:lnTo>
                <a:lnTo>
                  <a:pt x="0" y="2016"/>
                </a:lnTo>
                <a:lnTo>
                  <a:pt x="0" y="2640"/>
                </a:ln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3"/>
          <p:cNvSpPr/>
          <p:nvPr/>
        </p:nvSpPr>
        <p:spPr>
          <a:xfrm>
            <a:off x="943138" y="1762294"/>
            <a:ext cx="3365498" cy="3153968"/>
          </a:xfrm>
          <a:custGeom>
            <a:rect b="b" l="l" r="r" t="t"/>
            <a:pathLst>
              <a:path extrusionOk="0" h="2640" w="2112">
                <a:moveTo>
                  <a:pt x="2112" y="0"/>
                </a:moveTo>
                <a:lnTo>
                  <a:pt x="2112" y="144"/>
                </a:lnTo>
                <a:lnTo>
                  <a:pt x="1440" y="144"/>
                </a:lnTo>
                <a:lnTo>
                  <a:pt x="1440" y="720"/>
                </a:lnTo>
                <a:lnTo>
                  <a:pt x="384" y="720"/>
                </a:lnTo>
                <a:lnTo>
                  <a:pt x="384" y="1008"/>
                </a:lnTo>
                <a:lnTo>
                  <a:pt x="0" y="1008"/>
                </a:lnTo>
                <a:lnTo>
                  <a:pt x="0" y="1920"/>
                </a:lnTo>
                <a:lnTo>
                  <a:pt x="1248" y="1920"/>
                </a:lnTo>
                <a:lnTo>
                  <a:pt x="1248" y="2592"/>
                </a:lnTo>
                <a:lnTo>
                  <a:pt x="1248" y="2640"/>
                </a:ln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33"/>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Path </a:t>
            </a:r>
            <a:r>
              <a:rPr lang="sv-SE"/>
              <a:t>Coverage</a:t>
            </a:r>
            <a:endParaRPr b="1" i="0" u="none" cap="none" strike="noStrike">
              <a:latin typeface="Arial"/>
              <a:ea typeface="Arial"/>
              <a:cs typeface="Arial"/>
              <a:sym typeface="Arial"/>
            </a:endParaRPr>
          </a:p>
        </p:txBody>
      </p:sp>
      <p:sp>
        <p:nvSpPr>
          <p:cNvPr id="287" name="Google Shape;287;p33"/>
          <p:cNvSpPr/>
          <p:nvPr/>
        </p:nvSpPr>
        <p:spPr>
          <a:xfrm>
            <a:off x="1770888" y="1767647"/>
            <a:ext cx="2590800" cy="3143250"/>
          </a:xfrm>
          <a:custGeom>
            <a:rect b="b" l="l" r="r" t="t"/>
            <a:pathLst>
              <a:path extrusionOk="0" h="2640" w="1632">
                <a:moveTo>
                  <a:pt x="1632" y="0"/>
                </a:moveTo>
                <a:lnTo>
                  <a:pt x="1632" y="192"/>
                </a:lnTo>
                <a:lnTo>
                  <a:pt x="1008" y="192"/>
                </a:lnTo>
                <a:lnTo>
                  <a:pt x="1008" y="816"/>
                </a:lnTo>
                <a:lnTo>
                  <a:pt x="0" y="816"/>
                </a:lnTo>
                <a:lnTo>
                  <a:pt x="0" y="1104"/>
                </a:lnTo>
                <a:lnTo>
                  <a:pt x="432" y="1104"/>
                </a:lnTo>
                <a:lnTo>
                  <a:pt x="432" y="1824"/>
                </a:lnTo>
                <a:lnTo>
                  <a:pt x="768" y="1824"/>
                </a:lnTo>
                <a:lnTo>
                  <a:pt x="768" y="2640"/>
                </a:lnTo>
              </a:path>
            </a:pathLst>
          </a:custGeom>
          <a:noFill/>
          <a:ln cap="flat" cmpd="sng" w="38100">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cxnSp>
        <p:nvCxnSpPr>
          <p:cNvPr id="288" name="Google Shape;288;p33"/>
          <p:cNvCxnSpPr>
            <a:stCxn id="269" idx="3"/>
          </p:cNvCxnSpPr>
          <p:nvPr/>
        </p:nvCxnSpPr>
        <p:spPr>
          <a:xfrm flipH="1" rot="10800000">
            <a:off x="5018113" y="2178577"/>
            <a:ext cx="1695600" cy="8400"/>
          </a:xfrm>
          <a:prstGeom prst="straightConnector1">
            <a:avLst/>
          </a:prstGeom>
          <a:noFill/>
          <a:ln cap="flat" cmpd="sng" w="19050">
            <a:solidFill>
              <a:schemeClr val="dk2"/>
            </a:solidFill>
            <a:prstDash val="solid"/>
            <a:round/>
            <a:headEnd len="med" w="med" type="none"/>
            <a:tailEnd len="med" w="med" type="none"/>
          </a:ln>
        </p:spPr>
      </p:cxnSp>
      <p:cxnSp>
        <p:nvCxnSpPr>
          <p:cNvPr id="289" name="Google Shape;289;p33"/>
          <p:cNvCxnSpPr>
            <a:endCxn id="273" idx="0"/>
          </p:cNvCxnSpPr>
          <p:nvPr/>
        </p:nvCxnSpPr>
        <p:spPr>
          <a:xfrm flipH="1">
            <a:off x="6700863" y="2178572"/>
            <a:ext cx="3900" cy="237600"/>
          </a:xfrm>
          <a:prstGeom prst="straightConnector1">
            <a:avLst/>
          </a:prstGeom>
          <a:noFill/>
          <a:ln cap="flat" cmpd="sng" w="19050">
            <a:solidFill>
              <a:schemeClr val="dk2"/>
            </a:solidFill>
            <a:prstDash val="solid"/>
            <a:round/>
            <a:headEnd len="med" w="med" type="none"/>
            <a:tailEnd len="med" w="med" type="triangle"/>
          </a:ln>
        </p:spPr>
      </p:cxnSp>
      <p:cxnSp>
        <p:nvCxnSpPr>
          <p:cNvPr id="290" name="Google Shape;290;p33"/>
          <p:cNvCxnSpPr>
            <a:stCxn id="279" idx="3"/>
          </p:cNvCxnSpPr>
          <p:nvPr/>
        </p:nvCxnSpPr>
        <p:spPr>
          <a:xfrm>
            <a:off x="3640163" y="4424161"/>
            <a:ext cx="4087200" cy="900"/>
          </a:xfrm>
          <a:prstGeom prst="straightConnector1">
            <a:avLst/>
          </a:prstGeom>
          <a:noFill/>
          <a:ln cap="flat" cmpd="sng" w="19050">
            <a:solidFill>
              <a:schemeClr val="dk2"/>
            </a:solidFill>
            <a:prstDash val="solid"/>
            <a:round/>
            <a:headEnd len="med" w="med" type="none"/>
            <a:tailEnd len="med" w="med" type="none"/>
          </a:ln>
        </p:spPr>
      </p:cxnSp>
      <p:cxnSp>
        <p:nvCxnSpPr>
          <p:cNvPr id="291" name="Google Shape;291;p33"/>
          <p:cNvCxnSpPr/>
          <p:nvPr/>
        </p:nvCxnSpPr>
        <p:spPr>
          <a:xfrm rot="10800000">
            <a:off x="7736750" y="1569056"/>
            <a:ext cx="9000" cy="2856000"/>
          </a:xfrm>
          <a:prstGeom prst="straightConnector1">
            <a:avLst/>
          </a:prstGeom>
          <a:noFill/>
          <a:ln cap="flat" cmpd="sng" w="19050">
            <a:solidFill>
              <a:schemeClr val="dk2"/>
            </a:solidFill>
            <a:prstDash val="solid"/>
            <a:round/>
            <a:headEnd len="med" w="med" type="none"/>
            <a:tailEnd len="med" w="med" type="none"/>
          </a:ln>
        </p:spPr>
      </p:cxnSp>
      <p:cxnSp>
        <p:nvCxnSpPr>
          <p:cNvPr id="292" name="Google Shape;292;p33"/>
          <p:cNvCxnSpPr>
            <a:endCxn id="272" idx="3"/>
          </p:cNvCxnSpPr>
          <p:nvPr/>
        </p:nvCxnSpPr>
        <p:spPr>
          <a:xfrm rot="10800000">
            <a:off x="5094313" y="1555945"/>
            <a:ext cx="2633100" cy="6300"/>
          </a:xfrm>
          <a:prstGeom prst="straightConnector1">
            <a:avLst/>
          </a:prstGeom>
          <a:noFill/>
          <a:ln cap="flat" cmpd="sng" w="19050">
            <a:solidFill>
              <a:schemeClr val="dk2"/>
            </a:solidFill>
            <a:prstDash val="solid"/>
            <a:round/>
            <a:headEnd len="med" w="med" type="none"/>
            <a:tailEnd len="med" w="med" type="triangle"/>
          </a:ln>
        </p:spPr>
      </p:cxnSp>
      <p:cxnSp>
        <p:nvCxnSpPr>
          <p:cNvPr id="293" name="Google Shape;293;p33"/>
          <p:cNvCxnSpPr>
            <a:stCxn id="273" idx="2"/>
          </p:cNvCxnSpPr>
          <p:nvPr/>
        </p:nvCxnSpPr>
        <p:spPr>
          <a:xfrm>
            <a:off x="6700863" y="2761454"/>
            <a:ext cx="22200" cy="1273200"/>
          </a:xfrm>
          <a:prstGeom prst="straightConnector1">
            <a:avLst/>
          </a:prstGeom>
          <a:noFill/>
          <a:ln cap="flat" cmpd="sng" w="19050">
            <a:solidFill>
              <a:schemeClr val="dk2"/>
            </a:solidFill>
            <a:prstDash val="solid"/>
            <a:round/>
            <a:headEnd len="med" w="med" type="none"/>
            <a:tailEnd len="med" w="med" type="none"/>
          </a:ln>
        </p:spPr>
      </p:cxnSp>
      <p:cxnSp>
        <p:nvCxnSpPr>
          <p:cNvPr id="294" name="Google Shape;294;p33"/>
          <p:cNvCxnSpPr/>
          <p:nvPr/>
        </p:nvCxnSpPr>
        <p:spPr>
          <a:xfrm rot="10800000">
            <a:off x="3271025" y="4041469"/>
            <a:ext cx="3461100" cy="6900"/>
          </a:xfrm>
          <a:prstGeom prst="straightConnector1">
            <a:avLst/>
          </a:prstGeom>
          <a:noFill/>
          <a:ln cap="flat" cmpd="sng" w="19050">
            <a:solidFill>
              <a:schemeClr val="dk2"/>
            </a:solidFill>
            <a:prstDash val="solid"/>
            <a:round/>
            <a:headEnd len="med" w="med" type="none"/>
            <a:tailEnd len="med" w="med" type="none"/>
          </a:ln>
        </p:spPr>
      </p:cxnSp>
      <p:cxnSp>
        <p:nvCxnSpPr>
          <p:cNvPr id="295" name="Google Shape;295;p33"/>
          <p:cNvCxnSpPr/>
          <p:nvPr/>
        </p:nvCxnSpPr>
        <p:spPr>
          <a:xfrm>
            <a:off x="3280275" y="4041525"/>
            <a:ext cx="9300" cy="198600"/>
          </a:xfrm>
          <a:prstGeom prst="straightConnector1">
            <a:avLst/>
          </a:prstGeom>
          <a:noFill/>
          <a:ln cap="flat" cmpd="sng" w="19050">
            <a:solidFill>
              <a:schemeClr val="dk2"/>
            </a:solidFill>
            <a:prstDash val="solid"/>
            <a:round/>
            <a:headEnd len="med" w="med" type="none"/>
            <a:tailEnd len="med" w="med" type="triangle"/>
          </a:ln>
        </p:spPr>
      </p:cxnSp>
      <p:sp>
        <p:nvSpPr>
          <p:cNvPr id="296" name="Google Shape;296;p33"/>
          <p:cNvSpPr/>
          <p:nvPr/>
        </p:nvSpPr>
        <p:spPr>
          <a:xfrm>
            <a:off x="3640175" y="1610119"/>
            <a:ext cx="4114800" cy="3028950"/>
          </a:xfrm>
          <a:custGeom>
            <a:rect b="b" l="l" r="r" t="t"/>
            <a:pathLst>
              <a:path extrusionOk="0" h="2544" w="2592">
                <a:moveTo>
                  <a:pt x="0" y="2544"/>
                </a:moveTo>
                <a:lnTo>
                  <a:pt x="2592" y="2544"/>
                </a:lnTo>
                <a:lnTo>
                  <a:pt x="2592" y="0"/>
                </a:lnTo>
                <a:lnTo>
                  <a:pt x="912" y="0"/>
                </a:lnTo>
              </a:path>
            </a:pathLst>
          </a:custGeom>
          <a:noFill/>
          <a:ln cap="flat" cmpd="sng" w="38100">
            <a:solidFill>
              <a:srgbClr val="66FF33"/>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3"/>
          <p:cNvSpPr/>
          <p:nvPr/>
        </p:nvSpPr>
        <p:spPr>
          <a:xfrm>
            <a:off x="3718250" y="1482722"/>
            <a:ext cx="4114800" cy="3244453"/>
          </a:xfrm>
          <a:custGeom>
            <a:rect b="b" l="l" r="r" t="t"/>
            <a:pathLst>
              <a:path extrusionOk="0" h="2725" w="2592">
                <a:moveTo>
                  <a:pt x="0" y="2725"/>
                </a:moveTo>
                <a:lnTo>
                  <a:pt x="2592" y="2725"/>
                </a:lnTo>
                <a:lnTo>
                  <a:pt x="2592" y="0"/>
                </a:lnTo>
                <a:lnTo>
                  <a:pt x="885" y="0"/>
                </a:lnTo>
              </a:path>
            </a:pathLst>
          </a:custGeom>
          <a:no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cxnSp>
        <p:nvCxnSpPr>
          <p:cNvPr id="298" name="Google Shape;298;p33"/>
          <p:cNvCxnSpPr>
            <a:stCxn id="271" idx="3"/>
          </p:cNvCxnSpPr>
          <p:nvPr/>
        </p:nvCxnSpPr>
        <p:spPr>
          <a:xfrm flipH="1" rot="10800000">
            <a:off x="3870350" y="2699208"/>
            <a:ext cx="934800" cy="4500"/>
          </a:xfrm>
          <a:prstGeom prst="straightConnector1">
            <a:avLst/>
          </a:prstGeom>
          <a:noFill/>
          <a:ln cap="flat" cmpd="sng" w="19050">
            <a:solidFill>
              <a:schemeClr val="dk2"/>
            </a:solidFill>
            <a:prstDash val="solid"/>
            <a:round/>
            <a:headEnd len="med" w="med" type="none"/>
            <a:tailEnd len="med" w="med" type="none"/>
          </a:ln>
        </p:spPr>
      </p:cxnSp>
      <p:cxnSp>
        <p:nvCxnSpPr>
          <p:cNvPr id="299" name="Google Shape;299;p33"/>
          <p:cNvCxnSpPr/>
          <p:nvPr/>
        </p:nvCxnSpPr>
        <p:spPr>
          <a:xfrm>
            <a:off x="4796175" y="2692294"/>
            <a:ext cx="0" cy="246300"/>
          </a:xfrm>
          <a:prstGeom prst="straightConnector1">
            <a:avLst/>
          </a:prstGeom>
          <a:noFill/>
          <a:ln cap="flat" cmpd="sng" w="19050">
            <a:solidFill>
              <a:schemeClr val="dk2"/>
            </a:solidFill>
            <a:prstDash val="solid"/>
            <a:round/>
            <a:headEnd len="med" w="med" type="none"/>
            <a:tailEnd len="med" w="med" type="triangle"/>
          </a:ln>
        </p:spPr>
      </p:cxnSp>
      <p:cxnSp>
        <p:nvCxnSpPr>
          <p:cNvPr id="300" name="Google Shape;300;p33"/>
          <p:cNvCxnSpPr>
            <a:stCxn id="271" idx="1"/>
          </p:cNvCxnSpPr>
          <p:nvPr/>
        </p:nvCxnSpPr>
        <p:spPr>
          <a:xfrm flipH="1">
            <a:off x="1910575" y="2703708"/>
            <a:ext cx="1194600" cy="2400"/>
          </a:xfrm>
          <a:prstGeom prst="straightConnector1">
            <a:avLst/>
          </a:prstGeom>
          <a:noFill/>
          <a:ln cap="flat" cmpd="sng" w="19050">
            <a:solidFill>
              <a:schemeClr val="dk2"/>
            </a:solidFill>
            <a:prstDash val="solid"/>
            <a:round/>
            <a:headEnd len="med" w="med" type="none"/>
            <a:tailEnd len="med" w="med" type="none"/>
          </a:ln>
        </p:spPr>
      </p:cxnSp>
      <p:cxnSp>
        <p:nvCxnSpPr>
          <p:cNvPr id="301" name="Google Shape;301;p33"/>
          <p:cNvCxnSpPr>
            <a:endCxn id="278" idx="0"/>
          </p:cNvCxnSpPr>
          <p:nvPr/>
        </p:nvCxnSpPr>
        <p:spPr>
          <a:xfrm flipH="1">
            <a:off x="1881213" y="2699053"/>
            <a:ext cx="29400" cy="291000"/>
          </a:xfrm>
          <a:prstGeom prst="straightConnector1">
            <a:avLst/>
          </a:prstGeom>
          <a:noFill/>
          <a:ln cap="flat" cmpd="sng" w="19050">
            <a:solidFill>
              <a:schemeClr val="dk2"/>
            </a:solidFill>
            <a:prstDash val="solid"/>
            <a:round/>
            <a:headEnd len="med" w="med" type="none"/>
            <a:tailEnd len="med" w="med" type="triangle"/>
          </a:ln>
        </p:spPr>
      </p:cxnSp>
      <p:cxnSp>
        <p:nvCxnSpPr>
          <p:cNvPr id="302" name="Google Shape;302;p33"/>
          <p:cNvCxnSpPr/>
          <p:nvPr/>
        </p:nvCxnSpPr>
        <p:spPr>
          <a:xfrm>
            <a:off x="4805300" y="3274444"/>
            <a:ext cx="9000" cy="774000"/>
          </a:xfrm>
          <a:prstGeom prst="straightConnector1">
            <a:avLst/>
          </a:prstGeom>
          <a:noFill/>
          <a:ln cap="flat" cmpd="sng" w="19050">
            <a:solidFill>
              <a:schemeClr val="dk2"/>
            </a:solidFill>
            <a:prstDash val="solid"/>
            <a:round/>
            <a:headEnd len="med" w="med" type="none"/>
            <a:tailEnd len="med" w="med" type="none"/>
          </a:ln>
        </p:spPr>
      </p:cxnSp>
      <p:cxnSp>
        <p:nvCxnSpPr>
          <p:cNvPr id="303" name="Google Shape;303;p33"/>
          <p:cNvCxnSpPr>
            <a:stCxn id="274" idx="0"/>
          </p:cNvCxnSpPr>
          <p:nvPr/>
        </p:nvCxnSpPr>
        <p:spPr>
          <a:xfrm flipH="1" rot="10800000">
            <a:off x="3946550" y="3116785"/>
            <a:ext cx="300" cy="390000"/>
          </a:xfrm>
          <a:prstGeom prst="straightConnector1">
            <a:avLst/>
          </a:prstGeom>
          <a:noFill/>
          <a:ln cap="flat" cmpd="sng" w="19050">
            <a:solidFill>
              <a:schemeClr val="dk2"/>
            </a:solidFill>
            <a:prstDash val="solid"/>
            <a:round/>
            <a:headEnd len="med" w="med" type="triangle"/>
            <a:tailEnd len="med" w="med" type="none"/>
          </a:ln>
        </p:spPr>
      </p:cxnSp>
      <p:cxnSp>
        <p:nvCxnSpPr>
          <p:cNvPr id="304" name="Google Shape;304;p33"/>
          <p:cNvCxnSpPr/>
          <p:nvPr/>
        </p:nvCxnSpPr>
        <p:spPr>
          <a:xfrm>
            <a:off x="3946900" y="3110081"/>
            <a:ext cx="456600" cy="0"/>
          </a:xfrm>
          <a:prstGeom prst="straightConnector1">
            <a:avLst/>
          </a:prstGeom>
          <a:noFill/>
          <a:ln cap="flat" cmpd="sng" w="19050">
            <a:solidFill>
              <a:schemeClr val="dk2"/>
            </a:solidFill>
            <a:prstDash val="solid"/>
            <a:round/>
            <a:headEnd len="med" w="med" type="none"/>
            <a:tailEnd len="med" w="med" type="none"/>
          </a:ln>
        </p:spPr>
      </p:cxnSp>
      <p:cxnSp>
        <p:nvCxnSpPr>
          <p:cNvPr id="305" name="Google Shape;305;p33"/>
          <p:cNvCxnSpPr/>
          <p:nvPr/>
        </p:nvCxnSpPr>
        <p:spPr>
          <a:xfrm>
            <a:off x="3965175" y="3863456"/>
            <a:ext cx="0" cy="184800"/>
          </a:xfrm>
          <a:prstGeom prst="straightConnector1">
            <a:avLst/>
          </a:prstGeom>
          <a:noFill/>
          <a:ln cap="flat" cmpd="sng" w="19050">
            <a:solidFill>
              <a:schemeClr val="dk2"/>
            </a:solidFill>
            <a:prstDash val="solid"/>
            <a:round/>
            <a:headEnd len="med" w="med" type="none"/>
            <a:tailEnd len="med" w="med" type="none"/>
          </a:ln>
        </p:spPr>
      </p:cxnSp>
      <p:cxnSp>
        <p:nvCxnSpPr>
          <p:cNvPr id="306" name="Google Shape;306;p33"/>
          <p:cNvCxnSpPr/>
          <p:nvPr/>
        </p:nvCxnSpPr>
        <p:spPr>
          <a:xfrm rot="10800000">
            <a:off x="1284413" y="4048388"/>
            <a:ext cx="1990800" cy="0"/>
          </a:xfrm>
          <a:prstGeom prst="straightConnector1">
            <a:avLst/>
          </a:prstGeom>
          <a:noFill/>
          <a:ln cap="flat" cmpd="sng" w="19050">
            <a:solidFill>
              <a:schemeClr val="dk2"/>
            </a:solidFill>
            <a:prstDash val="solid"/>
            <a:round/>
            <a:headEnd len="med" w="med" type="none"/>
            <a:tailEnd len="med" w="med" type="none"/>
          </a:ln>
        </p:spPr>
      </p:cxnSp>
      <p:cxnSp>
        <p:nvCxnSpPr>
          <p:cNvPr id="307" name="Google Shape;307;p33"/>
          <p:cNvCxnSpPr>
            <a:stCxn id="276" idx="2"/>
          </p:cNvCxnSpPr>
          <p:nvPr/>
        </p:nvCxnSpPr>
        <p:spPr>
          <a:xfrm>
            <a:off x="1268438" y="3850875"/>
            <a:ext cx="2700" cy="197700"/>
          </a:xfrm>
          <a:prstGeom prst="straightConnector1">
            <a:avLst/>
          </a:prstGeom>
          <a:noFill/>
          <a:ln cap="flat" cmpd="sng" w="19050">
            <a:solidFill>
              <a:schemeClr val="dk2"/>
            </a:solidFill>
            <a:prstDash val="solid"/>
            <a:round/>
            <a:headEnd len="med" w="med" type="none"/>
            <a:tailEnd len="med" w="med" type="none"/>
          </a:ln>
        </p:spPr>
      </p:cxnSp>
      <p:cxnSp>
        <p:nvCxnSpPr>
          <p:cNvPr id="308" name="Google Shape;308;p33"/>
          <p:cNvCxnSpPr>
            <a:stCxn id="275" idx="2"/>
          </p:cNvCxnSpPr>
          <p:nvPr/>
        </p:nvCxnSpPr>
        <p:spPr>
          <a:xfrm>
            <a:off x="2492401" y="3850875"/>
            <a:ext cx="11700" cy="197700"/>
          </a:xfrm>
          <a:prstGeom prst="straightConnector1">
            <a:avLst/>
          </a:prstGeom>
          <a:noFill/>
          <a:ln cap="flat" cmpd="sng" w="19050">
            <a:solidFill>
              <a:schemeClr val="dk2"/>
            </a:solidFill>
            <a:prstDash val="solid"/>
            <a:round/>
            <a:headEnd len="med" w="med" type="none"/>
            <a:tailEnd len="med" w="med" type="none"/>
          </a:ln>
        </p:spPr>
      </p:cxnSp>
      <p:cxnSp>
        <p:nvCxnSpPr>
          <p:cNvPr id="309" name="Google Shape;309;p33"/>
          <p:cNvCxnSpPr>
            <a:endCxn id="275" idx="0"/>
          </p:cNvCxnSpPr>
          <p:nvPr/>
        </p:nvCxnSpPr>
        <p:spPr>
          <a:xfrm flipH="1">
            <a:off x="2492401" y="3171685"/>
            <a:ext cx="2400" cy="335100"/>
          </a:xfrm>
          <a:prstGeom prst="straightConnector1">
            <a:avLst/>
          </a:prstGeom>
          <a:noFill/>
          <a:ln cap="flat" cmpd="sng" w="19050">
            <a:solidFill>
              <a:schemeClr val="dk2"/>
            </a:solidFill>
            <a:prstDash val="solid"/>
            <a:round/>
            <a:headEnd len="med" w="med" type="none"/>
            <a:tailEnd len="med" w="med" type="triangle"/>
          </a:ln>
        </p:spPr>
      </p:cxnSp>
      <p:cxnSp>
        <p:nvCxnSpPr>
          <p:cNvPr id="310" name="Google Shape;310;p33"/>
          <p:cNvCxnSpPr>
            <a:endCxn id="276" idx="0"/>
          </p:cNvCxnSpPr>
          <p:nvPr/>
        </p:nvCxnSpPr>
        <p:spPr>
          <a:xfrm flipH="1">
            <a:off x="1268438" y="3158185"/>
            <a:ext cx="2700" cy="348600"/>
          </a:xfrm>
          <a:prstGeom prst="straightConnector1">
            <a:avLst/>
          </a:prstGeom>
          <a:noFill/>
          <a:ln cap="flat" cmpd="sng" w="19050">
            <a:solidFill>
              <a:schemeClr val="dk2"/>
            </a:solidFill>
            <a:prstDash val="solid"/>
            <a:round/>
            <a:headEnd len="med" w="med" type="none"/>
            <a:tailEnd len="med" w="med" type="triangle"/>
          </a:ln>
        </p:spPr>
      </p:cxnSp>
      <p:cxnSp>
        <p:nvCxnSpPr>
          <p:cNvPr id="311" name="Google Shape;311;p33"/>
          <p:cNvCxnSpPr>
            <a:stCxn id="278" idx="3"/>
          </p:cNvCxnSpPr>
          <p:nvPr/>
        </p:nvCxnSpPr>
        <p:spPr>
          <a:xfrm flipH="1" rot="10800000">
            <a:off x="2263800" y="3157899"/>
            <a:ext cx="249300" cy="4200"/>
          </a:xfrm>
          <a:prstGeom prst="straightConnector1">
            <a:avLst/>
          </a:prstGeom>
          <a:noFill/>
          <a:ln cap="flat" cmpd="sng" w="19050">
            <a:solidFill>
              <a:schemeClr val="dk2"/>
            </a:solidFill>
            <a:prstDash val="solid"/>
            <a:round/>
            <a:headEnd len="med" w="med" type="none"/>
            <a:tailEnd len="med" w="med" type="none"/>
          </a:ln>
        </p:spPr>
      </p:cxnSp>
      <p:cxnSp>
        <p:nvCxnSpPr>
          <p:cNvPr id="312" name="Google Shape;312;p33"/>
          <p:cNvCxnSpPr>
            <a:stCxn id="278" idx="1"/>
          </p:cNvCxnSpPr>
          <p:nvPr/>
        </p:nvCxnSpPr>
        <p:spPr>
          <a:xfrm flipH="1">
            <a:off x="1280525" y="3162099"/>
            <a:ext cx="218100" cy="2700"/>
          </a:xfrm>
          <a:prstGeom prst="straightConnector1">
            <a:avLst/>
          </a:prstGeom>
          <a:noFill/>
          <a:ln cap="flat" cmpd="sng" w="19050">
            <a:solidFill>
              <a:schemeClr val="dk2"/>
            </a:solidFill>
            <a:prstDash val="solid"/>
            <a:round/>
            <a:headEnd len="med" w="med" type="none"/>
            <a:tailEnd len="med" w="med" type="none"/>
          </a:ln>
        </p:spPr>
      </p:cxnSp>
      <p:sp>
        <p:nvSpPr>
          <p:cNvPr id="313" name="Google Shape;313;p33"/>
          <p:cNvSpPr/>
          <p:nvPr/>
        </p:nvSpPr>
        <p:spPr>
          <a:xfrm>
            <a:off x="3073575" y="1739081"/>
            <a:ext cx="1600200" cy="3143247"/>
          </a:xfrm>
          <a:custGeom>
            <a:rect b="b" l="l" r="r" t="t"/>
            <a:pathLst>
              <a:path extrusionOk="0" h="2592" w="1008">
                <a:moveTo>
                  <a:pt x="864" y="0"/>
                </a:moveTo>
                <a:lnTo>
                  <a:pt x="864" y="288"/>
                </a:lnTo>
                <a:lnTo>
                  <a:pt x="288" y="288"/>
                </a:lnTo>
                <a:lnTo>
                  <a:pt x="288" y="768"/>
                </a:lnTo>
                <a:lnTo>
                  <a:pt x="1008" y="768"/>
                </a:lnTo>
                <a:lnTo>
                  <a:pt x="1008" y="1056"/>
                </a:lnTo>
                <a:lnTo>
                  <a:pt x="384" y="1056"/>
                </a:lnTo>
                <a:lnTo>
                  <a:pt x="384" y="1824"/>
                </a:lnTo>
                <a:lnTo>
                  <a:pt x="0" y="1824"/>
                </a:lnTo>
                <a:lnTo>
                  <a:pt x="0" y="2592"/>
                </a:lnTo>
              </a:path>
            </a:pathLst>
          </a:cu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3"/>
          <p:cNvSpPr/>
          <p:nvPr/>
        </p:nvSpPr>
        <p:spPr>
          <a:xfrm>
            <a:off x="3151188" y="1728000"/>
            <a:ext cx="2125663" cy="3092053"/>
          </a:xfrm>
          <a:custGeom>
            <a:rect b="b" l="l" r="r" t="t"/>
            <a:pathLst>
              <a:path extrusionOk="0" h="2597" w="1339">
                <a:moveTo>
                  <a:pt x="859" y="0"/>
                </a:moveTo>
                <a:lnTo>
                  <a:pt x="859" y="384"/>
                </a:lnTo>
                <a:lnTo>
                  <a:pt x="283" y="384"/>
                </a:lnTo>
                <a:lnTo>
                  <a:pt x="283" y="672"/>
                </a:lnTo>
                <a:lnTo>
                  <a:pt x="1003" y="672"/>
                </a:lnTo>
                <a:lnTo>
                  <a:pt x="1003" y="1056"/>
                </a:lnTo>
                <a:lnTo>
                  <a:pt x="1339" y="1056"/>
                </a:lnTo>
                <a:lnTo>
                  <a:pt x="1334" y="1872"/>
                </a:lnTo>
                <a:lnTo>
                  <a:pt x="11" y="1877"/>
                </a:lnTo>
                <a:lnTo>
                  <a:pt x="0" y="2597"/>
                </a:lnTo>
              </a:path>
            </a:pathLst>
          </a:custGeom>
          <a:noFill/>
          <a:ln cap="flat" cmpd="sng" w="38100">
            <a:solidFill>
              <a:srgbClr val="66FF33"/>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3"/>
          <p:cNvSpPr txBox="1"/>
          <p:nvPr/>
        </p:nvSpPr>
        <p:spPr>
          <a:xfrm>
            <a:off x="7226327" y="3274444"/>
            <a:ext cx="1746300" cy="344100"/>
          </a:xfrm>
          <a:prstGeom prst="rect">
            <a:avLst/>
          </a:prstGeom>
          <a:solidFill>
            <a:srgbClr val="FFFFFF"/>
          </a:solid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loop &lt;= 20</a:t>
            </a:r>
            <a:endParaRPr b="0" i="0" sz="1800" u="none" cap="none" strike="noStrike">
              <a:solidFill>
                <a:schemeClr val="dk1"/>
              </a:solidFill>
              <a:latin typeface="Arial"/>
              <a:ea typeface="Arial"/>
              <a:cs typeface="Arial"/>
              <a:sym typeface="Arial"/>
            </a:endParaRPr>
          </a:p>
        </p:txBody>
      </p:sp>
      <p:sp>
        <p:nvSpPr>
          <p:cNvPr id="316" name="Google Shape;316;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4"/>
          <p:cNvSpPr txBox="1"/>
          <p:nvPr>
            <p:ph idx="1" type="body"/>
          </p:nvPr>
        </p:nvSpPr>
        <p:spPr>
          <a:xfrm>
            <a:off x="468900" y="833026"/>
            <a:ext cx="8217900" cy="392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sv-SE" sz="3200"/>
              <a:t>Path coverage with (loop &lt;= 20) requires:</a:t>
            </a:r>
            <a:endParaRPr sz="3200"/>
          </a:p>
          <a:p>
            <a:pPr indent="0" lvl="0" marL="0" rtl="0" algn="l">
              <a:spcBef>
                <a:spcPts val="0"/>
              </a:spcBef>
              <a:spcAft>
                <a:spcPts val="0"/>
              </a:spcAft>
              <a:buNone/>
            </a:pPr>
            <a:r>
              <a:rPr b="1" lang="sv-SE" sz="3200"/>
              <a:t>3,656,158,440,062,976</a:t>
            </a:r>
            <a:r>
              <a:rPr lang="sv-SE" sz="3200"/>
              <a:t> test cases</a:t>
            </a:r>
            <a:endParaRPr sz="3200"/>
          </a:p>
          <a:p>
            <a:pPr indent="0" lvl="0" marL="0" rtl="0" algn="l">
              <a:spcBef>
                <a:spcPts val="0"/>
              </a:spcBef>
              <a:spcAft>
                <a:spcPts val="0"/>
              </a:spcAft>
              <a:buClr>
                <a:schemeClr val="dk1"/>
              </a:buClr>
              <a:buSzPts val="1100"/>
              <a:buFont typeface="Arial"/>
              <a:buNone/>
            </a:pPr>
            <a:br>
              <a:rPr lang="sv-SE" sz="3200"/>
            </a:br>
            <a:r>
              <a:rPr lang="sv-SE" sz="3200"/>
              <a:t>If you run 1000 tests per second, this will take </a:t>
            </a:r>
            <a:r>
              <a:rPr b="1" lang="sv-SE" sz="3200"/>
              <a:t>116,000 years</a:t>
            </a:r>
            <a:r>
              <a:rPr lang="sv-SE" sz="3200"/>
              <a:t>.</a:t>
            </a:r>
            <a:endParaRPr sz="3200"/>
          </a:p>
          <a:p>
            <a:pPr indent="0" lvl="0" marL="0" marR="0" rtl="0" algn="l">
              <a:lnSpc>
                <a:spcPct val="120000"/>
              </a:lnSpc>
              <a:spcBef>
                <a:spcPts val="0"/>
              </a:spcBef>
              <a:spcAft>
                <a:spcPts val="0"/>
              </a:spcAft>
              <a:buNone/>
            </a:pPr>
            <a:r>
              <a:t/>
            </a:r>
            <a:endParaRPr/>
          </a:p>
          <a:p>
            <a:pPr indent="0" lvl="0" marL="0" marR="0" rtl="0" algn="l">
              <a:lnSpc>
                <a:spcPct val="120000"/>
              </a:lnSpc>
              <a:spcBef>
                <a:spcPts val="0"/>
              </a:spcBef>
              <a:spcAft>
                <a:spcPts val="0"/>
              </a:spcAft>
              <a:buNone/>
            </a:pPr>
            <a:r>
              <a:rPr lang="sv-SE"/>
              <a:t>However, there are ways to get some of the benefits of path coverage without the cost...</a:t>
            </a:r>
            <a:endParaRPr/>
          </a:p>
        </p:txBody>
      </p:sp>
      <p:sp>
        <p:nvSpPr>
          <p:cNvPr id="322" name="Google Shape;322;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Coverage</a:t>
            </a:r>
            <a:endParaRPr/>
          </a:p>
        </p:txBody>
      </p:sp>
      <p:sp>
        <p:nvSpPr>
          <p:cNvPr id="328" name="Google Shape;328;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Theoretically, a very strong coverage metric.</a:t>
            </a:r>
            <a:endParaRPr/>
          </a:p>
          <a:p>
            <a:pPr indent="-368300" lvl="1" marL="914400" rtl="0" algn="l">
              <a:lnSpc>
                <a:spcPct val="120000"/>
              </a:lnSpc>
              <a:spcBef>
                <a:spcPts val="0"/>
              </a:spcBef>
              <a:spcAft>
                <a:spcPts val="0"/>
              </a:spcAft>
              <a:buSzPts val="2200"/>
              <a:buChar char="•"/>
            </a:pPr>
            <a:r>
              <a:rPr lang="sv-SE"/>
              <a:t>Many faults emerge through sequences of interactions.</a:t>
            </a:r>
            <a:endParaRPr/>
          </a:p>
          <a:p>
            <a:pPr indent="-393700" lvl="0" marL="457200" rtl="0" algn="l">
              <a:lnSpc>
                <a:spcPct val="120000"/>
              </a:lnSpc>
              <a:spcBef>
                <a:spcPts val="0"/>
              </a:spcBef>
              <a:spcAft>
                <a:spcPts val="0"/>
              </a:spcAft>
              <a:buSzPts val="2600"/>
              <a:buChar char="•"/>
            </a:pPr>
            <a:r>
              <a:rPr lang="sv-SE"/>
              <a:t>But… Generally impossible to achieve. </a:t>
            </a:r>
            <a:endParaRPr/>
          </a:p>
          <a:p>
            <a:pPr indent="-368300" lvl="1" marL="914400" rtl="0" algn="l">
              <a:lnSpc>
                <a:spcPct val="120000"/>
              </a:lnSpc>
              <a:spcBef>
                <a:spcPts val="0"/>
              </a:spcBef>
              <a:spcAft>
                <a:spcPts val="0"/>
              </a:spcAft>
              <a:buSzPts val="2200"/>
              <a:buChar char="•"/>
            </a:pPr>
            <a:r>
              <a:rPr lang="sv-SE"/>
              <a:t>Loops result in an infinite number of path variations.</a:t>
            </a:r>
            <a:endParaRPr/>
          </a:p>
          <a:p>
            <a:pPr indent="-368300" lvl="1" marL="914400" rtl="0" algn="l">
              <a:lnSpc>
                <a:spcPct val="120000"/>
              </a:lnSpc>
              <a:spcBef>
                <a:spcPts val="0"/>
              </a:spcBef>
              <a:spcAft>
                <a:spcPts val="0"/>
              </a:spcAft>
              <a:buSzPts val="2200"/>
              <a:buChar char="•"/>
            </a:pPr>
            <a:r>
              <a:rPr lang="sv-SE"/>
              <a:t>Even bounding number of loop executions leaves an infeasible number of tests.</a:t>
            </a:r>
            <a:endParaRPr/>
          </a:p>
        </p:txBody>
      </p:sp>
      <p:sp>
        <p:nvSpPr>
          <p:cNvPr id="329" name="Google Shape;329;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Coverage</a:t>
            </a:r>
            <a:endParaRPr/>
          </a:p>
        </p:txBody>
      </p:sp>
      <p:sp>
        <p:nvSpPr>
          <p:cNvPr id="335" name="Google Shape;335;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G</a:t>
            </a:r>
            <a:r>
              <a:rPr lang="sv-SE"/>
              <a:t>roups paths that differ only in the subpath they follow when repeating the body of a loop.</a:t>
            </a:r>
            <a:endParaRPr/>
          </a:p>
          <a:p>
            <a:pPr indent="-368300" lvl="1" marL="914400" marR="0" rtl="0" algn="l">
              <a:lnSpc>
                <a:spcPct val="120000"/>
              </a:lnSpc>
              <a:spcBef>
                <a:spcPts val="0"/>
              </a:spcBef>
              <a:spcAft>
                <a:spcPts val="0"/>
              </a:spcAft>
              <a:buSzPts val="2200"/>
              <a:buChar char="•"/>
            </a:pPr>
            <a:r>
              <a:rPr lang="sv-SE"/>
              <a:t>Executing loop 20 times is different than executing it twice, but same </a:t>
            </a:r>
            <a:r>
              <a:rPr i="1" lang="sv-SE"/>
              <a:t>subpaths</a:t>
            </a:r>
            <a:r>
              <a:rPr lang="sv-SE"/>
              <a:t> repeat over and over.</a:t>
            </a:r>
            <a:endParaRPr/>
          </a:p>
          <a:p>
            <a:pPr indent="-368300" lvl="1" marL="914400" marR="0" rtl="0" algn="l">
              <a:lnSpc>
                <a:spcPct val="120000"/>
              </a:lnSpc>
              <a:spcBef>
                <a:spcPts val="0"/>
              </a:spcBef>
              <a:spcAft>
                <a:spcPts val="0"/>
              </a:spcAft>
              <a:buSzPts val="2200"/>
              <a:buChar char="•"/>
            </a:pPr>
            <a:r>
              <a:rPr lang="sv-SE"/>
              <a:t>Unroll loop in CFG into distinct subpaths, and cover those instead of worrying about loop cycles.</a:t>
            </a:r>
            <a:endParaRPr/>
          </a:p>
        </p:txBody>
      </p:sp>
      <p:sp>
        <p:nvSpPr>
          <p:cNvPr id="336" name="Google Shape;336;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Coverage</a:t>
            </a:r>
            <a:endParaRPr/>
          </a:p>
        </p:txBody>
      </p:sp>
      <p:sp>
        <p:nvSpPr>
          <p:cNvPr id="342" name="Google Shape;342;p37"/>
          <p:cNvSpPr/>
          <p:nvPr/>
        </p:nvSpPr>
        <p:spPr>
          <a:xfrm>
            <a:off x="1458550" y="1358475"/>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a:t>
            </a:r>
            <a:endParaRPr/>
          </a:p>
        </p:txBody>
      </p:sp>
      <p:sp>
        <p:nvSpPr>
          <p:cNvPr id="343" name="Google Shape;343;p37"/>
          <p:cNvSpPr/>
          <p:nvPr/>
        </p:nvSpPr>
        <p:spPr>
          <a:xfrm>
            <a:off x="1375300" y="1747275"/>
            <a:ext cx="538200" cy="366900"/>
          </a:xfrm>
          <a:prstGeom prst="diamond">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344" name="Google Shape;344;p37"/>
          <p:cNvCxnSpPr>
            <a:stCxn id="342" idx="2"/>
            <a:endCxn id="343" idx="0"/>
          </p:cNvCxnSpPr>
          <p:nvPr/>
        </p:nvCxnSpPr>
        <p:spPr>
          <a:xfrm>
            <a:off x="1644400" y="1629975"/>
            <a:ext cx="0" cy="117300"/>
          </a:xfrm>
          <a:prstGeom prst="straightConnector1">
            <a:avLst/>
          </a:prstGeom>
          <a:noFill/>
          <a:ln cap="flat" cmpd="sng" w="9525">
            <a:solidFill>
              <a:schemeClr val="dk2"/>
            </a:solidFill>
            <a:prstDash val="solid"/>
            <a:round/>
            <a:headEnd len="med" w="med" type="none"/>
            <a:tailEnd len="med" w="med" type="triangle"/>
          </a:ln>
        </p:spPr>
      </p:cxnSp>
      <p:sp>
        <p:nvSpPr>
          <p:cNvPr id="345" name="Google Shape;345;p37"/>
          <p:cNvSpPr/>
          <p:nvPr/>
        </p:nvSpPr>
        <p:spPr>
          <a:xfrm>
            <a:off x="1003600" y="233426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a:t>
            </a:r>
            <a:endParaRPr/>
          </a:p>
        </p:txBody>
      </p:sp>
      <p:cxnSp>
        <p:nvCxnSpPr>
          <p:cNvPr id="346" name="Google Shape;346;p37"/>
          <p:cNvCxnSpPr>
            <a:stCxn id="343" idx="2"/>
            <a:endCxn id="345" idx="0"/>
          </p:cNvCxnSpPr>
          <p:nvPr/>
        </p:nvCxnSpPr>
        <p:spPr>
          <a:xfrm flipH="1">
            <a:off x="1189600" y="2114175"/>
            <a:ext cx="454800" cy="220200"/>
          </a:xfrm>
          <a:prstGeom prst="straightConnector1">
            <a:avLst/>
          </a:prstGeom>
          <a:noFill/>
          <a:ln cap="flat" cmpd="sng" w="9525">
            <a:solidFill>
              <a:schemeClr val="dk2"/>
            </a:solidFill>
            <a:prstDash val="solid"/>
            <a:round/>
            <a:headEnd len="med" w="med" type="none"/>
            <a:tailEnd len="med" w="med" type="triangle"/>
          </a:ln>
        </p:spPr>
      </p:cxnSp>
      <p:sp>
        <p:nvSpPr>
          <p:cNvPr id="347" name="Google Shape;347;p37"/>
          <p:cNvSpPr/>
          <p:nvPr/>
        </p:nvSpPr>
        <p:spPr>
          <a:xfrm>
            <a:off x="1761775" y="2286563"/>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cxnSp>
        <p:nvCxnSpPr>
          <p:cNvPr id="348" name="Google Shape;348;p37"/>
          <p:cNvCxnSpPr>
            <a:stCxn id="343" idx="2"/>
            <a:endCxn id="347" idx="0"/>
          </p:cNvCxnSpPr>
          <p:nvPr/>
        </p:nvCxnSpPr>
        <p:spPr>
          <a:xfrm>
            <a:off x="1644400" y="2114175"/>
            <a:ext cx="386400" cy="172500"/>
          </a:xfrm>
          <a:prstGeom prst="straightConnector1">
            <a:avLst/>
          </a:prstGeom>
          <a:noFill/>
          <a:ln cap="flat" cmpd="sng" w="9525">
            <a:solidFill>
              <a:schemeClr val="dk2"/>
            </a:solidFill>
            <a:prstDash val="solid"/>
            <a:round/>
            <a:headEnd len="med" w="med" type="none"/>
            <a:tailEnd len="med" w="med" type="triangle"/>
          </a:ln>
        </p:spPr>
      </p:cxnSp>
      <p:sp>
        <p:nvSpPr>
          <p:cNvPr id="349" name="Google Shape;349;p37"/>
          <p:cNvSpPr/>
          <p:nvPr/>
        </p:nvSpPr>
        <p:spPr>
          <a:xfrm>
            <a:off x="1458550" y="2806800"/>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cxnSp>
        <p:nvCxnSpPr>
          <p:cNvPr id="350" name="Google Shape;350;p37"/>
          <p:cNvCxnSpPr>
            <a:stCxn id="347" idx="2"/>
            <a:endCxn id="349" idx="0"/>
          </p:cNvCxnSpPr>
          <p:nvPr/>
        </p:nvCxnSpPr>
        <p:spPr>
          <a:xfrm flipH="1">
            <a:off x="1727575" y="2653463"/>
            <a:ext cx="303300" cy="153300"/>
          </a:xfrm>
          <a:prstGeom prst="straightConnector1">
            <a:avLst/>
          </a:prstGeom>
          <a:noFill/>
          <a:ln cap="flat" cmpd="sng" w="9525">
            <a:solidFill>
              <a:schemeClr val="dk2"/>
            </a:solidFill>
            <a:prstDash val="solid"/>
            <a:round/>
            <a:headEnd len="med" w="med" type="none"/>
            <a:tailEnd len="med" w="med" type="triangle"/>
          </a:ln>
        </p:spPr>
      </p:cxnSp>
      <p:sp>
        <p:nvSpPr>
          <p:cNvPr id="351" name="Google Shape;351;p37"/>
          <p:cNvSpPr/>
          <p:nvPr/>
        </p:nvSpPr>
        <p:spPr>
          <a:xfrm>
            <a:off x="2193025" y="28068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E</a:t>
            </a:r>
            <a:endParaRPr/>
          </a:p>
        </p:txBody>
      </p:sp>
      <p:cxnSp>
        <p:nvCxnSpPr>
          <p:cNvPr id="352" name="Google Shape;352;p37"/>
          <p:cNvCxnSpPr>
            <a:stCxn id="347" idx="2"/>
            <a:endCxn id="351" idx="0"/>
          </p:cNvCxnSpPr>
          <p:nvPr/>
        </p:nvCxnSpPr>
        <p:spPr>
          <a:xfrm>
            <a:off x="2030875" y="2653463"/>
            <a:ext cx="348000" cy="153300"/>
          </a:xfrm>
          <a:prstGeom prst="straightConnector1">
            <a:avLst/>
          </a:prstGeom>
          <a:noFill/>
          <a:ln cap="flat" cmpd="sng" w="9525">
            <a:solidFill>
              <a:schemeClr val="dk2"/>
            </a:solidFill>
            <a:prstDash val="solid"/>
            <a:round/>
            <a:headEnd len="med" w="med" type="none"/>
            <a:tailEnd len="med" w="med" type="triangle"/>
          </a:ln>
        </p:spPr>
      </p:cxnSp>
      <p:sp>
        <p:nvSpPr>
          <p:cNvPr id="353" name="Google Shape;353;p37"/>
          <p:cNvSpPr/>
          <p:nvPr/>
        </p:nvSpPr>
        <p:spPr>
          <a:xfrm>
            <a:off x="1086850" y="33186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F</a:t>
            </a:r>
            <a:endParaRPr/>
          </a:p>
        </p:txBody>
      </p:sp>
      <p:sp>
        <p:nvSpPr>
          <p:cNvPr id="354" name="Google Shape;354;p37"/>
          <p:cNvSpPr/>
          <p:nvPr/>
        </p:nvSpPr>
        <p:spPr>
          <a:xfrm>
            <a:off x="1830250" y="3310050"/>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a:t>
            </a:r>
            <a:endParaRPr/>
          </a:p>
        </p:txBody>
      </p:sp>
      <p:cxnSp>
        <p:nvCxnSpPr>
          <p:cNvPr id="355" name="Google Shape;355;p37"/>
          <p:cNvCxnSpPr>
            <a:stCxn id="349" idx="2"/>
            <a:endCxn id="353" idx="0"/>
          </p:cNvCxnSpPr>
          <p:nvPr/>
        </p:nvCxnSpPr>
        <p:spPr>
          <a:xfrm flipH="1">
            <a:off x="1272850" y="3173700"/>
            <a:ext cx="454800" cy="144900"/>
          </a:xfrm>
          <a:prstGeom prst="straightConnector1">
            <a:avLst/>
          </a:prstGeom>
          <a:noFill/>
          <a:ln cap="flat" cmpd="sng" w="9525">
            <a:solidFill>
              <a:schemeClr val="dk2"/>
            </a:solidFill>
            <a:prstDash val="solid"/>
            <a:round/>
            <a:headEnd len="med" w="med" type="none"/>
            <a:tailEnd len="med" w="med" type="triangle"/>
          </a:ln>
        </p:spPr>
      </p:cxnSp>
      <p:cxnSp>
        <p:nvCxnSpPr>
          <p:cNvPr id="356" name="Google Shape;356;p37"/>
          <p:cNvCxnSpPr>
            <a:stCxn id="349" idx="2"/>
            <a:endCxn id="354" idx="0"/>
          </p:cNvCxnSpPr>
          <p:nvPr/>
        </p:nvCxnSpPr>
        <p:spPr>
          <a:xfrm>
            <a:off x="1727650" y="3173700"/>
            <a:ext cx="371700" cy="136500"/>
          </a:xfrm>
          <a:prstGeom prst="straightConnector1">
            <a:avLst/>
          </a:prstGeom>
          <a:noFill/>
          <a:ln cap="flat" cmpd="sng" w="9525">
            <a:solidFill>
              <a:schemeClr val="dk2"/>
            </a:solidFill>
            <a:prstDash val="solid"/>
            <a:round/>
            <a:headEnd len="med" w="med" type="none"/>
            <a:tailEnd len="med" w="med" type="triangle"/>
          </a:ln>
        </p:spPr>
      </p:cxnSp>
      <p:sp>
        <p:nvSpPr>
          <p:cNvPr id="357" name="Google Shape;357;p37"/>
          <p:cNvSpPr/>
          <p:nvPr/>
        </p:nvSpPr>
        <p:spPr>
          <a:xfrm>
            <a:off x="1644400" y="3763088"/>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H</a:t>
            </a:r>
            <a:endParaRPr/>
          </a:p>
        </p:txBody>
      </p:sp>
      <p:sp>
        <p:nvSpPr>
          <p:cNvPr id="358" name="Google Shape;358;p37"/>
          <p:cNvSpPr/>
          <p:nvPr/>
        </p:nvSpPr>
        <p:spPr>
          <a:xfrm>
            <a:off x="2193025" y="3763088"/>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a:t>
            </a:r>
            <a:endParaRPr/>
          </a:p>
        </p:txBody>
      </p:sp>
      <p:cxnSp>
        <p:nvCxnSpPr>
          <p:cNvPr id="359" name="Google Shape;359;p37"/>
          <p:cNvCxnSpPr>
            <a:stCxn id="354" idx="2"/>
            <a:endCxn id="357" idx="0"/>
          </p:cNvCxnSpPr>
          <p:nvPr/>
        </p:nvCxnSpPr>
        <p:spPr>
          <a:xfrm flipH="1">
            <a:off x="1830250" y="3676950"/>
            <a:ext cx="269100" cy="86100"/>
          </a:xfrm>
          <a:prstGeom prst="straightConnector1">
            <a:avLst/>
          </a:prstGeom>
          <a:noFill/>
          <a:ln cap="flat" cmpd="sng" w="9525">
            <a:solidFill>
              <a:schemeClr val="dk2"/>
            </a:solidFill>
            <a:prstDash val="solid"/>
            <a:round/>
            <a:headEnd len="med" w="med" type="none"/>
            <a:tailEnd len="med" w="med" type="triangle"/>
          </a:ln>
        </p:spPr>
      </p:cxnSp>
      <p:cxnSp>
        <p:nvCxnSpPr>
          <p:cNvPr id="360" name="Google Shape;360;p37"/>
          <p:cNvCxnSpPr>
            <a:stCxn id="354" idx="2"/>
            <a:endCxn id="358" idx="0"/>
          </p:cNvCxnSpPr>
          <p:nvPr/>
        </p:nvCxnSpPr>
        <p:spPr>
          <a:xfrm>
            <a:off x="2099350" y="3676950"/>
            <a:ext cx="279600" cy="86100"/>
          </a:xfrm>
          <a:prstGeom prst="straightConnector1">
            <a:avLst/>
          </a:prstGeom>
          <a:noFill/>
          <a:ln cap="flat" cmpd="sng" w="9525">
            <a:solidFill>
              <a:schemeClr val="dk2"/>
            </a:solidFill>
            <a:prstDash val="solid"/>
            <a:round/>
            <a:headEnd len="med" w="med" type="none"/>
            <a:tailEnd len="med" w="med" type="triangle"/>
          </a:ln>
        </p:spPr>
      </p:cxnSp>
      <p:sp>
        <p:nvSpPr>
          <p:cNvPr id="361" name="Google Shape;361;p37"/>
          <p:cNvSpPr/>
          <p:nvPr/>
        </p:nvSpPr>
        <p:spPr>
          <a:xfrm>
            <a:off x="1913500" y="4196391"/>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cxnSp>
        <p:nvCxnSpPr>
          <p:cNvPr id="362" name="Google Shape;362;p37"/>
          <p:cNvCxnSpPr>
            <a:stCxn id="357" idx="2"/>
            <a:endCxn id="361" idx="0"/>
          </p:cNvCxnSpPr>
          <p:nvPr/>
        </p:nvCxnSpPr>
        <p:spPr>
          <a:xfrm>
            <a:off x="1830250" y="4034588"/>
            <a:ext cx="269100" cy="161700"/>
          </a:xfrm>
          <a:prstGeom prst="straightConnector1">
            <a:avLst/>
          </a:prstGeom>
          <a:noFill/>
          <a:ln cap="flat" cmpd="sng" w="9525">
            <a:solidFill>
              <a:schemeClr val="dk2"/>
            </a:solidFill>
            <a:prstDash val="solid"/>
            <a:round/>
            <a:headEnd len="med" w="med" type="none"/>
            <a:tailEnd len="med" w="med" type="triangle"/>
          </a:ln>
        </p:spPr>
      </p:cxnSp>
      <p:cxnSp>
        <p:nvCxnSpPr>
          <p:cNvPr id="363" name="Google Shape;363;p37"/>
          <p:cNvCxnSpPr>
            <a:stCxn id="358" idx="2"/>
            <a:endCxn id="361" idx="0"/>
          </p:cNvCxnSpPr>
          <p:nvPr/>
        </p:nvCxnSpPr>
        <p:spPr>
          <a:xfrm flipH="1">
            <a:off x="2099275" y="4034588"/>
            <a:ext cx="279600" cy="161700"/>
          </a:xfrm>
          <a:prstGeom prst="straightConnector1">
            <a:avLst/>
          </a:prstGeom>
          <a:noFill/>
          <a:ln cap="flat" cmpd="sng" w="9525">
            <a:solidFill>
              <a:schemeClr val="dk2"/>
            </a:solidFill>
            <a:prstDash val="solid"/>
            <a:round/>
            <a:headEnd len="med" w="med" type="none"/>
            <a:tailEnd len="med" w="med" type="triangle"/>
          </a:ln>
        </p:spPr>
      </p:cxnSp>
      <p:sp>
        <p:nvSpPr>
          <p:cNvPr id="364" name="Google Shape;364;p37"/>
          <p:cNvSpPr/>
          <p:nvPr/>
        </p:nvSpPr>
        <p:spPr>
          <a:xfrm>
            <a:off x="1262900" y="3596363"/>
            <a:ext cx="635900" cy="697050"/>
          </a:xfrm>
          <a:custGeom>
            <a:rect b="b" l="l" r="r" t="t"/>
            <a:pathLst>
              <a:path extrusionOk="0" h="37176" w="25436">
                <a:moveTo>
                  <a:pt x="0" y="0"/>
                </a:moveTo>
                <a:lnTo>
                  <a:pt x="391" y="37176"/>
                </a:lnTo>
                <a:lnTo>
                  <a:pt x="25436" y="37176"/>
                </a:lnTo>
              </a:path>
            </a:pathLst>
          </a:custGeom>
          <a:noFill/>
          <a:ln cap="flat" cmpd="sng" w="9525">
            <a:solidFill>
              <a:schemeClr val="dk2"/>
            </a:solidFill>
            <a:prstDash val="solid"/>
            <a:round/>
            <a:headEnd len="med" w="med" type="none"/>
            <a:tailEnd len="med" w="med" type="triangle"/>
          </a:ln>
        </p:spPr>
      </p:sp>
      <p:sp>
        <p:nvSpPr>
          <p:cNvPr id="365" name="Google Shape;365;p37"/>
          <p:cNvSpPr/>
          <p:nvPr/>
        </p:nvSpPr>
        <p:spPr>
          <a:xfrm>
            <a:off x="2319475" y="2972700"/>
            <a:ext cx="704400" cy="1357406"/>
          </a:xfrm>
          <a:custGeom>
            <a:rect b="b" l="l" r="r" t="t"/>
            <a:pathLst>
              <a:path extrusionOk="0" h="72395" w="28176">
                <a:moveTo>
                  <a:pt x="10958" y="0"/>
                </a:moveTo>
                <a:lnTo>
                  <a:pt x="28176" y="0"/>
                </a:lnTo>
                <a:lnTo>
                  <a:pt x="27002" y="72004"/>
                </a:lnTo>
                <a:lnTo>
                  <a:pt x="0" y="72395"/>
                </a:lnTo>
              </a:path>
            </a:pathLst>
          </a:custGeom>
          <a:noFill/>
          <a:ln cap="flat" cmpd="sng" w="9525">
            <a:solidFill>
              <a:schemeClr val="dk2"/>
            </a:solidFill>
            <a:prstDash val="solid"/>
            <a:round/>
            <a:headEnd len="med" w="med" type="none"/>
            <a:tailEnd len="med" w="med" type="triangle"/>
          </a:ln>
        </p:spPr>
      </p:sp>
      <p:sp>
        <p:nvSpPr>
          <p:cNvPr id="366" name="Google Shape;366;p37"/>
          <p:cNvSpPr/>
          <p:nvPr/>
        </p:nvSpPr>
        <p:spPr>
          <a:xfrm>
            <a:off x="1810750" y="1688644"/>
            <a:ext cx="1418575" cy="2986313"/>
          </a:xfrm>
          <a:custGeom>
            <a:rect b="b" l="l" r="r" t="t"/>
            <a:pathLst>
              <a:path extrusionOk="0" h="159270" w="56743">
                <a:moveTo>
                  <a:pt x="11349" y="148313"/>
                </a:moveTo>
                <a:lnTo>
                  <a:pt x="11740" y="159270"/>
                </a:lnTo>
                <a:lnTo>
                  <a:pt x="56743" y="158879"/>
                </a:lnTo>
                <a:lnTo>
                  <a:pt x="56351" y="0"/>
                </a:lnTo>
                <a:lnTo>
                  <a:pt x="0" y="9392"/>
                </a:lnTo>
              </a:path>
            </a:pathLst>
          </a:custGeom>
          <a:noFill/>
          <a:ln cap="flat" cmpd="sng" w="9525">
            <a:solidFill>
              <a:srgbClr val="FF0000"/>
            </a:solidFill>
            <a:prstDash val="solid"/>
            <a:round/>
            <a:headEnd len="med" w="med" type="none"/>
            <a:tailEnd len="med" w="med" type="triangle"/>
          </a:ln>
        </p:spPr>
      </p:sp>
      <p:sp>
        <p:nvSpPr>
          <p:cNvPr id="367" name="Google Shape;367;p37"/>
          <p:cNvSpPr/>
          <p:nvPr/>
        </p:nvSpPr>
        <p:spPr>
          <a:xfrm>
            <a:off x="5405925" y="1280091"/>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a:t>
            </a:r>
            <a:endParaRPr/>
          </a:p>
        </p:txBody>
      </p:sp>
      <p:sp>
        <p:nvSpPr>
          <p:cNvPr id="368" name="Google Shape;368;p37"/>
          <p:cNvSpPr/>
          <p:nvPr/>
        </p:nvSpPr>
        <p:spPr>
          <a:xfrm>
            <a:off x="5322675" y="1668891"/>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369" name="Google Shape;369;p37"/>
          <p:cNvCxnSpPr>
            <a:stCxn id="367" idx="2"/>
            <a:endCxn id="368" idx="0"/>
          </p:cNvCxnSpPr>
          <p:nvPr/>
        </p:nvCxnSpPr>
        <p:spPr>
          <a:xfrm>
            <a:off x="5591775" y="1551591"/>
            <a:ext cx="0" cy="117300"/>
          </a:xfrm>
          <a:prstGeom prst="straightConnector1">
            <a:avLst/>
          </a:prstGeom>
          <a:noFill/>
          <a:ln cap="flat" cmpd="sng" w="9525">
            <a:solidFill>
              <a:schemeClr val="dk2"/>
            </a:solidFill>
            <a:prstDash val="solid"/>
            <a:round/>
            <a:headEnd len="med" w="med" type="none"/>
            <a:tailEnd len="med" w="med" type="triangle"/>
          </a:ln>
        </p:spPr>
      </p:cxnSp>
      <p:sp>
        <p:nvSpPr>
          <p:cNvPr id="370" name="Google Shape;370;p37"/>
          <p:cNvSpPr/>
          <p:nvPr/>
        </p:nvSpPr>
        <p:spPr>
          <a:xfrm>
            <a:off x="4950975" y="2255878"/>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a:t>
            </a:r>
            <a:endParaRPr/>
          </a:p>
        </p:txBody>
      </p:sp>
      <p:cxnSp>
        <p:nvCxnSpPr>
          <p:cNvPr id="371" name="Google Shape;371;p37"/>
          <p:cNvCxnSpPr>
            <a:stCxn id="368" idx="2"/>
            <a:endCxn id="370" idx="0"/>
          </p:cNvCxnSpPr>
          <p:nvPr/>
        </p:nvCxnSpPr>
        <p:spPr>
          <a:xfrm flipH="1">
            <a:off x="5136975" y="2035791"/>
            <a:ext cx="454800" cy="220200"/>
          </a:xfrm>
          <a:prstGeom prst="straightConnector1">
            <a:avLst/>
          </a:prstGeom>
          <a:noFill/>
          <a:ln cap="flat" cmpd="sng" w="9525">
            <a:solidFill>
              <a:schemeClr val="dk2"/>
            </a:solidFill>
            <a:prstDash val="solid"/>
            <a:round/>
            <a:headEnd len="med" w="med" type="none"/>
            <a:tailEnd len="med" w="med" type="triangle"/>
          </a:ln>
        </p:spPr>
      </p:cxnSp>
      <p:sp>
        <p:nvSpPr>
          <p:cNvPr id="372" name="Google Shape;372;p37"/>
          <p:cNvSpPr/>
          <p:nvPr/>
        </p:nvSpPr>
        <p:spPr>
          <a:xfrm>
            <a:off x="5709150" y="2208178"/>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cxnSp>
        <p:nvCxnSpPr>
          <p:cNvPr id="373" name="Google Shape;373;p37"/>
          <p:cNvCxnSpPr>
            <a:stCxn id="368" idx="2"/>
            <a:endCxn id="372" idx="0"/>
          </p:cNvCxnSpPr>
          <p:nvPr/>
        </p:nvCxnSpPr>
        <p:spPr>
          <a:xfrm>
            <a:off x="5591775" y="2035791"/>
            <a:ext cx="386400" cy="172500"/>
          </a:xfrm>
          <a:prstGeom prst="straightConnector1">
            <a:avLst/>
          </a:prstGeom>
          <a:noFill/>
          <a:ln cap="flat" cmpd="sng" w="9525">
            <a:solidFill>
              <a:schemeClr val="dk2"/>
            </a:solidFill>
            <a:prstDash val="solid"/>
            <a:round/>
            <a:headEnd len="med" w="med" type="none"/>
            <a:tailEnd len="med" w="med" type="triangle"/>
          </a:ln>
        </p:spPr>
      </p:cxnSp>
      <p:sp>
        <p:nvSpPr>
          <p:cNvPr id="374" name="Google Shape;374;p37"/>
          <p:cNvSpPr/>
          <p:nvPr/>
        </p:nvSpPr>
        <p:spPr>
          <a:xfrm>
            <a:off x="5405925" y="2728416"/>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cxnSp>
        <p:nvCxnSpPr>
          <p:cNvPr id="375" name="Google Shape;375;p37"/>
          <p:cNvCxnSpPr>
            <a:stCxn id="372" idx="2"/>
            <a:endCxn id="374" idx="0"/>
          </p:cNvCxnSpPr>
          <p:nvPr/>
        </p:nvCxnSpPr>
        <p:spPr>
          <a:xfrm flipH="1">
            <a:off x="5674950" y="2575078"/>
            <a:ext cx="303300" cy="153300"/>
          </a:xfrm>
          <a:prstGeom prst="straightConnector1">
            <a:avLst/>
          </a:prstGeom>
          <a:noFill/>
          <a:ln cap="flat" cmpd="sng" w="9525">
            <a:solidFill>
              <a:schemeClr val="dk2"/>
            </a:solidFill>
            <a:prstDash val="solid"/>
            <a:round/>
            <a:headEnd len="med" w="med" type="none"/>
            <a:tailEnd len="med" w="med" type="triangle"/>
          </a:ln>
        </p:spPr>
      </p:cxnSp>
      <p:sp>
        <p:nvSpPr>
          <p:cNvPr id="376" name="Google Shape;376;p37"/>
          <p:cNvSpPr/>
          <p:nvPr/>
        </p:nvSpPr>
        <p:spPr>
          <a:xfrm>
            <a:off x="6639325" y="2776116"/>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E</a:t>
            </a:r>
            <a:endParaRPr/>
          </a:p>
        </p:txBody>
      </p:sp>
      <p:cxnSp>
        <p:nvCxnSpPr>
          <p:cNvPr id="377" name="Google Shape;377;p37"/>
          <p:cNvCxnSpPr>
            <a:stCxn id="372" idx="2"/>
            <a:endCxn id="376" idx="0"/>
          </p:cNvCxnSpPr>
          <p:nvPr/>
        </p:nvCxnSpPr>
        <p:spPr>
          <a:xfrm>
            <a:off x="5978250" y="2575078"/>
            <a:ext cx="846900" cy="201000"/>
          </a:xfrm>
          <a:prstGeom prst="straightConnector1">
            <a:avLst/>
          </a:prstGeom>
          <a:noFill/>
          <a:ln cap="flat" cmpd="sng" w="9525">
            <a:solidFill>
              <a:schemeClr val="dk2"/>
            </a:solidFill>
            <a:prstDash val="solid"/>
            <a:round/>
            <a:headEnd len="med" w="med" type="none"/>
            <a:tailEnd len="med" w="med" type="triangle"/>
          </a:ln>
        </p:spPr>
      </p:cxnSp>
      <p:sp>
        <p:nvSpPr>
          <p:cNvPr id="378" name="Google Shape;378;p37"/>
          <p:cNvSpPr/>
          <p:nvPr/>
        </p:nvSpPr>
        <p:spPr>
          <a:xfrm>
            <a:off x="5034225" y="3240216"/>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F</a:t>
            </a:r>
            <a:endParaRPr/>
          </a:p>
        </p:txBody>
      </p:sp>
      <p:sp>
        <p:nvSpPr>
          <p:cNvPr id="379" name="Google Shape;379;p37"/>
          <p:cNvSpPr/>
          <p:nvPr/>
        </p:nvSpPr>
        <p:spPr>
          <a:xfrm>
            <a:off x="5777625" y="3231666"/>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a:t>
            </a:r>
            <a:endParaRPr/>
          </a:p>
        </p:txBody>
      </p:sp>
      <p:cxnSp>
        <p:nvCxnSpPr>
          <p:cNvPr id="380" name="Google Shape;380;p37"/>
          <p:cNvCxnSpPr>
            <a:stCxn id="374" idx="2"/>
            <a:endCxn id="378" idx="0"/>
          </p:cNvCxnSpPr>
          <p:nvPr/>
        </p:nvCxnSpPr>
        <p:spPr>
          <a:xfrm flipH="1">
            <a:off x="5220225" y="3095316"/>
            <a:ext cx="454800" cy="144900"/>
          </a:xfrm>
          <a:prstGeom prst="straightConnector1">
            <a:avLst/>
          </a:prstGeom>
          <a:noFill/>
          <a:ln cap="flat" cmpd="sng" w="9525">
            <a:solidFill>
              <a:schemeClr val="dk2"/>
            </a:solidFill>
            <a:prstDash val="solid"/>
            <a:round/>
            <a:headEnd len="med" w="med" type="none"/>
            <a:tailEnd len="med" w="med" type="triangle"/>
          </a:ln>
        </p:spPr>
      </p:cxnSp>
      <p:cxnSp>
        <p:nvCxnSpPr>
          <p:cNvPr id="381" name="Google Shape;381;p37"/>
          <p:cNvCxnSpPr>
            <a:stCxn id="374" idx="2"/>
            <a:endCxn id="379" idx="0"/>
          </p:cNvCxnSpPr>
          <p:nvPr/>
        </p:nvCxnSpPr>
        <p:spPr>
          <a:xfrm>
            <a:off x="5675025" y="3095316"/>
            <a:ext cx="371700" cy="136500"/>
          </a:xfrm>
          <a:prstGeom prst="straightConnector1">
            <a:avLst/>
          </a:prstGeom>
          <a:noFill/>
          <a:ln cap="flat" cmpd="sng" w="9525">
            <a:solidFill>
              <a:schemeClr val="dk2"/>
            </a:solidFill>
            <a:prstDash val="solid"/>
            <a:round/>
            <a:headEnd len="med" w="med" type="none"/>
            <a:tailEnd len="med" w="med" type="triangle"/>
          </a:ln>
        </p:spPr>
      </p:cxnSp>
      <p:sp>
        <p:nvSpPr>
          <p:cNvPr id="382" name="Google Shape;382;p37"/>
          <p:cNvSpPr/>
          <p:nvPr/>
        </p:nvSpPr>
        <p:spPr>
          <a:xfrm>
            <a:off x="5591775" y="368470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H</a:t>
            </a:r>
            <a:endParaRPr/>
          </a:p>
        </p:txBody>
      </p:sp>
      <p:sp>
        <p:nvSpPr>
          <p:cNvPr id="383" name="Google Shape;383;p37"/>
          <p:cNvSpPr/>
          <p:nvPr/>
        </p:nvSpPr>
        <p:spPr>
          <a:xfrm>
            <a:off x="6140400" y="368470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a:t>
            </a:r>
            <a:endParaRPr/>
          </a:p>
        </p:txBody>
      </p:sp>
      <p:cxnSp>
        <p:nvCxnSpPr>
          <p:cNvPr id="384" name="Google Shape;384;p37"/>
          <p:cNvCxnSpPr>
            <a:stCxn id="379" idx="2"/>
            <a:endCxn id="382" idx="0"/>
          </p:cNvCxnSpPr>
          <p:nvPr/>
        </p:nvCxnSpPr>
        <p:spPr>
          <a:xfrm flipH="1">
            <a:off x="5777625" y="3598566"/>
            <a:ext cx="269100" cy="86100"/>
          </a:xfrm>
          <a:prstGeom prst="straightConnector1">
            <a:avLst/>
          </a:prstGeom>
          <a:noFill/>
          <a:ln cap="flat" cmpd="sng" w="9525">
            <a:solidFill>
              <a:schemeClr val="dk2"/>
            </a:solidFill>
            <a:prstDash val="solid"/>
            <a:round/>
            <a:headEnd len="med" w="med" type="none"/>
            <a:tailEnd len="med" w="med" type="triangle"/>
          </a:ln>
        </p:spPr>
      </p:cxnSp>
      <p:cxnSp>
        <p:nvCxnSpPr>
          <p:cNvPr id="385" name="Google Shape;385;p37"/>
          <p:cNvCxnSpPr>
            <a:stCxn id="379" idx="2"/>
            <a:endCxn id="383" idx="0"/>
          </p:cNvCxnSpPr>
          <p:nvPr/>
        </p:nvCxnSpPr>
        <p:spPr>
          <a:xfrm>
            <a:off x="6046725" y="3598566"/>
            <a:ext cx="279600" cy="86100"/>
          </a:xfrm>
          <a:prstGeom prst="straightConnector1">
            <a:avLst/>
          </a:prstGeom>
          <a:noFill/>
          <a:ln cap="flat" cmpd="sng" w="9525">
            <a:solidFill>
              <a:schemeClr val="dk2"/>
            </a:solidFill>
            <a:prstDash val="solid"/>
            <a:round/>
            <a:headEnd len="med" w="med" type="none"/>
            <a:tailEnd len="med" w="med" type="triangle"/>
          </a:ln>
        </p:spPr>
      </p:cxnSp>
      <p:sp>
        <p:nvSpPr>
          <p:cNvPr id="386" name="Google Shape;386;p37"/>
          <p:cNvSpPr/>
          <p:nvPr/>
        </p:nvSpPr>
        <p:spPr>
          <a:xfrm>
            <a:off x="5599125" y="41121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387" name="Google Shape;387;p37"/>
          <p:cNvSpPr/>
          <p:nvPr/>
        </p:nvSpPr>
        <p:spPr>
          <a:xfrm>
            <a:off x="6189375" y="41121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388" name="Google Shape;388;p37"/>
          <p:cNvSpPr/>
          <p:nvPr/>
        </p:nvSpPr>
        <p:spPr>
          <a:xfrm>
            <a:off x="5034225" y="368471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389" name="Google Shape;389;p37"/>
          <p:cNvSpPr/>
          <p:nvPr/>
        </p:nvSpPr>
        <p:spPr>
          <a:xfrm>
            <a:off x="6639325" y="3169519"/>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390" name="Google Shape;390;p37"/>
          <p:cNvSpPr/>
          <p:nvPr/>
        </p:nvSpPr>
        <p:spPr>
          <a:xfrm>
            <a:off x="6566025" y="3562903"/>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391" name="Google Shape;391;p37"/>
          <p:cNvSpPr/>
          <p:nvPr/>
        </p:nvSpPr>
        <p:spPr>
          <a:xfrm>
            <a:off x="6132600" y="4507153"/>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392" name="Google Shape;392;p37"/>
          <p:cNvSpPr/>
          <p:nvPr/>
        </p:nvSpPr>
        <p:spPr>
          <a:xfrm>
            <a:off x="5508513" y="4518666"/>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393" name="Google Shape;393;p37"/>
          <p:cNvSpPr/>
          <p:nvPr/>
        </p:nvSpPr>
        <p:spPr>
          <a:xfrm>
            <a:off x="4950975" y="4079766"/>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394" name="Google Shape;394;p37"/>
          <p:cNvCxnSpPr>
            <a:stCxn id="388" idx="2"/>
            <a:endCxn id="393" idx="0"/>
          </p:cNvCxnSpPr>
          <p:nvPr/>
        </p:nvCxnSpPr>
        <p:spPr>
          <a:xfrm>
            <a:off x="5220075" y="3956213"/>
            <a:ext cx="0" cy="123600"/>
          </a:xfrm>
          <a:prstGeom prst="straightConnector1">
            <a:avLst/>
          </a:prstGeom>
          <a:noFill/>
          <a:ln cap="flat" cmpd="sng" w="9525">
            <a:solidFill>
              <a:schemeClr val="dk2"/>
            </a:solidFill>
            <a:prstDash val="solid"/>
            <a:round/>
            <a:headEnd len="med" w="med" type="none"/>
            <a:tailEnd len="med" w="med" type="triangle"/>
          </a:ln>
        </p:spPr>
      </p:cxnSp>
      <p:cxnSp>
        <p:nvCxnSpPr>
          <p:cNvPr id="395" name="Google Shape;395;p37"/>
          <p:cNvCxnSpPr>
            <a:stCxn id="386" idx="2"/>
            <a:endCxn id="392" idx="0"/>
          </p:cNvCxnSpPr>
          <p:nvPr/>
        </p:nvCxnSpPr>
        <p:spPr>
          <a:xfrm flipH="1">
            <a:off x="5777475" y="4383600"/>
            <a:ext cx="7500" cy="135000"/>
          </a:xfrm>
          <a:prstGeom prst="straightConnector1">
            <a:avLst/>
          </a:prstGeom>
          <a:noFill/>
          <a:ln cap="flat" cmpd="sng" w="9525">
            <a:solidFill>
              <a:schemeClr val="dk2"/>
            </a:solidFill>
            <a:prstDash val="solid"/>
            <a:round/>
            <a:headEnd len="med" w="med" type="none"/>
            <a:tailEnd len="med" w="med" type="triangle"/>
          </a:ln>
        </p:spPr>
      </p:cxnSp>
      <p:cxnSp>
        <p:nvCxnSpPr>
          <p:cNvPr id="396" name="Google Shape;396;p37"/>
          <p:cNvCxnSpPr>
            <a:endCxn id="391" idx="0"/>
          </p:cNvCxnSpPr>
          <p:nvPr/>
        </p:nvCxnSpPr>
        <p:spPr>
          <a:xfrm>
            <a:off x="6375300" y="4383553"/>
            <a:ext cx="26400" cy="123600"/>
          </a:xfrm>
          <a:prstGeom prst="straightConnector1">
            <a:avLst/>
          </a:prstGeom>
          <a:noFill/>
          <a:ln cap="flat" cmpd="sng" w="9525">
            <a:solidFill>
              <a:schemeClr val="dk2"/>
            </a:solidFill>
            <a:prstDash val="solid"/>
            <a:round/>
            <a:headEnd len="med" w="med" type="none"/>
            <a:tailEnd len="med" w="med" type="triangle"/>
          </a:ln>
        </p:spPr>
      </p:cxnSp>
      <p:cxnSp>
        <p:nvCxnSpPr>
          <p:cNvPr id="397" name="Google Shape;397;p37"/>
          <p:cNvCxnSpPr>
            <a:stCxn id="376" idx="2"/>
            <a:endCxn id="389" idx="0"/>
          </p:cNvCxnSpPr>
          <p:nvPr/>
        </p:nvCxnSpPr>
        <p:spPr>
          <a:xfrm>
            <a:off x="6825175" y="3047616"/>
            <a:ext cx="0" cy="121800"/>
          </a:xfrm>
          <a:prstGeom prst="straightConnector1">
            <a:avLst/>
          </a:prstGeom>
          <a:noFill/>
          <a:ln cap="flat" cmpd="sng" w="9525">
            <a:solidFill>
              <a:schemeClr val="dk2"/>
            </a:solidFill>
            <a:prstDash val="solid"/>
            <a:round/>
            <a:headEnd len="med" w="med" type="none"/>
            <a:tailEnd len="med" w="med" type="triangle"/>
          </a:ln>
        </p:spPr>
      </p:cxnSp>
      <p:cxnSp>
        <p:nvCxnSpPr>
          <p:cNvPr id="398" name="Google Shape;398;p37"/>
          <p:cNvCxnSpPr>
            <a:stCxn id="382" idx="2"/>
            <a:endCxn id="386" idx="0"/>
          </p:cNvCxnSpPr>
          <p:nvPr/>
        </p:nvCxnSpPr>
        <p:spPr>
          <a:xfrm>
            <a:off x="5777625" y="3956203"/>
            <a:ext cx="7500" cy="156000"/>
          </a:xfrm>
          <a:prstGeom prst="straightConnector1">
            <a:avLst/>
          </a:prstGeom>
          <a:noFill/>
          <a:ln cap="flat" cmpd="sng" w="9525">
            <a:solidFill>
              <a:schemeClr val="dk2"/>
            </a:solidFill>
            <a:prstDash val="solid"/>
            <a:round/>
            <a:headEnd len="med" w="med" type="none"/>
            <a:tailEnd len="med" w="med" type="triangle"/>
          </a:ln>
        </p:spPr>
      </p:cxnSp>
      <p:cxnSp>
        <p:nvCxnSpPr>
          <p:cNvPr id="399" name="Google Shape;399;p37"/>
          <p:cNvCxnSpPr>
            <a:stCxn id="378" idx="2"/>
            <a:endCxn id="388" idx="0"/>
          </p:cNvCxnSpPr>
          <p:nvPr/>
        </p:nvCxnSpPr>
        <p:spPr>
          <a:xfrm>
            <a:off x="5220075" y="3511716"/>
            <a:ext cx="0" cy="173100"/>
          </a:xfrm>
          <a:prstGeom prst="straightConnector1">
            <a:avLst/>
          </a:prstGeom>
          <a:noFill/>
          <a:ln cap="flat" cmpd="sng" w="9525">
            <a:solidFill>
              <a:schemeClr val="dk2"/>
            </a:solidFill>
            <a:prstDash val="solid"/>
            <a:round/>
            <a:headEnd len="med" w="med" type="none"/>
            <a:tailEnd len="med" w="med" type="triangle"/>
          </a:ln>
        </p:spPr>
      </p:cxnSp>
      <p:cxnSp>
        <p:nvCxnSpPr>
          <p:cNvPr id="400" name="Google Shape;400;p37"/>
          <p:cNvCxnSpPr>
            <a:endCxn id="387" idx="0"/>
          </p:cNvCxnSpPr>
          <p:nvPr/>
        </p:nvCxnSpPr>
        <p:spPr>
          <a:xfrm>
            <a:off x="6326325" y="3956100"/>
            <a:ext cx="48900" cy="156000"/>
          </a:xfrm>
          <a:prstGeom prst="straightConnector1">
            <a:avLst/>
          </a:prstGeom>
          <a:noFill/>
          <a:ln cap="flat" cmpd="sng" w="9525">
            <a:solidFill>
              <a:schemeClr val="dk2"/>
            </a:solidFill>
            <a:prstDash val="solid"/>
            <a:round/>
            <a:headEnd len="med" w="med" type="none"/>
            <a:tailEnd len="med" w="med" type="triangle"/>
          </a:ln>
        </p:spPr>
      </p:cxnSp>
      <p:cxnSp>
        <p:nvCxnSpPr>
          <p:cNvPr id="401" name="Google Shape;401;p37"/>
          <p:cNvCxnSpPr>
            <a:endCxn id="390" idx="0"/>
          </p:cNvCxnSpPr>
          <p:nvPr/>
        </p:nvCxnSpPr>
        <p:spPr>
          <a:xfrm>
            <a:off x="6825225" y="3441103"/>
            <a:ext cx="9900" cy="1218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402" name="Google Shape;402;p37"/>
          <p:cNvGraphicFramePr/>
          <p:nvPr/>
        </p:nvGraphicFramePr>
        <p:xfrm>
          <a:off x="3623213" y="1280100"/>
          <a:ext cx="3000000" cy="3000000"/>
        </p:xfrm>
        <a:graphic>
          <a:graphicData uri="http://schemas.openxmlformats.org/drawingml/2006/table">
            <a:tbl>
              <a:tblPr>
                <a:noFill/>
                <a:tableStyleId>{6229A307-BE43-4B6D-A1BB-23A3A900E4ED}</a:tableStyleId>
              </a:tblPr>
              <a:tblGrid>
                <a:gridCol w="4377425"/>
              </a:tblGrid>
              <a:tr h="722075">
                <a:tc>
                  <a:txBody>
                    <a:bodyPr/>
                    <a:lstStyle/>
                    <a:p>
                      <a:pPr indent="0" lvl="0" marL="0" rtl="0" algn="l">
                        <a:spcBef>
                          <a:spcPts val="0"/>
                        </a:spcBef>
                        <a:spcAft>
                          <a:spcPts val="0"/>
                        </a:spcAft>
                        <a:buNone/>
                      </a:pPr>
                      <a:r>
                        <a:rPr lang="sv-SE" sz="1800"/>
                        <a:t>A -&gt; </a:t>
                      </a:r>
                      <a:r>
                        <a:rPr lang="sv-SE" sz="1800">
                          <a:solidFill>
                            <a:srgbClr val="FF0000"/>
                          </a:solidFill>
                        </a:rPr>
                        <a:t>B</a:t>
                      </a:r>
                      <a:r>
                        <a:rPr lang="sv-SE" sz="1800"/>
                        <a:t> -&gt; M</a:t>
                      </a:r>
                      <a:endParaRPr sz="1800"/>
                    </a:p>
                  </a:txBody>
                  <a:tcPr marT="68575" marB="68575" marR="91425" marL="91425">
                    <a:solidFill>
                      <a:srgbClr val="FFFFFF"/>
                    </a:solidFill>
                  </a:tcPr>
                </a:tc>
              </a:tr>
              <a:tr h="722075">
                <a:tc>
                  <a:txBody>
                    <a:bodyPr/>
                    <a:lstStyle/>
                    <a:p>
                      <a:pPr indent="0" lvl="0" marL="0" rtl="0" algn="l">
                        <a:spcBef>
                          <a:spcPts val="0"/>
                        </a:spcBef>
                        <a:spcAft>
                          <a:spcPts val="0"/>
                        </a:spcAft>
                        <a:buNone/>
                      </a:pPr>
                      <a:r>
                        <a:rPr lang="sv-SE" sz="1800"/>
                        <a:t>A -&gt; </a:t>
                      </a:r>
                      <a:r>
                        <a:rPr lang="sv-SE" sz="1800">
                          <a:solidFill>
                            <a:srgbClr val="FF0000"/>
                          </a:solidFill>
                        </a:rPr>
                        <a:t>B</a:t>
                      </a:r>
                      <a:r>
                        <a:rPr lang="sv-SE" sz="1800"/>
                        <a:t> -&gt; C -&gt; E -&gt; L -&gt; </a:t>
                      </a:r>
                      <a:r>
                        <a:rPr lang="sv-SE" sz="1800">
                          <a:solidFill>
                            <a:srgbClr val="FF0000"/>
                          </a:solidFill>
                        </a:rPr>
                        <a:t>B</a:t>
                      </a:r>
                      <a:endParaRPr sz="1800">
                        <a:solidFill>
                          <a:srgbClr val="FF0000"/>
                        </a:solidFill>
                      </a:endParaRPr>
                    </a:p>
                  </a:txBody>
                  <a:tcPr marT="68575" marB="68575" marR="91425" marL="91425">
                    <a:solidFill>
                      <a:srgbClr val="FFFFFF"/>
                    </a:solidFill>
                  </a:tcPr>
                </a:tc>
              </a:tr>
              <a:tr h="722075">
                <a:tc>
                  <a:txBody>
                    <a:bodyPr/>
                    <a:lstStyle/>
                    <a:p>
                      <a:pPr indent="0" lvl="0" marL="0" rtl="0" algn="l">
                        <a:spcBef>
                          <a:spcPts val="0"/>
                        </a:spcBef>
                        <a:spcAft>
                          <a:spcPts val="0"/>
                        </a:spcAft>
                        <a:buNone/>
                      </a:pPr>
                      <a:r>
                        <a:rPr lang="sv-SE" sz="1800"/>
                        <a:t>A -&gt; </a:t>
                      </a:r>
                      <a:r>
                        <a:rPr lang="sv-SE" sz="1800">
                          <a:solidFill>
                            <a:srgbClr val="FF0000"/>
                          </a:solidFill>
                        </a:rPr>
                        <a:t>B</a:t>
                      </a:r>
                      <a:r>
                        <a:rPr lang="sv-SE" sz="1800">
                          <a:solidFill>
                            <a:schemeClr val="dk1"/>
                          </a:solidFill>
                        </a:rPr>
                        <a:t> -&gt; C -&gt; D -&gt; F -&gt; L -&gt; </a:t>
                      </a:r>
                      <a:r>
                        <a:rPr lang="sv-SE" sz="1800">
                          <a:solidFill>
                            <a:srgbClr val="FF0000"/>
                          </a:solidFill>
                        </a:rPr>
                        <a:t>B</a:t>
                      </a:r>
                      <a:endParaRPr sz="1800"/>
                    </a:p>
                  </a:txBody>
                  <a:tcPr marT="68575" marB="68575" marR="91425" marL="91425">
                    <a:solidFill>
                      <a:srgbClr val="FFFFFF"/>
                    </a:solidFill>
                  </a:tcPr>
                </a:tc>
              </a:tr>
              <a:tr h="722075">
                <a:tc>
                  <a:txBody>
                    <a:bodyPr/>
                    <a:lstStyle/>
                    <a:p>
                      <a:pPr indent="0" lvl="0" marL="0" rtl="0" algn="l">
                        <a:spcBef>
                          <a:spcPts val="0"/>
                        </a:spcBef>
                        <a:spcAft>
                          <a:spcPts val="0"/>
                        </a:spcAft>
                        <a:buClr>
                          <a:schemeClr val="dk1"/>
                        </a:buClr>
                        <a:buSzPts val="800"/>
                        <a:buFont typeface="Arial"/>
                        <a:buNone/>
                      </a:pPr>
                      <a:r>
                        <a:rPr lang="sv-SE" sz="1800"/>
                        <a:t>A -&gt; </a:t>
                      </a:r>
                      <a:r>
                        <a:rPr lang="sv-SE" sz="1800">
                          <a:solidFill>
                            <a:srgbClr val="FF0000"/>
                          </a:solidFill>
                        </a:rPr>
                        <a:t>B</a:t>
                      </a:r>
                      <a:r>
                        <a:rPr lang="sv-SE" sz="1800">
                          <a:solidFill>
                            <a:schemeClr val="dk1"/>
                          </a:solidFill>
                        </a:rPr>
                        <a:t> -&gt; C -&gt; D -&gt; G -&gt; H -&gt; L -&gt; </a:t>
                      </a:r>
                      <a:r>
                        <a:rPr lang="sv-SE" sz="1800">
                          <a:solidFill>
                            <a:srgbClr val="FF0000"/>
                          </a:solidFill>
                        </a:rPr>
                        <a:t>B</a:t>
                      </a:r>
                      <a:endParaRPr sz="1800"/>
                    </a:p>
                  </a:txBody>
                  <a:tcPr marT="68575" marB="68575" marR="91425" marL="91425">
                    <a:solidFill>
                      <a:srgbClr val="FFFFFF"/>
                    </a:solidFill>
                  </a:tcPr>
                </a:tc>
              </a:tr>
              <a:tr h="722075">
                <a:tc>
                  <a:txBody>
                    <a:bodyPr/>
                    <a:lstStyle/>
                    <a:p>
                      <a:pPr indent="0" lvl="0" marL="0" rtl="0" algn="l">
                        <a:spcBef>
                          <a:spcPts val="0"/>
                        </a:spcBef>
                        <a:spcAft>
                          <a:spcPts val="0"/>
                        </a:spcAft>
                        <a:buClr>
                          <a:schemeClr val="dk1"/>
                        </a:buClr>
                        <a:buSzPts val="800"/>
                        <a:buFont typeface="Arial"/>
                        <a:buNone/>
                      </a:pPr>
                      <a:r>
                        <a:rPr lang="sv-SE" sz="1800"/>
                        <a:t>A -&gt; </a:t>
                      </a:r>
                      <a:r>
                        <a:rPr lang="sv-SE" sz="1800">
                          <a:solidFill>
                            <a:srgbClr val="FF0000"/>
                          </a:solidFill>
                        </a:rPr>
                        <a:t>B</a:t>
                      </a:r>
                      <a:r>
                        <a:rPr lang="sv-SE" sz="1800">
                          <a:solidFill>
                            <a:schemeClr val="dk1"/>
                          </a:solidFill>
                        </a:rPr>
                        <a:t> -&gt; C -&gt; D -&gt; G -&gt; I -&gt; L -&gt; </a:t>
                      </a:r>
                      <a:r>
                        <a:rPr lang="sv-SE" sz="1800">
                          <a:solidFill>
                            <a:srgbClr val="FF0000"/>
                          </a:solidFill>
                        </a:rPr>
                        <a:t>B</a:t>
                      </a:r>
                      <a:endParaRPr sz="1800"/>
                    </a:p>
                  </a:txBody>
                  <a:tcPr marT="68575" marB="68575" marR="91425" marL="91425">
                    <a:solidFill>
                      <a:srgbClr val="FFFFFF"/>
                    </a:solidFill>
                  </a:tcPr>
                </a:tc>
              </a:tr>
            </a:tbl>
          </a:graphicData>
        </a:graphic>
      </p:graphicFrame>
      <p:sp>
        <p:nvSpPr>
          <p:cNvPr id="403" name="Google Shape;403;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02"/>
                                        </p:tgtEl>
                                      </p:cBhvr>
                                    </p:animEffect>
                                    <p:set>
                                      <p:cBhvr>
                                        <p:cTn dur="1" fill="hold">
                                          <p:stCondLst>
                                            <p:cond delay="0"/>
                                          </p:stCondLst>
                                        </p:cTn>
                                        <p:tgtEl>
                                          <p:spTgt spid="40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8"/>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Boundary Interior Coverage</a:t>
            </a:r>
            <a:endParaRPr b="0" i="0" u="none" cap="none" strike="noStrike">
              <a:latin typeface="Arial"/>
              <a:ea typeface="Arial"/>
              <a:cs typeface="Arial"/>
              <a:sym typeface="Arial"/>
            </a:endParaRPr>
          </a:p>
        </p:txBody>
      </p:sp>
      <p:sp>
        <p:nvSpPr>
          <p:cNvPr id="413" name="Google Shape;413;p38"/>
          <p:cNvSpPr/>
          <p:nvPr/>
        </p:nvSpPr>
        <p:spPr>
          <a:xfrm>
            <a:off x="160800" y="1282406"/>
            <a:ext cx="4590300" cy="2145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sv-SE">
                <a:solidFill>
                  <a:schemeClr val="dk1"/>
                </a:solidFill>
                <a:latin typeface="Consolas"/>
                <a:ea typeface="Consolas"/>
                <a:cs typeface="Consolas"/>
                <a:sym typeface="Consolas"/>
              </a:rPr>
              <a:t>public </a:t>
            </a:r>
            <a:r>
              <a:rPr b="1" i="0" lang="sv-SE" u="none" cap="none" strike="noStrike">
                <a:solidFill>
                  <a:schemeClr val="dk1"/>
                </a:solidFill>
                <a:latin typeface="Consolas"/>
                <a:ea typeface="Consolas"/>
                <a:cs typeface="Consolas"/>
                <a:sym typeface="Consolas"/>
              </a:rPr>
              <a:t>int </a:t>
            </a:r>
            <a:r>
              <a:rPr b="1" lang="sv-SE">
                <a:solidFill>
                  <a:schemeClr val="dk1"/>
                </a:solidFill>
                <a:latin typeface="Consolas"/>
                <a:ea typeface="Consolas"/>
                <a:cs typeface="Consolas"/>
                <a:sym typeface="Consolas"/>
              </a:rPr>
              <a:t>flipSome</a:t>
            </a:r>
            <a:r>
              <a:rPr b="1" i="0" lang="sv-SE" u="none" cap="none" strike="noStrike">
                <a:solidFill>
                  <a:schemeClr val="dk1"/>
                </a:solidFill>
                <a:latin typeface="Consolas"/>
                <a:ea typeface="Consolas"/>
                <a:cs typeface="Consolas"/>
                <a:sym typeface="Consolas"/>
              </a:rPr>
              <a:t>(int[] A, int N, int 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int i=0;</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while (i&lt;N and A[i] &lt;X)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if (A[i]&lt;0)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A[i] = - A[i];</a:t>
            </a:r>
            <a:endParaRPr b="1">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return</a:t>
            </a:r>
            <a:r>
              <a:rPr b="1" lang="sv-SE">
                <a:solidFill>
                  <a:schemeClr val="dk1"/>
                </a:solidFill>
                <a:latin typeface="Consolas"/>
                <a:ea typeface="Consolas"/>
                <a:cs typeface="Consolas"/>
                <a:sym typeface="Consolas"/>
              </a:rPr>
              <a:t> A</a:t>
            </a: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p:txBody>
      </p:sp>
      <p:cxnSp>
        <p:nvCxnSpPr>
          <p:cNvPr id="414" name="Google Shape;414;p38"/>
          <p:cNvCxnSpPr/>
          <p:nvPr/>
        </p:nvCxnSpPr>
        <p:spPr>
          <a:xfrm>
            <a:off x="6994460" y="25980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415" name="Google Shape;415;p38"/>
          <p:cNvCxnSpPr/>
          <p:nvPr/>
        </p:nvCxnSpPr>
        <p:spPr>
          <a:xfrm>
            <a:off x="5086360" y="2598041"/>
            <a:ext cx="0" cy="1005000"/>
          </a:xfrm>
          <a:prstGeom prst="straightConnector1">
            <a:avLst/>
          </a:prstGeom>
          <a:noFill/>
          <a:ln cap="flat" cmpd="sng" w="28575">
            <a:solidFill>
              <a:srgbClr val="000000"/>
            </a:solidFill>
            <a:prstDash val="solid"/>
            <a:round/>
            <a:headEnd len="sm" w="sm" type="none"/>
            <a:tailEnd len="sm" w="sm" type="triangle"/>
          </a:ln>
        </p:spPr>
      </p:cxnSp>
      <p:sp>
        <p:nvSpPr>
          <p:cNvPr id="416" name="Google Shape;416;p38"/>
          <p:cNvSpPr/>
          <p:nvPr/>
        </p:nvSpPr>
        <p:spPr>
          <a:xfrm>
            <a:off x="7777723" y="38902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17" name="Google Shape;417;p38"/>
          <p:cNvSpPr/>
          <p:nvPr/>
        </p:nvSpPr>
        <p:spPr>
          <a:xfrm>
            <a:off x="4408175" y="23688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418" name="Google Shape;418;p38"/>
          <p:cNvSpPr/>
          <p:nvPr/>
        </p:nvSpPr>
        <p:spPr>
          <a:xfrm>
            <a:off x="5953545" y="28589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419" name="Google Shape;419;p38"/>
          <p:cNvSpPr/>
          <p:nvPr/>
        </p:nvSpPr>
        <p:spPr>
          <a:xfrm>
            <a:off x="7346700" y="33456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420" name="Google Shape;420;p38"/>
          <p:cNvSpPr/>
          <p:nvPr/>
        </p:nvSpPr>
        <p:spPr>
          <a:xfrm>
            <a:off x="4454744" y="36179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421" name="Google Shape;421;p38"/>
          <p:cNvCxnSpPr/>
          <p:nvPr/>
        </p:nvCxnSpPr>
        <p:spPr>
          <a:xfrm>
            <a:off x="6005075" y="20534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422" name="Google Shape;422;p38"/>
          <p:cNvCxnSpPr/>
          <p:nvPr/>
        </p:nvCxnSpPr>
        <p:spPr>
          <a:xfrm>
            <a:off x="8054516" y="30881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423" name="Google Shape;423;p38"/>
          <p:cNvCxnSpPr/>
          <p:nvPr/>
        </p:nvCxnSpPr>
        <p:spPr>
          <a:xfrm>
            <a:off x="8413756" y="4052465"/>
            <a:ext cx="412200" cy="0"/>
          </a:xfrm>
          <a:prstGeom prst="straightConnector1">
            <a:avLst/>
          </a:prstGeom>
          <a:noFill/>
          <a:ln cap="flat" cmpd="sng" w="28575">
            <a:solidFill>
              <a:srgbClr val="000000"/>
            </a:solidFill>
            <a:prstDash val="solid"/>
            <a:round/>
            <a:headEnd len="sm" w="sm" type="none"/>
            <a:tailEnd len="sm" w="sm" type="none"/>
          </a:ln>
        </p:spPr>
      </p:cxnSp>
      <p:cxnSp>
        <p:nvCxnSpPr>
          <p:cNvPr id="424" name="Google Shape;424;p38"/>
          <p:cNvCxnSpPr/>
          <p:nvPr/>
        </p:nvCxnSpPr>
        <p:spPr>
          <a:xfrm>
            <a:off x="8831889" y="26524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425" name="Google Shape;425;p38"/>
          <p:cNvCxnSpPr/>
          <p:nvPr/>
        </p:nvCxnSpPr>
        <p:spPr>
          <a:xfrm>
            <a:off x="6025687" y="21623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426" name="Google Shape;426;p38"/>
          <p:cNvSpPr/>
          <p:nvPr/>
        </p:nvSpPr>
        <p:spPr>
          <a:xfrm>
            <a:off x="7051895" y="26207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27" name="Google Shape;427;p38"/>
          <p:cNvSpPr/>
          <p:nvPr/>
        </p:nvSpPr>
        <p:spPr>
          <a:xfrm>
            <a:off x="5073098" y="28385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428" name="Google Shape;428;p38"/>
          <p:cNvSpPr/>
          <p:nvPr/>
        </p:nvSpPr>
        <p:spPr>
          <a:xfrm>
            <a:off x="8125098" y="30563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29" name="Google Shape;429;p38"/>
          <p:cNvSpPr/>
          <p:nvPr/>
        </p:nvSpPr>
        <p:spPr>
          <a:xfrm>
            <a:off x="6062501" y="32741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430" name="Google Shape;430;p38"/>
          <p:cNvCxnSpPr/>
          <p:nvPr/>
        </p:nvCxnSpPr>
        <p:spPr>
          <a:xfrm>
            <a:off x="6005075" y="3088143"/>
            <a:ext cx="0" cy="959700"/>
          </a:xfrm>
          <a:prstGeom prst="straightConnector1">
            <a:avLst/>
          </a:prstGeom>
          <a:noFill/>
          <a:ln cap="flat" cmpd="sng" w="28575">
            <a:solidFill>
              <a:srgbClr val="000000"/>
            </a:solidFill>
            <a:prstDash val="solid"/>
            <a:round/>
            <a:headEnd len="sm" w="sm" type="none"/>
            <a:tailEnd len="sm" w="sm" type="none"/>
          </a:ln>
        </p:spPr>
      </p:cxnSp>
      <p:cxnSp>
        <p:nvCxnSpPr>
          <p:cNvPr id="431" name="Google Shape;431;p38"/>
          <p:cNvCxnSpPr/>
          <p:nvPr/>
        </p:nvCxnSpPr>
        <p:spPr>
          <a:xfrm>
            <a:off x="6025687" y="4052465"/>
            <a:ext cx="1740300" cy="0"/>
          </a:xfrm>
          <a:prstGeom prst="straightConnector1">
            <a:avLst/>
          </a:prstGeom>
          <a:noFill/>
          <a:ln cap="flat" cmpd="sng" w="28575">
            <a:solidFill>
              <a:srgbClr val="000000"/>
            </a:solidFill>
            <a:prstDash val="solid"/>
            <a:round/>
            <a:headEnd len="sm" w="sm" type="none"/>
            <a:tailEnd len="sm" w="sm" type="triangle"/>
          </a:ln>
        </p:spPr>
      </p:cxnSp>
      <p:sp>
        <p:nvSpPr>
          <p:cNvPr id="432" name="Google Shape;432;p38"/>
          <p:cNvSpPr/>
          <p:nvPr/>
        </p:nvSpPr>
        <p:spPr>
          <a:xfrm>
            <a:off x="5586942" y="17120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433" name="Google Shape;433;p38"/>
          <p:cNvCxnSpPr/>
          <p:nvPr/>
        </p:nvCxnSpPr>
        <p:spPr>
          <a:xfrm>
            <a:off x="8054516" y="3687158"/>
            <a:ext cx="0" cy="197700"/>
          </a:xfrm>
          <a:prstGeom prst="straightConnector1">
            <a:avLst/>
          </a:prstGeom>
          <a:noFill/>
          <a:ln cap="flat" cmpd="sng" w="28575">
            <a:solidFill>
              <a:srgbClr val="000000"/>
            </a:solidFill>
            <a:prstDash val="solid"/>
            <a:round/>
            <a:headEnd len="sm" w="sm" type="none"/>
            <a:tailEnd len="sm" w="sm" type="triangle"/>
          </a:ln>
        </p:spPr>
      </p:cxnSp>
      <p:sp>
        <p:nvSpPr>
          <p:cNvPr id="434" name="Google Shape;434;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35" name="Google Shape;435;p38"/>
          <p:cNvSpPr/>
          <p:nvPr/>
        </p:nvSpPr>
        <p:spPr>
          <a:xfrm>
            <a:off x="4358900" y="1569200"/>
            <a:ext cx="4785000" cy="2702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6" name="Google Shape;436;p38"/>
          <p:cNvCxnSpPr/>
          <p:nvPr/>
        </p:nvCxnSpPr>
        <p:spPr>
          <a:xfrm>
            <a:off x="7146860" y="27504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437" name="Google Shape;437;p38"/>
          <p:cNvCxnSpPr/>
          <p:nvPr/>
        </p:nvCxnSpPr>
        <p:spPr>
          <a:xfrm>
            <a:off x="5238760" y="2750441"/>
            <a:ext cx="0" cy="1005000"/>
          </a:xfrm>
          <a:prstGeom prst="straightConnector1">
            <a:avLst/>
          </a:prstGeom>
          <a:noFill/>
          <a:ln cap="flat" cmpd="sng" w="28575">
            <a:solidFill>
              <a:srgbClr val="000000"/>
            </a:solidFill>
            <a:prstDash val="solid"/>
            <a:round/>
            <a:headEnd len="sm" w="sm" type="none"/>
            <a:tailEnd len="sm" w="sm" type="triangle"/>
          </a:ln>
        </p:spPr>
      </p:cxnSp>
      <p:sp>
        <p:nvSpPr>
          <p:cNvPr id="438" name="Google Shape;438;p38"/>
          <p:cNvSpPr/>
          <p:nvPr/>
        </p:nvSpPr>
        <p:spPr>
          <a:xfrm>
            <a:off x="7930123" y="40426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39" name="Google Shape;439;p38"/>
          <p:cNvSpPr/>
          <p:nvPr/>
        </p:nvSpPr>
        <p:spPr>
          <a:xfrm>
            <a:off x="4560575" y="25212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440" name="Google Shape;440;p38"/>
          <p:cNvSpPr/>
          <p:nvPr/>
        </p:nvSpPr>
        <p:spPr>
          <a:xfrm>
            <a:off x="6105945" y="30113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441" name="Google Shape;441;p38"/>
          <p:cNvSpPr/>
          <p:nvPr/>
        </p:nvSpPr>
        <p:spPr>
          <a:xfrm>
            <a:off x="7499100" y="34980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442" name="Google Shape;442;p38"/>
          <p:cNvSpPr/>
          <p:nvPr/>
        </p:nvSpPr>
        <p:spPr>
          <a:xfrm>
            <a:off x="4607144" y="37703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443" name="Google Shape;443;p38"/>
          <p:cNvCxnSpPr/>
          <p:nvPr/>
        </p:nvCxnSpPr>
        <p:spPr>
          <a:xfrm>
            <a:off x="6157475" y="22058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444" name="Google Shape;444;p38"/>
          <p:cNvCxnSpPr/>
          <p:nvPr/>
        </p:nvCxnSpPr>
        <p:spPr>
          <a:xfrm>
            <a:off x="8206916" y="3240543"/>
            <a:ext cx="0" cy="252000"/>
          </a:xfrm>
          <a:prstGeom prst="straightConnector1">
            <a:avLst/>
          </a:prstGeom>
          <a:noFill/>
          <a:ln cap="flat" cmpd="sng" w="28575">
            <a:solidFill>
              <a:srgbClr val="000000"/>
            </a:solidFill>
            <a:prstDash val="solid"/>
            <a:round/>
            <a:headEnd len="sm" w="sm" type="none"/>
            <a:tailEnd len="sm" w="sm" type="triangle"/>
          </a:ln>
        </p:spPr>
      </p:cxnSp>
      <p:sp>
        <p:nvSpPr>
          <p:cNvPr id="445" name="Google Shape;445;p38"/>
          <p:cNvSpPr/>
          <p:nvPr/>
        </p:nvSpPr>
        <p:spPr>
          <a:xfrm>
            <a:off x="7204295" y="27731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46" name="Google Shape;446;p38"/>
          <p:cNvSpPr/>
          <p:nvPr/>
        </p:nvSpPr>
        <p:spPr>
          <a:xfrm>
            <a:off x="5225498" y="29909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447" name="Google Shape;447;p38"/>
          <p:cNvSpPr/>
          <p:nvPr/>
        </p:nvSpPr>
        <p:spPr>
          <a:xfrm>
            <a:off x="8277498" y="32087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48" name="Google Shape;448;p38"/>
          <p:cNvSpPr/>
          <p:nvPr/>
        </p:nvSpPr>
        <p:spPr>
          <a:xfrm>
            <a:off x="6103413" y="3390369"/>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449" name="Google Shape;449;p38"/>
          <p:cNvSpPr/>
          <p:nvPr/>
        </p:nvSpPr>
        <p:spPr>
          <a:xfrm>
            <a:off x="5739342" y="18644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450" name="Google Shape;450;p38"/>
          <p:cNvCxnSpPr/>
          <p:nvPr/>
        </p:nvCxnSpPr>
        <p:spPr>
          <a:xfrm>
            <a:off x="8206916" y="3839558"/>
            <a:ext cx="0" cy="197700"/>
          </a:xfrm>
          <a:prstGeom prst="straightConnector1">
            <a:avLst/>
          </a:prstGeom>
          <a:noFill/>
          <a:ln cap="flat" cmpd="sng" w="28575">
            <a:solidFill>
              <a:srgbClr val="000000"/>
            </a:solidFill>
            <a:prstDash val="solid"/>
            <a:round/>
            <a:headEnd len="sm" w="sm" type="none"/>
            <a:tailEnd len="sm" w="sm" type="triangle"/>
          </a:ln>
        </p:spPr>
      </p:cxnSp>
      <p:sp>
        <p:nvSpPr>
          <p:cNvPr id="451" name="Google Shape;451;p38"/>
          <p:cNvSpPr/>
          <p:nvPr/>
        </p:nvSpPr>
        <p:spPr>
          <a:xfrm>
            <a:off x="6230323" y="3813758"/>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52" name="Google Shape;452;p38"/>
          <p:cNvSpPr/>
          <p:nvPr/>
        </p:nvSpPr>
        <p:spPr>
          <a:xfrm>
            <a:off x="3069900" y="4441248"/>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cxnSp>
        <p:nvCxnSpPr>
          <p:cNvPr id="453" name="Google Shape;453;p38"/>
          <p:cNvCxnSpPr>
            <a:stCxn id="440" idx="2"/>
            <a:endCxn id="451" idx="0"/>
          </p:cNvCxnSpPr>
          <p:nvPr/>
        </p:nvCxnSpPr>
        <p:spPr>
          <a:xfrm flipH="1">
            <a:off x="6542445" y="3458375"/>
            <a:ext cx="611100" cy="355500"/>
          </a:xfrm>
          <a:prstGeom prst="straightConnector1">
            <a:avLst/>
          </a:prstGeom>
          <a:noFill/>
          <a:ln cap="flat" cmpd="sng" w="19050">
            <a:solidFill>
              <a:srgbClr val="000000"/>
            </a:solidFill>
            <a:prstDash val="solid"/>
            <a:round/>
            <a:headEnd len="med" w="med" type="none"/>
            <a:tailEnd len="med" w="med" type="triangle"/>
          </a:ln>
        </p:spPr>
      </p:cxnSp>
      <p:cxnSp>
        <p:nvCxnSpPr>
          <p:cNvPr id="454" name="Google Shape;454;p38"/>
          <p:cNvCxnSpPr>
            <a:stCxn id="451" idx="2"/>
            <a:endCxn id="452" idx="0"/>
          </p:cNvCxnSpPr>
          <p:nvPr/>
        </p:nvCxnSpPr>
        <p:spPr>
          <a:xfrm flipH="1">
            <a:off x="4577773" y="4134758"/>
            <a:ext cx="1964700" cy="306600"/>
          </a:xfrm>
          <a:prstGeom prst="straightConnector1">
            <a:avLst/>
          </a:prstGeom>
          <a:noFill/>
          <a:ln cap="flat" cmpd="sng" w="19050">
            <a:solidFill>
              <a:srgbClr val="000000"/>
            </a:solidFill>
            <a:prstDash val="solid"/>
            <a:round/>
            <a:headEnd len="med" w="med" type="none"/>
            <a:tailEnd len="med" w="med" type="triangle"/>
          </a:ln>
        </p:spPr>
      </p:cxnSp>
      <p:sp>
        <p:nvSpPr>
          <p:cNvPr id="455" name="Google Shape;455;p38"/>
          <p:cNvSpPr/>
          <p:nvPr/>
        </p:nvSpPr>
        <p:spPr>
          <a:xfrm>
            <a:off x="6112050" y="4426135"/>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cxnSp>
        <p:nvCxnSpPr>
          <p:cNvPr id="456" name="Google Shape;456;p38"/>
          <p:cNvCxnSpPr>
            <a:stCxn id="438" idx="2"/>
            <a:endCxn id="455" idx="0"/>
          </p:cNvCxnSpPr>
          <p:nvPr/>
        </p:nvCxnSpPr>
        <p:spPr>
          <a:xfrm flipH="1">
            <a:off x="7620073" y="4363633"/>
            <a:ext cx="622200" cy="62400"/>
          </a:xfrm>
          <a:prstGeom prst="straightConnector1">
            <a:avLst/>
          </a:prstGeom>
          <a:noFill/>
          <a:ln cap="flat" cmpd="sng" w="19050">
            <a:solidFill>
              <a:srgbClr val="000000"/>
            </a:solidFill>
            <a:prstDash val="solid"/>
            <a:round/>
            <a:headEnd len="med" w="med" type="none"/>
            <a:tailEnd len="med" w="med" type="triangle"/>
          </a:ln>
        </p:spPr>
      </p:cxnSp>
      <p:sp>
        <p:nvSpPr>
          <p:cNvPr id="457" name="Google Shape;457;p38"/>
          <p:cNvSpPr/>
          <p:nvPr/>
        </p:nvSpPr>
        <p:spPr>
          <a:xfrm>
            <a:off x="6431800" y="1646700"/>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a:t>
            </a:r>
            <a:endParaRPr/>
          </a:p>
        </p:txBody>
      </p:sp>
      <p:sp>
        <p:nvSpPr>
          <p:cNvPr id="458" name="Google Shape;458;p38"/>
          <p:cNvSpPr/>
          <p:nvPr/>
        </p:nvSpPr>
        <p:spPr>
          <a:xfrm>
            <a:off x="6542450" y="2329038"/>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459" name="Google Shape;459;p38"/>
          <p:cNvSpPr/>
          <p:nvPr/>
        </p:nvSpPr>
        <p:spPr>
          <a:xfrm>
            <a:off x="5569838" y="3599400"/>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sp>
        <p:nvSpPr>
          <p:cNvPr id="460" name="Google Shape;460;p38"/>
          <p:cNvSpPr/>
          <p:nvPr/>
        </p:nvSpPr>
        <p:spPr>
          <a:xfrm>
            <a:off x="7455300" y="3072675"/>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sp>
        <p:nvSpPr>
          <p:cNvPr id="461" name="Google Shape;461;p38"/>
          <p:cNvSpPr/>
          <p:nvPr/>
        </p:nvSpPr>
        <p:spPr>
          <a:xfrm>
            <a:off x="8766800" y="3513925"/>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t>
            </a:r>
            <a:endParaRPr/>
          </a:p>
        </p:txBody>
      </p:sp>
      <p:sp>
        <p:nvSpPr>
          <p:cNvPr id="462" name="Google Shape;462;p38"/>
          <p:cNvSpPr/>
          <p:nvPr/>
        </p:nvSpPr>
        <p:spPr>
          <a:xfrm>
            <a:off x="6726700" y="3781750"/>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463" name="Google Shape;463;p38"/>
          <p:cNvSpPr/>
          <p:nvPr/>
        </p:nvSpPr>
        <p:spPr>
          <a:xfrm>
            <a:off x="8452263" y="4031700"/>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464" name="Google Shape;464;p38"/>
          <p:cNvSpPr/>
          <p:nvPr/>
        </p:nvSpPr>
        <p:spPr>
          <a:xfrm>
            <a:off x="5238750" y="4484738"/>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465" name="Google Shape;465;p38"/>
          <p:cNvSpPr/>
          <p:nvPr/>
        </p:nvSpPr>
        <p:spPr>
          <a:xfrm>
            <a:off x="8452275" y="4489113"/>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466" name="Google Shape;466;p38"/>
          <p:cNvSpPr txBox="1"/>
          <p:nvPr/>
        </p:nvSpPr>
        <p:spPr>
          <a:xfrm>
            <a:off x="484325" y="3768025"/>
            <a:ext cx="2585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Paths:</a:t>
            </a:r>
            <a:endParaRPr/>
          </a:p>
          <a:p>
            <a:pPr indent="-317500" lvl="0" marL="457200" rtl="0" algn="l">
              <a:spcBef>
                <a:spcPts val="0"/>
              </a:spcBef>
              <a:spcAft>
                <a:spcPts val="0"/>
              </a:spcAft>
              <a:buSzPts val="1400"/>
              <a:buChar char="●"/>
            </a:pPr>
            <a:r>
              <a:rPr lang="sv-SE"/>
              <a:t>A, B, C</a:t>
            </a:r>
            <a:endParaRPr/>
          </a:p>
          <a:p>
            <a:pPr indent="-317500" lvl="0" marL="457200" rtl="0" algn="l">
              <a:spcBef>
                <a:spcPts val="0"/>
              </a:spcBef>
              <a:spcAft>
                <a:spcPts val="0"/>
              </a:spcAft>
              <a:buSzPts val="1400"/>
              <a:buChar char="●"/>
            </a:pPr>
            <a:r>
              <a:rPr lang="sv-SE"/>
              <a:t>A, B, D, F, B</a:t>
            </a:r>
            <a:endParaRPr/>
          </a:p>
          <a:p>
            <a:pPr indent="-317500" lvl="0" marL="457200" rtl="0" algn="l">
              <a:spcBef>
                <a:spcPts val="0"/>
              </a:spcBef>
              <a:spcAft>
                <a:spcPts val="0"/>
              </a:spcAft>
              <a:buSzPts val="1400"/>
              <a:buChar char="●"/>
            </a:pPr>
            <a:r>
              <a:rPr lang="sv-SE"/>
              <a:t>A, B, D, E, F, B</a:t>
            </a:r>
            <a:endParaRPr/>
          </a:p>
        </p:txBody>
      </p:sp>
      <p:sp>
        <p:nvSpPr>
          <p:cNvPr id="467" name="Google Shape;467;p38"/>
          <p:cNvSpPr txBox="1"/>
          <p:nvPr/>
        </p:nvSpPr>
        <p:spPr>
          <a:xfrm>
            <a:off x="6993600" y="765225"/>
            <a:ext cx="1820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Tests</a:t>
            </a:r>
            <a:endParaRPr/>
          </a:p>
          <a:p>
            <a:pPr indent="-317500" lvl="0" marL="457200" rtl="0" algn="l">
              <a:spcBef>
                <a:spcPts val="0"/>
              </a:spcBef>
              <a:spcAft>
                <a:spcPts val="0"/>
              </a:spcAft>
              <a:buSzPts val="1400"/>
              <a:buChar char="●"/>
            </a:pPr>
            <a:r>
              <a:rPr lang="sv-SE"/>
              <a:t>[ ], 0, 10</a:t>
            </a:r>
            <a:endParaRPr/>
          </a:p>
          <a:p>
            <a:pPr indent="-317500" lvl="0" marL="457200" rtl="0" algn="l">
              <a:spcBef>
                <a:spcPts val="0"/>
              </a:spcBef>
              <a:spcAft>
                <a:spcPts val="0"/>
              </a:spcAft>
              <a:buSzPts val="1400"/>
              <a:buChar char="●"/>
            </a:pPr>
            <a:r>
              <a:rPr lang="sv-SE"/>
              <a:t>[-1], 1, 10</a:t>
            </a:r>
            <a:endParaRPr/>
          </a:p>
          <a:p>
            <a:pPr indent="-317500" lvl="0" marL="457200" rtl="0" algn="l">
              <a:spcBef>
                <a:spcPts val="0"/>
              </a:spcBef>
              <a:spcAft>
                <a:spcPts val="0"/>
              </a:spcAft>
              <a:buSzPts val="1400"/>
              <a:buChar char="●"/>
            </a:pPr>
            <a:r>
              <a:rPr lang="sv-SE"/>
              <a:t>[1], 1, 10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
                                        <p:tgtEl>
                                          <p:spTgt spid="435"/>
                                        </p:tgtEl>
                                      </p:cBhvr>
                                    </p:animEffec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
                                        <p:tgtEl>
                                          <p:spTgt spid="442"/>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
                                        <p:tgtEl>
                                          <p:spTgt spid="446"/>
                                        </p:tgtEl>
                                      </p:cBhvr>
                                    </p:animEffect>
                                  </p:childTnLst>
                                </p:cTn>
                              </p:par>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
                                        <p:tgtEl>
                                          <p:spTgt spid="448"/>
                                        </p:tgtEl>
                                      </p:cBhvr>
                                    </p:animEffect>
                                  </p:childTnLst>
                                </p:cTn>
                              </p:par>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2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
                                        <p:tgtEl>
                                          <p:spTgt spid="453"/>
                                        </p:tgtEl>
                                      </p:cBhvr>
                                    </p:animEffect>
                                  </p:childTnLst>
                                </p:cTn>
                              </p:par>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
                                        <p:tgtEl>
                                          <p:spTgt spid="454"/>
                                        </p:tgtEl>
                                      </p:cBhvr>
                                    </p:animEffect>
                                  </p:childTnLst>
                                </p:cTn>
                              </p:par>
                              <p:par>
                                <p:cTn fill="hold" nodeType="with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
                                        <p:tgtEl>
                                          <p:spTgt spid="455"/>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
                                        <p:tgtEl>
                                          <p:spTgt spid="4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
                                        <p:tgtEl>
                                          <p:spTgt spid="457"/>
                                        </p:tgtEl>
                                      </p:cBhvr>
                                    </p:animEffec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
                                        <p:tgtEl>
                                          <p:spTgt spid="458"/>
                                        </p:tgtEl>
                                      </p:cBhvr>
                                    </p:animEffec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
                                        <p:tgtEl>
                                          <p:spTgt spid="460"/>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
                                        <p:tgtEl>
                                          <p:spTgt spid="4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74" name="Google Shape;474;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Example</a:t>
            </a:r>
            <a:endParaRPr/>
          </a:p>
        </p:txBody>
      </p:sp>
      <p:sp>
        <p:nvSpPr>
          <p:cNvPr id="475" name="Google Shape;475;p39"/>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476" name="Google Shape;476;p39"/>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477" name="Google Shape;477;p39"/>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478" name="Google Shape;478;p39"/>
          <p:cNvCxnSpPr>
            <a:stCxn id="476" idx="2"/>
            <a:endCxn id="477"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479" name="Google Shape;479;p39"/>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480" name="Google Shape;480;p39"/>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481" name="Google Shape;481;p39"/>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482" name="Google Shape;482;p39"/>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483" name="Google Shape;483;p39"/>
          <p:cNvCxnSpPr>
            <a:stCxn id="477" idx="3"/>
            <a:endCxn id="479"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484" name="Google Shape;484;p39"/>
          <p:cNvCxnSpPr>
            <a:stCxn id="477" idx="1"/>
            <a:endCxn id="482"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485" name="Google Shape;485;p39"/>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486" name="Google Shape;486;p39"/>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487" name="Google Shape;487;p39"/>
          <p:cNvCxnSpPr>
            <a:stCxn id="479" idx="1"/>
            <a:endCxn id="480"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488" name="Google Shape;488;p39"/>
          <p:cNvCxnSpPr>
            <a:stCxn id="479" idx="3"/>
            <a:endCxn id="481"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489" name="Google Shape;489;p39"/>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490" name="Google Shape;490;p39"/>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491" name="Google Shape;491;p39"/>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492" name="Google Shape;492;p39"/>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493" name="Google Shape;493;p39"/>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494" name="Google Shape;494;p39"/>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495" name="Google Shape;495;p39"/>
          <p:cNvCxnSpPr>
            <a:endCxn id="491"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496" name="Google Shape;496;p39"/>
          <p:cNvCxnSpPr>
            <a:stCxn id="491" idx="1"/>
            <a:endCxn id="492"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497" name="Google Shape;497;p39"/>
          <p:cNvCxnSpPr>
            <a:stCxn id="481" idx="2"/>
            <a:endCxn id="493"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498" name="Google Shape;498;p39"/>
          <p:cNvCxnSpPr>
            <a:stCxn id="493" idx="2"/>
            <a:endCxn id="494"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499" name="Google Shape;499;p39"/>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00" name="Google Shape;500;p39"/>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01" name="Google Shape;501;p39"/>
          <p:cNvSpPr/>
          <p:nvPr/>
        </p:nvSpPr>
        <p:spPr>
          <a:xfrm>
            <a:off x="5618125" y="1733875"/>
            <a:ext cx="3196525" cy="3109350"/>
          </a:xfrm>
          <a:custGeom>
            <a:rect b="b" l="l" r="r" t="t"/>
            <a:pathLst>
              <a:path extrusionOk="0" h="124374" w="127861">
                <a:moveTo>
                  <a:pt x="0" y="101514"/>
                </a:moveTo>
                <a:lnTo>
                  <a:pt x="17049" y="123986"/>
                </a:lnTo>
                <a:lnTo>
                  <a:pt x="127861" y="124374"/>
                </a:lnTo>
                <a:lnTo>
                  <a:pt x="110038" y="0"/>
                </a:lnTo>
                <a:lnTo>
                  <a:pt x="21698" y="6199"/>
                </a:lnTo>
              </a:path>
            </a:pathLst>
          </a:custGeom>
          <a:noFill/>
          <a:ln cap="flat" cmpd="sng" w="9525">
            <a:solidFill>
              <a:schemeClr val="dk2"/>
            </a:solidFill>
            <a:prstDash val="solid"/>
            <a:round/>
            <a:headEnd len="med" w="med" type="none"/>
            <a:tailEnd len="med" w="med" type="triangle"/>
          </a:ln>
        </p:spPr>
      </p:sp>
      <p:sp>
        <p:nvSpPr>
          <p:cNvPr id="502" name="Google Shape;502;p39"/>
          <p:cNvSpPr/>
          <p:nvPr/>
        </p:nvSpPr>
        <p:spPr>
          <a:xfrm>
            <a:off x="5918425" y="1830725"/>
            <a:ext cx="2673450" cy="2896250"/>
          </a:xfrm>
          <a:custGeom>
            <a:rect b="b" l="l" r="r" t="t"/>
            <a:pathLst>
              <a:path extrusionOk="0" h="115850" w="106938">
                <a:moveTo>
                  <a:pt x="0" y="77879"/>
                </a:moveTo>
                <a:lnTo>
                  <a:pt x="6199" y="115850"/>
                </a:lnTo>
                <a:lnTo>
                  <a:pt x="106938" y="115075"/>
                </a:lnTo>
                <a:lnTo>
                  <a:pt x="93377" y="0"/>
                </a:lnTo>
                <a:lnTo>
                  <a:pt x="15498" y="5037"/>
                </a:lnTo>
              </a:path>
            </a:pathLst>
          </a:custGeom>
          <a:noFill/>
          <a:ln cap="flat" cmpd="sng" w="9525">
            <a:solidFill>
              <a:schemeClr val="dk2"/>
            </a:solidFill>
            <a:prstDash val="solid"/>
            <a:round/>
            <a:headEnd len="med" w="med" type="none"/>
            <a:tailEnd len="med" w="med" type="triangle"/>
          </a:ln>
        </p:spPr>
      </p:sp>
      <p:sp>
        <p:nvSpPr>
          <p:cNvPr id="503" name="Google Shape;503;p39"/>
          <p:cNvSpPr/>
          <p:nvPr/>
        </p:nvSpPr>
        <p:spPr>
          <a:xfrm>
            <a:off x="6383375" y="2014775"/>
            <a:ext cx="2043825" cy="2605650"/>
          </a:xfrm>
          <a:custGeom>
            <a:rect b="b" l="l" r="r" t="t"/>
            <a:pathLst>
              <a:path extrusionOk="0" h="104226" w="81753">
                <a:moveTo>
                  <a:pt x="0" y="90278"/>
                </a:moveTo>
                <a:lnTo>
                  <a:pt x="774" y="104226"/>
                </a:lnTo>
                <a:lnTo>
                  <a:pt x="81753" y="102676"/>
                </a:lnTo>
                <a:lnTo>
                  <a:pt x="67417" y="1550"/>
                </a:lnTo>
                <a:lnTo>
                  <a:pt x="6974" y="0"/>
                </a:lnTo>
              </a:path>
            </a:pathLst>
          </a:custGeom>
          <a:noFill/>
          <a:ln cap="flat" cmpd="sng" w="9525">
            <a:solidFill>
              <a:schemeClr val="dk2"/>
            </a:solidFill>
            <a:prstDash val="solid"/>
            <a:round/>
            <a:headEnd len="med" w="med" type="none"/>
            <a:tailEnd len="med" w="med" type="triangle"/>
          </a:ln>
        </p:spPr>
      </p:sp>
      <p:sp>
        <p:nvSpPr>
          <p:cNvPr id="504" name="Google Shape;504;p39"/>
          <p:cNvSpPr/>
          <p:nvPr/>
        </p:nvSpPr>
        <p:spPr>
          <a:xfrm>
            <a:off x="6751450" y="2101950"/>
            <a:ext cx="1482025" cy="2363500"/>
          </a:xfrm>
          <a:custGeom>
            <a:rect b="b" l="l" r="r" t="t"/>
            <a:pathLst>
              <a:path extrusionOk="0" h="94540" w="59281">
                <a:moveTo>
                  <a:pt x="1162" y="65868"/>
                </a:moveTo>
                <a:lnTo>
                  <a:pt x="4649" y="94540"/>
                </a:lnTo>
                <a:lnTo>
                  <a:pt x="59281" y="93765"/>
                </a:lnTo>
                <a:lnTo>
                  <a:pt x="48432" y="5812"/>
                </a:lnTo>
                <a:lnTo>
                  <a:pt x="0" y="0"/>
                </a:lnTo>
              </a:path>
            </a:pathLst>
          </a:custGeom>
          <a:noFill/>
          <a:ln cap="flat" cmpd="sng" w="9525">
            <a:solidFill>
              <a:schemeClr val="dk2"/>
            </a:solidFill>
            <a:prstDash val="solid"/>
            <a:round/>
            <a:headEnd len="med" w="med" type="none"/>
            <a:tailEnd len="med" w="med" type="triangle"/>
          </a:ln>
        </p:spPr>
      </p:sp>
      <p:sp>
        <p:nvSpPr>
          <p:cNvPr id="505" name="Google Shape;505;p39"/>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06" name="Google Shape;506;p39"/>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13" name="Google Shape;513;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Example</a:t>
            </a:r>
            <a:endParaRPr/>
          </a:p>
        </p:txBody>
      </p:sp>
      <p:sp>
        <p:nvSpPr>
          <p:cNvPr id="514" name="Google Shape;514;p40"/>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515" name="Google Shape;515;p40"/>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516" name="Google Shape;516;p40"/>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17" name="Google Shape;517;p40"/>
          <p:cNvCxnSpPr>
            <a:stCxn id="515" idx="2"/>
            <a:endCxn id="516"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518" name="Google Shape;518;p40"/>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519" name="Google Shape;519;p40"/>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520" name="Google Shape;520;p40"/>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521" name="Google Shape;521;p40"/>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522" name="Google Shape;522;p40"/>
          <p:cNvCxnSpPr>
            <a:stCxn id="516" idx="3"/>
            <a:endCxn id="518"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523" name="Google Shape;523;p40"/>
          <p:cNvCxnSpPr>
            <a:stCxn id="516" idx="1"/>
            <a:endCxn id="521"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524" name="Google Shape;524;p40"/>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25" name="Google Shape;525;p40"/>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526" name="Google Shape;526;p40"/>
          <p:cNvCxnSpPr>
            <a:stCxn id="518" idx="1"/>
            <a:endCxn id="519"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527" name="Google Shape;527;p40"/>
          <p:cNvCxnSpPr>
            <a:stCxn id="518" idx="3"/>
            <a:endCxn id="520"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528" name="Google Shape;528;p40"/>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29" name="Google Shape;529;p40"/>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30" name="Google Shape;530;p40"/>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531" name="Google Shape;531;p40"/>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532" name="Google Shape;532;p40"/>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533" name="Google Shape;533;p40"/>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534" name="Google Shape;534;p40"/>
          <p:cNvCxnSpPr>
            <a:endCxn id="530"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535" name="Google Shape;535;p40"/>
          <p:cNvCxnSpPr>
            <a:stCxn id="530" idx="1"/>
            <a:endCxn id="531"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536" name="Google Shape;536;p40"/>
          <p:cNvCxnSpPr>
            <a:stCxn id="520" idx="2"/>
            <a:endCxn id="532"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537" name="Google Shape;537;p40"/>
          <p:cNvCxnSpPr>
            <a:stCxn id="532" idx="2"/>
            <a:endCxn id="533"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538" name="Google Shape;538;p40"/>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39" name="Google Shape;539;p40"/>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40" name="Google Shape;540;p40"/>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41" name="Google Shape;541;p40"/>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42" name="Google Shape;542;p40"/>
          <p:cNvSpPr/>
          <p:nvPr/>
        </p:nvSpPr>
        <p:spPr>
          <a:xfrm>
            <a:off x="5199163" y="446545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43" name="Google Shape;543;p40"/>
          <p:cNvCxnSpPr>
            <a:stCxn id="531" idx="2"/>
            <a:endCxn id="542" idx="0"/>
          </p:cNvCxnSpPr>
          <p:nvPr/>
        </p:nvCxnSpPr>
        <p:spPr>
          <a:xfrm flipH="1">
            <a:off x="5426650" y="4260575"/>
            <a:ext cx="203700" cy="204900"/>
          </a:xfrm>
          <a:prstGeom prst="straightConnector1">
            <a:avLst/>
          </a:prstGeom>
          <a:noFill/>
          <a:ln cap="flat" cmpd="sng" w="9525">
            <a:solidFill>
              <a:schemeClr val="dk2"/>
            </a:solidFill>
            <a:prstDash val="solid"/>
            <a:round/>
            <a:headEnd len="med" w="med" type="none"/>
            <a:tailEnd len="med" w="med" type="triangle"/>
          </a:ln>
        </p:spPr>
      </p:cxnSp>
      <p:sp>
        <p:nvSpPr>
          <p:cNvPr id="544" name="Google Shape;544;p40"/>
          <p:cNvSpPr/>
          <p:nvPr/>
        </p:nvSpPr>
        <p:spPr>
          <a:xfrm>
            <a:off x="5715200" y="452222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45" name="Google Shape;545;p40"/>
          <p:cNvCxnSpPr>
            <a:stCxn id="540" idx="1"/>
            <a:endCxn id="544" idx="0"/>
          </p:cNvCxnSpPr>
          <p:nvPr/>
        </p:nvCxnSpPr>
        <p:spPr>
          <a:xfrm flipH="1">
            <a:off x="5942775" y="3822825"/>
            <a:ext cx="10800" cy="699300"/>
          </a:xfrm>
          <a:prstGeom prst="straightConnector1">
            <a:avLst/>
          </a:prstGeom>
          <a:noFill/>
          <a:ln cap="flat" cmpd="sng" w="9525">
            <a:solidFill>
              <a:schemeClr val="dk2"/>
            </a:solidFill>
            <a:prstDash val="solid"/>
            <a:round/>
            <a:headEnd len="med" w="med" type="none"/>
            <a:tailEnd len="med" w="med" type="triangle"/>
          </a:ln>
        </p:spPr>
      </p:cxnSp>
      <p:sp>
        <p:nvSpPr>
          <p:cNvPr id="546" name="Google Shape;546;p40"/>
          <p:cNvSpPr/>
          <p:nvPr/>
        </p:nvSpPr>
        <p:spPr>
          <a:xfrm>
            <a:off x="6231225" y="450612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47" name="Google Shape;547;p40"/>
          <p:cNvCxnSpPr>
            <a:stCxn id="533" idx="2"/>
            <a:endCxn id="546" idx="0"/>
          </p:cNvCxnSpPr>
          <p:nvPr/>
        </p:nvCxnSpPr>
        <p:spPr>
          <a:xfrm>
            <a:off x="6320450" y="4260575"/>
            <a:ext cx="138300" cy="245700"/>
          </a:xfrm>
          <a:prstGeom prst="straightConnector1">
            <a:avLst/>
          </a:prstGeom>
          <a:noFill/>
          <a:ln cap="flat" cmpd="sng" w="9525">
            <a:solidFill>
              <a:schemeClr val="dk2"/>
            </a:solidFill>
            <a:prstDash val="solid"/>
            <a:round/>
            <a:headEnd len="med" w="med" type="none"/>
            <a:tailEnd len="med" w="med" type="triangle"/>
          </a:ln>
        </p:spPr>
      </p:cxnSp>
      <p:sp>
        <p:nvSpPr>
          <p:cNvPr id="548" name="Google Shape;548;p40"/>
          <p:cNvSpPr/>
          <p:nvPr/>
        </p:nvSpPr>
        <p:spPr>
          <a:xfrm>
            <a:off x="6747250" y="450612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49" name="Google Shape;549;p40"/>
          <p:cNvCxnSpPr>
            <a:stCxn id="532" idx="2"/>
            <a:endCxn id="548" idx="0"/>
          </p:cNvCxnSpPr>
          <p:nvPr/>
        </p:nvCxnSpPr>
        <p:spPr>
          <a:xfrm>
            <a:off x="6655850" y="3795100"/>
            <a:ext cx="318900" cy="711000"/>
          </a:xfrm>
          <a:prstGeom prst="straightConnector1">
            <a:avLst/>
          </a:prstGeom>
          <a:noFill/>
          <a:ln cap="flat" cmpd="sng" w="9525">
            <a:solidFill>
              <a:schemeClr val="dk2"/>
            </a:solidFill>
            <a:prstDash val="solid"/>
            <a:round/>
            <a:headEnd len="med" w="med" type="none"/>
            <a:tailEnd len="med" w="med" type="triangle"/>
          </a:ln>
        </p:spPr>
      </p:cxnSp>
      <p:sp>
        <p:nvSpPr>
          <p:cNvPr id="550" name="Google Shape;550;p40"/>
          <p:cNvSpPr txBox="1"/>
          <p:nvPr/>
        </p:nvSpPr>
        <p:spPr>
          <a:xfrm>
            <a:off x="6487700" y="614000"/>
            <a:ext cx="2617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Paths:</a:t>
            </a:r>
            <a:endParaRPr/>
          </a:p>
          <a:p>
            <a:pPr indent="-317500" lvl="0" marL="457200" rtl="0" algn="l">
              <a:spcBef>
                <a:spcPts val="0"/>
              </a:spcBef>
              <a:spcAft>
                <a:spcPts val="0"/>
              </a:spcAft>
              <a:buClr>
                <a:srgbClr val="980000"/>
              </a:buClr>
              <a:buSzPts val="1400"/>
              <a:buChar char="●"/>
            </a:pPr>
            <a:r>
              <a:rPr lang="sv-SE">
                <a:solidFill>
                  <a:srgbClr val="980000"/>
                </a:solidFill>
              </a:rPr>
              <a:t>1, 3-F, 14</a:t>
            </a:r>
            <a:endParaRPr>
              <a:solidFill>
                <a:srgbClr val="980000"/>
              </a:solidFill>
            </a:endParaRPr>
          </a:p>
          <a:p>
            <a:pPr indent="-317500" lvl="0" marL="457200" rtl="0" algn="l">
              <a:spcBef>
                <a:spcPts val="0"/>
              </a:spcBef>
              <a:spcAft>
                <a:spcPts val="0"/>
              </a:spcAft>
              <a:buClr>
                <a:srgbClr val="9900FF"/>
              </a:buClr>
              <a:buSzPts val="1400"/>
              <a:buChar char="●"/>
            </a:pPr>
            <a:r>
              <a:rPr lang="sv-SE">
                <a:solidFill>
                  <a:srgbClr val="9900FF"/>
                </a:solidFill>
              </a:rPr>
              <a:t>1, 3-T, 4-T, 5, 6-T, 7, 3</a:t>
            </a:r>
            <a:endParaRPr>
              <a:solidFill>
                <a:srgbClr val="9900FF"/>
              </a:solidFill>
            </a:endParaRPr>
          </a:p>
          <a:p>
            <a:pPr indent="-317500" lvl="0" marL="457200" rtl="0" algn="l">
              <a:spcBef>
                <a:spcPts val="0"/>
              </a:spcBef>
              <a:spcAft>
                <a:spcPts val="0"/>
              </a:spcAft>
              <a:buClr>
                <a:srgbClr val="9900FF"/>
              </a:buClr>
              <a:buSzPts val="1400"/>
              <a:buChar char="●"/>
            </a:pPr>
            <a:r>
              <a:rPr lang="sv-SE">
                <a:solidFill>
                  <a:srgbClr val="9900FF"/>
                </a:solidFill>
              </a:rPr>
              <a:t>1, 3-T, 4-T, 5, 6-F, 3</a:t>
            </a:r>
            <a:endParaRPr>
              <a:solidFill>
                <a:srgbClr val="9900FF"/>
              </a:solidFill>
            </a:endParaRPr>
          </a:p>
          <a:p>
            <a:pPr indent="-317500" lvl="0" marL="457200" rtl="0" algn="l">
              <a:spcBef>
                <a:spcPts val="0"/>
              </a:spcBef>
              <a:spcAft>
                <a:spcPts val="0"/>
              </a:spcAft>
              <a:buClr>
                <a:schemeClr val="accent3"/>
              </a:buClr>
              <a:buSzPts val="1400"/>
              <a:buChar char="●"/>
            </a:pPr>
            <a:r>
              <a:rPr lang="sv-SE">
                <a:solidFill>
                  <a:schemeClr val="accent3"/>
                </a:solidFill>
              </a:rPr>
              <a:t>1, 3-T, 4-F, 9, 10-T, 11, 3</a:t>
            </a:r>
            <a:endParaRPr>
              <a:solidFill>
                <a:schemeClr val="accent3"/>
              </a:solidFill>
            </a:endParaRPr>
          </a:p>
          <a:p>
            <a:pPr indent="-317500" lvl="0" marL="457200" rtl="0" algn="l">
              <a:spcBef>
                <a:spcPts val="0"/>
              </a:spcBef>
              <a:spcAft>
                <a:spcPts val="0"/>
              </a:spcAft>
              <a:buSzPts val="1400"/>
              <a:buChar char="●"/>
            </a:pPr>
            <a:r>
              <a:rPr lang="sv-SE">
                <a:solidFill>
                  <a:schemeClr val="accent3"/>
                </a:solidFill>
              </a:rPr>
              <a:t>1, 3-T,4-F, 9, 10-F, 3</a:t>
            </a:r>
            <a:r>
              <a:rPr lang="sv-SE"/>
              <a:t> </a:t>
            </a:r>
            <a:endParaRPr/>
          </a:p>
        </p:txBody>
      </p:sp>
      <p:sp>
        <p:nvSpPr>
          <p:cNvPr id="551" name="Google Shape;551;p40"/>
          <p:cNvSpPr txBox="1"/>
          <p:nvPr/>
        </p:nvSpPr>
        <p:spPr>
          <a:xfrm>
            <a:off x="7352000" y="2334425"/>
            <a:ext cx="1578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Tests: </a:t>
            </a:r>
            <a:endParaRPr/>
          </a:p>
          <a:p>
            <a:pPr indent="-317500" lvl="0" marL="457200" rtl="0" algn="l">
              <a:spcBef>
                <a:spcPts val="0"/>
              </a:spcBef>
              <a:spcAft>
                <a:spcPts val="0"/>
              </a:spcAft>
              <a:buClr>
                <a:srgbClr val="980000"/>
              </a:buClr>
              <a:buSzPts val="1400"/>
              <a:buChar char="●"/>
            </a:pPr>
            <a:r>
              <a:rPr lang="sv-SE">
                <a:solidFill>
                  <a:srgbClr val="980000"/>
                </a:solidFill>
              </a:rPr>
              <a:t>10, -1</a:t>
            </a:r>
            <a:endParaRPr>
              <a:solidFill>
                <a:srgbClr val="980000"/>
              </a:solidFill>
            </a:endParaRPr>
          </a:p>
          <a:p>
            <a:pPr indent="-317500" lvl="0" marL="457200" rtl="0" algn="l">
              <a:spcBef>
                <a:spcPts val="0"/>
              </a:spcBef>
              <a:spcAft>
                <a:spcPts val="0"/>
              </a:spcAft>
              <a:buClr>
                <a:srgbClr val="9900FF"/>
              </a:buClr>
              <a:buSzPts val="1400"/>
              <a:buChar char="●"/>
            </a:pPr>
            <a:r>
              <a:rPr lang="sv-SE">
                <a:solidFill>
                  <a:srgbClr val="9900FF"/>
                </a:solidFill>
              </a:rPr>
              <a:t>3, 4</a:t>
            </a:r>
            <a:endParaRPr>
              <a:solidFill>
                <a:srgbClr val="9900FF"/>
              </a:solidFill>
            </a:endParaRPr>
          </a:p>
          <a:p>
            <a:pPr indent="-317500" lvl="0" marL="457200" rtl="0" algn="l">
              <a:spcBef>
                <a:spcPts val="0"/>
              </a:spcBef>
              <a:spcAft>
                <a:spcPts val="0"/>
              </a:spcAft>
              <a:buClr>
                <a:schemeClr val="accent3"/>
              </a:buClr>
              <a:buSzPts val="1400"/>
              <a:buChar char="●"/>
            </a:pPr>
            <a:r>
              <a:rPr lang="sv-SE">
                <a:solidFill>
                  <a:schemeClr val="accent3"/>
                </a:solidFill>
              </a:rPr>
              <a:t>-1, 1</a:t>
            </a:r>
            <a:endParaRPr>
              <a:solidFill>
                <a:schemeClr val="accent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
                                        <p:tgtEl>
                                          <p:spTgt spid="5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Number of Paths</a:t>
            </a:r>
            <a:endParaRPr/>
          </a:p>
        </p:txBody>
      </p:sp>
      <p:sp>
        <p:nvSpPr>
          <p:cNvPr id="557" name="Google Shape;557;p41"/>
          <p:cNvSpPr txBox="1"/>
          <p:nvPr>
            <p:ph idx="1" type="body"/>
          </p:nvPr>
        </p:nvSpPr>
        <p:spPr>
          <a:xfrm>
            <a:off x="468900" y="1282400"/>
            <a:ext cx="45618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Boundary Interior Coverage removes bounds number of loop paths.</a:t>
            </a:r>
            <a:endParaRPr sz="2300"/>
          </a:p>
          <a:p>
            <a:pPr indent="-349250" lvl="1" marL="914400" rtl="0" algn="l">
              <a:spcBef>
                <a:spcPts val="500"/>
              </a:spcBef>
              <a:spcAft>
                <a:spcPts val="0"/>
              </a:spcAft>
              <a:buSzPts val="1900"/>
              <a:buChar char="•"/>
            </a:pPr>
            <a:r>
              <a:rPr lang="sv-SE" sz="1900"/>
              <a:t>However, number of paths can still be exponential.</a:t>
            </a:r>
            <a:endParaRPr sz="1900"/>
          </a:p>
          <a:p>
            <a:pPr indent="-349250" lvl="1" marL="914400" rtl="0" algn="l">
              <a:spcBef>
                <a:spcPts val="500"/>
              </a:spcBef>
              <a:spcAft>
                <a:spcPts val="0"/>
              </a:spcAft>
              <a:buSzPts val="1900"/>
              <a:buChar char="•"/>
            </a:pPr>
            <a:r>
              <a:rPr lang="sv-SE" sz="1900"/>
              <a:t>N non-loop branches results in 2</a:t>
            </a:r>
            <a:r>
              <a:rPr baseline="30000" lang="sv-SE" sz="1900"/>
              <a:t>N</a:t>
            </a:r>
            <a:r>
              <a:rPr lang="sv-SE" sz="1900"/>
              <a:t> paths.</a:t>
            </a:r>
            <a:endParaRPr sz="1900"/>
          </a:p>
          <a:p>
            <a:pPr indent="-374650" lvl="0" marL="457200" rtl="0" algn="l">
              <a:spcBef>
                <a:spcPts val="1000"/>
              </a:spcBef>
              <a:spcAft>
                <a:spcPts val="0"/>
              </a:spcAft>
              <a:buSzPts val="2300"/>
              <a:buChar char="•"/>
            </a:pPr>
            <a:r>
              <a:rPr lang="sv-SE" sz="2300"/>
              <a:t>Additional limitations may need to be imposed.</a:t>
            </a:r>
            <a:endParaRPr sz="2300"/>
          </a:p>
        </p:txBody>
      </p:sp>
      <p:sp>
        <p:nvSpPr>
          <p:cNvPr id="558" name="Google Shape;558;p41"/>
          <p:cNvSpPr txBox="1"/>
          <p:nvPr>
            <p:ph idx="1" type="body"/>
          </p:nvPr>
        </p:nvSpPr>
        <p:spPr>
          <a:xfrm>
            <a:off x="5102924" y="1174638"/>
            <a:ext cx="3994500" cy="279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latin typeface="Courier New"/>
                <a:ea typeface="Courier New"/>
                <a:cs typeface="Courier New"/>
                <a:sym typeface="Courier New"/>
              </a:rPr>
              <a:t>if (a) 		S1;</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if (b)		S2;</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if (c)		S3;</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if (x)		SN;	</a:t>
            </a:r>
            <a:endParaRPr sz="2400">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559" name="Google Shape;559;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66" name="Google Shape;566;p4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Data Flow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Adequacy Criteria</a:t>
            </a:r>
            <a:endParaRPr/>
          </a:p>
        </p:txBody>
      </p:sp>
      <p:sp>
        <p:nvSpPr>
          <p:cNvPr id="147" name="Google Shape;147;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C</a:t>
            </a:r>
            <a:r>
              <a:rPr b="1" lang="sv-SE"/>
              <a:t>ompromise between</a:t>
            </a:r>
            <a:br>
              <a:rPr b="1" lang="sv-SE"/>
            </a:br>
            <a:r>
              <a:rPr b="1" lang="sv-SE"/>
              <a:t>the impossible and the inadequate</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Can we measure “good testing”? </a:t>
            </a:r>
            <a:endParaRPr/>
          </a:p>
          <a:p>
            <a:pPr indent="-393700" lvl="0" marL="457200" rtl="0" algn="l">
              <a:spcBef>
                <a:spcPts val="1000"/>
              </a:spcBef>
              <a:spcAft>
                <a:spcPts val="0"/>
              </a:spcAft>
              <a:buSzPts val="2600"/>
              <a:buChar char="•"/>
            </a:pPr>
            <a:r>
              <a:rPr b="1" lang="sv-SE"/>
              <a:t>Test adequacy criteria</a:t>
            </a:r>
            <a:r>
              <a:rPr lang="sv-SE"/>
              <a:t> “score” tests by measuring completion of </a:t>
            </a:r>
            <a:r>
              <a:rPr b="1" lang="sv-SE"/>
              <a:t>test obligations</a:t>
            </a:r>
            <a:r>
              <a:rPr lang="sv-SE"/>
              <a:t>.</a:t>
            </a:r>
            <a:endParaRPr/>
          </a:p>
          <a:p>
            <a:pPr indent="-368300" lvl="1" marL="914400" rtl="0" algn="l">
              <a:spcBef>
                <a:spcPts val="500"/>
              </a:spcBef>
              <a:spcAft>
                <a:spcPts val="0"/>
              </a:spcAft>
              <a:buSzPts val="2200"/>
              <a:buChar char="•"/>
            </a:pPr>
            <a:r>
              <a:rPr lang="sv-SE"/>
              <a:t>Checklists of properties that must be met by test cases.</a:t>
            </a:r>
            <a:endParaRPr/>
          </a:p>
        </p:txBody>
      </p:sp>
      <p:sp>
        <p:nvSpPr>
          <p:cNvPr id="148" name="Google Shape;148;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149" name="Google Shape;149;p25"/>
          <p:cNvPicPr preferRelativeResize="0"/>
          <p:nvPr/>
        </p:nvPicPr>
        <p:blipFill>
          <a:blip r:embed="rId3">
            <a:alphaModFix/>
          </a:blip>
          <a:stretch>
            <a:fillRect/>
          </a:stretch>
        </p:blipFill>
        <p:spPr>
          <a:xfrm>
            <a:off x="6553201" y="730500"/>
            <a:ext cx="2559000" cy="1747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 Flow</a:t>
            </a:r>
            <a:endParaRPr/>
          </a:p>
        </p:txBody>
      </p:sp>
      <p:sp>
        <p:nvSpPr>
          <p:cNvPr id="572" name="Google Shape;572;p43"/>
          <p:cNvSpPr txBox="1"/>
          <p:nvPr>
            <p:ph idx="1" type="body"/>
          </p:nvPr>
        </p:nvSpPr>
        <p:spPr>
          <a:xfrm>
            <a:off x="468900" y="1282400"/>
            <a:ext cx="4454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Capture how execution navigates between blocks of statements.</a:t>
            </a:r>
            <a:endParaRPr/>
          </a:p>
          <a:p>
            <a:pPr indent="-393700" lvl="0" marL="457200" rtl="0" algn="l">
              <a:spcBef>
                <a:spcPts val="1000"/>
              </a:spcBef>
              <a:spcAft>
                <a:spcPts val="0"/>
              </a:spcAft>
              <a:buSzPts val="2600"/>
              <a:buChar char="•"/>
            </a:pPr>
            <a:r>
              <a:rPr lang="sv-SE"/>
              <a:t>We care about a statement’s effect </a:t>
            </a:r>
            <a:r>
              <a:rPr b="1" lang="sv-SE"/>
              <a:t>only</a:t>
            </a:r>
            <a:r>
              <a:rPr lang="sv-SE"/>
              <a:t> </a:t>
            </a:r>
            <a:r>
              <a:rPr b="1" lang="sv-SE"/>
              <a:t>when it affects the path</a:t>
            </a:r>
            <a:r>
              <a:rPr lang="sv-SE"/>
              <a:t>.</a:t>
            </a:r>
            <a:endParaRPr/>
          </a:p>
          <a:p>
            <a:pPr indent="-368300" lvl="1" marL="914400" rtl="0" algn="l">
              <a:spcBef>
                <a:spcPts val="500"/>
              </a:spcBef>
              <a:spcAft>
                <a:spcPts val="0"/>
              </a:spcAft>
              <a:buSzPts val="2200"/>
              <a:buChar char="•"/>
            </a:pPr>
            <a:r>
              <a:rPr lang="sv-SE"/>
              <a:t>Deemphasizes information being transmitted.</a:t>
            </a:r>
            <a:endParaRPr/>
          </a:p>
        </p:txBody>
      </p:sp>
      <p:sp>
        <p:nvSpPr>
          <p:cNvPr id="573" name="Google Shape;573;p43"/>
          <p:cNvSpPr/>
          <p:nvPr/>
        </p:nvSpPr>
        <p:spPr>
          <a:xfrm>
            <a:off x="5403525" y="2337522"/>
            <a:ext cx="1250700" cy="5469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x--;</a:t>
            </a:r>
            <a:endParaRPr/>
          </a:p>
        </p:txBody>
      </p:sp>
      <p:sp>
        <p:nvSpPr>
          <p:cNvPr id="574" name="Google Shape;574;p43"/>
          <p:cNvSpPr/>
          <p:nvPr/>
        </p:nvSpPr>
        <p:spPr>
          <a:xfrm>
            <a:off x="7683075" y="2140328"/>
            <a:ext cx="1250700" cy="5469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continue */</a:t>
            </a:r>
            <a:endParaRPr/>
          </a:p>
        </p:txBody>
      </p:sp>
      <p:cxnSp>
        <p:nvCxnSpPr>
          <p:cNvPr id="575" name="Google Shape;575;p43"/>
          <p:cNvCxnSpPr>
            <a:endCxn id="574" idx="0"/>
          </p:cNvCxnSpPr>
          <p:nvPr/>
        </p:nvCxnSpPr>
        <p:spPr>
          <a:xfrm>
            <a:off x="7339125" y="1694228"/>
            <a:ext cx="969300" cy="446100"/>
          </a:xfrm>
          <a:prstGeom prst="straightConnector1">
            <a:avLst/>
          </a:prstGeom>
          <a:noFill/>
          <a:ln cap="flat" cmpd="sng" w="9525">
            <a:solidFill>
              <a:srgbClr val="2388DB"/>
            </a:solidFill>
            <a:prstDash val="solid"/>
            <a:round/>
            <a:headEnd len="med" w="med" type="none"/>
            <a:tailEnd len="med" w="med" type="triangle"/>
          </a:ln>
        </p:spPr>
      </p:cxnSp>
      <p:sp>
        <p:nvSpPr>
          <p:cNvPr id="576" name="Google Shape;576;p43"/>
          <p:cNvSpPr/>
          <p:nvPr/>
        </p:nvSpPr>
        <p:spPr>
          <a:xfrm>
            <a:off x="6379275" y="1101128"/>
            <a:ext cx="1303800" cy="756000"/>
          </a:xfrm>
          <a:prstGeom prst="diamond">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1&lt;x</a:t>
            </a:r>
            <a:endParaRPr/>
          </a:p>
        </p:txBody>
      </p:sp>
      <p:cxnSp>
        <p:nvCxnSpPr>
          <p:cNvPr id="577" name="Google Shape;577;p43"/>
          <p:cNvCxnSpPr>
            <a:endCxn id="573" idx="0"/>
          </p:cNvCxnSpPr>
          <p:nvPr/>
        </p:nvCxnSpPr>
        <p:spPr>
          <a:xfrm flipH="1">
            <a:off x="6028875" y="1669722"/>
            <a:ext cx="696600" cy="667800"/>
          </a:xfrm>
          <a:prstGeom prst="straightConnector1">
            <a:avLst/>
          </a:prstGeom>
          <a:noFill/>
          <a:ln cap="flat" cmpd="sng" w="9525">
            <a:solidFill>
              <a:srgbClr val="2388DB"/>
            </a:solidFill>
            <a:prstDash val="solid"/>
            <a:round/>
            <a:headEnd len="med" w="med" type="none"/>
            <a:tailEnd len="med" w="med" type="triangle"/>
          </a:ln>
        </p:spPr>
      </p:cxnSp>
      <p:sp>
        <p:nvSpPr>
          <p:cNvPr id="578" name="Google Shape;578;p43"/>
          <p:cNvSpPr txBox="1"/>
          <p:nvPr/>
        </p:nvSpPr>
        <p:spPr>
          <a:xfrm>
            <a:off x="5980525" y="167793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579" name="Google Shape;579;p43"/>
          <p:cNvSpPr txBox="1"/>
          <p:nvPr/>
        </p:nvSpPr>
        <p:spPr>
          <a:xfrm>
            <a:off x="7831000" y="167793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580" name="Google Shape;580;p43"/>
          <p:cNvSpPr/>
          <p:nvPr/>
        </p:nvSpPr>
        <p:spPr>
          <a:xfrm>
            <a:off x="5014649" y="1467125"/>
            <a:ext cx="1364618" cy="1732372"/>
          </a:xfrm>
          <a:custGeom>
            <a:rect b="b" l="l" r="r" t="t"/>
            <a:pathLst>
              <a:path extrusionOk="0" h="124452" w="84575">
                <a:moveTo>
                  <a:pt x="44698" y="107362"/>
                </a:moveTo>
                <a:lnTo>
                  <a:pt x="44698" y="124452"/>
                </a:lnTo>
                <a:lnTo>
                  <a:pt x="1753" y="124014"/>
                </a:lnTo>
                <a:lnTo>
                  <a:pt x="0" y="0"/>
                </a:lnTo>
                <a:lnTo>
                  <a:pt x="84575" y="0"/>
                </a:lnTo>
              </a:path>
            </a:pathLst>
          </a:custGeom>
          <a:noFill/>
          <a:ln cap="flat" cmpd="sng" w="9525">
            <a:solidFill>
              <a:srgbClr val="2388DB"/>
            </a:solidFill>
            <a:prstDash val="solid"/>
            <a:round/>
            <a:headEnd len="med" w="med" type="none"/>
            <a:tailEnd len="med" w="med" type="triangle"/>
          </a:ln>
        </p:spPr>
      </p:sp>
      <p:sp>
        <p:nvSpPr>
          <p:cNvPr id="581" name="Google Shape;581;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Flow</a:t>
            </a:r>
            <a:endParaRPr/>
          </a:p>
        </p:txBody>
      </p:sp>
      <p:sp>
        <p:nvSpPr>
          <p:cNvPr id="587" name="Google Shape;587;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t>
            </a:r>
            <a:r>
              <a:rPr lang="sv-SE"/>
              <a:t>rogram statements compute and transform data…</a:t>
            </a:r>
            <a:endParaRPr/>
          </a:p>
          <a:p>
            <a:pPr indent="-393700" lvl="0" marL="457200" rtl="0" algn="l">
              <a:spcBef>
                <a:spcPts val="1000"/>
              </a:spcBef>
              <a:spcAft>
                <a:spcPts val="0"/>
              </a:spcAft>
              <a:buSzPts val="2600"/>
              <a:buChar char="•"/>
            </a:pPr>
            <a:r>
              <a:rPr lang="sv-SE"/>
              <a:t>Reason about data dependence</a:t>
            </a:r>
            <a:endParaRPr/>
          </a:p>
          <a:p>
            <a:pPr indent="-368300" lvl="1" marL="914400" rtl="0" algn="l">
              <a:spcBef>
                <a:spcPts val="500"/>
              </a:spcBef>
              <a:spcAft>
                <a:spcPts val="0"/>
              </a:spcAft>
              <a:buSzPts val="2200"/>
              <a:buChar char="•"/>
            </a:pPr>
            <a:r>
              <a:rPr lang="sv-SE"/>
              <a:t>A variable is used here. </a:t>
            </a:r>
            <a:endParaRPr/>
          </a:p>
          <a:p>
            <a:pPr indent="-342900" lvl="2" marL="1371600" rtl="0" algn="l">
              <a:spcBef>
                <a:spcPts val="500"/>
              </a:spcBef>
              <a:spcAft>
                <a:spcPts val="0"/>
              </a:spcAft>
              <a:buSzPts val="1800"/>
              <a:buChar char="•"/>
            </a:pPr>
            <a:r>
              <a:rPr lang="sv-SE"/>
              <a:t>Where does its value come from?</a:t>
            </a:r>
            <a:endParaRPr/>
          </a:p>
          <a:p>
            <a:pPr indent="-368300" lvl="1" marL="914400" rtl="0" algn="l">
              <a:spcBef>
                <a:spcPts val="500"/>
              </a:spcBef>
              <a:spcAft>
                <a:spcPts val="0"/>
              </a:spcAft>
              <a:buSzPts val="2200"/>
              <a:buChar char="•"/>
            </a:pPr>
            <a:r>
              <a:rPr lang="sv-SE"/>
              <a:t>Is this assigned value ever used?</a:t>
            </a:r>
            <a:endParaRPr/>
          </a:p>
          <a:p>
            <a:pPr indent="-368300" lvl="1" marL="914400" rtl="0" algn="l">
              <a:spcBef>
                <a:spcPts val="500"/>
              </a:spcBef>
              <a:spcAft>
                <a:spcPts val="0"/>
              </a:spcAft>
              <a:buSzPts val="2200"/>
              <a:buChar char="•"/>
            </a:pPr>
            <a:r>
              <a:rPr lang="sv-SE"/>
              <a:t>Is this variable properly initialized?</a:t>
            </a:r>
            <a:endParaRPr/>
          </a:p>
          <a:p>
            <a:pPr indent="-368300" lvl="1" marL="914400" rtl="0" algn="l">
              <a:spcBef>
                <a:spcPts val="500"/>
              </a:spcBef>
              <a:spcAft>
                <a:spcPts val="0"/>
              </a:spcAft>
              <a:buSzPts val="2200"/>
              <a:buChar char="•"/>
            </a:pPr>
            <a:r>
              <a:rPr lang="sv-SE"/>
              <a:t>If the expression assigned to a variable is changed what else would be affected?</a:t>
            </a:r>
            <a:endParaRPr/>
          </a:p>
        </p:txBody>
      </p:sp>
      <p:sp>
        <p:nvSpPr>
          <p:cNvPr id="588" name="Google Shape;588;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Flow</a:t>
            </a:r>
            <a:endParaRPr/>
          </a:p>
        </p:txBody>
      </p:sp>
      <p:sp>
        <p:nvSpPr>
          <p:cNvPr id="594" name="Google Shape;594;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Basis of the optimization performed by compilers.</a:t>
            </a:r>
            <a:endParaRPr/>
          </a:p>
          <a:p>
            <a:pPr indent="-419100" lvl="0" marL="457200" marR="0" rtl="0" algn="l">
              <a:lnSpc>
                <a:spcPct val="100000"/>
              </a:lnSpc>
              <a:spcBef>
                <a:spcPts val="0"/>
              </a:spcBef>
              <a:spcAft>
                <a:spcPts val="0"/>
              </a:spcAft>
              <a:buClr>
                <a:schemeClr val="dk1"/>
              </a:buClr>
              <a:buSzPts val="3000"/>
              <a:buFont typeface="Arial"/>
              <a:buChar char="•"/>
            </a:pPr>
            <a:r>
              <a:rPr lang="sv-SE"/>
              <a:t>Used to derive test cases.</a:t>
            </a:r>
            <a:endParaRPr/>
          </a:p>
          <a:p>
            <a:pPr indent="-419100" lvl="1" marL="914400" marR="0" rtl="0" algn="l">
              <a:lnSpc>
                <a:spcPct val="100000"/>
              </a:lnSpc>
              <a:spcBef>
                <a:spcPts val="0"/>
              </a:spcBef>
              <a:spcAft>
                <a:spcPts val="0"/>
              </a:spcAft>
              <a:buClr>
                <a:schemeClr val="dk1"/>
              </a:buClr>
              <a:buSzPts val="3000"/>
              <a:buFont typeface="Arial"/>
              <a:buChar char="•"/>
            </a:pPr>
            <a:r>
              <a:rPr lang="sv-SE"/>
              <a:t>Have we covered the dependencies?</a:t>
            </a:r>
            <a:endParaRPr/>
          </a:p>
          <a:p>
            <a:pPr indent="-419100" lvl="0" marL="457200" marR="0" rtl="0" algn="l">
              <a:lnSpc>
                <a:spcPct val="100000"/>
              </a:lnSpc>
              <a:spcBef>
                <a:spcPts val="0"/>
              </a:spcBef>
              <a:spcAft>
                <a:spcPts val="0"/>
              </a:spcAft>
              <a:buClr>
                <a:schemeClr val="dk1"/>
              </a:buClr>
              <a:buSzPts val="3000"/>
              <a:buFont typeface="Arial"/>
              <a:buChar char="•"/>
            </a:pPr>
            <a:r>
              <a:rPr lang="sv-SE"/>
              <a:t>Used to detect faults and other anomalies.</a:t>
            </a:r>
            <a:endParaRPr/>
          </a:p>
          <a:p>
            <a:pPr indent="-368300" lvl="1" marL="914400" marR="0" rtl="0" algn="l">
              <a:lnSpc>
                <a:spcPct val="100000"/>
              </a:lnSpc>
              <a:spcBef>
                <a:spcPts val="0"/>
              </a:spcBef>
              <a:spcAft>
                <a:spcPts val="0"/>
              </a:spcAft>
              <a:buSzPts val="2200"/>
              <a:buChar char="•"/>
            </a:pPr>
            <a:r>
              <a:rPr lang="sv-SE"/>
              <a:t>When can we cache result of a calculation instead of recalculating it?</a:t>
            </a:r>
            <a:endParaRPr/>
          </a:p>
          <a:p>
            <a:pPr indent="-368300" lvl="1" marL="914400" marR="0" rtl="0" algn="l">
              <a:lnSpc>
                <a:spcPct val="100000"/>
              </a:lnSpc>
              <a:spcBef>
                <a:spcPts val="0"/>
              </a:spcBef>
              <a:spcAft>
                <a:spcPts val="0"/>
              </a:spcAft>
              <a:buSzPts val="2200"/>
              <a:buChar char="•"/>
            </a:pPr>
            <a:r>
              <a:rPr lang="sv-SE"/>
              <a:t>Can we eliminate a variable definition?</a:t>
            </a:r>
            <a:endParaRPr/>
          </a:p>
        </p:txBody>
      </p:sp>
      <p:sp>
        <p:nvSpPr>
          <p:cNvPr id="595" name="Google Shape;595;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Definition-Use Pairs</a:t>
            </a:r>
            <a:endParaRPr/>
          </a:p>
        </p:txBody>
      </p:sp>
      <p:sp>
        <p:nvSpPr>
          <p:cNvPr id="601" name="Google Shape;601;p46"/>
          <p:cNvSpPr txBox="1"/>
          <p:nvPr>
            <p:ph idx="1" type="body"/>
          </p:nvPr>
        </p:nvSpPr>
        <p:spPr>
          <a:xfrm>
            <a:off x="468900" y="1191925"/>
            <a:ext cx="8217900" cy="3570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Data is defined.</a:t>
            </a:r>
            <a:endParaRPr/>
          </a:p>
          <a:p>
            <a:pPr indent="-368300" lvl="1" marL="914400" rtl="0" algn="l">
              <a:spcBef>
                <a:spcPts val="500"/>
              </a:spcBef>
              <a:spcAft>
                <a:spcPts val="0"/>
              </a:spcAft>
              <a:buSzPts val="2200"/>
              <a:buChar char="•"/>
            </a:pPr>
            <a:r>
              <a:rPr lang="sv-SE"/>
              <a:t>… and data is used.</a:t>
            </a:r>
            <a:endParaRPr/>
          </a:p>
          <a:p>
            <a:pPr indent="-393700" lvl="0" marL="457200" rtl="0" algn="l">
              <a:spcBef>
                <a:spcPts val="1000"/>
              </a:spcBef>
              <a:spcAft>
                <a:spcPts val="0"/>
              </a:spcAft>
              <a:buSzPts val="2600"/>
              <a:buChar char="•"/>
            </a:pPr>
            <a:r>
              <a:rPr lang="sv-SE"/>
              <a:t>Pairs of definitions and uses capture flow of information through the program.</a:t>
            </a:r>
            <a:endParaRPr/>
          </a:p>
          <a:p>
            <a:pPr indent="-368300" lvl="1" marL="914400" rtl="0" algn="l">
              <a:spcBef>
                <a:spcPts val="500"/>
              </a:spcBef>
              <a:spcAft>
                <a:spcPts val="0"/>
              </a:spcAft>
              <a:buSzPts val="2200"/>
              <a:buChar char="•"/>
            </a:pPr>
            <a:r>
              <a:rPr lang="sv-SE"/>
              <a:t>Definitions occur when variables are declared, initialized, assigned values, or received as parameters.</a:t>
            </a:r>
            <a:endParaRPr/>
          </a:p>
          <a:p>
            <a:pPr indent="-368300" lvl="1" marL="914400" rtl="0" algn="l">
              <a:spcBef>
                <a:spcPts val="500"/>
              </a:spcBef>
              <a:spcAft>
                <a:spcPts val="0"/>
              </a:spcAft>
              <a:buSzPts val="2200"/>
              <a:buChar char="•"/>
            </a:pPr>
            <a:r>
              <a:rPr lang="sv-SE"/>
              <a:t>Uses occur in expressions, conditional statements, parameter passing, return statements.</a:t>
            </a:r>
            <a:endParaRPr/>
          </a:p>
        </p:txBody>
      </p:sp>
      <p:sp>
        <p:nvSpPr>
          <p:cNvPr id="602" name="Google Shape;602;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Definitions and Uses</a:t>
            </a:r>
            <a:endParaRPr/>
          </a:p>
        </p:txBody>
      </p:sp>
      <p:sp>
        <p:nvSpPr>
          <p:cNvPr id="608" name="Google Shape;608;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9250" lvl="0" marL="457200" marR="0" rtl="0" algn="l">
              <a:lnSpc>
                <a:spcPct val="100000"/>
              </a:lnSpc>
              <a:spcBef>
                <a:spcPts val="600"/>
              </a:spcBef>
              <a:spcAft>
                <a:spcPts val="0"/>
              </a:spcAft>
              <a:buSzPts val="1900"/>
              <a:buFont typeface="Consolas"/>
              <a:buAutoNum type="arabicPeriod"/>
            </a:pPr>
            <a:r>
              <a:rPr lang="sv-SE" sz="1900">
                <a:latin typeface="Consolas"/>
                <a:ea typeface="Consolas"/>
                <a:cs typeface="Consolas"/>
                <a:sym typeface="Consolas"/>
              </a:rPr>
              <a:t>min = 1;</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max = N;</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mid = </a:t>
            </a:r>
            <a:r>
              <a:rPr lang="sv-SE" sz="1900">
                <a:highlight>
                  <a:srgbClr val="FFFFFF"/>
                </a:highlight>
                <a:latin typeface="Consolas"/>
                <a:ea typeface="Consolas"/>
                <a:cs typeface="Consolas"/>
                <a:sym typeface="Consolas"/>
              </a:rPr>
              <a:t>((min + (max - min))/2);</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while (A[mid] != x or min &lt;= max){</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    </a:t>
            </a:r>
            <a:r>
              <a:rPr lang="sv-SE" sz="1900">
                <a:highlight>
                  <a:srgbClr val="FFFFFF"/>
                </a:highlight>
                <a:latin typeface="Consolas"/>
                <a:ea typeface="Consolas"/>
                <a:cs typeface="Consolas"/>
                <a:sym typeface="Consolas"/>
              </a:rPr>
              <a:t>mid = ((min + (max - min))/2);</a:t>
            </a:r>
            <a:endParaRPr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b="1" lang="sv-SE" sz="1900">
                <a:highlight>
                  <a:srgbClr val="FFFFFF"/>
                </a:highlight>
                <a:latin typeface="Consolas"/>
                <a:ea typeface="Consolas"/>
                <a:cs typeface="Consolas"/>
                <a:sym typeface="Consolas"/>
              </a:rPr>
              <a:t>    </a:t>
            </a:r>
            <a:r>
              <a:rPr lang="sv-SE" sz="1900">
                <a:highlight>
                  <a:srgbClr val="FFFFFF"/>
                </a:highlight>
                <a:latin typeface="Consolas"/>
                <a:ea typeface="Consolas"/>
                <a:cs typeface="Consolas"/>
                <a:sym typeface="Consolas"/>
              </a:rPr>
              <a:t>if (x &gt; A[mid]){</a:t>
            </a:r>
            <a:endParaRPr b="1"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lang="sv-SE" sz="1900">
                <a:highlight>
                  <a:srgbClr val="FFFFFF"/>
                </a:highlight>
                <a:latin typeface="Consolas"/>
                <a:ea typeface="Consolas"/>
                <a:cs typeface="Consolas"/>
                <a:sym typeface="Consolas"/>
              </a:rPr>
              <a:t>        min = mid + 1</a:t>
            </a:r>
            <a:endParaRPr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lang="sv-SE" sz="1900">
                <a:highlight>
                  <a:srgbClr val="FFFFFF"/>
                </a:highlight>
                <a:latin typeface="Consolas"/>
                <a:ea typeface="Consolas"/>
                <a:cs typeface="Consolas"/>
                <a:sym typeface="Consolas"/>
              </a:rPr>
              <a:t>    } else {</a:t>
            </a:r>
            <a:endParaRPr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lang="sv-SE" sz="1900">
                <a:highlight>
                  <a:srgbClr val="FFFFFF"/>
                </a:highlight>
                <a:latin typeface="Consolas"/>
                <a:ea typeface="Consolas"/>
                <a:cs typeface="Consolas"/>
                <a:sym typeface="Consolas"/>
              </a:rPr>
              <a:t>        max = mid - 1;</a:t>
            </a:r>
            <a:endParaRPr sz="1900">
              <a:highlight>
                <a:srgbClr val="FFFFFF"/>
              </a:highlight>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    }</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a:t>
            </a:r>
            <a:endParaRPr sz="1900">
              <a:latin typeface="Consolas"/>
              <a:ea typeface="Consolas"/>
              <a:cs typeface="Consolas"/>
              <a:sym typeface="Consolas"/>
            </a:endParaRPr>
          </a:p>
        </p:txBody>
      </p:sp>
      <p:sp>
        <p:nvSpPr>
          <p:cNvPr id="609" name="Google Shape;609;p47"/>
          <p:cNvSpPr txBox="1"/>
          <p:nvPr>
            <p:ph idx="1" type="body"/>
          </p:nvPr>
        </p:nvSpPr>
        <p:spPr>
          <a:xfrm>
            <a:off x="5926675" y="1227994"/>
            <a:ext cx="2760000" cy="37257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b="1" lang="sv-SE" sz="1800">
                <a:solidFill>
                  <a:schemeClr val="dk1"/>
                </a:solidFill>
              </a:rPr>
              <a:t>def</a:t>
            </a:r>
            <a:r>
              <a:rPr lang="sv-SE" sz="1800">
                <a:solidFill>
                  <a:schemeClr val="dk1"/>
                </a:solidFill>
              </a:rPr>
              <a:t> - min</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 </a:t>
            </a:r>
            <a:r>
              <a:rPr lang="sv-SE" sz="1800">
                <a:solidFill>
                  <a:schemeClr val="dk1"/>
                </a:solidFill>
              </a:rPr>
              <a:t>- max, </a:t>
            </a:r>
            <a:r>
              <a:rPr b="1" lang="sv-SE" sz="1800">
                <a:solidFill>
                  <a:schemeClr val="dk1"/>
                </a:solidFill>
              </a:rPr>
              <a:t>use</a:t>
            </a:r>
            <a:r>
              <a:rPr lang="sv-SE" sz="1800">
                <a:solidFill>
                  <a:schemeClr val="dk1"/>
                </a:solidFill>
              </a:rPr>
              <a:t> - N</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a:t>
            </a:r>
            <a:r>
              <a:rPr lang="sv-SE" sz="1800">
                <a:solidFill>
                  <a:schemeClr val="dk1"/>
                </a:solidFill>
              </a:rPr>
              <a:t> - mid, </a:t>
            </a:r>
            <a:r>
              <a:rPr b="1" lang="sv-SE" sz="1800">
                <a:solidFill>
                  <a:schemeClr val="dk1"/>
                </a:solidFill>
              </a:rPr>
              <a:t>use</a:t>
            </a:r>
            <a:r>
              <a:rPr lang="sv-SE" sz="1800">
                <a:solidFill>
                  <a:schemeClr val="dk1"/>
                </a:solidFill>
              </a:rPr>
              <a:t> - min, max</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use</a:t>
            </a:r>
            <a:r>
              <a:rPr lang="sv-SE" sz="1800">
                <a:solidFill>
                  <a:schemeClr val="dk1"/>
                </a:solidFill>
              </a:rPr>
              <a:t> - A[mid], mid, x, min, max</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a:t>
            </a:r>
            <a:r>
              <a:rPr lang="sv-SE" sz="1800">
                <a:solidFill>
                  <a:schemeClr val="dk1"/>
                </a:solidFill>
              </a:rPr>
              <a:t> - mid, </a:t>
            </a:r>
            <a:r>
              <a:rPr b="1" lang="sv-SE" sz="1800">
                <a:solidFill>
                  <a:schemeClr val="dk1"/>
                </a:solidFill>
              </a:rPr>
              <a:t>use</a:t>
            </a:r>
            <a:r>
              <a:rPr lang="sv-SE" sz="1800">
                <a:solidFill>
                  <a:schemeClr val="dk1"/>
                </a:solidFill>
              </a:rPr>
              <a:t> - min, max</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use - </a:t>
            </a:r>
            <a:r>
              <a:rPr lang="sv-SE" sz="1800">
                <a:solidFill>
                  <a:schemeClr val="dk1"/>
                </a:solidFill>
              </a:rPr>
              <a:t>x, A[mid], mid</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 - </a:t>
            </a:r>
            <a:r>
              <a:rPr lang="sv-SE" sz="1800">
                <a:solidFill>
                  <a:schemeClr val="dk1"/>
                </a:solidFill>
              </a:rPr>
              <a:t>min, </a:t>
            </a:r>
            <a:r>
              <a:rPr b="1" lang="sv-SE" sz="1800">
                <a:solidFill>
                  <a:schemeClr val="dk1"/>
                </a:solidFill>
              </a:rPr>
              <a:t>use </a:t>
            </a:r>
            <a:r>
              <a:rPr lang="sv-SE" sz="1800">
                <a:solidFill>
                  <a:schemeClr val="dk1"/>
                </a:solidFill>
              </a:rPr>
              <a:t>- mid</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 -</a:t>
            </a:r>
            <a:r>
              <a:rPr lang="sv-SE" sz="1800">
                <a:solidFill>
                  <a:schemeClr val="dk1"/>
                </a:solidFill>
              </a:rPr>
              <a:t> max, </a:t>
            </a:r>
            <a:r>
              <a:rPr b="1" lang="sv-SE" sz="1800">
                <a:solidFill>
                  <a:schemeClr val="dk1"/>
                </a:solidFill>
              </a:rPr>
              <a:t>use -</a:t>
            </a:r>
            <a:r>
              <a:rPr lang="sv-SE" sz="1800">
                <a:solidFill>
                  <a:schemeClr val="dk1"/>
                </a:solidFill>
              </a:rPr>
              <a:t> mid</a:t>
            </a:r>
            <a:endParaRPr sz="1800">
              <a:solidFill>
                <a:schemeClr val="dk1"/>
              </a:solidFill>
            </a:endParaRPr>
          </a:p>
        </p:txBody>
      </p:sp>
      <p:sp>
        <p:nvSpPr>
          <p:cNvPr id="610" name="Google Shape;610;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
                                        <p:tgtEl>
                                          <p:spTgt spid="6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Definitions and Uses</a:t>
            </a:r>
            <a:endParaRPr/>
          </a:p>
        </p:txBody>
      </p:sp>
      <p:sp>
        <p:nvSpPr>
          <p:cNvPr id="616" name="Google Shape;616;p48"/>
          <p:cNvSpPr txBox="1"/>
          <p:nvPr>
            <p:ph idx="1" type="body"/>
          </p:nvPr>
        </p:nvSpPr>
        <p:spPr>
          <a:xfrm>
            <a:off x="6558025" y="1230650"/>
            <a:ext cx="2494200" cy="37257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b="1" lang="sv-SE"/>
              <a:t>def</a:t>
            </a:r>
            <a:r>
              <a:rPr lang="sv-SE"/>
              <a:t> - </a:t>
            </a:r>
            <a:r>
              <a:rPr lang="sv-SE">
                <a:solidFill>
                  <a:srgbClr val="980000"/>
                </a:solidFill>
              </a:rPr>
              <a:t>min</a:t>
            </a:r>
            <a:endParaRPr>
              <a:solidFill>
                <a:srgbClr val="980000"/>
              </a:solidFill>
            </a:endParaRPr>
          </a:p>
          <a:p>
            <a:pPr indent="-317500" lvl="0" marL="457200" rtl="0" algn="l">
              <a:spcBef>
                <a:spcPts val="0"/>
              </a:spcBef>
              <a:spcAft>
                <a:spcPts val="0"/>
              </a:spcAft>
              <a:buSzPts val="1400"/>
              <a:buAutoNum type="arabicPeriod"/>
            </a:pPr>
            <a:r>
              <a:rPr b="1" lang="sv-SE"/>
              <a:t>def </a:t>
            </a:r>
            <a:r>
              <a:rPr lang="sv-SE"/>
              <a:t>- </a:t>
            </a:r>
            <a:r>
              <a:rPr lang="sv-SE">
                <a:solidFill>
                  <a:srgbClr val="274E13"/>
                </a:solidFill>
              </a:rPr>
              <a:t>max</a:t>
            </a:r>
            <a:r>
              <a:rPr lang="sv-SE"/>
              <a:t>, </a:t>
            </a:r>
            <a:r>
              <a:rPr b="1" lang="sv-SE"/>
              <a:t>use</a:t>
            </a:r>
            <a:r>
              <a:rPr lang="sv-SE"/>
              <a:t> - N</a:t>
            </a:r>
            <a:endParaRPr/>
          </a:p>
          <a:p>
            <a:pPr indent="-317500" lvl="0" marL="457200" rtl="0" algn="l">
              <a:spcBef>
                <a:spcPts val="0"/>
              </a:spcBef>
              <a:spcAft>
                <a:spcPts val="0"/>
              </a:spcAft>
              <a:buSzPts val="1400"/>
              <a:buAutoNum type="arabicPeriod"/>
            </a:pPr>
            <a:r>
              <a:rPr b="1" lang="sv-SE"/>
              <a:t>def</a:t>
            </a:r>
            <a:r>
              <a:rPr lang="sv-SE"/>
              <a:t> - </a:t>
            </a:r>
            <a:r>
              <a:rPr lang="sv-SE">
                <a:solidFill>
                  <a:srgbClr val="9900FF"/>
                </a:solidFill>
              </a:rPr>
              <a:t>mid</a:t>
            </a:r>
            <a:r>
              <a:rPr lang="sv-SE"/>
              <a:t>, </a:t>
            </a:r>
            <a:r>
              <a:rPr b="1" lang="sv-SE"/>
              <a:t>use</a:t>
            </a:r>
            <a:r>
              <a:rPr lang="sv-SE"/>
              <a:t> - min, max</a:t>
            </a:r>
            <a:endParaRPr/>
          </a:p>
          <a:p>
            <a:pPr indent="-317500" lvl="0" marL="457200" rtl="0" algn="l">
              <a:spcBef>
                <a:spcPts val="0"/>
              </a:spcBef>
              <a:spcAft>
                <a:spcPts val="0"/>
              </a:spcAft>
              <a:buSzPts val="1400"/>
              <a:buAutoNum type="arabicPeriod"/>
            </a:pPr>
            <a:r>
              <a:rPr b="1" lang="sv-SE"/>
              <a:t>use</a:t>
            </a:r>
            <a:r>
              <a:rPr lang="sv-SE"/>
              <a:t> - A[mid], mid, x, min, max</a:t>
            </a:r>
            <a:endParaRPr/>
          </a:p>
          <a:p>
            <a:pPr indent="-317500" lvl="0" marL="457200" rtl="0" algn="l">
              <a:spcBef>
                <a:spcPts val="0"/>
              </a:spcBef>
              <a:spcAft>
                <a:spcPts val="0"/>
              </a:spcAft>
              <a:buSzPts val="1400"/>
              <a:buAutoNum type="arabicPeriod"/>
            </a:pPr>
            <a:r>
              <a:rPr b="1" lang="sv-SE"/>
              <a:t>def</a:t>
            </a:r>
            <a:r>
              <a:rPr lang="sv-SE"/>
              <a:t> - mid, </a:t>
            </a:r>
            <a:r>
              <a:rPr b="1" lang="sv-SE"/>
              <a:t>use</a:t>
            </a:r>
            <a:r>
              <a:rPr lang="sv-SE"/>
              <a:t> - min, max</a:t>
            </a:r>
            <a:endParaRPr/>
          </a:p>
          <a:p>
            <a:pPr indent="-317500" lvl="0" marL="457200" rtl="0" algn="l">
              <a:spcBef>
                <a:spcPts val="0"/>
              </a:spcBef>
              <a:spcAft>
                <a:spcPts val="0"/>
              </a:spcAft>
              <a:buSzPts val="1400"/>
              <a:buAutoNum type="arabicPeriod"/>
            </a:pPr>
            <a:r>
              <a:rPr b="1" lang="sv-SE"/>
              <a:t>use - </a:t>
            </a:r>
            <a:r>
              <a:rPr lang="sv-SE"/>
              <a:t>x, A[mid], mid</a:t>
            </a:r>
            <a:endParaRPr/>
          </a:p>
          <a:p>
            <a:pPr indent="-317500" lvl="0" marL="457200" rtl="0" algn="l">
              <a:spcBef>
                <a:spcPts val="0"/>
              </a:spcBef>
              <a:spcAft>
                <a:spcPts val="0"/>
              </a:spcAft>
              <a:buSzPts val="1400"/>
              <a:buAutoNum type="arabicPeriod"/>
            </a:pPr>
            <a:r>
              <a:rPr b="1" lang="sv-SE"/>
              <a:t>def - </a:t>
            </a:r>
            <a:r>
              <a:rPr lang="sv-SE"/>
              <a:t>min, </a:t>
            </a:r>
            <a:r>
              <a:rPr b="1" lang="sv-SE"/>
              <a:t>use </a:t>
            </a:r>
            <a:r>
              <a:rPr lang="sv-SE"/>
              <a:t>- mid</a:t>
            </a:r>
            <a:endParaRPr/>
          </a:p>
          <a:p>
            <a:pPr indent="-317500" lvl="0" marL="457200" rtl="0" algn="l">
              <a:spcBef>
                <a:spcPts val="0"/>
              </a:spcBef>
              <a:spcAft>
                <a:spcPts val="0"/>
              </a:spcAft>
              <a:buSzPts val="1400"/>
              <a:buAutoNum type="arabicPeriod"/>
            </a:pPr>
            <a:r>
              <a:rPr lang="sv-SE"/>
              <a:t>-</a:t>
            </a:r>
            <a:endParaRPr/>
          </a:p>
          <a:p>
            <a:pPr indent="-317500" lvl="0" marL="457200" rtl="0" algn="l">
              <a:spcBef>
                <a:spcPts val="0"/>
              </a:spcBef>
              <a:spcAft>
                <a:spcPts val="0"/>
              </a:spcAft>
              <a:buSzPts val="1400"/>
              <a:buAutoNum type="arabicPeriod"/>
            </a:pPr>
            <a:r>
              <a:rPr b="1" lang="sv-SE"/>
              <a:t>def -</a:t>
            </a:r>
            <a:r>
              <a:rPr lang="sv-SE"/>
              <a:t> max, </a:t>
            </a:r>
            <a:r>
              <a:rPr b="1" lang="sv-SE"/>
              <a:t>use -</a:t>
            </a:r>
            <a:r>
              <a:rPr lang="sv-SE"/>
              <a:t> mid</a:t>
            </a:r>
            <a:endParaRPr/>
          </a:p>
        </p:txBody>
      </p:sp>
      <p:sp>
        <p:nvSpPr>
          <p:cNvPr id="617" name="Google Shape;617;p48"/>
          <p:cNvSpPr/>
          <p:nvPr/>
        </p:nvSpPr>
        <p:spPr>
          <a:xfrm>
            <a:off x="398700" y="1456238"/>
            <a:ext cx="2011200" cy="26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min = 1; max = N;</a:t>
            </a:r>
            <a:endParaRPr>
              <a:solidFill>
                <a:schemeClr val="dk1"/>
              </a:solidFill>
              <a:latin typeface="Courier New"/>
              <a:ea typeface="Courier New"/>
              <a:cs typeface="Courier New"/>
              <a:sym typeface="Courier New"/>
            </a:endParaRPr>
          </a:p>
        </p:txBody>
      </p:sp>
      <p:sp>
        <p:nvSpPr>
          <p:cNvPr id="618" name="Google Shape;618;p48"/>
          <p:cNvSpPr/>
          <p:nvPr/>
        </p:nvSpPr>
        <p:spPr>
          <a:xfrm>
            <a:off x="1914118" y="2048078"/>
            <a:ext cx="2433600" cy="8658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A[mid] != x or min &lt;= max</a:t>
            </a:r>
            <a:endParaRPr/>
          </a:p>
        </p:txBody>
      </p:sp>
      <p:cxnSp>
        <p:nvCxnSpPr>
          <p:cNvPr id="619" name="Google Shape;619;p48"/>
          <p:cNvCxnSpPr>
            <a:stCxn id="620" idx="2"/>
            <a:endCxn id="618" idx="0"/>
          </p:cNvCxnSpPr>
          <p:nvPr/>
        </p:nvCxnSpPr>
        <p:spPr>
          <a:xfrm flipH="1">
            <a:off x="3130900" y="1722638"/>
            <a:ext cx="1450200" cy="325500"/>
          </a:xfrm>
          <a:prstGeom prst="straightConnector1">
            <a:avLst/>
          </a:prstGeom>
          <a:noFill/>
          <a:ln cap="flat" cmpd="sng" w="19050">
            <a:solidFill>
              <a:schemeClr val="dk2"/>
            </a:solidFill>
            <a:prstDash val="solid"/>
            <a:round/>
            <a:headEnd len="med" w="med" type="none"/>
            <a:tailEnd len="med" w="med" type="triangle"/>
          </a:ln>
        </p:spPr>
      </p:cxnSp>
      <p:sp>
        <p:nvSpPr>
          <p:cNvPr id="621" name="Google Shape;621;p48"/>
          <p:cNvSpPr/>
          <p:nvPr/>
        </p:nvSpPr>
        <p:spPr>
          <a:xfrm>
            <a:off x="2154575" y="3008427"/>
            <a:ext cx="1952700" cy="43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sz="1300">
                <a:solidFill>
                  <a:schemeClr val="dk1"/>
                </a:solidFill>
                <a:latin typeface="Courier New"/>
                <a:ea typeface="Courier New"/>
                <a:cs typeface="Courier New"/>
                <a:sym typeface="Courier New"/>
              </a:rPr>
              <a:t>mid = ((min + (max - min))/2);</a:t>
            </a:r>
            <a:endParaRPr sz="1300"/>
          </a:p>
        </p:txBody>
      </p:sp>
      <p:cxnSp>
        <p:nvCxnSpPr>
          <p:cNvPr id="622" name="Google Shape;622;p48"/>
          <p:cNvCxnSpPr>
            <a:stCxn id="618" idx="2"/>
            <a:endCxn id="621" idx="0"/>
          </p:cNvCxnSpPr>
          <p:nvPr/>
        </p:nvCxnSpPr>
        <p:spPr>
          <a:xfrm>
            <a:off x="3130918" y="2913878"/>
            <a:ext cx="0" cy="94500"/>
          </a:xfrm>
          <a:prstGeom prst="straightConnector1">
            <a:avLst/>
          </a:prstGeom>
          <a:noFill/>
          <a:ln cap="flat" cmpd="sng" w="19050">
            <a:solidFill>
              <a:schemeClr val="dk2"/>
            </a:solidFill>
            <a:prstDash val="solid"/>
            <a:round/>
            <a:headEnd len="med" w="med" type="none"/>
            <a:tailEnd len="med" w="med" type="triangle"/>
          </a:ln>
        </p:spPr>
      </p:cxnSp>
      <p:sp>
        <p:nvSpPr>
          <p:cNvPr id="623" name="Google Shape;623;p48"/>
          <p:cNvSpPr/>
          <p:nvPr/>
        </p:nvSpPr>
        <p:spPr>
          <a:xfrm>
            <a:off x="2300241" y="3617270"/>
            <a:ext cx="1661400" cy="688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sv-SE">
                <a:solidFill>
                  <a:schemeClr val="dk1"/>
                </a:solidFill>
                <a:latin typeface="Courier New"/>
                <a:ea typeface="Courier New"/>
                <a:cs typeface="Courier New"/>
                <a:sym typeface="Courier New"/>
              </a:rPr>
              <a:t>x &gt; A[mid]</a:t>
            </a:r>
            <a:endParaRPr/>
          </a:p>
        </p:txBody>
      </p:sp>
      <p:cxnSp>
        <p:nvCxnSpPr>
          <p:cNvPr id="624" name="Google Shape;624;p48"/>
          <p:cNvCxnSpPr>
            <a:stCxn id="621" idx="2"/>
            <a:endCxn id="623" idx="0"/>
          </p:cNvCxnSpPr>
          <p:nvPr/>
        </p:nvCxnSpPr>
        <p:spPr>
          <a:xfrm>
            <a:off x="3130925" y="3441027"/>
            <a:ext cx="0" cy="176100"/>
          </a:xfrm>
          <a:prstGeom prst="straightConnector1">
            <a:avLst/>
          </a:prstGeom>
          <a:noFill/>
          <a:ln cap="flat" cmpd="sng" w="19050">
            <a:solidFill>
              <a:schemeClr val="dk2"/>
            </a:solidFill>
            <a:prstDash val="solid"/>
            <a:round/>
            <a:headEnd len="med" w="med" type="none"/>
            <a:tailEnd len="med" w="med" type="triangle"/>
          </a:ln>
        </p:spPr>
      </p:cxnSp>
      <p:sp>
        <p:nvSpPr>
          <p:cNvPr id="625" name="Google Shape;625;p48"/>
          <p:cNvSpPr/>
          <p:nvPr/>
        </p:nvSpPr>
        <p:spPr>
          <a:xfrm>
            <a:off x="4590474" y="3257000"/>
            <a:ext cx="1151400" cy="5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min = mid + 1;</a:t>
            </a:r>
            <a:endParaRPr/>
          </a:p>
        </p:txBody>
      </p:sp>
      <p:sp>
        <p:nvSpPr>
          <p:cNvPr id="626" name="Google Shape;626;p48"/>
          <p:cNvSpPr/>
          <p:nvPr/>
        </p:nvSpPr>
        <p:spPr>
          <a:xfrm>
            <a:off x="4590486" y="4060772"/>
            <a:ext cx="1034700" cy="5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max = mid -1;</a:t>
            </a:r>
            <a:endParaRPr/>
          </a:p>
        </p:txBody>
      </p:sp>
      <p:cxnSp>
        <p:nvCxnSpPr>
          <p:cNvPr id="627" name="Google Shape;627;p48"/>
          <p:cNvCxnSpPr>
            <a:stCxn id="623" idx="3"/>
            <a:endCxn id="625" idx="1"/>
          </p:cNvCxnSpPr>
          <p:nvPr/>
        </p:nvCxnSpPr>
        <p:spPr>
          <a:xfrm flipH="1" rot="10800000">
            <a:off x="3961641" y="3528920"/>
            <a:ext cx="628800" cy="432600"/>
          </a:xfrm>
          <a:prstGeom prst="straightConnector1">
            <a:avLst/>
          </a:prstGeom>
          <a:noFill/>
          <a:ln cap="flat" cmpd="sng" w="19050">
            <a:solidFill>
              <a:schemeClr val="dk2"/>
            </a:solidFill>
            <a:prstDash val="solid"/>
            <a:round/>
            <a:headEnd len="med" w="med" type="none"/>
            <a:tailEnd len="med" w="med" type="triangle"/>
          </a:ln>
        </p:spPr>
      </p:cxnSp>
      <p:cxnSp>
        <p:nvCxnSpPr>
          <p:cNvPr id="628" name="Google Shape;628;p48"/>
          <p:cNvCxnSpPr>
            <a:stCxn id="623" idx="3"/>
            <a:endCxn id="626" idx="1"/>
          </p:cNvCxnSpPr>
          <p:nvPr/>
        </p:nvCxnSpPr>
        <p:spPr>
          <a:xfrm>
            <a:off x="3961641" y="3961520"/>
            <a:ext cx="628800" cy="371100"/>
          </a:xfrm>
          <a:prstGeom prst="straightConnector1">
            <a:avLst/>
          </a:prstGeom>
          <a:noFill/>
          <a:ln cap="flat" cmpd="sng" w="19050">
            <a:solidFill>
              <a:schemeClr val="dk2"/>
            </a:solidFill>
            <a:prstDash val="solid"/>
            <a:round/>
            <a:headEnd len="med" w="med" type="none"/>
            <a:tailEnd len="med" w="med" type="triangle"/>
          </a:ln>
        </p:spPr>
      </p:cxnSp>
      <p:sp>
        <p:nvSpPr>
          <p:cNvPr id="629" name="Google Shape;629;p48"/>
          <p:cNvSpPr/>
          <p:nvPr/>
        </p:nvSpPr>
        <p:spPr>
          <a:xfrm>
            <a:off x="4378125" y="2410729"/>
            <a:ext cx="2215249" cy="1898513"/>
          </a:xfrm>
          <a:custGeom>
            <a:rect b="b" l="l" r="r" t="t"/>
            <a:pathLst>
              <a:path extrusionOk="0" h="108085" w="96075">
                <a:moveTo>
                  <a:pt x="53726" y="108085"/>
                </a:moveTo>
                <a:lnTo>
                  <a:pt x="96075" y="108085"/>
                </a:lnTo>
                <a:lnTo>
                  <a:pt x="90386" y="2528"/>
                </a:lnTo>
                <a:lnTo>
                  <a:pt x="0" y="0"/>
                </a:lnTo>
              </a:path>
            </a:pathLst>
          </a:custGeom>
          <a:noFill/>
          <a:ln cap="flat" cmpd="sng" w="19050">
            <a:solidFill>
              <a:schemeClr val="dk2"/>
            </a:solidFill>
            <a:prstDash val="solid"/>
            <a:round/>
            <a:headEnd len="med" w="med" type="none"/>
            <a:tailEnd len="med" w="med" type="triangle"/>
          </a:ln>
        </p:spPr>
      </p:sp>
      <p:sp>
        <p:nvSpPr>
          <p:cNvPr id="630" name="Google Shape;630;p48"/>
          <p:cNvSpPr/>
          <p:nvPr/>
        </p:nvSpPr>
        <p:spPr>
          <a:xfrm>
            <a:off x="4407270" y="2488453"/>
            <a:ext cx="1792605" cy="1021405"/>
          </a:xfrm>
          <a:custGeom>
            <a:rect b="b" l="l" r="r" t="t"/>
            <a:pathLst>
              <a:path extrusionOk="0" h="58150" w="77745">
                <a:moveTo>
                  <a:pt x="53094" y="58150"/>
                </a:moveTo>
                <a:lnTo>
                  <a:pt x="77745" y="57518"/>
                </a:lnTo>
                <a:lnTo>
                  <a:pt x="75849" y="8849"/>
                </a:lnTo>
                <a:lnTo>
                  <a:pt x="0" y="0"/>
                </a:lnTo>
              </a:path>
            </a:pathLst>
          </a:custGeom>
          <a:noFill/>
          <a:ln cap="flat" cmpd="sng" w="19050">
            <a:solidFill>
              <a:schemeClr val="dk2"/>
            </a:solidFill>
            <a:prstDash val="solid"/>
            <a:round/>
            <a:headEnd len="med" w="med" type="none"/>
            <a:tailEnd len="med" w="med" type="triangle"/>
          </a:ln>
        </p:spPr>
      </p:sp>
      <p:sp>
        <p:nvSpPr>
          <p:cNvPr id="631" name="Google Shape;631;p48"/>
          <p:cNvSpPr/>
          <p:nvPr/>
        </p:nvSpPr>
        <p:spPr>
          <a:xfrm>
            <a:off x="501378" y="2305332"/>
            <a:ext cx="451800" cy="3516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2" name="Google Shape;632;p48"/>
          <p:cNvCxnSpPr>
            <a:stCxn id="618" idx="1"/>
            <a:endCxn id="631" idx="6"/>
          </p:cNvCxnSpPr>
          <p:nvPr/>
        </p:nvCxnSpPr>
        <p:spPr>
          <a:xfrm flipH="1">
            <a:off x="953218" y="2480978"/>
            <a:ext cx="960900" cy="300"/>
          </a:xfrm>
          <a:prstGeom prst="straightConnector1">
            <a:avLst/>
          </a:prstGeom>
          <a:noFill/>
          <a:ln cap="flat" cmpd="sng" w="19050">
            <a:solidFill>
              <a:schemeClr val="dk2"/>
            </a:solidFill>
            <a:prstDash val="solid"/>
            <a:round/>
            <a:headEnd len="med" w="med" type="none"/>
            <a:tailEnd len="med" w="med" type="triangle"/>
          </a:ln>
        </p:spPr>
      </p:cxnSp>
      <p:sp>
        <p:nvSpPr>
          <p:cNvPr id="620" name="Google Shape;620;p48"/>
          <p:cNvSpPr/>
          <p:nvPr/>
        </p:nvSpPr>
        <p:spPr>
          <a:xfrm>
            <a:off x="2838850" y="1456238"/>
            <a:ext cx="3484500" cy="26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mid = ((min + (max - min))/2);</a:t>
            </a:r>
            <a:endParaRPr>
              <a:solidFill>
                <a:schemeClr val="dk1"/>
              </a:solidFill>
              <a:latin typeface="Courier New"/>
              <a:ea typeface="Courier New"/>
              <a:cs typeface="Courier New"/>
              <a:sym typeface="Courier New"/>
            </a:endParaRPr>
          </a:p>
        </p:txBody>
      </p:sp>
      <p:cxnSp>
        <p:nvCxnSpPr>
          <p:cNvPr id="633" name="Google Shape;633;p48"/>
          <p:cNvCxnSpPr>
            <a:stCxn id="617" idx="3"/>
            <a:endCxn id="620" idx="1"/>
          </p:cNvCxnSpPr>
          <p:nvPr/>
        </p:nvCxnSpPr>
        <p:spPr>
          <a:xfrm>
            <a:off x="2409900" y="1589438"/>
            <a:ext cx="429000" cy="0"/>
          </a:xfrm>
          <a:prstGeom prst="straightConnector1">
            <a:avLst/>
          </a:prstGeom>
          <a:noFill/>
          <a:ln cap="flat" cmpd="sng" w="19050">
            <a:solidFill>
              <a:schemeClr val="dk2"/>
            </a:solidFill>
            <a:prstDash val="solid"/>
            <a:round/>
            <a:headEnd len="med" w="med" type="none"/>
            <a:tailEnd len="med" w="med" type="triangle"/>
          </a:ln>
        </p:spPr>
      </p:cxnSp>
      <p:sp>
        <p:nvSpPr>
          <p:cNvPr id="634" name="Google Shape;634;p48"/>
          <p:cNvSpPr/>
          <p:nvPr/>
        </p:nvSpPr>
        <p:spPr>
          <a:xfrm>
            <a:off x="1200946" y="1722410"/>
            <a:ext cx="2011213" cy="288646"/>
          </a:xfrm>
          <a:custGeom>
            <a:rect b="b" l="l" r="r" t="t"/>
            <a:pathLst>
              <a:path extrusionOk="0" h="16433" w="87226">
                <a:moveTo>
                  <a:pt x="0" y="632"/>
                </a:moveTo>
                <a:lnTo>
                  <a:pt x="46142" y="16433"/>
                </a:lnTo>
                <a:lnTo>
                  <a:pt x="87226" y="0"/>
                </a:lnTo>
              </a:path>
            </a:pathLst>
          </a:custGeom>
          <a:noFill/>
          <a:ln cap="flat" cmpd="sng" w="9525">
            <a:solidFill>
              <a:srgbClr val="980000"/>
            </a:solidFill>
            <a:prstDash val="solid"/>
            <a:round/>
            <a:headEnd len="med" w="med" type="none"/>
            <a:tailEnd len="med" w="med" type="triangle"/>
          </a:ln>
        </p:spPr>
      </p:sp>
      <p:sp>
        <p:nvSpPr>
          <p:cNvPr id="635" name="Google Shape;635;p48"/>
          <p:cNvSpPr/>
          <p:nvPr/>
        </p:nvSpPr>
        <p:spPr>
          <a:xfrm>
            <a:off x="1026054" y="1722410"/>
            <a:ext cx="1355389" cy="566208"/>
          </a:xfrm>
          <a:custGeom>
            <a:rect b="b" l="l" r="r" t="t"/>
            <a:pathLst>
              <a:path extrusionOk="0" h="32235" w="58783">
                <a:moveTo>
                  <a:pt x="0" y="0"/>
                </a:moveTo>
                <a:lnTo>
                  <a:pt x="58783" y="32235"/>
                </a:lnTo>
              </a:path>
            </a:pathLst>
          </a:custGeom>
          <a:noFill/>
          <a:ln cap="flat" cmpd="sng" w="9525">
            <a:solidFill>
              <a:srgbClr val="980000"/>
            </a:solidFill>
            <a:prstDash val="solid"/>
            <a:round/>
            <a:headEnd len="med" w="med" type="none"/>
            <a:tailEnd len="med" w="med" type="triangle"/>
          </a:ln>
        </p:spPr>
      </p:sp>
      <p:sp>
        <p:nvSpPr>
          <p:cNvPr id="636" name="Google Shape;636;p48"/>
          <p:cNvSpPr/>
          <p:nvPr/>
        </p:nvSpPr>
        <p:spPr>
          <a:xfrm>
            <a:off x="909475" y="1711292"/>
            <a:ext cx="1632287" cy="1365608"/>
          </a:xfrm>
          <a:custGeom>
            <a:rect b="b" l="l" r="r" t="t"/>
            <a:pathLst>
              <a:path extrusionOk="0" h="77746" w="70792">
                <a:moveTo>
                  <a:pt x="0" y="0"/>
                </a:moveTo>
                <a:lnTo>
                  <a:pt x="70792" y="77746"/>
                </a:lnTo>
              </a:path>
            </a:pathLst>
          </a:custGeom>
          <a:noFill/>
          <a:ln cap="flat" cmpd="sng" w="9525">
            <a:solidFill>
              <a:srgbClr val="980000"/>
            </a:solidFill>
            <a:prstDash val="solid"/>
            <a:round/>
            <a:headEnd len="med" w="med" type="none"/>
            <a:tailEnd len="med" w="med" type="triangle"/>
          </a:ln>
        </p:spPr>
      </p:sp>
      <p:sp>
        <p:nvSpPr>
          <p:cNvPr id="637" name="Google Shape;637;p48"/>
          <p:cNvSpPr/>
          <p:nvPr/>
        </p:nvSpPr>
        <p:spPr>
          <a:xfrm>
            <a:off x="603408" y="1689090"/>
            <a:ext cx="3993282" cy="1987339"/>
          </a:xfrm>
          <a:custGeom>
            <a:rect b="b" l="l" r="r" t="t"/>
            <a:pathLst>
              <a:path extrusionOk="0" h="113142" w="173188">
                <a:moveTo>
                  <a:pt x="0" y="0"/>
                </a:moveTo>
                <a:lnTo>
                  <a:pt x="30340" y="113142"/>
                </a:lnTo>
                <a:lnTo>
                  <a:pt x="173188" y="100500"/>
                </a:lnTo>
              </a:path>
            </a:pathLst>
          </a:custGeom>
          <a:noFill/>
          <a:ln cap="flat" cmpd="sng" w="9525">
            <a:solidFill>
              <a:srgbClr val="980000"/>
            </a:solidFill>
            <a:prstDash val="solid"/>
            <a:round/>
            <a:headEnd len="med" w="med" type="none"/>
            <a:tailEnd len="med" w="med" type="triangle"/>
          </a:ln>
        </p:spPr>
      </p:sp>
      <p:sp>
        <p:nvSpPr>
          <p:cNvPr id="638" name="Google Shape;638;p48"/>
          <p:cNvSpPr/>
          <p:nvPr/>
        </p:nvSpPr>
        <p:spPr>
          <a:xfrm>
            <a:off x="4028318" y="2643893"/>
            <a:ext cx="1151353" cy="588428"/>
          </a:xfrm>
          <a:custGeom>
            <a:rect b="b" l="l" r="r" t="t"/>
            <a:pathLst>
              <a:path extrusionOk="0" h="33500" w="49934">
                <a:moveTo>
                  <a:pt x="49934" y="33500"/>
                </a:moveTo>
                <a:lnTo>
                  <a:pt x="0" y="0"/>
                </a:lnTo>
              </a:path>
            </a:pathLst>
          </a:custGeom>
          <a:noFill/>
          <a:ln cap="flat" cmpd="sng" w="9525">
            <a:solidFill>
              <a:srgbClr val="980000"/>
            </a:solidFill>
            <a:prstDash val="solid"/>
            <a:round/>
            <a:headEnd len="med" w="med" type="none"/>
            <a:tailEnd len="med" w="med" type="triangle"/>
          </a:ln>
        </p:spPr>
      </p:sp>
      <p:sp>
        <p:nvSpPr>
          <p:cNvPr id="639" name="Google Shape;639;p48"/>
          <p:cNvSpPr/>
          <p:nvPr/>
        </p:nvSpPr>
        <p:spPr>
          <a:xfrm>
            <a:off x="1958804" y="1245000"/>
            <a:ext cx="1880062" cy="177652"/>
          </a:xfrm>
          <a:custGeom>
            <a:rect b="b" l="l" r="r" t="t"/>
            <a:pathLst>
              <a:path extrusionOk="0" h="10114" w="81538">
                <a:moveTo>
                  <a:pt x="0" y="10114"/>
                </a:moveTo>
                <a:lnTo>
                  <a:pt x="46773" y="0"/>
                </a:lnTo>
                <a:lnTo>
                  <a:pt x="81538" y="10114"/>
                </a:lnTo>
              </a:path>
            </a:pathLst>
          </a:custGeom>
          <a:noFill/>
          <a:ln cap="flat" cmpd="sng" w="9525">
            <a:solidFill>
              <a:srgbClr val="274E13"/>
            </a:solidFill>
            <a:prstDash val="solid"/>
            <a:round/>
            <a:headEnd len="med" w="med" type="none"/>
            <a:tailEnd len="med" w="med" type="triangle"/>
          </a:ln>
        </p:spPr>
      </p:sp>
      <p:sp>
        <p:nvSpPr>
          <p:cNvPr id="640" name="Google Shape;640;p48"/>
          <p:cNvSpPr/>
          <p:nvPr/>
        </p:nvSpPr>
        <p:spPr>
          <a:xfrm>
            <a:off x="2060834" y="1711292"/>
            <a:ext cx="597535" cy="455197"/>
          </a:xfrm>
          <a:custGeom>
            <a:rect b="b" l="l" r="r" t="t"/>
            <a:pathLst>
              <a:path extrusionOk="0" h="25915" w="25915">
                <a:moveTo>
                  <a:pt x="0" y="0"/>
                </a:moveTo>
                <a:lnTo>
                  <a:pt x="25915" y="25915"/>
                </a:lnTo>
              </a:path>
            </a:pathLst>
          </a:custGeom>
          <a:noFill/>
          <a:ln cap="flat" cmpd="sng" w="9525">
            <a:solidFill>
              <a:srgbClr val="274E13"/>
            </a:solidFill>
            <a:prstDash val="solid"/>
            <a:round/>
            <a:headEnd len="med" w="med" type="none"/>
            <a:tailEnd len="med" w="med" type="triangle"/>
          </a:ln>
        </p:spPr>
      </p:sp>
      <p:sp>
        <p:nvSpPr>
          <p:cNvPr id="641" name="Google Shape;641;p48"/>
          <p:cNvSpPr/>
          <p:nvPr/>
        </p:nvSpPr>
        <p:spPr>
          <a:xfrm>
            <a:off x="1929659" y="1722410"/>
            <a:ext cx="393499" cy="1310068"/>
          </a:xfrm>
          <a:custGeom>
            <a:rect b="b" l="l" r="r" t="t"/>
            <a:pathLst>
              <a:path extrusionOk="0" h="74584" w="17066">
                <a:moveTo>
                  <a:pt x="0" y="0"/>
                </a:moveTo>
                <a:lnTo>
                  <a:pt x="17066" y="74584"/>
                </a:lnTo>
              </a:path>
            </a:pathLst>
          </a:custGeom>
          <a:noFill/>
          <a:ln cap="flat" cmpd="sng" w="9525">
            <a:solidFill>
              <a:srgbClr val="274E13"/>
            </a:solidFill>
            <a:prstDash val="solid"/>
            <a:round/>
            <a:headEnd len="med" w="med" type="none"/>
            <a:tailEnd len="med" w="med" type="triangle"/>
          </a:ln>
        </p:spPr>
      </p:sp>
      <p:sp>
        <p:nvSpPr>
          <p:cNvPr id="642" name="Google Shape;642;p48"/>
          <p:cNvSpPr/>
          <p:nvPr/>
        </p:nvSpPr>
        <p:spPr>
          <a:xfrm>
            <a:off x="1346693" y="1722410"/>
            <a:ext cx="3220856" cy="2742283"/>
          </a:xfrm>
          <a:custGeom>
            <a:rect b="b" l="l" r="r" t="t"/>
            <a:pathLst>
              <a:path extrusionOk="0" h="156122" w="139688">
                <a:moveTo>
                  <a:pt x="0" y="0"/>
                </a:moveTo>
                <a:lnTo>
                  <a:pt x="41085" y="156122"/>
                </a:lnTo>
                <a:lnTo>
                  <a:pt x="139688" y="155490"/>
                </a:lnTo>
              </a:path>
            </a:pathLst>
          </a:custGeom>
          <a:noFill/>
          <a:ln cap="flat" cmpd="sng" w="9525">
            <a:solidFill>
              <a:srgbClr val="274E13"/>
            </a:solidFill>
            <a:prstDash val="solid"/>
            <a:round/>
            <a:headEnd len="med" w="med" type="none"/>
            <a:tailEnd len="med" w="med" type="triangle"/>
          </a:ln>
        </p:spPr>
      </p:sp>
      <p:sp>
        <p:nvSpPr>
          <p:cNvPr id="643" name="Google Shape;643;p48"/>
          <p:cNvSpPr/>
          <p:nvPr/>
        </p:nvSpPr>
        <p:spPr>
          <a:xfrm>
            <a:off x="4159493" y="2588370"/>
            <a:ext cx="2200677" cy="1587648"/>
          </a:xfrm>
          <a:custGeom>
            <a:rect b="b" l="l" r="r" t="t"/>
            <a:pathLst>
              <a:path extrusionOk="0" h="90387" w="95443">
                <a:moveTo>
                  <a:pt x="63840" y="90387"/>
                </a:moveTo>
                <a:lnTo>
                  <a:pt x="95443" y="30340"/>
                </a:lnTo>
                <a:lnTo>
                  <a:pt x="0" y="0"/>
                </a:lnTo>
              </a:path>
            </a:pathLst>
          </a:custGeom>
          <a:noFill/>
          <a:ln cap="flat" cmpd="sng" w="9525">
            <a:solidFill>
              <a:srgbClr val="274E13"/>
            </a:solidFill>
            <a:prstDash val="solid"/>
            <a:round/>
            <a:headEnd len="med" w="med" type="none"/>
            <a:tailEnd len="med" w="med" type="triangle"/>
          </a:ln>
        </p:spPr>
      </p:sp>
      <p:sp>
        <p:nvSpPr>
          <p:cNvPr id="644" name="Google Shape;644;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1"/>
                                        <p:tgtEl>
                                          <p:spTgt spid="634"/>
                                        </p:tgtEl>
                                      </p:cBhvr>
                                    </p:animEffect>
                                  </p:childTnLst>
                                </p:cTn>
                              </p:par>
                              <p:par>
                                <p:cTn fill="hold" nodeType="with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
                                        <p:tgtEl>
                                          <p:spTgt spid="635"/>
                                        </p:tgtEl>
                                      </p:cBhvr>
                                    </p:animEffect>
                                  </p:childTnLst>
                                </p:cTn>
                              </p:par>
                              <p:par>
                                <p:cTn fill="hold" nodeType="with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1"/>
                                        <p:tgtEl>
                                          <p:spTgt spid="636"/>
                                        </p:tgtEl>
                                      </p:cBhvr>
                                    </p:animEffect>
                                  </p:childTnLst>
                                </p:cTn>
                              </p:par>
                              <p:par>
                                <p:cTn fill="hold" nodeType="with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
                                        <p:tgtEl>
                                          <p:spTgt spid="637"/>
                                        </p:tgtEl>
                                      </p:cBhvr>
                                    </p:animEffect>
                                  </p:childTnLst>
                                </p:cTn>
                              </p:par>
                              <p:par>
                                <p:cTn fill="hold" nodeType="with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1"/>
                                        <p:tgtEl>
                                          <p:spTgt spid="6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
                                        <p:tgtEl>
                                          <p:spTgt spid="642"/>
                                        </p:tgtEl>
                                      </p:cBhvr>
                                    </p:animEffect>
                                  </p:childTnLst>
                                </p:cTn>
                              </p:par>
                              <p:par>
                                <p:cTn fill="hold" nodeType="with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
                                        <p:tgtEl>
                                          <p:spTgt spid="641"/>
                                        </p:tgtEl>
                                      </p:cBhvr>
                                    </p:animEffect>
                                  </p:childTnLst>
                                </p:cTn>
                              </p:par>
                              <p:par>
                                <p:cTn fill="hold" nodeType="with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
                                        <p:tgtEl>
                                          <p:spTgt spid="640"/>
                                        </p:tgtEl>
                                      </p:cBhvr>
                                    </p:animEffect>
                                  </p:childTnLst>
                                </p:cTn>
                              </p:par>
                              <p:par>
                                <p:cTn fill="hold" nodeType="with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1"/>
                                        <p:tgtEl>
                                          <p:spTgt spid="6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Definition-Use (DU) Pairs</a:t>
            </a:r>
            <a:endParaRPr/>
          </a:p>
        </p:txBody>
      </p:sp>
      <p:sp>
        <p:nvSpPr>
          <p:cNvPr id="650" name="Google Shape;650;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can say there is a </a:t>
            </a:r>
            <a:r>
              <a:rPr b="1" lang="sv-SE"/>
              <a:t>DU pair</a:t>
            </a:r>
            <a:r>
              <a:rPr lang="sv-SE"/>
              <a:t> when:</a:t>
            </a:r>
            <a:endParaRPr/>
          </a:p>
          <a:p>
            <a:pPr indent="-368300" lvl="1" marL="914400" rtl="0" algn="l">
              <a:spcBef>
                <a:spcPts val="500"/>
              </a:spcBef>
              <a:spcAft>
                <a:spcPts val="0"/>
              </a:spcAft>
              <a:buSzPts val="2200"/>
              <a:buChar char="•"/>
            </a:pPr>
            <a:r>
              <a:rPr lang="sv-SE"/>
              <a:t>There is a </a:t>
            </a:r>
            <a:r>
              <a:rPr b="1" lang="sv-SE"/>
              <a:t>def</a:t>
            </a:r>
            <a:r>
              <a:rPr lang="sv-SE"/>
              <a:t> (definition) of variable x at location A.</a:t>
            </a:r>
            <a:endParaRPr/>
          </a:p>
          <a:p>
            <a:pPr indent="-368300" lvl="1" marL="914400" rtl="0" algn="l">
              <a:spcBef>
                <a:spcPts val="500"/>
              </a:spcBef>
              <a:spcAft>
                <a:spcPts val="0"/>
              </a:spcAft>
              <a:buSzPts val="2200"/>
              <a:buChar char="•"/>
            </a:pPr>
            <a:r>
              <a:rPr lang="sv-SE"/>
              <a:t>Variable x is </a:t>
            </a:r>
            <a:r>
              <a:rPr b="1" lang="sv-SE"/>
              <a:t>used</a:t>
            </a:r>
            <a:r>
              <a:rPr lang="sv-SE"/>
              <a:t> at location B.</a:t>
            </a:r>
            <a:endParaRPr/>
          </a:p>
          <a:p>
            <a:pPr indent="-368300" lvl="1" marL="914400" rtl="0" algn="l">
              <a:spcBef>
                <a:spcPts val="500"/>
              </a:spcBef>
              <a:spcAft>
                <a:spcPts val="0"/>
              </a:spcAft>
              <a:buSzPts val="2200"/>
              <a:buChar char="•"/>
            </a:pPr>
            <a:r>
              <a:rPr lang="sv-SE"/>
              <a:t>A control-flow </a:t>
            </a:r>
            <a:r>
              <a:rPr b="1" lang="sv-SE"/>
              <a:t>path</a:t>
            </a:r>
            <a:r>
              <a:rPr lang="sv-SE"/>
              <a:t> exists from A to B.</a:t>
            </a:r>
            <a:endParaRPr/>
          </a:p>
          <a:p>
            <a:pPr indent="-368300" lvl="1" marL="914400" rtl="0" algn="l">
              <a:spcBef>
                <a:spcPts val="500"/>
              </a:spcBef>
              <a:spcAft>
                <a:spcPts val="0"/>
              </a:spcAft>
              <a:buSzPts val="2200"/>
              <a:buChar char="•"/>
            </a:pPr>
            <a:r>
              <a:rPr lang="sv-SE"/>
              <a:t>and the path is </a:t>
            </a:r>
            <a:r>
              <a:rPr b="1" lang="sv-SE"/>
              <a:t>definition-clear </a:t>
            </a:r>
            <a:r>
              <a:rPr lang="sv-SE"/>
              <a:t>for x from A to B.</a:t>
            </a:r>
            <a:endParaRPr/>
          </a:p>
          <a:p>
            <a:pPr indent="-393700" lvl="0" marL="457200" rtl="0" algn="l">
              <a:spcBef>
                <a:spcPts val="1000"/>
              </a:spcBef>
              <a:spcAft>
                <a:spcPts val="0"/>
              </a:spcAft>
              <a:buSzPts val="2600"/>
              <a:buChar char="•"/>
            </a:pPr>
            <a:r>
              <a:rPr lang="sv-SE"/>
              <a:t>If variable is redefined, original def is </a:t>
            </a:r>
            <a:r>
              <a:rPr b="1" lang="sv-SE"/>
              <a:t>killed</a:t>
            </a:r>
            <a:r>
              <a:rPr lang="sv-SE"/>
              <a:t> and pair is now between new definition and its use in B. </a:t>
            </a:r>
            <a:endParaRPr/>
          </a:p>
        </p:txBody>
      </p:sp>
      <p:sp>
        <p:nvSpPr>
          <p:cNvPr id="651" name="Google Shape;651;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Definition-Use Pairs</a:t>
            </a:r>
            <a:endParaRPr/>
          </a:p>
        </p:txBody>
      </p:sp>
      <p:sp>
        <p:nvSpPr>
          <p:cNvPr id="657" name="Google Shape;657;p50"/>
          <p:cNvSpPr txBox="1"/>
          <p:nvPr>
            <p:ph idx="1" type="body"/>
          </p:nvPr>
        </p:nvSpPr>
        <p:spPr>
          <a:xfrm>
            <a:off x="468900" y="1133700"/>
            <a:ext cx="8217900" cy="3629100"/>
          </a:xfrm>
          <a:prstGeom prst="rect">
            <a:avLst/>
          </a:prstGeom>
        </p:spPr>
        <p:txBody>
          <a:bodyPr anchorCtr="0" anchor="t" bIns="45700" lIns="91425" spcFirstLastPara="1" rIns="91425" wrap="square" tIns="45700">
            <a:noAutofit/>
          </a:bodyPr>
          <a:lstStyle/>
          <a:p>
            <a:pPr indent="-355600" lvl="0" marL="457200" marR="0" rtl="0" algn="l">
              <a:lnSpc>
                <a:spcPct val="100000"/>
              </a:lnSpc>
              <a:spcBef>
                <a:spcPts val="600"/>
              </a:spcBef>
              <a:spcAft>
                <a:spcPts val="0"/>
              </a:spcAft>
              <a:buSzPts val="2000"/>
              <a:buFont typeface="Consolas"/>
              <a:buAutoNum type="arabicPeriod"/>
            </a:pPr>
            <a:r>
              <a:rPr lang="sv-SE" sz="2000">
                <a:latin typeface="Consolas"/>
                <a:ea typeface="Consolas"/>
                <a:cs typeface="Consolas"/>
                <a:sym typeface="Consolas"/>
              </a:rPr>
              <a:t>min = 1;</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max = N;</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mid = </a:t>
            </a:r>
            <a:r>
              <a:rPr lang="sv-SE" sz="2000">
                <a:highlight>
                  <a:srgbClr val="FFFFFF"/>
                </a:highlight>
                <a:latin typeface="Consolas"/>
                <a:ea typeface="Consolas"/>
                <a:cs typeface="Consolas"/>
                <a:sym typeface="Consolas"/>
              </a:rPr>
              <a:t>((min + (max - min))/2);</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while (A[mid] != x or min &lt;= max){</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a:t>
            </a:r>
            <a:r>
              <a:rPr lang="sv-SE" sz="2000">
                <a:highlight>
                  <a:srgbClr val="FFFFFF"/>
                </a:highlight>
                <a:latin typeface="Consolas"/>
                <a:ea typeface="Consolas"/>
                <a:cs typeface="Consolas"/>
                <a:sym typeface="Consolas"/>
              </a:rPr>
              <a:t>mid = ((min + (max - min))/2);</a:t>
            </a:r>
            <a:endParaRPr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b="1" lang="sv-SE" sz="2000">
                <a:highlight>
                  <a:srgbClr val="FFFFFF"/>
                </a:highlight>
                <a:latin typeface="Consolas"/>
                <a:ea typeface="Consolas"/>
                <a:cs typeface="Consolas"/>
                <a:sym typeface="Consolas"/>
              </a:rPr>
              <a:t>    </a:t>
            </a:r>
            <a:r>
              <a:rPr lang="sv-SE" sz="2000">
                <a:highlight>
                  <a:srgbClr val="FFFFFF"/>
                </a:highlight>
                <a:latin typeface="Consolas"/>
                <a:ea typeface="Consolas"/>
                <a:cs typeface="Consolas"/>
                <a:sym typeface="Consolas"/>
              </a:rPr>
              <a:t>if (x &gt; A[mid]){</a:t>
            </a:r>
            <a:endParaRPr b="1"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lang="sv-SE" sz="2000">
                <a:highlight>
                  <a:srgbClr val="FFFFFF"/>
                </a:highlight>
                <a:latin typeface="Consolas"/>
                <a:ea typeface="Consolas"/>
                <a:cs typeface="Consolas"/>
                <a:sym typeface="Consolas"/>
              </a:rPr>
              <a:t>        min = mid + 1</a:t>
            </a:r>
            <a:endParaRPr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lang="sv-SE" sz="2000">
                <a:highlight>
                  <a:srgbClr val="FFFFFF"/>
                </a:highlight>
                <a:latin typeface="Consolas"/>
                <a:ea typeface="Consolas"/>
                <a:cs typeface="Consolas"/>
                <a:sym typeface="Consolas"/>
              </a:rPr>
              <a:t>    } else {</a:t>
            </a:r>
            <a:endParaRPr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lang="sv-SE" sz="2000">
                <a:highlight>
                  <a:srgbClr val="FFFFFF"/>
                </a:highlight>
                <a:latin typeface="Consolas"/>
                <a:ea typeface="Consolas"/>
                <a:cs typeface="Consolas"/>
                <a:sym typeface="Consolas"/>
              </a:rPr>
              <a:t>        max = mid - 1;</a:t>
            </a:r>
            <a:endParaRPr sz="2000">
              <a:highlight>
                <a:srgbClr val="FFFFFF"/>
              </a:highlight>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p:txBody>
      </p:sp>
      <p:sp>
        <p:nvSpPr>
          <p:cNvPr id="658" name="Google Shape;658;p50"/>
          <p:cNvSpPr txBox="1"/>
          <p:nvPr>
            <p:ph idx="1" type="body"/>
          </p:nvPr>
        </p:nvSpPr>
        <p:spPr>
          <a:xfrm>
            <a:off x="5926675" y="1227994"/>
            <a:ext cx="2760000" cy="37257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b="1" lang="sv-SE" sz="1800"/>
              <a:t>def</a:t>
            </a:r>
            <a:r>
              <a:rPr lang="sv-SE" sz="1800"/>
              <a:t> - min</a:t>
            </a:r>
            <a:endParaRPr sz="1800"/>
          </a:p>
          <a:p>
            <a:pPr indent="-342900" lvl="0" marL="457200" rtl="0" algn="l">
              <a:spcBef>
                <a:spcPts val="0"/>
              </a:spcBef>
              <a:spcAft>
                <a:spcPts val="0"/>
              </a:spcAft>
              <a:buSzPts val="1800"/>
              <a:buAutoNum type="arabicPeriod"/>
            </a:pPr>
            <a:r>
              <a:rPr b="1" lang="sv-SE" sz="1800"/>
              <a:t>def </a:t>
            </a:r>
            <a:r>
              <a:rPr lang="sv-SE" sz="1800"/>
              <a:t>- max, </a:t>
            </a:r>
            <a:r>
              <a:rPr b="1" lang="sv-SE" sz="1800"/>
              <a:t>use</a:t>
            </a:r>
            <a:r>
              <a:rPr lang="sv-SE" sz="1800"/>
              <a:t> - N</a:t>
            </a:r>
            <a:endParaRPr sz="1800"/>
          </a:p>
          <a:p>
            <a:pPr indent="-342900" lvl="0" marL="457200" rtl="0" algn="l">
              <a:spcBef>
                <a:spcPts val="0"/>
              </a:spcBef>
              <a:spcAft>
                <a:spcPts val="0"/>
              </a:spcAft>
              <a:buSzPts val="1800"/>
              <a:buAutoNum type="arabicPeriod"/>
            </a:pPr>
            <a:r>
              <a:rPr b="1" lang="sv-SE" sz="1800"/>
              <a:t>def</a:t>
            </a:r>
            <a:r>
              <a:rPr lang="sv-SE" sz="1800"/>
              <a:t> - mid, </a:t>
            </a:r>
            <a:r>
              <a:rPr b="1" lang="sv-SE" sz="1800"/>
              <a:t>use</a:t>
            </a:r>
            <a:r>
              <a:rPr lang="sv-SE" sz="1800"/>
              <a:t> - min, max</a:t>
            </a:r>
            <a:endParaRPr sz="1800"/>
          </a:p>
          <a:p>
            <a:pPr indent="-342900" lvl="0" marL="457200" rtl="0" algn="l">
              <a:spcBef>
                <a:spcPts val="0"/>
              </a:spcBef>
              <a:spcAft>
                <a:spcPts val="0"/>
              </a:spcAft>
              <a:buSzPts val="1800"/>
              <a:buAutoNum type="arabicPeriod"/>
            </a:pPr>
            <a:r>
              <a:rPr b="1" lang="sv-SE" sz="1800"/>
              <a:t>use</a:t>
            </a:r>
            <a:r>
              <a:rPr lang="sv-SE" sz="1800"/>
              <a:t> - A[mid], mid, x, min, max</a:t>
            </a:r>
            <a:endParaRPr sz="1800"/>
          </a:p>
          <a:p>
            <a:pPr indent="-342900" lvl="0" marL="457200" rtl="0" algn="l">
              <a:spcBef>
                <a:spcPts val="0"/>
              </a:spcBef>
              <a:spcAft>
                <a:spcPts val="0"/>
              </a:spcAft>
              <a:buSzPts val="1800"/>
              <a:buAutoNum type="arabicPeriod"/>
            </a:pPr>
            <a:r>
              <a:rPr b="1" lang="sv-SE" sz="1800"/>
              <a:t>def</a:t>
            </a:r>
            <a:r>
              <a:rPr lang="sv-SE" sz="1800"/>
              <a:t> - mid, </a:t>
            </a:r>
            <a:r>
              <a:rPr b="1" lang="sv-SE" sz="1800"/>
              <a:t>use</a:t>
            </a:r>
            <a:r>
              <a:rPr lang="sv-SE" sz="1800"/>
              <a:t> - min, max</a:t>
            </a:r>
            <a:endParaRPr sz="1800"/>
          </a:p>
          <a:p>
            <a:pPr indent="-342900" lvl="0" marL="457200" rtl="0" algn="l">
              <a:spcBef>
                <a:spcPts val="0"/>
              </a:spcBef>
              <a:spcAft>
                <a:spcPts val="0"/>
              </a:spcAft>
              <a:buSzPts val="1800"/>
              <a:buAutoNum type="arabicPeriod"/>
            </a:pPr>
            <a:r>
              <a:rPr b="1" lang="sv-SE" sz="1800"/>
              <a:t>use - </a:t>
            </a:r>
            <a:r>
              <a:rPr lang="sv-SE" sz="1800"/>
              <a:t>x, A[mid], mid</a:t>
            </a:r>
            <a:endParaRPr sz="1800"/>
          </a:p>
          <a:p>
            <a:pPr indent="-342900" lvl="0" marL="457200" rtl="0" algn="l">
              <a:spcBef>
                <a:spcPts val="0"/>
              </a:spcBef>
              <a:spcAft>
                <a:spcPts val="0"/>
              </a:spcAft>
              <a:buSzPts val="1800"/>
              <a:buAutoNum type="arabicPeriod"/>
            </a:pPr>
            <a:r>
              <a:rPr b="1" lang="sv-SE" sz="1800"/>
              <a:t>def - </a:t>
            </a:r>
            <a:r>
              <a:rPr lang="sv-SE" sz="1800"/>
              <a:t>min, </a:t>
            </a:r>
            <a:r>
              <a:rPr b="1" lang="sv-SE" sz="1800"/>
              <a:t>use </a:t>
            </a:r>
            <a:r>
              <a:rPr lang="sv-SE" sz="1800"/>
              <a:t>- mid</a:t>
            </a:r>
            <a:endParaRPr sz="1800"/>
          </a:p>
          <a:p>
            <a:pPr indent="-342900" lvl="0" marL="457200" rtl="0" algn="l">
              <a:spcBef>
                <a:spcPts val="0"/>
              </a:spcBef>
              <a:spcAft>
                <a:spcPts val="0"/>
              </a:spcAft>
              <a:buSzPts val="1800"/>
              <a:buAutoNum type="arabicPeriod"/>
            </a:pPr>
            <a:r>
              <a:rPr lang="sv-SE" sz="1800"/>
              <a:t>-</a:t>
            </a:r>
            <a:endParaRPr sz="1800"/>
          </a:p>
          <a:p>
            <a:pPr indent="-342900" lvl="0" marL="457200" rtl="0" algn="l">
              <a:spcBef>
                <a:spcPts val="0"/>
              </a:spcBef>
              <a:spcAft>
                <a:spcPts val="0"/>
              </a:spcAft>
              <a:buSzPts val="1800"/>
              <a:buAutoNum type="arabicPeriod"/>
            </a:pPr>
            <a:r>
              <a:rPr b="1" lang="sv-SE" sz="1800"/>
              <a:t>def -</a:t>
            </a:r>
            <a:r>
              <a:rPr lang="sv-SE" sz="1800"/>
              <a:t> max, </a:t>
            </a:r>
            <a:r>
              <a:rPr b="1" lang="sv-SE" sz="1800"/>
              <a:t>use -</a:t>
            </a:r>
            <a:r>
              <a:rPr lang="sv-SE" sz="1800"/>
              <a:t> mid</a:t>
            </a:r>
            <a:endParaRPr sz="1800"/>
          </a:p>
        </p:txBody>
      </p:sp>
      <p:sp>
        <p:nvSpPr>
          <p:cNvPr id="659" name="Google Shape;659;p50"/>
          <p:cNvSpPr/>
          <p:nvPr/>
        </p:nvSpPr>
        <p:spPr>
          <a:xfrm>
            <a:off x="5970775" y="1341852"/>
            <a:ext cx="2671800" cy="349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DU Pairs</a:t>
            </a:r>
            <a:endParaRPr b="1" sz="1800"/>
          </a:p>
          <a:p>
            <a:pPr indent="0" lvl="0" marL="0" rtl="0" algn="l">
              <a:spcBef>
                <a:spcPts val="0"/>
              </a:spcBef>
              <a:spcAft>
                <a:spcPts val="0"/>
              </a:spcAft>
              <a:buNone/>
            </a:pPr>
            <a:r>
              <a:rPr lang="sv-SE" sz="1800"/>
              <a:t>min: (1, 3), (1, 4), (1, 5), (7, 4), (7, 5)</a:t>
            </a:r>
            <a:endParaRPr sz="1800"/>
          </a:p>
          <a:p>
            <a:pPr indent="0" lvl="0" marL="0" rtl="0" algn="l">
              <a:spcBef>
                <a:spcPts val="0"/>
              </a:spcBef>
              <a:spcAft>
                <a:spcPts val="0"/>
              </a:spcAft>
              <a:buNone/>
            </a:pPr>
            <a:r>
              <a:rPr lang="sv-SE" sz="1800"/>
              <a:t>max: (2, 3), (2, 4), (1, 5), (9, 4), (9, 5)</a:t>
            </a:r>
            <a:endParaRPr sz="1800"/>
          </a:p>
          <a:p>
            <a:pPr indent="0" lvl="0" marL="0" rtl="0" algn="l">
              <a:spcBef>
                <a:spcPts val="0"/>
              </a:spcBef>
              <a:spcAft>
                <a:spcPts val="0"/>
              </a:spcAft>
              <a:buNone/>
            </a:pPr>
            <a:r>
              <a:rPr lang="sv-SE" sz="1800"/>
              <a:t>N: (0, 2)</a:t>
            </a:r>
            <a:endParaRPr sz="1800"/>
          </a:p>
          <a:p>
            <a:pPr indent="0" lvl="0" marL="0" rtl="0" algn="l">
              <a:spcBef>
                <a:spcPts val="0"/>
              </a:spcBef>
              <a:spcAft>
                <a:spcPts val="0"/>
              </a:spcAft>
              <a:buNone/>
            </a:pPr>
            <a:r>
              <a:rPr lang="sv-SE" sz="1800"/>
              <a:t>mid: (3, 4), (5, 6), (5, 7), (5, 9), (5, 4) </a:t>
            </a:r>
            <a:endParaRPr sz="1800"/>
          </a:p>
          <a:p>
            <a:pPr indent="0" lvl="0" marL="0" rtl="0" algn="l">
              <a:spcBef>
                <a:spcPts val="0"/>
              </a:spcBef>
              <a:spcAft>
                <a:spcPts val="0"/>
              </a:spcAft>
              <a:buNone/>
            </a:pPr>
            <a:r>
              <a:rPr lang="sv-SE" sz="1800"/>
              <a:t>x: (0, 4), (0, 6)</a:t>
            </a:r>
            <a:endParaRPr sz="1800"/>
          </a:p>
          <a:p>
            <a:pPr indent="0" lvl="0" marL="0" rtl="0" algn="l">
              <a:spcBef>
                <a:spcPts val="0"/>
              </a:spcBef>
              <a:spcAft>
                <a:spcPts val="0"/>
              </a:spcAft>
              <a:buNone/>
            </a:pPr>
            <a:r>
              <a:rPr lang="sv-SE" sz="1800"/>
              <a:t>A: (0, 4), (0, 6)</a:t>
            </a:r>
            <a:endParaRPr sz="1800"/>
          </a:p>
          <a:p>
            <a:pPr indent="0" lvl="0" marL="0" rtl="0" algn="l">
              <a:spcBef>
                <a:spcPts val="0"/>
              </a:spcBef>
              <a:spcAft>
                <a:spcPts val="0"/>
              </a:spcAft>
              <a:buNone/>
            </a:pPr>
            <a:r>
              <a:t/>
            </a:r>
            <a:endParaRPr/>
          </a:p>
        </p:txBody>
      </p:sp>
      <p:sp>
        <p:nvSpPr>
          <p:cNvPr id="660" name="Google Shape;660;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
                                        <p:tgtEl>
                                          <p:spTgt spid="6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GCD</a:t>
            </a:r>
            <a:endParaRPr/>
          </a:p>
        </p:txBody>
      </p:sp>
      <p:sp>
        <p:nvSpPr>
          <p:cNvPr id="666" name="Google Shape;666;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marR="0" rtl="0" algn="l">
              <a:lnSpc>
                <a:spcPct val="100000"/>
              </a:lnSpc>
              <a:spcBef>
                <a:spcPts val="600"/>
              </a:spcBef>
              <a:spcAft>
                <a:spcPts val="0"/>
              </a:spcAft>
              <a:buSzPts val="2000"/>
              <a:buFont typeface="Consolas"/>
              <a:buAutoNum type="arabicPeriod"/>
            </a:pPr>
            <a:r>
              <a:rPr lang="sv-SE" sz="2000">
                <a:latin typeface="Consolas"/>
                <a:ea typeface="Consolas"/>
                <a:cs typeface="Consolas"/>
                <a:sym typeface="Consolas"/>
              </a:rPr>
              <a:t>public int gcd(int x, int y){</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int tmp;</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while(y!=0){</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tmp = x % y;</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x = y;</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y = tmp;</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return x;</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p:txBody>
      </p:sp>
      <p:sp>
        <p:nvSpPr>
          <p:cNvPr id="667" name="Google Shape;667;p51"/>
          <p:cNvSpPr txBox="1"/>
          <p:nvPr>
            <p:ph idx="1" type="body"/>
          </p:nvPr>
        </p:nvSpPr>
        <p:spPr>
          <a:xfrm>
            <a:off x="5815075" y="848300"/>
            <a:ext cx="2871600" cy="40776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SzPts val="2400"/>
              <a:buAutoNum type="arabicPeriod"/>
            </a:pPr>
            <a:r>
              <a:rPr lang="sv-SE" sz="2400"/>
              <a:t>def: x, y</a:t>
            </a:r>
            <a:endParaRPr sz="2400"/>
          </a:p>
          <a:p>
            <a:pPr indent="-381000" lvl="0" marL="457200" rtl="0" algn="l">
              <a:spcBef>
                <a:spcPts val="0"/>
              </a:spcBef>
              <a:spcAft>
                <a:spcPts val="0"/>
              </a:spcAft>
              <a:buSzPts val="2400"/>
              <a:buAutoNum type="arabicPeriod"/>
            </a:pPr>
            <a:r>
              <a:rPr lang="sv-SE" sz="2400"/>
              <a:t>def: tmp</a:t>
            </a:r>
            <a:endParaRPr sz="2400"/>
          </a:p>
          <a:p>
            <a:pPr indent="-381000" lvl="0" marL="457200" rtl="0" algn="l">
              <a:spcBef>
                <a:spcPts val="0"/>
              </a:spcBef>
              <a:spcAft>
                <a:spcPts val="0"/>
              </a:spcAft>
              <a:buSzPts val="2400"/>
              <a:buAutoNum type="arabicPeriod"/>
            </a:pPr>
            <a:r>
              <a:rPr lang="sv-SE" sz="2400"/>
              <a:t>use: y</a:t>
            </a:r>
            <a:endParaRPr sz="2400"/>
          </a:p>
          <a:p>
            <a:pPr indent="-381000" lvl="0" marL="457200" rtl="0" algn="l">
              <a:spcBef>
                <a:spcPts val="0"/>
              </a:spcBef>
              <a:spcAft>
                <a:spcPts val="0"/>
              </a:spcAft>
              <a:buSzPts val="2400"/>
              <a:buAutoNum type="arabicPeriod"/>
            </a:pPr>
            <a:r>
              <a:rPr lang="sv-SE" sz="2400"/>
              <a:t>use: x, y </a:t>
            </a:r>
            <a:br>
              <a:rPr lang="sv-SE" sz="2400"/>
            </a:br>
            <a:r>
              <a:rPr lang="sv-SE" sz="2400"/>
              <a:t>def: tmp</a:t>
            </a:r>
            <a:endParaRPr sz="2400"/>
          </a:p>
          <a:p>
            <a:pPr indent="-381000" lvl="0" marL="457200" rtl="0" algn="l">
              <a:spcBef>
                <a:spcPts val="0"/>
              </a:spcBef>
              <a:spcAft>
                <a:spcPts val="0"/>
              </a:spcAft>
              <a:buSzPts val="2400"/>
              <a:buAutoNum type="arabicPeriod"/>
            </a:pPr>
            <a:r>
              <a:rPr lang="sv-SE" sz="2400"/>
              <a:t>use: y</a:t>
            </a:r>
            <a:br>
              <a:rPr lang="sv-SE" sz="2400"/>
            </a:br>
            <a:r>
              <a:rPr lang="sv-SE" sz="2400"/>
              <a:t>def: x</a:t>
            </a:r>
            <a:endParaRPr sz="2400"/>
          </a:p>
          <a:p>
            <a:pPr indent="-381000" lvl="0" marL="457200" rtl="0" algn="l">
              <a:spcBef>
                <a:spcPts val="0"/>
              </a:spcBef>
              <a:spcAft>
                <a:spcPts val="0"/>
              </a:spcAft>
              <a:buSzPts val="2400"/>
              <a:buAutoNum type="arabicPeriod"/>
            </a:pPr>
            <a:r>
              <a:rPr lang="sv-SE" sz="2400"/>
              <a:t>use: tmp</a:t>
            </a:r>
            <a:br>
              <a:rPr lang="sv-SE" sz="2400"/>
            </a:br>
            <a:r>
              <a:rPr lang="sv-SE" sz="2400"/>
              <a:t>def: y</a:t>
            </a:r>
            <a:endParaRPr sz="2400"/>
          </a:p>
          <a:p>
            <a:pPr indent="-381000" lvl="0" marL="457200" rtl="0" algn="l">
              <a:spcBef>
                <a:spcPts val="0"/>
              </a:spcBef>
              <a:spcAft>
                <a:spcPts val="0"/>
              </a:spcAft>
              <a:buSzPts val="2400"/>
              <a:buAutoNum type="arabicPeriod"/>
            </a:pPr>
            <a:r>
              <a:rPr lang="sv-SE" sz="2400"/>
              <a:t> -</a:t>
            </a:r>
            <a:endParaRPr sz="2400"/>
          </a:p>
          <a:p>
            <a:pPr indent="-381000" lvl="0" marL="457200" rtl="0" algn="l">
              <a:spcBef>
                <a:spcPts val="0"/>
              </a:spcBef>
              <a:spcAft>
                <a:spcPts val="0"/>
              </a:spcAft>
              <a:buSzPts val="2400"/>
              <a:buAutoNum type="arabicPeriod"/>
            </a:pPr>
            <a:r>
              <a:rPr lang="sv-SE" sz="2400"/>
              <a:t>use: x</a:t>
            </a:r>
            <a:endParaRPr sz="2400"/>
          </a:p>
        </p:txBody>
      </p:sp>
      <p:sp>
        <p:nvSpPr>
          <p:cNvPr id="668" name="Google Shape;668;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1"/>
                                        <p:tgtEl>
                                          <p:spTgt spid="6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GCD</a:t>
            </a:r>
            <a:endParaRPr/>
          </a:p>
        </p:txBody>
      </p:sp>
      <p:sp>
        <p:nvSpPr>
          <p:cNvPr id="674" name="Google Shape;674;p52"/>
          <p:cNvSpPr txBox="1"/>
          <p:nvPr>
            <p:ph idx="1" type="body"/>
          </p:nvPr>
        </p:nvSpPr>
        <p:spPr>
          <a:xfrm>
            <a:off x="468896" y="1282400"/>
            <a:ext cx="4627200" cy="3480300"/>
          </a:xfrm>
          <a:prstGeom prst="rect">
            <a:avLst/>
          </a:prstGeom>
        </p:spPr>
        <p:txBody>
          <a:bodyPr anchorCtr="0" anchor="t" bIns="45700" lIns="91425" spcFirstLastPara="1" rIns="91425" wrap="square" tIns="45700">
            <a:noAutofit/>
          </a:bodyPr>
          <a:lstStyle/>
          <a:p>
            <a:pPr indent="-342900" lvl="0" marL="457200" marR="0" rtl="0" algn="l">
              <a:lnSpc>
                <a:spcPct val="100000"/>
              </a:lnSpc>
              <a:spcBef>
                <a:spcPts val="600"/>
              </a:spcBef>
              <a:spcAft>
                <a:spcPts val="0"/>
              </a:spcAft>
              <a:buSzPts val="1800"/>
              <a:buFont typeface="Consolas"/>
              <a:buAutoNum type="arabicPeriod"/>
            </a:pPr>
            <a:r>
              <a:rPr lang="sv-SE" sz="1800">
                <a:latin typeface="Consolas"/>
                <a:ea typeface="Consolas"/>
                <a:cs typeface="Consolas"/>
                <a:sym typeface="Consolas"/>
              </a:rPr>
              <a:t>public int gcd(int x, int y){</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int tmp;</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while(y!=0){</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tmp = x % y;</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x = y;</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y = tmp;</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return x;</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a:t>
            </a:r>
            <a:endParaRPr sz="1800">
              <a:latin typeface="Consolas"/>
              <a:ea typeface="Consolas"/>
              <a:cs typeface="Consolas"/>
              <a:sym typeface="Consolas"/>
            </a:endParaRPr>
          </a:p>
        </p:txBody>
      </p:sp>
      <p:sp>
        <p:nvSpPr>
          <p:cNvPr id="675" name="Google Shape;675;p52"/>
          <p:cNvSpPr txBox="1"/>
          <p:nvPr>
            <p:ph idx="1" type="body"/>
          </p:nvPr>
        </p:nvSpPr>
        <p:spPr>
          <a:xfrm>
            <a:off x="1277700" y="3652350"/>
            <a:ext cx="4520700" cy="12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000"/>
              <a:t>1. def: x, y          2. def: tmp</a:t>
            </a:r>
            <a:endParaRPr sz="2000"/>
          </a:p>
          <a:p>
            <a:pPr indent="0" lvl="0" marL="0" rtl="0" algn="l">
              <a:spcBef>
                <a:spcPts val="0"/>
              </a:spcBef>
              <a:spcAft>
                <a:spcPts val="0"/>
              </a:spcAft>
              <a:buNone/>
            </a:pPr>
            <a:r>
              <a:rPr lang="sv-SE" sz="2000"/>
              <a:t>3. use: y             4. use: x, y def: tmp</a:t>
            </a:r>
            <a:endParaRPr sz="2000"/>
          </a:p>
          <a:p>
            <a:pPr indent="0" lvl="0" marL="0" rtl="0" algn="l">
              <a:spcBef>
                <a:spcPts val="0"/>
              </a:spcBef>
              <a:spcAft>
                <a:spcPts val="0"/>
              </a:spcAft>
              <a:buNone/>
            </a:pPr>
            <a:r>
              <a:rPr lang="sv-SE" sz="2000"/>
              <a:t>5. use: y def: x   6. use: tmp def: y</a:t>
            </a:r>
            <a:endParaRPr sz="2000"/>
          </a:p>
          <a:p>
            <a:pPr indent="0" lvl="0" marL="0" rtl="0" algn="l">
              <a:spcBef>
                <a:spcPts val="0"/>
              </a:spcBef>
              <a:spcAft>
                <a:spcPts val="0"/>
              </a:spcAft>
              <a:buNone/>
            </a:pPr>
            <a:r>
              <a:rPr lang="sv-SE" sz="2000"/>
              <a:t>8. use: x</a:t>
            </a:r>
            <a:endParaRPr sz="2000"/>
          </a:p>
        </p:txBody>
      </p:sp>
      <p:sp>
        <p:nvSpPr>
          <p:cNvPr id="676" name="Google Shape;676;p52"/>
          <p:cNvSpPr/>
          <p:nvPr/>
        </p:nvSpPr>
        <p:spPr>
          <a:xfrm>
            <a:off x="6120150" y="840422"/>
            <a:ext cx="2652900" cy="53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public int gcd(int x, int y) {</a:t>
            </a:r>
            <a:endParaRPr b="1"/>
          </a:p>
          <a:p>
            <a:pPr indent="0" lvl="0" marL="0" rtl="0" algn="l">
              <a:spcBef>
                <a:spcPts val="0"/>
              </a:spcBef>
              <a:spcAft>
                <a:spcPts val="0"/>
              </a:spcAft>
              <a:buNone/>
            </a:pPr>
            <a:r>
              <a:rPr b="1" lang="sv-SE"/>
              <a:t>int tmp;</a:t>
            </a:r>
            <a:endParaRPr b="1"/>
          </a:p>
        </p:txBody>
      </p:sp>
      <p:sp>
        <p:nvSpPr>
          <p:cNvPr id="677" name="Google Shape;677;p52"/>
          <p:cNvSpPr/>
          <p:nvPr/>
        </p:nvSpPr>
        <p:spPr>
          <a:xfrm>
            <a:off x="6790500" y="2354681"/>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tmp = x % y</a:t>
            </a:r>
            <a:endParaRPr b="1"/>
          </a:p>
        </p:txBody>
      </p:sp>
      <p:sp>
        <p:nvSpPr>
          <p:cNvPr id="678" name="Google Shape;678;p52"/>
          <p:cNvSpPr/>
          <p:nvPr/>
        </p:nvSpPr>
        <p:spPr>
          <a:xfrm>
            <a:off x="6790500" y="3484481"/>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y = tmp;</a:t>
            </a:r>
            <a:endParaRPr b="1"/>
          </a:p>
        </p:txBody>
      </p:sp>
      <p:sp>
        <p:nvSpPr>
          <p:cNvPr id="679" name="Google Shape;679;p52"/>
          <p:cNvSpPr/>
          <p:nvPr/>
        </p:nvSpPr>
        <p:spPr>
          <a:xfrm>
            <a:off x="6498288" y="1710844"/>
            <a:ext cx="18966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while (y != 0) {</a:t>
            </a:r>
            <a:endParaRPr b="1"/>
          </a:p>
        </p:txBody>
      </p:sp>
      <p:sp>
        <p:nvSpPr>
          <p:cNvPr id="680" name="Google Shape;680;p52"/>
          <p:cNvSpPr/>
          <p:nvPr/>
        </p:nvSpPr>
        <p:spPr>
          <a:xfrm>
            <a:off x="6981000" y="2893303"/>
            <a:ext cx="931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x = y</a:t>
            </a:r>
            <a:endParaRPr b="1"/>
          </a:p>
        </p:txBody>
      </p:sp>
      <p:sp>
        <p:nvSpPr>
          <p:cNvPr id="681" name="Google Shape;681;p52"/>
          <p:cNvSpPr/>
          <p:nvPr/>
        </p:nvSpPr>
        <p:spPr>
          <a:xfrm>
            <a:off x="6790500" y="4075650"/>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return x;</a:t>
            </a:r>
            <a:endParaRPr b="1"/>
          </a:p>
        </p:txBody>
      </p:sp>
      <p:sp>
        <p:nvSpPr>
          <p:cNvPr id="682" name="Google Shape;682;p52"/>
          <p:cNvSpPr/>
          <p:nvPr/>
        </p:nvSpPr>
        <p:spPr>
          <a:xfrm>
            <a:off x="8445038" y="1136644"/>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a:t>
            </a:r>
            <a:endParaRPr/>
          </a:p>
        </p:txBody>
      </p:sp>
      <p:cxnSp>
        <p:nvCxnSpPr>
          <p:cNvPr id="683" name="Google Shape;683;p52"/>
          <p:cNvCxnSpPr>
            <a:stCxn id="676" idx="2"/>
            <a:endCxn id="679" idx="0"/>
          </p:cNvCxnSpPr>
          <p:nvPr/>
        </p:nvCxnSpPr>
        <p:spPr>
          <a:xfrm>
            <a:off x="7446600" y="1380122"/>
            <a:ext cx="0" cy="330600"/>
          </a:xfrm>
          <a:prstGeom prst="straightConnector1">
            <a:avLst/>
          </a:prstGeom>
          <a:noFill/>
          <a:ln cap="flat" cmpd="sng" w="9525">
            <a:solidFill>
              <a:schemeClr val="dk2"/>
            </a:solidFill>
            <a:prstDash val="solid"/>
            <a:round/>
            <a:headEnd len="med" w="med" type="none"/>
            <a:tailEnd len="med" w="med" type="triangle"/>
          </a:ln>
        </p:spPr>
      </p:cxnSp>
      <p:sp>
        <p:nvSpPr>
          <p:cNvPr id="684" name="Google Shape;684;p52"/>
          <p:cNvSpPr/>
          <p:nvPr/>
        </p:nvSpPr>
        <p:spPr>
          <a:xfrm>
            <a:off x="7993538" y="1798369"/>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685" name="Google Shape;685;p52"/>
          <p:cNvCxnSpPr>
            <a:stCxn id="679" idx="2"/>
            <a:endCxn id="677" idx="0"/>
          </p:cNvCxnSpPr>
          <p:nvPr/>
        </p:nvCxnSpPr>
        <p:spPr>
          <a:xfrm>
            <a:off x="7446588" y="2091244"/>
            <a:ext cx="0" cy="263400"/>
          </a:xfrm>
          <a:prstGeom prst="straightConnector1">
            <a:avLst/>
          </a:prstGeom>
          <a:noFill/>
          <a:ln cap="flat" cmpd="sng" w="9525">
            <a:solidFill>
              <a:schemeClr val="dk2"/>
            </a:solidFill>
            <a:prstDash val="solid"/>
            <a:round/>
            <a:headEnd len="med" w="med" type="none"/>
            <a:tailEnd len="med" w="med" type="triangle"/>
          </a:ln>
        </p:spPr>
      </p:cxnSp>
      <p:sp>
        <p:nvSpPr>
          <p:cNvPr id="686" name="Google Shape;686;p52"/>
          <p:cNvSpPr/>
          <p:nvPr/>
        </p:nvSpPr>
        <p:spPr>
          <a:xfrm>
            <a:off x="7943388" y="2428088"/>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cxnSp>
        <p:nvCxnSpPr>
          <p:cNvPr id="687" name="Google Shape;687;p52"/>
          <p:cNvCxnSpPr>
            <a:stCxn id="677" idx="2"/>
            <a:endCxn id="680" idx="0"/>
          </p:cNvCxnSpPr>
          <p:nvPr/>
        </p:nvCxnSpPr>
        <p:spPr>
          <a:xfrm>
            <a:off x="7446600" y="2735081"/>
            <a:ext cx="0" cy="158100"/>
          </a:xfrm>
          <a:prstGeom prst="straightConnector1">
            <a:avLst/>
          </a:prstGeom>
          <a:noFill/>
          <a:ln cap="flat" cmpd="sng" w="9525">
            <a:solidFill>
              <a:schemeClr val="dk2"/>
            </a:solidFill>
            <a:prstDash val="solid"/>
            <a:round/>
            <a:headEnd len="med" w="med" type="none"/>
            <a:tailEnd len="med" w="med" type="triangle"/>
          </a:ln>
        </p:spPr>
      </p:cxnSp>
      <p:sp>
        <p:nvSpPr>
          <p:cNvPr id="688" name="Google Shape;688;p52"/>
          <p:cNvSpPr/>
          <p:nvPr/>
        </p:nvSpPr>
        <p:spPr>
          <a:xfrm>
            <a:off x="7651188" y="2998519"/>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cxnSp>
        <p:nvCxnSpPr>
          <p:cNvPr id="689" name="Google Shape;689;p52"/>
          <p:cNvCxnSpPr>
            <a:stCxn id="680" idx="2"/>
            <a:endCxn id="678" idx="0"/>
          </p:cNvCxnSpPr>
          <p:nvPr/>
        </p:nvCxnSpPr>
        <p:spPr>
          <a:xfrm>
            <a:off x="7446600" y="3273703"/>
            <a:ext cx="0" cy="210900"/>
          </a:xfrm>
          <a:prstGeom prst="straightConnector1">
            <a:avLst/>
          </a:prstGeom>
          <a:noFill/>
          <a:ln cap="flat" cmpd="sng" w="9525">
            <a:solidFill>
              <a:schemeClr val="dk2"/>
            </a:solidFill>
            <a:prstDash val="solid"/>
            <a:round/>
            <a:headEnd len="med" w="med" type="none"/>
            <a:tailEnd len="med" w="med" type="triangle"/>
          </a:ln>
        </p:spPr>
      </p:cxnSp>
      <p:sp>
        <p:nvSpPr>
          <p:cNvPr id="690" name="Google Shape;690;p52"/>
          <p:cNvSpPr/>
          <p:nvPr/>
        </p:nvSpPr>
        <p:spPr>
          <a:xfrm>
            <a:off x="7716413" y="3568950"/>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t>
            </a:r>
            <a:endParaRPr/>
          </a:p>
        </p:txBody>
      </p:sp>
      <p:sp>
        <p:nvSpPr>
          <p:cNvPr id="691" name="Google Shape;691;p52"/>
          <p:cNvSpPr/>
          <p:nvPr/>
        </p:nvSpPr>
        <p:spPr>
          <a:xfrm>
            <a:off x="5896350" y="1898813"/>
            <a:ext cx="874900" cy="2381250"/>
          </a:xfrm>
          <a:custGeom>
            <a:rect b="b" l="l" r="r" t="t"/>
            <a:pathLst>
              <a:path extrusionOk="0" h="127000" w="34996">
                <a:moveTo>
                  <a:pt x="24836" y="0"/>
                </a:moveTo>
                <a:lnTo>
                  <a:pt x="0" y="73942"/>
                </a:lnTo>
                <a:lnTo>
                  <a:pt x="34996" y="127000"/>
                </a:lnTo>
              </a:path>
            </a:pathLst>
          </a:custGeom>
          <a:noFill/>
          <a:ln cap="flat" cmpd="sng" w="9525">
            <a:solidFill>
              <a:schemeClr val="dk2"/>
            </a:solidFill>
            <a:prstDash val="solid"/>
            <a:round/>
            <a:headEnd len="med" w="med" type="none"/>
            <a:tailEnd len="med" w="med" type="triangle"/>
          </a:ln>
        </p:spPr>
      </p:sp>
      <p:sp>
        <p:nvSpPr>
          <p:cNvPr id="692" name="Google Shape;692;p52"/>
          <p:cNvSpPr/>
          <p:nvPr/>
        </p:nvSpPr>
        <p:spPr>
          <a:xfrm>
            <a:off x="7716413" y="4139381"/>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693" name="Google Shape;693;p52"/>
          <p:cNvSpPr/>
          <p:nvPr/>
        </p:nvSpPr>
        <p:spPr>
          <a:xfrm>
            <a:off x="8111800" y="1824731"/>
            <a:ext cx="677325" cy="1756819"/>
          </a:xfrm>
          <a:custGeom>
            <a:rect b="b" l="l" r="r" t="t"/>
            <a:pathLst>
              <a:path extrusionOk="0" h="93697" w="27093">
                <a:moveTo>
                  <a:pt x="0" y="93697"/>
                </a:moveTo>
                <a:lnTo>
                  <a:pt x="16933" y="93697"/>
                </a:lnTo>
                <a:lnTo>
                  <a:pt x="27093" y="15240"/>
                </a:lnTo>
                <a:lnTo>
                  <a:pt x="12418" y="0"/>
                </a:lnTo>
              </a:path>
            </a:pathLst>
          </a:custGeom>
          <a:noFill/>
          <a:ln cap="flat" cmpd="sng" w="9525">
            <a:solidFill>
              <a:schemeClr val="dk2"/>
            </a:solidFill>
            <a:prstDash val="solid"/>
            <a:round/>
            <a:headEnd len="med" w="med" type="none"/>
            <a:tailEnd len="med" w="med" type="triangle"/>
          </a:ln>
        </p:spPr>
      </p:sp>
      <p:sp>
        <p:nvSpPr>
          <p:cNvPr id="694" name="Google Shape;694;p52"/>
          <p:cNvSpPr/>
          <p:nvPr/>
        </p:nvSpPr>
        <p:spPr>
          <a:xfrm>
            <a:off x="1277700" y="3647213"/>
            <a:ext cx="4813500" cy="135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Def-Use Pairs</a:t>
            </a:r>
            <a:endParaRPr b="1" sz="1800"/>
          </a:p>
          <a:p>
            <a:pPr indent="0" lvl="0" marL="0" rtl="0" algn="l">
              <a:spcBef>
                <a:spcPts val="0"/>
              </a:spcBef>
              <a:spcAft>
                <a:spcPts val="0"/>
              </a:spcAft>
              <a:buNone/>
            </a:pPr>
            <a:r>
              <a:rPr lang="sv-SE" sz="1800"/>
              <a:t>x: (1, 4), (5, 4), (5, 8), (1, 8)</a:t>
            </a:r>
            <a:endParaRPr sz="1800"/>
          </a:p>
          <a:p>
            <a:pPr indent="0" lvl="0" marL="0" rtl="0" algn="l">
              <a:spcBef>
                <a:spcPts val="0"/>
              </a:spcBef>
              <a:spcAft>
                <a:spcPts val="0"/>
              </a:spcAft>
              <a:buNone/>
            </a:pPr>
            <a:r>
              <a:rPr lang="sv-SE" sz="1800"/>
              <a:t>y: (1, 3), (1, 4), (1, 5), (6, 3), (6, 4), (6, 5)</a:t>
            </a:r>
            <a:endParaRPr sz="1800"/>
          </a:p>
          <a:p>
            <a:pPr indent="0" lvl="0" marL="0" rtl="0" algn="l">
              <a:spcBef>
                <a:spcPts val="0"/>
              </a:spcBef>
              <a:spcAft>
                <a:spcPts val="0"/>
              </a:spcAft>
              <a:buNone/>
            </a:pPr>
            <a:r>
              <a:rPr lang="sv-SE" sz="1800"/>
              <a:t>tmp: (4, 6) </a:t>
            </a:r>
            <a:endParaRPr sz="1800"/>
          </a:p>
        </p:txBody>
      </p:sp>
      <p:sp>
        <p:nvSpPr>
          <p:cNvPr id="695" name="Google Shape;695;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
                                        <p:tgtEl>
                                          <p:spTgt spid="6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Coverage Criteria</a:t>
            </a:r>
            <a:endParaRPr/>
          </a:p>
        </p:txBody>
      </p:sp>
      <p:sp>
        <p:nvSpPr>
          <p:cNvPr id="155" name="Google Shape;155;p26"/>
          <p:cNvSpPr txBox="1"/>
          <p:nvPr>
            <p:ph idx="1" type="body"/>
          </p:nvPr>
        </p:nvSpPr>
        <p:spPr>
          <a:xfrm>
            <a:off x="468900" y="1201175"/>
            <a:ext cx="8217900" cy="35616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Criteria based on exercising:</a:t>
            </a:r>
            <a:endParaRPr/>
          </a:p>
          <a:p>
            <a:pPr indent="-368300" lvl="1" marL="914400" marR="0" rtl="0" algn="l">
              <a:lnSpc>
                <a:spcPct val="120000"/>
              </a:lnSpc>
              <a:spcBef>
                <a:spcPts val="0"/>
              </a:spcBef>
              <a:spcAft>
                <a:spcPts val="0"/>
              </a:spcAft>
              <a:buSzPts val="2200"/>
              <a:buChar char="•"/>
            </a:pPr>
            <a:r>
              <a:rPr lang="sv-SE"/>
              <a:t>Statements (nodes of CFG)</a:t>
            </a:r>
            <a:endParaRPr/>
          </a:p>
          <a:p>
            <a:pPr indent="-368300" lvl="1" marL="914400" marR="0" rtl="0" algn="l">
              <a:lnSpc>
                <a:spcPct val="120000"/>
              </a:lnSpc>
              <a:spcBef>
                <a:spcPts val="0"/>
              </a:spcBef>
              <a:spcAft>
                <a:spcPts val="0"/>
              </a:spcAft>
              <a:buSzPts val="2200"/>
              <a:buChar char="•"/>
            </a:pPr>
            <a:r>
              <a:rPr lang="sv-SE"/>
              <a:t>Branches (edges of CFG)</a:t>
            </a:r>
            <a:endParaRPr/>
          </a:p>
          <a:p>
            <a:pPr indent="-368300" lvl="1" marL="914400" marR="0" rtl="0" algn="l">
              <a:lnSpc>
                <a:spcPct val="120000"/>
              </a:lnSpc>
              <a:spcBef>
                <a:spcPts val="0"/>
              </a:spcBef>
              <a:spcAft>
                <a:spcPts val="0"/>
              </a:spcAft>
              <a:buSzPts val="2200"/>
              <a:buChar char="•"/>
            </a:pPr>
            <a:r>
              <a:rPr lang="sv-SE"/>
              <a:t>Decisions and Conditions</a:t>
            </a:r>
            <a:endParaRPr/>
          </a:p>
          <a:p>
            <a:pPr indent="-368300" lvl="1" marL="914400" marR="0" rtl="0" algn="l">
              <a:lnSpc>
                <a:spcPct val="120000"/>
              </a:lnSpc>
              <a:spcBef>
                <a:spcPts val="0"/>
              </a:spcBef>
              <a:spcAft>
                <a:spcPts val="0"/>
              </a:spcAft>
              <a:buSzPts val="2200"/>
              <a:buChar char="•"/>
            </a:pPr>
            <a:r>
              <a:rPr lang="sv-SE"/>
              <a:t>Paths</a:t>
            </a:r>
            <a:endParaRPr/>
          </a:p>
          <a:p>
            <a:pPr indent="-368300" lvl="1" marL="914400" marR="0" rtl="0" algn="l">
              <a:lnSpc>
                <a:spcPct val="120000"/>
              </a:lnSpc>
              <a:spcBef>
                <a:spcPts val="0"/>
              </a:spcBef>
              <a:spcAft>
                <a:spcPts val="0"/>
              </a:spcAft>
              <a:buSzPts val="2200"/>
              <a:buChar char="•"/>
            </a:pPr>
            <a:r>
              <a:rPr lang="sv-SE"/>
              <a:t>… and many more</a:t>
            </a:r>
            <a:endParaRPr/>
          </a:p>
          <a:p>
            <a:pPr indent="-393700" lvl="0" marL="457200" marR="0" rtl="0" algn="l">
              <a:lnSpc>
                <a:spcPct val="120000"/>
              </a:lnSpc>
              <a:spcBef>
                <a:spcPts val="0"/>
              </a:spcBef>
              <a:spcAft>
                <a:spcPts val="0"/>
              </a:spcAft>
              <a:buSzPts val="2600"/>
              <a:buChar char="•"/>
            </a:pPr>
            <a:r>
              <a:rPr lang="sv-SE"/>
              <a:t>Measurements used as adequacy criteria</a:t>
            </a:r>
            <a:endParaRPr/>
          </a:p>
        </p:txBody>
      </p:sp>
      <p:sp>
        <p:nvSpPr>
          <p:cNvPr id="156" name="Google Shape;15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collapseNewlines</a:t>
            </a:r>
            <a:endParaRPr/>
          </a:p>
        </p:txBody>
      </p:sp>
      <p:graphicFrame>
        <p:nvGraphicFramePr>
          <p:cNvPr id="701" name="Google Shape;701;p53"/>
          <p:cNvGraphicFramePr/>
          <p:nvPr/>
        </p:nvGraphicFramePr>
        <p:xfrm>
          <a:off x="5066675" y="2769669"/>
          <a:ext cx="3000000" cy="3000000"/>
        </p:xfrm>
        <a:graphic>
          <a:graphicData uri="http://schemas.openxmlformats.org/drawingml/2006/table">
            <a:tbl>
              <a:tblPr>
                <a:noFill/>
                <a:tableStyleId>{6229A307-BE43-4B6D-A1BB-23A3A900E4ED}</a:tableStyleId>
              </a:tblPr>
              <a:tblGrid>
                <a:gridCol w="1004275"/>
                <a:gridCol w="1319050"/>
                <a:gridCol w="122162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Definitions</a:t>
                      </a:r>
                      <a:endParaRPr b="1" sz="1100"/>
                    </a:p>
                  </a:txBody>
                  <a:tcPr marT="68575" marB="68575" marR="91425" marL="91425"/>
                </a:tc>
                <a:tc>
                  <a:txBody>
                    <a:bodyPr/>
                    <a:lstStyle/>
                    <a:p>
                      <a:pPr indent="0" lvl="0" marL="0" rtl="0" algn="l">
                        <a:spcBef>
                          <a:spcPts val="0"/>
                        </a:spcBef>
                        <a:spcAft>
                          <a:spcPts val="0"/>
                        </a:spcAft>
                        <a:buNone/>
                      </a:pPr>
                      <a:r>
                        <a:rPr b="1" lang="sv-SE" sz="1100"/>
                        <a:t>Uses</a:t>
                      </a:r>
                      <a:endParaRPr b="1" sz="1100"/>
                    </a:p>
                  </a:txBody>
                  <a:tcPr marT="68575" marB="68575" marR="91425" marL="91425"/>
                </a:tc>
              </a:tr>
              <a:tr h="285750">
                <a:tc>
                  <a:txBody>
                    <a:bodyPr/>
                    <a:lstStyle/>
                    <a:p>
                      <a:pPr indent="0" lvl="0" marL="0" rtl="0" algn="l">
                        <a:spcBef>
                          <a:spcPts val="0"/>
                        </a:spcBef>
                        <a:spcAft>
                          <a:spcPts val="0"/>
                        </a:spcAft>
                        <a:buNone/>
                      </a:pPr>
                      <a:r>
                        <a:rPr lang="sv-SE" sz="1100"/>
                        <a:t>argStr</a:t>
                      </a:r>
                      <a:endParaRPr sz="1100"/>
                    </a:p>
                  </a:txBody>
                  <a:tcPr marT="68575" marB="68575" marR="91425" marL="91425"/>
                </a:tc>
                <a:tc>
                  <a:txBody>
                    <a:bodyPr/>
                    <a:lstStyle/>
                    <a:p>
                      <a:pPr indent="0" lvl="0" marL="0" rtl="0" algn="l">
                        <a:spcBef>
                          <a:spcPts val="0"/>
                        </a:spcBef>
                        <a:spcAft>
                          <a:spcPts val="0"/>
                        </a:spcAft>
                        <a:buNone/>
                      </a:pPr>
                      <a:r>
                        <a:rPr lang="sv-SE" sz="1100"/>
                        <a:t>7</a:t>
                      </a:r>
                      <a:endParaRPr sz="1100"/>
                    </a:p>
                  </a:txBody>
                  <a:tcPr marT="68575" marB="68575" marR="91425" marL="91425"/>
                </a:tc>
                <a:tc>
                  <a:txBody>
                    <a:bodyPr/>
                    <a:lstStyle/>
                    <a:p>
                      <a:pPr indent="0" lvl="0" marL="0" rtl="0" algn="l">
                        <a:spcBef>
                          <a:spcPts val="0"/>
                        </a:spcBef>
                        <a:spcAft>
                          <a:spcPts val="0"/>
                        </a:spcAft>
                        <a:buNone/>
                      </a:pPr>
                      <a:r>
                        <a:rPr lang="sv-SE" sz="1100"/>
                        <a:t>9, 12, 14</a:t>
                      </a:r>
                      <a:endParaRPr sz="1100"/>
                    </a:p>
                  </a:txBody>
                  <a:tcPr marT="68575" marB="68575" marR="91425" marL="91425"/>
                </a:tc>
              </a:tr>
              <a:tr h="285750">
                <a:tc>
                  <a:txBody>
                    <a:bodyPr/>
                    <a:lstStyle/>
                    <a:p>
                      <a:pPr indent="0" lvl="0" marL="0" rtl="0" algn="l">
                        <a:spcBef>
                          <a:spcPts val="0"/>
                        </a:spcBef>
                        <a:spcAft>
                          <a:spcPts val="0"/>
                        </a:spcAft>
                        <a:buNone/>
                      </a:pPr>
                      <a:r>
                        <a:rPr lang="sv-SE" sz="1100"/>
                        <a:t>last</a:t>
                      </a:r>
                      <a:endParaRPr sz="1100"/>
                    </a:p>
                  </a:txBody>
                  <a:tcPr marT="68575" marB="68575" marR="91425" marL="91425"/>
                </a:tc>
                <a:tc>
                  <a:txBody>
                    <a:bodyPr/>
                    <a:lstStyle/>
                    <a:p>
                      <a:pPr indent="0" lvl="0" marL="0" rtl="0" algn="l">
                        <a:spcBef>
                          <a:spcPts val="0"/>
                        </a:spcBef>
                        <a:spcAft>
                          <a:spcPts val="0"/>
                        </a:spcAft>
                        <a:buNone/>
                      </a:pPr>
                      <a:r>
                        <a:rPr lang="sv-SE" sz="1100"/>
                        <a:t>9, 18</a:t>
                      </a:r>
                      <a:endParaRPr sz="1100"/>
                    </a:p>
                  </a:txBody>
                  <a:tcPr marT="68575" marB="68575" marR="91425" marL="91425"/>
                </a:tc>
                <a:tc>
                  <a:txBody>
                    <a:bodyPr/>
                    <a:lstStyle/>
                    <a:p>
                      <a:pPr indent="0" lvl="0" marL="0" rtl="0" algn="l">
                        <a:spcBef>
                          <a:spcPts val="0"/>
                        </a:spcBef>
                        <a:spcAft>
                          <a:spcPts val="0"/>
                        </a:spcAft>
                        <a:buNone/>
                      </a:pPr>
                      <a:r>
                        <a:rPr lang="sv-SE" sz="1100"/>
                        <a:t>15</a:t>
                      </a:r>
                      <a:endParaRPr sz="1100"/>
                    </a:p>
                  </a:txBody>
                  <a:tcPr marT="68575" marB="68575" marR="91425" marL="91425"/>
                </a:tc>
              </a:tr>
              <a:tr h="285750">
                <a:tc>
                  <a:txBody>
                    <a:bodyPr/>
                    <a:lstStyle/>
                    <a:p>
                      <a:pPr indent="0" lvl="0" marL="0" rtl="0" algn="l">
                        <a:spcBef>
                          <a:spcPts val="0"/>
                        </a:spcBef>
                        <a:spcAft>
                          <a:spcPts val="0"/>
                        </a:spcAft>
                        <a:buNone/>
                      </a:pPr>
                      <a:r>
                        <a:rPr lang="sv-SE" sz="1100"/>
                        <a:t>argBuf</a:t>
                      </a:r>
                      <a:endParaRPr sz="1100"/>
                    </a:p>
                  </a:txBody>
                  <a:tcPr marT="68575" marB="68575" marR="91425" marL="91425"/>
                </a:tc>
                <a:tc>
                  <a:txBody>
                    <a:bodyPr/>
                    <a:lstStyle/>
                    <a:p>
                      <a:pPr indent="0" lvl="0" marL="0" rtl="0" algn="l">
                        <a:spcBef>
                          <a:spcPts val="0"/>
                        </a:spcBef>
                        <a:spcAft>
                          <a:spcPts val="0"/>
                        </a:spcAft>
                        <a:buNone/>
                      </a:pPr>
                      <a:r>
                        <a:rPr lang="sv-SE" sz="1100"/>
                        <a:t>10, 17</a:t>
                      </a:r>
                      <a:endParaRPr sz="1100"/>
                    </a:p>
                  </a:txBody>
                  <a:tcPr marT="68575" marB="68575" marR="91425" marL="91425"/>
                </a:tc>
                <a:tc>
                  <a:txBody>
                    <a:bodyPr/>
                    <a:lstStyle/>
                    <a:p>
                      <a:pPr indent="0" lvl="0" marL="0" rtl="0" algn="l">
                        <a:spcBef>
                          <a:spcPts val="0"/>
                        </a:spcBef>
                        <a:spcAft>
                          <a:spcPts val="0"/>
                        </a:spcAft>
                        <a:buNone/>
                      </a:pPr>
                      <a:r>
                        <a:rPr lang="sv-SE" sz="1100"/>
                        <a:t>22</a:t>
                      </a:r>
                      <a:endParaRPr sz="1100"/>
                    </a:p>
                  </a:txBody>
                  <a:tcPr marT="68575" marB="68575" marR="91425" marL="91425"/>
                </a:tc>
              </a:tr>
              <a:tr h="285750">
                <a:tc>
                  <a:txBody>
                    <a:bodyPr/>
                    <a:lstStyle/>
                    <a:p>
                      <a:pPr indent="0" lvl="0" marL="0" rtl="0" algn="l">
                        <a:spcBef>
                          <a:spcPts val="0"/>
                        </a:spcBef>
                        <a:spcAft>
                          <a:spcPts val="0"/>
                        </a:spcAft>
                        <a:buNone/>
                      </a:pPr>
                      <a:r>
                        <a:rPr lang="sv-SE" sz="1100"/>
                        <a:t>cldx</a:t>
                      </a:r>
                      <a:endParaRPr sz="1100"/>
                    </a:p>
                  </a:txBody>
                  <a:tcPr marT="68575" marB="68575" marR="91425" marL="91425"/>
                </a:tc>
                <a:tc>
                  <a:txBody>
                    <a:bodyPr/>
                    <a:lstStyle/>
                    <a:p>
                      <a:pPr indent="0" lvl="0" marL="0" rtl="0" algn="l">
                        <a:spcBef>
                          <a:spcPts val="0"/>
                        </a:spcBef>
                        <a:spcAft>
                          <a:spcPts val="0"/>
                        </a:spcAft>
                        <a:buNone/>
                      </a:pPr>
                      <a:r>
                        <a:rPr lang="sv-SE" sz="1100"/>
                        <a:t>12</a:t>
                      </a:r>
                      <a:endParaRPr sz="1100"/>
                    </a:p>
                  </a:txBody>
                  <a:tcPr marT="68575" marB="68575" marR="91425" marL="91425"/>
                </a:tc>
                <a:tc>
                  <a:txBody>
                    <a:bodyPr/>
                    <a:lstStyle/>
                    <a:p>
                      <a:pPr indent="0" lvl="0" marL="0" rtl="0" algn="l">
                        <a:spcBef>
                          <a:spcPts val="0"/>
                        </a:spcBef>
                        <a:spcAft>
                          <a:spcPts val="0"/>
                        </a:spcAft>
                        <a:buNone/>
                      </a:pPr>
                      <a:r>
                        <a:rPr lang="sv-SE" sz="1100"/>
                        <a:t>12, 14</a:t>
                      </a:r>
                      <a:endParaRPr sz="1100"/>
                    </a:p>
                  </a:txBody>
                  <a:tcPr marT="68575" marB="68575" marR="91425" marL="91425"/>
                </a:tc>
              </a:tr>
              <a:tr h="285750">
                <a:tc>
                  <a:txBody>
                    <a:bodyPr/>
                    <a:lstStyle/>
                    <a:p>
                      <a:pPr indent="0" lvl="0" marL="0" rtl="0" algn="l">
                        <a:spcBef>
                          <a:spcPts val="0"/>
                        </a:spcBef>
                        <a:spcAft>
                          <a:spcPts val="0"/>
                        </a:spcAft>
                        <a:buNone/>
                      </a:pPr>
                      <a:r>
                        <a:rPr lang="sv-SE" sz="1100"/>
                        <a:t>ch</a:t>
                      </a:r>
                      <a:endParaRPr sz="1100"/>
                    </a:p>
                  </a:txBody>
                  <a:tcPr marT="68575" marB="68575" marR="91425" marL="91425"/>
                </a:tc>
                <a:tc>
                  <a:txBody>
                    <a:bodyPr/>
                    <a:lstStyle/>
                    <a:p>
                      <a:pPr indent="0" lvl="0" marL="0" rtl="0" algn="l">
                        <a:spcBef>
                          <a:spcPts val="0"/>
                        </a:spcBef>
                        <a:spcAft>
                          <a:spcPts val="0"/>
                        </a:spcAft>
                        <a:buNone/>
                      </a:pPr>
                      <a:r>
                        <a:rPr lang="sv-SE" sz="1100"/>
                        <a:t>14</a:t>
                      </a:r>
                      <a:endParaRPr sz="1100"/>
                    </a:p>
                  </a:txBody>
                  <a:tcPr marT="68575" marB="68575" marR="91425" marL="91425"/>
                </a:tc>
                <a:tc>
                  <a:txBody>
                    <a:bodyPr/>
                    <a:lstStyle/>
                    <a:p>
                      <a:pPr indent="0" lvl="0" marL="0" rtl="0" algn="l">
                        <a:spcBef>
                          <a:spcPts val="0"/>
                        </a:spcBef>
                        <a:spcAft>
                          <a:spcPts val="0"/>
                        </a:spcAft>
                        <a:buNone/>
                      </a:pPr>
                      <a:r>
                        <a:rPr lang="sv-SE" sz="1100"/>
                        <a:t>15, 17, 18</a:t>
                      </a:r>
                      <a:endParaRPr sz="1100"/>
                    </a:p>
                  </a:txBody>
                  <a:tcPr marT="68575" marB="68575" marR="91425" marL="91425"/>
                </a:tc>
              </a:tr>
            </a:tbl>
          </a:graphicData>
        </a:graphic>
      </p:graphicFrame>
      <p:sp>
        <p:nvSpPr>
          <p:cNvPr id="702" name="Google Shape;702;p53"/>
          <p:cNvSpPr txBox="1"/>
          <p:nvPr/>
        </p:nvSpPr>
        <p:spPr>
          <a:xfrm>
            <a:off x="457200" y="1112225"/>
            <a:ext cx="6225000" cy="30000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7. public static String collapseNewlines(String argStr)</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8.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9.	char last = argStr.charAt(0);</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10.	StringBuffer argBuf = new StringBuffer();</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11.</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12.	for(int cldx = 0; cldx &lt; argStr.length(); cldx++)</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13.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14.		char ch = argStr.charAt(cldx);</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15.		if(ch != ‘\n’ || last != ‘\n’)</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16.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17.			argBuf.append(ch);</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18.			last = ch;</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19.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20.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21.</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22.	return argBuf.toString();</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23. }</a:t>
            </a:r>
            <a:endParaRPr b="1"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p:txBody>
      </p:sp>
      <p:sp>
        <p:nvSpPr>
          <p:cNvPr id="703" name="Google Shape;703;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graphicFrame>
        <p:nvGraphicFramePr>
          <p:cNvPr id="704" name="Google Shape;704;p53"/>
          <p:cNvGraphicFramePr/>
          <p:nvPr/>
        </p:nvGraphicFramePr>
        <p:xfrm>
          <a:off x="5023725" y="2769669"/>
          <a:ext cx="3000000" cy="3000000"/>
        </p:xfrm>
        <a:graphic>
          <a:graphicData uri="http://schemas.openxmlformats.org/drawingml/2006/table">
            <a:tbl>
              <a:tblPr>
                <a:noFill/>
                <a:tableStyleId>{6229A307-BE43-4B6D-A1BB-23A3A900E4ED}</a:tableStyleId>
              </a:tblPr>
              <a:tblGrid>
                <a:gridCol w="1569450"/>
                <a:gridCol w="2061400"/>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t>D-U Pairs</a:t>
                      </a:r>
                      <a:endParaRPr b="1"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argStr</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(7, 9), (7,12), (7, 14)</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last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(9, 15), (18, 15)</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argBuf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(17, 22)</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cldx</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(12, 12), (12, 14)</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ch</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(14, 15), (14, 17), (14, 18)</a:t>
                      </a:r>
                      <a:endParaRPr sz="1100"/>
                    </a:p>
                  </a:txBody>
                  <a:tcPr marT="68575" marB="68575" marR="91425" marL="91425">
                    <a:solidFill>
                      <a:srgbClr val="FFFFFF"/>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000"/>
                                        <p:tgtEl>
                                          <p:spTgt spid="7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11" name="Google Shape;711;p5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Dealing With Arrays and Pointers</a:t>
            </a:r>
            <a:endParaRPr/>
          </a:p>
        </p:txBody>
      </p:sp>
      <p:sp>
        <p:nvSpPr>
          <p:cNvPr id="717" name="Google Shape;717;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Arrays and pointers (including object references and arguments) introduce issues.</a:t>
            </a:r>
            <a:endParaRPr/>
          </a:p>
          <a:p>
            <a:pPr indent="-368300" lvl="1" marL="914400" marR="0" rtl="0" algn="l">
              <a:lnSpc>
                <a:spcPct val="100000"/>
              </a:lnSpc>
              <a:spcBef>
                <a:spcPts val="0"/>
              </a:spcBef>
              <a:spcAft>
                <a:spcPts val="0"/>
              </a:spcAft>
              <a:buSzPts val="2200"/>
              <a:buChar char="•"/>
            </a:pPr>
            <a:r>
              <a:rPr lang="sv-SE"/>
              <a:t>It is not possible to determine whether two access refer to the same storage location.</a:t>
            </a:r>
            <a:endParaRPr/>
          </a:p>
          <a:p>
            <a:pPr indent="-342900" lvl="2" marL="1371600" marR="0" rtl="0" algn="l">
              <a:lnSpc>
                <a:spcPct val="100000"/>
              </a:lnSpc>
              <a:spcBef>
                <a:spcPts val="0"/>
              </a:spcBef>
              <a:spcAft>
                <a:spcPts val="0"/>
              </a:spcAft>
              <a:buSzPts val="1800"/>
              <a:buFont typeface="Courier New"/>
              <a:buChar char="•"/>
            </a:pPr>
            <a:r>
              <a:rPr lang="sv-SE">
                <a:latin typeface="Courier New"/>
                <a:ea typeface="Courier New"/>
                <a:cs typeface="Courier New"/>
                <a:sym typeface="Courier New"/>
              </a:rPr>
              <a:t>a[x] = 13;</a:t>
            </a:r>
            <a:br>
              <a:rPr lang="sv-SE">
                <a:latin typeface="Courier New"/>
                <a:ea typeface="Courier New"/>
                <a:cs typeface="Courier New"/>
                <a:sym typeface="Courier New"/>
              </a:rPr>
            </a:br>
            <a:r>
              <a:rPr lang="sv-SE">
                <a:latin typeface="Courier New"/>
                <a:ea typeface="Courier New"/>
                <a:cs typeface="Courier New"/>
                <a:sym typeface="Courier New"/>
              </a:rPr>
              <a:t>k = a[y];</a:t>
            </a:r>
            <a:endParaRPr>
              <a:latin typeface="Courier New"/>
              <a:ea typeface="Courier New"/>
              <a:cs typeface="Courier New"/>
              <a:sym typeface="Courier New"/>
            </a:endParaRPr>
          </a:p>
          <a:p>
            <a:pPr indent="-330200" lvl="3" marL="1828800" marR="0" rtl="0" algn="l">
              <a:lnSpc>
                <a:spcPct val="100000"/>
              </a:lnSpc>
              <a:spcBef>
                <a:spcPts val="0"/>
              </a:spcBef>
              <a:spcAft>
                <a:spcPts val="0"/>
              </a:spcAft>
              <a:buSzPts val="1600"/>
              <a:buChar char="•"/>
            </a:pPr>
            <a:r>
              <a:rPr lang="sv-SE"/>
              <a:t>Are these a def-use pair?</a:t>
            </a:r>
            <a:endParaRPr/>
          </a:p>
          <a:p>
            <a:pPr indent="-342900" lvl="2" marL="1371600" marR="0" rtl="0" algn="l">
              <a:lnSpc>
                <a:spcPct val="100000"/>
              </a:lnSpc>
              <a:spcBef>
                <a:spcPts val="0"/>
              </a:spcBef>
              <a:spcAft>
                <a:spcPts val="0"/>
              </a:spcAft>
              <a:buSzPts val="1800"/>
              <a:buFont typeface="Courier New"/>
              <a:buChar char="•"/>
            </a:pPr>
            <a:r>
              <a:rPr lang="sv-SE">
                <a:latin typeface="Courier New"/>
                <a:ea typeface="Courier New"/>
                <a:cs typeface="Courier New"/>
                <a:sym typeface="Courier New"/>
              </a:rPr>
              <a:t>a[2] = 42;</a:t>
            </a:r>
            <a:br>
              <a:rPr lang="sv-SE">
                <a:latin typeface="Courier New"/>
                <a:ea typeface="Courier New"/>
                <a:cs typeface="Courier New"/>
                <a:sym typeface="Courier New"/>
              </a:rPr>
            </a:br>
            <a:r>
              <a:rPr lang="sv-SE">
                <a:latin typeface="Courier New"/>
                <a:ea typeface="Courier New"/>
                <a:cs typeface="Courier New"/>
                <a:sym typeface="Courier New"/>
              </a:rPr>
              <a:t>i = b[2];</a:t>
            </a:r>
            <a:endParaRPr>
              <a:latin typeface="Courier New"/>
              <a:ea typeface="Courier New"/>
              <a:cs typeface="Courier New"/>
              <a:sym typeface="Courier New"/>
            </a:endParaRPr>
          </a:p>
          <a:p>
            <a:pPr indent="-330200" lvl="3" marL="1828800" marR="0" rtl="0" algn="l">
              <a:lnSpc>
                <a:spcPct val="100000"/>
              </a:lnSpc>
              <a:spcBef>
                <a:spcPts val="0"/>
              </a:spcBef>
              <a:spcAft>
                <a:spcPts val="0"/>
              </a:spcAft>
              <a:buSzPts val="1600"/>
              <a:buChar char="•"/>
            </a:pPr>
            <a:r>
              <a:rPr lang="sv-SE"/>
              <a:t>Are these a def-use pair?</a:t>
            </a:r>
            <a:endParaRPr/>
          </a:p>
          <a:p>
            <a:pPr indent="-317500" lvl="4" marL="2286000" marR="0" rtl="0" algn="l">
              <a:lnSpc>
                <a:spcPct val="100000"/>
              </a:lnSpc>
              <a:spcBef>
                <a:spcPts val="0"/>
              </a:spcBef>
              <a:spcAft>
                <a:spcPts val="0"/>
              </a:spcAft>
              <a:buSzPts val="1400"/>
              <a:buChar char="•"/>
            </a:pPr>
            <a:r>
              <a:rPr b="1" lang="sv-SE"/>
              <a:t>Aliasing</a:t>
            </a:r>
            <a:r>
              <a:rPr lang="sv-SE"/>
              <a:t> = two names refer to the same memory location.</a:t>
            </a:r>
            <a:endParaRPr/>
          </a:p>
        </p:txBody>
      </p:sp>
      <p:sp>
        <p:nvSpPr>
          <p:cNvPr id="718" name="Google Shape;718;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Aliasing</a:t>
            </a:r>
            <a:endParaRPr/>
          </a:p>
        </p:txBody>
      </p:sp>
      <p:sp>
        <p:nvSpPr>
          <p:cNvPr id="724" name="Google Shape;724;p56"/>
          <p:cNvSpPr txBox="1"/>
          <p:nvPr>
            <p:ph idx="1" type="body"/>
          </p:nvPr>
        </p:nvSpPr>
        <p:spPr>
          <a:xfrm>
            <a:off x="468900" y="1122950"/>
            <a:ext cx="8217900" cy="36399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b="1" i="1" lang="sv-SE"/>
              <a:t>Aliasing</a:t>
            </a:r>
            <a:r>
              <a:rPr b="1" lang="sv-SE"/>
              <a:t> </a:t>
            </a:r>
            <a:r>
              <a:rPr lang="sv-SE"/>
              <a:t>is when two names refer to the same memory location.</a:t>
            </a:r>
            <a:endParaRPr/>
          </a:p>
          <a:p>
            <a:pPr indent="-368300" lvl="1" marL="914400" rtl="0" algn="l">
              <a:spcBef>
                <a:spcPts val="500"/>
              </a:spcBef>
              <a:spcAft>
                <a:spcPts val="0"/>
              </a:spcAft>
              <a:buSzPts val="2200"/>
              <a:buFont typeface="Courier New"/>
              <a:buChar char="•"/>
            </a:pPr>
            <a:r>
              <a:rPr lang="sv-SE">
                <a:latin typeface="Courier New"/>
                <a:ea typeface="Courier New"/>
                <a:cs typeface="Courier New"/>
                <a:sym typeface="Courier New"/>
              </a:rPr>
              <a:t>int[] a = new int[3]; int[] b = a;</a:t>
            </a:r>
            <a:br>
              <a:rPr lang="sv-SE">
                <a:latin typeface="Courier New"/>
                <a:ea typeface="Courier New"/>
                <a:cs typeface="Courier New"/>
                <a:sym typeface="Courier New"/>
              </a:rPr>
            </a:br>
            <a:r>
              <a:rPr lang="sv-SE">
                <a:latin typeface="Courier New"/>
                <a:ea typeface="Courier New"/>
                <a:cs typeface="Courier New"/>
                <a:sym typeface="Courier New"/>
              </a:rPr>
              <a:t>a[2] = 42;</a:t>
            </a:r>
            <a:br>
              <a:rPr lang="sv-SE">
                <a:latin typeface="Courier New"/>
                <a:ea typeface="Courier New"/>
                <a:cs typeface="Courier New"/>
                <a:sym typeface="Courier New"/>
              </a:rPr>
            </a:br>
            <a:r>
              <a:rPr lang="sv-SE">
                <a:latin typeface="Courier New"/>
                <a:ea typeface="Courier New"/>
                <a:cs typeface="Courier New"/>
                <a:sym typeface="Courier New"/>
              </a:rPr>
              <a:t>i = b[2];</a:t>
            </a:r>
            <a:endParaRPr>
              <a:latin typeface="Courier New"/>
              <a:ea typeface="Courier New"/>
              <a:cs typeface="Courier New"/>
              <a:sym typeface="Courier New"/>
            </a:endParaRPr>
          </a:p>
          <a:p>
            <a:pPr indent="-368300" lvl="1" marL="914400" rtl="0" algn="l">
              <a:spcBef>
                <a:spcPts val="500"/>
              </a:spcBef>
              <a:spcAft>
                <a:spcPts val="0"/>
              </a:spcAft>
              <a:buSzPts val="2200"/>
              <a:buChar char="•"/>
            </a:pPr>
            <a:r>
              <a:rPr lang="sv-SE"/>
              <a:t>a and b are aliases.</a:t>
            </a:r>
            <a:endParaRPr/>
          </a:p>
          <a:p>
            <a:pPr indent="-393700" lvl="0" marL="457200" rtl="0" algn="l">
              <a:spcBef>
                <a:spcPts val="1000"/>
              </a:spcBef>
              <a:spcAft>
                <a:spcPts val="0"/>
              </a:spcAft>
              <a:buSzPts val="2600"/>
              <a:buChar char="•"/>
            </a:pPr>
            <a:r>
              <a:rPr lang="sv-SE"/>
              <a:t>Worse in C:</a:t>
            </a:r>
            <a:br>
              <a:rPr lang="sv-SE"/>
            </a:br>
            <a:r>
              <a:rPr lang="sv-SE">
                <a:latin typeface="Consolas"/>
                <a:ea typeface="Consolas"/>
                <a:cs typeface="Consolas"/>
                <a:sym typeface="Consolas"/>
              </a:rPr>
              <a:t>p = &amp;b;</a:t>
            </a:r>
            <a:br>
              <a:rPr lang="sv-SE">
                <a:latin typeface="Consolas"/>
                <a:ea typeface="Consolas"/>
                <a:cs typeface="Consolas"/>
                <a:sym typeface="Consolas"/>
              </a:rPr>
            </a:br>
            <a:r>
              <a:rPr lang="sv-SE">
                <a:latin typeface="Consolas"/>
                <a:ea typeface="Consolas"/>
                <a:cs typeface="Consolas"/>
                <a:sym typeface="Consolas"/>
              </a:rPr>
              <a:t>*(p + i) = k;</a:t>
            </a:r>
            <a:endParaRPr>
              <a:latin typeface="Consolas"/>
              <a:ea typeface="Consolas"/>
              <a:cs typeface="Consolas"/>
              <a:sym typeface="Consolas"/>
            </a:endParaRPr>
          </a:p>
        </p:txBody>
      </p:sp>
      <p:sp>
        <p:nvSpPr>
          <p:cNvPr id="725" name="Google Shape;725;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Uncertainty</a:t>
            </a:r>
            <a:endParaRPr/>
          </a:p>
        </p:txBody>
      </p:sp>
      <p:sp>
        <p:nvSpPr>
          <p:cNvPr id="731" name="Google Shape;731;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liasing introduces uncertainty.</a:t>
            </a:r>
            <a:endParaRPr/>
          </a:p>
          <a:p>
            <a:pPr indent="-368300" lvl="1" marL="914400" rtl="0" algn="l">
              <a:spcBef>
                <a:spcPts val="500"/>
              </a:spcBef>
              <a:spcAft>
                <a:spcPts val="0"/>
              </a:spcAft>
              <a:buSzPts val="2200"/>
              <a:buChar char="•"/>
            </a:pPr>
            <a:r>
              <a:rPr lang="sv-SE"/>
              <a:t>Instead of definition or use of one variable, may have a potential def or use of a set of variables.</a:t>
            </a:r>
            <a:endParaRPr/>
          </a:p>
          <a:p>
            <a:pPr indent="-393700" lvl="0" marL="457200" rtl="0" algn="l">
              <a:spcBef>
                <a:spcPts val="1000"/>
              </a:spcBef>
              <a:spcAft>
                <a:spcPts val="0"/>
              </a:spcAft>
              <a:buSzPts val="2600"/>
              <a:buChar char="•"/>
            </a:pPr>
            <a:r>
              <a:rPr lang="sv-SE"/>
              <a:t>Proper treatment depends on purpose of analysis:</a:t>
            </a:r>
            <a:endParaRPr/>
          </a:p>
          <a:p>
            <a:pPr indent="-368300" lvl="1" marL="914400" rtl="0" algn="l">
              <a:spcBef>
                <a:spcPts val="500"/>
              </a:spcBef>
              <a:spcAft>
                <a:spcPts val="0"/>
              </a:spcAft>
              <a:buSzPts val="2200"/>
              <a:buChar char="•"/>
            </a:pPr>
            <a:r>
              <a:rPr lang="sv-SE"/>
              <a:t>Safest method - treat any use of a potential alias of V as a use of V.</a:t>
            </a:r>
            <a:endParaRPr/>
          </a:p>
          <a:p>
            <a:pPr indent="-368300" lvl="1" marL="914400" rtl="0" algn="l">
              <a:spcBef>
                <a:spcPts val="500"/>
              </a:spcBef>
              <a:spcAft>
                <a:spcPts val="0"/>
              </a:spcAft>
              <a:buSzPts val="2200"/>
              <a:buChar char="•"/>
            </a:pPr>
            <a:r>
              <a:rPr lang="sv-SE"/>
              <a:t>Creates more def-use pairs (some may not be real pairs), but avoids missed pairs.</a:t>
            </a:r>
            <a:endParaRPr/>
          </a:p>
        </p:txBody>
      </p:sp>
      <p:sp>
        <p:nvSpPr>
          <p:cNvPr id="732" name="Google Shape;732;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Dealing With Uncertainty</a:t>
            </a:r>
            <a:endParaRPr/>
          </a:p>
        </p:txBody>
      </p:sp>
      <p:sp>
        <p:nvSpPr>
          <p:cNvPr id="738" name="Google Shape;738;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Treat all potential aliases as definitions and uses:</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Clr>
                <a:schemeClr val="dk1"/>
              </a:buClr>
              <a:buSzPts val="2400"/>
              <a:buFont typeface="Arial"/>
              <a:buChar char="•"/>
            </a:pPr>
            <a:r>
              <a:rPr lang="sv-SE" sz="2400"/>
              <a:t>Can be very imprecise. </a:t>
            </a:r>
            <a:endParaRPr sz="2400"/>
          </a:p>
          <a:p>
            <a:pPr indent="-381000" lvl="1" marL="914400" marR="0" rtl="0" algn="l">
              <a:lnSpc>
                <a:spcPct val="100000"/>
              </a:lnSpc>
              <a:spcBef>
                <a:spcPts val="0"/>
              </a:spcBef>
              <a:spcAft>
                <a:spcPts val="0"/>
              </a:spcAft>
              <a:buClr>
                <a:schemeClr val="dk1"/>
              </a:buClr>
              <a:buSzPts val="2400"/>
              <a:buFont typeface="Arial"/>
              <a:buChar char="•"/>
            </a:pPr>
            <a:r>
              <a:rPr lang="sv-SE" sz="2400"/>
              <a:t>They are only the same if x and y are the same.</a:t>
            </a:r>
            <a:endParaRPr sz="2400"/>
          </a:p>
        </p:txBody>
      </p:sp>
      <p:sp>
        <p:nvSpPr>
          <p:cNvPr id="739" name="Google Shape;739;p58"/>
          <p:cNvSpPr txBox="1"/>
          <p:nvPr/>
        </p:nvSpPr>
        <p:spPr>
          <a:xfrm>
            <a:off x="1268825" y="1987538"/>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800">
                <a:solidFill>
                  <a:schemeClr val="dk1"/>
                </a:solidFill>
                <a:latin typeface="Courier New"/>
                <a:ea typeface="Courier New"/>
                <a:cs typeface="Courier New"/>
                <a:sym typeface="Courier New"/>
              </a:rPr>
              <a:t>a[1]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k = a[2];</a:t>
            </a:r>
            <a:endParaRPr sz="18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a[x]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k = a[y];</a:t>
            </a:r>
            <a:endParaRPr sz="1800">
              <a:solidFill>
                <a:schemeClr val="dk1"/>
              </a:solidFill>
              <a:latin typeface="Courier New"/>
              <a:ea typeface="Courier New"/>
              <a:cs typeface="Courier New"/>
              <a:sym typeface="Courier New"/>
            </a:endParaRPr>
          </a:p>
        </p:txBody>
      </p:sp>
      <p:sp>
        <p:nvSpPr>
          <p:cNvPr id="740" name="Google Shape;740;p58"/>
          <p:cNvSpPr txBox="1"/>
          <p:nvPr/>
        </p:nvSpPr>
        <p:spPr>
          <a:xfrm>
            <a:off x="3533475" y="2084213"/>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solidFill>
                  <a:schemeClr val="dk1"/>
                </a:solidFill>
              </a:rPr>
              <a:t>Def of </a:t>
            </a:r>
            <a:r>
              <a:rPr b="1" lang="sv-SE" sz="1800">
                <a:solidFill>
                  <a:schemeClr val="dk1"/>
                </a:solidFill>
              </a:rPr>
              <a:t>a[1]</a:t>
            </a:r>
            <a:r>
              <a:rPr lang="sv-SE" sz="1800">
                <a:solidFill>
                  <a:schemeClr val="dk1"/>
                </a:solidFill>
              </a:rPr>
              <a:t>, use of </a:t>
            </a:r>
            <a:r>
              <a:rPr b="1" lang="sv-SE" sz="1800">
                <a:solidFill>
                  <a:schemeClr val="dk1"/>
                </a:solidFill>
              </a:rPr>
              <a:t>a[2]</a:t>
            </a:r>
            <a:r>
              <a:rPr lang="sv-SE"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sv-SE" sz="1800">
                <a:solidFill>
                  <a:schemeClr val="dk1"/>
                </a:solidFill>
              </a:rPr>
              <a:t>Def and use of </a:t>
            </a:r>
            <a:r>
              <a:rPr b="1" lang="sv-SE" sz="1800">
                <a:solidFill>
                  <a:schemeClr val="dk1"/>
                </a:solidFill>
              </a:rPr>
              <a:t>array a</a:t>
            </a:r>
            <a:r>
              <a:rPr lang="sv-SE" sz="1800">
                <a:solidFill>
                  <a:schemeClr val="dk1"/>
                </a:solidFill>
              </a:rPr>
              <a:t>.</a:t>
            </a:r>
            <a:endParaRPr sz="1800">
              <a:solidFill>
                <a:schemeClr val="dk1"/>
              </a:solidFill>
            </a:endParaRPr>
          </a:p>
        </p:txBody>
      </p:sp>
      <p:sp>
        <p:nvSpPr>
          <p:cNvPr id="741" name="Google Shape;741;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Dealing With Uncertainty</a:t>
            </a:r>
            <a:endParaRPr/>
          </a:p>
        </p:txBody>
      </p:sp>
      <p:sp>
        <p:nvSpPr>
          <p:cNvPr id="747" name="Google Shape;747;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Option 2: </a:t>
            </a:r>
            <a:r>
              <a:rPr lang="sv-SE" sz="2400"/>
              <a:t>Treat uncertainty about aliases like uncertainty about control flow.</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Clr>
                <a:schemeClr val="dk1"/>
              </a:buClr>
              <a:buSzPts val="2400"/>
              <a:buFont typeface="Arial"/>
              <a:buChar char="•"/>
            </a:pPr>
            <a:r>
              <a:rPr lang="sv-SE" sz="2400"/>
              <a:t>Rewrite code to make references explicit.</a:t>
            </a:r>
            <a:endParaRPr sz="2400"/>
          </a:p>
          <a:p>
            <a:pPr indent="-381000" lvl="0" marL="457200" marR="0" rtl="0" algn="l">
              <a:lnSpc>
                <a:spcPct val="100000"/>
              </a:lnSpc>
              <a:spcBef>
                <a:spcPts val="0"/>
              </a:spcBef>
              <a:spcAft>
                <a:spcPts val="0"/>
              </a:spcAft>
              <a:buClr>
                <a:schemeClr val="dk1"/>
              </a:buClr>
              <a:buSzPts val="2400"/>
              <a:buFont typeface="Arial"/>
              <a:buChar char="•"/>
            </a:pPr>
            <a:r>
              <a:rPr lang="sv-SE" sz="2400"/>
              <a:t>In transformed code, all array references are distinct.</a:t>
            </a:r>
            <a:endParaRPr/>
          </a:p>
        </p:txBody>
      </p:sp>
      <p:sp>
        <p:nvSpPr>
          <p:cNvPr id="748" name="Google Shape;748;p59"/>
          <p:cNvSpPr txBox="1"/>
          <p:nvPr/>
        </p:nvSpPr>
        <p:spPr>
          <a:xfrm>
            <a:off x="1268825" y="1987538"/>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a[x]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k = a[y];</a:t>
            </a:r>
            <a:endParaRPr sz="1800">
              <a:solidFill>
                <a:schemeClr val="dk1"/>
              </a:solidFill>
              <a:latin typeface="Courier New"/>
              <a:ea typeface="Courier New"/>
              <a:cs typeface="Courier New"/>
              <a:sym typeface="Courier New"/>
            </a:endParaRPr>
          </a:p>
        </p:txBody>
      </p:sp>
      <p:sp>
        <p:nvSpPr>
          <p:cNvPr id="749" name="Google Shape;749;p59"/>
          <p:cNvSpPr txBox="1"/>
          <p:nvPr/>
        </p:nvSpPr>
        <p:spPr>
          <a:xfrm>
            <a:off x="5089200" y="2171563"/>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a[x]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if(x == y)	k = a[x];</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else			k = a[y];</a:t>
            </a:r>
            <a:endParaRPr sz="1800">
              <a:solidFill>
                <a:schemeClr val="dk1"/>
              </a:solidFill>
              <a:latin typeface="Courier New"/>
              <a:ea typeface="Courier New"/>
              <a:cs typeface="Courier New"/>
              <a:sym typeface="Courier New"/>
            </a:endParaRPr>
          </a:p>
        </p:txBody>
      </p:sp>
      <p:sp>
        <p:nvSpPr>
          <p:cNvPr id="750" name="Google Shape;750;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cxnSp>
        <p:nvCxnSpPr>
          <p:cNvPr id="751" name="Google Shape;751;p59"/>
          <p:cNvCxnSpPr/>
          <p:nvPr/>
        </p:nvCxnSpPr>
        <p:spPr>
          <a:xfrm>
            <a:off x="3390250" y="2644400"/>
            <a:ext cx="12204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Situational </a:t>
            </a:r>
            <a:r>
              <a:rPr lang="sv-SE"/>
              <a:t>Def-Use Pairs</a:t>
            </a:r>
            <a:endParaRPr/>
          </a:p>
        </p:txBody>
      </p:sp>
      <p:sp>
        <p:nvSpPr>
          <p:cNvPr id="757" name="Google Shape;757;p60"/>
          <p:cNvSpPr txBox="1"/>
          <p:nvPr>
            <p:ph idx="1" type="body"/>
          </p:nvPr>
        </p:nvSpPr>
        <p:spPr>
          <a:xfrm>
            <a:off x="468900" y="1090750"/>
            <a:ext cx="8217900" cy="3618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Font typeface="Consolas"/>
              <a:buChar char="•"/>
            </a:pPr>
            <a:r>
              <a:rPr lang="sv-SE" sz="2400">
                <a:latin typeface="Consolas"/>
                <a:ea typeface="Consolas"/>
                <a:cs typeface="Consolas"/>
                <a:sym typeface="Consolas"/>
              </a:rPr>
              <a:t>++counter, counter++, counter+=1</a:t>
            </a:r>
            <a:br>
              <a:rPr lang="sv-SE" sz="2400">
                <a:latin typeface="Consolas"/>
                <a:ea typeface="Consolas"/>
                <a:cs typeface="Consolas"/>
                <a:sym typeface="Consolas"/>
              </a:rPr>
            </a:br>
            <a:r>
              <a:rPr lang="sv-SE" sz="2400">
                <a:latin typeface="Consolas"/>
                <a:ea typeface="Consolas"/>
                <a:cs typeface="Consolas"/>
                <a:sym typeface="Consolas"/>
              </a:rPr>
              <a:t>counter = counter + 1</a:t>
            </a:r>
            <a:endParaRPr sz="2400">
              <a:latin typeface="Consolas"/>
              <a:ea typeface="Consolas"/>
              <a:cs typeface="Consolas"/>
              <a:sym typeface="Consolas"/>
            </a:endParaRPr>
          </a:p>
          <a:p>
            <a:pPr indent="-355600" lvl="1" marL="914400" rtl="0" algn="l">
              <a:spcBef>
                <a:spcPts val="500"/>
              </a:spcBef>
              <a:spcAft>
                <a:spcPts val="0"/>
              </a:spcAft>
              <a:buSzPts val="2000"/>
              <a:buChar char="•"/>
            </a:pPr>
            <a:r>
              <a:rPr lang="sv-SE" sz="2000"/>
              <a:t>Use of </a:t>
            </a:r>
            <a:r>
              <a:rPr lang="sv-SE" sz="2000">
                <a:latin typeface="Consolas"/>
                <a:ea typeface="Consolas"/>
                <a:cs typeface="Consolas"/>
                <a:sym typeface="Consolas"/>
              </a:rPr>
              <a:t>counter</a:t>
            </a:r>
            <a:r>
              <a:rPr lang="sv-SE" sz="2000"/>
              <a:t> then a new definition.</a:t>
            </a:r>
            <a:endParaRPr sz="2000"/>
          </a:p>
          <a:p>
            <a:pPr indent="-381000" lvl="0" marL="457200" rtl="0" algn="l">
              <a:spcBef>
                <a:spcPts val="1000"/>
              </a:spcBef>
              <a:spcAft>
                <a:spcPts val="0"/>
              </a:spcAft>
              <a:buSzPts val="2400"/>
              <a:buFont typeface="Consolas"/>
              <a:buChar char="•"/>
            </a:pPr>
            <a:r>
              <a:rPr lang="sv-SE" sz="2400">
                <a:latin typeface="Consolas"/>
                <a:ea typeface="Consolas"/>
                <a:cs typeface="Consolas"/>
                <a:sym typeface="Consolas"/>
              </a:rPr>
              <a:t>char *ptr = *otherPtr</a:t>
            </a:r>
            <a:endParaRPr sz="2400">
              <a:latin typeface="Consolas"/>
              <a:ea typeface="Consolas"/>
              <a:cs typeface="Consolas"/>
              <a:sym typeface="Consolas"/>
            </a:endParaRPr>
          </a:p>
          <a:p>
            <a:pPr indent="-355600" lvl="1" marL="914400" rtl="0" algn="l">
              <a:spcBef>
                <a:spcPts val="500"/>
              </a:spcBef>
              <a:spcAft>
                <a:spcPts val="0"/>
              </a:spcAft>
              <a:buSzPts val="2000"/>
              <a:buChar char="•"/>
            </a:pPr>
            <a:r>
              <a:rPr lang="sv-SE" sz="2000"/>
              <a:t>Definition of string </a:t>
            </a:r>
            <a:r>
              <a:rPr lang="sv-SE" sz="2000">
                <a:latin typeface="Consolas"/>
                <a:ea typeface="Consolas"/>
                <a:cs typeface="Consolas"/>
                <a:sym typeface="Consolas"/>
              </a:rPr>
              <a:t>*ptr</a:t>
            </a:r>
            <a:endParaRPr sz="2000">
              <a:latin typeface="Consolas"/>
              <a:ea typeface="Consolas"/>
              <a:cs typeface="Consolas"/>
              <a:sym typeface="Consolas"/>
            </a:endParaRPr>
          </a:p>
          <a:p>
            <a:pPr indent="-355600" lvl="1" marL="914400" rtl="0" algn="l">
              <a:spcBef>
                <a:spcPts val="500"/>
              </a:spcBef>
              <a:spcAft>
                <a:spcPts val="0"/>
              </a:spcAft>
              <a:buSzPts val="2000"/>
              <a:buChar char="•"/>
            </a:pPr>
            <a:r>
              <a:rPr lang="sv-SE" sz="2000"/>
              <a:t>Use of memory index </a:t>
            </a:r>
            <a:r>
              <a:rPr lang="sv-SE" sz="2000">
                <a:latin typeface="Consolas"/>
                <a:ea typeface="Consolas"/>
                <a:cs typeface="Consolas"/>
                <a:sym typeface="Consolas"/>
              </a:rPr>
              <a:t>ptr</a:t>
            </a:r>
            <a:r>
              <a:rPr lang="sv-SE" sz="2000"/>
              <a:t>, string </a:t>
            </a:r>
            <a:r>
              <a:rPr lang="sv-SE" sz="2000">
                <a:latin typeface="Consolas"/>
                <a:ea typeface="Consolas"/>
                <a:cs typeface="Consolas"/>
                <a:sym typeface="Consolas"/>
              </a:rPr>
              <a:t>*otherPtr</a:t>
            </a:r>
            <a:r>
              <a:rPr lang="sv-SE" sz="2000"/>
              <a:t>, and memory index </a:t>
            </a:r>
            <a:r>
              <a:rPr lang="sv-SE" sz="2000">
                <a:latin typeface="Consolas"/>
                <a:ea typeface="Consolas"/>
                <a:cs typeface="Consolas"/>
                <a:sym typeface="Consolas"/>
              </a:rPr>
              <a:t>otherPtr</a:t>
            </a:r>
            <a:r>
              <a:rPr lang="sv-SE" sz="2000"/>
              <a:t>.</a:t>
            </a:r>
            <a:endParaRPr sz="2000"/>
          </a:p>
          <a:p>
            <a:pPr indent="-355600" lvl="1" marL="914400" rtl="0" algn="l">
              <a:spcBef>
                <a:spcPts val="500"/>
              </a:spcBef>
              <a:spcAft>
                <a:spcPts val="0"/>
              </a:spcAft>
              <a:buSzPts val="2000"/>
              <a:buFont typeface="Consolas"/>
              <a:buChar char="•"/>
            </a:pPr>
            <a:r>
              <a:rPr lang="sv-SE" sz="2000">
                <a:latin typeface="Consolas"/>
                <a:ea typeface="Consolas"/>
                <a:cs typeface="Consolas"/>
                <a:sym typeface="Consolas"/>
              </a:rPr>
              <a:t>ptr++</a:t>
            </a:r>
            <a:endParaRPr sz="2000">
              <a:latin typeface="Consolas"/>
              <a:ea typeface="Consolas"/>
              <a:cs typeface="Consolas"/>
              <a:sym typeface="Consolas"/>
            </a:endParaRPr>
          </a:p>
          <a:p>
            <a:pPr indent="-342900" lvl="2" marL="1371600" rtl="0" algn="l">
              <a:spcBef>
                <a:spcPts val="500"/>
              </a:spcBef>
              <a:spcAft>
                <a:spcPts val="0"/>
              </a:spcAft>
              <a:buSzPts val="1800"/>
              <a:buChar char="•"/>
            </a:pPr>
            <a:r>
              <a:rPr lang="sv-SE"/>
              <a:t>Use of memory index ptr, definition of both memory index and string *ptr (change to index moves pointer to a new location).</a:t>
            </a:r>
            <a:endParaRPr/>
          </a:p>
        </p:txBody>
      </p:sp>
      <p:sp>
        <p:nvSpPr>
          <p:cNvPr id="758" name="Google Shape;758;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Dealing With Nonlocal Information</a:t>
            </a:r>
            <a:endParaRPr/>
          </a:p>
        </p:txBody>
      </p:sp>
      <p:sp>
        <p:nvSpPr>
          <p:cNvPr id="764" name="Google Shape;764;p61"/>
          <p:cNvSpPr txBox="1"/>
          <p:nvPr>
            <p:ph idx="1" type="body"/>
          </p:nvPr>
        </p:nvSpPr>
        <p:spPr>
          <a:xfrm>
            <a:off x="468900" y="1282400"/>
            <a:ext cx="46530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latin typeface="Consolas"/>
                <a:ea typeface="Consolas"/>
                <a:cs typeface="Consolas"/>
                <a:sym typeface="Consolas"/>
              </a:rPr>
              <a:t>fromCust</a:t>
            </a:r>
            <a:r>
              <a:rPr lang="sv-SE" sz="2100"/>
              <a:t> and </a:t>
            </a:r>
            <a:r>
              <a:rPr lang="sv-SE" sz="2100">
                <a:latin typeface="Consolas"/>
                <a:ea typeface="Consolas"/>
                <a:cs typeface="Consolas"/>
                <a:sym typeface="Consolas"/>
              </a:rPr>
              <a:t>toCust </a:t>
            </a:r>
            <a:r>
              <a:rPr lang="sv-SE" sz="2100"/>
              <a:t>may be references to same object.</a:t>
            </a:r>
            <a:endParaRPr sz="2100"/>
          </a:p>
          <a:p>
            <a:pPr indent="-336550" lvl="1" marL="914400" rtl="0" algn="l">
              <a:spcBef>
                <a:spcPts val="500"/>
              </a:spcBef>
              <a:spcAft>
                <a:spcPts val="0"/>
              </a:spcAft>
              <a:buSzPts val="1700"/>
              <a:buChar char="•"/>
            </a:pPr>
            <a:r>
              <a:rPr lang="sv-SE" sz="1700">
                <a:latin typeface="Consolas"/>
                <a:ea typeface="Consolas"/>
                <a:cs typeface="Consolas"/>
                <a:sym typeface="Consolas"/>
              </a:rPr>
              <a:t>from/toHome</a:t>
            </a:r>
            <a:r>
              <a:rPr lang="sv-SE" sz="1700"/>
              <a:t> and</a:t>
            </a:r>
            <a:r>
              <a:rPr lang="sv-SE" sz="1700">
                <a:latin typeface="Consolas"/>
                <a:ea typeface="Consolas"/>
                <a:cs typeface="Consolas"/>
                <a:sym typeface="Consolas"/>
              </a:rPr>
              <a:t> from/toWork</a:t>
            </a:r>
            <a:r>
              <a:rPr lang="sv-SE" sz="1700"/>
              <a:t>.</a:t>
            </a:r>
            <a:endParaRPr sz="1700"/>
          </a:p>
          <a:p>
            <a:pPr indent="-361950" lvl="0" marL="457200" rtl="0" algn="l">
              <a:spcBef>
                <a:spcPts val="1000"/>
              </a:spcBef>
              <a:spcAft>
                <a:spcPts val="0"/>
              </a:spcAft>
              <a:buSzPts val="2100"/>
              <a:buChar char="•"/>
            </a:pPr>
            <a:r>
              <a:rPr lang="sv-SE" sz="2100"/>
              <a:t>Option 1 - treat all nonlocal variables of same type as potential aliases.</a:t>
            </a:r>
            <a:endParaRPr sz="2100"/>
          </a:p>
          <a:p>
            <a:pPr indent="-361950" lvl="0" marL="457200" rtl="0" algn="l">
              <a:spcBef>
                <a:spcPts val="1000"/>
              </a:spcBef>
              <a:spcAft>
                <a:spcPts val="0"/>
              </a:spcAft>
              <a:buSzPts val="2100"/>
              <a:buChar char="•"/>
            </a:pPr>
            <a:r>
              <a:rPr lang="sv-SE" sz="2100"/>
              <a:t>Option 2 - Introduce additional control flow</a:t>
            </a:r>
            <a:endParaRPr sz="2100"/>
          </a:p>
          <a:p>
            <a:pPr indent="-336550" lvl="1" marL="914400" rtl="0" algn="l">
              <a:spcBef>
                <a:spcPts val="500"/>
              </a:spcBef>
              <a:spcAft>
                <a:spcPts val="0"/>
              </a:spcAft>
              <a:buSzPts val="1700"/>
              <a:buChar char="•"/>
            </a:pPr>
            <a:r>
              <a:rPr lang="sv-SE" sz="1700"/>
              <a:t>if (fromHome.equals(fromWork)) </a:t>
            </a:r>
            <a:endParaRPr sz="1700"/>
          </a:p>
        </p:txBody>
      </p:sp>
      <p:sp>
        <p:nvSpPr>
          <p:cNvPr id="765" name="Google Shape;765;p61"/>
          <p:cNvSpPr txBox="1"/>
          <p:nvPr>
            <p:ph idx="1" type="body"/>
          </p:nvPr>
        </p:nvSpPr>
        <p:spPr>
          <a:xfrm>
            <a:off x="4971449" y="1625450"/>
            <a:ext cx="3994500" cy="279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400">
                <a:latin typeface="Consolas"/>
                <a:ea typeface="Consolas"/>
                <a:cs typeface="Consolas"/>
                <a:sym typeface="Consolas"/>
              </a:rPr>
              <a:t>public void transfer(Customer fromCust, Customer toCust){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PhoneNum fromHome = </a:t>
            </a:r>
            <a:br>
              <a:rPr lang="sv-SE" sz="1400">
                <a:latin typeface="Consolas"/>
                <a:ea typeface="Consolas"/>
                <a:cs typeface="Consolas"/>
                <a:sym typeface="Consolas"/>
              </a:rPr>
            </a:br>
            <a:r>
              <a:rPr lang="sv-SE" sz="1400">
                <a:latin typeface="Consolas"/>
                <a:ea typeface="Consolas"/>
                <a:cs typeface="Consolas"/>
                <a:sym typeface="Consolas"/>
              </a:rPr>
              <a:t>		fromCust.getHomePhone();</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PhoneNum fromWork = </a:t>
            </a:r>
            <a:br>
              <a:rPr lang="sv-SE" sz="1400">
                <a:latin typeface="Consolas"/>
                <a:ea typeface="Consolas"/>
                <a:cs typeface="Consolas"/>
                <a:sym typeface="Consolas"/>
              </a:rPr>
            </a:br>
            <a:r>
              <a:rPr lang="sv-SE" sz="1400">
                <a:latin typeface="Consolas"/>
                <a:ea typeface="Consolas"/>
                <a:cs typeface="Consolas"/>
                <a:sym typeface="Consolas"/>
              </a:rPr>
              <a:t>		fromCust.getWorkPhone();</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PhoneNum toHome = </a:t>
            </a:r>
            <a:br>
              <a:rPr lang="sv-SE" sz="1400">
                <a:latin typeface="Consolas"/>
                <a:ea typeface="Consolas"/>
                <a:cs typeface="Consolas"/>
                <a:sym typeface="Consolas"/>
              </a:rPr>
            </a:br>
            <a:r>
              <a:rPr lang="sv-SE" sz="1400">
                <a:latin typeface="Consolas"/>
                <a:ea typeface="Consolas"/>
                <a:cs typeface="Consolas"/>
                <a:sym typeface="Consolas"/>
              </a:rPr>
              <a:t>		toCust.getHomePhone();</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PhoneNum toWork = </a:t>
            </a:r>
            <a:br>
              <a:rPr lang="sv-SE" sz="1400">
                <a:latin typeface="Consolas"/>
                <a:ea typeface="Consolas"/>
                <a:cs typeface="Consolas"/>
                <a:sym typeface="Consolas"/>
              </a:rPr>
            </a:br>
            <a:r>
              <a:rPr lang="sv-SE" sz="1400">
                <a:latin typeface="Consolas"/>
                <a:ea typeface="Consolas"/>
                <a:cs typeface="Consolas"/>
                <a:sym typeface="Consolas"/>
              </a:rPr>
              <a:t>		toCust.getWorkPhone();</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766" name="Google Shape;766;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73" name="Google Shape;773;p6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Data Flow Coverage Criteria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3" name="Google Shape;163;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Elements Vs. Paths</a:t>
            </a:r>
            <a:endParaRPr/>
          </a:p>
        </p:txBody>
      </p:sp>
      <p:sp>
        <p:nvSpPr>
          <p:cNvPr id="164" name="Google Shape;164;p27"/>
          <p:cNvSpPr txBox="1"/>
          <p:nvPr>
            <p:ph idx="1" type="body"/>
          </p:nvPr>
        </p:nvSpPr>
        <p:spPr>
          <a:xfrm>
            <a:off x="468895" y="1282400"/>
            <a:ext cx="43938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Statement, Branch, Condition Coverage all focus on one element at a time.</a:t>
            </a:r>
            <a:endParaRPr sz="2300"/>
          </a:p>
          <a:p>
            <a:pPr indent="-374650" lvl="0" marL="457200" rtl="0" algn="l">
              <a:spcBef>
                <a:spcPts val="1000"/>
              </a:spcBef>
              <a:spcAft>
                <a:spcPts val="0"/>
              </a:spcAft>
              <a:buSzPts val="2300"/>
              <a:buChar char="•"/>
            </a:pPr>
            <a:r>
              <a:rPr lang="sv-SE" sz="2300"/>
              <a:t>A test executes a path, not a single element.</a:t>
            </a:r>
            <a:endParaRPr sz="2300"/>
          </a:p>
          <a:p>
            <a:pPr indent="-374650" lvl="0" marL="457200" rtl="0" algn="l">
              <a:spcBef>
                <a:spcPts val="1000"/>
              </a:spcBef>
              <a:spcAft>
                <a:spcPts val="0"/>
              </a:spcAft>
              <a:buSzPts val="2300"/>
              <a:buChar char="•"/>
            </a:pPr>
            <a:r>
              <a:rPr lang="sv-SE" sz="2300"/>
              <a:t>Each element on that path is dependent on the others.</a:t>
            </a:r>
            <a:endParaRPr sz="2300"/>
          </a:p>
        </p:txBody>
      </p:sp>
      <p:sp>
        <p:nvSpPr>
          <p:cNvPr id="165" name="Google Shape;165;p27"/>
          <p:cNvSpPr txBox="1"/>
          <p:nvPr/>
        </p:nvSpPr>
        <p:spPr>
          <a:xfrm>
            <a:off x="5017600" y="1476125"/>
            <a:ext cx="3884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latin typeface="Consolas"/>
                <a:ea typeface="Consolas"/>
                <a:cs typeface="Consolas"/>
                <a:sym typeface="Consolas"/>
              </a:rPr>
              <a:t>boolean A = …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boolean B = …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boolean expr = A || B;</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if (expr &amp;&amp; C)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System.out.println(“Here I am!”);</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sp>
        <p:nvSpPr>
          <p:cNvPr id="166" name="Google Shape;166;p27"/>
          <p:cNvSpPr/>
          <p:nvPr/>
        </p:nvSpPr>
        <p:spPr>
          <a:xfrm>
            <a:off x="6509300" y="1927600"/>
            <a:ext cx="813900" cy="36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5334650" y="2295700"/>
            <a:ext cx="1218600" cy="36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7245450" y="1423900"/>
            <a:ext cx="803975" cy="1191450"/>
          </a:xfrm>
          <a:custGeom>
            <a:rect b="b" l="l" r="r" t="t"/>
            <a:pathLst>
              <a:path extrusionOk="0" h="47658" w="32159">
                <a:moveTo>
                  <a:pt x="31772" y="0"/>
                </a:moveTo>
                <a:lnTo>
                  <a:pt x="32159" y="17823"/>
                </a:lnTo>
                <a:lnTo>
                  <a:pt x="0" y="41846"/>
                </a:lnTo>
                <a:lnTo>
                  <a:pt x="21698" y="47658"/>
                </a:lnTo>
              </a:path>
            </a:pathLst>
          </a:custGeom>
          <a:noFill/>
          <a:ln cap="flat" cmpd="sng" w="19050">
            <a:solidFill>
              <a:srgbClr val="FF0000"/>
            </a:solidFill>
            <a:prstDash val="solid"/>
            <a:round/>
            <a:headEnd len="med" w="med" type="none"/>
            <a:tailEnd len="med" w="med" type="triangle"/>
          </a:ln>
        </p:spPr>
      </p:sp>
      <p:sp>
        <p:nvSpPr>
          <p:cNvPr id="169" name="Google Shape;169;p27"/>
          <p:cNvSpPr/>
          <p:nvPr/>
        </p:nvSpPr>
        <p:spPr>
          <a:xfrm>
            <a:off x="5850600" y="1540150"/>
            <a:ext cx="213000" cy="26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6553200" y="1980850"/>
            <a:ext cx="213000" cy="26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5850600" y="1980850"/>
            <a:ext cx="465000" cy="26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a:off x="5489625" y="2421550"/>
            <a:ext cx="465000" cy="26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66"/>
                                        </p:tgtEl>
                                      </p:cBhvr>
                                    </p:animEffect>
                                    <p:set>
                                      <p:cBhvr>
                                        <p:cTn dur="1" fill="hold">
                                          <p:stCondLst>
                                            <p:cond delay="0"/>
                                          </p:stCondLst>
                                        </p:cTn>
                                        <p:tgtEl>
                                          <p:spTgt spid="1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67"/>
                                        </p:tgtEl>
                                      </p:cBhvr>
                                    </p:animEffect>
                                    <p:set>
                                      <p:cBhvr>
                                        <p:cTn dur="1" fill="hold">
                                          <p:stCondLst>
                                            <p:cond delay="0"/>
                                          </p:stCondLst>
                                        </p:cTn>
                                        <p:tgtEl>
                                          <p:spTgt spid="16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Overcoming Limitations of Path Coverage</a:t>
            </a:r>
            <a:endParaRPr sz="3000"/>
          </a:p>
        </p:txBody>
      </p:sp>
      <p:sp>
        <p:nvSpPr>
          <p:cNvPr id="779" name="Google Shape;779;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can potentially expose many faults by targeting particular paths of execution.</a:t>
            </a:r>
            <a:endParaRPr/>
          </a:p>
          <a:p>
            <a:pPr indent="-393700" lvl="0" marL="457200" rtl="0" algn="l">
              <a:spcBef>
                <a:spcPts val="1000"/>
              </a:spcBef>
              <a:spcAft>
                <a:spcPts val="0"/>
              </a:spcAft>
              <a:buSzPts val="2600"/>
              <a:buChar char="•"/>
            </a:pPr>
            <a:r>
              <a:rPr lang="sv-SE"/>
              <a:t>What are the important paths to cover?</a:t>
            </a:r>
            <a:endParaRPr/>
          </a:p>
          <a:p>
            <a:pPr indent="-368300" lvl="1" marL="914400" rtl="0" algn="l">
              <a:spcBef>
                <a:spcPts val="500"/>
              </a:spcBef>
              <a:spcAft>
                <a:spcPts val="0"/>
              </a:spcAft>
              <a:buSzPts val="2200"/>
              <a:buChar char="•"/>
            </a:pPr>
            <a:r>
              <a:rPr lang="sv-SE"/>
              <a:t>Some methods impose heuristic limitations.</a:t>
            </a:r>
            <a:endParaRPr/>
          </a:p>
          <a:p>
            <a:pPr indent="-368300" lvl="1" marL="914400" rtl="0" algn="l">
              <a:spcBef>
                <a:spcPts val="500"/>
              </a:spcBef>
              <a:spcAft>
                <a:spcPts val="0"/>
              </a:spcAft>
              <a:buSzPts val="2200"/>
              <a:buChar char="•"/>
            </a:pPr>
            <a:r>
              <a:rPr lang="sv-SE"/>
              <a:t>Use data flow to select paths based on how one element can affect the computation of another.</a:t>
            </a:r>
            <a:endParaRPr/>
          </a:p>
        </p:txBody>
      </p:sp>
      <p:sp>
        <p:nvSpPr>
          <p:cNvPr id="780" name="Google Shape;780;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the Paths</a:t>
            </a:r>
            <a:endParaRPr/>
          </a:p>
        </p:txBody>
      </p:sp>
      <p:sp>
        <p:nvSpPr>
          <p:cNvPr id="786" name="Google Shape;786;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Computing the wrong value leads to a failure</a:t>
            </a:r>
            <a:r>
              <a:rPr b="1" lang="sv-SE"/>
              <a:t> only when that value is used</a:t>
            </a:r>
            <a:r>
              <a:rPr lang="sv-SE"/>
              <a:t>. </a:t>
            </a:r>
            <a:endParaRPr/>
          </a:p>
          <a:p>
            <a:pPr indent="-368300" lvl="1" marL="914400" rtl="0" algn="l">
              <a:spcBef>
                <a:spcPts val="500"/>
              </a:spcBef>
              <a:spcAft>
                <a:spcPts val="0"/>
              </a:spcAft>
              <a:buSzPts val="2200"/>
              <a:buChar char="•"/>
            </a:pPr>
            <a:r>
              <a:rPr lang="sv-SE"/>
              <a:t>Pair definitions with usages.</a:t>
            </a:r>
            <a:endParaRPr/>
          </a:p>
          <a:p>
            <a:pPr indent="-368300" lvl="1" marL="914400" rtl="0" algn="l">
              <a:spcBef>
                <a:spcPts val="500"/>
              </a:spcBef>
              <a:spcAft>
                <a:spcPts val="0"/>
              </a:spcAft>
              <a:buSzPts val="2200"/>
              <a:buChar char="•"/>
            </a:pPr>
            <a:r>
              <a:rPr lang="sv-SE"/>
              <a:t>Ensure that definitions are actually used by covering paths from definitions to uses. </a:t>
            </a:r>
            <a:endParaRPr/>
          </a:p>
          <a:p>
            <a:pPr indent="-368300" lvl="1" marL="914400" rtl="0" algn="l">
              <a:spcBef>
                <a:spcPts val="500"/>
              </a:spcBef>
              <a:spcAft>
                <a:spcPts val="0"/>
              </a:spcAft>
              <a:buSzPts val="2200"/>
              <a:buChar char="•"/>
            </a:pPr>
            <a:r>
              <a:rPr lang="sv-SE"/>
              <a:t>All DU Pair Coverage, All DU Paths Coverage, All Definitions Coverage</a:t>
            </a:r>
            <a:endParaRPr/>
          </a:p>
          <a:p>
            <a:pPr indent="-342900" lvl="2" marL="1371600" rtl="0" algn="l">
              <a:spcBef>
                <a:spcPts val="500"/>
              </a:spcBef>
              <a:spcAft>
                <a:spcPts val="0"/>
              </a:spcAft>
              <a:buSzPts val="1800"/>
              <a:buChar char="•"/>
            </a:pPr>
            <a:r>
              <a:rPr lang="sv-SE"/>
              <a:t>Varying power and cost.</a:t>
            </a:r>
            <a:endParaRPr/>
          </a:p>
        </p:txBody>
      </p:sp>
      <p:sp>
        <p:nvSpPr>
          <p:cNvPr id="787" name="Google Shape;787;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DU Pair Coverage</a:t>
            </a:r>
            <a:endParaRPr/>
          </a:p>
        </p:txBody>
      </p:sp>
      <p:sp>
        <p:nvSpPr>
          <p:cNvPr id="793" name="Google Shape;793;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Requires each DU pair be exercised in at least one program execution.</a:t>
            </a:r>
            <a:endParaRPr/>
          </a:p>
          <a:p>
            <a:pPr indent="-368300" lvl="1" marL="914400" marR="0" rtl="0" algn="l">
              <a:lnSpc>
                <a:spcPct val="100000"/>
              </a:lnSpc>
              <a:spcBef>
                <a:spcPts val="0"/>
              </a:spcBef>
              <a:spcAft>
                <a:spcPts val="0"/>
              </a:spcAft>
              <a:buSzPts val="2200"/>
              <a:buChar char="•"/>
            </a:pPr>
            <a:r>
              <a:rPr lang="sv-SE"/>
              <a:t>Cover </a:t>
            </a:r>
            <a:r>
              <a:rPr b="1" lang="sv-SE"/>
              <a:t>any</a:t>
            </a:r>
            <a:r>
              <a:rPr lang="sv-SE"/>
              <a:t> </a:t>
            </a:r>
            <a:r>
              <a:rPr b="1" lang="sv-SE"/>
              <a:t>path</a:t>
            </a:r>
            <a:r>
              <a:rPr lang="sv-SE"/>
              <a:t> between a definition and its use.</a:t>
            </a:r>
            <a:endParaRPr/>
          </a:p>
          <a:p>
            <a:pPr indent="-393700" lvl="0" marL="457200" marR="0" rtl="0" algn="l">
              <a:lnSpc>
                <a:spcPct val="100000"/>
              </a:lnSpc>
              <a:spcBef>
                <a:spcPts val="0"/>
              </a:spcBef>
              <a:spcAft>
                <a:spcPts val="0"/>
              </a:spcAft>
              <a:buSzPts val="2600"/>
              <a:buChar char="•"/>
            </a:pPr>
            <a:r>
              <a:rPr lang="sv-SE"/>
              <a:t>Coverage = number exercised DU pairs</a:t>
            </a:r>
            <a:endParaRPr/>
          </a:p>
          <a:p>
            <a:pPr indent="0" lvl="0" marL="0" marR="0" rtl="0" algn="l">
              <a:lnSpc>
                <a:spcPct val="100000"/>
              </a:lnSpc>
              <a:spcBef>
                <a:spcPts val="600"/>
              </a:spcBef>
              <a:spcAft>
                <a:spcPts val="0"/>
              </a:spcAft>
              <a:buNone/>
            </a:pPr>
            <a:r>
              <a:rPr lang="sv-SE"/>
              <a:t>						number of DU pairs</a:t>
            </a:r>
            <a:endParaRPr/>
          </a:p>
          <a:p>
            <a:pPr indent="-393700" lvl="0" marL="457200" marR="0" rtl="0" algn="l">
              <a:lnSpc>
                <a:spcPct val="100000"/>
              </a:lnSpc>
              <a:spcBef>
                <a:spcPts val="600"/>
              </a:spcBef>
              <a:spcAft>
                <a:spcPts val="0"/>
              </a:spcAft>
              <a:buSzPts val="2600"/>
              <a:buChar char="•"/>
            </a:pPr>
            <a:r>
              <a:rPr lang="sv-SE"/>
              <a:t>Can easily achieve structural coverage without covering all DU pairs.</a:t>
            </a:r>
            <a:endParaRPr/>
          </a:p>
        </p:txBody>
      </p:sp>
      <p:cxnSp>
        <p:nvCxnSpPr>
          <p:cNvPr id="794" name="Google Shape;794;p65"/>
          <p:cNvCxnSpPr/>
          <p:nvPr/>
        </p:nvCxnSpPr>
        <p:spPr>
          <a:xfrm>
            <a:off x="2880000" y="3077650"/>
            <a:ext cx="3673200" cy="0"/>
          </a:xfrm>
          <a:prstGeom prst="straightConnector1">
            <a:avLst/>
          </a:prstGeom>
          <a:noFill/>
          <a:ln cap="flat" cmpd="sng" w="19050">
            <a:solidFill>
              <a:srgbClr val="000000"/>
            </a:solidFill>
            <a:prstDash val="solid"/>
            <a:round/>
            <a:headEnd len="med" w="med" type="none"/>
            <a:tailEnd len="med" w="med" type="none"/>
          </a:ln>
        </p:spPr>
      </p:cxnSp>
      <p:sp>
        <p:nvSpPr>
          <p:cNvPr id="795" name="Google Shape;795;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802" name="Google Shape;802;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DU Pairs Coverage Example</a:t>
            </a:r>
            <a:endParaRPr/>
          </a:p>
        </p:txBody>
      </p:sp>
      <p:sp>
        <p:nvSpPr>
          <p:cNvPr id="803" name="Google Shape;803;p66"/>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804" name="Google Shape;804;p66"/>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805" name="Google Shape;805;p66"/>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806" name="Google Shape;806;p66"/>
          <p:cNvCxnSpPr>
            <a:stCxn id="804" idx="2"/>
            <a:endCxn id="805"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807" name="Google Shape;807;p66"/>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808" name="Google Shape;808;p66"/>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809" name="Google Shape;809;p66"/>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810" name="Google Shape;810;p66"/>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811" name="Google Shape;811;p66"/>
          <p:cNvCxnSpPr>
            <a:stCxn id="805" idx="3"/>
            <a:endCxn id="807"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812" name="Google Shape;812;p66"/>
          <p:cNvCxnSpPr>
            <a:stCxn id="805" idx="1"/>
            <a:endCxn id="810"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813" name="Google Shape;813;p66"/>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14" name="Google Shape;814;p66"/>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815" name="Google Shape;815;p66"/>
          <p:cNvCxnSpPr>
            <a:stCxn id="807" idx="1"/>
            <a:endCxn id="808"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816" name="Google Shape;816;p66"/>
          <p:cNvCxnSpPr>
            <a:stCxn id="807" idx="3"/>
            <a:endCxn id="809"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817" name="Google Shape;817;p66"/>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18" name="Google Shape;818;p66"/>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19" name="Google Shape;819;p66"/>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820" name="Google Shape;820;p66"/>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821" name="Google Shape;821;p66"/>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822" name="Google Shape;822;p66"/>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823" name="Google Shape;823;p66"/>
          <p:cNvCxnSpPr>
            <a:endCxn id="819"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824" name="Google Shape;824;p66"/>
          <p:cNvCxnSpPr>
            <a:stCxn id="819" idx="1"/>
            <a:endCxn id="820"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825" name="Google Shape;825;p66"/>
          <p:cNvCxnSpPr>
            <a:stCxn id="809" idx="2"/>
            <a:endCxn id="821"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826" name="Google Shape;826;p66"/>
          <p:cNvCxnSpPr>
            <a:stCxn id="821" idx="2"/>
            <a:endCxn id="822"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827" name="Google Shape;827;p66"/>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28" name="Google Shape;828;p66"/>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29" name="Google Shape;829;p66"/>
          <p:cNvSpPr/>
          <p:nvPr/>
        </p:nvSpPr>
        <p:spPr>
          <a:xfrm>
            <a:off x="5618125" y="1733875"/>
            <a:ext cx="3196525" cy="3109350"/>
          </a:xfrm>
          <a:custGeom>
            <a:rect b="b" l="l" r="r" t="t"/>
            <a:pathLst>
              <a:path extrusionOk="0" h="124374" w="127861">
                <a:moveTo>
                  <a:pt x="0" y="101514"/>
                </a:moveTo>
                <a:lnTo>
                  <a:pt x="17049" y="123986"/>
                </a:lnTo>
                <a:lnTo>
                  <a:pt x="127861" y="124374"/>
                </a:lnTo>
                <a:lnTo>
                  <a:pt x="110038" y="0"/>
                </a:lnTo>
                <a:lnTo>
                  <a:pt x="21698" y="6199"/>
                </a:lnTo>
              </a:path>
            </a:pathLst>
          </a:custGeom>
          <a:noFill/>
          <a:ln cap="flat" cmpd="sng" w="9525">
            <a:solidFill>
              <a:schemeClr val="dk2"/>
            </a:solidFill>
            <a:prstDash val="solid"/>
            <a:round/>
            <a:headEnd len="med" w="med" type="none"/>
            <a:tailEnd len="med" w="med" type="triangle"/>
          </a:ln>
        </p:spPr>
      </p:sp>
      <p:sp>
        <p:nvSpPr>
          <p:cNvPr id="830" name="Google Shape;830;p66"/>
          <p:cNvSpPr/>
          <p:nvPr/>
        </p:nvSpPr>
        <p:spPr>
          <a:xfrm>
            <a:off x="5918425" y="1830725"/>
            <a:ext cx="2673450" cy="2896250"/>
          </a:xfrm>
          <a:custGeom>
            <a:rect b="b" l="l" r="r" t="t"/>
            <a:pathLst>
              <a:path extrusionOk="0" h="115850" w="106938">
                <a:moveTo>
                  <a:pt x="0" y="77879"/>
                </a:moveTo>
                <a:lnTo>
                  <a:pt x="6199" y="115850"/>
                </a:lnTo>
                <a:lnTo>
                  <a:pt x="106938" y="115075"/>
                </a:lnTo>
                <a:lnTo>
                  <a:pt x="93377" y="0"/>
                </a:lnTo>
                <a:lnTo>
                  <a:pt x="15498" y="5037"/>
                </a:lnTo>
              </a:path>
            </a:pathLst>
          </a:custGeom>
          <a:noFill/>
          <a:ln cap="flat" cmpd="sng" w="9525">
            <a:solidFill>
              <a:schemeClr val="dk2"/>
            </a:solidFill>
            <a:prstDash val="solid"/>
            <a:round/>
            <a:headEnd len="med" w="med" type="none"/>
            <a:tailEnd len="med" w="med" type="triangle"/>
          </a:ln>
        </p:spPr>
      </p:sp>
      <p:sp>
        <p:nvSpPr>
          <p:cNvPr id="831" name="Google Shape;831;p66"/>
          <p:cNvSpPr/>
          <p:nvPr/>
        </p:nvSpPr>
        <p:spPr>
          <a:xfrm>
            <a:off x="6383375" y="2014775"/>
            <a:ext cx="2043825" cy="2605650"/>
          </a:xfrm>
          <a:custGeom>
            <a:rect b="b" l="l" r="r" t="t"/>
            <a:pathLst>
              <a:path extrusionOk="0" h="104226" w="81753">
                <a:moveTo>
                  <a:pt x="0" y="90278"/>
                </a:moveTo>
                <a:lnTo>
                  <a:pt x="774" y="104226"/>
                </a:lnTo>
                <a:lnTo>
                  <a:pt x="81753" y="102676"/>
                </a:lnTo>
                <a:lnTo>
                  <a:pt x="67417" y="1550"/>
                </a:lnTo>
                <a:lnTo>
                  <a:pt x="6974" y="0"/>
                </a:lnTo>
              </a:path>
            </a:pathLst>
          </a:custGeom>
          <a:noFill/>
          <a:ln cap="flat" cmpd="sng" w="9525">
            <a:solidFill>
              <a:schemeClr val="dk2"/>
            </a:solidFill>
            <a:prstDash val="solid"/>
            <a:round/>
            <a:headEnd len="med" w="med" type="none"/>
            <a:tailEnd len="med" w="med" type="triangle"/>
          </a:ln>
        </p:spPr>
      </p:sp>
      <p:sp>
        <p:nvSpPr>
          <p:cNvPr id="832" name="Google Shape;832;p66"/>
          <p:cNvSpPr/>
          <p:nvPr/>
        </p:nvSpPr>
        <p:spPr>
          <a:xfrm>
            <a:off x="6751450" y="2101950"/>
            <a:ext cx="1482025" cy="2363500"/>
          </a:xfrm>
          <a:custGeom>
            <a:rect b="b" l="l" r="r" t="t"/>
            <a:pathLst>
              <a:path extrusionOk="0" h="94540" w="59281">
                <a:moveTo>
                  <a:pt x="1162" y="65868"/>
                </a:moveTo>
                <a:lnTo>
                  <a:pt x="4649" y="94540"/>
                </a:lnTo>
                <a:lnTo>
                  <a:pt x="59281" y="93765"/>
                </a:lnTo>
                <a:lnTo>
                  <a:pt x="48432" y="5812"/>
                </a:lnTo>
                <a:lnTo>
                  <a:pt x="0" y="0"/>
                </a:lnTo>
              </a:path>
            </a:pathLst>
          </a:custGeom>
          <a:noFill/>
          <a:ln cap="flat" cmpd="sng" w="9525">
            <a:solidFill>
              <a:schemeClr val="dk2"/>
            </a:solidFill>
            <a:prstDash val="solid"/>
            <a:round/>
            <a:headEnd len="med" w="med" type="none"/>
            <a:tailEnd len="med" w="med" type="triangle"/>
          </a:ln>
        </p:spPr>
      </p:sp>
      <p:sp>
        <p:nvSpPr>
          <p:cNvPr id="833" name="Google Shape;833;p66"/>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34" name="Google Shape;834;p66"/>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35" name="Google Shape;835;p66"/>
          <p:cNvSpPr/>
          <p:nvPr/>
        </p:nvSpPr>
        <p:spPr>
          <a:xfrm>
            <a:off x="5104750" y="1350225"/>
            <a:ext cx="3768000" cy="34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a:t>
            </a:r>
            <a:endParaRPr/>
          </a:p>
          <a:p>
            <a:pPr indent="0" lvl="0" marL="0" rtl="0" algn="l">
              <a:spcBef>
                <a:spcPts val="0"/>
              </a:spcBef>
              <a:spcAft>
                <a:spcPts val="0"/>
              </a:spcAft>
              <a:buNone/>
            </a:pPr>
            <a:r>
              <a:rPr lang="sv-SE"/>
              <a:t>(1, 4), (1, 5), (1, 9), (1, 14)</a:t>
            </a:r>
            <a:br>
              <a:rPr lang="sv-SE"/>
            </a:br>
            <a:r>
              <a:rPr lang="sv-SE"/>
              <a:t>(9, 10), (9, 11), (9, 5), (9, 9), (9, 14)</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Y:</a:t>
            </a:r>
            <a:endParaRPr/>
          </a:p>
          <a:p>
            <a:pPr indent="0" lvl="0" marL="0" rtl="0" algn="l">
              <a:spcBef>
                <a:spcPts val="0"/>
              </a:spcBef>
              <a:spcAft>
                <a:spcPts val="0"/>
              </a:spcAft>
              <a:buNone/>
            </a:pPr>
            <a:r>
              <a:rPr lang="sv-SE"/>
              <a:t>(1, 3), (1, 5), (1, 14)</a:t>
            </a:r>
            <a:br>
              <a:rPr lang="sv-SE"/>
            </a:br>
            <a:r>
              <a:rPr lang="sv-SE"/>
              <a:t>(5, 6), (5, 7), (5, 3), (5, 5), (5, 14)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1"/>
                                        <p:tgtEl>
                                          <p:spTgt spid="8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842" name="Google Shape;842;p67"/>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843" name="Google Shape;843;p67"/>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844" name="Google Shape;844;p67"/>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845" name="Google Shape;845;p67"/>
          <p:cNvCxnSpPr>
            <a:stCxn id="843" idx="2"/>
            <a:endCxn id="844"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846" name="Google Shape;846;p67"/>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847" name="Google Shape;847;p67"/>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848" name="Google Shape;848;p67"/>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849" name="Google Shape;849;p67"/>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850" name="Google Shape;850;p67"/>
          <p:cNvCxnSpPr>
            <a:stCxn id="844" idx="3"/>
            <a:endCxn id="846"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851" name="Google Shape;851;p67"/>
          <p:cNvCxnSpPr>
            <a:stCxn id="844" idx="1"/>
            <a:endCxn id="849"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852" name="Google Shape;852;p67"/>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53" name="Google Shape;853;p67"/>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854" name="Google Shape;854;p67"/>
          <p:cNvCxnSpPr>
            <a:stCxn id="846" idx="1"/>
            <a:endCxn id="847"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855" name="Google Shape;855;p67"/>
          <p:cNvCxnSpPr>
            <a:stCxn id="846" idx="3"/>
            <a:endCxn id="848"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856" name="Google Shape;856;p67"/>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57" name="Google Shape;857;p67"/>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58" name="Google Shape;858;p67"/>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859" name="Google Shape;859;p67"/>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860" name="Google Shape;860;p67"/>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861" name="Google Shape;861;p67"/>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862" name="Google Shape;862;p67"/>
          <p:cNvCxnSpPr>
            <a:endCxn id="858"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863" name="Google Shape;863;p67"/>
          <p:cNvCxnSpPr>
            <a:stCxn id="858" idx="1"/>
            <a:endCxn id="859"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864" name="Google Shape;864;p67"/>
          <p:cNvCxnSpPr>
            <a:stCxn id="848" idx="2"/>
            <a:endCxn id="860"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865" name="Google Shape;865;p67"/>
          <p:cNvCxnSpPr>
            <a:stCxn id="860" idx="2"/>
            <a:endCxn id="861"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866" name="Google Shape;866;p67"/>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67" name="Google Shape;867;p67"/>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68" name="Google Shape;868;p67"/>
          <p:cNvSpPr/>
          <p:nvPr/>
        </p:nvSpPr>
        <p:spPr>
          <a:xfrm>
            <a:off x="5618125" y="1733875"/>
            <a:ext cx="3196525" cy="3109350"/>
          </a:xfrm>
          <a:custGeom>
            <a:rect b="b" l="l" r="r" t="t"/>
            <a:pathLst>
              <a:path extrusionOk="0" h="124374" w="127861">
                <a:moveTo>
                  <a:pt x="0" y="101514"/>
                </a:moveTo>
                <a:lnTo>
                  <a:pt x="17049" y="123986"/>
                </a:lnTo>
                <a:lnTo>
                  <a:pt x="127861" y="124374"/>
                </a:lnTo>
                <a:lnTo>
                  <a:pt x="110038" y="0"/>
                </a:lnTo>
                <a:lnTo>
                  <a:pt x="21698" y="6199"/>
                </a:lnTo>
              </a:path>
            </a:pathLst>
          </a:custGeom>
          <a:noFill/>
          <a:ln cap="flat" cmpd="sng" w="9525">
            <a:solidFill>
              <a:schemeClr val="dk2"/>
            </a:solidFill>
            <a:prstDash val="solid"/>
            <a:round/>
            <a:headEnd len="med" w="med" type="none"/>
            <a:tailEnd len="med" w="med" type="triangle"/>
          </a:ln>
        </p:spPr>
      </p:sp>
      <p:sp>
        <p:nvSpPr>
          <p:cNvPr id="869" name="Google Shape;869;p67"/>
          <p:cNvSpPr/>
          <p:nvPr/>
        </p:nvSpPr>
        <p:spPr>
          <a:xfrm>
            <a:off x="5918425" y="1830725"/>
            <a:ext cx="2673450" cy="2896250"/>
          </a:xfrm>
          <a:custGeom>
            <a:rect b="b" l="l" r="r" t="t"/>
            <a:pathLst>
              <a:path extrusionOk="0" h="115850" w="106938">
                <a:moveTo>
                  <a:pt x="0" y="77879"/>
                </a:moveTo>
                <a:lnTo>
                  <a:pt x="6199" y="115850"/>
                </a:lnTo>
                <a:lnTo>
                  <a:pt x="106938" y="115075"/>
                </a:lnTo>
                <a:lnTo>
                  <a:pt x="93377" y="0"/>
                </a:lnTo>
                <a:lnTo>
                  <a:pt x="15498" y="5037"/>
                </a:lnTo>
              </a:path>
            </a:pathLst>
          </a:custGeom>
          <a:noFill/>
          <a:ln cap="flat" cmpd="sng" w="9525">
            <a:solidFill>
              <a:schemeClr val="dk2"/>
            </a:solidFill>
            <a:prstDash val="solid"/>
            <a:round/>
            <a:headEnd len="med" w="med" type="none"/>
            <a:tailEnd len="med" w="med" type="triangle"/>
          </a:ln>
        </p:spPr>
      </p:sp>
      <p:sp>
        <p:nvSpPr>
          <p:cNvPr id="870" name="Google Shape;870;p67"/>
          <p:cNvSpPr/>
          <p:nvPr/>
        </p:nvSpPr>
        <p:spPr>
          <a:xfrm>
            <a:off x="6383375" y="2014775"/>
            <a:ext cx="2043825" cy="2605650"/>
          </a:xfrm>
          <a:custGeom>
            <a:rect b="b" l="l" r="r" t="t"/>
            <a:pathLst>
              <a:path extrusionOk="0" h="104226" w="81753">
                <a:moveTo>
                  <a:pt x="0" y="90278"/>
                </a:moveTo>
                <a:lnTo>
                  <a:pt x="774" y="104226"/>
                </a:lnTo>
                <a:lnTo>
                  <a:pt x="81753" y="102676"/>
                </a:lnTo>
                <a:lnTo>
                  <a:pt x="67417" y="1550"/>
                </a:lnTo>
                <a:lnTo>
                  <a:pt x="6974" y="0"/>
                </a:lnTo>
              </a:path>
            </a:pathLst>
          </a:custGeom>
          <a:noFill/>
          <a:ln cap="flat" cmpd="sng" w="9525">
            <a:solidFill>
              <a:schemeClr val="dk2"/>
            </a:solidFill>
            <a:prstDash val="solid"/>
            <a:round/>
            <a:headEnd len="med" w="med" type="none"/>
            <a:tailEnd len="med" w="med" type="triangle"/>
          </a:ln>
        </p:spPr>
      </p:sp>
      <p:sp>
        <p:nvSpPr>
          <p:cNvPr id="871" name="Google Shape;871;p67"/>
          <p:cNvSpPr/>
          <p:nvPr/>
        </p:nvSpPr>
        <p:spPr>
          <a:xfrm>
            <a:off x="6751450" y="2101950"/>
            <a:ext cx="1482025" cy="2363500"/>
          </a:xfrm>
          <a:custGeom>
            <a:rect b="b" l="l" r="r" t="t"/>
            <a:pathLst>
              <a:path extrusionOk="0" h="94540" w="59281">
                <a:moveTo>
                  <a:pt x="1162" y="65868"/>
                </a:moveTo>
                <a:lnTo>
                  <a:pt x="4649" y="94540"/>
                </a:lnTo>
                <a:lnTo>
                  <a:pt x="59281" y="93765"/>
                </a:lnTo>
                <a:lnTo>
                  <a:pt x="48432" y="5812"/>
                </a:lnTo>
                <a:lnTo>
                  <a:pt x="0" y="0"/>
                </a:lnTo>
              </a:path>
            </a:pathLst>
          </a:custGeom>
          <a:noFill/>
          <a:ln cap="flat" cmpd="sng" w="9525">
            <a:solidFill>
              <a:schemeClr val="dk2"/>
            </a:solidFill>
            <a:prstDash val="solid"/>
            <a:round/>
            <a:headEnd len="med" w="med" type="none"/>
            <a:tailEnd len="med" w="med" type="triangle"/>
          </a:ln>
        </p:spPr>
      </p:sp>
      <p:sp>
        <p:nvSpPr>
          <p:cNvPr id="872" name="Google Shape;872;p67"/>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73" name="Google Shape;873;p67"/>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74" name="Google Shape;874;p67"/>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(1, 4), (1, 5), (1, 9), (1, 14), (9, 10), (9, 11), (9, 5), (9, 9), (9, 14)</a:t>
            </a:r>
            <a:endParaRPr/>
          </a:p>
          <a:p>
            <a:pPr indent="0" lvl="0" marL="0" rtl="0" algn="l">
              <a:spcBef>
                <a:spcPts val="0"/>
              </a:spcBef>
              <a:spcAft>
                <a:spcPts val="0"/>
              </a:spcAft>
              <a:buNone/>
            </a:pPr>
            <a:r>
              <a:rPr lang="sv-SE"/>
              <a:t>Y: (1, 3), (1, 5), (1, 14),  (5, 6), (5, 7), (5, 3), (5, 5), (5, 14)</a:t>
            </a:r>
            <a:endParaRPr/>
          </a:p>
        </p:txBody>
      </p:sp>
      <p:sp>
        <p:nvSpPr>
          <p:cNvPr id="875" name="Google Shape;875;p67"/>
          <p:cNvSpPr/>
          <p:nvPr/>
        </p:nvSpPr>
        <p:spPr>
          <a:xfrm>
            <a:off x="6751463" y="525575"/>
            <a:ext cx="1482000" cy="938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Tests:</a:t>
            </a:r>
            <a:endParaRPr/>
          </a:p>
          <a:p>
            <a:pPr indent="-317500" lvl="0" marL="457200" rtl="0" algn="l">
              <a:spcBef>
                <a:spcPts val="0"/>
              </a:spcBef>
              <a:spcAft>
                <a:spcPts val="0"/>
              </a:spcAft>
              <a:buClr>
                <a:srgbClr val="9900FF"/>
              </a:buClr>
              <a:buSzPts val="1400"/>
              <a:buAutoNum type="arabicPeriod"/>
            </a:pPr>
            <a:r>
              <a:rPr lang="sv-SE">
                <a:solidFill>
                  <a:srgbClr val="9900FF"/>
                </a:solidFill>
              </a:rPr>
              <a:t>-1, 1</a:t>
            </a:r>
            <a:endParaRPr>
              <a:solidFill>
                <a:srgbClr val="9900FF"/>
              </a:solidFill>
            </a:endParaRPr>
          </a:p>
          <a:p>
            <a:pPr indent="-317500" lvl="0" marL="457200" rtl="0" algn="l">
              <a:spcBef>
                <a:spcPts val="0"/>
              </a:spcBef>
              <a:spcAft>
                <a:spcPts val="0"/>
              </a:spcAft>
              <a:buClr>
                <a:srgbClr val="980000"/>
              </a:buClr>
              <a:buSzPts val="1400"/>
              <a:buAutoNum type="arabicPeriod"/>
            </a:pPr>
            <a:r>
              <a:rPr lang="sv-SE">
                <a:solidFill>
                  <a:srgbClr val="980000"/>
                </a:solidFill>
              </a:rPr>
              <a:t>3, 7</a:t>
            </a:r>
            <a:endParaRPr>
              <a:solidFill>
                <a:srgbClr val="980000"/>
              </a:solidFill>
            </a:endParaRPr>
          </a:p>
          <a:p>
            <a:pPr indent="-317500" lvl="0" marL="457200" rtl="0" algn="l">
              <a:spcBef>
                <a:spcPts val="0"/>
              </a:spcBef>
              <a:spcAft>
                <a:spcPts val="0"/>
              </a:spcAft>
              <a:buClr>
                <a:srgbClr val="274E13"/>
              </a:buClr>
              <a:buSzPts val="1400"/>
              <a:buAutoNum type="arabicPeriod"/>
            </a:pPr>
            <a:r>
              <a:rPr lang="sv-SE">
                <a:solidFill>
                  <a:srgbClr val="274E13"/>
                </a:solidFill>
              </a:rPr>
              <a:t>-2, 1</a:t>
            </a:r>
            <a:endParaRPr>
              <a:solidFill>
                <a:srgbClr val="274E13"/>
              </a:solidFill>
            </a:endParaRPr>
          </a:p>
        </p:txBody>
      </p:sp>
      <p:sp>
        <p:nvSpPr>
          <p:cNvPr id="876" name="Google Shape;876;p67"/>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(1, 4), (1, 5), (1, 9), </a:t>
            </a:r>
            <a:r>
              <a:rPr lang="sv-SE">
                <a:solidFill>
                  <a:srgbClr val="9900FF"/>
                </a:solidFill>
              </a:rPr>
              <a:t>(1, 14)</a:t>
            </a:r>
            <a:r>
              <a:rPr lang="sv-SE"/>
              <a:t>, (9, 10), (9, 11), (9, 5), (9, 9), (9, 14)</a:t>
            </a:r>
            <a:endParaRPr/>
          </a:p>
          <a:p>
            <a:pPr indent="0" lvl="0" marL="0" rtl="0" algn="l">
              <a:spcBef>
                <a:spcPts val="0"/>
              </a:spcBef>
              <a:spcAft>
                <a:spcPts val="0"/>
              </a:spcAft>
              <a:buNone/>
            </a:pPr>
            <a:r>
              <a:rPr lang="sv-SE"/>
              <a:t>Y: </a:t>
            </a:r>
            <a:r>
              <a:rPr lang="sv-SE">
                <a:solidFill>
                  <a:srgbClr val="9900FF"/>
                </a:solidFill>
              </a:rPr>
              <a:t>(1, 3)</a:t>
            </a:r>
            <a:r>
              <a:rPr lang="sv-SE"/>
              <a:t>, (1, 5), </a:t>
            </a:r>
            <a:r>
              <a:rPr lang="sv-SE">
                <a:solidFill>
                  <a:srgbClr val="9900FF"/>
                </a:solidFill>
              </a:rPr>
              <a:t>(1, 14)</a:t>
            </a:r>
            <a:r>
              <a:rPr lang="sv-SE"/>
              <a:t>,  (5, 6), (5, 7), (5, 3), (5, 5), (5, 14)</a:t>
            </a:r>
            <a:endParaRPr/>
          </a:p>
        </p:txBody>
      </p:sp>
      <p:sp>
        <p:nvSpPr>
          <p:cNvPr id="877" name="Google Shape;877;p67"/>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a:t>
            </a:r>
            <a:r>
              <a:rPr lang="sv-SE">
                <a:solidFill>
                  <a:srgbClr val="980000"/>
                </a:solidFill>
              </a:rPr>
              <a:t>(1, 4)</a:t>
            </a:r>
            <a:r>
              <a:rPr lang="sv-SE"/>
              <a:t>, </a:t>
            </a:r>
            <a:r>
              <a:rPr lang="sv-SE">
                <a:solidFill>
                  <a:srgbClr val="980000"/>
                </a:solidFill>
              </a:rPr>
              <a:t>(1, 5)</a:t>
            </a:r>
            <a:r>
              <a:rPr lang="sv-SE"/>
              <a:t>, (1, 9), </a:t>
            </a:r>
            <a:r>
              <a:rPr lang="sv-SE">
                <a:solidFill>
                  <a:srgbClr val="9900FF"/>
                </a:solidFill>
              </a:rPr>
              <a:t>(1, 14)</a:t>
            </a:r>
            <a:r>
              <a:rPr lang="sv-SE"/>
              <a:t>, (9, 10), (9, 11), (9, 5), (9, 9), (9, 14)</a:t>
            </a:r>
            <a:endParaRPr/>
          </a:p>
          <a:p>
            <a:pPr indent="0" lvl="0" marL="0" rtl="0" algn="l">
              <a:spcBef>
                <a:spcPts val="0"/>
              </a:spcBef>
              <a:spcAft>
                <a:spcPts val="0"/>
              </a:spcAft>
              <a:buNone/>
            </a:pPr>
            <a:r>
              <a:rPr lang="sv-SE"/>
              <a:t>Y: </a:t>
            </a:r>
            <a:r>
              <a:rPr lang="sv-SE">
                <a:solidFill>
                  <a:srgbClr val="980000"/>
                </a:solidFill>
              </a:rPr>
              <a:t>(1, 3)</a:t>
            </a:r>
            <a:r>
              <a:rPr lang="sv-SE"/>
              <a:t>, </a:t>
            </a:r>
            <a:r>
              <a:rPr lang="sv-SE">
                <a:solidFill>
                  <a:srgbClr val="980000"/>
                </a:solidFill>
              </a:rPr>
              <a:t>(1, 5)</a:t>
            </a:r>
            <a:r>
              <a:rPr lang="sv-SE"/>
              <a:t>, </a:t>
            </a:r>
            <a:r>
              <a:rPr lang="sv-SE">
                <a:solidFill>
                  <a:srgbClr val="9900FF"/>
                </a:solidFill>
              </a:rPr>
              <a:t>(1, 14)</a:t>
            </a:r>
            <a:r>
              <a:rPr lang="sv-SE"/>
              <a:t>,  </a:t>
            </a:r>
            <a:r>
              <a:rPr lang="sv-SE">
                <a:solidFill>
                  <a:srgbClr val="980000"/>
                </a:solidFill>
              </a:rPr>
              <a:t>(5, 6)</a:t>
            </a:r>
            <a:r>
              <a:rPr lang="sv-SE"/>
              <a:t>, </a:t>
            </a:r>
            <a:r>
              <a:rPr lang="sv-SE">
                <a:solidFill>
                  <a:srgbClr val="980000"/>
                </a:solidFill>
              </a:rPr>
              <a:t>(5, 7)</a:t>
            </a:r>
            <a:r>
              <a:rPr lang="sv-SE"/>
              <a:t>, </a:t>
            </a:r>
            <a:r>
              <a:rPr lang="sv-SE">
                <a:solidFill>
                  <a:srgbClr val="980000"/>
                </a:solidFill>
              </a:rPr>
              <a:t>(5, 3)</a:t>
            </a:r>
            <a:r>
              <a:rPr lang="sv-SE"/>
              <a:t>, </a:t>
            </a:r>
            <a:r>
              <a:rPr lang="sv-SE">
                <a:solidFill>
                  <a:srgbClr val="980000"/>
                </a:solidFill>
              </a:rPr>
              <a:t>(5, 5)</a:t>
            </a:r>
            <a:r>
              <a:rPr lang="sv-SE"/>
              <a:t>, </a:t>
            </a:r>
            <a:r>
              <a:rPr lang="sv-SE">
                <a:solidFill>
                  <a:srgbClr val="980000"/>
                </a:solidFill>
              </a:rPr>
              <a:t>(5, 14)</a:t>
            </a:r>
            <a:endParaRPr>
              <a:solidFill>
                <a:srgbClr val="980000"/>
              </a:solidFill>
            </a:endParaRPr>
          </a:p>
        </p:txBody>
      </p:sp>
      <p:sp>
        <p:nvSpPr>
          <p:cNvPr id="878" name="Google Shape;878;p67"/>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a:t>
            </a:r>
            <a:r>
              <a:rPr lang="sv-SE">
                <a:solidFill>
                  <a:srgbClr val="980000"/>
                </a:solidFill>
              </a:rPr>
              <a:t>(1, 4)</a:t>
            </a:r>
            <a:r>
              <a:rPr lang="sv-SE"/>
              <a:t>, </a:t>
            </a:r>
            <a:r>
              <a:rPr lang="sv-SE">
                <a:solidFill>
                  <a:srgbClr val="980000"/>
                </a:solidFill>
              </a:rPr>
              <a:t>(1, 5)</a:t>
            </a:r>
            <a:r>
              <a:rPr lang="sv-SE"/>
              <a:t>, </a:t>
            </a:r>
            <a:r>
              <a:rPr lang="sv-SE">
                <a:solidFill>
                  <a:srgbClr val="274E13"/>
                </a:solidFill>
              </a:rPr>
              <a:t>(1, 9)</a:t>
            </a:r>
            <a:r>
              <a:rPr lang="sv-SE"/>
              <a:t>, </a:t>
            </a:r>
            <a:r>
              <a:rPr lang="sv-SE">
                <a:solidFill>
                  <a:srgbClr val="9900FF"/>
                </a:solidFill>
              </a:rPr>
              <a:t>(1, 14)</a:t>
            </a:r>
            <a:r>
              <a:rPr lang="sv-SE"/>
              <a:t>, </a:t>
            </a:r>
            <a:r>
              <a:rPr lang="sv-SE">
                <a:solidFill>
                  <a:srgbClr val="274E13"/>
                </a:solidFill>
              </a:rPr>
              <a:t>(9, 10), (9, 11), (9, 5), (9, 9), (9, 14)</a:t>
            </a:r>
            <a:endParaRPr>
              <a:solidFill>
                <a:srgbClr val="274E13"/>
              </a:solidFill>
            </a:endParaRPr>
          </a:p>
          <a:p>
            <a:pPr indent="0" lvl="0" marL="0" rtl="0" algn="l">
              <a:spcBef>
                <a:spcPts val="0"/>
              </a:spcBef>
              <a:spcAft>
                <a:spcPts val="0"/>
              </a:spcAft>
              <a:buNone/>
            </a:pPr>
            <a:r>
              <a:rPr lang="sv-SE"/>
              <a:t>Y: </a:t>
            </a:r>
            <a:r>
              <a:rPr lang="sv-SE">
                <a:solidFill>
                  <a:srgbClr val="980000"/>
                </a:solidFill>
              </a:rPr>
              <a:t>(1, 3)</a:t>
            </a:r>
            <a:r>
              <a:rPr lang="sv-SE"/>
              <a:t>, </a:t>
            </a:r>
            <a:r>
              <a:rPr lang="sv-SE">
                <a:solidFill>
                  <a:srgbClr val="980000"/>
                </a:solidFill>
              </a:rPr>
              <a:t>(1, 5)</a:t>
            </a:r>
            <a:r>
              <a:rPr lang="sv-SE"/>
              <a:t>, </a:t>
            </a:r>
            <a:r>
              <a:rPr lang="sv-SE">
                <a:solidFill>
                  <a:srgbClr val="9900FF"/>
                </a:solidFill>
              </a:rPr>
              <a:t>(1, 14)</a:t>
            </a:r>
            <a:r>
              <a:rPr lang="sv-SE"/>
              <a:t>,  </a:t>
            </a:r>
            <a:r>
              <a:rPr lang="sv-SE">
                <a:solidFill>
                  <a:srgbClr val="980000"/>
                </a:solidFill>
              </a:rPr>
              <a:t>(5, 6)</a:t>
            </a:r>
            <a:r>
              <a:rPr lang="sv-SE"/>
              <a:t>, </a:t>
            </a:r>
            <a:r>
              <a:rPr lang="sv-SE">
                <a:solidFill>
                  <a:srgbClr val="980000"/>
                </a:solidFill>
              </a:rPr>
              <a:t>(5, 7)</a:t>
            </a:r>
            <a:r>
              <a:rPr lang="sv-SE"/>
              <a:t>, </a:t>
            </a:r>
            <a:r>
              <a:rPr lang="sv-SE">
                <a:solidFill>
                  <a:srgbClr val="980000"/>
                </a:solidFill>
              </a:rPr>
              <a:t>(5, 3)</a:t>
            </a:r>
            <a:r>
              <a:rPr lang="sv-SE"/>
              <a:t>, </a:t>
            </a:r>
            <a:r>
              <a:rPr lang="sv-SE">
                <a:solidFill>
                  <a:srgbClr val="980000"/>
                </a:solidFill>
              </a:rPr>
              <a:t>(5, 5)</a:t>
            </a:r>
            <a:r>
              <a:rPr lang="sv-SE"/>
              <a:t>, </a:t>
            </a:r>
            <a:r>
              <a:rPr lang="sv-SE">
                <a:solidFill>
                  <a:srgbClr val="980000"/>
                </a:solidFill>
              </a:rPr>
              <a:t>(5, 14)</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6"/>
                                        </p:tgtEl>
                                        <p:attrNameLst>
                                          <p:attrName>style.visibility</p:attrName>
                                        </p:attrNameLst>
                                      </p:cBhvr>
                                      <p:to>
                                        <p:strVal val="visible"/>
                                      </p:to>
                                    </p:set>
                                    <p:animEffect filter="fade" transition="in">
                                      <p:cBhvr>
                                        <p:cTn dur="1"/>
                                        <p:tgtEl>
                                          <p:spTgt spid="876"/>
                                        </p:tgtEl>
                                      </p:cBhvr>
                                    </p:animEffect>
                                  </p:childTnLst>
                                </p:cTn>
                              </p:par>
                              <p:par>
                                <p:cTn fill="hold" nodeType="withEffect" presetClass="entr" presetID="10" presetSubtype="0">
                                  <p:stCondLst>
                                    <p:cond delay="0"/>
                                  </p:stCondLst>
                                  <p:childTnLst>
                                    <p:set>
                                      <p:cBhvr>
                                        <p:cTn dur="1" fill="hold">
                                          <p:stCondLst>
                                            <p:cond delay="0"/>
                                          </p:stCondLst>
                                        </p:cTn>
                                        <p:tgtEl>
                                          <p:spTgt spid="875"/>
                                        </p:tgtEl>
                                        <p:attrNameLst>
                                          <p:attrName>style.visibility</p:attrName>
                                        </p:attrNameLst>
                                      </p:cBhvr>
                                      <p:to>
                                        <p:strVal val="visible"/>
                                      </p:to>
                                    </p:set>
                                    <p:animEffect filter="fade" transition="in">
                                      <p:cBhvr>
                                        <p:cTn dur="1"/>
                                        <p:tgtEl>
                                          <p:spTgt spid="8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7"/>
                                        </p:tgtEl>
                                        <p:attrNameLst>
                                          <p:attrName>style.visibility</p:attrName>
                                        </p:attrNameLst>
                                      </p:cBhvr>
                                      <p:to>
                                        <p:strVal val="visible"/>
                                      </p:to>
                                    </p:set>
                                    <p:animEffect filter="fade" transition="in">
                                      <p:cBhvr>
                                        <p:cTn dur="1"/>
                                        <p:tgtEl>
                                          <p:spTgt spid="8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8"/>
                                        </p:tgtEl>
                                        <p:attrNameLst>
                                          <p:attrName>style.visibility</p:attrName>
                                        </p:attrNameLst>
                                      </p:cBhvr>
                                      <p:to>
                                        <p:strVal val="visible"/>
                                      </p:to>
                                    </p:set>
                                    <p:animEffect filter="fade" transition="in">
                                      <p:cBhvr>
                                        <p:cTn dur="1"/>
                                        <p:tgtEl>
                                          <p:spTgt spid="8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DU Paths Coverage</a:t>
            </a:r>
            <a:endParaRPr/>
          </a:p>
        </p:txBody>
      </p:sp>
      <p:sp>
        <p:nvSpPr>
          <p:cNvPr id="884" name="Google Shape;884;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 use may be reachable along several paths from the definition</a:t>
            </a:r>
            <a:r>
              <a:rPr lang="sv-SE"/>
              <a:t>. </a:t>
            </a:r>
            <a:endParaRPr/>
          </a:p>
          <a:p>
            <a:pPr indent="-419100" lvl="0" marL="457200" marR="0" rtl="0" algn="l">
              <a:lnSpc>
                <a:spcPct val="100000"/>
              </a:lnSpc>
              <a:spcBef>
                <a:spcPts val="0"/>
              </a:spcBef>
              <a:spcAft>
                <a:spcPts val="0"/>
              </a:spcAft>
              <a:buClr>
                <a:schemeClr val="dk1"/>
              </a:buClr>
              <a:buSzPts val="3000"/>
              <a:buFont typeface="Arial"/>
              <a:buChar char="•"/>
            </a:pPr>
            <a:r>
              <a:rPr lang="sv-SE"/>
              <a:t>Cover all simple (non-looping) paths at least once.</a:t>
            </a:r>
            <a:endParaRPr/>
          </a:p>
          <a:p>
            <a:pPr indent="-368300" lvl="1" marL="914400" marR="0" rtl="0" algn="l">
              <a:lnSpc>
                <a:spcPct val="100000"/>
              </a:lnSpc>
              <a:spcBef>
                <a:spcPts val="0"/>
              </a:spcBef>
              <a:spcAft>
                <a:spcPts val="0"/>
              </a:spcAft>
              <a:buSzPts val="2200"/>
              <a:buChar char="•"/>
            </a:pPr>
            <a:r>
              <a:rPr lang="sv-SE"/>
              <a:t>Can reveal faults where a path is exercised that should use a certain definition but doesn’t. </a:t>
            </a:r>
            <a:br>
              <a:rPr lang="sv-SE"/>
            </a:br>
            <a:endParaRPr/>
          </a:p>
          <a:p>
            <a:pPr indent="0" lvl="0" marL="0" marR="0" rtl="0" algn="l">
              <a:lnSpc>
                <a:spcPct val="100000"/>
              </a:lnSpc>
              <a:spcBef>
                <a:spcPts val="600"/>
              </a:spcBef>
              <a:spcAft>
                <a:spcPts val="0"/>
              </a:spcAft>
              <a:buNone/>
            </a:pPr>
            <a:r>
              <a:rPr lang="sv-SE"/>
              <a:t>	Coverage = number of exercised DU paths</a:t>
            </a:r>
            <a:endParaRPr/>
          </a:p>
          <a:p>
            <a:pPr indent="0" lvl="0" marL="0" marR="0" rtl="0" algn="l">
              <a:lnSpc>
                <a:spcPct val="100000"/>
              </a:lnSpc>
              <a:spcBef>
                <a:spcPts val="600"/>
              </a:spcBef>
              <a:spcAft>
                <a:spcPts val="0"/>
              </a:spcAft>
              <a:buNone/>
            </a:pPr>
            <a:r>
              <a:rPr lang="sv-SE"/>
              <a:t>							number of DU paths</a:t>
            </a:r>
            <a:endParaRPr/>
          </a:p>
          <a:p>
            <a:pPr indent="0" lvl="0" marL="0" marR="0" rtl="0" algn="l">
              <a:lnSpc>
                <a:spcPct val="100000"/>
              </a:lnSpc>
              <a:spcBef>
                <a:spcPts val="600"/>
              </a:spcBef>
              <a:spcAft>
                <a:spcPts val="0"/>
              </a:spcAft>
              <a:buNone/>
            </a:pPr>
            <a:r>
              <a:t/>
            </a:r>
            <a:endParaRPr/>
          </a:p>
        </p:txBody>
      </p:sp>
      <p:cxnSp>
        <p:nvCxnSpPr>
          <p:cNvPr id="885" name="Google Shape;885;p68"/>
          <p:cNvCxnSpPr/>
          <p:nvPr/>
        </p:nvCxnSpPr>
        <p:spPr>
          <a:xfrm>
            <a:off x="3310100" y="4226656"/>
            <a:ext cx="3673200" cy="0"/>
          </a:xfrm>
          <a:prstGeom prst="straightConnector1">
            <a:avLst/>
          </a:prstGeom>
          <a:noFill/>
          <a:ln cap="flat" cmpd="sng" w="19050">
            <a:solidFill>
              <a:srgbClr val="000000"/>
            </a:solidFill>
            <a:prstDash val="solid"/>
            <a:round/>
            <a:headEnd len="med" w="med" type="none"/>
            <a:tailEnd len="med" w="med" type="none"/>
          </a:ln>
        </p:spPr>
      </p:cxnSp>
      <p:sp>
        <p:nvSpPr>
          <p:cNvPr id="886" name="Google Shape;886;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93" name="Google Shape;893;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DU Paths Example</a:t>
            </a:r>
            <a:endParaRPr/>
          </a:p>
        </p:txBody>
      </p:sp>
      <p:sp>
        <p:nvSpPr>
          <p:cNvPr id="894" name="Google Shape;894;p69"/>
          <p:cNvSpPr txBox="1"/>
          <p:nvPr>
            <p:ph idx="1" type="body"/>
          </p:nvPr>
        </p:nvSpPr>
        <p:spPr>
          <a:xfrm>
            <a:off x="468895" y="1282400"/>
            <a:ext cx="38901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int x = 1;</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if (y &gt; 7) {</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    if (z &gt; 5) {</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        z = x + 5; </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    }</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y = x + 7;</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a:p>
            <a:pPr indent="0" lvl="0" marL="0" rtl="0" algn="l">
              <a:spcBef>
                <a:spcPts val="1000"/>
              </a:spcBef>
              <a:spcAft>
                <a:spcPts val="0"/>
              </a:spcAft>
              <a:buNone/>
            </a:pPr>
            <a:r>
              <a:t/>
            </a:r>
            <a:endParaRPr sz="2000">
              <a:latin typeface="Consolas"/>
              <a:ea typeface="Consolas"/>
              <a:cs typeface="Consolas"/>
              <a:sym typeface="Consolas"/>
            </a:endParaRPr>
          </a:p>
        </p:txBody>
      </p:sp>
      <p:sp>
        <p:nvSpPr>
          <p:cNvPr id="895" name="Google Shape;895;p69"/>
          <p:cNvSpPr/>
          <p:nvPr/>
        </p:nvSpPr>
        <p:spPr>
          <a:xfrm>
            <a:off x="4833500" y="1511075"/>
            <a:ext cx="3198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896" name="Google Shape;896;p69"/>
          <p:cNvSpPr/>
          <p:nvPr/>
        </p:nvSpPr>
        <p:spPr>
          <a:xfrm>
            <a:off x="4697900" y="1956625"/>
            <a:ext cx="591000" cy="465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897" name="Google Shape;897;p69"/>
          <p:cNvCxnSpPr>
            <a:stCxn id="895" idx="2"/>
            <a:endCxn id="896" idx="0"/>
          </p:cNvCxnSpPr>
          <p:nvPr/>
        </p:nvCxnSpPr>
        <p:spPr>
          <a:xfrm>
            <a:off x="4993400" y="1820975"/>
            <a:ext cx="0" cy="135600"/>
          </a:xfrm>
          <a:prstGeom prst="straightConnector1">
            <a:avLst/>
          </a:prstGeom>
          <a:noFill/>
          <a:ln cap="flat" cmpd="sng" w="9525">
            <a:solidFill>
              <a:schemeClr val="dk2"/>
            </a:solidFill>
            <a:prstDash val="solid"/>
            <a:round/>
            <a:headEnd len="med" w="med" type="none"/>
            <a:tailEnd len="med" w="med" type="triangle"/>
          </a:ln>
        </p:spPr>
      </p:cxnSp>
      <p:sp>
        <p:nvSpPr>
          <p:cNvPr id="898" name="Google Shape;898;p69"/>
          <p:cNvSpPr/>
          <p:nvPr/>
        </p:nvSpPr>
        <p:spPr>
          <a:xfrm>
            <a:off x="5255200" y="3758413"/>
            <a:ext cx="3198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8</a:t>
            </a:r>
            <a:endParaRPr/>
          </a:p>
        </p:txBody>
      </p:sp>
      <p:sp>
        <p:nvSpPr>
          <p:cNvPr id="899" name="Google Shape;899;p69"/>
          <p:cNvSpPr/>
          <p:nvPr/>
        </p:nvSpPr>
        <p:spPr>
          <a:xfrm>
            <a:off x="4402400" y="2557275"/>
            <a:ext cx="591000" cy="465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900" name="Google Shape;900;p69"/>
          <p:cNvSpPr/>
          <p:nvPr/>
        </p:nvSpPr>
        <p:spPr>
          <a:xfrm>
            <a:off x="4004975" y="3356050"/>
            <a:ext cx="3198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cxnSp>
        <p:nvCxnSpPr>
          <p:cNvPr id="901" name="Google Shape;901;p69"/>
          <p:cNvCxnSpPr>
            <a:stCxn id="896" idx="2"/>
            <a:endCxn id="899" idx="0"/>
          </p:cNvCxnSpPr>
          <p:nvPr/>
        </p:nvCxnSpPr>
        <p:spPr>
          <a:xfrm flipH="1">
            <a:off x="4697900" y="2421625"/>
            <a:ext cx="295500" cy="135600"/>
          </a:xfrm>
          <a:prstGeom prst="straightConnector1">
            <a:avLst/>
          </a:prstGeom>
          <a:noFill/>
          <a:ln cap="flat" cmpd="sng" w="9525">
            <a:solidFill>
              <a:schemeClr val="dk2"/>
            </a:solidFill>
            <a:prstDash val="solid"/>
            <a:round/>
            <a:headEnd len="med" w="med" type="none"/>
            <a:tailEnd len="med" w="med" type="triangle"/>
          </a:ln>
        </p:spPr>
      </p:cxnSp>
      <p:cxnSp>
        <p:nvCxnSpPr>
          <p:cNvPr id="902" name="Google Shape;902;p69"/>
          <p:cNvCxnSpPr>
            <a:stCxn id="896" idx="2"/>
            <a:endCxn id="898" idx="0"/>
          </p:cNvCxnSpPr>
          <p:nvPr/>
        </p:nvCxnSpPr>
        <p:spPr>
          <a:xfrm>
            <a:off x="4993400" y="2421625"/>
            <a:ext cx="421800" cy="1336800"/>
          </a:xfrm>
          <a:prstGeom prst="straightConnector1">
            <a:avLst/>
          </a:prstGeom>
          <a:noFill/>
          <a:ln cap="flat" cmpd="sng" w="9525">
            <a:solidFill>
              <a:schemeClr val="dk2"/>
            </a:solidFill>
            <a:prstDash val="solid"/>
            <a:round/>
            <a:headEnd len="med" w="med" type="none"/>
            <a:tailEnd len="med" w="med" type="triangle"/>
          </a:ln>
        </p:spPr>
      </p:cxnSp>
      <p:sp>
        <p:nvSpPr>
          <p:cNvPr id="903" name="Google Shape;903;p69"/>
          <p:cNvSpPr txBox="1"/>
          <p:nvPr/>
        </p:nvSpPr>
        <p:spPr>
          <a:xfrm>
            <a:off x="4484800" y="2305350"/>
            <a:ext cx="2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904" name="Google Shape;904;p69"/>
          <p:cNvSpPr txBox="1"/>
          <p:nvPr/>
        </p:nvSpPr>
        <p:spPr>
          <a:xfrm>
            <a:off x="5240350" y="2470025"/>
            <a:ext cx="2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cxnSp>
        <p:nvCxnSpPr>
          <p:cNvPr id="905" name="Google Shape;905;p69"/>
          <p:cNvCxnSpPr>
            <a:stCxn id="899" idx="2"/>
            <a:endCxn id="900" idx="0"/>
          </p:cNvCxnSpPr>
          <p:nvPr/>
        </p:nvCxnSpPr>
        <p:spPr>
          <a:xfrm flipH="1">
            <a:off x="4164800" y="3022275"/>
            <a:ext cx="533100" cy="333900"/>
          </a:xfrm>
          <a:prstGeom prst="straightConnector1">
            <a:avLst/>
          </a:prstGeom>
          <a:noFill/>
          <a:ln cap="flat" cmpd="sng" w="9525">
            <a:solidFill>
              <a:schemeClr val="dk2"/>
            </a:solidFill>
            <a:prstDash val="solid"/>
            <a:round/>
            <a:headEnd len="med" w="med" type="none"/>
            <a:tailEnd len="med" w="med" type="triangle"/>
          </a:ln>
        </p:spPr>
      </p:cxnSp>
      <p:cxnSp>
        <p:nvCxnSpPr>
          <p:cNvPr id="906" name="Google Shape;906;p69"/>
          <p:cNvCxnSpPr>
            <a:stCxn id="899" idx="2"/>
            <a:endCxn id="898" idx="1"/>
          </p:cNvCxnSpPr>
          <p:nvPr/>
        </p:nvCxnSpPr>
        <p:spPr>
          <a:xfrm>
            <a:off x="4697900" y="3022275"/>
            <a:ext cx="557400" cy="891000"/>
          </a:xfrm>
          <a:prstGeom prst="straightConnector1">
            <a:avLst/>
          </a:prstGeom>
          <a:noFill/>
          <a:ln cap="flat" cmpd="sng" w="9525">
            <a:solidFill>
              <a:schemeClr val="dk2"/>
            </a:solidFill>
            <a:prstDash val="solid"/>
            <a:round/>
            <a:headEnd len="med" w="med" type="none"/>
            <a:tailEnd len="med" w="med" type="triangle"/>
          </a:ln>
        </p:spPr>
      </p:cxnSp>
      <p:sp>
        <p:nvSpPr>
          <p:cNvPr id="907" name="Google Shape;907;p69"/>
          <p:cNvSpPr txBox="1"/>
          <p:nvPr/>
        </p:nvSpPr>
        <p:spPr>
          <a:xfrm>
            <a:off x="4087650" y="2886550"/>
            <a:ext cx="31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908" name="Google Shape;908;p69"/>
          <p:cNvSpPr txBox="1"/>
          <p:nvPr/>
        </p:nvSpPr>
        <p:spPr>
          <a:xfrm>
            <a:off x="4862575" y="3031825"/>
            <a:ext cx="2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cxnSp>
        <p:nvCxnSpPr>
          <p:cNvPr id="909" name="Google Shape;909;p69"/>
          <p:cNvCxnSpPr>
            <a:stCxn id="900" idx="2"/>
            <a:endCxn id="898" idx="1"/>
          </p:cNvCxnSpPr>
          <p:nvPr/>
        </p:nvCxnSpPr>
        <p:spPr>
          <a:xfrm>
            <a:off x="4164875" y="3665950"/>
            <a:ext cx="1090200" cy="247500"/>
          </a:xfrm>
          <a:prstGeom prst="straightConnector1">
            <a:avLst/>
          </a:prstGeom>
          <a:noFill/>
          <a:ln cap="flat" cmpd="sng" w="9525">
            <a:solidFill>
              <a:schemeClr val="dk2"/>
            </a:solidFill>
            <a:prstDash val="solid"/>
            <a:round/>
            <a:headEnd len="med" w="med" type="none"/>
            <a:tailEnd len="med" w="med" type="triangle"/>
          </a:ln>
        </p:spPr>
      </p:cxnSp>
      <p:sp>
        <p:nvSpPr>
          <p:cNvPr id="910" name="Google Shape;910;p69"/>
          <p:cNvSpPr txBox="1"/>
          <p:nvPr/>
        </p:nvSpPr>
        <p:spPr>
          <a:xfrm>
            <a:off x="6150900" y="1159525"/>
            <a:ext cx="2535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DU Pair (2, 8) for X can be reached along multiple paths.</a:t>
            </a:r>
            <a:endParaRPr/>
          </a:p>
          <a:p>
            <a:pPr indent="-317500" lvl="0" marL="457200" rtl="0" algn="l">
              <a:spcBef>
                <a:spcPts val="0"/>
              </a:spcBef>
              <a:spcAft>
                <a:spcPts val="0"/>
              </a:spcAft>
              <a:buSzPts val="1400"/>
              <a:buChar char="●"/>
            </a:pPr>
            <a:r>
              <a:rPr lang="sv-SE"/>
              <a:t>2, 3T, 4T, 5, 8</a:t>
            </a:r>
            <a:endParaRPr/>
          </a:p>
          <a:p>
            <a:pPr indent="-317500" lvl="0" marL="457200" rtl="0" algn="l">
              <a:spcBef>
                <a:spcPts val="0"/>
              </a:spcBef>
              <a:spcAft>
                <a:spcPts val="0"/>
              </a:spcAft>
              <a:buSzPts val="1400"/>
              <a:buChar char="●"/>
            </a:pPr>
            <a:r>
              <a:rPr lang="sv-SE"/>
              <a:t>2, 3T, 4F, 8</a:t>
            </a:r>
            <a:endParaRPr/>
          </a:p>
          <a:p>
            <a:pPr indent="-317500" lvl="0" marL="457200" rtl="0" algn="l">
              <a:spcBef>
                <a:spcPts val="0"/>
              </a:spcBef>
              <a:spcAft>
                <a:spcPts val="0"/>
              </a:spcAft>
              <a:buSzPts val="1400"/>
              <a:buChar char="●"/>
            </a:pPr>
            <a:r>
              <a:rPr lang="sv-SE"/>
              <a:t>2, 3F, 8</a:t>
            </a:r>
            <a:endParaRPr/>
          </a:p>
        </p:txBody>
      </p:sp>
      <p:sp>
        <p:nvSpPr>
          <p:cNvPr id="911" name="Google Shape;911;p69"/>
          <p:cNvSpPr txBox="1"/>
          <p:nvPr/>
        </p:nvSpPr>
        <p:spPr>
          <a:xfrm>
            <a:off x="6247750" y="2818750"/>
            <a:ext cx="23055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sv-SE"/>
              <a:t>Tests:</a:t>
            </a:r>
            <a:endParaRPr/>
          </a:p>
          <a:p>
            <a:pPr indent="-317500" lvl="0" marL="457200" rtl="0" algn="l">
              <a:spcBef>
                <a:spcPts val="0"/>
              </a:spcBef>
              <a:spcAft>
                <a:spcPts val="0"/>
              </a:spcAft>
              <a:buSzPts val="1400"/>
              <a:buChar char="●"/>
            </a:pPr>
            <a:r>
              <a:rPr lang="sv-SE"/>
              <a:t>y = 10, z = 6</a:t>
            </a:r>
            <a:endParaRPr/>
          </a:p>
          <a:p>
            <a:pPr indent="-317500" lvl="0" marL="457200" rtl="0" algn="l">
              <a:spcBef>
                <a:spcPts val="0"/>
              </a:spcBef>
              <a:spcAft>
                <a:spcPts val="0"/>
              </a:spcAft>
              <a:buSzPts val="1400"/>
              <a:buChar char="●"/>
            </a:pPr>
            <a:r>
              <a:rPr lang="sv-SE"/>
              <a:t>y = 10, z = 3</a:t>
            </a:r>
            <a:endParaRPr/>
          </a:p>
          <a:p>
            <a:pPr indent="-317500" lvl="0" marL="457200" rtl="0" algn="l">
              <a:spcBef>
                <a:spcPts val="0"/>
              </a:spcBef>
              <a:spcAft>
                <a:spcPts val="0"/>
              </a:spcAft>
              <a:buSzPts val="1400"/>
              <a:buChar char="●"/>
            </a:pPr>
            <a:r>
              <a:rPr lang="sv-SE"/>
              <a:t>y = 2, z = (anything)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gtEl>
                                        <p:attrNameLst>
                                          <p:attrName>style.visibility</p:attrName>
                                        </p:attrNameLst>
                                      </p:cBhvr>
                                      <p:to>
                                        <p:strVal val="visible"/>
                                      </p:to>
                                    </p:set>
                                    <p:animEffect filter="fade" transition="in">
                                      <p:cBhvr>
                                        <p:cTn dur="1"/>
                                        <p:tgtEl>
                                          <p:spTgt spid="9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Explosion Problem</a:t>
            </a:r>
            <a:endParaRPr/>
          </a:p>
        </p:txBody>
      </p:sp>
      <p:sp>
        <p:nvSpPr>
          <p:cNvPr id="917" name="Google Shape;917;p70"/>
          <p:cNvSpPr txBox="1"/>
          <p:nvPr>
            <p:ph idx="1" type="body"/>
          </p:nvPr>
        </p:nvSpPr>
        <p:spPr>
          <a:xfrm>
            <a:off x="468895" y="1282400"/>
            <a:ext cx="4513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Even without looping paths, number of DU paths can be exponential.</a:t>
            </a:r>
            <a:endParaRPr/>
          </a:p>
          <a:p>
            <a:pPr indent="-368300" lvl="1" marL="914400" rtl="0" algn="l">
              <a:spcBef>
                <a:spcPts val="500"/>
              </a:spcBef>
              <a:spcAft>
                <a:spcPts val="0"/>
              </a:spcAft>
              <a:buSzPts val="2200"/>
              <a:buChar char="•"/>
            </a:pPr>
            <a:r>
              <a:rPr lang="sv-SE"/>
              <a:t>Code between definition and use can be irrelevant to that variable, but contains many paths.</a:t>
            </a:r>
            <a:endParaRPr/>
          </a:p>
        </p:txBody>
      </p:sp>
      <p:sp>
        <p:nvSpPr>
          <p:cNvPr id="918" name="Google Shape;918;p70"/>
          <p:cNvSpPr txBox="1"/>
          <p:nvPr>
            <p:ph idx="1" type="body"/>
          </p:nvPr>
        </p:nvSpPr>
        <p:spPr>
          <a:xfrm>
            <a:off x="4928499" y="1501438"/>
            <a:ext cx="3994500" cy="279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a:latin typeface="Consolas"/>
                <a:ea typeface="Consolas"/>
                <a:cs typeface="Consolas"/>
                <a:sym typeface="Consolas"/>
              </a:rPr>
              <a:t>public </a:t>
            </a:r>
            <a:r>
              <a:rPr lang="sv-SE" sz="1400">
                <a:latin typeface="Consolas"/>
                <a:ea typeface="Consolas"/>
                <a:cs typeface="Consolas"/>
                <a:sym typeface="Consolas"/>
              </a:rPr>
              <a:t>void countBits(char ch){</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int count = 0;</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1)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2)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4)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8)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16)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32)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64)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128)	++count;</a:t>
            </a:r>
            <a:endParaRPr sz="1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400">
                <a:latin typeface="Consolas"/>
                <a:ea typeface="Consolas"/>
                <a:cs typeface="Consolas"/>
                <a:sym typeface="Consolas"/>
              </a:rPr>
              <a:t>	System.out.print</a:t>
            </a:r>
            <a:r>
              <a:rPr lang="sv-SE">
                <a:latin typeface="Consolas"/>
                <a:ea typeface="Consolas"/>
                <a:cs typeface="Consolas"/>
                <a:sym typeface="Consolas"/>
              </a:rPr>
              <a:t>ln</a:t>
            </a:r>
            <a:r>
              <a:rPr lang="sv-SE" sz="1400">
                <a:latin typeface="Consolas"/>
                <a:ea typeface="Consolas"/>
                <a:cs typeface="Consolas"/>
                <a:sym typeface="Consolas"/>
              </a:rPr>
              <a:t>(ch + “</a:t>
            </a:r>
            <a:r>
              <a:rPr lang="sv-SE">
                <a:latin typeface="Consolas"/>
                <a:ea typeface="Consolas"/>
                <a:cs typeface="Consolas"/>
                <a:sym typeface="Consolas"/>
              </a:rPr>
              <a:t> </a:t>
            </a:r>
            <a:r>
              <a:rPr lang="sv-SE" sz="1400">
                <a:latin typeface="Consolas"/>
                <a:ea typeface="Consolas"/>
                <a:cs typeface="Consolas"/>
                <a:sym typeface="Consolas"/>
              </a:rPr>
              <a:t>has </a:t>
            </a:r>
            <a:r>
              <a:rPr lang="sv-SE">
                <a:latin typeface="Consolas"/>
                <a:ea typeface="Consolas"/>
                <a:cs typeface="Consolas"/>
                <a:sym typeface="Consolas"/>
              </a:rPr>
              <a:t>”</a:t>
            </a:r>
            <a:r>
              <a:rPr lang="sv-SE" sz="1400">
                <a:latin typeface="Consolas"/>
                <a:ea typeface="Consolas"/>
                <a:cs typeface="Consolas"/>
                <a:sym typeface="Consolas"/>
              </a:rPr>
              <a:t> </a:t>
            </a:r>
            <a:r>
              <a:rPr lang="sv-SE">
                <a:latin typeface="Consolas"/>
                <a:ea typeface="Consolas"/>
                <a:cs typeface="Consolas"/>
                <a:sym typeface="Consolas"/>
              </a:rPr>
              <a:t>+ count +</a:t>
            </a:r>
            <a:r>
              <a:rPr lang="sv-SE" sz="1400">
                <a:latin typeface="Consolas"/>
                <a:ea typeface="Consolas"/>
                <a:cs typeface="Consolas"/>
                <a:sym typeface="Consolas"/>
              </a:rPr>
              <a:t> </a:t>
            </a:r>
            <a:r>
              <a:rPr lang="sv-SE">
                <a:latin typeface="Consolas"/>
                <a:ea typeface="Consolas"/>
                <a:cs typeface="Consolas"/>
                <a:sym typeface="Consolas"/>
              </a:rPr>
              <a:t>“</a:t>
            </a:r>
            <a:r>
              <a:rPr lang="sv-SE" sz="1400">
                <a:latin typeface="Consolas"/>
                <a:ea typeface="Consolas"/>
                <a:cs typeface="Consolas"/>
                <a:sym typeface="Consolas"/>
              </a:rPr>
              <a:t>bits set to 1”);</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919" name="Google Shape;919;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Definitions Coverage</a:t>
            </a:r>
            <a:endParaRPr/>
          </a:p>
        </p:txBody>
      </p:sp>
      <p:sp>
        <p:nvSpPr>
          <p:cNvPr id="925" name="Google Shape;925;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All DU Pairs/All DU Paths may be too expensive in some situations.</a:t>
            </a:r>
            <a:endParaRPr/>
          </a:p>
          <a:p>
            <a:pPr indent="-419100" lvl="0" marL="457200" marR="0" rtl="0" algn="l">
              <a:lnSpc>
                <a:spcPct val="100000"/>
              </a:lnSpc>
              <a:spcBef>
                <a:spcPts val="0"/>
              </a:spcBef>
              <a:spcAft>
                <a:spcPts val="0"/>
              </a:spcAft>
              <a:buClr>
                <a:schemeClr val="dk1"/>
              </a:buClr>
              <a:buSzPts val="3000"/>
              <a:buFont typeface="Arial"/>
              <a:buChar char="•"/>
            </a:pPr>
            <a:r>
              <a:rPr lang="sv-SE"/>
              <a:t>Pair each definition with at least one use.</a:t>
            </a:r>
            <a:endParaRPr/>
          </a:p>
          <a:p>
            <a:pPr indent="-368300" lvl="1" marL="914400" marR="0" rtl="0" algn="l">
              <a:lnSpc>
                <a:spcPct val="100000"/>
              </a:lnSpc>
              <a:spcBef>
                <a:spcPts val="0"/>
              </a:spcBef>
              <a:spcAft>
                <a:spcPts val="0"/>
              </a:spcAft>
              <a:buSzPts val="2200"/>
              <a:buChar char="•"/>
            </a:pPr>
            <a:r>
              <a:rPr lang="sv-SE"/>
              <a:t>Skips many DU pairs, but ensures each definition tried.</a:t>
            </a:r>
            <a:endParaRPr/>
          </a:p>
          <a:p>
            <a:pPr indent="0" lvl="0" marL="0" marR="0" rtl="0" algn="l">
              <a:lnSpc>
                <a:spcPct val="100000"/>
              </a:lnSpc>
              <a:spcBef>
                <a:spcPts val="600"/>
              </a:spcBef>
              <a:spcAft>
                <a:spcPts val="0"/>
              </a:spcAft>
              <a:buNone/>
            </a:pPr>
            <a:r>
              <a:rPr lang="sv-SE"/>
              <a:t>		Coverage = number of covered definitions</a:t>
            </a:r>
            <a:endParaRPr/>
          </a:p>
          <a:p>
            <a:pPr indent="0" lvl="0" marL="0" marR="0" rtl="0" algn="l">
              <a:lnSpc>
                <a:spcPct val="100000"/>
              </a:lnSpc>
              <a:spcBef>
                <a:spcPts val="600"/>
              </a:spcBef>
              <a:spcAft>
                <a:spcPts val="0"/>
              </a:spcAft>
              <a:buNone/>
            </a:pPr>
            <a:r>
              <a:rPr lang="sv-SE"/>
              <a:t>							number of definitions</a:t>
            </a:r>
            <a:endParaRPr/>
          </a:p>
          <a:p>
            <a:pPr indent="0" lvl="0" marL="0" marR="0" rtl="0" algn="l">
              <a:lnSpc>
                <a:spcPct val="100000"/>
              </a:lnSpc>
              <a:spcBef>
                <a:spcPts val="600"/>
              </a:spcBef>
              <a:spcAft>
                <a:spcPts val="0"/>
              </a:spcAft>
              <a:buNone/>
            </a:pPr>
            <a:r>
              <a:t/>
            </a:r>
            <a:endParaRPr/>
          </a:p>
        </p:txBody>
      </p:sp>
      <p:cxnSp>
        <p:nvCxnSpPr>
          <p:cNvPr id="926" name="Google Shape;926;p71"/>
          <p:cNvCxnSpPr/>
          <p:nvPr/>
        </p:nvCxnSpPr>
        <p:spPr>
          <a:xfrm>
            <a:off x="3466650" y="3635913"/>
            <a:ext cx="3673200" cy="0"/>
          </a:xfrm>
          <a:prstGeom prst="straightConnector1">
            <a:avLst/>
          </a:prstGeom>
          <a:noFill/>
          <a:ln cap="flat" cmpd="sng" w="19050">
            <a:solidFill>
              <a:srgbClr val="000000"/>
            </a:solidFill>
            <a:prstDash val="solid"/>
            <a:round/>
            <a:headEnd len="med" w="med" type="none"/>
            <a:tailEnd len="med" w="med" type="none"/>
          </a:ln>
        </p:spPr>
      </p:cxnSp>
      <p:sp>
        <p:nvSpPr>
          <p:cNvPr id="927" name="Google Shape;927;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934" name="Google Shape;934;p72"/>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935" name="Google Shape;935;p72"/>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936" name="Google Shape;936;p72"/>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937" name="Google Shape;937;p72"/>
          <p:cNvCxnSpPr>
            <a:stCxn id="935" idx="2"/>
            <a:endCxn id="936"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938" name="Google Shape;938;p72"/>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939" name="Google Shape;939;p72"/>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940" name="Google Shape;940;p72"/>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941" name="Google Shape;941;p72"/>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942" name="Google Shape;942;p72"/>
          <p:cNvCxnSpPr>
            <a:stCxn id="936" idx="3"/>
            <a:endCxn id="938"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943" name="Google Shape;943;p72"/>
          <p:cNvCxnSpPr>
            <a:stCxn id="936" idx="1"/>
            <a:endCxn id="941"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944" name="Google Shape;944;p72"/>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945" name="Google Shape;945;p72"/>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946" name="Google Shape;946;p72"/>
          <p:cNvCxnSpPr>
            <a:stCxn id="938" idx="1"/>
            <a:endCxn id="939"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947" name="Google Shape;947;p72"/>
          <p:cNvCxnSpPr>
            <a:stCxn id="938" idx="3"/>
            <a:endCxn id="940"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948" name="Google Shape;948;p72"/>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949" name="Google Shape;949;p72"/>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950" name="Google Shape;950;p72"/>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951" name="Google Shape;951;p72"/>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952" name="Google Shape;952;p72"/>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953" name="Google Shape;953;p72"/>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954" name="Google Shape;954;p72"/>
          <p:cNvCxnSpPr>
            <a:endCxn id="950"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955" name="Google Shape;955;p72"/>
          <p:cNvCxnSpPr>
            <a:stCxn id="950" idx="1"/>
            <a:endCxn id="951"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956" name="Google Shape;956;p72"/>
          <p:cNvCxnSpPr>
            <a:stCxn id="940" idx="2"/>
            <a:endCxn id="952"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957" name="Google Shape;957;p72"/>
          <p:cNvCxnSpPr>
            <a:stCxn id="952" idx="2"/>
            <a:endCxn id="953"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958" name="Google Shape;958;p72"/>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959" name="Google Shape;959;p72"/>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960" name="Google Shape;960;p72"/>
          <p:cNvSpPr/>
          <p:nvPr/>
        </p:nvSpPr>
        <p:spPr>
          <a:xfrm>
            <a:off x="5618125" y="1733875"/>
            <a:ext cx="3196525" cy="3109350"/>
          </a:xfrm>
          <a:custGeom>
            <a:rect b="b" l="l" r="r" t="t"/>
            <a:pathLst>
              <a:path extrusionOk="0" h="124374" w="127861">
                <a:moveTo>
                  <a:pt x="0" y="101514"/>
                </a:moveTo>
                <a:lnTo>
                  <a:pt x="17049" y="123986"/>
                </a:lnTo>
                <a:lnTo>
                  <a:pt x="127861" y="124374"/>
                </a:lnTo>
                <a:lnTo>
                  <a:pt x="110038" y="0"/>
                </a:lnTo>
                <a:lnTo>
                  <a:pt x="21698" y="6199"/>
                </a:lnTo>
              </a:path>
            </a:pathLst>
          </a:custGeom>
          <a:noFill/>
          <a:ln cap="flat" cmpd="sng" w="9525">
            <a:solidFill>
              <a:schemeClr val="dk2"/>
            </a:solidFill>
            <a:prstDash val="solid"/>
            <a:round/>
            <a:headEnd len="med" w="med" type="none"/>
            <a:tailEnd len="med" w="med" type="triangle"/>
          </a:ln>
        </p:spPr>
      </p:sp>
      <p:sp>
        <p:nvSpPr>
          <p:cNvPr id="961" name="Google Shape;961;p72"/>
          <p:cNvSpPr/>
          <p:nvPr/>
        </p:nvSpPr>
        <p:spPr>
          <a:xfrm>
            <a:off x="5918425" y="1830725"/>
            <a:ext cx="2673450" cy="2896250"/>
          </a:xfrm>
          <a:custGeom>
            <a:rect b="b" l="l" r="r" t="t"/>
            <a:pathLst>
              <a:path extrusionOk="0" h="115850" w="106938">
                <a:moveTo>
                  <a:pt x="0" y="77879"/>
                </a:moveTo>
                <a:lnTo>
                  <a:pt x="6199" y="115850"/>
                </a:lnTo>
                <a:lnTo>
                  <a:pt x="106938" y="115075"/>
                </a:lnTo>
                <a:lnTo>
                  <a:pt x="93377" y="0"/>
                </a:lnTo>
                <a:lnTo>
                  <a:pt x="15498" y="5037"/>
                </a:lnTo>
              </a:path>
            </a:pathLst>
          </a:custGeom>
          <a:noFill/>
          <a:ln cap="flat" cmpd="sng" w="9525">
            <a:solidFill>
              <a:schemeClr val="dk2"/>
            </a:solidFill>
            <a:prstDash val="solid"/>
            <a:round/>
            <a:headEnd len="med" w="med" type="none"/>
            <a:tailEnd len="med" w="med" type="triangle"/>
          </a:ln>
        </p:spPr>
      </p:sp>
      <p:sp>
        <p:nvSpPr>
          <p:cNvPr id="962" name="Google Shape;962;p72"/>
          <p:cNvSpPr/>
          <p:nvPr/>
        </p:nvSpPr>
        <p:spPr>
          <a:xfrm>
            <a:off x="6383375" y="2014775"/>
            <a:ext cx="2043825" cy="2605650"/>
          </a:xfrm>
          <a:custGeom>
            <a:rect b="b" l="l" r="r" t="t"/>
            <a:pathLst>
              <a:path extrusionOk="0" h="104226" w="81753">
                <a:moveTo>
                  <a:pt x="0" y="90278"/>
                </a:moveTo>
                <a:lnTo>
                  <a:pt x="774" y="104226"/>
                </a:lnTo>
                <a:lnTo>
                  <a:pt x="81753" y="102676"/>
                </a:lnTo>
                <a:lnTo>
                  <a:pt x="67417" y="1550"/>
                </a:lnTo>
                <a:lnTo>
                  <a:pt x="6974" y="0"/>
                </a:lnTo>
              </a:path>
            </a:pathLst>
          </a:custGeom>
          <a:noFill/>
          <a:ln cap="flat" cmpd="sng" w="9525">
            <a:solidFill>
              <a:schemeClr val="dk2"/>
            </a:solidFill>
            <a:prstDash val="solid"/>
            <a:round/>
            <a:headEnd len="med" w="med" type="none"/>
            <a:tailEnd len="med" w="med" type="triangle"/>
          </a:ln>
        </p:spPr>
      </p:sp>
      <p:sp>
        <p:nvSpPr>
          <p:cNvPr id="963" name="Google Shape;963;p72"/>
          <p:cNvSpPr/>
          <p:nvPr/>
        </p:nvSpPr>
        <p:spPr>
          <a:xfrm>
            <a:off x="6751450" y="2101950"/>
            <a:ext cx="1482025" cy="2363500"/>
          </a:xfrm>
          <a:custGeom>
            <a:rect b="b" l="l" r="r" t="t"/>
            <a:pathLst>
              <a:path extrusionOk="0" h="94540" w="59281">
                <a:moveTo>
                  <a:pt x="1162" y="65868"/>
                </a:moveTo>
                <a:lnTo>
                  <a:pt x="4649" y="94540"/>
                </a:lnTo>
                <a:lnTo>
                  <a:pt x="59281" y="93765"/>
                </a:lnTo>
                <a:lnTo>
                  <a:pt x="48432" y="5812"/>
                </a:lnTo>
                <a:lnTo>
                  <a:pt x="0" y="0"/>
                </a:lnTo>
              </a:path>
            </a:pathLst>
          </a:custGeom>
          <a:noFill/>
          <a:ln cap="flat" cmpd="sng" w="9525">
            <a:solidFill>
              <a:schemeClr val="dk2"/>
            </a:solidFill>
            <a:prstDash val="solid"/>
            <a:round/>
            <a:headEnd len="med" w="med" type="none"/>
            <a:tailEnd len="med" w="med" type="triangle"/>
          </a:ln>
        </p:spPr>
      </p:sp>
      <p:sp>
        <p:nvSpPr>
          <p:cNvPr id="964" name="Google Shape;964;p72"/>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965" name="Google Shape;965;p72"/>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966" name="Google Shape;966;p72"/>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(1, 4), (1, 5), (1, 9), (1, 14), (9, 10), (9, 11), (9, 5), (9, 9), (9, 14)</a:t>
            </a:r>
            <a:endParaRPr/>
          </a:p>
          <a:p>
            <a:pPr indent="0" lvl="0" marL="0" rtl="0" algn="l">
              <a:spcBef>
                <a:spcPts val="0"/>
              </a:spcBef>
              <a:spcAft>
                <a:spcPts val="0"/>
              </a:spcAft>
              <a:buNone/>
            </a:pPr>
            <a:r>
              <a:rPr lang="sv-SE"/>
              <a:t>Y: (1, 3), (1, 5), (1, 14),  (5, 6), (5, 7), (5, 3), (5, 5), (5, 14)</a:t>
            </a:r>
            <a:endParaRPr/>
          </a:p>
        </p:txBody>
      </p:sp>
      <p:sp>
        <p:nvSpPr>
          <p:cNvPr id="967" name="Google Shape;967;p72"/>
          <p:cNvSpPr/>
          <p:nvPr/>
        </p:nvSpPr>
        <p:spPr>
          <a:xfrm>
            <a:off x="6465000" y="525575"/>
            <a:ext cx="2310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Definitions on lines 1, 9</a:t>
            </a:r>
            <a:endParaRPr/>
          </a:p>
          <a:p>
            <a:pPr indent="0" lvl="0" marL="0" rtl="0" algn="l">
              <a:spcBef>
                <a:spcPts val="0"/>
              </a:spcBef>
              <a:spcAft>
                <a:spcPts val="0"/>
              </a:spcAft>
              <a:buNone/>
            </a:pPr>
            <a:r>
              <a:rPr lang="sv-SE"/>
              <a:t>Y: Definitions on lines 1, 5</a:t>
            </a:r>
            <a:endParaRPr/>
          </a:p>
        </p:txBody>
      </p:sp>
      <p:sp>
        <p:nvSpPr>
          <p:cNvPr id="968" name="Google Shape;968;p72"/>
          <p:cNvSpPr/>
          <p:nvPr/>
        </p:nvSpPr>
        <p:spPr>
          <a:xfrm>
            <a:off x="2378300" y="3898625"/>
            <a:ext cx="2924700" cy="94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Any test covers (1, -) pairs.</a:t>
            </a:r>
            <a:endParaRPr/>
          </a:p>
          <a:p>
            <a:pPr indent="-317500" lvl="0" marL="457200" rtl="0" algn="l">
              <a:spcBef>
                <a:spcPts val="0"/>
              </a:spcBef>
              <a:spcAft>
                <a:spcPts val="0"/>
              </a:spcAft>
              <a:buSzPts val="1400"/>
              <a:buChar char="●"/>
            </a:pPr>
            <a:r>
              <a:rPr lang="sv-SE"/>
              <a:t>Reaching lines 5, 9 gets (5,14) and (9,14) pairs.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7"/>
                                        </p:tgtEl>
                                        <p:attrNameLst>
                                          <p:attrName>style.visibility</p:attrName>
                                        </p:attrNameLst>
                                      </p:cBhvr>
                                      <p:to>
                                        <p:strVal val="visible"/>
                                      </p:to>
                                    </p:set>
                                    <p:animEffect filter="fade" transition="in">
                                      <p:cBhvr>
                                        <p:cTn dur="1"/>
                                        <p:tgtEl>
                                          <p:spTgt spid="9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8"/>
                                        </p:tgtEl>
                                        <p:attrNameLst>
                                          <p:attrName>style.visibility</p:attrName>
                                        </p:attrNameLst>
                                      </p:cBhvr>
                                      <p:to>
                                        <p:strVal val="visible"/>
                                      </p:to>
                                    </p:set>
                                    <p:animEffect filter="fade" transition="in">
                                      <p:cBhvr>
                                        <p:cTn dur="1"/>
                                        <p:tgtEl>
                                          <p:spTgt spid="9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79" name="Google Shape;179;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Elements Vs. Paths</a:t>
            </a:r>
            <a:endParaRPr/>
          </a:p>
        </p:txBody>
      </p:sp>
      <p:sp>
        <p:nvSpPr>
          <p:cNvPr id="180" name="Google Shape;180;p28"/>
          <p:cNvSpPr txBox="1"/>
          <p:nvPr/>
        </p:nvSpPr>
        <p:spPr>
          <a:xfrm>
            <a:off x="5017600" y="1476125"/>
            <a:ext cx="3884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latin typeface="Consolas"/>
                <a:ea typeface="Consolas"/>
                <a:cs typeface="Consolas"/>
                <a:sym typeface="Consolas"/>
              </a:rPr>
              <a:t>boolean A = …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boolean B = …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boolean expr = A || B;</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if (expr &amp;&amp; C)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System.out.println(“Here I am!”);</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sp>
        <p:nvSpPr>
          <p:cNvPr id="181" name="Google Shape;181;p28"/>
          <p:cNvSpPr/>
          <p:nvPr/>
        </p:nvSpPr>
        <p:spPr>
          <a:xfrm>
            <a:off x="5869975" y="1476125"/>
            <a:ext cx="2741400" cy="36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a:t>
            </a:r>
            <a:r>
              <a:rPr lang="sv-SE">
                <a:solidFill>
                  <a:srgbClr val="FF0000"/>
                </a:solidFill>
              </a:rPr>
              <a:t>Fault in definition</a:t>
            </a:r>
            <a:endParaRPr>
              <a:solidFill>
                <a:srgbClr val="FF0000"/>
              </a:solidFill>
            </a:endParaRPr>
          </a:p>
        </p:txBody>
      </p:sp>
      <p:sp>
        <p:nvSpPr>
          <p:cNvPr id="182" name="Google Shape;182;p28"/>
          <p:cNvSpPr/>
          <p:nvPr/>
        </p:nvSpPr>
        <p:spPr>
          <a:xfrm>
            <a:off x="6489925" y="1976025"/>
            <a:ext cx="2586300" cy="44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a:t>
            </a:r>
            <a:r>
              <a:rPr lang="sv-SE">
                <a:solidFill>
                  <a:srgbClr val="FF0000"/>
                </a:solidFill>
              </a:rPr>
              <a:t>Corrupts definition </a:t>
            </a:r>
            <a:br>
              <a:rPr lang="sv-SE">
                <a:solidFill>
                  <a:srgbClr val="FF0000"/>
                </a:solidFill>
              </a:rPr>
            </a:br>
            <a:r>
              <a:rPr lang="sv-SE">
                <a:solidFill>
                  <a:srgbClr val="FF0000"/>
                </a:solidFill>
              </a:rPr>
              <a:t>                of expr if B = False</a:t>
            </a:r>
            <a:endParaRPr>
              <a:solidFill>
                <a:srgbClr val="FF0000"/>
              </a:solidFill>
            </a:endParaRPr>
          </a:p>
        </p:txBody>
      </p:sp>
      <p:sp>
        <p:nvSpPr>
          <p:cNvPr id="183" name="Google Shape;183;p28"/>
          <p:cNvSpPr/>
          <p:nvPr/>
        </p:nvSpPr>
        <p:spPr>
          <a:xfrm>
            <a:off x="5395350" y="2421525"/>
            <a:ext cx="3419400" cy="90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solidFill>
                  <a:srgbClr val="FF0000"/>
                </a:solidFill>
              </a:rPr>
              <a:t>expr can corrupt outcome if C = True</a:t>
            </a:r>
            <a:endParaRPr>
              <a:solidFill>
                <a:srgbClr val="FF0000"/>
              </a:solidFill>
            </a:endParaRPr>
          </a:p>
        </p:txBody>
      </p:sp>
      <p:sp>
        <p:nvSpPr>
          <p:cNvPr id="184" name="Google Shape;184;p28"/>
          <p:cNvSpPr txBox="1"/>
          <p:nvPr>
            <p:ph idx="1" type="body"/>
          </p:nvPr>
        </p:nvSpPr>
        <p:spPr>
          <a:xfrm>
            <a:off x="468895" y="1282400"/>
            <a:ext cx="43938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There are different control paths through a program…</a:t>
            </a:r>
            <a:endParaRPr sz="2300"/>
          </a:p>
          <a:p>
            <a:pPr indent="-374650" lvl="0" marL="457200" rtl="0" algn="l">
              <a:spcBef>
                <a:spcPts val="1000"/>
              </a:spcBef>
              <a:spcAft>
                <a:spcPts val="0"/>
              </a:spcAft>
              <a:buSzPts val="2300"/>
              <a:buChar char="•"/>
            </a:pPr>
            <a:r>
              <a:rPr lang="sv-SE" sz="2300"/>
              <a:t>… And different ways that data passed along paths can influence execution.</a:t>
            </a:r>
            <a:endParaRPr sz="2300"/>
          </a:p>
          <a:p>
            <a:pPr indent="-374650" lvl="0" marL="457200" rtl="0" algn="l">
              <a:spcBef>
                <a:spcPts val="1000"/>
              </a:spcBef>
              <a:spcAft>
                <a:spcPts val="0"/>
              </a:spcAft>
              <a:buSzPts val="2300"/>
              <a:buChar char="•"/>
            </a:pPr>
            <a:r>
              <a:rPr lang="sv-SE" sz="2300"/>
              <a:t>Important to examine not just elements, but paths.</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Infeasibility Problem</a:t>
            </a:r>
            <a:endParaRPr/>
          </a:p>
        </p:txBody>
      </p:sp>
      <p:sp>
        <p:nvSpPr>
          <p:cNvPr id="974" name="Google Shape;974;p7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Metrics may ask for impossible test cases.</a:t>
            </a:r>
            <a:endParaRPr/>
          </a:p>
          <a:p>
            <a:pPr indent="-393700" lvl="0" marL="457200" rtl="0" algn="l">
              <a:spcBef>
                <a:spcPts val="1000"/>
              </a:spcBef>
              <a:spcAft>
                <a:spcPts val="0"/>
              </a:spcAft>
              <a:buSzPts val="2600"/>
              <a:buChar char="•"/>
            </a:pPr>
            <a:r>
              <a:rPr lang="sv-SE"/>
              <a:t>Path-based metrics may require infeasible combinations of feasible elements.</a:t>
            </a:r>
            <a:endParaRPr/>
          </a:p>
          <a:p>
            <a:pPr indent="-368300" lvl="1" marL="914400" rtl="0" algn="l">
              <a:spcBef>
                <a:spcPts val="500"/>
              </a:spcBef>
              <a:spcAft>
                <a:spcPts val="0"/>
              </a:spcAft>
              <a:buSzPts val="2200"/>
              <a:buChar char="•"/>
            </a:pPr>
            <a:r>
              <a:rPr lang="sv-SE"/>
              <a:t>Alias analysis may add additional infeasible paths.</a:t>
            </a:r>
            <a:endParaRPr/>
          </a:p>
          <a:p>
            <a:pPr indent="-393700" lvl="0" marL="457200" rtl="0" algn="l">
              <a:spcBef>
                <a:spcPts val="1000"/>
              </a:spcBef>
              <a:spcAft>
                <a:spcPts val="0"/>
              </a:spcAft>
              <a:buSzPts val="2600"/>
              <a:buChar char="•"/>
            </a:pPr>
            <a:r>
              <a:rPr lang="sv-SE"/>
              <a:t>All Definitions, All DU-Pairs Coverage reasonable.</a:t>
            </a:r>
            <a:endParaRPr/>
          </a:p>
          <a:p>
            <a:pPr indent="-368300" lvl="1" marL="914400" rtl="0" algn="l">
              <a:spcBef>
                <a:spcPts val="500"/>
              </a:spcBef>
              <a:spcAft>
                <a:spcPts val="0"/>
              </a:spcAft>
              <a:buSzPts val="2200"/>
              <a:buChar char="•"/>
            </a:pPr>
            <a:r>
              <a:rPr lang="sv-SE"/>
              <a:t>All DU-Paths is much harder!</a:t>
            </a:r>
            <a:endParaRPr/>
          </a:p>
        </p:txBody>
      </p:sp>
      <p:sp>
        <p:nvSpPr>
          <p:cNvPr id="975" name="Google Shape;975;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DU Pair Coverage</a:t>
            </a:r>
            <a:endParaRPr/>
          </a:p>
        </p:txBody>
      </p:sp>
      <p:sp>
        <p:nvSpPr>
          <p:cNvPr id="981" name="Google Shape;981;p74"/>
          <p:cNvSpPr txBox="1"/>
          <p:nvPr>
            <p:ph idx="1" type="body"/>
          </p:nvPr>
        </p:nvSpPr>
        <p:spPr>
          <a:xfrm>
            <a:off x="468895" y="1282400"/>
            <a:ext cx="38586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Identify all DU pair</a:t>
            </a:r>
            <a:endParaRPr/>
          </a:p>
          <a:p>
            <a:pPr indent="-419100" lvl="0" marL="457200" marR="0" rtl="0" algn="l">
              <a:lnSpc>
                <a:spcPct val="100000"/>
              </a:lnSpc>
              <a:spcBef>
                <a:spcPts val="0"/>
              </a:spcBef>
              <a:spcAft>
                <a:spcPts val="0"/>
              </a:spcAft>
              <a:buClr>
                <a:schemeClr val="dk1"/>
              </a:buClr>
              <a:buSzPts val="3000"/>
              <a:buFont typeface="Arial"/>
              <a:buChar char="•"/>
            </a:pPr>
            <a:r>
              <a:rPr lang="sv-SE"/>
              <a:t>Write </a:t>
            </a:r>
            <a:r>
              <a:rPr b="1" lang="sv-SE"/>
              <a:t>your own</a:t>
            </a:r>
            <a:r>
              <a:rPr lang="sv-SE"/>
              <a:t> test cases to achieve All DU Pair Coverage.</a:t>
            </a:r>
            <a:endParaRPr/>
          </a:p>
          <a:p>
            <a:pPr indent="-368300" lvl="1" marL="914400" marR="0" rtl="0" algn="l">
              <a:lnSpc>
                <a:spcPct val="100000"/>
              </a:lnSpc>
              <a:spcBef>
                <a:spcPts val="0"/>
              </a:spcBef>
              <a:spcAft>
                <a:spcPts val="0"/>
              </a:spcAft>
              <a:buSzPts val="2200"/>
              <a:buChar char="•"/>
            </a:pPr>
            <a:r>
              <a:rPr lang="sv-SE"/>
              <a:t>Hint - remember that there is a loop.</a:t>
            </a:r>
            <a:endParaRPr/>
          </a:p>
        </p:txBody>
      </p:sp>
      <p:sp>
        <p:nvSpPr>
          <p:cNvPr id="982" name="Google Shape;982;p74"/>
          <p:cNvSpPr txBox="1"/>
          <p:nvPr>
            <p:ph idx="1" type="body"/>
          </p:nvPr>
        </p:nvSpPr>
        <p:spPr>
          <a:xfrm>
            <a:off x="4451700" y="1200150"/>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1. int doSomething(int x, int y) </a:t>
            </a:r>
            <a:br>
              <a:rPr b="1" lang="sv-SE" sz="1700">
                <a:latin typeface="Consolas"/>
                <a:ea typeface="Consolas"/>
                <a:cs typeface="Consolas"/>
                <a:sym typeface="Consolas"/>
              </a:rPr>
            </a:br>
            <a:r>
              <a:rPr b="1" lang="sv-SE" sz="1700">
                <a:latin typeface="Consolas"/>
                <a:ea typeface="Consolas"/>
                <a:cs typeface="Consolas"/>
                <a:sym typeface="Consolas"/>
              </a:rPr>
              <a:t>2.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3. 		while(y &gt; 0)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4.			if(x &gt; 0) {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5.				y = y - x;</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6.			}else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7.				x = x + 1;</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8.			}</a:t>
            </a:r>
            <a:endParaRPr b="1" sz="1700">
              <a:latin typeface="Consolas"/>
              <a:ea typeface="Consolas"/>
              <a:cs typeface="Consolas"/>
              <a:sym typeface="Consolas"/>
            </a:endParaRPr>
          </a:p>
          <a:p>
            <a:pPr indent="0" lvl="0" marL="0" rtl="0" algn="l">
              <a:lnSpc>
                <a:spcPct val="120000"/>
              </a:lnSpc>
              <a:spcBef>
                <a:spcPts val="0"/>
              </a:spcBef>
              <a:spcAft>
                <a:spcPts val="0"/>
              </a:spcAft>
              <a:buNone/>
            </a:pPr>
            <a:r>
              <a:rPr b="1" lang="sv-SE" sz="1700">
                <a:latin typeface="Consolas"/>
                <a:ea typeface="Consolas"/>
                <a:cs typeface="Consolas"/>
                <a:sym typeface="Consolas"/>
              </a:rPr>
              <a:t>9.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10.		return x + y;</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11. }</a:t>
            </a:r>
            <a:endParaRPr sz="1700">
              <a:latin typeface="Consolas"/>
              <a:ea typeface="Consolas"/>
              <a:cs typeface="Consolas"/>
              <a:sym typeface="Consolas"/>
            </a:endParaRPr>
          </a:p>
        </p:txBody>
      </p:sp>
      <p:sp>
        <p:nvSpPr>
          <p:cNvPr id="983" name="Google Shape;983;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984" name="Google Shape;984;p74"/>
          <p:cNvSpPr/>
          <p:nvPr/>
        </p:nvSpPr>
        <p:spPr>
          <a:xfrm>
            <a:off x="1047975" y="3992900"/>
            <a:ext cx="3105900" cy="71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u="sng">
                <a:solidFill>
                  <a:schemeClr val="hlink"/>
                </a:solidFill>
                <a:hlinkClick r:id="rId3"/>
              </a:rPr>
              <a:t>https://bit.ly/3rCsWlN</a:t>
            </a:r>
            <a:r>
              <a:rPr b="1" lang="sv-SE" sz="1800"/>
              <a:t>  </a:t>
            </a:r>
            <a:endParaRPr b="1" sz="1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DU Pairs</a:t>
            </a:r>
            <a:endParaRPr/>
          </a:p>
        </p:txBody>
      </p:sp>
      <p:sp>
        <p:nvSpPr>
          <p:cNvPr id="990" name="Google Shape;990;p75"/>
          <p:cNvSpPr txBox="1"/>
          <p:nvPr>
            <p:ph idx="1" type="body"/>
          </p:nvPr>
        </p:nvSpPr>
        <p:spPr>
          <a:xfrm>
            <a:off x="457200" y="1192763"/>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sv-SE" sz="1600">
                <a:latin typeface="Consolas"/>
                <a:ea typeface="Consolas"/>
                <a:cs typeface="Consolas"/>
                <a:sym typeface="Consolas"/>
              </a:rPr>
              <a:t>1. int doSomething(int x, int y) </a:t>
            </a:r>
            <a:br>
              <a:rPr b="1" lang="sv-SE" sz="1600">
                <a:latin typeface="Consolas"/>
                <a:ea typeface="Consolas"/>
                <a:cs typeface="Consolas"/>
                <a:sym typeface="Consolas"/>
              </a:rPr>
            </a:br>
            <a:r>
              <a:rPr b="1" lang="sv-SE" sz="1600">
                <a:latin typeface="Consolas"/>
                <a:ea typeface="Consolas"/>
                <a:cs typeface="Consolas"/>
                <a:sym typeface="Consolas"/>
              </a:rPr>
              <a:t>2.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3. 		while(y &gt; 0)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4.			if(x &gt; 0) {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5.				y = y - x;</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6.			}else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7.				x = x + 1;</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8.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9.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10.		return x + y;</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11. }</a:t>
            </a:r>
            <a:endParaRPr sz="1600">
              <a:latin typeface="Consolas"/>
              <a:ea typeface="Consolas"/>
              <a:cs typeface="Consolas"/>
              <a:sym typeface="Consolas"/>
            </a:endParaRPr>
          </a:p>
        </p:txBody>
      </p:sp>
      <p:graphicFrame>
        <p:nvGraphicFramePr>
          <p:cNvPr id="991" name="Google Shape;991;p75"/>
          <p:cNvGraphicFramePr/>
          <p:nvPr/>
        </p:nvGraphicFramePr>
        <p:xfrm>
          <a:off x="4879525" y="1709588"/>
          <a:ext cx="3000000" cy="3000000"/>
        </p:xfrm>
        <a:graphic>
          <a:graphicData uri="http://schemas.openxmlformats.org/drawingml/2006/table">
            <a:tbl>
              <a:tblPr>
                <a:noFill/>
                <a:tableStyleId>{6229A307-BE43-4B6D-A1BB-23A3A900E4ED}</a:tableStyleId>
              </a:tblPr>
              <a:tblGrid>
                <a:gridCol w="1049925"/>
                <a:gridCol w="1049925"/>
                <a:gridCol w="104992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Defs</a:t>
                      </a:r>
                      <a:endParaRPr b="1" sz="1100"/>
                    </a:p>
                  </a:txBody>
                  <a:tcPr marT="68575" marB="68575" marR="91425" marL="91425"/>
                </a:tc>
                <a:tc>
                  <a:txBody>
                    <a:bodyPr/>
                    <a:lstStyle/>
                    <a:p>
                      <a:pPr indent="0" lvl="0" marL="0" rtl="0" algn="l">
                        <a:spcBef>
                          <a:spcPts val="0"/>
                        </a:spcBef>
                        <a:spcAft>
                          <a:spcPts val="0"/>
                        </a:spcAft>
                        <a:buNone/>
                      </a:pPr>
                      <a:r>
                        <a:rPr b="1" lang="sv-SE" sz="1100"/>
                        <a:t>Uses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1, 7</a:t>
                      </a:r>
                      <a:endParaRPr sz="1100"/>
                    </a:p>
                  </a:txBody>
                  <a:tcPr marT="68575" marB="68575" marR="91425" marL="91425"/>
                </a:tc>
                <a:tc>
                  <a:txBody>
                    <a:bodyPr/>
                    <a:lstStyle/>
                    <a:p>
                      <a:pPr indent="0" lvl="0" marL="0" rtl="0" algn="l">
                        <a:spcBef>
                          <a:spcPts val="0"/>
                        </a:spcBef>
                        <a:spcAft>
                          <a:spcPts val="0"/>
                        </a:spcAft>
                        <a:buNone/>
                      </a:pPr>
                      <a:r>
                        <a:rPr lang="sv-SE" sz="1100"/>
                        <a:t>4, 5, 7, 10</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1, 5</a:t>
                      </a:r>
                      <a:endParaRPr sz="1100"/>
                    </a:p>
                  </a:txBody>
                  <a:tcPr marT="68575" marB="68575" marR="91425" marL="91425"/>
                </a:tc>
                <a:tc>
                  <a:txBody>
                    <a:bodyPr/>
                    <a:lstStyle/>
                    <a:p>
                      <a:pPr indent="0" lvl="0" marL="0" rtl="0" algn="l">
                        <a:spcBef>
                          <a:spcPts val="0"/>
                        </a:spcBef>
                        <a:spcAft>
                          <a:spcPts val="0"/>
                        </a:spcAft>
                        <a:buNone/>
                      </a:pPr>
                      <a:r>
                        <a:rPr lang="sv-SE" sz="1100"/>
                        <a:t>3, 5, 10</a:t>
                      </a:r>
                      <a:endParaRPr sz="1100"/>
                    </a:p>
                  </a:txBody>
                  <a:tcPr marT="68575" marB="68575" marR="91425" marL="91425"/>
                </a:tc>
              </a:tr>
            </a:tbl>
          </a:graphicData>
        </a:graphic>
      </p:graphicFrame>
      <p:graphicFrame>
        <p:nvGraphicFramePr>
          <p:cNvPr id="992" name="Google Shape;992;p75"/>
          <p:cNvGraphicFramePr/>
          <p:nvPr/>
        </p:nvGraphicFramePr>
        <p:xfrm>
          <a:off x="4879525" y="2791988"/>
          <a:ext cx="3000000" cy="3000000"/>
        </p:xfrm>
        <a:graphic>
          <a:graphicData uri="http://schemas.openxmlformats.org/drawingml/2006/table">
            <a:tbl>
              <a:tblPr>
                <a:noFill/>
                <a:tableStyleId>{6229A307-BE43-4B6D-A1BB-23A3A900E4ED}</a:tableStyleId>
              </a:tblPr>
              <a:tblGrid>
                <a:gridCol w="948650"/>
                <a:gridCol w="232377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D-U Pairs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4), (1, 5), (1, 7), (1, 10), (7, 4), (7, 5), (7, 7), (7, 10) </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3), (1, 5), (1, 10), (5, 3), (5, 5), (5, 10)</a:t>
                      </a:r>
                      <a:endParaRPr sz="1100"/>
                    </a:p>
                  </a:txBody>
                  <a:tcPr marT="68575" marB="68575" marR="91425" marL="91425"/>
                </a:tc>
              </a:tr>
            </a:tbl>
          </a:graphicData>
        </a:graphic>
      </p:graphicFrame>
      <p:sp>
        <p:nvSpPr>
          <p:cNvPr id="993" name="Google Shape;993;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DU Pairs</a:t>
            </a:r>
            <a:endParaRPr/>
          </a:p>
        </p:txBody>
      </p:sp>
      <p:sp>
        <p:nvSpPr>
          <p:cNvPr id="999" name="Google Shape;999;p76"/>
          <p:cNvSpPr txBox="1"/>
          <p:nvPr>
            <p:ph idx="1" type="body"/>
          </p:nvPr>
        </p:nvSpPr>
        <p:spPr>
          <a:xfrm>
            <a:off x="457200" y="1192763"/>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sv-SE" sz="1600">
                <a:latin typeface="Consolas"/>
                <a:ea typeface="Consolas"/>
                <a:cs typeface="Consolas"/>
                <a:sym typeface="Consolas"/>
              </a:rPr>
              <a:t>1. int doSomething(int x, int y) </a:t>
            </a:r>
            <a:br>
              <a:rPr b="1" lang="sv-SE" sz="1600">
                <a:latin typeface="Consolas"/>
                <a:ea typeface="Consolas"/>
                <a:cs typeface="Consolas"/>
                <a:sym typeface="Consolas"/>
              </a:rPr>
            </a:br>
            <a:r>
              <a:rPr b="1" lang="sv-SE" sz="1600">
                <a:latin typeface="Consolas"/>
                <a:ea typeface="Consolas"/>
                <a:cs typeface="Consolas"/>
                <a:sym typeface="Consolas"/>
              </a:rPr>
              <a:t>2.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3. 		while(y &gt; 0)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4.			if(x &gt; 0) {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5.				y = y - x;</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6.			}else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7.				x = x + 1;</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8.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9.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10.		return x + y;</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11. }</a:t>
            </a:r>
            <a:endParaRPr sz="1600">
              <a:latin typeface="Consolas"/>
              <a:ea typeface="Consolas"/>
              <a:cs typeface="Consolas"/>
              <a:sym typeface="Consolas"/>
            </a:endParaRPr>
          </a:p>
        </p:txBody>
      </p:sp>
      <p:graphicFrame>
        <p:nvGraphicFramePr>
          <p:cNvPr id="1000" name="Google Shape;1000;p76"/>
          <p:cNvGraphicFramePr/>
          <p:nvPr/>
        </p:nvGraphicFramePr>
        <p:xfrm>
          <a:off x="4692300" y="1609575"/>
          <a:ext cx="3000000" cy="3000000"/>
        </p:xfrm>
        <a:graphic>
          <a:graphicData uri="http://schemas.openxmlformats.org/drawingml/2006/table">
            <a:tbl>
              <a:tblPr>
                <a:noFill/>
                <a:tableStyleId>{6229A307-BE43-4B6D-A1BB-23A3A900E4ED}</a:tableStyleId>
              </a:tblPr>
              <a:tblGrid>
                <a:gridCol w="948650"/>
                <a:gridCol w="232377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D-U Pairs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4), (1, 5), (1, 7), (1, 10), (7, 4), (7, 5), (7, 7), (7, 10) </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3), (1, 5), (1, 10), (5, 3), (5, 5), (5, 10)</a:t>
                      </a:r>
                      <a:endParaRPr sz="1100"/>
                    </a:p>
                  </a:txBody>
                  <a:tcPr marT="68575" marB="68575" marR="91425" marL="91425"/>
                </a:tc>
              </a:tr>
            </a:tbl>
          </a:graphicData>
        </a:graphic>
      </p:graphicFrame>
      <p:sp>
        <p:nvSpPr>
          <p:cNvPr id="1001" name="Google Shape;1001;p76"/>
          <p:cNvSpPr txBox="1"/>
          <p:nvPr/>
        </p:nvSpPr>
        <p:spPr>
          <a:xfrm>
            <a:off x="4296100" y="2926481"/>
            <a:ext cx="39315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 1: (x = 1, y = 2)</a:t>
            </a:r>
            <a:endParaRPr b="1"/>
          </a:p>
          <a:p>
            <a:pPr indent="0" lvl="0" marL="0" rtl="0" algn="l">
              <a:spcBef>
                <a:spcPts val="0"/>
              </a:spcBef>
              <a:spcAft>
                <a:spcPts val="0"/>
              </a:spcAft>
              <a:buNone/>
            </a:pPr>
            <a:r>
              <a:rPr lang="sv-SE"/>
              <a:t>Covers lines 1, 3, 4, 5, 3, 4, 5, 3, 10</a:t>
            </a:r>
            <a:endParaRPr/>
          </a:p>
          <a:p>
            <a:pPr indent="0" lvl="0" marL="0" rtl="0" algn="l">
              <a:spcBef>
                <a:spcPts val="0"/>
              </a:spcBef>
              <a:spcAft>
                <a:spcPts val="0"/>
              </a:spcAft>
              <a:buNone/>
            </a:pPr>
            <a:r>
              <a:t/>
            </a:r>
            <a:endParaRPr/>
          </a:p>
        </p:txBody>
      </p:sp>
      <p:cxnSp>
        <p:nvCxnSpPr>
          <p:cNvPr id="1002" name="Google Shape;1002;p76"/>
          <p:cNvCxnSpPr/>
          <p:nvPr/>
        </p:nvCxnSpPr>
        <p:spPr>
          <a:xfrm>
            <a:off x="5640950" y="2099775"/>
            <a:ext cx="393000" cy="9300"/>
          </a:xfrm>
          <a:prstGeom prst="straightConnector1">
            <a:avLst/>
          </a:prstGeom>
          <a:noFill/>
          <a:ln cap="flat" cmpd="sng" w="9525">
            <a:solidFill>
              <a:srgbClr val="FF0000"/>
            </a:solidFill>
            <a:prstDash val="solid"/>
            <a:round/>
            <a:headEnd len="med" w="med" type="none"/>
            <a:tailEnd len="med" w="med" type="none"/>
          </a:ln>
        </p:spPr>
      </p:cxnSp>
      <p:cxnSp>
        <p:nvCxnSpPr>
          <p:cNvPr id="1003" name="Google Shape;1003;p76"/>
          <p:cNvCxnSpPr/>
          <p:nvPr/>
        </p:nvCxnSpPr>
        <p:spPr>
          <a:xfrm>
            <a:off x="6025300" y="2104413"/>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4" name="Google Shape;1004;p76"/>
          <p:cNvCxnSpPr/>
          <p:nvPr/>
        </p:nvCxnSpPr>
        <p:spPr>
          <a:xfrm>
            <a:off x="6964375" y="2104413"/>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5" name="Google Shape;1005;p76"/>
          <p:cNvCxnSpPr/>
          <p:nvPr/>
        </p:nvCxnSpPr>
        <p:spPr>
          <a:xfrm>
            <a:off x="5600900" y="257175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6" name="Google Shape;1006;p76"/>
          <p:cNvCxnSpPr/>
          <p:nvPr/>
        </p:nvCxnSpPr>
        <p:spPr>
          <a:xfrm>
            <a:off x="6025300" y="257175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7" name="Google Shape;1007;p76"/>
          <p:cNvCxnSpPr/>
          <p:nvPr/>
        </p:nvCxnSpPr>
        <p:spPr>
          <a:xfrm>
            <a:off x="6964375" y="257175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8" name="Google Shape;1008;p76"/>
          <p:cNvCxnSpPr/>
          <p:nvPr/>
        </p:nvCxnSpPr>
        <p:spPr>
          <a:xfrm>
            <a:off x="7324375" y="2571744"/>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9" name="Google Shape;1009;p76"/>
          <p:cNvCxnSpPr/>
          <p:nvPr/>
        </p:nvCxnSpPr>
        <p:spPr>
          <a:xfrm>
            <a:off x="5721775" y="2749494"/>
            <a:ext cx="473100" cy="0"/>
          </a:xfrm>
          <a:prstGeom prst="straightConnector1">
            <a:avLst/>
          </a:prstGeom>
          <a:noFill/>
          <a:ln cap="flat" cmpd="sng" w="9525">
            <a:solidFill>
              <a:srgbClr val="FF0000"/>
            </a:solidFill>
            <a:prstDash val="solid"/>
            <a:round/>
            <a:headEnd len="med" w="med" type="none"/>
            <a:tailEnd len="med" w="med" type="none"/>
          </a:ln>
        </p:spPr>
      </p:cxnSp>
      <p:sp>
        <p:nvSpPr>
          <p:cNvPr id="1010" name="Google Shape;1010;p76"/>
          <p:cNvSpPr txBox="1"/>
          <p:nvPr/>
        </p:nvSpPr>
        <p:spPr>
          <a:xfrm>
            <a:off x="4296100" y="3361738"/>
            <a:ext cx="42351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 2: (x = -1, y = 1)</a:t>
            </a:r>
            <a:endParaRPr b="1"/>
          </a:p>
          <a:p>
            <a:pPr indent="0" lvl="0" marL="0" rtl="0" algn="l">
              <a:spcBef>
                <a:spcPts val="0"/>
              </a:spcBef>
              <a:spcAft>
                <a:spcPts val="0"/>
              </a:spcAft>
              <a:buNone/>
            </a:pPr>
            <a:r>
              <a:rPr lang="sv-SE"/>
              <a:t>Covers lines 1, 3, 4, 6, 7, 3, 4, 6, 7, 3, 4, 5, 3, 10</a:t>
            </a:r>
            <a:endParaRPr/>
          </a:p>
          <a:p>
            <a:pPr indent="0" lvl="0" marL="0" rtl="0" algn="l">
              <a:spcBef>
                <a:spcPts val="0"/>
              </a:spcBef>
              <a:spcAft>
                <a:spcPts val="0"/>
              </a:spcAft>
              <a:buNone/>
            </a:pPr>
            <a:r>
              <a:t/>
            </a:r>
            <a:endParaRPr/>
          </a:p>
        </p:txBody>
      </p:sp>
      <p:cxnSp>
        <p:nvCxnSpPr>
          <p:cNvPr id="1011" name="Google Shape;1011;p76"/>
          <p:cNvCxnSpPr/>
          <p:nvPr/>
        </p:nvCxnSpPr>
        <p:spPr>
          <a:xfrm>
            <a:off x="6368038" y="2104413"/>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12" name="Google Shape;1012;p76"/>
          <p:cNvCxnSpPr/>
          <p:nvPr/>
        </p:nvCxnSpPr>
        <p:spPr>
          <a:xfrm>
            <a:off x="7383450" y="2093694"/>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13" name="Google Shape;1013;p76"/>
          <p:cNvCxnSpPr/>
          <p:nvPr/>
        </p:nvCxnSpPr>
        <p:spPr>
          <a:xfrm>
            <a:off x="5640950" y="2264519"/>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14" name="Google Shape;1014;p76"/>
          <p:cNvCxnSpPr/>
          <p:nvPr/>
        </p:nvCxnSpPr>
        <p:spPr>
          <a:xfrm>
            <a:off x="6091963" y="2264519"/>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15" name="Google Shape;1015;p76"/>
          <p:cNvCxnSpPr/>
          <p:nvPr/>
        </p:nvCxnSpPr>
        <p:spPr>
          <a:xfrm>
            <a:off x="6498400" y="2264513"/>
            <a:ext cx="473100" cy="0"/>
          </a:xfrm>
          <a:prstGeom prst="straightConnector1">
            <a:avLst/>
          </a:prstGeom>
          <a:noFill/>
          <a:ln cap="flat" cmpd="sng" w="9525">
            <a:solidFill>
              <a:srgbClr val="FF0000"/>
            </a:solidFill>
            <a:prstDash val="solid"/>
            <a:round/>
            <a:headEnd len="med" w="med" type="none"/>
            <a:tailEnd len="med" w="med" type="none"/>
          </a:ln>
        </p:spPr>
      </p:cxnSp>
      <p:sp>
        <p:nvSpPr>
          <p:cNvPr id="1016" name="Google Shape;1016;p76"/>
          <p:cNvSpPr txBox="1"/>
          <p:nvPr/>
        </p:nvSpPr>
        <p:spPr>
          <a:xfrm>
            <a:off x="4296100" y="3797000"/>
            <a:ext cx="42351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 3: (x = 1, y = 0)</a:t>
            </a:r>
            <a:endParaRPr b="1"/>
          </a:p>
          <a:p>
            <a:pPr indent="0" lvl="0" marL="0" rtl="0" algn="l">
              <a:spcBef>
                <a:spcPts val="0"/>
              </a:spcBef>
              <a:spcAft>
                <a:spcPts val="0"/>
              </a:spcAft>
              <a:buNone/>
            </a:pPr>
            <a:r>
              <a:rPr lang="sv-SE"/>
              <a:t>Covers lines 1, 3, 8</a:t>
            </a:r>
            <a:endParaRPr/>
          </a:p>
          <a:p>
            <a:pPr indent="0" lvl="0" marL="0" rtl="0" algn="l">
              <a:spcBef>
                <a:spcPts val="0"/>
              </a:spcBef>
              <a:spcAft>
                <a:spcPts val="0"/>
              </a:spcAft>
              <a:buNone/>
            </a:pPr>
            <a:r>
              <a:t/>
            </a:r>
            <a:endParaRPr/>
          </a:p>
        </p:txBody>
      </p:sp>
      <p:cxnSp>
        <p:nvCxnSpPr>
          <p:cNvPr id="1017" name="Google Shape;1017;p76"/>
          <p:cNvCxnSpPr/>
          <p:nvPr/>
        </p:nvCxnSpPr>
        <p:spPr>
          <a:xfrm>
            <a:off x="6553200" y="2571750"/>
            <a:ext cx="473100" cy="0"/>
          </a:xfrm>
          <a:prstGeom prst="straightConnector1">
            <a:avLst/>
          </a:prstGeom>
          <a:noFill/>
          <a:ln cap="flat" cmpd="sng" w="9525">
            <a:solidFill>
              <a:srgbClr val="FF0000"/>
            </a:solidFill>
            <a:prstDash val="solid"/>
            <a:round/>
            <a:headEnd len="med" w="med" type="none"/>
            <a:tailEnd len="med" w="med" type="none"/>
          </a:ln>
        </p:spPr>
      </p:cxnSp>
      <p:sp>
        <p:nvSpPr>
          <p:cNvPr id="1018" name="Google Shape;1018;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graphicFrame>
        <p:nvGraphicFramePr>
          <p:cNvPr id="1019" name="Google Shape;1019;p76"/>
          <p:cNvGraphicFramePr/>
          <p:nvPr/>
        </p:nvGraphicFramePr>
        <p:xfrm>
          <a:off x="5029700" y="548213"/>
          <a:ext cx="3000000" cy="3000000"/>
        </p:xfrm>
        <a:graphic>
          <a:graphicData uri="http://schemas.openxmlformats.org/drawingml/2006/table">
            <a:tbl>
              <a:tblPr>
                <a:noFill/>
                <a:tableStyleId>{6229A307-BE43-4B6D-A1BB-23A3A900E4ED}</a:tableStyleId>
              </a:tblPr>
              <a:tblGrid>
                <a:gridCol w="1049925"/>
                <a:gridCol w="1049925"/>
                <a:gridCol w="104992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Defs</a:t>
                      </a:r>
                      <a:endParaRPr b="1" sz="1100"/>
                    </a:p>
                  </a:txBody>
                  <a:tcPr marT="68575" marB="68575" marR="91425" marL="91425"/>
                </a:tc>
                <a:tc>
                  <a:txBody>
                    <a:bodyPr/>
                    <a:lstStyle/>
                    <a:p>
                      <a:pPr indent="0" lvl="0" marL="0" rtl="0" algn="l">
                        <a:spcBef>
                          <a:spcPts val="0"/>
                        </a:spcBef>
                        <a:spcAft>
                          <a:spcPts val="0"/>
                        </a:spcAft>
                        <a:buNone/>
                      </a:pPr>
                      <a:r>
                        <a:rPr b="1" lang="sv-SE" sz="1100"/>
                        <a:t>Uses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1, 7</a:t>
                      </a:r>
                      <a:endParaRPr sz="1100"/>
                    </a:p>
                  </a:txBody>
                  <a:tcPr marT="68575" marB="68575" marR="91425" marL="91425"/>
                </a:tc>
                <a:tc>
                  <a:txBody>
                    <a:bodyPr/>
                    <a:lstStyle/>
                    <a:p>
                      <a:pPr indent="0" lvl="0" marL="0" rtl="0" algn="l">
                        <a:spcBef>
                          <a:spcPts val="0"/>
                        </a:spcBef>
                        <a:spcAft>
                          <a:spcPts val="0"/>
                        </a:spcAft>
                        <a:buNone/>
                      </a:pPr>
                      <a:r>
                        <a:rPr lang="sv-SE" sz="1100"/>
                        <a:t>4, 5, 7, 10</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1, 5</a:t>
                      </a:r>
                      <a:endParaRPr sz="1100"/>
                    </a:p>
                  </a:txBody>
                  <a:tcPr marT="68575" marB="68575" marR="91425" marL="91425"/>
                </a:tc>
                <a:tc>
                  <a:txBody>
                    <a:bodyPr/>
                    <a:lstStyle/>
                    <a:p>
                      <a:pPr indent="0" lvl="0" marL="0" rtl="0" algn="l">
                        <a:spcBef>
                          <a:spcPts val="0"/>
                        </a:spcBef>
                        <a:spcAft>
                          <a:spcPts val="0"/>
                        </a:spcAft>
                        <a:buNone/>
                      </a:pPr>
                      <a:r>
                        <a:rPr lang="sv-SE" sz="1100"/>
                        <a:t>3, 5, 10</a:t>
                      </a:r>
                      <a:endParaRPr sz="1100"/>
                    </a:p>
                  </a:txBody>
                  <a:tcPr marT="68575" marB="6857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1"/>
                                        </p:tgtEl>
                                        <p:attrNameLst>
                                          <p:attrName>style.visibility</p:attrName>
                                        </p:attrNameLst>
                                      </p:cBhvr>
                                      <p:to>
                                        <p:strVal val="visible"/>
                                      </p:to>
                                    </p:set>
                                    <p:animEffect filter="fade" transition="in">
                                      <p:cBhvr>
                                        <p:cTn dur="1"/>
                                        <p:tgtEl>
                                          <p:spTgt spid="10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2"/>
                                        </p:tgtEl>
                                        <p:attrNameLst>
                                          <p:attrName>style.visibility</p:attrName>
                                        </p:attrNameLst>
                                      </p:cBhvr>
                                      <p:to>
                                        <p:strVal val="visible"/>
                                      </p:to>
                                    </p:set>
                                    <p:animEffect filter="fade" transition="in">
                                      <p:cBhvr>
                                        <p:cTn dur="1"/>
                                        <p:tgtEl>
                                          <p:spTgt spid="1002"/>
                                        </p:tgtEl>
                                      </p:cBhvr>
                                    </p:animEffect>
                                  </p:childTnLst>
                                </p:cTn>
                              </p:par>
                              <p:par>
                                <p:cTn fill="hold" nodeType="withEffect" presetClass="entr" presetID="10" presetSubtype="0">
                                  <p:stCondLst>
                                    <p:cond delay="0"/>
                                  </p:stCondLst>
                                  <p:childTnLst>
                                    <p:set>
                                      <p:cBhvr>
                                        <p:cTn dur="1" fill="hold">
                                          <p:stCondLst>
                                            <p:cond delay="0"/>
                                          </p:stCondLst>
                                        </p:cTn>
                                        <p:tgtEl>
                                          <p:spTgt spid="1003"/>
                                        </p:tgtEl>
                                        <p:attrNameLst>
                                          <p:attrName>style.visibility</p:attrName>
                                        </p:attrNameLst>
                                      </p:cBhvr>
                                      <p:to>
                                        <p:strVal val="visible"/>
                                      </p:to>
                                    </p:set>
                                    <p:animEffect filter="fade" transition="in">
                                      <p:cBhvr>
                                        <p:cTn dur="1"/>
                                        <p:tgtEl>
                                          <p:spTgt spid="1003"/>
                                        </p:tgtEl>
                                      </p:cBhvr>
                                    </p:animEffect>
                                  </p:childTnLst>
                                </p:cTn>
                              </p:par>
                              <p:par>
                                <p:cTn fill="hold" nodeType="withEffect" presetClass="entr" presetID="10" presetSubtype="0">
                                  <p:stCondLst>
                                    <p:cond delay="0"/>
                                  </p:stCondLst>
                                  <p:childTnLst>
                                    <p:set>
                                      <p:cBhvr>
                                        <p:cTn dur="1" fill="hold">
                                          <p:stCondLst>
                                            <p:cond delay="0"/>
                                          </p:stCondLst>
                                        </p:cTn>
                                        <p:tgtEl>
                                          <p:spTgt spid="1004"/>
                                        </p:tgtEl>
                                        <p:attrNameLst>
                                          <p:attrName>style.visibility</p:attrName>
                                        </p:attrNameLst>
                                      </p:cBhvr>
                                      <p:to>
                                        <p:strVal val="visible"/>
                                      </p:to>
                                    </p:set>
                                    <p:animEffect filter="fade" transition="in">
                                      <p:cBhvr>
                                        <p:cTn dur="1"/>
                                        <p:tgtEl>
                                          <p:spTgt spid="1004"/>
                                        </p:tgtEl>
                                      </p:cBhvr>
                                    </p:animEffect>
                                  </p:childTnLst>
                                </p:cTn>
                              </p:par>
                              <p:par>
                                <p:cTn fill="hold" nodeType="withEffect" presetClass="entr" presetID="10" presetSubtype="0">
                                  <p:stCondLst>
                                    <p:cond delay="0"/>
                                  </p:stCondLst>
                                  <p:childTnLst>
                                    <p:set>
                                      <p:cBhvr>
                                        <p:cTn dur="1" fill="hold">
                                          <p:stCondLst>
                                            <p:cond delay="0"/>
                                          </p:stCondLst>
                                        </p:cTn>
                                        <p:tgtEl>
                                          <p:spTgt spid="1005"/>
                                        </p:tgtEl>
                                        <p:attrNameLst>
                                          <p:attrName>style.visibility</p:attrName>
                                        </p:attrNameLst>
                                      </p:cBhvr>
                                      <p:to>
                                        <p:strVal val="visible"/>
                                      </p:to>
                                    </p:set>
                                    <p:animEffect filter="fade" transition="in">
                                      <p:cBhvr>
                                        <p:cTn dur="1"/>
                                        <p:tgtEl>
                                          <p:spTgt spid="1005"/>
                                        </p:tgtEl>
                                      </p:cBhvr>
                                    </p:animEffect>
                                  </p:childTnLst>
                                </p:cTn>
                              </p:par>
                              <p:par>
                                <p:cTn fill="hold" nodeType="withEffect" presetClass="entr" presetID="10" presetSubtype="0">
                                  <p:stCondLst>
                                    <p:cond delay="0"/>
                                  </p:stCondLst>
                                  <p:childTnLst>
                                    <p:set>
                                      <p:cBhvr>
                                        <p:cTn dur="1" fill="hold">
                                          <p:stCondLst>
                                            <p:cond delay="0"/>
                                          </p:stCondLst>
                                        </p:cTn>
                                        <p:tgtEl>
                                          <p:spTgt spid="1006"/>
                                        </p:tgtEl>
                                        <p:attrNameLst>
                                          <p:attrName>style.visibility</p:attrName>
                                        </p:attrNameLst>
                                      </p:cBhvr>
                                      <p:to>
                                        <p:strVal val="visible"/>
                                      </p:to>
                                    </p:set>
                                    <p:animEffect filter="fade" transition="in">
                                      <p:cBhvr>
                                        <p:cTn dur="1"/>
                                        <p:tgtEl>
                                          <p:spTgt spid="1006"/>
                                        </p:tgtEl>
                                      </p:cBhvr>
                                    </p:animEffect>
                                  </p:childTnLst>
                                </p:cTn>
                              </p:par>
                              <p:par>
                                <p:cTn fill="hold" nodeType="withEffect" presetClass="entr" presetID="10" presetSubtype="0">
                                  <p:stCondLst>
                                    <p:cond delay="0"/>
                                  </p:stCondLst>
                                  <p:childTnLst>
                                    <p:set>
                                      <p:cBhvr>
                                        <p:cTn dur="1" fill="hold">
                                          <p:stCondLst>
                                            <p:cond delay="0"/>
                                          </p:stCondLst>
                                        </p:cTn>
                                        <p:tgtEl>
                                          <p:spTgt spid="1007"/>
                                        </p:tgtEl>
                                        <p:attrNameLst>
                                          <p:attrName>style.visibility</p:attrName>
                                        </p:attrNameLst>
                                      </p:cBhvr>
                                      <p:to>
                                        <p:strVal val="visible"/>
                                      </p:to>
                                    </p:set>
                                    <p:animEffect filter="fade" transition="in">
                                      <p:cBhvr>
                                        <p:cTn dur="1"/>
                                        <p:tgtEl>
                                          <p:spTgt spid="1007"/>
                                        </p:tgtEl>
                                      </p:cBhvr>
                                    </p:animEffect>
                                  </p:childTnLst>
                                </p:cTn>
                              </p:par>
                              <p:par>
                                <p:cTn fill="hold" nodeType="withEffect" presetClass="entr" presetID="10" presetSubtype="0">
                                  <p:stCondLst>
                                    <p:cond delay="0"/>
                                  </p:stCondLst>
                                  <p:childTnLst>
                                    <p:set>
                                      <p:cBhvr>
                                        <p:cTn dur="1" fill="hold">
                                          <p:stCondLst>
                                            <p:cond delay="0"/>
                                          </p:stCondLst>
                                        </p:cTn>
                                        <p:tgtEl>
                                          <p:spTgt spid="1008"/>
                                        </p:tgtEl>
                                        <p:attrNameLst>
                                          <p:attrName>style.visibility</p:attrName>
                                        </p:attrNameLst>
                                      </p:cBhvr>
                                      <p:to>
                                        <p:strVal val="visible"/>
                                      </p:to>
                                    </p:set>
                                    <p:animEffect filter="fade" transition="in">
                                      <p:cBhvr>
                                        <p:cTn dur="1"/>
                                        <p:tgtEl>
                                          <p:spTgt spid="1008"/>
                                        </p:tgtEl>
                                      </p:cBhvr>
                                    </p:animEffect>
                                  </p:childTnLst>
                                </p:cTn>
                              </p:par>
                              <p:par>
                                <p:cTn fill="hold" nodeType="withEffect" presetClass="entr" presetID="10" presetSubtype="0">
                                  <p:stCondLst>
                                    <p:cond delay="0"/>
                                  </p:stCondLst>
                                  <p:childTnLst>
                                    <p:set>
                                      <p:cBhvr>
                                        <p:cTn dur="1" fill="hold">
                                          <p:stCondLst>
                                            <p:cond delay="0"/>
                                          </p:stCondLst>
                                        </p:cTn>
                                        <p:tgtEl>
                                          <p:spTgt spid="1009"/>
                                        </p:tgtEl>
                                        <p:attrNameLst>
                                          <p:attrName>style.visibility</p:attrName>
                                        </p:attrNameLst>
                                      </p:cBhvr>
                                      <p:to>
                                        <p:strVal val="visible"/>
                                      </p:to>
                                    </p:set>
                                    <p:animEffect filter="fade" transition="in">
                                      <p:cBhvr>
                                        <p:cTn dur="1000"/>
                                        <p:tgtEl>
                                          <p:spTgt spid="10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0"/>
                                        </p:tgtEl>
                                        <p:attrNameLst>
                                          <p:attrName>style.visibility</p:attrName>
                                        </p:attrNameLst>
                                      </p:cBhvr>
                                      <p:to>
                                        <p:strVal val="visible"/>
                                      </p:to>
                                    </p:set>
                                    <p:animEffect filter="fade" transition="in">
                                      <p:cBhvr>
                                        <p:cTn dur="1"/>
                                        <p:tgtEl>
                                          <p:spTgt spid="10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1"/>
                                        </p:tgtEl>
                                        <p:attrNameLst>
                                          <p:attrName>style.visibility</p:attrName>
                                        </p:attrNameLst>
                                      </p:cBhvr>
                                      <p:to>
                                        <p:strVal val="visible"/>
                                      </p:to>
                                    </p:set>
                                    <p:animEffect filter="fade" transition="in">
                                      <p:cBhvr>
                                        <p:cTn dur="1"/>
                                        <p:tgtEl>
                                          <p:spTgt spid="1011"/>
                                        </p:tgtEl>
                                      </p:cBhvr>
                                    </p:animEffect>
                                  </p:childTnLst>
                                </p:cTn>
                              </p:par>
                              <p:par>
                                <p:cTn fill="hold" nodeType="withEffect" presetClass="entr" presetID="10" presetSubtype="0">
                                  <p:stCondLst>
                                    <p:cond delay="0"/>
                                  </p:stCondLst>
                                  <p:childTnLst>
                                    <p:set>
                                      <p:cBhvr>
                                        <p:cTn dur="1" fill="hold">
                                          <p:stCondLst>
                                            <p:cond delay="0"/>
                                          </p:stCondLst>
                                        </p:cTn>
                                        <p:tgtEl>
                                          <p:spTgt spid="1012"/>
                                        </p:tgtEl>
                                        <p:attrNameLst>
                                          <p:attrName>style.visibility</p:attrName>
                                        </p:attrNameLst>
                                      </p:cBhvr>
                                      <p:to>
                                        <p:strVal val="visible"/>
                                      </p:to>
                                    </p:set>
                                    <p:animEffect filter="fade" transition="in">
                                      <p:cBhvr>
                                        <p:cTn dur="1"/>
                                        <p:tgtEl>
                                          <p:spTgt spid="1012"/>
                                        </p:tgtEl>
                                      </p:cBhvr>
                                    </p:animEffect>
                                  </p:childTnLst>
                                </p:cTn>
                              </p:par>
                              <p:par>
                                <p:cTn fill="hold" nodeType="withEffect" presetClass="entr" presetID="10" presetSubtype="0">
                                  <p:stCondLst>
                                    <p:cond delay="0"/>
                                  </p:stCondLst>
                                  <p:childTnLst>
                                    <p:set>
                                      <p:cBhvr>
                                        <p:cTn dur="1" fill="hold">
                                          <p:stCondLst>
                                            <p:cond delay="0"/>
                                          </p:stCondLst>
                                        </p:cTn>
                                        <p:tgtEl>
                                          <p:spTgt spid="1013"/>
                                        </p:tgtEl>
                                        <p:attrNameLst>
                                          <p:attrName>style.visibility</p:attrName>
                                        </p:attrNameLst>
                                      </p:cBhvr>
                                      <p:to>
                                        <p:strVal val="visible"/>
                                      </p:to>
                                    </p:set>
                                    <p:animEffect filter="fade" transition="in">
                                      <p:cBhvr>
                                        <p:cTn dur="1"/>
                                        <p:tgtEl>
                                          <p:spTgt spid="1013"/>
                                        </p:tgtEl>
                                      </p:cBhvr>
                                    </p:animEffect>
                                  </p:childTnLst>
                                </p:cTn>
                              </p:par>
                              <p:par>
                                <p:cTn fill="hold" nodeType="withEffect" presetClass="entr" presetID="10" presetSubtype="0">
                                  <p:stCondLst>
                                    <p:cond delay="0"/>
                                  </p:stCondLst>
                                  <p:childTnLst>
                                    <p:set>
                                      <p:cBhvr>
                                        <p:cTn dur="1" fill="hold">
                                          <p:stCondLst>
                                            <p:cond delay="0"/>
                                          </p:stCondLst>
                                        </p:cTn>
                                        <p:tgtEl>
                                          <p:spTgt spid="1014"/>
                                        </p:tgtEl>
                                        <p:attrNameLst>
                                          <p:attrName>style.visibility</p:attrName>
                                        </p:attrNameLst>
                                      </p:cBhvr>
                                      <p:to>
                                        <p:strVal val="visible"/>
                                      </p:to>
                                    </p:set>
                                    <p:animEffect filter="fade" transition="in">
                                      <p:cBhvr>
                                        <p:cTn dur="1"/>
                                        <p:tgtEl>
                                          <p:spTgt spid="1014"/>
                                        </p:tgtEl>
                                      </p:cBhvr>
                                    </p:animEffect>
                                  </p:childTnLst>
                                </p:cTn>
                              </p:par>
                              <p:par>
                                <p:cTn fill="hold" nodeType="withEffect" presetClass="entr" presetID="10" presetSubtype="0">
                                  <p:stCondLst>
                                    <p:cond delay="0"/>
                                  </p:stCondLst>
                                  <p:childTnLst>
                                    <p:set>
                                      <p:cBhvr>
                                        <p:cTn dur="1" fill="hold">
                                          <p:stCondLst>
                                            <p:cond delay="0"/>
                                          </p:stCondLst>
                                        </p:cTn>
                                        <p:tgtEl>
                                          <p:spTgt spid="1015"/>
                                        </p:tgtEl>
                                        <p:attrNameLst>
                                          <p:attrName>style.visibility</p:attrName>
                                        </p:attrNameLst>
                                      </p:cBhvr>
                                      <p:to>
                                        <p:strVal val="visible"/>
                                      </p:to>
                                    </p:set>
                                    <p:animEffect filter="fade" transition="in">
                                      <p:cBhvr>
                                        <p:cTn dur="1"/>
                                        <p:tgtEl>
                                          <p:spTgt spid="10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6"/>
                                        </p:tgtEl>
                                        <p:attrNameLst>
                                          <p:attrName>style.visibility</p:attrName>
                                        </p:attrNameLst>
                                      </p:cBhvr>
                                      <p:to>
                                        <p:strVal val="visible"/>
                                      </p:to>
                                    </p:set>
                                    <p:animEffect filter="fade" transition="in">
                                      <p:cBhvr>
                                        <p:cTn dur="1"/>
                                        <p:tgtEl>
                                          <p:spTgt spid="10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7"/>
                                        </p:tgtEl>
                                        <p:attrNameLst>
                                          <p:attrName>style.visibility</p:attrName>
                                        </p:attrNameLst>
                                      </p:cBhvr>
                                      <p:to>
                                        <p:strVal val="visible"/>
                                      </p:to>
                                    </p:set>
                                    <p:animEffect filter="fade" transition="in">
                                      <p:cBhvr>
                                        <p:cTn dur="1"/>
                                        <p:tgtEl>
                                          <p:spTgt spid="10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1025" name="Google Shape;1025;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Control-flow and data-flow capture important paths in program execution.</a:t>
            </a:r>
            <a:endParaRPr/>
          </a:p>
          <a:p>
            <a:pPr indent="-393700" lvl="0" marL="457200" rtl="0" algn="l">
              <a:spcBef>
                <a:spcPts val="1000"/>
              </a:spcBef>
              <a:spcAft>
                <a:spcPts val="0"/>
              </a:spcAft>
              <a:buSzPts val="2600"/>
              <a:buChar char="•"/>
            </a:pPr>
            <a:r>
              <a:rPr lang="sv-SE"/>
              <a:t>Analysis of how variables are defined and then used and the dependencies between definitions and usages can help us reveal important faults.</a:t>
            </a:r>
            <a:endParaRPr/>
          </a:p>
          <a:p>
            <a:pPr indent="-393700" lvl="0" marL="457200" rtl="0" algn="l">
              <a:spcBef>
                <a:spcPts val="1000"/>
              </a:spcBef>
              <a:spcAft>
                <a:spcPts val="0"/>
              </a:spcAft>
              <a:buSzPts val="2600"/>
              <a:buChar char="•"/>
            </a:pPr>
            <a:r>
              <a:rPr lang="sv-SE"/>
              <a:t>Many forms of analysis can be performed using data flow information.</a:t>
            </a:r>
            <a:endParaRPr/>
          </a:p>
        </p:txBody>
      </p:sp>
      <p:sp>
        <p:nvSpPr>
          <p:cNvPr id="1026" name="Google Shape;1026;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1032" name="Google Shape;1032;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If there is a fault in a computation, we can observe it by looking at where the computation is used. </a:t>
            </a:r>
            <a:endParaRPr/>
          </a:p>
          <a:p>
            <a:pPr indent="-393700" lvl="0" marL="457200" rtl="0" algn="l">
              <a:spcBef>
                <a:spcPts val="1000"/>
              </a:spcBef>
              <a:spcAft>
                <a:spcPts val="0"/>
              </a:spcAft>
              <a:buSzPts val="2600"/>
              <a:buChar char="•"/>
            </a:pPr>
            <a:r>
              <a:rPr lang="sv-SE"/>
              <a:t>By identifying DU pairs and paths, we can create tests that trigger faults along those paths.</a:t>
            </a:r>
            <a:endParaRPr/>
          </a:p>
          <a:p>
            <a:pPr indent="-368300" lvl="1" marL="914400" rtl="0" algn="l">
              <a:spcBef>
                <a:spcPts val="500"/>
              </a:spcBef>
              <a:spcAft>
                <a:spcPts val="0"/>
              </a:spcAft>
              <a:buSzPts val="2200"/>
              <a:buChar char="•"/>
            </a:pPr>
            <a:r>
              <a:rPr lang="sv-SE"/>
              <a:t>All DU Pairs coverage</a:t>
            </a:r>
            <a:endParaRPr/>
          </a:p>
          <a:p>
            <a:pPr indent="-368300" lvl="1" marL="914400" rtl="0" algn="l">
              <a:spcBef>
                <a:spcPts val="500"/>
              </a:spcBef>
              <a:spcAft>
                <a:spcPts val="0"/>
              </a:spcAft>
              <a:buSzPts val="2200"/>
              <a:buChar char="•"/>
            </a:pPr>
            <a:r>
              <a:rPr lang="sv-SE"/>
              <a:t>All DU Paths coverage</a:t>
            </a:r>
            <a:endParaRPr/>
          </a:p>
          <a:p>
            <a:pPr indent="-368300" lvl="1" marL="914400" rtl="0" algn="l">
              <a:spcBef>
                <a:spcPts val="500"/>
              </a:spcBef>
              <a:spcAft>
                <a:spcPts val="0"/>
              </a:spcAft>
              <a:buSzPts val="2200"/>
              <a:buChar char="•"/>
            </a:pPr>
            <a:r>
              <a:rPr lang="sv-SE"/>
              <a:t>All Definitions coverage</a:t>
            </a:r>
            <a:endParaRPr/>
          </a:p>
        </p:txBody>
      </p:sp>
      <p:sp>
        <p:nvSpPr>
          <p:cNvPr id="1033" name="Google Shape;1033;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40" name="Google Shape;1040;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1041" name="Google Shape;1041;p7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Exercise Session - Structural Testing</a:t>
            </a:r>
            <a:endParaRPr/>
          </a:p>
          <a:p>
            <a:pPr indent="-368300" lvl="1" marL="914400" rtl="0" algn="l">
              <a:spcBef>
                <a:spcPts val="500"/>
              </a:spcBef>
              <a:spcAft>
                <a:spcPts val="0"/>
              </a:spcAft>
              <a:buSzPts val="2200"/>
              <a:buChar char="•"/>
            </a:pPr>
            <a:r>
              <a:rPr lang="sv-SE"/>
              <a:t>Using Meeting Planner code.</a:t>
            </a:r>
            <a:endParaRPr/>
          </a:p>
          <a:p>
            <a:pPr indent="-393700" lvl="0" marL="457200" rtl="0" algn="l">
              <a:spcBef>
                <a:spcPts val="1000"/>
              </a:spcBef>
              <a:spcAft>
                <a:spcPts val="0"/>
              </a:spcAft>
              <a:buSzPts val="2600"/>
              <a:buChar char="•"/>
            </a:pPr>
            <a:r>
              <a:rPr lang="sv-SE"/>
              <a:t>Next Wednesday - Fault-Based Testing</a:t>
            </a:r>
            <a:endParaRPr/>
          </a:p>
          <a:p>
            <a:pPr indent="-368300" lvl="1" marL="914400" rtl="0" algn="l">
              <a:spcBef>
                <a:spcPts val="500"/>
              </a:spcBef>
              <a:spcAft>
                <a:spcPts val="0"/>
              </a:spcAft>
              <a:buSzPts val="2200"/>
              <a:buChar char="•"/>
            </a:pPr>
            <a:r>
              <a:rPr lang="sv-SE"/>
              <a:t>Pezze &amp; Young - Ch 16</a:t>
            </a:r>
            <a:endParaRPr/>
          </a:p>
          <a:p>
            <a:pPr indent="-393700" lvl="0" marL="457200" rtl="0" algn="l">
              <a:spcBef>
                <a:spcPts val="1000"/>
              </a:spcBef>
              <a:spcAft>
                <a:spcPts val="0"/>
              </a:spcAft>
              <a:buSzPts val="2600"/>
              <a:buChar char="•"/>
            </a:pPr>
            <a:r>
              <a:rPr lang="sv-SE"/>
              <a:t>Assignment 2</a:t>
            </a:r>
            <a:endParaRPr/>
          </a:p>
          <a:p>
            <a:pPr indent="-368300" lvl="1" marL="914400" rtl="0" algn="l">
              <a:spcBef>
                <a:spcPts val="500"/>
              </a:spcBef>
              <a:spcAft>
                <a:spcPts val="0"/>
              </a:spcAft>
              <a:buSzPts val="2200"/>
              <a:buChar char="•"/>
            </a:pPr>
            <a:r>
              <a:rPr lang="sv-SE"/>
              <a:t>Due February 27! We have covered everything on it.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1" name="Google Shape;191;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Goals</a:t>
            </a:r>
            <a:endParaRPr/>
          </a:p>
        </p:txBody>
      </p:sp>
      <p:sp>
        <p:nvSpPr>
          <p:cNvPr id="192" name="Google Shape;192;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Introduce Path Coverage</a:t>
            </a:r>
            <a:endParaRPr/>
          </a:p>
          <a:p>
            <a:pPr indent="-393700" lvl="0" marL="457200" rtl="0" algn="l">
              <a:spcBef>
                <a:spcPts val="1000"/>
              </a:spcBef>
              <a:spcAft>
                <a:spcPts val="0"/>
              </a:spcAft>
              <a:buSzPts val="2600"/>
              <a:buChar char="•"/>
            </a:pPr>
            <a:r>
              <a:rPr lang="sv-SE"/>
              <a:t>Data Flow Coverage Criteria</a:t>
            </a:r>
            <a:endParaRPr/>
          </a:p>
          <a:p>
            <a:pPr indent="-368300" lvl="1" marL="914400" rtl="0" algn="l">
              <a:spcBef>
                <a:spcPts val="500"/>
              </a:spcBef>
              <a:spcAft>
                <a:spcPts val="0"/>
              </a:spcAft>
              <a:buSzPts val="2200"/>
              <a:buChar char="•"/>
            </a:pPr>
            <a:r>
              <a:rPr lang="sv-SE"/>
              <a:t>Focus on how information spreads through a program.</a:t>
            </a:r>
            <a:endParaRPr/>
          </a:p>
          <a:p>
            <a:pPr indent="-368300" lvl="1" marL="914400" rtl="0" algn="l">
              <a:spcBef>
                <a:spcPts val="500"/>
              </a:spcBef>
              <a:spcAft>
                <a:spcPts val="0"/>
              </a:spcAft>
              <a:buSzPts val="2200"/>
              <a:buChar char="•"/>
            </a:pPr>
            <a:r>
              <a:rPr lang="sv-SE"/>
              <a:t>Based on Definition-Use Pairs</a:t>
            </a:r>
            <a:endParaRPr/>
          </a:p>
          <a:p>
            <a:pPr indent="-342900" lvl="2" marL="1371600" rtl="0" algn="l">
              <a:spcBef>
                <a:spcPts val="500"/>
              </a:spcBef>
              <a:spcAft>
                <a:spcPts val="0"/>
              </a:spcAft>
              <a:buSzPts val="1800"/>
              <a:buChar char="•"/>
            </a:pPr>
            <a:r>
              <a:rPr lang="sv-SE"/>
              <a:t>(Where is X defined? Where is each definition of X used?)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99" name="Google Shape;199;p3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Path Coverage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Coverage</a:t>
            </a:r>
            <a:endParaRPr/>
          </a:p>
        </p:txBody>
      </p:sp>
      <p:sp>
        <p:nvSpPr>
          <p:cNvPr id="205" name="Google Shape;205;p31"/>
          <p:cNvSpPr txBox="1"/>
          <p:nvPr>
            <p:ph idx="1" type="body"/>
          </p:nvPr>
        </p:nvSpPr>
        <p:spPr>
          <a:xfrm>
            <a:off x="468900" y="1176325"/>
            <a:ext cx="8217900" cy="35865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Path coverage requires that all paths through the CFG are covered.</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Coverage = Number of Paths Covered</a:t>
            </a:r>
            <a:endParaRPr/>
          </a:p>
          <a:p>
            <a:pPr indent="0" lvl="0" marL="0" rtl="0" algn="l">
              <a:spcBef>
                <a:spcPts val="1000"/>
              </a:spcBef>
              <a:spcAft>
                <a:spcPts val="0"/>
              </a:spcAft>
              <a:buNone/>
            </a:pPr>
            <a:r>
              <a:rPr lang="sv-SE"/>
              <a:t>					Number of Total Paths</a:t>
            </a:r>
            <a:endParaRPr/>
          </a:p>
          <a:p>
            <a:pPr indent="0" lvl="0" marL="0" rtl="0" algn="l">
              <a:spcBef>
                <a:spcPts val="1000"/>
              </a:spcBef>
              <a:spcAft>
                <a:spcPts val="0"/>
              </a:spcAft>
              <a:buNone/>
            </a:pPr>
            <a:r>
              <a:t/>
            </a:r>
            <a:endParaRPr/>
          </a:p>
        </p:txBody>
      </p:sp>
      <p:cxnSp>
        <p:nvCxnSpPr>
          <p:cNvPr id="206" name="Google Shape;206;p31"/>
          <p:cNvCxnSpPr/>
          <p:nvPr/>
        </p:nvCxnSpPr>
        <p:spPr>
          <a:xfrm flipH="1" rot="10800000">
            <a:off x="2225975" y="4107506"/>
            <a:ext cx="5389500" cy="8700"/>
          </a:xfrm>
          <a:prstGeom prst="straightConnector1">
            <a:avLst/>
          </a:prstGeom>
          <a:noFill/>
          <a:ln cap="flat" cmpd="sng" w="19050">
            <a:solidFill>
              <a:srgbClr val="000000"/>
            </a:solidFill>
            <a:prstDash val="solid"/>
            <a:round/>
            <a:headEnd len="med" w="med" type="none"/>
            <a:tailEnd len="med" w="med" type="none"/>
          </a:ln>
        </p:spPr>
      </p:cxnSp>
      <p:sp>
        <p:nvSpPr>
          <p:cNvPr id="207" name="Google Shape;207;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8" name="Google Shape;208;p31"/>
          <p:cNvSpPr/>
          <p:nvPr/>
        </p:nvSpPr>
        <p:spPr>
          <a:xfrm>
            <a:off x="2814100" y="2508750"/>
            <a:ext cx="8187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200">
                <a:solidFill>
                  <a:schemeClr val="dk1"/>
                </a:solidFill>
              </a:rPr>
              <a:t>B</a:t>
            </a:r>
            <a:endParaRPr b="0" i="0" sz="1200" u="none" cap="none" strike="noStrike">
              <a:solidFill>
                <a:schemeClr val="dk1"/>
              </a:solidFill>
              <a:latin typeface="Arial"/>
              <a:ea typeface="Arial"/>
              <a:cs typeface="Arial"/>
              <a:sym typeface="Arial"/>
            </a:endParaRPr>
          </a:p>
        </p:txBody>
      </p:sp>
      <p:sp>
        <p:nvSpPr>
          <p:cNvPr id="209" name="Google Shape;209;p31"/>
          <p:cNvSpPr/>
          <p:nvPr/>
        </p:nvSpPr>
        <p:spPr>
          <a:xfrm>
            <a:off x="3000195" y="30033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True</a:t>
            </a:r>
            <a:endParaRPr b="0" i="0" u="none" cap="none" strike="noStrike">
              <a:solidFill>
                <a:schemeClr val="dk1"/>
              </a:solidFill>
              <a:latin typeface="Arial"/>
              <a:ea typeface="Arial"/>
              <a:cs typeface="Arial"/>
              <a:sym typeface="Arial"/>
            </a:endParaRPr>
          </a:p>
        </p:txBody>
      </p:sp>
      <p:sp>
        <p:nvSpPr>
          <p:cNvPr id="210" name="Google Shape;210;p31"/>
          <p:cNvSpPr/>
          <p:nvPr/>
        </p:nvSpPr>
        <p:spPr>
          <a:xfrm>
            <a:off x="3000198" y="217810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False</a:t>
            </a:r>
            <a:endParaRPr b="0" i="0" u="none" cap="none" strike="noStrike">
              <a:solidFill>
                <a:schemeClr val="dk1"/>
              </a:solidFill>
              <a:latin typeface="Arial"/>
              <a:ea typeface="Arial"/>
              <a:cs typeface="Arial"/>
              <a:sym typeface="Arial"/>
            </a:endParaRPr>
          </a:p>
        </p:txBody>
      </p:sp>
      <p:sp>
        <p:nvSpPr>
          <p:cNvPr id="211" name="Google Shape;211;p31"/>
          <p:cNvSpPr/>
          <p:nvPr/>
        </p:nvSpPr>
        <p:spPr>
          <a:xfrm>
            <a:off x="1823322" y="2571750"/>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A</a:t>
            </a:r>
            <a:endParaRPr b="0" i="0" sz="1800" u="none" cap="none" strike="noStrike">
              <a:solidFill>
                <a:schemeClr val="dk1"/>
              </a:solidFill>
              <a:latin typeface="Arial"/>
              <a:ea typeface="Arial"/>
              <a:cs typeface="Arial"/>
              <a:sym typeface="Arial"/>
            </a:endParaRPr>
          </a:p>
        </p:txBody>
      </p:sp>
      <p:cxnSp>
        <p:nvCxnSpPr>
          <p:cNvPr id="212" name="Google Shape;212;p31"/>
          <p:cNvCxnSpPr>
            <a:stCxn id="211" idx="3"/>
            <a:endCxn id="208" idx="1"/>
          </p:cNvCxnSpPr>
          <p:nvPr/>
        </p:nvCxnSpPr>
        <p:spPr>
          <a:xfrm>
            <a:off x="2298822" y="2732250"/>
            <a:ext cx="515400" cy="0"/>
          </a:xfrm>
          <a:prstGeom prst="straightConnector1">
            <a:avLst/>
          </a:prstGeom>
          <a:noFill/>
          <a:ln cap="flat" cmpd="sng" w="9525">
            <a:solidFill>
              <a:schemeClr val="dk2"/>
            </a:solidFill>
            <a:prstDash val="solid"/>
            <a:round/>
            <a:headEnd len="med" w="med" type="none"/>
            <a:tailEnd len="med" w="med" type="triangle"/>
          </a:ln>
        </p:spPr>
      </p:cxnSp>
      <p:sp>
        <p:nvSpPr>
          <p:cNvPr id="213" name="Google Shape;213;p31"/>
          <p:cNvSpPr/>
          <p:nvPr/>
        </p:nvSpPr>
        <p:spPr>
          <a:xfrm>
            <a:off x="4096497" y="2187750"/>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C</a:t>
            </a:r>
            <a:endParaRPr b="0" i="0" sz="1800" u="none" cap="none" strike="noStrike">
              <a:solidFill>
                <a:schemeClr val="dk1"/>
              </a:solidFill>
              <a:latin typeface="Arial"/>
              <a:ea typeface="Arial"/>
              <a:cs typeface="Arial"/>
              <a:sym typeface="Arial"/>
            </a:endParaRPr>
          </a:p>
        </p:txBody>
      </p:sp>
      <p:cxnSp>
        <p:nvCxnSpPr>
          <p:cNvPr id="214" name="Google Shape;214;p31"/>
          <p:cNvCxnSpPr>
            <a:endCxn id="213" idx="1"/>
          </p:cNvCxnSpPr>
          <p:nvPr/>
        </p:nvCxnSpPr>
        <p:spPr>
          <a:xfrm flipH="1" rot="10800000">
            <a:off x="3380697" y="2348250"/>
            <a:ext cx="715800" cy="276900"/>
          </a:xfrm>
          <a:prstGeom prst="straightConnector1">
            <a:avLst/>
          </a:prstGeom>
          <a:noFill/>
          <a:ln cap="flat" cmpd="sng" w="9525">
            <a:solidFill>
              <a:schemeClr val="dk2"/>
            </a:solidFill>
            <a:prstDash val="solid"/>
            <a:round/>
            <a:headEnd len="med" w="med" type="none"/>
            <a:tailEnd len="med" w="med" type="triangle"/>
          </a:ln>
        </p:spPr>
      </p:cxnSp>
      <p:sp>
        <p:nvSpPr>
          <p:cNvPr id="215" name="Google Shape;215;p31"/>
          <p:cNvSpPr/>
          <p:nvPr/>
        </p:nvSpPr>
        <p:spPr>
          <a:xfrm>
            <a:off x="3924900" y="2746075"/>
            <a:ext cx="8187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200">
                <a:solidFill>
                  <a:schemeClr val="dk1"/>
                </a:solidFill>
              </a:rPr>
              <a:t>D</a:t>
            </a:r>
            <a:endParaRPr b="0" i="0" sz="1200" u="none" cap="none" strike="noStrike">
              <a:solidFill>
                <a:schemeClr val="dk1"/>
              </a:solidFill>
              <a:latin typeface="Arial"/>
              <a:ea typeface="Arial"/>
              <a:cs typeface="Arial"/>
              <a:sym typeface="Arial"/>
            </a:endParaRPr>
          </a:p>
        </p:txBody>
      </p:sp>
      <p:cxnSp>
        <p:nvCxnSpPr>
          <p:cNvPr id="216" name="Google Shape;216;p31"/>
          <p:cNvCxnSpPr>
            <a:endCxn id="215" idx="1"/>
          </p:cNvCxnSpPr>
          <p:nvPr/>
        </p:nvCxnSpPr>
        <p:spPr>
          <a:xfrm>
            <a:off x="3409800" y="2867275"/>
            <a:ext cx="515100" cy="102300"/>
          </a:xfrm>
          <a:prstGeom prst="straightConnector1">
            <a:avLst/>
          </a:prstGeom>
          <a:noFill/>
          <a:ln cap="flat" cmpd="sng" w="9525">
            <a:solidFill>
              <a:schemeClr val="dk2"/>
            </a:solidFill>
            <a:prstDash val="solid"/>
            <a:round/>
            <a:headEnd len="med" w="med" type="none"/>
            <a:tailEnd len="med" w="med" type="triangle"/>
          </a:ln>
        </p:spPr>
      </p:cxnSp>
      <p:sp>
        <p:nvSpPr>
          <p:cNvPr id="217" name="Google Shape;217;p31"/>
          <p:cNvSpPr/>
          <p:nvPr/>
        </p:nvSpPr>
        <p:spPr>
          <a:xfrm>
            <a:off x="5178372" y="2534450"/>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E</a:t>
            </a:r>
            <a:endParaRPr b="0" i="0" sz="1800" u="none" cap="none" strike="noStrike">
              <a:solidFill>
                <a:schemeClr val="dk1"/>
              </a:solidFill>
              <a:latin typeface="Arial"/>
              <a:ea typeface="Arial"/>
              <a:cs typeface="Arial"/>
              <a:sym typeface="Arial"/>
            </a:endParaRPr>
          </a:p>
        </p:txBody>
      </p:sp>
      <p:sp>
        <p:nvSpPr>
          <p:cNvPr id="218" name="Google Shape;218;p31"/>
          <p:cNvSpPr/>
          <p:nvPr/>
        </p:nvSpPr>
        <p:spPr>
          <a:xfrm>
            <a:off x="5178372" y="3005900"/>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F</a:t>
            </a:r>
            <a:endParaRPr b="0" i="0" sz="1800" u="none" cap="none" strike="noStrike">
              <a:solidFill>
                <a:schemeClr val="dk1"/>
              </a:solidFill>
              <a:latin typeface="Arial"/>
              <a:ea typeface="Arial"/>
              <a:cs typeface="Arial"/>
              <a:sym typeface="Arial"/>
            </a:endParaRPr>
          </a:p>
        </p:txBody>
      </p:sp>
      <p:cxnSp>
        <p:nvCxnSpPr>
          <p:cNvPr id="219" name="Google Shape;219;p31"/>
          <p:cNvCxnSpPr>
            <a:endCxn id="218" idx="1"/>
          </p:cNvCxnSpPr>
          <p:nvPr/>
        </p:nvCxnSpPr>
        <p:spPr>
          <a:xfrm>
            <a:off x="4562472" y="3080300"/>
            <a:ext cx="615900" cy="8610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31"/>
          <p:cNvCxnSpPr>
            <a:endCxn id="217" idx="1"/>
          </p:cNvCxnSpPr>
          <p:nvPr/>
        </p:nvCxnSpPr>
        <p:spPr>
          <a:xfrm flipH="1" rot="10800000">
            <a:off x="4562172" y="2694950"/>
            <a:ext cx="616200" cy="15270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p31"/>
          <p:cNvCxnSpPr>
            <a:stCxn id="213" idx="3"/>
            <a:endCxn id="217" idx="1"/>
          </p:cNvCxnSpPr>
          <p:nvPr/>
        </p:nvCxnSpPr>
        <p:spPr>
          <a:xfrm>
            <a:off x="4571997" y="2348250"/>
            <a:ext cx="606300" cy="346800"/>
          </a:xfrm>
          <a:prstGeom prst="straightConnector1">
            <a:avLst/>
          </a:prstGeom>
          <a:noFill/>
          <a:ln cap="flat" cmpd="sng" w="9525">
            <a:solidFill>
              <a:schemeClr val="dk2"/>
            </a:solidFill>
            <a:prstDash val="solid"/>
            <a:round/>
            <a:headEnd len="med" w="med" type="none"/>
            <a:tailEnd len="med" w="med" type="triangle"/>
          </a:ln>
        </p:spPr>
      </p:cxnSp>
      <p:sp>
        <p:nvSpPr>
          <p:cNvPr id="222" name="Google Shape;222;p31"/>
          <p:cNvSpPr txBox="1"/>
          <p:nvPr/>
        </p:nvSpPr>
        <p:spPr>
          <a:xfrm>
            <a:off x="6735750" y="1990300"/>
            <a:ext cx="2408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Paths:</a:t>
            </a:r>
            <a:endParaRPr/>
          </a:p>
          <a:p>
            <a:pPr indent="0" lvl="0" marL="0" rtl="0" algn="l">
              <a:spcBef>
                <a:spcPts val="0"/>
              </a:spcBef>
              <a:spcAft>
                <a:spcPts val="0"/>
              </a:spcAft>
              <a:buNone/>
            </a:pPr>
            <a:r>
              <a:rPr lang="sv-SE"/>
              <a:t>A, B, C, E, G</a:t>
            </a:r>
            <a:endParaRPr/>
          </a:p>
          <a:p>
            <a:pPr indent="0" lvl="0" marL="0" rtl="0" algn="l">
              <a:spcBef>
                <a:spcPts val="0"/>
              </a:spcBef>
              <a:spcAft>
                <a:spcPts val="0"/>
              </a:spcAft>
              <a:buNone/>
            </a:pPr>
            <a:r>
              <a:rPr lang="sv-SE"/>
              <a:t>A, B, D, E, G</a:t>
            </a:r>
            <a:endParaRPr/>
          </a:p>
          <a:p>
            <a:pPr indent="0" lvl="0" marL="0" rtl="0" algn="l">
              <a:spcBef>
                <a:spcPts val="0"/>
              </a:spcBef>
              <a:spcAft>
                <a:spcPts val="0"/>
              </a:spcAft>
              <a:buNone/>
            </a:pPr>
            <a:r>
              <a:rPr lang="sv-SE"/>
              <a:t>A, B, D, F, G</a:t>
            </a:r>
            <a:endParaRPr/>
          </a:p>
        </p:txBody>
      </p:sp>
      <p:sp>
        <p:nvSpPr>
          <p:cNvPr id="223" name="Google Shape;223;p31"/>
          <p:cNvSpPr/>
          <p:nvPr/>
        </p:nvSpPr>
        <p:spPr>
          <a:xfrm>
            <a:off x="6088647" y="2757925"/>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G</a:t>
            </a:r>
            <a:endParaRPr b="0" i="0" sz="1800" u="none" cap="none" strike="noStrike">
              <a:solidFill>
                <a:schemeClr val="dk1"/>
              </a:solidFill>
              <a:latin typeface="Arial"/>
              <a:ea typeface="Arial"/>
              <a:cs typeface="Arial"/>
              <a:sym typeface="Arial"/>
            </a:endParaRPr>
          </a:p>
        </p:txBody>
      </p:sp>
      <p:cxnSp>
        <p:nvCxnSpPr>
          <p:cNvPr id="224" name="Google Shape;224;p31"/>
          <p:cNvCxnSpPr>
            <a:stCxn id="217" idx="3"/>
            <a:endCxn id="223" idx="1"/>
          </p:cNvCxnSpPr>
          <p:nvPr/>
        </p:nvCxnSpPr>
        <p:spPr>
          <a:xfrm>
            <a:off x="5653872" y="2694950"/>
            <a:ext cx="434700" cy="22350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p31"/>
          <p:cNvCxnSpPr>
            <a:stCxn id="218" idx="3"/>
            <a:endCxn id="223" idx="1"/>
          </p:cNvCxnSpPr>
          <p:nvPr/>
        </p:nvCxnSpPr>
        <p:spPr>
          <a:xfrm flipH="1" rot="10800000">
            <a:off x="5653872" y="2918300"/>
            <a:ext cx="434700" cy="248100"/>
          </a:xfrm>
          <a:prstGeom prst="straightConnector1">
            <a:avLst/>
          </a:prstGeom>
          <a:noFill/>
          <a:ln cap="flat" cmpd="sng" w="9525">
            <a:solidFill>
              <a:schemeClr val="dk2"/>
            </a:solidFill>
            <a:prstDash val="solid"/>
            <a:round/>
            <a:headEnd len="med" w="med" type="none"/>
            <a:tailEnd len="med" w="med" type="triangle"/>
          </a:ln>
        </p:spPr>
      </p:cxnSp>
      <p:sp>
        <p:nvSpPr>
          <p:cNvPr id="226" name="Google Shape;226;p31"/>
          <p:cNvSpPr/>
          <p:nvPr/>
        </p:nvSpPr>
        <p:spPr>
          <a:xfrm>
            <a:off x="4365636" y="25749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False</a:t>
            </a:r>
            <a:endParaRPr b="0" i="0" u="none" cap="none" strike="noStrike">
              <a:solidFill>
                <a:schemeClr val="dk1"/>
              </a:solidFill>
              <a:latin typeface="Arial"/>
              <a:ea typeface="Arial"/>
              <a:cs typeface="Arial"/>
              <a:sym typeface="Arial"/>
            </a:endParaRPr>
          </a:p>
        </p:txBody>
      </p:sp>
      <p:sp>
        <p:nvSpPr>
          <p:cNvPr id="227" name="Google Shape;227;p31"/>
          <p:cNvSpPr/>
          <p:nvPr/>
        </p:nvSpPr>
        <p:spPr>
          <a:xfrm>
            <a:off x="4511370" y="312668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True</a:t>
            </a:r>
            <a:endParaRPr b="0" i="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Path Coverage</a:t>
            </a:r>
            <a:endParaRPr b="0" i="0" u="none" cap="none" strike="noStrike">
              <a:latin typeface="Arial"/>
              <a:ea typeface="Arial"/>
              <a:cs typeface="Arial"/>
              <a:sym typeface="Arial"/>
            </a:endParaRPr>
          </a:p>
        </p:txBody>
      </p:sp>
      <p:sp>
        <p:nvSpPr>
          <p:cNvPr id="237" name="Google Shape;237;p32"/>
          <p:cNvSpPr/>
          <p:nvPr/>
        </p:nvSpPr>
        <p:spPr>
          <a:xfrm>
            <a:off x="468900" y="1232156"/>
            <a:ext cx="4590300" cy="2145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sv-SE">
                <a:solidFill>
                  <a:schemeClr val="dk1"/>
                </a:solidFill>
                <a:latin typeface="Consolas"/>
                <a:ea typeface="Consolas"/>
                <a:cs typeface="Consolas"/>
                <a:sym typeface="Consolas"/>
              </a:rPr>
              <a:t>public </a:t>
            </a:r>
            <a:r>
              <a:rPr b="1" i="0" lang="sv-SE" u="none" cap="none" strike="noStrike">
                <a:solidFill>
                  <a:schemeClr val="dk1"/>
                </a:solidFill>
                <a:latin typeface="Consolas"/>
                <a:ea typeface="Consolas"/>
                <a:cs typeface="Consolas"/>
                <a:sym typeface="Consolas"/>
              </a:rPr>
              <a:t>int </a:t>
            </a:r>
            <a:r>
              <a:rPr b="1" lang="sv-SE">
                <a:solidFill>
                  <a:schemeClr val="dk1"/>
                </a:solidFill>
                <a:latin typeface="Consolas"/>
                <a:ea typeface="Consolas"/>
                <a:cs typeface="Consolas"/>
                <a:sym typeface="Consolas"/>
              </a:rPr>
              <a:t>flipSome</a:t>
            </a:r>
            <a:r>
              <a:rPr b="1" i="0" lang="sv-SE" u="none" cap="none" strike="noStrike">
                <a:solidFill>
                  <a:schemeClr val="dk1"/>
                </a:solidFill>
                <a:latin typeface="Consolas"/>
                <a:ea typeface="Consolas"/>
                <a:cs typeface="Consolas"/>
                <a:sym typeface="Consolas"/>
              </a:rPr>
              <a:t>(int[] A, int N, int 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int i=0;</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while (i&lt;N and A[i] &lt;X)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if (A[i]&lt;0)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A[i] = - A[i];</a:t>
            </a:r>
            <a:endParaRPr b="1">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return</a:t>
            </a:r>
            <a:r>
              <a:rPr b="1" lang="sv-SE">
                <a:solidFill>
                  <a:schemeClr val="dk1"/>
                </a:solidFill>
                <a:latin typeface="Consolas"/>
                <a:ea typeface="Consolas"/>
                <a:cs typeface="Consolas"/>
                <a:sym typeface="Consolas"/>
              </a:rPr>
              <a:t> A</a:t>
            </a: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p:txBody>
      </p:sp>
      <p:cxnSp>
        <p:nvCxnSpPr>
          <p:cNvPr id="238" name="Google Shape;238;p32"/>
          <p:cNvCxnSpPr/>
          <p:nvPr/>
        </p:nvCxnSpPr>
        <p:spPr>
          <a:xfrm>
            <a:off x="6732910" y="20362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239" name="Google Shape;239;p32"/>
          <p:cNvCxnSpPr/>
          <p:nvPr/>
        </p:nvCxnSpPr>
        <p:spPr>
          <a:xfrm>
            <a:off x="4824810" y="2036241"/>
            <a:ext cx="0" cy="1005000"/>
          </a:xfrm>
          <a:prstGeom prst="straightConnector1">
            <a:avLst/>
          </a:prstGeom>
          <a:noFill/>
          <a:ln cap="flat" cmpd="sng" w="28575">
            <a:solidFill>
              <a:srgbClr val="000000"/>
            </a:solidFill>
            <a:prstDash val="solid"/>
            <a:round/>
            <a:headEnd len="sm" w="sm" type="none"/>
            <a:tailEnd len="sm" w="sm" type="triangle"/>
          </a:ln>
        </p:spPr>
      </p:cxnSp>
      <p:sp>
        <p:nvSpPr>
          <p:cNvPr id="240" name="Google Shape;240;p32"/>
          <p:cNvSpPr/>
          <p:nvPr/>
        </p:nvSpPr>
        <p:spPr>
          <a:xfrm>
            <a:off x="7516173" y="33284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241" name="Google Shape;241;p32"/>
          <p:cNvSpPr/>
          <p:nvPr/>
        </p:nvSpPr>
        <p:spPr>
          <a:xfrm>
            <a:off x="4146625" y="18070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242" name="Google Shape;242;p32"/>
          <p:cNvSpPr/>
          <p:nvPr/>
        </p:nvSpPr>
        <p:spPr>
          <a:xfrm>
            <a:off x="5691995" y="22971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243" name="Google Shape;243;p32"/>
          <p:cNvSpPr/>
          <p:nvPr/>
        </p:nvSpPr>
        <p:spPr>
          <a:xfrm>
            <a:off x="7085150" y="27838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244" name="Google Shape;244;p32"/>
          <p:cNvSpPr/>
          <p:nvPr/>
        </p:nvSpPr>
        <p:spPr>
          <a:xfrm>
            <a:off x="4193194" y="30561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245" name="Google Shape;245;p32"/>
          <p:cNvCxnSpPr/>
          <p:nvPr/>
        </p:nvCxnSpPr>
        <p:spPr>
          <a:xfrm>
            <a:off x="5743525" y="14916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246" name="Google Shape;246;p32"/>
          <p:cNvCxnSpPr/>
          <p:nvPr/>
        </p:nvCxnSpPr>
        <p:spPr>
          <a:xfrm>
            <a:off x="7792966" y="25263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247" name="Google Shape;247;p32"/>
          <p:cNvCxnSpPr/>
          <p:nvPr/>
        </p:nvCxnSpPr>
        <p:spPr>
          <a:xfrm>
            <a:off x="8152206" y="3490665"/>
            <a:ext cx="412200" cy="0"/>
          </a:xfrm>
          <a:prstGeom prst="straightConnector1">
            <a:avLst/>
          </a:prstGeom>
          <a:noFill/>
          <a:ln cap="flat" cmpd="sng" w="28575">
            <a:solidFill>
              <a:srgbClr val="000000"/>
            </a:solidFill>
            <a:prstDash val="solid"/>
            <a:round/>
            <a:headEnd len="sm" w="sm" type="none"/>
            <a:tailEnd len="sm" w="sm" type="none"/>
          </a:ln>
        </p:spPr>
      </p:cxnSp>
      <p:cxnSp>
        <p:nvCxnSpPr>
          <p:cNvPr id="248" name="Google Shape;248;p32"/>
          <p:cNvCxnSpPr/>
          <p:nvPr/>
        </p:nvCxnSpPr>
        <p:spPr>
          <a:xfrm>
            <a:off x="8570339" y="20906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249" name="Google Shape;249;p32"/>
          <p:cNvCxnSpPr/>
          <p:nvPr/>
        </p:nvCxnSpPr>
        <p:spPr>
          <a:xfrm>
            <a:off x="5764137" y="16005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250" name="Google Shape;250;p32"/>
          <p:cNvSpPr/>
          <p:nvPr/>
        </p:nvSpPr>
        <p:spPr>
          <a:xfrm>
            <a:off x="6790345" y="20589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51" name="Google Shape;251;p32"/>
          <p:cNvSpPr/>
          <p:nvPr/>
        </p:nvSpPr>
        <p:spPr>
          <a:xfrm>
            <a:off x="4811548" y="22767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252" name="Google Shape;252;p32"/>
          <p:cNvSpPr/>
          <p:nvPr/>
        </p:nvSpPr>
        <p:spPr>
          <a:xfrm>
            <a:off x="7863548" y="24945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53" name="Google Shape;253;p32"/>
          <p:cNvSpPr/>
          <p:nvPr/>
        </p:nvSpPr>
        <p:spPr>
          <a:xfrm>
            <a:off x="5800951" y="27123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254" name="Google Shape;254;p32"/>
          <p:cNvCxnSpPr/>
          <p:nvPr/>
        </p:nvCxnSpPr>
        <p:spPr>
          <a:xfrm>
            <a:off x="5743525" y="2526343"/>
            <a:ext cx="0" cy="959700"/>
          </a:xfrm>
          <a:prstGeom prst="straightConnector1">
            <a:avLst/>
          </a:prstGeom>
          <a:noFill/>
          <a:ln cap="flat" cmpd="sng" w="28575">
            <a:solidFill>
              <a:srgbClr val="000000"/>
            </a:solidFill>
            <a:prstDash val="solid"/>
            <a:round/>
            <a:headEnd len="sm" w="sm" type="none"/>
            <a:tailEnd len="sm" w="sm" type="none"/>
          </a:ln>
        </p:spPr>
      </p:cxnSp>
      <p:cxnSp>
        <p:nvCxnSpPr>
          <p:cNvPr id="255" name="Google Shape;255;p32"/>
          <p:cNvCxnSpPr/>
          <p:nvPr/>
        </p:nvCxnSpPr>
        <p:spPr>
          <a:xfrm>
            <a:off x="5764137" y="3490665"/>
            <a:ext cx="1740300" cy="0"/>
          </a:xfrm>
          <a:prstGeom prst="straightConnector1">
            <a:avLst/>
          </a:prstGeom>
          <a:noFill/>
          <a:ln cap="flat" cmpd="sng" w="28575">
            <a:solidFill>
              <a:srgbClr val="000000"/>
            </a:solidFill>
            <a:prstDash val="solid"/>
            <a:round/>
            <a:headEnd len="sm" w="sm" type="none"/>
            <a:tailEnd len="sm" w="sm" type="triangle"/>
          </a:ln>
        </p:spPr>
      </p:cxnSp>
      <p:sp>
        <p:nvSpPr>
          <p:cNvPr id="256" name="Google Shape;256;p32"/>
          <p:cNvSpPr/>
          <p:nvPr/>
        </p:nvSpPr>
        <p:spPr>
          <a:xfrm>
            <a:off x="5325392" y="11502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257" name="Google Shape;257;p32"/>
          <p:cNvCxnSpPr/>
          <p:nvPr/>
        </p:nvCxnSpPr>
        <p:spPr>
          <a:xfrm>
            <a:off x="7792966" y="3125358"/>
            <a:ext cx="0" cy="197700"/>
          </a:xfrm>
          <a:prstGeom prst="straightConnector1">
            <a:avLst/>
          </a:prstGeom>
          <a:noFill/>
          <a:ln cap="flat" cmpd="sng" w="28575">
            <a:solidFill>
              <a:srgbClr val="000000"/>
            </a:solidFill>
            <a:prstDash val="solid"/>
            <a:round/>
            <a:headEnd len="sm" w="sm" type="none"/>
            <a:tailEnd len="sm" w="sm" type="triangle"/>
          </a:ln>
        </p:spPr>
      </p:cxnSp>
      <p:sp>
        <p:nvSpPr>
          <p:cNvPr id="258" name="Google Shape;258;p32"/>
          <p:cNvSpPr txBox="1"/>
          <p:nvPr/>
        </p:nvSpPr>
        <p:spPr>
          <a:xfrm>
            <a:off x="452500" y="3718650"/>
            <a:ext cx="8660100" cy="10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900">
                <a:solidFill>
                  <a:schemeClr val="dk1"/>
                </a:solidFill>
              </a:rPr>
              <a:t>P</a:t>
            </a:r>
            <a:r>
              <a:rPr b="1" lang="sv-SE" sz="1900">
                <a:solidFill>
                  <a:schemeClr val="dk1"/>
                </a:solidFill>
              </a:rPr>
              <a:t>ath coverage is a powerful coverage metric, but is often impractical.</a:t>
            </a:r>
            <a:endParaRPr b="1" sz="1900">
              <a:solidFill>
                <a:schemeClr val="dk1"/>
              </a:solidFill>
            </a:endParaRPr>
          </a:p>
          <a:p>
            <a:pPr indent="-349250" lvl="0" marL="457200" rtl="0" algn="l">
              <a:spcBef>
                <a:spcPts val="0"/>
              </a:spcBef>
              <a:spcAft>
                <a:spcPts val="0"/>
              </a:spcAft>
              <a:buClr>
                <a:schemeClr val="dk1"/>
              </a:buClr>
              <a:buSzPts val="1900"/>
              <a:buChar char="●"/>
            </a:pPr>
            <a:r>
              <a:rPr b="1" lang="sv-SE" sz="1900">
                <a:solidFill>
                  <a:schemeClr val="dk1"/>
                </a:solidFill>
              </a:rPr>
              <a:t>How many paths does this have?</a:t>
            </a:r>
            <a:endParaRPr b="1" sz="1900">
              <a:solidFill>
                <a:schemeClr val="dk1"/>
              </a:solidFill>
            </a:endParaRPr>
          </a:p>
          <a:p>
            <a:pPr indent="-349250" lvl="0" marL="457200" rtl="0" algn="l">
              <a:spcBef>
                <a:spcPts val="0"/>
              </a:spcBef>
              <a:spcAft>
                <a:spcPts val="0"/>
              </a:spcAft>
              <a:buClr>
                <a:schemeClr val="dk1"/>
              </a:buClr>
              <a:buSzPts val="1900"/>
              <a:buChar char="●"/>
            </a:pPr>
            <a:r>
              <a:rPr b="1" lang="sv-SE" sz="1900">
                <a:solidFill>
                  <a:schemeClr val="dk1"/>
                </a:solidFill>
              </a:rPr>
              <a:t>Each loop cycle is a separate path!</a:t>
            </a:r>
            <a:endParaRPr b="1" sz="1900">
              <a:solidFill>
                <a:schemeClr val="dk1"/>
              </a:solidFill>
            </a:endParaRPr>
          </a:p>
        </p:txBody>
      </p:sp>
      <p:sp>
        <p:nvSpPr>
          <p:cNvPr id="259" name="Google Shape;259;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