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D33AFC-E321-41F5-AE66-E67B96A07209}">
  <a:tblStyle styleId="{20D33AFC-E321-41F5-AE66-E67B96A0720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Most test creation is based on our requirements, documentation, designs, and other ideas we have about how the software should function. This is what is known as functional testing, or black box testing, because we use information outside of the software to guide test creation. We treat it as a black box where input enters and output emerges. </a:t>
            </a:r>
            <a:r>
              <a:rPr lang="sv-SE">
                <a:solidFill>
                  <a:schemeClr val="dk1"/>
                </a:solidFill>
              </a:rPr>
              <a:t>However, the structure of the </a:t>
            </a:r>
            <a:r>
              <a:rPr lang="sv-SE"/>
              <a:t>software</a:t>
            </a:r>
            <a:r>
              <a:rPr lang="sv-SE">
                <a:solidFill>
                  <a:schemeClr val="dk1"/>
                </a:solidFill>
              </a:rPr>
              <a:t> </a:t>
            </a:r>
            <a:r>
              <a:rPr lang="sv-SE"/>
              <a:t>- the specific code we wrote -  is </a:t>
            </a:r>
            <a:r>
              <a:rPr lang="sv-SE">
                <a:solidFill>
                  <a:schemeClr val="dk1"/>
                </a:solidFill>
              </a:rPr>
              <a:t>a valuable source of information, so we should make use of that </a:t>
            </a:r>
            <a:r>
              <a:rPr lang="sv-SE"/>
              <a:t>as well to create tests</a:t>
            </a:r>
            <a:r>
              <a:rPr lang="sv-SE">
                <a:solidFill>
                  <a:schemeClr val="dk1"/>
                </a:solidFill>
              </a:rPr>
              <a:t>. Structural Testing</a:t>
            </a:r>
            <a:r>
              <a:rPr lang="sv-SE"/>
              <a:t>, or white box testing, suggests targeting specific code elements and using information about how those can execute to create new test cases derived around making that code do something - making an if-statement evaluate to true, making a switch statement evaluate to all cases, making a specific subexpression in a larger Boolean expression evaluate to true, making a loop evaluate once/twice/many times. </a:t>
            </a:r>
            <a:r>
              <a:rPr lang="sv-SE">
                <a:solidFill>
                  <a:srgbClr val="4F4F4F"/>
                </a:solidFill>
              </a:rPr>
              <a:t>The basic idea of structural testing is that you can prescribe ways to execute certain code structures, then measure how many of those structures you managed to get to execute in that manner. </a:t>
            </a:r>
            <a:endParaRPr>
              <a:solidFill>
                <a:srgbClr val="4F4F4F"/>
              </a:solidFill>
            </a:endParaRPr>
          </a:p>
          <a:p>
            <a:pPr indent="0" lvl="0" marL="0" rtl="0" algn="l">
              <a:lnSpc>
                <a:spcPct val="120000"/>
              </a:lnSpc>
              <a:spcBef>
                <a:spcPts val="0"/>
              </a:spcBef>
              <a:spcAft>
                <a:spcPts val="0"/>
              </a:spcAft>
              <a:buClr>
                <a:schemeClr val="dk1"/>
              </a:buClr>
              <a:buSzPts val="1100"/>
              <a:buFont typeface="Arial"/>
              <a:buNone/>
            </a:pPr>
            <a:r>
              <a:rPr lang="sv-SE">
                <a:solidFill>
                  <a:srgbClr val="4F4F4F"/>
                </a:solidFill>
              </a:rPr>
              <a:t>Why? (discuss - look for answers like no faults without execution, Corner cases, more thorough testing, requirements don’t necessarily cover things like helper functions, error handling code, etc. Requirements might be incomplete.</a:t>
            </a:r>
            <a:endParaRPr>
              <a:solidFill>
                <a:srgbClr val="4F4F4F"/>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 These criteria tell us how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t>Structural testing compliments functional testing by requiring that code elements are exercised in prescribed ways</a:t>
            </a:r>
            <a:r>
              <a:rPr lang="sv-SE">
                <a:solidFill>
                  <a:schemeClr val="dk1"/>
                </a:solidFill>
              </a:rPr>
              <a:t>. Requirements say little about how the code should be executed, and how the code is executed matters. So, the goal here is that, by executing everything, and by controlling how code is executed, we can do a more thorough job of testing. Look for ways to</a:t>
            </a:r>
            <a:r>
              <a:rPr lang="sv-SE"/>
              <a:t> enhance our exisitng tests using the uncovered or barely covered code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t>Structure-based tests do not directly make an argument for verification. They show that functionality works still - all tests do - but they don’t map as directly to the requirements as when you create the tests around showing certain outcomes. </a:t>
            </a:r>
            <a:endParaRPr/>
          </a:p>
          <a:p>
            <a:pPr indent="0" lvl="0" marL="0" rtl="0" algn="l">
              <a:lnSpc>
                <a:spcPct val="120000"/>
              </a:lnSpc>
              <a:spcBef>
                <a:spcPts val="0"/>
              </a:spcBef>
              <a:spcAft>
                <a:spcPts val="0"/>
              </a:spcAft>
              <a:buNone/>
            </a:pPr>
            <a:r>
              <a:rPr lang="sv-SE"/>
              <a:t>I</a:t>
            </a:r>
            <a:r>
              <a:rPr lang="sv-SE">
                <a:solidFill>
                  <a:schemeClr val="dk1"/>
                </a:solidFill>
              </a:rPr>
              <a:t>mportantly, </a:t>
            </a:r>
            <a:r>
              <a:rPr lang="sv-SE"/>
              <a:t>structural testing</a:t>
            </a:r>
            <a:r>
              <a:rPr lang="sv-SE">
                <a:solidFill>
                  <a:schemeClr val="dk1"/>
                </a:solidFill>
              </a:rPr>
              <a:t> can’t find what is missing. If the implementation does not include a function specified in the SRS, then only tests created from the SRS can expose that fault. Structural tests are based on the code that is there, and cannot expose what isn’t in the code.</a:t>
            </a:r>
            <a:r>
              <a:rPr lang="sv-SE"/>
              <a:t>Structural testing is useful for supplementing functional tests to help reveal faults.</a:t>
            </a:r>
            <a:endParaRPr/>
          </a:p>
          <a:p>
            <a:pPr indent="0" lvl="0" marL="0" rtl="0" algn="l">
              <a:lnSpc>
                <a:spcPct val="120000"/>
              </a:lnSpc>
              <a:spcBef>
                <a:spcPts val="0"/>
              </a:spcBef>
              <a:spcAft>
                <a:spcPts val="0"/>
              </a:spcAft>
              <a:buNone/>
            </a:pPr>
            <a:r>
              <a:rPr lang="sv-SE"/>
              <a:t>Functional tests are good at exposing conceptual faults. Structural tests are good at exposing coding mistakes.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need information on how that code works - specifically, we need to know about what is called control and data flow. In the first case, we need to know what parts of the code execute when we run a test. </a:t>
            </a:r>
            <a:r>
              <a:rPr lang="sv-SE"/>
              <a:t>Code is rarely sequential - conditional statements result in branches in execution, jumping between blocks of code. </a:t>
            </a:r>
            <a:r>
              <a:rPr lang="sv-SE">
                <a:solidFill>
                  <a:schemeClr val="dk1"/>
                </a:solidFill>
              </a:rPr>
              <a:t>The clearest example if if-then-else, well, only one outcome will execute, depending on the conditions we set. So, for a given test, we probably won’t execute both code branches. We need to know where control can branch, and in what ways. To do so, we track control flow information</a:t>
            </a:r>
            <a:r>
              <a:rPr lang="sv-SE"/>
              <a:t>. Control flow is information on how control passes between blocks of code.</a:t>
            </a:r>
            <a:endParaRPr/>
          </a:p>
          <a:p>
            <a:pPr indent="0" lvl="0" marL="0" rtl="0" algn="l">
              <a:lnSpc>
                <a:spcPct val="120000"/>
              </a:lnSpc>
              <a:spcBef>
                <a:spcPts val="0"/>
              </a:spcBef>
              <a:spcAft>
                <a:spcPts val="0"/>
              </a:spcAft>
              <a:buNone/>
            </a:pPr>
            <a:r>
              <a:rPr lang="sv-SE">
                <a:solidFill>
                  <a:schemeClr val="dk1"/>
                </a:solidFill>
              </a:rPr>
              <a:t>We also make use of the idea of data flow .</a:t>
            </a:r>
            <a:r>
              <a:rPr lang="sv-SE"/>
              <a:t>Data flow is information on how variables are used in other expressions.</a:t>
            </a:r>
            <a:r>
              <a:rPr lang="sv-SE">
                <a:solidFill>
                  <a:schemeClr val="dk1"/>
                </a:solidFill>
              </a:rPr>
              <a:t>. So, each time we assign a value to a variable, we track that new definition, and look at where that variable and its current value is used in other expressions, until it gets redefined again. Look at how information </a:t>
            </a:r>
            <a:r>
              <a:rPr lang="sv-SE"/>
              <a:t>passes through the codebase.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a:t>
            </a:r>
            <a:r>
              <a:rPr lang="sv-SE"/>
              <a:t>This is a </a:t>
            </a:r>
            <a:r>
              <a:rPr lang="sv-SE">
                <a:solidFill>
                  <a:schemeClr val="dk1"/>
                </a:solidFill>
              </a:rPr>
              <a:t>directed graph representing the different ways the program can be executed. </a:t>
            </a:r>
            <a:r>
              <a:rPr lang="sv-SE"/>
              <a:t>This</a:t>
            </a:r>
            <a:r>
              <a:rPr lang="sv-SE">
                <a:solidFill>
                  <a:schemeClr val="dk1"/>
                </a:solidFill>
              </a:rPr>
              <a: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extLst>
                    <a:ext uri="{A12FA001-AC4F-418D-AE19-62706E023703}">
                      <ahyp:hlinkClr val="tx"/>
                    </a:ext>
                  </a:extLst>
                </a:hlinkClick>
              </a:rPr>
              <a:t> </a:t>
            </a:r>
            <a:r>
              <a:rPr lang="sv-SE">
                <a:solidFill>
                  <a:srgbClr val="0B0080"/>
                </a:solidFill>
                <a:highlight>
                  <a:srgbClr val="FFFFFF"/>
                </a:highlight>
                <a:uFill>
                  <a:noFill/>
                </a:uFill>
                <a:hlinkClick r:id="rId3">
                  <a:extLst>
                    <a:ext uri="{A12FA001-AC4F-418D-AE19-62706E023703}">
                      <ahyp:hlinkClr val="tx"/>
                    </a:ext>
                  </a:extLst>
                </a:hlinkClick>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extLst>
                    <a:ext uri="{A12FA001-AC4F-418D-AE19-62706E023703}">
                      <ahyp:hlinkClr val="tx"/>
                    </a:ext>
                  </a:extLst>
                </a:hlinkClick>
              </a:rPr>
              <a:t> a directed </a:t>
            </a:r>
            <a:r>
              <a:rPr lang="sv-SE">
                <a:solidFill>
                  <a:srgbClr val="0B0080"/>
                </a:solidFill>
                <a:highlight>
                  <a:srgbClr val="FFFFFF"/>
                </a:highlight>
                <a:uFill>
                  <a:noFill/>
                </a:uFill>
                <a:hlinkClick r:id="rId5">
                  <a:extLst>
                    <a:ext uri="{A12FA001-AC4F-418D-AE19-62706E023703}">
                      <ahyp:hlinkClr val="tx"/>
                    </a:ext>
                  </a:extLst>
                </a:hlinkClick>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extLst>
                    <a:ext uri="{A12FA001-AC4F-418D-AE19-62706E023703}">
                      <ahyp:hlinkClr val="tx"/>
                    </a:ext>
                  </a:extLst>
                </a:hlinkClick>
              </a:rPr>
              <a:t> </a:t>
            </a:r>
            <a:r>
              <a:rPr lang="sv-SE">
                <a:solidFill>
                  <a:srgbClr val="0B0080"/>
                </a:solidFill>
                <a:highlight>
                  <a:srgbClr val="FFFFFF"/>
                </a:highlight>
                <a:uFill>
                  <a:noFill/>
                </a:uFill>
                <a:hlinkClick r:id="rId7">
                  <a:extLst>
                    <a:ext uri="{A12FA001-AC4F-418D-AE19-62706E023703}">
                      <ahyp:hlinkClr val="tx"/>
                    </a:ext>
                  </a:extLst>
                </a:hlinkClick>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extLst>
                    <a:ext uri="{A12FA001-AC4F-418D-AE19-62706E023703}">
                      <ahyp:hlinkClr val="tx"/>
                    </a:ext>
                  </a:extLst>
                </a:hlinkClick>
              </a:rPr>
              <a:t> </a:t>
            </a:r>
            <a:r>
              <a:rPr lang="sv-SE">
                <a:solidFill>
                  <a:srgbClr val="0B0080"/>
                </a:solidFill>
                <a:highlight>
                  <a:srgbClr val="FFFFFF"/>
                </a:highlight>
                <a:uFill>
                  <a:noFill/>
                </a:uFill>
                <a:hlinkClick r:id="rId9">
                  <a:extLst>
                    <a:ext uri="{A12FA001-AC4F-418D-AE19-62706E023703}">
                      <ahyp:hlinkClr val="tx"/>
                    </a:ext>
                  </a:extLst>
                </a:hlinkClick>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extLst>
                    <a:ext uri="{A12FA001-AC4F-418D-AE19-62706E023703}">
                      <ahyp:hlinkClr val="tx"/>
                    </a:ext>
                  </a:extLst>
                </a:hlinkClick>
              </a:rPr>
              <a:t> </a:t>
            </a:r>
            <a:r>
              <a:rPr lang="sv-SE">
                <a:solidFill>
                  <a:srgbClr val="0B0080"/>
                </a:solidFill>
                <a:highlight>
                  <a:srgbClr val="FFFFFF"/>
                </a:highlight>
                <a:uFill>
                  <a:noFill/>
                </a:uFill>
                <a:hlinkClick r:id="rId11">
                  <a:extLst>
                    <a:ext uri="{A12FA001-AC4F-418D-AE19-62706E023703}">
                      <ahyp:hlinkClr val="tx"/>
                    </a:ext>
                  </a:extLst>
                </a:hlinkClick>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extLst>
                    <a:ext uri="{A12FA001-AC4F-418D-AE19-62706E023703}">
                      <ahyp:hlinkClr val="tx"/>
                    </a:ext>
                  </a:extLst>
                </a:hlinkClick>
              </a:rPr>
              <a:t> </a:t>
            </a:r>
            <a:r>
              <a:rPr lang="sv-SE">
                <a:solidFill>
                  <a:srgbClr val="0B0080"/>
                </a:solidFill>
                <a:highlight>
                  <a:srgbClr val="FFFFFF"/>
                </a:highlight>
                <a:uFill>
                  <a:noFill/>
                </a:uFill>
                <a:hlinkClick r:id="rId13">
                  <a:extLst>
                    <a:ext uri="{A12FA001-AC4F-418D-AE19-62706E023703}">
                      <ahyp:hlinkClr val="tx"/>
                    </a:ext>
                  </a:extLst>
                </a:hlinkClick>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9df8977e_0_3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78" name="Google Shape;278;gbc9df8977e_0_3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79" name="Google Shape;279;gbc9df8977e_0_3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80" name="Google Shape;280;gbc9df8977e_0_3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81" name="Google Shape;281;gbc9df8977e_0_3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c9df8977e_0_3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c9df8977e_0_5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00" name="Google Shape;300;gbc9df8977e_0_5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01" name="Google Shape;301;gbc9df8977e_0_5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02" name="Google Shape;302;gbc9df8977e_0_5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03" name="Google Shape;303;gbc9df8977e_0_5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c9df8977e_0_5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9df8977e_0_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20" name="Google Shape;320;gbc9df8977e_0_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21" name="Google Shape;321;gbc9df8977e_0_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22" name="Google Shape;322;gbc9df8977e_0_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23" name="Google Shape;323;gbc9df8977e_0_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bc9df8977e_0_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c9df8977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c9df8977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a:t>
            </a:r>
            <a:r>
              <a:rPr lang="sv-SE">
                <a:highlight>
                  <a:srgbClr val="FFFFFF"/>
                </a:highlight>
              </a:rPr>
              <a:t>Typically a set of adjacent statements, but a statement might be broken up into multiple blocks to model control flow in the statement.</a:t>
            </a:r>
            <a:endParaRPr>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Today, we’re going to shift from general test creation to the idea of test adequacy - that we can somehow judge how good our tests are, and into the topic of structural testing, where we use information about the code to identify weaknesses in our tests and to design new tests. Strcutral Testing is used commonly as a way to “score” your test cases and to create new test cases. We will talk about a set of “coverage metrics” used in service of these two goals.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9df8977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9df8977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point out that you can break up the or statement in the if condition into multiple checks</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Statement coverage represents the basic coverage criterion.  We just ask that the code be executed. Many possible faults can remain uncovered with tests that satisfy statement coverage.  </a:t>
            </a:r>
            <a:r>
              <a:rPr lang="sv-SE"/>
              <a:t>However, </a:t>
            </a:r>
            <a:r>
              <a:rPr lang="sv-SE">
                <a:solidFill>
                  <a:schemeClr val="dk1"/>
                </a:solidFill>
              </a:rPr>
              <a:t>Statement coverage is eas</a:t>
            </a:r>
            <a:r>
              <a:rPr lang="sv-SE"/>
              <a:t>ier</a:t>
            </a:r>
            <a:r>
              <a:rPr lang="sv-SE">
                <a:solidFill>
                  <a:schemeClr val="dk1"/>
                </a:solidFill>
              </a:rPr>
              <a:t> to obtain</a:t>
            </a:r>
            <a:r>
              <a:rPr lang="sv-SE"/>
              <a:t> than the other criteria we will talk about, and </a:t>
            </a:r>
            <a:r>
              <a:rPr lang="sv-SE">
                <a:solidFill>
                  <a:schemeClr val="dk1"/>
                </a:solidFill>
              </a:rPr>
              <a:t>as a result,</a:t>
            </a:r>
            <a:r>
              <a:rPr lang="sv-SE"/>
              <a:t> </a:t>
            </a:r>
            <a:r>
              <a:rPr lang="sv-SE">
                <a:solidFill>
                  <a:schemeClr val="dk1"/>
                </a:solidFill>
              </a:rPr>
              <a:t>It is used where other criteria would require too many test cases, or for programs  with</a:t>
            </a:r>
            <a:r>
              <a:rPr lang="sv-SE"/>
              <a:t> </a:t>
            </a:r>
            <a:r>
              <a:rPr lang="sv-SE">
                <a:solidFill>
                  <a:schemeClr val="dk1"/>
                </a:solidFill>
              </a:rPr>
              <a:t>low reliability criteria, where </a:t>
            </a:r>
            <a:r>
              <a:rPr lang="sv-SE"/>
              <a:t>this is just a good way to ensure a basic level of testing.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3" name="Google Shape;403;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4" name="Google Shape;404;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5" name="Google Shape;405;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6" name="Google Shape;406;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 So, if we want to achieve statement coverage, we just need to cover each node of this graph - each line of code. We do NOT need to cover every edge, every way of passing control. How many tests do you think we need? Well, for this method, we can do it in one. We just need at least one negative array entry. Here is an example. (click) A single entry array with -1 in it, 1 for N and 10 for X. Here is the path it takes (click)</a:t>
            </a:r>
            <a:endParaRPr sz="1000">
              <a:solidFill>
                <a:schemeClr val="dk1"/>
              </a:solidFill>
            </a:endParaRPr>
          </a:p>
          <a:p>
            <a:pPr indent="0" lvl="0" marL="0" rtl="0" algn="l">
              <a:spcBef>
                <a:spcPts val="0"/>
              </a:spcBef>
              <a:spcAft>
                <a:spcPts val="0"/>
              </a:spcAft>
              <a:buNone/>
            </a:pPr>
            <a:r>
              <a:rPr lang="sv-SE" sz="1000">
                <a:solidFill>
                  <a:schemeClr val="dk1"/>
                </a:solidFill>
              </a:rPr>
              <a:t>Again, </a:t>
            </a:r>
            <a:r>
              <a:rPr b="0" i="0" lang="sv-SE" sz="1000" u="none" cap="none" strike="noStrike"/>
              <a:t>Statement coverage represents the basic coverage criterion.  We just ask that the code be execut</a:t>
            </a:r>
            <a:r>
              <a:rPr lang="sv-SE" sz="1000"/>
              <a:t>ed. </a:t>
            </a:r>
            <a:r>
              <a:rPr b="0" i="0" lang="sv-SE" sz="1000" u="none" cap="none" strike="noStrike"/>
              <a:t>Many possible 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 </a:t>
            </a:r>
            <a:r>
              <a:rPr b="0" i="0" lang="sv-SE" sz="1000" u="none" cap="none" strike="noStrike"/>
              <a:t>failures in one of the two conditions of the boolean while expression, failures due to the bad access of elements of the tail of the array.</a:t>
            </a:r>
            <a:r>
              <a:rPr lang="sv-SE" sz="1000"/>
              <a:t> There is a lot we can miss here, but it is a starting point. WE at least know that all lines of code are executed at least once.</a:t>
            </a:r>
            <a:endParaRPr sz="1000"/>
          </a:p>
        </p:txBody>
      </p:sp>
      <p:sp>
        <p:nvSpPr>
          <p:cNvPr id="407" name="Google Shape;407;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the </a:t>
            </a:r>
            <a:r>
              <a:rPr lang="sv-SE"/>
              <a:t>Level of coverage is not strictly correlated to test suite size.</a:t>
            </a:r>
            <a:r>
              <a:rPr lang="sv-SE">
                <a:solidFill>
                  <a:schemeClr val="dk1"/>
                </a:solidFill>
              </a:rPr>
              <a:t>. It’s all in how you write the test - you could write 1, 5, 20 tests - all could achieve the same level of coverage. (2-3)</a:t>
            </a:r>
            <a:r>
              <a:rPr lang="sv-SE"/>
              <a:t> </a:t>
            </a:r>
            <a:r>
              <a:rPr lang="sv-SE">
                <a:solidFill>
                  <a:schemeClr val="dk1"/>
                </a:solidFill>
              </a:rPr>
              <a:t>That said, larger test suites may not achieve more coverage, but (read 3)</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Geenrally, </a:t>
            </a:r>
            <a:r>
              <a:rPr lang="sv-SE">
                <a:solidFill>
                  <a:schemeClr val="dk1"/>
                </a:solidFill>
              </a:rPr>
              <a:t>(read 1). This is because some tests are better than others for detecting failures and localizing faults. If we choose one obligation at a time and target that specifically, we effectively carve out one </a:t>
            </a:r>
            <a:r>
              <a:rPr lang="sv-SE"/>
              <a:t>specific path.</a:t>
            </a:r>
            <a:r>
              <a:rPr lang="sv-SE">
                <a:solidFill>
                  <a:schemeClr val="dk1"/>
                </a:solidFill>
              </a:rPr>
              <a: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1-3) If we achieve Branch Coverage, we also achieve Statement Coverage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2</a:t>
            </a:r>
            <a:r>
              <a:rPr lang="sv-SE">
                <a:solidFill>
                  <a:schemeClr val="dk1"/>
                </a:solidFill>
              </a:rPr>
              <a:t>)</a:t>
            </a:r>
            <a:endParaRPr>
              <a:solidFill>
                <a:schemeClr val="dk1"/>
              </a:solidFill>
            </a:endParaRPr>
          </a:p>
          <a:p>
            <a:pPr indent="0" lvl="0" marL="0" rtl="0" algn="l">
              <a:lnSpc>
                <a:spcPct val="120000"/>
              </a:lnSpc>
              <a:spcBef>
                <a:spcPts val="0"/>
              </a:spcBef>
              <a:spcAft>
                <a:spcPts val="0"/>
              </a:spcAft>
              <a:buNone/>
            </a:pPr>
            <a:r>
              <a:rPr lang="sv-SE">
                <a:solidFill>
                  <a:schemeClr val="dk1"/>
                </a:solidFill>
              </a:rPr>
              <a:t>It’s subsuming the other for a reason, and that’s because you’re doing more work. At the least, (read </a:t>
            </a:r>
            <a:r>
              <a:rPr lang="sv-SE"/>
              <a:t>3-6</a:t>
            </a:r>
            <a:r>
              <a:rPr lang="sv-SE">
                <a:solidFill>
                  <a:schemeClr val="dk1"/>
                </a:solidFill>
              </a:rPr>
              <a:t>).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79" name="Google Shape;479;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0" name="Google Shape;480;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1" name="Google Shape;481;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2" name="Google Shape;482;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method again. Now, with statement coverage, we achieved coverage with one test: an array with -1, 1, and 10. This was enough for Statement Coverage, but Branch Coverage requires that we cover all edges in this graph - all ways of getting to each block of statements. We can still do this in one test - one that executes the loop twice, once where the array entry is negative and once where it is positive, but it does require a little more though - you need to cover that false branch, which was not required in statement coverage. We can do that with the test [-1, 1], 2, and 10. It takes this path (click)</a:t>
            </a:r>
            <a:endParaRPr sz="1000"/>
          </a:p>
          <a:p>
            <a:pPr indent="0" lvl="0" marL="0" rtl="0" algn="l">
              <a:spcBef>
                <a:spcPts val="0"/>
              </a:spcBef>
              <a:spcAft>
                <a:spcPts val="0"/>
              </a:spcAft>
              <a:buNone/>
            </a:pPr>
            <a:r>
              <a:rPr lang="sv-SE" sz="1000"/>
              <a:t>Branch coverage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Statement and Branch Coverage are the two most common coverage types by far. </a:t>
            </a:r>
            <a:endParaRPr sz="1000"/>
          </a:p>
          <a:p>
            <a:pPr indent="0" lvl="0" marL="0" rtl="0" algn="l">
              <a:spcBef>
                <a:spcPts val="0"/>
              </a:spcBef>
              <a:spcAft>
                <a:spcPts val="0"/>
              </a:spcAft>
              <a:buNone/>
            </a:pPr>
            <a:r>
              <a:rPr lang="sv-SE" sz="1000"/>
              <a:t>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483" name="Google Shape;483;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test creation for a few classes, and the next questions is… Are we done? </a:t>
            </a:r>
            <a:r>
              <a:rPr lang="sv-SE"/>
              <a:t>After we have made a test plan, come up with tests, and executed them… </a:t>
            </a:r>
            <a:endParaRPr/>
          </a:p>
          <a:p>
            <a:pPr indent="0" lvl="0" marL="0" rtl="0" algn="l">
              <a:spcBef>
                <a:spcPts val="0"/>
              </a:spcBef>
              <a:spcAft>
                <a:spcPts val="0"/>
              </a:spcAft>
              <a:buNone/>
            </a:pPr>
            <a:r>
              <a:rPr lang="sv-SE"/>
              <a:t>eventually make a judgement call (slide)</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9df897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9df8977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6" name="Google Shape;526;gbc9df8977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t>
            </a:r>
            <a:r>
              <a:rPr lang="sv-SE"/>
              <a:t>you wrote A == 1 instad of A == -1)</a:t>
            </a:r>
            <a:r>
              <a:rPr lang="sv-SE">
                <a:solidFill>
                  <a:schemeClr val="dk1"/>
                </a:solidFill>
              </a:rPr>
              <a:t>: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62" name="Google Shape;56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63" name="Google Shape;56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64" name="Google Shape;56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65" name="Google Shape;56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75" name="Google Shape;57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76" name="Google Shape;57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77" name="Google Shape;57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78" name="Google Shape;57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two test cases </a:t>
            </a:r>
            <a:r>
              <a:rPr lang="sv-SE" sz="1100">
                <a:solidFill>
                  <a:schemeClr val="dk1"/>
                </a:solidFill>
              </a:rPr>
              <a:t>(click)</a:t>
            </a:r>
            <a:r>
              <a:rPr lang="sv-SE" sz="1100"/>
              <a:t> need to cover three array values, one where it’s negative, one where it is positive but less than X and one where it is greater than or equal to X. But again, requires a little more thought. We need to do interesting things with the decision statements. </a:t>
            </a: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000"/>
          </a:p>
        </p:txBody>
      </p:sp>
      <p:sp>
        <p:nvSpPr>
          <p:cNvPr id="579" name="Google Shape;57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07" name="Google Shape;60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08" name="Google Shape;60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09" name="Google Shape;60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10" name="Google Shape;61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20" name="Google Shape;62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21" name="Google Shape;62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22" name="Google Shape;62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23" name="Google Shape;62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33" name="Google Shape;63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34" name="Google Shape;63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35" name="Google Shape;63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36" name="Google Shape;63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chemeClr val="dk1"/>
                </a:solidFill>
                <a:highlight>
                  <a:srgbClr val="FFFFFF"/>
                </a:highlight>
              </a:rPr>
              <a:t>This is actually a really hard question to answer. </a:t>
            </a:r>
            <a:r>
              <a:rPr lang="sv-SE"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lgn="l">
              <a:spcBef>
                <a:spcPts val="0"/>
              </a:spcBef>
              <a:spcAft>
                <a:spcPts val="0"/>
              </a:spcAft>
              <a:buNone/>
            </a:pPr>
            <a:r>
              <a:rPr lang="sv-SE"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6" name="Google Shape;64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7" name="Google Shape;64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8" name="Google Shape;64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9" name="Google Shape;64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endParaRPr sz="1100"/>
          </a:p>
          <a:p>
            <a:pPr indent="0" lvl="0" marL="0" rtl="0" algn="l">
              <a:spcBef>
                <a:spcPts val="0"/>
              </a:spcBef>
              <a:spcAft>
                <a:spcPts val="0"/>
              </a:spcAft>
              <a:buNone/>
            </a:pPr>
            <a:r>
              <a:rPr lang="sv-SE" sz="1100"/>
              <a:t>So, take A and B. We have four tests required for compound condition coverage. Let’s look at those. Can you tell me which of these we need for MC/DC and why?</a:t>
            </a:r>
            <a:endParaRPr sz="1100"/>
          </a:p>
          <a:p>
            <a:pPr indent="0" lvl="0" marL="0" rtl="0" algn="l">
              <a:spcBef>
                <a:spcPts val="0"/>
              </a:spcBef>
              <a:spcAft>
                <a:spcPts val="0"/>
              </a:spcAft>
              <a:buNone/>
            </a:pPr>
            <a:r>
              <a:rPr lang="sv-SE" sz="1100"/>
              <a:t>- First, we take a pair of tests. We hold B constant,</a:t>
            </a:r>
            <a:endParaRPr sz="1100"/>
          </a:p>
          <a:p>
            <a:pPr indent="0" lvl="0" marL="0" rtl="0" algn="l">
              <a:spcBef>
                <a:spcPts val="0"/>
              </a:spcBef>
              <a:spcAft>
                <a:spcPts val="0"/>
              </a:spcAft>
              <a:buNone/>
            </a:pPr>
            <a:r>
              <a:rPr lang="sv-SE" sz="1100"/>
              <a:t>-  but change the value of A. This flips the result of the expression. Because B was constant, we show A’s independent impact.</a:t>
            </a:r>
            <a:endParaRPr sz="1100"/>
          </a:p>
          <a:p>
            <a:pPr indent="0" lvl="0" marL="0" rtl="0" algn="l">
              <a:spcBef>
                <a:spcPts val="0"/>
              </a:spcBef>
              <a:spcAft>
                <a:spcPts val="0"/>
              </a:spcAft>
              <a:buNone/>
            </a:pPr>
            <a:r>
              <a:rPr lang="sv-SE" sz="1100"/>
              <a:t>- As a result, the outcome of the expression changes. That shows that A can have an independent impact on the whole decision.</a:t>
            </a:r>
            <a:endParaRPr sz="1100"/>
          </a:p>
          <a:p>
            <a:pPr indent="0" lvl="0" marL="0" rtl="0" algn="l">
              <a:spcBef>
                <a:spcPts val="0"/>
              </a:spcBef>
              <a:spcAft>
                <a:spcPts val="0"/>
              </a:spcAft>
              <a:buNone/>
            </a:pPr>
            <a:r>
              <a:rPr lang="sv-SE" sz="1100"/>
              <a:t>- now, take this pair. We hold A constant  </a:t>
            </a:r>
            <a:endParaRPr sz="1100"/>
          </a:p>
          <a:p>
            <a:pPr indent="0" lvl="0" marL="0" rtl="0" algn="l">
              <a:spcBef>
                <a:spcPts val="0"/>
              </a:spcBef>
              <a:spcAft>
                <a:spcPts val="0"/>
              </a:spcAft>
              <a:buNone/>
            </a:pPr>
            <a:r>
              <a:rPr lang="sv-SE" sz="1100"/>
              <a:t>- and vary B. The outcome changes. We see the independent impact of B.</a:t>
            </a:r>
            <a:endParaRPr sz="1100"/>
          </a:p>
          <a:p>
            <a:pPr indent="0" lvl="0" marL="0" rtl="0" algn="l">
              <a:spcBef>
                <a:spcPts val="0"/>
              </a:spcBef>
              <a:spcAft>
                <a:spcPts val="0"/>
              </a:spcAft>
              <a:buNone/>
            </a:pPr>
            <a:r>
              <a:rPr lang="sv-SE" sz="1100"/>
              <a:t>- We can get rid of test 4, as it isn’t necessary.</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715" name="Google Shape;715;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716" name="Google Shape;716;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717" name="Google Shape;717;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718" name="Google Shape;718;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719" name="Google Shape;719;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One more criterion that we will cover is </a:t>
            </a:r>
            <a:r>
              <a:rPr lang="sv-SE">
                <a:solidFill>
                  <a:schemeClr val="dk1"/>
                </a:solidFill>
              </a:rPr>
              <a:t>loop boundary coverage, which focuses on loops and places obligations on how they must be executed.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People have attempted to do this. Today’s topic are what are called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metrics like MCDC</a:t>
            </a:r>
            <a:endParaRPr>
              <a:solidFill>
                <a:schemeClr val="dk1"/>
              </a:solidFill>
            </a:endParaRPr>
          </a:p>
          <a:p>
            <a:pPr indent="0" lvl="0" marL="0" rtl="0" algn="l">
              <a:spcBef>
                <a:spcPts val="0"/>
              </a:spcBef>
              <a:spcAft>
                <a:spcPts val="0"/>
              </a:spcAft>
              <a:buNone/>
            </a:pPr>
            <a:r>
              <a:rPr lang="sv-SE"/>
              <a:t>2-end</a:t>
            </a:r>
            <a:r>
              <a:rPr lang="sv-SE">
                <a:solidFill>
                  <a:schemeClr val="dk1"/>
                </a:solidFill>
              </a:rPr>
              <a:t>)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is this usually handled? </a:t>
            </a: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gn="l">
              <a:lnSpc>
                <a:spcPct val="120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a:t>
            </a:r>
            <a:r>
              <a:rPr lang="sv-SE"/>
              <a:t>approximation</a:t>
            </a:r>
            <a:r>
              <a:rPr lang="sv-SE" sz="1200">
                <a:solidFill>
                  <a:schemeClr val="dk1"/>
                </a:solidFill>
              </a:rPr>
              <a:t>.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 look for holes where we made mistakes or where our e</a:t>
            </a:r>
            <a:r>
              <a:rPr lang="sv-SE"/>
              <a:t>xisting tests can be </a:t>
            </a:r>
            <a:r>
              <a:rPr lang="sv-SE" sz="1200">
                <a:solidFill>
                  <a:schemeClr val="dk1"/>
                </a:solidFill>
              </a:rPr>
              <a:t>. If </a:t>
            </a:r>
            <a:r>
              <a:rPr lang="sv-SE"/>
              <a:t>no t</a:t>
            </a:r>
            <a:r>
              <a:rPr lang="sv-SE" sz="1200">
                <a:solidFill>
                  <a:schemeClr val="dk1"/>
                </a:solidFill>
              </a:rPr>
              <a:t>est</a:t>
            </a:r>
            <a:r>
              <a:rPr lang="sv-SE"/>
              <a:t> </a:t>
            </a:r>
            <a:r>
              <a:rPr lang="sv-SE" sz="1200">
                <a:solidFill>
                  <a:schemeClr val="dk1"/>
                </a:solidFill>
              </a:rPr>
              <a:t>reach</a:t>
            </a:r>
            <a:r>
              <a:rPr lang="sv-SE"/>
              <a:t>es</a:t>
            </a:r>
            <a:r>
              <a:rPr lang="sv-SE" sz="1200">
                <a:solidFill>
                  <a:schemeClr val="dk1"/>
                </a:solidFill>
              </a:rPr>
              <a:t> a statement, </a:t>
            </a:r>
            <a:r>
              <a:rPr lang="sv-SE"/>
              <a:t>our tests are</a:t>
            </a:r>
            <a:r>
              <a:rPr lang="sv-SE" sz="1200">
                <a:solidFill>
                  <a:schemeClr val="dk1"/>
                </a:solidFill>
              </a:rPr>
              <a:t> inadequate for finding faults in that statement.</a:t>
            </a:r>
            <a:r>
              <a:rPr lang="sv-SE"/>
              <a:t> If we plant a known fault and no test exposes it, our tests are inadequate for finding our planted faults. These criteria present checklists of goals to cover when testing, and we can use them to measure how good our tests are. </a:t>
            </a:r>
            <a:r>
              <a:rPr lang="sv-SE" sz="1200">
                <a:solidFill>
                  <a:schemeClr val="dk1"/>
                </a:solidFill>
              </a:rPr>
              <a:t>If we don’t meet this list of obligations, we add tests that do. We keep building tests until the checklist is complete. At that point, we don’t know that our tests are perfect, we can never be sure, but we</a:t>
            </a:r>
            <a:r>
              <a:rPr lang="sv-SE"/>
              <a:t> can present some evidence that </a:t>
            </a:r>
            <a:r>
              <a:rPr lang="sv-SE" sz="1200">
                <a:solidFill>
                  <a:schemeClr val="dk1"/>
                </a:solidFill>
              </a:rPr>
              <a:t>they at</a:t>
            </a:r>
            <a:r>
              <a:rPr lang="sv-SE"/>
              <a:t> least </a:t>
            </a:r>
            <a:r>
              <a:rPr lang="sv-SE" sz="1200">
                <a:solidFill>
                  <a:schemeClr val="dk1"/>
                </a:solidFill>
              </a:rPr>
              <a:t>are not inadequate in the manner prescribed by the </a:t>
            </a:r>
            <a:r>
              <a:rPr lang="sv-SE"/>
              <a:t>criteria </a:t>
            </a:r>
            <a:r>
              <a:rPr lang="sv-SE" sz="1200">
                <a:solidFill>
                  <a:schemeClr val="dk1"/>
                </a:solidFill>
              </a:rPr>
              <a:t>we’re measuring. We can say that </a:t>
            </a:r>
            <a:r>
              <a:rPr lang="sv-SE"/>
              <a:t>we put in some demonstrable effort and met some conditions that - ideally - are positively correlated to success.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a:t>
            </a:r>
            <a:r>
              <a:rPr lang="sv-SE"/>
              <a:t>criteria</a:t>
            </a:r>
            <a:r>
              <a:rPr lang="sv-SE" sz="1200">
                <a:solidFill>
                  <a:schemeClr val="dk1"/>
                </a:solidFill>
              </a:rPr>
              <a:t>, but they are all based on the central idea that they each offer a checklist that covers a set of related factors that are - hopefuly- correlated to finding faults. If you build tests that me</a:t>
            </a:r>
            <a:r>
              <a:rPr lang="sv-SE"/>
              <a:t>et a criterion </a:t>
            </a:r>
            <a:r>
              <a:rPr lang="sv-SE" sz="1200">
                <a:solidFill>
                  <a:schemeClr val="dk1"/>
                </a:solidFill>
              </a:rPr>
              <a:t>and run them, you’ll be more likely to have noticed certain types of faults associated with that crit</a:t>
            </a:r>
            <a:r>
              <a:rPr lang="sv-SE"/>
              <a:t>erion</a:t>
            </a:r>
            <a:r>
              <a:rPr lang="sv-SE" sz="1200">
                <a:solidFill>
                  <a:schemeClr val="dk1"/>
                </a:solidFill>
              </a:rPr>
              <a:t>. For e</a:t>
            </a:r>
            <a:r>
              <a:rPr lang="sv-SE"/>
              <a:t>xample, the vast majority of these are based on exercising elements of the source code in a certain way, like taking all if-statements and ensuring that they evaluate to true and false. This is the basis of Structural Testing. Others are based on fake faults that we place in the code, and whether our tests detect those. This is the basis of mutation testing or fault-based testing, which we will talk aboutn ext week. Still others related to other factors of the requirements, input partitions, or other project artifacts. Consider something like comibnatorial interaction testing, which we talked about with system testing. That</a:t>
            </a:r>
            <a:r>
              <a:rPr lang="sv-SE" sz="1200">
                <a:solidFill>
                  <a:schemeClr val="dk1"/>
                </a:solidFill>
              </a:rPr>
              <a: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That’s an adequacy metric in a way, we want to cover all 2-way interactions between </a:t>
            </a:r>
            <a:r>
              <a:rPr lang="sv-SE"/>
              <a:t>test choices</a:t>
            </a:r>
            <a:r>
              <a:rPr lang="sv-SE" sz="1200">
                <a:solidFill>
                  <a:schemeClr val="dk1"/>
                </a:solidFill>
              </a:rPr>
              <a:t>. That gives us a checklist to mark off, something we can measure</a:t>
            </a:r>
            <a:r>
              <a:rPr lang="sv-SE"/>
              <a:t> to see if our tests are good enough. These metrics, especially structural testing are widespread in industry. You’ve probably seen GitHub pages with a covderage badge. That’s an indication of structural coverage of the code - that the tests exercise the code base in a certain way. These metrics are common because they are easy to understand and give you a set of goals to cover. This gives you an idea of “how done with testing you are”. There are tools for measuring code coverage for most languages and it can be intergrated into most IDEs, like thecoverage module in IntelliJ or plug-ins for Eclipse in Java.</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Once we have selected an adequacy criterion, we can apply it in one of two ways. The most common, and most recommended way to do this it to </a:t>
            </a:r>
            <a:r>
              <a:rPr lang="sv-SE" sz="1000">
                <a:solidFill>
                  <a:srgbClr val="222222"/>
                </a:solidFill>
                <a:highlight>
                  <a:schemeClr val="lt1"/>
                </a:highlight>
              </a:rPr>
              <a:t>measure the adequacy of existing tests. Just run existing tests on the code and measure how much coverage we have achieved of the criterion we have selected. This can tell us how adequate our existing tests are. How good are they at covering the code in the way prescribed? If there are gaps, we can supplement our existing tests with additional tests targeted at coverage of elements. This gives us a way to improve and find a stopping point for our testing efforts. The other is that we can just</a:t>
            </a:r>
            <a:r>
              <a:rPr lang="sv-SE" sz="1000">
                <a:solidFill>
                  <a:srgbClr val="222222"/>
                </a:solidFill>
                <a:highlight>
                  <a:srgbClr val="FFFFFF"/>
                </a:highlight>
              </a:rPr>
              <a:t> take these obligations and use them to create tests directly. We choose a subset of the obligation and we write tests that will trigger those conditions. We can either do this by hand - target an element, write a test that will cover it, or frequently this is the target of automated test generation technique. We can generally measure coverage of a criterion using a tool. Since we have a target, we essentially have an optimization problem. We can try to auto-generate tests that hit that target.</a:t>
            </a:r>
            <a:endParaRPr sz="10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Structural Testing, the idea of using the code itself as the basis for test creation, is the basis of the majority of adequacy criteria and is - in itself - a viable way to create powerful test cases.</a:t>
            </a:r>
            <a:endParaRPr/>
          </a:p>
        </p:txBody>
      </p:sp>
      <p:sp>
        <p:nvSpPr>
          <p:cNvPr id="209" name="Google Shape;209;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20.xml"/><Relationship Id="rId1" Type="http://schemas.openxmlformats.org/officeDocument/2006/relationships/image" Target="../media/image4.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bit.ly/34OYvjq"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bit.ly/34OYvjq"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Test Adequacy and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16,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18" name="Google Shape;218;p34"/>
          <p:cNvSpPr txBox="1"/>
          <p:nvPr>
            <p:ph idx="1" type="body"/>
          </p:nvPr>
        </p:nvSpPr>
        <p:spPr>
          <a:xfrm>
            <a:off x="468900" y="1282400"/>
            <a:ext cx="4784100" cy="3480300"/>
          </a:xfrm>
          <a:prstGeom prst="rect">
            <a:avLst/>
          </a:prstGeom>
        </p:spPr>
        <p:txBody>
          <a:bodyPr anchorCtr="0" anchor="t" bIns="45700" lIns="91425" spcFirstLastPara="1" rIns="91425" wrap="square" tIns="45700">
            <a:noAutofit/>
          </a:bodyPr>
          <a:lstStyle/>
          <a:p>
            <a:pPr indent="-361950" lvl="0" marL="457200" rtl="0" algn="l">
              <a:lnSpc>
                <a:spcPct val="120000"/>
              </a:lnSpc>
              <a:spcBef>
                <a:spcPts val="0"/>
              </a:spcBef>
              <a:spcAft>
                <a:spcPts val="0"/>
              </a:spcAft>
              <a:buSzPts val="2100"/>
              <a:buChar char="•"/>
            </a:pPr>
            <a:r>
              <a:rPr lang="sv-SE" sz="2100"/>
              <a:t>The structure of software is valuable information.</a:t>
            </a:r>
            <a:endParaRPr sz="2100"/>
          </a:p>
          <a:p>
            <a:pPr indent="-361950" lvl="0" marL="457200" rtl="0" algn="l">
              <a:lnSpc>
                <a:spcPct val="120000"/>
              </a:lnSpc>
              <a:spcBef>
                <a:spcPts val="0"/>
              </a:spcBef>
              <a:spcAft>
                <a:spcPts val="0"/>
              </a:spcAft>
              <a:buSzPts val="2100"/>
              <a:buChar char="•"/>
            </a:pPr>
            <a:r>
              <a:rPr lang="sv-SE" sz="2100"/>
              <a:t>Prescribe how code elements should be executed, and measure coverage of execution.</a:t>
            </a:r>
            <a:endParaRPr sz="2100"/>
          </a:p>
          <a:p>
            <a:pPr indent="-336550" lvl="1" marL="914400" rtl="0" algn="l">
              <a:lnSpc>
                <a:spcPct val="120000"/>
              </a:lnSpc>
              <a:spcBef>
                <a:spcPts val="0"/>
              </a:spcBef>
              <a:spcAft>
                <a:spcPts val="0"/>
              </a:spcAft>
              <a:buSzPts val="1700"/>
              <a:buChar char="•"/>
            </a:pPr>
            <a:r>
              <a:rPr lang="sv-SE" sz="1700"/>
              <a:t>If-statements, Boolean expressions, loops, switches, paths between statements...</a:t>
            </a:r>
            <a:endParaRPr sz="17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0" name="Google Shape;220;p34"/>
          <p:cNvSpPr/>
          <p:nvPr/>
        </p:nvSpPr>
        <p:spPr>
          <a:xfrm>
            <a:off x="5253000" y="1350725"/>
            <a:ext cx="38088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 &lt; </a:t>
            </a:r>
            <a:r>
              <a:rPr b="1" lang="sv-SE">
                <a:solidFill>
                  <a:schemeClr val="dk1"/>
                </a:solidFill>
                <a:latin typeface="Consolas"/>
                <a:ea typeface="Consolas"/>
                <a:cs typeface="Consolas"/>
                <a:sym typeface="Consolas"/>
              </a:rPr>
              <a:t>0</a:t>
            </a: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27" name="Google Shape;227;p35"/>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Requirements-based tests should execute </a:t>
            </a:r>
            <a:r>
              <a:rPr b="1" i="1" lang="sv-SE"/>
              <a:t>most</a:t>
            </a:r>
            <a:r>
              <a:rPr lang="sv-SE"/>
              <a:t> code, but will rarely execute all of it.</a:t>
            </a:r>
            <a:endParaRPr/>
          </a:p>
          <a:p>
            <a:pPr indent="-368300" lvl="1" marL="914400" rtl="0" algn="l">
              <a:spcBef>
                <a:spcPts val="500"/>
              </a:spcBef>
              <a:spcAft>
                <a:spcPts val="0"/>
              </a:spcAft>
              <a:buSzPts val="2200"/>
              <a:buChar char="•"/>
            </a:pPr>
            <a:r>
              <a:rPr lang="sv-SE"/>
              <a:t>Helper functions.</a:t>
            </a:r>
            <a:endParaRPr/>
          </a:p>
          <a:p>
            <a:pPr indent="-368300" lvl="1" marL="914400" rtl="0" algn="l">
              <a:spcBef>
                <a:spcPts val="500"/>
              </a:spcBef>
              <a:spcAft>
                <a:spcPts val="0"/>
              </a:spcAft>
              <a:buSzPts val="2200"/>
              <a:buChar char="•"/>
            </a:pPr>
            <a:r>
              <a:rPr lang="sv-SE"/>
              <a:t>Error-handling code.</a:t>
            </a:r>
            <a:endParaRPr/>
          </a:p>
          <a:p>
            <a:pPr indent="-368300" lvl="1" marL="914400" rtl="0" algn="l">
              <a:spcBef>
                <a:spcPts val="500"/>
              </a:spcBef>
              <a:spcAft>
                <a:spcPts val="0"/>
              </a:spcAft>
              <a:buSzPts val="2200"/>
              <a:buChar char="•"/>
            </a:pPr>
            <a:r>
              <a:rPr lang="sv-SE"/>
              <a:t>Requirements missing outcomes. </a:t>
            </a:r>
            <a:endParaRPr/>
          </a:p>
          <a:p>
            <a:pPr indent="-393700" lvl="0" marL="457200" rtl="0" algn="l">
              <a:spcBef>
                <a:spcPts val="1000"/>
              </a:spcBef>
              <a:spcAft>
                <a:spcPts val="0"/>
              </a:spcAft>
              <a:buSzPts val="2600"/>
              <a:buChar char="•"/>
            </a:pPr>
            <a:r>
              <a:rPr lang="sv-SE"/>
              <a:t>Structural testing compliments functional testing by covering gaps in the source code.</a:t>
            </a:r>
            <a:endParaRPr/>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Structural Does Not Replace Functional</a:t>
            </a:r>
            <a:endParaRPr sz="3300"/>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a:t>
            </a:r>
            <a:r>
              <a:rPr b="1" lang="sv-SE"/>
              <a:t>hould not be the basis for all test cases</a:t>
            </a:r>
            <a:endParaRPr b="1"/>
          </a:p>
          <a:p>
            <a:pPr indent="-393700" lvl="0" marL="457200" rtl="0" algn="l">
              <a:spcBef>
                <a:spcPts val="1000"/>
              </a:spcBef>
              <a:spcAft>
                <a:spcPts val="0"/>
              </a:spcAft>
              <a:buSzPts val="2600"/>
              <a:buChar char="•"/>
            </a:pPr>
            <a:r>
              <a:rPr lang="sv-SE"/>
              <a:t>Harder to make verification argument.</a:t>
            </a:r>
            <a:endParaRPr/>
          </a:p>
          <a:p>
            <a:pPr indent="-368300" lvl="1" marL="914400" rtl="0" algn="l">
              <a:spcBef>
                <a:spcPts val="500"/>
              </a:spcBef>
              <a:spcAft>
                <a:spcPts val="0"/>
              </a:spcAft>
              <a:buSzPts val="2200"/>
              <a:buChar char="•"/>
            </a:pPr>
            <a:r>
              <a:rPr lang="sv-SE"/>
              <a:t>May not map directly to requirements.</a:t>
            </a:r>
            <a:endParaRPr/>
          </a:p>
          <a:p>
            <a:pPr indent="-393700" lvl="0" marL="457200" rtl="0" algn="l">
              <a:spcBef>
                <a:spcPts val="1000"/>
              </a:spcBef>
              <a:spcAft>
                <a:spcPts val="0"/>
              </a:spcAft>
              <a:buSzPts val="2600"/>
              <a:buChar char="•"/>
            </a:pPr>
            <a:r>
              <a:rPr lang="sv-SE"/>
              <a:t>Does not expose missing functionality.</a:t>
            </a:r>
            <a:endParaRPr/>
          </a:p>
          <a:p>
            <a:pPr indent="-393700" lvl="0" marL="457200" rtl="0" algn="l">
              <a:spcBef>
                <a:spcPts val="1000"/>
              </a:spcBef>
              <a:spcAft>
                <a:spcPts val="0"/>
              </a:spcAft>
              <a:buSzPts val="2600"/>
              <a:buChar char="•"/>
            </a:pPr>
            <a:r>
              <a:rPr lang="sv-SE"/>
              <a:t>Useful for supplementing functional tests.</a:t>
            </a:r>
            <a:endParaRPr/>
          </a:p>
          <a:p>
            <a:pPr indent="-368300" lvl="1" marL="914400" rtl="0" algn="l">
              <a:spcBef>
                <a:spcPts val="500"/>
              </a:spcBef>
              <a:spcAft>
                <a:spcPts val="0"/>
              </a:spcAft>
              <a:buSzPts val="2200"/>
              <a:buChar char="•"/>
            </a:pPr>
            <a:r>
              <a:rPr lang="sv-SE"/>
              <a:t>Functional tests good at exposing conceptual faults. </a:t>
            </a:r>
            <a:endParaRPr/>
          </a:p>
          <a:p>
            <a:pPr indent="-368300" lvl="1" marL="914400" rtl="0" algn="l">
              <a:spcBef>
                <a:spcPts val="500"/>
              </a:spcBef>
              <a:spcAft>
                <a:spcPts val="0"/>
              </a:spcAft>
              <a:buSzPts val="2200"/>
              <a:buChar char="•"/>
            </a:pPr>
            <a:r>
              <a:rPr lang="sv-SE"/>
              <a:t>Structural tests good at exposing coding mistakes.</a:t>
            </a:r>
            <a:endParaRPr/>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need to understand how system executes.</a:t>
            </a:r>
            <a:endParaRPr/>
          </a:p>
          <a:p>
            <a:pPr indent="-368300" lvl="1" marL="914400" rtl="0" algn="l">
              <a:spcBef>
                <a:spcPts val="500"/>
              </a:spcBef>
              <a:spcAft>
                <a:spcPts val="0"/>
              </a:spcAft>
              <a:buSzPts val="2200"/>
              <a:buChar char="•"/>
            </a:pPr>
            <a:r>
              <a:rPr lang="sv-SE"/>
              <a:t>Conditional statements result in branches in execution, jumping between blocks of code.</a:t>
            </a:r>
            <a:endParaRPr/>
          </a:p>
          <a:p>
            <a:pPr indent="-393700" lvl="0" marL="457200" rtl="0" algn="l">
              <a:spcBef>
                <a:spcPts val="1000"/>
              </a:spcBef>
              <a:spcAft>
                <a:spcPts val="0"/>
              </a:spcAft>
              <a:buSzPts val="2600"/>
              <a:buChar char="•"/>
            </a:pPr>
            <a:r>
              <a:rPr lang="sv-SE"/>
              <a:t>Control flow: how control passes through code.</a:t>
            </a:r>
            <a:endParaRPr/>
          </a:p>
          <a:p>
            <a:pPr indent="-368300" lvl="1" marL="914400" rtl="0" algn="l">
              <a:spcBef>
                <a:spcPts val="500"/>
              </a:spcBef>
              <a:spcAft>
                <a:spcPts val="0"/>
              </a:spcAft>
              <a:buSzPts val="2200"/>
              <a:buChar char="•"/>
            </a:pPr>
            <a:r>
              <a:rPr lang="sv-SE"/>
              <a:t>Which code is executed, and when.</a:t>
            </a:r>
            <a:endParaRPr/>
          </a:p>
          <a:p>
            <a:pPr indent="-393700" lvl="0" marL="457200" rtl="0" algn="l">
              <a:spcBef>
                <a:spcPts val="1000"/>
              </a:spcBef>
              <a:spcAft>
                <a:spcPts val="0"/>
              </a:spcAft>
              <a:buSzPts val="2600"/>
              <a:buChar char="•"/>
            </a:pPr>
            <a:r>
              <a:rPr lang="sv-SE"/>
              <a:t>Data flow: how data passes through code.</a:t>
            </a:r>
            <a:endParaRPr/>
          </a:p>
          <a:p>
            <a:pPr indent="-368300" lvl="1" marL="914400" rtl="0" algn="l">
              <a:spcBef>
                <a:spcPts val="500"/>
              </a:spcBef>
              <a:spcAft>
                <a:spcPts val="0"/>
              </a:spcAft>
              <a:buSzPts val="2200"/>
              <a:buChar char="•"/>
            </a:pPr>
            <a:r>
              <a:rPr lang="sv-SE"/>
              <a:t>How variables are used in different expressions. </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4" name="Google Shape;254;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D</a:t>
            </a:r>
            <a:r>
              <a:rPr lang="sv-SE" sz="1800"/>
              <a:t>irected graph representing flow of control.</a:t>
            </a:r>
            <a:endParaRPr sz="1800"/>
          </a:p>
          <a:p>
            <a:pPr indent="-342900" lvl="0" marL="457200" marR="0" rtl="0" algn="l">
              <a:lnSpc>
                <a:spcPct val="120000"/>
              </a:lnSpc>
              <a:spcBef>
                <a:spcPts val="0"/>
              </a:spcBef>
              <a:spcAft>
                <a:spcPts val="0"/>
              </a:spcAft>
              <a:buSzPts val="1800"/>
              <a:buChar char="•"/>
            </a:pPr>
            <a:r>
              <a:rPr lang="sv-SE" sz="1800"/>
              <a:t>Nodes represent blocks of sequential statements.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a:t>
            </a:r>
            <a:endParaRPr sz="1800"/>
          </a:p>
          <a:p>
            <a:pPr indent="-342900" lvl="1" marL="914400" marR="0" rtl="0" algn="l">
              <a:lnSpc>
                <a:spcPct val="120000"/>
              </a:lnSpc>
              <a:spcBef>
                <a:spcPts val="0"/>
              </a:spcBef>
              <a:spcAft>
                <a:spcPts val="0"/>
              </a:spcAft>
              <a:buSzPts val="1800"/>
              <a:buChar char="•"/>
            </a:pPr>
            <a:r>
              <a:rPr lang="sv-SE" sz="1800"/>
              <a:t>Multiple edges indicate conditional statements.</a:t>
            </a:r>
            <a:endParaRPr sz="1800"/>
          </a:p>
        </p:txBody>
      </p:sp>
      <p:cxnSp>
        <p:nvCxnSpPr>
          <p:cNvPr id="255" name="Google Shape;255;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6" name="Google Shape;256;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7" name="Google Shape;257;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Google Shape;260;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Google Shape;261;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Google Shape;262;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3" name="Google Shape;263;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4" name="Google Shape;264;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5" name="Google Shape;265;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6" name="Google Shape;266;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7" name="Google Shape;267;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Google Shape;270;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Google Shape;271;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2" name="Google Shape;272;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3" name="Google Shape;273;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Google Shape;274;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5" name="Google Shape;27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419125" y="1298225"/>
            <a:ext cx="4516500" cy="287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if (1==x)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y=45;</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else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y=23456;</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7 /* continue */</a:t>
            </a:r>
            <a:endParaRPr i="0" sz="1000" u="none" cap="none" strike="noStrike">
              <a:solidFill>
                <a:schemeClr val="dk1"/>
              </a:solidFill>
              <a:latin typeface="Consolas"/>
              <a:ea typeface="Consolas"/>
              <a:cs typeface="Consolas"/>
              <a:sym typeface="Consolas"/>
            </a:endParaRPr>
          </a:p>
        </p:txBody>
      </p:sp>
      <p:sp>
        <p:nvSpPr>
          <p:cNvPr id="285" name="Google Shape;285;p4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Control Flow: </a:t>
            </a:r>
            <a:r>
              <a:rPr lang="sv-SE"/>
              <a:t>If-then-else</a:t>
            </a:r>
            <a:endParaRPr b="1" i="0" u="none" cap="none" strike="noStrike">
              <a:solidFill>
                <a:srgbClr val="FFFFFF"/>
              </a:solidFill>
              <a:latin typeface="Arial"/>
              <a:ea typeface="Arial"/>
              <a:cs typeface="Arial"/>
              <a:sym typeface="Arial"/>
            </a:endParaRPr>
          </a:p>
        </p:txBody>
      </p:sp>
      <p:sp>
        <p:nvSpPr>
          <p:cNvPr id="286" name="Google Shape;286;p40"/>
          <p:cNvSpPr/>
          <p:nvPr/>
        </p:nvSpPr>
        <p:spPr>
          <a:xfrm>
            <a:off x="53534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y=45;</a:t>
            </a:r>
            <a:endParaRPr/>
          </a:p>
        </p:txBody>
      </p:sp>
      <p:sp>
        <p:nvSpPr>
          <p:cNvPr id="287" name="Google Shape;287;p40"/>
          <p:cNvSpPr/>
          <p:nvPr/>
        </p:nvSpPr>
        <p:spPr>
          <a:xfrm>
            <a:off x="72228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y=23456;</a:t>
            </a:r>
            <a:endParaRPr/>
          </a:p>
        </p:txBody>
      </p:sp>
      <p:sp>
        <p:nvSpPr>
          <p:cNvPr id="288" name="Google Shape;288;p40"/>
          <p:cNvSpPr/>
          <p:nvPr/>
        </p:nvSpPr>
        <p:spPr>
          <a:xfrm>
            <a:off x="6271675" y="355033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289" name="Google Shape;289;p40"/>
          <p:cNvCxnSpPr>
            <a:stCxn id="286" idx="2"/>
            <a:endCxn id="288" idx="0"/>
          </p:cNvCxnSpPr>
          <p:nvPr/>
        </p:nvCxnSpPr>
        <p:spPr>
          <a:xfrm>
            <a:off x="5978750" y="3096281"/>
            <a:ext cx="918300" cy="454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40"/>
          <p:cNvCxnSpPr>
            <a:stCxn id="287" idx="2"/>
            <a:endCxn id="288" idx="0"/>
          </p:cNvCxnSpPr>
          <p:nvPr/>
        </p:nvCxnSpPr>
        <p:spPr>
          <a:xfrm flipH="1">
            <a:off x="6897150" y="3096281"/>
            <a:ext cx="951000" cy="454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0"/>
          <p:cNvSpPr/>
          <p:nvPr/>
        </p:nvSpPr>
        <p:spPr>
          <a:xfrm>
            <a:off x="6245125" y="1510181"/>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1==x</a:t>
            </a:r>
            <a:endParaRPr/>
          </a:p>
        </p:txBody>
      </p:sp>
      <p:cxnSp>
        <p:nvCxnSpPr>
          <p:cNvPr id="292" name="Google Shape;292;p40"/>
          <p:cNvCxnSpPr>
            <a:endCxn id="286" idx="0"/>
          </p:cNvCxnSpPr>
          <p:nvPr/>
        </p:nvCxnSpPr>
        <p:spPr>
          <a:xfrm flipH="1">
            <a:off x="5978750" y="2062181"/>
            <a:ext cx="579600" cy="48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0"/>
          <p:cNvCxnSpPr>
            <a:endCxn id="287" idx="0"/>
          </p:cNvCxnSpPr>
          <p:nvPr/>
        </p:nvCxnSpPr>
        <p:spPr>
          <a:xfrm>
            <a:off x="7292550" y="2070581"/>
            <a:ext cx="555600" cy="4788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40"/>
          <p:cNvSpPr txBox="1"/>
          <p:nvPr/>
        </p:nvSpPr>
        <p:spPr>
          <a:xfrm>
            <a:off x="5846375"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95" name="Google Shape;295;p40"/>
          <p:cNvSpPr txBox="1"/>
          <p:nvPr/>
        </p:nvSpPr>
        <p:spPr>
          <a:xfrm>
            <a:off x="7648800"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296" name="Google Shape;296;p40"/>
          <p:cNvCxnSpPr>
            <a:endCxn id="291" idx="0"/>
          </p:cNvCxnSpPr>
          <p:nvPr/>
        </p:nvCxnSpPr>
        <p:spPr>
          <a:xfrm flipH="1">
            <a:off x="6897025" y="1298081"/>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3" y="1623816"/>
            <a:ext cx="5087700" cy="1531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1 while (1&lt;x)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2	    x--;</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3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4 /* continue */</a:t>
            </a:r>
            <a:endParaRPr i="0" sz="2600" u="none" cap="none" strike="noStrike">
              <a:solidFill>
                <a:schemeClr val="dk1"/>
              </a:solidFill>
              <a:latin typeface="Consolas"/>
              <a:ea typeface="Consolas"/>
              <a:cs typeface="Consolas"/>
              <a:sym typeface="Consolas"/>
            </a:endParaRPr>
          </a:p>
        </p:txBody>
      </p:sp>
      <p:sp>
        <p:nvSpPr>
          <p:cNvPr id="307" name="Google Shape;307;p4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Loop</a:t>
            </a:r>
            <a:endParaRPr b="1" i="0" u="none" cap="none" strike="noStrike">
              <a:solidFill>
                <a:srgbClr val="FFFFFF"/>
              </a:solidFill>
              <a:latin typeface="Arial"/>
              <a:ea typeface="Arial"/>
              <a:cs typeface="Arial"/>
              <a:sym typeface="Arial"/>
            </a:endParaRPr>
          </a:p>
        </p:txBody>
      </p:sp>
      <p:sp>
        <p:nvSpPr>
          <p:cNvPr id="308" name="Google Shape;308;p41"/>
          <p:cNvSpPr/>
          <p:nvPr/>
        </p:nvSpPr>
        <p:spPr>
          <a:xfrm>
            <a:off x="5109625" y="32477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309" name="Google Shape;309;p41"/>
          <p:cNvSpPr/>
          <p:nvPr/>
        </p:nvSpPr>
        <p:spPr>
          <a:xfrm>
            <a:off x="7389175" y="3050588"/>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10" name="Google Shape;310;p41"/>
          <p:cNvCxnSpPr>
            <a:endCxn id="309" idx="0"/>
          </p:cNvCxnSpPr>
          <p:nvPr/>
        </p:nvCxnSpPr>
        <p:spPr>
          <a:xfrm>
            <a:off x="7045225" y="2604488"/>
            <a:ext cx="969300" cy="446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1"/>
          <p:cNvSpPr/>
          <p:nvPr/>
        </p:nvSpPr>
        <p:spPr>
          <a:xfrm>
            <a:off x="6085375" y="2011388"/>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312" name="Google Shape;312;p41"/>
          <p:cNvCxnSpPr>
            <a:endCxn id="308" idx="0"/>
          </p:cNvCxnSpPr>
          <p:nvPr/>
        </p:nvCxnSpPr>
        <p:spPr>
          <a:xfrm flipH="1">
            <a:off x="5734975" y="2579981"/>
            <a:ext cx="696600" cy="667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5686625"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14" name="Google Shape;314;p41"/>
          <p:cNvSpPr txBox="1"/>
          <p:nvPr/>
        </p:nvSpPr>
        <p:spPr>
          <a:xfrm>
            <a:off x="7537100"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315" name="Google Shape;315;p41"/>
          <p:cNvCxnSpPr>
            <a:endCxn id="311" idx="0"/>
          </p:cNvCxnSpPr>
          <p:nvPr/>
        </p:nvCxnSpPr>
        <p:spPr>
          <a:xfrm flipH="1">
            <a:off x="6737275" y="1692488"/>
            <a:ext cx="12000" cy="31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4484150" y="23773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317" name="Google Shape;31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Case </a:t>
            </a:r>
            <a:endParaRPr/>
          </a:p>
        </p:txBody>
      </p:sp>
      <p:sp>
        <p:nvSpPr>
          <p:cNvPr id="327" name="Google Shape;327;p42"/>
          <p:cNvSpPr txBox="1"/>
          <p:nvPr/>
        </p:nvSpPr>
        <p:spPr>
          <a:xfrm>
            <a:off x="457200" y="1835944"/>
            <a:ext cx="4554600" cy="2262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switch (test)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case 1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case 2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case 3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 continue */</a:t>
            </a:r>
            <a:endParaRPr i="0" sz="2400" u="none" cap="none" strike="noStrike">
              <a:solidFill>
                <a:schemeClr val="dk1"/>
              </a:solidFill>
              <a:latin typeface="Consolas"/>
              <a:ea typeface="Consolas"/>
              <a:cs typeface="Consolas"/>
              <a:sym typeface="Consolas"/>
            </a:endParaRPr>
          </a:p>
        </p:txBody>
      </p:sp>
      <p:sp>
        <p:nvSpPr>
          <p:cNvPr id="328" name="Google Shape;328;p42"/>
          <p:cNvSpPr/>
          <p:nvPr/>
        </p:nvSpPr>
        <p:spPr>
          <a:xfrm>
            <a:off x="4841775"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1...</a:t>
            </a:r>
            <a:endParaRPr/>
          </a:p>
        </p:txBody>
      </p:sp>
      <p:sp>
        <p:nvSpPr>
          <p:cNvPr id="329" name="Google Shape;329;p42"/>
          <p:cNvSpPr/>
          <p:nvPr/>
        </p:nvSpPr>
        <p:spPr>
          <a:xfrm>
            <a:off x="7469600"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3...</a:t>
            </a:r>
            <a:endParaRPr/>
          </a:p>
        </p:txBody>
      </p:sp>
      <p:sp>
        <p:nvSpPr>
          <p:cNvPr id="330" name="Google Shape;330;p42"/>
          <p:cNvSpPr/>
          <p:nvPr/>
        </p:nvSpPr>
        <p:spPr>
          <a:xfrm>
            <a:off x="6092475" y="365739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31" name="Google Shape;331;p42"/>
          <p:cNvCxnSpPr>
            <a:stCxn id="328" idx="2"/>
            <a:endCxn id="330" idx="0"/>
          </p:cNvCxnSpPr>
          <p:nvPr/>
        </p:nvCxnSpPr>
        <p:spPr>
          <a:xfrm>
            <a:off x="5467125" y="3203344"/>
            <a:ext cx="1250700" cy="454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a:stCxn id="329" idx="2"/>
            <a:endCxn id="330" idx="0"/>
          </p:cNvCxnSpPr>
          <p:nvPr/>
        </p:nvCxnSpPr>
        <p:spPr>
          <a:xfrm flipH="1">
            <a:off x="6717950" y="3203344"/>
            <a:ext cx="1377000" cy="454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2"/>
          <p:cNvSpPr/>
          <p:nvPr/>
        </p:nvSpPr>
        <p:spPr>
          <a:xfrm>
            <a:off x="6065925" y="1617244"/>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a:t>
            </a:r>
            <a:endParaRPr/>
          </a:p>
        </p:txBody>
      </p:sp>
      <p:cxnSp>
        <p:nvCxnSpPr>
          <p:cNvPr id="334" name="Google Shape;334;p42"/>
          <p:cNvCxnSpPr>
            <a:endCxn id="328" idx="0"/>
          </p:cNvCxnSpPr>
          <p:nvPr/>
        </p:nvCxnSpPr>
        <p:spPr>
          <a:xfrm flipH="1">
            <a:off x="5467125" y="2161144"/>
            <a:ext cx="868200" cy="4953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2"/>
          <p:cNvCxnSpPr>
            <a:endCxn id="329" idx="0"/>
          </p:cNvCxnSpPr>
          <p:nvPr/>
        </p:nvCxnSpPr>
        <p:spPr>
          <a:xfrm>
            <a:off x="7135250" y="2136544"/>
            <a:ext cx="959700" cy="5199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2"/>
          <p:cNvCxnSpPr>
            <a:endCxn id="333" idx="0"/>
          </p:cNvCxnSpPr>
          <p:nvPr/>
        </p:nvCxnSpPr>
        <p:spPr>
          <a:xfrm flipH="1">
            <a:off x="6717825" y="1405144"/>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2"/>
          <p:cNvSpPr/>
          <p:nvPr/>
        </p:nvSpPr>
        <p:spPr>
          <a:xfrm>
            <a:off x="6155688"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2...</a:t>
            </a:r>
            <a:endParaRPr/>
          </a:p>
        </p:txBody>
      </p:sp>
      <p:cxnSp>
        <p:nvCxnSpPr>
          <p:cNvPr id="338" name="Google Shape;338;p42"/>
          <p:cNvCxnSpPr>
            <a:stCxn id="333" idx="2"/>
            <a:endCxn id="337" idx="0"/>
          </p:cNvCxnSpPr>
          <p:nvPr/>
        </p:nvCxnSpPr>
        <p:spPr>
          <a:xfrm>
            <a:off x="6717825" y="2373244"/>
            <a:ext cx="63300" cy="2832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a:stCxn id="337" idx="2"/>
            <a:endCxn id="330" idx="0"/>
          </p:cNvCxnSpPr>
          <p:nvPr/>
        </p:nvCxnSpPr>
        <p:spPr>
          <a:xfrm flipH="1">
            <a:off x="6717738" y="3203344"/>
            <a:ext cx="63300" cy="45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Blocks</a:t>
            </a:r>
            <a:endParaRPr/>
          </a:p>
        </p:txBody>
      </p:sp>
      <p:sp>
        <p:nvSpPr>
          <p:cNvPr id="346" name="Google Shape;346;p43"/>
          <p:cNvSpPr txBox="1"/>
          <p:nvPr>
            <p:ph idx="1" type="body"/>
          </p:nvPr>
        </p:nvSpPr>
        <p:spPr>
          <a:xfrm>
            <a:off x="468900" y="1282400"/>
            <a:ext cx="43398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Arial"/>
              <a:buChar char="•"/>
            </a:pPr>
            <a:r>
              <a:rPr lang="sv-SE" sz="2400"/>
              <a:t>Nodes are basic blocks.</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Set of sequential instructions with single entry and exit point.</a:t>
            </a:r>
            <a:endParaRPr sz="2400"/>
          </a:p>
          <a:p>
            <a:pPr indent="-381000" lvl="0" marL="457200" marR="0" rtl="0" algn="l">
              <a:lnSpc>
                <a:spcPct val="100000"/>
              </a:lnSpc>
              <a:spcBef>
                <a:spcPts val="0"/>
              </a:spcBef>
              <a:spcAft>
                <a:spcPts val="0"/>
              </a:spcAft>
              <a:buSzPts val="2400"/>
              <a:buChar char="•"/>
            </a:pPr>
            <a:r>
              <a:rPr lang="sv-SE" sz="2400"/>
              <a:t>Typically adjacent statements, but one statement might be broken up to model control flow in the statement.</a:t>
            </a:r>
            <a:endParaRPr sz="2400"/>
          </a:p>
        </p:txBody>
      </p:sp>
      <p:sp>
        <p:nvSpPr>
          <p:cNvPr id="347" name="Google Shape;347;p43"/>
          <p:cNvSpPr txBox="1"/>
          <p:nvPr>
            <p:ph idx="1" type="body"/>
          </p:nvPr>
        </p:nvSpPr>
        <p:spPr>
          <a:xfrm>
            <a:off x="4993250" y="1155278"/>
            <a:ext cx="3994500" cy="10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for(int i=0; i &lt; 10;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	sum +=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348" name="Google Shape;348;p43"/>
          <p:cNvSpPr/>
          <p:nvPr/>
        </p:nvSpPr>
        <p:spPr>
          <a:xfrm>
            <a:off x="6208200" y="2301844"/>
            <a:ext cx="849900" cy="3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i = 0;</a:t>
            </a:r>
            <a:endParaRPr/>
          </a:p>
        </p:txBody>
      </p:sp>
      <p:sp>
        <p:nvSpPr>
          <p:cNvPr id="349" name="Google Shape;349;p43"/>
          <p:cNvSpPr/>
          <p:nvPr/>
        </p:nvSpPr>
        <p:spPr>
          <a:xfrm>
            <a:off x="5938350" y="2804175"/>
            <a:ext cx="1389600" cy="44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 &lt; 10</a:t>
            </a:r>
            <a:endParaRPr/>
          </a:p>
        </p:txBody>
      </p:sp>
      <p:cxnSp>
        <p:nvCxnSpPr>
          <p:cNvPr id="350" name="Google Shape;350;p43"/>
          <p:cNvCxnSpPr>
            <a:stCxn id="348" idx="2"/>
            <a:endCxn id="349" idx="0"/>
          </p:cNvCxnSpPr>
          <p:nvPr/>
        </p:nvCxnSpPr>
        <p:spPr>
          <a:xfrm>
            <a:off x="6633150" y="2631844"/>
            <a:ext cx="0" cy="172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6977975" y="3134081"/>
            <a:ext cx="559800" cy="2700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7417825" y="3081600"/>
            <a:ext cx="450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53" name="Google Shape;353;p43"/>
          <p:cNvSpPr/>
          <p:nvPr/>
        </p:nvSpPr>
        <p:spPr>
          <a:xfrm>
            <a:off x="6148200" y="3450825"/>
            <a:ext cx="969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sum += i;</a:t>
            </a:r>
            <a:endParaRPr/>
          </a:p>
          <a:p>
            <a:pPr indent="0" lvl="0" marL="0" rtl="0" algn="l">
              <a:spcBef>
                <a:spcPts val="0"/>
              </a:spcBef>
              <a:spcAft>
                <a:spcPts val="0"/>
              </a:spcAft>
              <a:buNone/>
            </a:pPr>
            <a:r>
              <a:rPr lang="sv-SE"/>
              <a:t>i++;</a:t>
            </a:r>
            <a:endParaRPr/>
          </a:p>
        </p:txBody>
      </p:sp>
      <p:cxnSp>
        <p:nvCxnSpPr>
          <p:cNvPr id="354" name="Google Shape;354;p43"/>
          <p:cNvCxnSpPr>
            <a:stCxn id="349" idx="2"/>
            <a:endCxn id="353" idx="0"/>
          </p:cNvCxnSpPr>
          <p:nvPr/>
        </p:nvCxnSpPr>
        <p:spPr>
          <a:xfrm>
            <a:off x="6633150" y="3246375"/>
            <a:ext cx="0" cy="2046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43"/>
          <p:cNvSpPr txBox="1"/>
          <p:nvPr/>
        </p:nvSpPr>
        <p:spPr>
          <a:xfrm>
            <a:off x="6208200" y="3166913"/>
            <a:ext cx="270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56" name="Google Shape;356;p43"/>
          <p:cNvSpPr/>
          <p:nvPr/>
        </p:nvSpPr>
        <p:spPr>
          <a:xfrm>
            <a:off x="5558375" y="3014119"/>
            <a:ext cx="1109675" cy="1124681"/>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357" name="Google Shape;35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52" name="Google Shape;15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Test Adequacy Criteria</a:t>
            </a:r>
            <a:endParaRPr/>
          </a:p>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Use structural coverage to judge tests, create new tests.</a:t>
            </a:r>
            <a:endParaRPr/>
          </a:p>
          <a:p>
            <a:pPr indent="-368300" lvl="1" marL="914400" rtl="0" algn="l">
              <a:lnSpc>
                <a:spcPct val="120000"/>
              </a:lnSpc>
              <a:spcBef>
                <a:spcPts val="0"/>
              </a:spcBef>
              <a:spcAft>
                <a:spcPts val="0"/>
              </a:spcAft>
              <a:buSzPts val="2200"/>
              <a:buChar char="•"/>
            </a:pPr>
            <a:r>
              <a:rPr lang="sv-SE"/>
              <a:t>Statement, Branch, Condition, Path Coverage</a:t>
            </a:r>
            <a:endParaRPr/>
          </a:p>
        </p:txBody>
      </p:sp>
      <p:sp>
        <p:nvSpPr>
          <p:cNvPr id="153" name="Google Shape;1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Graph Example</a:t>
            </a:r>
            <a:endParaRPr/>
          </a:p>
        </p:txBody>
      </p:sp>
      <p:sp>
        <p:nvSpPr>
          <p:cNvPr id="363" name="Google Shape;363;p44"/>
          <p:cNvSpPr txBox="1"/>
          <p:nvPr>
            <p:ph idx="1" type="body"/>
          </p:nvPr>
        </p:nvSpPr>
        <p:spPr>
          <a:xfrm>
            <a:off x="17534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sv-SE" sz="1200">
                <a:latin typeface="Consolas"/>
                <a:ea typeface="Consolas"/>
                <a:cs typeface="Consolas"/>
                <a:sym typeface="Consolas"/>
              </a:rPr>
              <a:t>1. </a:t>
            </a:r>
            <a:r>
              <a:rPr b="1" lang="sv-SE" sz="1200">
                <a:latin typeface="Consolas"/>
                <a:ea typeface="Consolas"/>
                <a:cs typeface="Consolas"/>
                <a:sym typeface="Consolas"/>
              </a:rPr>
              <a:t>public static String collapseNewlines(String argSt){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2.	char last = argStr.charAt(0);</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3.	StringBuffer argBuf = new StringBuffer();</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4.</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5.	for(int cldx = 0; cldx &lt; argStr.length(); 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6.		char ch = argStr.charAt(cldx);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7.		if (ch != ‘\n’ || last != ‘\n’){</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8.			argBuf.append(ch);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9.			last = 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10.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11.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12.</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13.	return argBuf.toString();</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14. }</a:t>
            </a:r>
            <a:endParaRPr b="1" sz="1200">
              <a:latin typeface="Consolas"/>
              <a:ea typeface="Consolas"/>
              <a:cs typeface="Consolas"/>
              <a:sym typeface="Consolas"/>
            </a:endParaRPr>
          </a:p>
        </p:txBody>
      </p:sp>
      <p:sp>
        <p:nvSpPr>
          <p:cNvPr id="364" name="Google Shape;364;p44"/>
          <p:cNvSpPr/>
          <p:nvPr/>
        </p:nvSpPr>
        <p:spPr>
          <a:xfrm>
            <a:off x="6123875" y="1282400"/>
            <a:ext cx="60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t>1 - 3</a:t>
            </a:r>
            <a:endParaRPr sz="800"/>
          </a:p>
        </p:txBody>
      </p:sp>
      <p:sp>
        <p:nvSpPr>
          <p:cNvPr id="365" name="Google Shape;365;p44"/>
          <p:cNvSpPr/>
          <p:nvPr/>
        </p:nvSpPr>
        <p:spPr>
          <a:xfrm>
            <a:off x="5863950" y="1771125"/>
            <a:ext cx="11166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cldx = 0;</a:t>
            </a:r>
            <a:endParaRPr/>
          </a:p>
        </p:txBody>
      </p:sp>
      <p:cxnSp>
        <p:nvCxnSpPr>
          <p:cNvPr id="366" name="Google Shape;366;p44"/>
          <p:cNvCxnSpPr>
            <a:stCxn id="364" idx="2"/>
            <a:endCxn id="365" idx="0"/>
          </p:cNvCxnSpPr>
          <p:nvPr/>
        </p:nvCxnSpPr>
        <p:spPr>
          <a:xfrm flipH="1">
            <a:off x="6422375" y="1567100"/>
            <a:ext cx="5700" cy="204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4"/>
          <p:cNvSpPr/>
          <p:nvPr/>
        </p:nvSpPr>
        <p:spPr>
          <a:xfrm>
            <a:off x="5481000" y="2400528"/>
            <a:ext cx="1882500" cy="66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900"/>
              <a:t>cldx &lt; argStr.length();</a:t>
            </a:r>
            <a:endParaRPr sz="300"/>
          </a:p>
        </p:txBody>
      </p:sp>
      <p:cxnSp>
        <p:nvCxnSpPr>
          <p:cNvPr id="368" name="Google Shape;368;p44"/>
          <p:cNvCxnSpPr>
            <a:stCxn id="365" idx="2"/>
            <a:endCxn id="367" idx="0"/>
          </p:cNvCxnSpPr>
          <p:nvPr/>
        </p:nvCxnSpPr>
        <p:spPr>
          <a:xfrm>
            <a:off x="6422250" y="2278125"/>
            <a:ext cx="0" cy="1224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4"/>
          <p:cNvSpPr/>
          <p:nvPr/>
        </p:nvSpPr>
        <p:spPr>
          <a:xfrm>
            <a:off x="6260225" y="3253800"/>
            <a:ext cx="3300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cxnSp>
        <p:nvCxnSpPr>
          <p:cNvPr id="370" name="Google Shape;370;p44"/>
          <p:cNvCxnSpPr>
            <a:stCxn id="367" idx="2"/>
            <a:endCxn id="369" idx="0"/>
          </p:cNvCxnSpPr>
          <p:nvPr/>
        </p:nvCxnSpPr>
        <p:spPr>
          <a:xfrm>
            <a:off x="6422250" y="3068928"/>
            <a:ext cx="3000" cy="1848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4"/>
          <p:cNvSpPr txBox="1"/>
          <p:nvPr/>
        </p:nvSpPr>
        <p:spPr>
          <a:xfrm>
            <a:off x="6558100" y="2958141"/>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72" name="Google Shape;372;p44"/>
          <p:cNvSpPr/>
          <p:nvPr/>
        </p:nvSpPr>
        <p:spPr>
          <a:xfrm>
            <a:off x="5388425" y="3272288"/>
            <a:ext cx="409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373" name="Google Shape;373;p44"/>
          <p:cNvCxnSpPr>
            <a:endCxn id="372" idx="0"/>
          </p:cNvCxnSpPr>
          <p:nvPr/>
        </p:nvCxnSpPr>
        <p:spPr>
          <a:xfrm flipH="1">
            <a:off x="5593325" y="2963888"/>
            <a:ext cx="544200" cy="3084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4"/>
          <p:cNvSpPr txBox="1"/>
          <p:nvPr/>
        </p:nvSpPr>
        <p:spPr>
          <a:xfrm>
            <a:off x="5413325" y="2902141"/>
            <a:ext cx="3600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75" name="Google Shape;375;p44"/>
          <p:cNvSpPr/>
          <p:nvPr/>
        </p:nvSpPr>
        <p:spPr>
          <a:xfrm>
            <a:off x="6150150" y="3688088"/>
            <a:ext cx="544200" cy="507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76" name="Google Shape;376;p44"/>
          <p:cNvCxnSpPr>
            <a:stCxn id="369" idx="2"/>
            <a:endCxn id="375" idx="0"/>
          </p:cNvCxnSpPr>
          <p:nvPr/>
        </p:nvCxnSpPr>
        <p:spPr>
          <a:xfrm flipH="1">
            <a:off x="6422225" y="3538500"/>
            <a:ext cx="3000" cy="1497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6150150" y="4344700"/>
            <a:ext cx="5442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8-9</a:t>
            </a:r>
            <a:endParaRPr/>
          </a:p>
        </p:txBody>
      </p:sp>
      <p:cxnSp>
        <p:nvCxnSpPr>
          <p:cNvPr id="378" name="Google Shape;378;p44"/>
          <p:cNvCxnSpPr>
            <a:stCxn id="375" idx="2"/>
            <a:endCxn id="377" idx="0"/>
          </p:cNvCxnSpPr>
          <p:nvPr/>
        </p:nvCxnSpPr>
        <p:spPr>
          <a:xfrm>
            <a:off x="6422250" y="4195088"/>
            <a:ext cx="0" cy="1497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44"/>
          <p:cNvSpPr txBox="1"/>
          <p:nvPr/>
        </p:nvSpPr>
        <p:spPr>
          <a:xfrm>
            <a:off x="6620550" y="4125722"/>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80" name="Google Shape;380;p44"/>
          <p:cNvSpPr/>
          <p:nvPr/>
        </p:nvSpPr>
        <p:spPr>
          <a:xfrm>
            <a:off x="7478150" y="4344700"/>
            <a:ext cx="7839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cldx++;</a:t>
            </a:r>
            <a:endParaRPr/>
          </a:p>
        </p:txBody>
      </p:sp>
      <p:cxnSp>
        <p:nvCxnSpPr>
          <p:cNvPr id="381" name="Google Shape;381;p44"/>
          <p:cNvCxnSpPr>
            <a:stCxn id="377" idx="3"/>
            <a:endCxn id="380" idx="1"/>
          </p:cNvCxnSpPr>
          <p:nvPr/>
        </p:nvCxnSpPr>
        <p:spPr>
          <a:xfrm>
            <a:off x="6694350" y="4487050"/>
            <a:ext cx="783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p:nvPr/>
        </p:nvSpPr>
        <p:spPr>
          <a:xfrm>
            <a:off x="7363501" y="2676725"/>
            <a:ext cx="1349999" cy="1821975"/>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383" name="Google Shape;383;p44"/>
          <p:cNvCxnSpPr>
            <a:stCxn id="375" idx="3"/>
            <a:endCxn id="380" idx="0"/>
          </p:cNvCxnSpPr>
          <p:nvPr/>
        </p:nvCxnSpPr>
        <p:spPr>
          <a:xfrm>
            <a:off x="6694350" y="3941588"/>
            <a:ext cx="1175700" cy="403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44"/>
          <p:cNvSpPr txBox="1"/>
          <p:nvPr/>
        </p:nvSpPr>
        <p:spPr>
          <a:xfrm>
            <a:off x="7557800" y="3943856"/>
            <a:ext cx="409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85" name="Google Shape;38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391" name="Google Shape;391;p45"/>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392" name="Google Shape;39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398" name="Google Shape;39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intuitive criteria. Did we execute every statement at least once?</a:t>
            </a:r>
            <a:endParaRPr/>
          </a:p>
          <a:p>
            <a:pPr indent="-368300" lvl="1" marL="914400" rtl="0" algn="l">
              <a:spcBef>
                <a:spcPts val="500"/>
              </a:spcBef>
              <a:spcAft>
                <a:spcPts val="0"/>
              </a:spcAft>
              <a:buSzPts val="2200"/>
              <a:buChar char="•"/>
            </a:pPr>
            <a:r>
              <a:rPr lang="sv-SE"/>
              <a:t>Cover each node of the CFG.</a:t>
            </a:r>
            <a:endParaRPr/>
          </a:p>
          <a:p>
            <a:pPr indent="-393700" lvl="0" marL="457200" rtl="0" algn="l">
              <a:spcBef>
                <a:spcPts val="1000"/>
              </a:spcBef>
              <a:spcAft>
                <a:spcPts val="0"/>
              </a:spcAft>
              <a:buSzPts val="2600"/>
              <a:buChar char="•"/>
            </a:pPr>
            <a:r>
              <a:rPr lang="sv-SE"/>
              <a:t>The idea: a fault in a statement cannot be revealed unless we execute the statement.</a:t>
            </a:r>
            <a:endParaRPr/>
          </a:p>
          <a:p>
            <a:pPr indent="-393700" lvl="0" marL="457200" rtl="0" algn="l">
              <a:spcBef>
                <a:spcPts val="1000"/>
              </a:spcBef>
              <a:spcAft>
                <a:spcPts val="0"/>
              </a:spcAft>
              <a:buSzPts val="2600"/>
              <a:buChar char="•"/>
            </a:pPr>
            <a:r>
              <a:rPr lang="sv-SE"/>
              <a:t>Coverage = Number of Statements Covered</a:t>
            </a:r>
            <a:endParaRPr/>
          </a:p>
          <a:p>
            <a:pPr indent="0" lvl="0" marL="0" rtl="0" algn="l">
              <a:spcBef>
                <a:spcPts val="1000"/>
              </a:spcBef>
              <a:spcAft>
                <a:spcPts val="0"/>
              </a:spcAft>
              <a:buNone/>
            </a:pPr>
            <a:r>
              <a:rPr lang="sv-SE"/>
              <a:t>					Number of Total Statements</a:t>
            </a:r>
            <a:endParaRPr/>
          </a:p>
        </p:txBody>
      </p:sp>
      <p:cxnSp>
        <p:nvCxnSpPr>
          <p:cNvPr id="399" name="Google Shape;399;p46"/>
          <p:cNvCxnSpPr/>
          <p:nvPr/>
        </p:nvCxnSpPr>
        <p:spPr>
          <a:xfrm flipH="1" rot="10800000">
            <a:off x="2570025" y="3876994"/>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410" name="Google Shape;410;p47"/>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11" name="Google Shape;411;p47"/>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2" name="Google Shape;412;p47"/>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3" name="Google Shape;413;p47"/>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4" name="Google Shape;414;p47"/>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5" name="Google Shape;415;p47"/>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6" name="Google Shape;416;p47"/>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17" name="Google Shape;417;p47"/>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18" name="Google Shape;418;p47"/>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19" name="Google Shape;419;p47"/>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0" name="Google Shape;420;p47"/>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1" name="Google Shape;421;p47"/>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2" name="Google Shape;422;p47"/>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3" name="Google Shape;423;p47"/>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4" name="Google Shape;424;p47"/>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5" name="Google Shape;425;p47"/>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6" name="Google Shape;426;p47"/>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27" name="Google Shape;427;p47"/>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428" name="Google Shape;428;p47"/>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429" name="Google Shape;429;p47"/>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0" name="Google Shape;430;p47"/>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31" name="Google Shape;43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47"/>
          <p:cNvSpPr txBox="1"/>
          <p:nvPr/>
        </p:nvSpPr>
        <p:spPr>
          <a:xfrm>
            <a:off x="1258525" y="3839375"/>
            <a:ext cx="501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500">
                <a:solidFill>
                  <a:schemeClr val="dk1"/>
                </a:solidFill>
              </a:rPr>
              <a:t>Can cover in one test: [-1], 1, 10</a:t>
            </a:r>
            <a:endParaRPr sz="2500">
              <a:solidFill>
                <a:schemeClr val="dk1"/>
              </a:solidFill>
            </a:endParaRPr>
          </a:p>
        </p:txBody>
      </p:sp>
      <p:cxnSp>
        <p:nvCxnSpPr>
          <p:cNvPr id="433" name="Google Shape;433;p47"/>
          <p:cNvCxnSpPr/>
          <p:nvPr/>
        </p:nvCxnSpPr>
        <p:spPr>
          <a:xfrm>
            <a:off x="5743525" y="1466683"/>
            <a:ext cx="0" cy="297300"/>
          </a:xfrm>
          <a:prstGeom prst="straightConnector1">
            <a:avLst/>
          </a:prstGeom>
          <a:noFill/>
          <a:ln cap="flat" cmpd="sng" w="28575">
            <a:solidFill>
              <a:srgbClr val="FF0000"/>
            </a:solidFill>
            <a:prstDash val="solid"/>
            <a:round/>
            <a:headEnd len="sm" w="sm" type="none"/>
            <a:tailEnd len="sm" w="sm" type="triangle"/>
          </a:ln>
        </p:spPr>
      </p:cxnSp>
      <p:cxnSp>
        <p:nvCxnSpPr>
          <p:cNvPr id="434" name="Google Shape;434;p47"/>
          <p:cNvCxnSpPr/>
          <p:nvPr/>
        </p:nvCxnSpPr>
        <p:spPr>
          <a:xfrm>
            <a:off x="6739610" y="2048416"/>
            <a:ext cx="0" cy="261000"/>
          </a:xfrm>
          <a:prstGeom prst="straightConnector1">
            <a:avLst/>
          </a:prstGeom>
          <a:noFill/>
          <a:ln cap="flat" cmpd="sng" w="28575">
            <a:solidFill>
              <a:srgbClr val="FF0000"/>
            </a:solidFill>
            <a:prstDash val="solid"/>
            <a:round/>
            <a:headEnd len="sm" w="sm" type="none"/>
            <a:tailEnd len="sm" w="sm" type="triangle"/>
          </a:ln>
        </p:spPr>
      </p:cxnSp>
      <p:cxnSp>
        <p:nvCxnSpPr>
          <p:cNvPr id="435" name="Google Shape;435;p47"/>
          <p:cNvCxnSpPr/>
          <p:nvPr/>
        </p:nvCxnSpPr>
        <p:spPr>
          <a:xfrm>
            <a:off x="7792966" y="2568756"/>
            <a:ext cx="0" cy="252000"/>
          </a:xfrm>
          <a:prstGeom prst="straightConnector1">
            <a:avLst/>
          </a:prstGeom>
          <a:noFill/>
          <a:ln cap="flat" cmpd="sng" w="28575">
            <a:solidFill>
              <a:srgbClr val="FF0000"/>
            </a:solidFill>
            <a:prstDash val="solid"/>
            <a:round/>
            <a:headEnd len="sm" w="sm" type="none"/>
            <a:tailEnd len="sm" w="sm" type="triangle"/>
          </a:ln>
        </p:spPr>
      </p:cxnSp>
      <p:cxnSp>
        <p:nvCxnSpPr>
          <p:cNvPr id="436" name="Google Shape;436;p47"/>
          <p:cNvCxnSpPr/>
          <p:nvPr/>
        </p:nvCxnSpPr>
        <p:spPr>
          <a:xfrm>
            <a:off x="7792966" y="3125358"/>
            <a:ext cx="0" cy="197700"/>
          </a:xfrm>
          <a:prstGeom prst="straightConnector1">
            <a:avLst/>
          </a:prstGeom>
          <a:noFill/>
          <a:ln cap="flat" cmpd="sng" w="28575">
            <a:solidFill>
              <a:srgbClr val="FF0000"/>
            </a:solidFill>
            <a:prstDash val="solid"/>
            <a:round/>
            <a:headEnd len="sm" w="sm" type="none"/>
            <a:tailEnd len="sm" w="sm" type="triangle"/>
          </a:ln>
        </p:spPr>
      </p:cxnSp>
      <p:cxnSp>
        <p:nvCxnSpPr>
          <p:cNvPr id="437" name="Google Shape;437;p47"/>
          <p:cNvCxnSpPr/>
          <p:nvPr/>
        </p:nvCxnSpPr>
        <p:spPr>
          <a:xfrm>
            <a:off x="8152206" y="3490665"/>
            <a:ext cx="412200" cy="0"/>
          </a:xfrm>
          <a:prstGeom prst="straightConnector1">
            <a:avLst/>
          </a:prstGeom>
          <a:noFill/>
          <a:ln cap="flat" cmpd="sng" w="28575">
            <a:solidFill>
              <a:srgbClr val="FF0000"/>
            </a:solidFill>
            <a:prstDash val="solid"/>
            <a:round/>
            <a:headEnd len="sm" w="sm" type="none"/>
            <a:tailEnd len="sm" w="sm" type="none"/>
          </a:ln>
        </p:spPr>
      </p:cxnSp>
      <p:cxnSp>
        <p:nvCxnSpPr>
          <p:cNvPr id="438" name="Google Shape;438;p47"/>
          <p:cNvCxnSpPr/>
          <p:nvPr/>
        </p:nvCxnSpPr>
        <p:spPr>
          <a:xfrm>
            <a:off x="8570339" y="2078234"/>
            <a:ext cx="0" cy="1395300"/>
          </a:xfrm>
          <a:prstGeom prst="straightConnector1">
            <a:avLst/>
          </a:prstGeom>
          <a:noFill/>
          <a:ln cap="flat" cmpd="sng" w="28575">
            <a:solidFill>
              <a:srgbClr val="FF0000"/>
            </a:solidFill>
            <a:prstDash val="solid"/>
            <a:round/>
            <a:headEnd len="sm" w="sm" type="none"/>
            <a:tailEnd len="sm" w="sm" type="none"/>
          </a:ln>
        </p:spPr>
      </p:cxnSp>
      <p:cxnSp>
        <p:nvCxnSpPr>
          <p:cNvPr id="439" name="Google Shape;439;p47"/>
          <p:cNvCxnSpPr/>
          <p:nvPr/>
        </p:nvCxnSpPr>
        <p:spPr>
          <a:xfrm>
            <a:off x="5764137" y="1600582"/>
            <a:ext cx="2788500" cy="460500"/>
          </a:xfrm>
          <a:prstGeom prst="straightConnector1">
            <a:avLst/>
          </a:prstGeom>
          <a:noFill/>
          <a:ln cap="flat" cmpd="sng" w="28575">
            <a:solidFill>
              <a:srgbClr val="FF0000"/>
            </a:solidFill>
            <a:prstDash val="solid"/>
            <a:round/>
            <a:headEnd len="sm" w="sm" type="triangle"/>
            <a:tailEnd len="sm" w="sm" type="none"/>
          </a:ln>
        </p:spPr>
      </p:cxnSp>
      <p:cxnSp>
        <p:nvCxnSpPr>
          <p:cNvPr id="440" name="Google Shape;440;p47"/>
          <p:cNvCxnSpPr/>
          <p:nvPr/>
        </p:nvCxnSpPr>
        <p:spPr>
          <a:xfrm>
            <a:off x="4831285" y="2058378"/>
            <a:ext cx="0" cy="1005000"/>
          </a:xfrm>
          <a:prstGeom prst="straightConnector1">
            <a:avLst/>
          </a:prstGeom>
          <a:noFill/>
          <a:ln cap="flat" cmpd="sng" w="28575">
            <a:solidFill>
              <a:srgbClr val="FF0000"/>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446" name="Google Shape;44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overage not correlated to test suite size.</a:t>
            </a:r>
            <a:endParaRPr/>
          </a:p>
          <a:p>
            <a:pPr indent="-368300" lvl="1" marL="914400" rtl="0" algn="l">
              <a:spcBef>
                <a:spcPts val="500"/>
              </a:spcBef>
              <a:spcAft>
                <a:spcPts val="0"/>
              </a:spcAft>
              <a:buSzPts val="2200"/>
              <a:buChar char="•"/>
            </a:pPr>
            <a:r>
              <a:rPr lang="sv-SE"/>
              <a:t>Coverage depends on whether obligations are met. </a:t>
            </a:r>
            <a:endParaRPr/>
          </a:p>
          <a:p>
            <a:pPr indent="-368300" lvl="1" marL="914400" rtl="0" algn="l">
              <a:spcBef>
                <a:spcPts val="500"/>
              </a:spcBef>
              <a:spcAft>
                <a:spcPts val="0"/>
              </a:spcAft>
              <a:buSzPts val="2200"/>
              <a:buChar char="•"/>
            </a:pPr>
            <a:r>
              <a:rPr lang="sv-SE"/>
              <a:t>Some tests might not cover new code.</a:t>
            </a:r>
            <a:endParaRPr/>
          </a:p>
          <a:p>
            <a:pPr indent="-393700" lvl="0" marL="457200" rtl="0" algn="l">
              <a:spcBef>
                <a:spcPts val="1000"/>
              </a:spcBef>
              <a:spcAft>
                <a:spcPts val="0"/>
              </a:spcAft>
              <a:buSzPts val="2600"/>
              <a:buChar char="•"/>
            </a:pPr>
            <a:r>
              <a:rPr lang="sv-SE"/>
              <a:t>However, larger suites often find more faults.</a:t>
            </a:r>
            <a:endParaRPr/>
          </a:p>
          <a:p>
            <a:pPr indent="-368300" lvl="1" marL="914400" rtl="0" algn="l">
              <a:spcBef>
                <a:spcPts val="500"/>
              </a:spcBef>
              <a:spcAft>
                <a:spcPts val="0"/>
              </a:spcAft>
              <a:buSzPts val="2200"/>
              <a:buChar char="•"/>
            </a:pPr>
            <a:r>
              <a:rPr lang="sv-SE"/>
              <a:t>They exercise the code more thoroughly. </a:t>
            </a:r>
            <a:endParaRPr/>
          </a:p>
          <a:p>
            <a:pPr indent="-368300" lvl="1" marL="914400" rtl="0" algn="l">
              <a:spcBef>
                <a:spcPts val="500"/>
              </a:spcBef>
              <a:spcAft>
                <a:spcPts val="0"/>
              </a:spcAft>
              <a:buSzPts val="2200"/>
              <a:buChar char="•"/>
            </a:pPr>
            <a:r>
              <a:rPr b="1" i="1" lang="sv-SE"/>
              <a:t>How</a:t>
            </a:r>
            <a:r>
              <a:rPr lang="sv-SE"/>
              <a:t> code is executed often more important than </a:t>
            </a:r>
            <a:r>
              <a:rPr b="1" i="1" lang="sv-SE"/>
              <a:t>whether </a:t>
            </a:r>
            <a:r>
              <a:rPr lang="sv-SE"/>
              <a:t>it was executed.</a:t>
            </a:r>
            <a:endParaRPr/>
          </a:p>
        </p:txBody>
      </p:sp>
      <p:sp>
        <p:nvSpPr>
          <p:cNvPr id="447" name="Google Shape;4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453" name="Google Shape;4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t>
            </a:r>
            <a:r>
              <a:rPr lang="sv-SE"/>
              <a:t>avor large number of targeted tests over small number of tests that cover many statements.</a:t>
            </a:r>
            <a:endParaRPr/>
          </a:p>
          <a:p>
            <a:pPr indent="-368300" lvl="1" marL="914400" rtl="0" algn="l">
              <a:spcBef>
                <a:spcPts val="500"/>
              </a:spcBef>
              <a:spcAft>
                <a:spcPts val="0"/>
              </a:spcAft>
              <a:buSzPts val="2200"/>
              <a:buChar char="•"/>
            </a:pPr>
            <a:r>
              <a:rPr lang="sv-SE"/>
              <a:t>If a test targets a small number of obligations, it is easier to tell where a fault is.</a:t>
            </a:r>
            <a:endParaRPr/>
          </a:p>
          <a:p>
            <a:pPr indent="-368300" lvl="1" marL="914400" rtl="0" algn="l">
              <a:spcBef>
                <a:spcPts val="500"/>
              </a:spcBef>
              <a:spcAft>
                <a:spcPts val="0"/>
              </a:spcAft>
              <a:buSzPts val="2200"/>
              <a:buChar char="•"/>
            </a:pPr>
            <a:r>
              <a:rPr lang="sv-SE"/>
              <a:t>If a test covers a large number of obligations, we get higher coverage, but at the cost of being able to identify and fix faults.</a:t>
            </a:r>
            <a:endParaRPr/>
          </a:p>
          <a:p>
            <a:pPr indent="-342900" lvl="2" marL="1371600" rtl="0" algn="l">
              <a:spcBef>
                <a:spcPts val="500"/>
              </a:spcBef>
              <a:spcAft>
                <a:spcPts val="0"/>
              </a:spcAft>
              <a:buSzPts val="1800"/>
              <a:buChar char="•"/>
            </a:pPr>
            <a:r>
              <a:rPr lang="sv-SE"/>
              <a:t>The exception - cost to execute each test is high.</a:t>
            </a:r>
            <a:endParaRPr/>
          </a:p>
        </p:txBody>
      </p:sp>
      <p:sp>
        <p:nvSpPr>
          <p:cNvPr id="454" name="Google Shape;4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460" name="Google Shape;4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we have tests that take all of the control branches at some point?</a:t>
            </a:r>
            <a:endParaRPr/>
          </a:p>
          <a:p>
            <a:pPr indent="-368300" lvl="1" marL="914400" rtl="0" algn="l">
              <a:spcBef>
                <a:spcPts val="500"/>
              </a:spcBef>
              <a:spcAft>
                <a:spcPts val="0"/>
              </a:spcAft>
              <a:buSzPts val="2200"/>
              <a:buChar char="•"/>
            </a:pPr>
            <a:r>
              <a:rPr lang="sv-SE"/>
              <a:t>Cover each edge of the CFG.</a:t>
            </a:r>
            <a:endParaRPr/>
          </a:p>
          <a:p>
            <a:pPr indent="-393700" lvl="0" marL="457200" rtl="0" algn="l">
              <a:spcBef>
                <a:spcPts val="1000"/>
              </a:spcBef>
              <a:spcAft>
                <a:spcPts val="0"/>
              </a:spcAft>
              <a:buSzPts val="2600"/>
              <a:buChar char="•"/>
            </a:pPr>
            <a:r>
              <a:rPr lang="sv-SE"/>
              <a:t>Helps identify faults in decision statements.</a:t>
            </a:r>
            <a:endParaRPr/>
          </a:p>
          <a:p>
            <a:pPr indent="-393700" lvl="0" marL="457200" rtl="0" algn="l">
              <a:spcBef>
                <a:spcPts val="1000"/>
              </a:spcBef>
              <a:spcAft>
                <a:spcPts val="0"/>
              </a:spcAft>
              <a:buSzPts val="2600"/>
              <a:buChar char="•"/>
            </a:pPr>
            <a:r>
              <a:rPr lang="sv-SE"/>
              <a:t>Coverage = Number of Branches Covered</a:t>
            </a:r>
            <a:endParaRPr/>
          </a:p>
          <a:p>
            <a:pPr indent="0" lvl="0" marL="0" rtl="0" algn="l">
              <a:spcBef>
                <a:spcPts val="1000"/>
              </a:spcBef>
              <a:spcAft>
                <a:spcPts val="0"/>
              </a:spcAft>
              <a:buNone/>
            </a:pPr>
            <a:r>
              <a:rPr lang="sv-SE"/>
              <a:t>						Number of Total Branches</a:t>
            </a:r>
            <a:endParaRPr/>
          </a:p>
        </p:txBody>
      </p:sp>
      <p:cxnSp>
        <p:nvCxnSpPr>
          <p:cNvPr id="461" name="Google Shape;461;p50"/>
          <p:cNvCxnSpPr/>
          <p:nvPr/>
        </p:nvCxnSpPr>
        <p:spPr>
          <a:xfrm flipH="1" rot="10800000">
            <a:off x="2586675" y="35674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62" name="Google Shape;46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68" name="Google Shape;46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Criterion A subsumes Criterion B if, for every program P, every test suite satisfying A also satisfies B on P.</a:t>
            </a:r>
            <a:endParaRPr/>
          </a:p>
          <a:p>
            <a:pPr indent="-368300" lvl="1" marL="914400" rtl="0" algn="l">
              <a:spcBef>
                <a:spcPts val="500"/>
              </a:spcBef>
              <a:spcAft>
                <a:spcPts val="0"/>
              </a:spcAft>
              <a:buSzPts val="2200"/>
              <a:buChar char="•"/>
            </a:pPr>
            <a:r>
              <a:rPr lang="sv-SE"/>
              <a:t>If we satisfy A, there is no point in measuring B. </a:t>
            </a:r>
            <a:endParaRPr/>
          </a:p>
          <a:p>
            <a:pPr indent="-393700" lvl="0" marL="457200" rtl="0" algn="l">
              <a:spcBef>
                <a:spcPts val="1000"/>
              </a:spcBef>
              <a:spcAft>
                <a:spcPts val="0"/>
              </a:spcAft>
              <a:buSzPts val="2600"/>
              <a:buChar char="•"/>
            </a:pPr>
            <a:r>
              <a:rPr lang="sv-SE"/>
              <a:t>Branch coverage subsumes statement coverage.</a:t>
            </a:r>
            <a:endParaRPr/>
          </a:p>
          <a:p>
            <a:pPr indent="-368300" lvl="1" marL="914400" rtl="0" algn="l">
              <a:spcBef>
                <a:spcPts val="500"/>
              </a:spcBef>
              <a:spcAft>
                <a:spcPts val="0"/>
              </a:spcAft>
              <a:buSzPts val="2200"/>
              <a:buChar char="•"/>
            </a:pPr>
            <a:r>
              <a:rPr lang="sv-SE"/>
              <a:t>Covering all edges in CFG requires covering all nodes.</a:t>
            </a:r>
            <a:endParaRPr/>
          </a:p>
        </p:txBody>
      </p:sp>
      <p:sp>
        <p:nvSpPr>
          <p:cNvPr id="469" name="Google Shape;46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75" name="Google Shape;4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Shouldn’t we always choose the stronger metric?</a:t>
            </a:r>
            <a:endParaRPr/>
          </a:p>
          <a:p>
            <a:pPr indent="-393700" lvl="0" marL="457200" rtl="0" algn="l">
              <a:spcBef>
                <a:spcPts val="1000"/>
              </a:spcBef>
              <a:spcAft>
                <a:spcPts val="0"/>
              </a:spcAft>
              <a:buSzPts val="2600"/>
              <a:buChar char="•"/>
            </a:pPr>
            <a:r>
              <a:rPr lang="sv-SE"/>
              <a:t>Not always…</a:t>
            </a:r>
            <a:endParaRPr/>
          </a:p>
          <a:p>
            <a:pPr indent="-368300" lvl="1" marL="914400" rtl="0" algn="l">
              <a:spcBef>
                <a:spcPts val="500"/>
              </a:spcBef>
              <a:spcAft>
                <a:spcPts val="0"/>
              </a:spcAft>
              <a:buSzPts val="2200"/>
              <a:buChar char="•"/>
            </a:pPr>
            <a:r>
              <a:rPr lang="sv-SE"/>
              <a:t>Typically require </a:t>
            </a:r>
            <a:r>
              <a:rPr b="1" lang="sv-SE"/>
              <a:t>more</a:t>
            </a:r>
            <a:r>
              <a:rPr lang="sv-SE"/>
              <a:t> obligations.</a:t>
            </a:r>
            <a:endParaRPr/>
          </a:p>
          <a:p>
            <a:pPr indent="-342900" lvl="2" marL="1371600" rtl="0" algn="l">
              <a:spcBef>
                <a:spcPts val="500"/>
              </a:spcBef>
              <a:spcAft>
                <a:spcPts val="0"/>
              </a:spcAft>
              <a:buSzPts val="1800"/>
              <a:buChar char="•"/>
            </a:pPr>
            <a:r>
              <a:rPr lang="sv-SE"/>
              <a:t>(so, you have to come up with more tests)</a:t>
            </a:r>
            <a:endParaRPr/>
          </a:p>
          <a:p>
            <a:pPr indent="-368300" lvl="1" marL="914400" rtl="0" algn="l">
              <a:spcBef>
                <a:spcPts val="500"/>
              </a:spcBef>
              <a:spcAft>
                <a:spcPts val="0"/>
              </a:spcAft>
              <a:buSzPts val="2200"/>
              <a:buChar char="•"/>
            </a:pPr>
            <a:r>
              <a:rPr lang="sv-SE"/>
              <a:t>Or, at least, </a:t>
            </a:r>
            <a:r>
              <a:rPr b="1" lang="sv-SE"/>
              <a:t>tougher </a:t>
            </a:r>
            <a:r>
              <a:rPr lang="sv-SE"/>
              <a:t>obligations.</a:t>
            </a:r>
            <a:endParaRPr/>
          </a:p>
          <a:p>
            <a:pPr indent="-342900" lvl="2" marL="1371600" rtl="0" algn="l">
              <a:spcBef>
                <a:spcPts val="500"/>
              </a:spcBef>
              <a:spcAft>
                <a:spcPts val="0"/>
              </a:spcAft>
              <a:buSzPts val="1800"/>
              <a:buChar char="•"/>
            </a:pPr>
            <a:r>
              <a:rPr lang="sv-SE"/>
              <a:t>(making it harder to come up with the test cases).</a:t>
            </a:r>
            <a:endParaRPr/>
          </a:p>
          <a:p>
            <a:pPr indent="-368300" lvl="1" marL="914400" rtl="0" algn="l">
              <a:spcBef>
                <a:spcPts val="500"/>
              </a:spcBef>
              <a:spcAft>
                <a:spcPts val="0"/>
              </a:spcAft>
              <a:buSzPts val="2200"/>
              <a:buChar char="•"/>
            </a:pPr>
            <a:r>
              <a:rPr lang="sv-SE"/>
              <a:t>May end up with </a:t>
            </a:r>
            <a:r>
              <a:rPr b="1" lang="sv-SE"/>
              <a:t>unsatisfiable obligations.</a:t>
            </a:r>
            <a:endParaRPr b="1"/>
          </a:p>
        </p:txBody>
      </p:sp>
      <p:sp>
        <p:nvSpPr>
          <p:cNvPr id="476" name="Google Shape;4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486" name="Google Shape;486;p53"/>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87" name="Google Shape;487;p53"/>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88" name="Google Shape;488;p53"/>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89" name="Google Shape;489;p53"/>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90" name="Google Shape;490;p53"/>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91" name="Google Shape;491;p53"/>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92" name="Google Shape;492;p53"/>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93" name="Google Shape;493;p53"/>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94" name="Google Shape;494;p53"/>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95" name="Google Shape;495;p53"/>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96" name="Google Shape;496;p53"/>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97" name="Google Shape;497;p53"/>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98" name="Google Shape;498;p53"/>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99" name="Google Shape;499;p53"/>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0" name="Google Shape;500;p53"/>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01" name="Google Shape;501;p53"/>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2" name="Google Shape;502;p53"/>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03" name="Google Shape;503;p53"/>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504" name="Google Shape;504;p53"/>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505" name="Google Shape;505;p53"/>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506" name="Google Shape;506;p53"/>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507" name="Google Shape;50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53"/>
          <p:cNvSpPr txBox="1"/>
          <p:nvPr/>
        </p:nvSpPr>
        <p:spPr>
          <a:xfrm>
            <a:off x="439300" y="3729950"/>
            <a:ext cx="65919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sv-SE" sz="2500">
                <a:solidFill>
                  <a:schemeClr val="dk1"/>
                </a:solidFill>
              </a:rPr>
              <a:t>(</a:t>
            </a:r>
            <a:r>
              <a:rPr lang="sv-SE" sz="2500">
                <a:solidFill>
                  <a:schemeClr val="dk1"/>
                </a:solidFill>
              </a:rPr>
              <a:t>[-1], 1, 10) leaves one edge uncovered.</a:t>
            </a:r>
            <a:endParaRPr sz="2500">
              <a:solidFill>
                <a:schemeClr val="dk1"/>
              </a:solidFill>
            </a:endParaRPr>
          </a:p>
          <a:p>
            <a:pPr indent="-387350" lvl="0" marL="457200" rtl="0" algn="l">
              <a:spcBef>
                <a:spcPts val="0"/>
              </a:spcBef>
              <a:spcAft>
                <a:spcPts val="0"/>
              </a:spcAft>
              <a:buClr>
                <a:schemeClr val="dk1"/>
              </a:buClr>
              <a:buSzPts val="2500"/>
              <a:buChar char="●"/>
            </a:pPr>
            <a:r>
              <a:rPr lang="sv-SE" sz="2500">
                <a:solidFill>
                  <a:schemeClr val="dk1"/>
                </a:solidFill>
              </a:rPr>
              <a:t>([-1, 1], 2, 10) achieves Branch Coverage.</a:t>
            </a:r>
            <a:endParaRPr sz="2500">
              <a:solidFill>
                <a:schemeClr val="dk1"/>
              </a:solidFill>
            </a:endParaRPr>
          </a:p>
        </p:txBody>
      </p:sp>
      <p:cxnSp>
        <p:nvCxnSpPr>
          <p:cNvPr id="509" name="Google Shape;509;p53"/>
          <p:cNvCxnSpPr/>
          <p:nvPr/>
        </p:nvCxnSpPr>
        <p:spPr>
          <a:xfrm>
            <a:off x="5743525" y="1491683"/>
            <a:ext cx="0" cy="297300"/>
          </a:xfrm>
          <a:prstGeom prst="straightConnector1">
            <a:avLst/>
          </a:prstGeom>
          <a:noFill/>
          <a:ln cap="flat" cmpd="sng" w="28575">
            <a:solidFill>
              <a:srgbClr val="FF00FF"/>
            </a:solidFill>
            <a:prstDash val="solid"/>
            <a:round/>
            <a:headEnd len="sm" w="sm" type="none"/>
            <a:tailEnd len="sm" w="sm" type="triangle"/>
          </a:ln>
        </p:spPr>
      </p:cxnSp>
      <p:cxnSp>
        <p:nvCxnSpPr>
          <p:cNvPr id="510" name="Google Shape;510;p53"/>
          <p:cNvCxnSpPr/>
          <p:nvPr/>
        </p:nvCxnSpPr>
        <p:spPr>
          <a:xfrm>
            <a:off x="6739610" y="204841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1" name="Google Shape;511;p53"/>
          <p:cNvCxnSpPr/>
          <p:nvPr/>
        </p:nvCxnSpPr>
        <p:spPr>
          <a:xfrm>
            <a:off x="7792966" y="2511406"/>
            <a:ext cx="0" cy="252000"/>
          </a:xfrm>
          <a:prstGeom prst="straightConnector1">
            <a:avLst/>
          </a:prstGeom>
          <a:noFill/>
          <a:ln cap="flat" cmpd="sng" w="28575">
            <a:solidFill>
              <a:srgbClr val="FF00FF"/>
            </a:solidFill>
            <a:prstDash val="solid"/>
            <a:round/>
            <a:headEnd len="sm" w="sm" type="none"/>
            <a:tailEnd len="sm" w="sm" type="triangle"/>
          </a:ln>
        </p:spPr>
      </p:cxnSp>
      <p:cxnSp>
        <p:nvCxnSpPr>
          <p:cNvPr id="512" name="Google Shape;512;p53"/>
          <p:cNvCxnSpPr/>
          <p:nvPr/>
        </p:nvCxnSpPr>
        <p:spPr>
          <a:xfrm>
            <a:off x="7792966" y="3125358"/>
            <a:ext cx="0" cy="197700"/>
          </a:xfrm>
          <a:prstGeom prst="straightConnector1">
            <a:avLst/>
          </a:prstGeom>
          <a:noFill/>
          <a:ln cap="flat" cmpd="sng" w="28575">
            <a:solidFill>
              <a:srgbClr val="FF00FF"/>
            </a:solidFill>
            <a:prstDash val="solid"/>
            <a:round/>
            <a:headEnd len="sm" w="sm" type="none"/>
            <a:tailEnd len="sm" w="sm" type="triangle"/>
          </a:ln>
        </p:spPr>
      </p:cxnSp>
      <p:cxnSp>
        <p:nvCxnSpPr>
          <p:cNvPr id="513" name="Google Shape;513;p53"/>
          <p:cNvCxnSpPr/>
          <p:nvPr/>
        </p:nvCxnSpPr>
        <p:spPr>
          <a:xfrm>
            <a:off x="8152206" y="3490665"/>
            <a:ext cx="412200" cy="0"/>
          </a:xfrm>
          <a:prstGeom prst="straightConnector1">
            <a:avLst/>
          </a:prstGeom>
          <a:noFill/>
          <a:ln cap="flat" cmpd="sng" w="28575">
            <a:solidFill>
              <a:srgbClr val="FF00FF"/>
            </a:solidFill>
            <a:prstDash val="solid"/>
            <a:round/>
            <a:headEnd len="sm" w="sm" type="none"/>
            <a:tailEnd len="sm" w="sm" type="none"/>
          </a:ln>
        </p:spPr>
      </p:cxnSp>
      <p:cxnSp>
        <p:nvCxnSpPr>
          <p:cNvPr id="514" name="Google Shape;514;p53"/>
          <p:cNvCxnSpPr/>
          <p:nvPr/>
        </p:nvCxnSpPr>
        <p:spPr>
          <a:xfrm>
            <a:off x="8570339" y="2095372"/>
            <a:ext cx="0" cy="1395300"/>
          </a:xfrm>
          <a:prstGeom prst="straightConnector1">
            <a:avLst/>
          </a:prstGeom>
          <a:noFill/>
          <a:ln cap="flat" cmpd="sng" w="28575">
            <a:solidFill>
              <a:srgbClr val="FF00FF"/>
            </a:solidFill>
            <a:prstDash val="solid"/>
            <a:round/>
            <a:headEnd len="sm" w="sm" type="none"/>
            <a:tailEnd len="sm" w="sm" type="none"/>
          </a:ln>
        </p:spPr>
      </p:cxnSp>
      <p:cxnSp>
        <p:nvCxnSpPr>
          <p:cNvPr id="515" name="Google Shape;515;p53"/>
          <p:cNvCxnSpPr/>
          <p:nvPr/>
        </p:nvCxnSpPr>
        <p:spPr>
          <a:xfrm>
            <a:off x="5743537" y="1581719"/>
            <a:ext cx="2788500" cy="460500"/>
          </a:xfrm>
          <a:prstGeom prst="straightConnector1">
            <a:avLst/>
          </a:prstGeom>
          <a:noFill/>
          <a:ln cap="flat" cmpd="sng" w="28575">
            <a:solidFill>
              <a:srgbClr val="FF00FF"/>
            </a:solidFill>
            <a:prstDash val="solid"/>
            <a:round/>
            <a:headEnd len="sm" w="sm" type="triangle"/>
            <a:tailEnd len="sm" w="sm" type="none"/>
          </a:ln>
        </p:spPr>
      </p:cxnSp>
      <p:cxnSp>
        <p:nvCxnSpPr>
          <p:cNvPr id="516" name="Google Shape;516;p53"/>
          <p:cNvCxnSpPr/>
          <p:nvPr/>
        </p:nvCxnSpPr>
        <p:spPr>
          <a:xfrm>
            <a:off x="6390410" y="209536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7" name="Google Shape;517;p53"/>
          <p:cNvCxnSpPr/>
          <p:nvPr/>
        </p:nvCxnSpPr>
        <p:spPr>
          <a:xfrm>
            <a:off x="5804725" y="2512156"/>
            <a:ext cx="0" cy="959700"/>
          </a:xfrm>
          <a:prstGeom prst="straightConnector1">
            <a:avLst/>
          </a:prstGeom>
          <a:noFill/>
          <a:ln cap="flat" cmpd="sng" w="28575">
            <a:solidFill>
              <a:srgbClr val="FF00FF"/>
            </a:solidFill>
            <a:prstDash val="solid"/>
            <a:round/>
            <a:headEnd len="sm" w="sm" type="none"/>
            <a:tailEnd len="sm" w="sm" type="none"/>
          </a:ln>
        </p:spPr>
      </p:cxnSp>
      <p:cxnSp>
        <p:nvCxnSpPr>
          <p:cNvPr id="518" name="Google Shape;518;p53"/>
          <p:cNvCxnSpPr/>
          <p:nvPr/>
        </p:nvCxnSpPr>
        <p:spPr>
          <a:xfrm>
            <a:off x="5804737" y="3424190"/>
            <a:ext cx="1740300" cy="0"/>
          </a:xfrm>
          <a:prstGeom prst="straightConnector1">
            <a:avLst/>
          </a:prstGeom>
          <a:noFill/>
          <a:ln cap="flat" cmpd="sng" w="28575">
            <a:solidFill>
              <a:srgbClr val="FF00FF"/>
            </a:solidFill>
            <a:prstDash val="solid"/>
            <a:round/>
            <a:headEnd len="sm" w="sm" type="none"/>
            <a:tailEnd len="sm" w="sm" type="triangle"/>
          </a:ln>
        </p:spPr>
      </p:cxnSp>
      <p:cxnSp>
        <p:nvCxnSpPr>
          <p:cNvPr id="519" name="Google Shape;519;p53"/>
          <p:cNvCxnSpPr/>
          <p:nvPr/>
        </p:nvCxnSpPr>
        <p:spPr>
          <a:xfrm>
            <a:off x="8152206" y="3594690"/>
            <a:ext cx="412200" cy="0"/>
          </a:xfrm>
          <a:prstGeom prst="straightConnector1">
            <a:avLst/>
          </a:prstGeom>
          <a:noFill/>
          <a:ln cap="flat" cmpd="sng" w="28575">
            <a:solidFill>
              <a:srgbClr val="FF00FF"/>
            </a:solidFill>
            <a:prstDash val="solid"/>
            <a:round/>
            <a:headEnd len="sm" w="sm" type="none"/>
            <a:tailEnd len="sm" w="sm" type="none"/>
          </a:ln>
        </p:spPr>
      </p:cxnSp>
      <p:cxnSp>
        <p:nvCxnSpPr>
          <p:cNvPr id="520" name="Google Shape;520;p53"/>
          <p:cNvCxnSpPr/>
          <p:nvPr/>
        </p:nvCxnSpPr>
        <p:spPr>
          <a:xfrm flipH="1">
            <a:off x="8581800" y="2070175"/>
            <a:ext cx="173100" cy="1532100"/>
          </a:xfrm>
          <a:prstGeom prst="straightConnector1">
            <a:avLst/>
          </a:prstGeom>
          <a:noFill/>
          <a:ln cap="flat" cmpd="sng" w="28575">
            <a:solidFill>
              <a:srgbClr val="FF00FF"/>
            </a:solidFill>
            <a:prstDash val="solid"/>
            <a:round/>
            <a:headEnd len="sm" w="sm" type="none"/>
            <a:tailEnd len="sm" w="sm" type="none"/>
          </a:ln>
        </p:spPr>
      </p:cxnSp>
      <p:cxnSp>
        <p:nvCxnSpPr>
          <p:cNvPr id="521" name="Google Shape;521;p53"/>
          <p:cNvCxnSpPr>
            <a:stCxn id="505" idx="2"/>
          </p:cNvCxnSpPr>
          <p:nvPr/>
        </p:nvCxnSpPr>
        <p:spPr>
          <a:xfrm>
            <a:off x="5734742" y="1471200"/>
            <a:ext cx="3065700" cy="599100"/>
          </a:xfrm>
          <a:prstGeom prst="straightConnector1">
            <a:avLst/>
          </a:prstGeom>
          <a:noFill/>
          <a:ln cap="flat" cmpd="sng" w="28575">
            <a:solidFill>
              <a:srgbClr val="FF00FF"/>
            </a:solidFill>
            <a:prstDash val="solid"/>
            <a:round/>
            <a:headEnd len="sm" w="sm" type="triangle"/>
            <a:tailEnd len="sm" w="sm" type="none"/>
          </a:ln>
        </p:spPr>
      </p:cxnSp>
      <p:cxnSp>
        <p:nvCxnSpPr>
          <p:cNvPr id="522" name="Google Shape;522;p53"/>
          <p:cNvCxnSpPr/>
          <p:nvPr/>
        </p:nvCxnSpPr>
        <p:spPr>
          <a:xfrm>
            <a:off x="4831285" y="2036241"/>
            <a:ext cx="0" cy="1005000"/>
          </a:xfrm>
          <a:prstGeom prst="straightConnector1">
            <a:avLst/>
          </a:prstGeom>
          <a:noFill/>
          <a:ln cap="flat" cmpd="sng" w="28575">
            <a:solidFill>
              <a:srgbClr val="FF00FF"/>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9" name="Google Shape;529;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35" name="Google Shape;53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a:p>
          <a:p>
            <a:pPr indent="-368300" lvl="1" marL="914400" marR="0" rtl="0" algn="l">
              <a:lnSpc>
                <a:spcPct val="120000"/>
              </a:lnSpc>
              <a:spcBef>
                <a:spcPts val="0"/>
              </a:spcBef>
              <a:spcAft>
                <a:spcPts val="0"/>
              </a:spcAft>
              <a:buSzPts val="2200"/>
              <a:buChar char="•"/>
            </a:pPr>
            <a:r>
              <a:rPr lang="sv-SE"/>
              <a:t>Often cause control-flow branching:</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if ((a &amp;&amp; b) || !c) { ...</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Boolean x = ((a &amp;&amp; b) || !c);</a:t>
            </a:r>
            <a:endParaRPr sz="2400"/>
          </a:p>
        </p:txBody>
      </p:sp>
      <p:sp>
        <p:nvSpPr>
          <p:cNvPr id="536" name="Google Shape;53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42" name="Google Shape;54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i="1" lang="sv-SE"/>
              <a:t>conditions</a:t>
            </a:r>
            <a:r>
              <a:rPr lang="sv-SE"/>
              <a:t> </a:t>
            </a:r>
            <a:endParaRPr/>
          </a:p>
          <a:p>
            <a:pPr indent="-342900" lvl="2" marL="1371600" marR="0" rtl="0" algn="l">
              <a:lnSpc>
                <a:spcPct val="120000"/>
              </a:lnSpc>
              <a:spcBef>
                <a:spcPts val="0"/>
              </a:spcBef>
              <a:spcAft>
                <a:spcPts val="0"/>
              </a:spcAft>
              <a:buSzPts val="1800"/>
              <a:buChar char="•"/>
            </a:pPr>
            <a:r>
              <a:rPr lang="sv-SE"/>
              <a:t>Connected with Boolean operators (and, or, xor, not):</a:t>
            </a:r>
            <a:endParaRPr/>
          </a:p>
          <a:p>
            <a:pPr indent="-342900" lvl="2" marL="1371600" marR="0" rtl="0" algn="l">
              <a:lnSpc>
                <a:spcPct val="120000"/>
              </a:lnSpc>
              <a:spcBef>
                <a:spcPts val="0"/>
              </a:spcBef>
              <a:spcAft>
                <a:spcPts val="0"/>
              </a:spcAft>
              <a:buSzPts val="18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2" marL="1371600" marR="0" rtl="0" algn="l">
              <a:lnSpc>
                <a:spcPct val="120000"/>
              </a:lnSpc>
              <a:spcBef>
                <a:spcPts val="0"/>
              </a:spcBef>
              <a:spcAft>
                <a:spcPts val="0"/>
              </a:spcAft>
              <a:buSzPts val="18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543" name="Google Shape;54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549" name="Google Shape;54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Branch Coverage deals with a subset of  decisions.</a:t>
            </a:r>
            <a:endParaRPr/>
          </a:p>
          <a:p>
            <a:pPr indent="-368300" lvl="1" marL="914400" rtl="0" algn="l">
              <a:spcBef>
                <a:spcPts val="500"/>
              </a:spcBef>
              <a:spcAft>
                <a:spcPts val="0"/>
              </a:spcAft>
              <a:buSzPts val="2200"/>
              <a:buChar char="•"/>
            </a:pPr>
            <a:r>
              <a:rPr lang="sv-SE"/>
              <a:t>Branching decisions that decide how control is routed through the program.</a:t>
            </a:r>
            <a:endParaRPr/>
          </a:p>
          <a:p>
            <a:pPr indent="-393700" lvl="0" marL="457200" rtl="0" algn="l">
              <a:spcBef>
                <a:spcPts val="1000"/>
              </a:spcBef>
              <a:spcAft>
                <a:spcPts val="0"/>
              </a:spcAft>
              <a:buSzPts val="2600"/>
              <a:buChar char="•"/>
            </a:pPr>
            <a:r>
              <a:rPr lang="sv-SE"/>
              <a:t>Decision coverage requires that all boolean decisions evaluate to true and false.</a:t>
            </a:r>
            <a:endParaRPr/>
          </a:p>
          <a:p>
            <a:pPr indent="-393700" lvl="0" marL="457200" rtl="0" algn="l">
              <a:spcBef>
                <a:spcPts val="1000"/>
              </a:spcBef>
              <a:spcAft>
                <a:spcPts val="0"/>
              </a:spcAft>
              <a:buSzPts val="2600"/>
              <a:buChar char="•"/>
            </a:pPr>
            <a:r>
              <a:rPr lang="sv-SE"/>
              <a:t>Coverage = Number of Decisions Covered</a:t>
            </a:r>
            <a:endParaRPr/>
          </a:p>
          <a:p>
            <a:pPr indent="0" lvl="0" marL="0" rtl="0" algn="l">
              <a:spcBef>
                <a:spcPts val="1000"/>
              </a:spcBef>
              <a:spcAft>
                <a:spcPts val="0"/>
              </a:spcAft>
              <a:buNone/>
            </a:pPr>
            <a:r>
              <a:rPr lang="sv-SE"/>
              <a:t>						Number of Total Decisions</a:t>
            </a:r>
            <a:endParaRPr/>
          </a:p>
        </p:txBody>
      </p:sp>
      <p:cxnSp>
        <p:nvCxnSpPr>
          <p:cNvPr id="550" name="Google Shape;550;p57"/>
          <p:cNvCxnSpPr/>
          <p:nvPr/>
        </p:nvCxnSpPr>
        <p:spPr>
          <a:xfrm flipH="1" rot="10800000">
            <a:off x="2693675" y="3872538"/>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1" name="Google Shape;55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557" name="Google Shape;5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individual </a:t>
            </a:r>
            <a:r>
              <a:rPr i="1" lang="sv-SE"/>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 </a:t>
            </a:r>
            <a:r>
              <a:rPr lang="sv-SE" sz="1800"/>
              <a:t>instead of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a:t>
            </a:r>
            <a:endParaRPr sz="1800"/>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558" name="Google Shape;558;p58"/>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9" name="Google Shape;55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569" name="Google Shape;569;p59"/>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hitting both branches.</a:t>
            </a:r>
            <a:endParaRPr sz="3200"/>
          </a:p>
          <a:p>
            <a:pPr indent="-368300" lvl="1" marL="914400" marR="0" rtl="0" algn="l">
              <a:spcBef>
                <a:spcPts val="0"/>
              </a:spcBef>
              <a:spcAft>
                <a:spcPts val="0"/>
              </a:spcAft>
              <a:buSzPts val="2200"/>
              <a:buChar char="•"/>
            </a:pPr>
            <a:r>
              <a:rPr lang="sv-SE"/>
              <a:t>Does not subsume branch coverage.</a:t>
            </a:r>
            <a:endParaRPr/>
          </a:p>
          <a:p>
            <a:pPr indent="-368300" lvl="1" marL="914400" marR="0" rtl="0" algn="l">
              <a:spcBef>
                <a:spcPts val="0"/>
              </a:spcBef>
              <a:spcAft>
                <a:spcPts val="0"/>
              </a:spcAft>
              <a:buSzPts val="2200"/>
              <a:buChar char="•"/>
            </a:pPr>
            <a:r>
              <a:rPr lang="sv-SE"/>
              <a:t>In this case, false branch is taken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570" name="Google Shape;570;p59"/>
          <p:cNvGraphicFramePr/>
          <p:nvPr/>
        </p:nvGraphicFramePr>
        <p:xfrm>
          <a:off x="3145925" y="1959253"/>
          <a:ext cx="3000000" cy="3000000"/>
        </p:xfrm>
        <a:graphic>
          <a:graphicData uri="http://schemas.openxmlformats.org/drawingml/2006/table">
            <a:tbl>
              <a:tblPr>
                <a:noFill/>
                <a:tableStyleId>{20D33AFC-E321-41F5-AE66-E67B96A07209}</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1" name="Google Shape;571;p59"/>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582" name="Google Shape;582;p60"/>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83" name="Google Shape;583;p60"/>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584" name="Google Shape;584;p60"/>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585" name="Google Shape;585;p60"/>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586" name="Google Shape;586;p60"/>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6AA84F"/>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9900FF"/>
                </a:solidFill>
                <a:latin typeface="Arial"/>
                <a:ea typeface="Arial"/>
                <a:cs typeface="Arial"/>
                <a:sym typeface="Arial"/>
              </a:rPr>
              <a:t>A[i] &lt;X</a:t>
            </a:r>
            <a:endParaRPr b="0" i="0" sz="1200" u="none" cap="none" strike="noStrike">
              <a:solidFill>
                <a:srgbClr val="9900FF"/>
              </a:solidFill>
              <a:latin typeface="Arial"/>
              <a:ea typeface="Arial"/>
              <a:cs typeface="Arial"/>
              <a:sym typeface="Arial"/>
            </a:endParaRPr>
          </a:p>
        </p:txBody>
      </p:sp>
      <p:sp>
        <p:nvSpPr>
          <p:cNvPr id="587" name="Google Shape;587;p60"/>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588" name="Google Shape;588;p60"/>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89" name="Google Shape;589;p60"/>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590" name="Google Shape;590;p60"/>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591" name="Google Shape;591;p60"/>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592" name="Google Shape;592;p60"/>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593" name="Google Shape;593;p60"/>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594" name="Google Shape;594;p60"/>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595" name="Google Shape;595;p60"/>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6" name="Google Shape;596;p60"/>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97" name="Google Shape;597;p60"/>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8" name="Google Shape;598;p60"/>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99" name="Google Shape;599;p60"/>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00" name="Google Shape;600;p60"/>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01" name="Google Shape;601;p60"/>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02" name="Google Shape;602;p60"/>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03" name="Google Shape;60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60"/>
          <p:cNvSpPr txBox="1"/>
          <p:nvPr/>
        </p:nvSpPr>
        <p:spPr>
          <a:xfrm>
            <a:off x="1342125" y="3490675"/>
            <a:ext cx="4350000" cy="149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SE" sz="1600">
                <a:solidFill>
                  <a:schemeClr val="dk1"/>
                </a:solidFill>
              </a:rPr>
              <a:t>([-1, 1], 2, 10) </a:t>
            </a:r>
            <a:endParaRPr sz="1600">
              <a:solidFill>
                <a:schemeClr val="dk1"/>
              </a:solidFill>
            </a:endParaRPr>
          </a:p>
          <a:p>
            <a:pPr indent="-330200" lvl="1" marL="914400" rtl="0" algn="l">
              <a:spcBef>
                <a:spcPts val="0"/>
              </a:spcBef>
              <a:spcAft>
                <a:spcPts val="0"/>
              </a:spcAft>
              <a:buClr>
                <a:schemeClr val="dk1"/>
              </a:buClr>
              <a:buSzPts val="1600"/>
              <a:buChar char="○"/>
            </a:pPr>
            <a:r>
              <a:rPr lang="sv-SE" sz="1100">
                <a:solidFill>
                  <a:srgbClr val="FF0000"/>
                </a:solidFill>
              </a:rPr>
              <a:t>Negative value in array</a:t>
            </a:r>
            <a:endParaRPr sz="1100">
              <a:solidFill>
                <a:schemeClr val="dk1"/>
              </a:solidFill>
            </a:endParaRPr>
          </a:p>
          <a:p>
            <a:pPr indent="-298450" lvl="1" marL="914400" rtl="0" algn="l">
              <a:spcBef>
                <a:spcPts val="0"/>
              </a:spcBef>
              <a:spcAft>
                <a:spcPts val="0"/>
              </a:spcAft>
              <a:buClr>
                <a:srgbClr val="FF0000"/>
              </a:buClr>
              <a:buSzPts val="1100"/>
              <a:buChar char="○"/>
            </a:pPr>
            <a:r>
              <a:rPr lang="sv-SE" sz="1100">
                <a:solidFill>
                  <a:srgbClr val="FF0000"/>
                </a:solidFill>
              </a:rPr>
              <a:t>P</a:t>
            </a:r>
            <a:r>
              <a:rPr lang="sv-SE" sz="1100">
                <a:solidFill>
                  <a:srgbClr val="FF0000"/>
                </a:solidFill>
              </a:rPr>
              <a:t>ositive value (but &lt; X)</a:t>
            </a:r>
            <a:endParaRPr sz="1100">
              <a:solidFill>
                <a:srgbClr val="FF0000"/>
              </a:solidFill>
            </a:endParaRPr>
          </a:p>
          <a:p>
            <a:pPr indent="-330200" lvl="0" marL="457200" rtl="0" algn="l">
              <a:spcBef>
                <a:spcPts val="0"/>
              </a:spcBef>
              <a:spcAft>
                <a:spcPts val="0"/>
              </a:spcAft>
              <a:buClr>
                <a:schemeClr val="dk1"/>
              </a:buClr>
              <a:buSzPts val="1600"/>
              <a:buChar char="●"/>
            </a:pPr>
            <a:r>
              <a:rPr lang="sv-SE" sz="1600">
                <a:solidFill>
                  <a:schemeClr val="dk1"/>
                </a:solidFill>
              </a:rPr>
              <a:t>([11], 1, 10)  </a:t>
            </a:r>
            <a:endParaRPr sz="1600">
              <a:solidFill>
                <a:schemeClr val="dk1"/>
              </a:solidFill>
            </a:endParaRPr>
          </a:p>
          <a:p>
            <a:pPr indent="-298450" lvl="1" marL="914400" rtl="0" algn="l">
              <a:spcBef>
                <a:spcPts val="0"/>
              </a:spcBef>
              <a:spcAft>
                <a:spcPts val="0"/>
              </a:spcAft>
              <a:buClr>
                <a:srgbClr val="9900FF"/>
              </a:buClr>
              <a:buSzPts val="1100"/>
              <a:buChar char="○"/>
            </a:pPr>
            <a:r>
              <a:rPr lang="sv-SE" sz="1100">
                <a:solidFill>
                  <a:srgbClr val="9900FF"/>
                </a:solidFill>
              </a:rPr>
              <a:t>Positive, but &gt; X</a:t>
            </a:r>
            <a:endParaRPr sz="1100">
              <a:solidFill>
                <a:srgbClr val="9900FF"/>
              </a:solidFill>
            </a:endParaRPr>
          </a:p>
          <a:p>
            <a:pPr indent="-323850" lvl="0" marL="457200" rtl="0" algn="l">
              <a:spcBef>
                <a:spcPts val="0"/>
              </a:spcBef>
              <a:spcAft>
                <a:spcPts val="0"/>
              </a:spcAft>
              <a:buClr>
                <a:srgbClr val="6AA84F"/>
              </a:buClr>
              <a:buSzPts val="1500"/>
              <a:buChar char="●"/>
            </a:pPr>
            <a:r>
              <a:rPr lang="sv-SE" sz="1500">
                <a:solidFill>
                  <a:srgbClr val="6AA84F"/>
                </a:solidFill>
              </a:rPr>
              <a:t>Both eventually cause i &lt; N to be false.</a:t>
            </a:r>
            <a:endParaRPr sz="1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14" name="Google Shape;614;p61"/>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coverage.</a:t>
            </a:r>
            <a:endParaRPr/>
          </a:p>
          <a:p>
            <a:pPr indent="-368300" lvl="1" marL="914400" marR="0" rtl="0" algn="l">
              <a:spcBef>
                <a:spcPts val="0"/>
              </a:spcBef>
              <a:spcAft>
                <a:spcPts val="0"/>
              </a:spcAft>
              <a:buSzPts val="2200"/>
              <a:buChar char="•"/>
            </a:pPr>
            <a:r>
              <a:rPr lang="sv-SE"/>
              <a:t>All outcomes are now tried.</a:t>
            </a:r>
            <a:endParaRPr/>
          </a:p>
          <a:p>
            <a:pPr indent="-393700" lvl="0" marL="457200" marR="0" rtl="0" algn="l">
              <a:spcBef>
                <a:spcPts val="0"/>
              </a:spcBef>
              <a:spcAft>
                <a:spcPts val="0"/>
              </a:spcAft>
              <a:buSzPts val="2600"/>
              <a:buChar char="•"/>
            </a:pPr>
            <a:r>
              <a:rPr lang="sv-SE"/>
              <a:t>Can be </a:t>
            </a:r>
            <a:r>
              <a:rPr b="1" lang="sv-SE"/>
              <a:t>expensive</a:t>
            </a:r>
            <a:r>
              <a:rPr lang="sv-SE"/>
              <a:t> in practice. </a:t>
            </a:r>
            <a:endParaRPr/>
          </a:p>
        </p:txBody>
      </p:sp>
      <p:graphicFrame>
        <p:nvGraphicFramePr>
          <p:cNvPr id="615" name="Google Shape;615;p61"/>
          <p:cNvGraphicFramePr/>
          <p:nvPr/>
        </p:nvGraphicFramePr>
        <p:xfrm>
          <a:off x="3276600" y="1746244"/>
          <a:ext cx="3000000" cy="3000000"/>
        </p:xfrm>
        <a:graphic>
          <a:graphicData uri="http://schemas.openxmlformats.org/drawingml/2006/table">
            <a:tbl>
              <a:tblPr>
                <a:noFill/>
                <a:tableStyleId>{20D33AFC-E321-41F5-AE66-E67B96A07209}</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16" name="Google Shape;616;p61"/>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617" name="Google Shape;61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27" name="Google Shape;627;p62"/>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solidFill>
                  <a:srgbClr val="FF0000"/>
                </a:solidFill>
              </a:rPr>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628" name="Google Shape;628;p62"/>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629" name="Google Shape;629;p62"/>
          <p:cNvGraphicFramePr/>
          <p:nvPr/>
        </p:nvGraphicFramePr>
        <p:xfrm>
          <a:off x="2852050" y="1752794"/>
          <a:ext cx="3000000" cy="3000000"/>
        </p:xfrm>
        <a:graphic>
          <a:graphicData uri="http://schemas.openxmlformats.org/drawingml/2006/table">
            <a:tbl>
              <a:tblPr>
                <a:noFill/>
                <a:tableStyleId>{20D33AFC-E321-41F5-AE66-E67B96A07209}</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0" name="Google Shape;63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640" name="Google Shape;640;p6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In many languages, if the first condition determines the result of the entire decision, then fewer tests are required.</a:t>
            </a:r>
            <a:endParaRPr/>
          </a:p>
          <a:p>
            <a:pPr indent="-368300" lvl="1" marL="914400" marR="0" rtl="0" algn="l">
              <a:spcBef>
                <a:spcPts val="0"/>
              </a:spcBef>
              <a:spcAft>
                <a:spcPts val="0"/>
              </a:spcAft>
              <a:buSzPts val="2200"/>
              <a:buChar char="•"/>
            </a:pPr>
            <a:r>
              <a:rPr lang="sv-SE"/>
              <a:t>If A is false, B is never evaluated.</a:t>
            </a:r>
            <a:endParaRPr/>
          </a:p>
        </p:txBody>
      </p:sp>
      <p:graphicFrame>
        <p:nvGraphicFramePr>
          <p:cNvPr id="641" name="Google Shape;641;p63"/>
          <p:cNvGraphicFramePr/>
          <p:nvPr/>
        </p:nvGraphicFramePr>
        <p:xfrm>
          <a:off x="3146600" y="3015234"/>
          <a:ext cx="3000000" cy="3000000"/>
        </p:xfrm>
        <a:graphic>
          <a:graphicData uri="http://schemas.openxmlformats.org/drawingml/2006/table">
            <a:tbl>
              <a:tblPr>
                <a:noFill/>
                <a:tableStyleId>{20D33AFC-E321-41F5-AE66-E67B96A07209}</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42" name="Google Shape;642;p63"/>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643" name="Google Shape;64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lang="sv-SE"/>
              <a:t>Inadequate.</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67" name="Google Shape;167;p28"/>
          <p:cNvPicPr preferRelativeResize="0"/>
          <p:nvPr/>
        </p:nvPicPr>
        <p:blipFill>
          <a:blip r:embed="rId3">
            <a:alphaModFix/>
          </a:blip>
          <a:stretch>
            <a:fillRect/>
          </a:stretch>
        </p:blipFill>
        <p:spPr>
          <a:xfrm>
            <a:off x="5596425" y="1282412"/>
            <a:ext cx="2579566" cy="1993163"/>
          </a:xfrm>
          <a:prstGeom prst="rect">
            <a:avLst/>
          </a:prstGeom>
          <a:noFill/>
          <a:ln>
            <a:noFill/>
          </a:ln>
        </p:spPr>
      </p:pic>
      <p:pic>
        <p:nvPicPr>
          <p:cNvPr id="168" name="Google Shape;168;p28"/>
          <p:cNvPicPr preferRelativeResize="0"/>
          <p:nvPr/>
        </p:nvPicPr>
        <p:blipFill>
          <a:blip r:embed="rId4">
            <a:alphaModFix/>
          </a:blip>
          <a:stretch>
            <a:fillRect/>
          </a:stretch>
        </p:blipFill>
        <p:spPr>
          <a:xfrm>
            <a:off x="6846900" y="2438574"/>
            <a:ext cx="1442100" cy="1600750"/>
          </a:xfrm>
          <a:prstGeom prst="rect">
            <a:avLst/>
          </a:prstGeom>
          <a:noFill/>
          <a:ln>
            <a:noFill/>
          </a:ln>
        </p:spPr>
      </p:pic>
      <p:cxnSp>
        <p:nvCxnSpPr>
          <p:cNvPr id="169" name="Google Shape;169;p28"/>
          <p:cNvCxnSpPr/>
          <p:nvPr/>
        </p:nvCxnSpPr>
        <p:spPr>
          <a:xfrm flipH="1" rot="10800000">
            <a:off x="8289000" y="2876900"/>
            <a:ext cx="491100" cy="29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653" name="Google Shape;653;p64"/>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t>condition</a:t>
            </a:r>
            <a:r>
              <a:rPr lang="sv-SE"/>
              <a:t> evaluates to true/false</a:t>
            </a:r>
            <a:endParaRPr/>
          </a:p>
          <a:p>
            <a:pPr indent="-368300" lvl="1" marL="914400" marR="0" rtl="0" algn="l">
              <a:spcBef>
                <a:spcPts val="0"/>
              </a:spcBef>
              <a:spcAft>
                <a:spcPts val="0"/>
              </a:spcAft>
              <a:buSzPts val="2200"/>
              <a:buChar char="•"/>
            </a:pPr>
            <a:r>
              <a:rPr lang="sv-SE"/>
              <a:t>Each </a:t>
            </a:r>
            <a:r>
              <a:rPr b="1" lang="sv-SE"/>
              <a:t>decision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independently affect outcome</a:t>
            </a:r>
            <a:r>
              <a:rPr lang="sv-SE"/>
              <a:t> of each decision it appears in. </a:t>
            </a:r>
            <a:endParaRPr/>
          </a:p>
        </p:txBody>
      </p:sp>
      <p:graphicFrame>
        <p:nvGraphicFramePr>
          <p:cNvPr id="654" name="Google Shape;654;p64"/>
          <p:cNvGraphicFramePr/>
          <p:nvPr/>
        </p:nvGraphicFramePr>
        <p:xfrm>
          <a:off x="819013" y="3071175"/>
          <a:ext cx="3000000" cy="3000000"/>
        </p:xfrm>
        <a:graphic>
          <a:graphicData uri="http://schemas.openxmlformats.org/drawingml/2006/table">
            <a:tbl>
              <a:tblPr>
                <a:noFill/>
                <a:tableStyleId>{20D33AFC-E321-41F5-AE66-E67B96A07209}</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5" name="Google Shape;6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6" name="Google Shape;656;p64"/>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4"/>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4"/>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4"/>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4"/>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4"/>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4"/>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8"/>
                                        </p:tgtEl>
                                      </p:cBhvr>
                                    </p:animEffect>
                                    <p:set>
                                      <p:cBhvr>
                                        <p:cTn dur="1" fill="hold">
                                          <p:stCondLst>
                                            <p:cond delay="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9"/>
                                        </p:tgtEl>
                                      </p:cBhvr>
                                    </p:animEffect>
                                    <p:set>
                                      <p:cBhvr>
                                        <p:cTn dur="1" fill="hold">
                                          <p:stCondLst>
                                            <p:cond delay="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7"/>
                                        </p:tgtEl>
                                      </p:cBhvr>
                                    </p:animEffect>
                                    <p:set>
                                      <p:cBhvr>
                                        <p:cTn dur="1" fill="hold">
                                          <p:stCondLst>
                                            <p:cond delay="0"/>
                                          </p:stCondLst>
                                        </p:cTn>
                                        <p:tgtEl>
                                          <p:spTgt spid="6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670" name="Google Shape;67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search(String[] A, String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((A.length == 1) &amp;&amp; (A[0]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&gt;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while(index &lt; A.length){</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671" name="Google Shape;67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72" name="Google Shape;672;p65"/>
          <p:cNvSpPr/>
          <p:nvPr/>
        </p:nvSpPr>
        <p:spPr>
          <a:xfrm>
            <a:off x="5771300" y="550700"/>
            <a:ext cx="28092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u="sng">
                <a:solidFill>
                  <a:schemeClr val="hlink"/>
                </a:solidFill>
                <a:hlinkClick r:id="rId3"/>
              </a:rPr>
              <a:t>https://bit.ly/34OYvjq</a:t>
            </a:r>
            <a:r>
              <a:rPr b="1" lang="sv-SE" sz="2000"/>
              <a:t> </a:t>
            </a:r>
            <a:endParaRPr b="1"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Control Flow Graph </a:t>
            </a:r>
            <a:endParaRPr/>
          </a:p>
        </p:txBody>
      </p:sp>
      <p:sp>
        <p:nvSpPr>
          <p:cNvPr id="678" name="Google Shape;678;p66"/>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679" name="Google Shape;679;p66"/>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000">
                <a:solidFill>
                  <a:srgbClr val="000000"/>
                </a:solidFill>
              </a:rPr>
              <a:t>(</a:t>
            </a:r>
            <a:r>
              <a:rPr b="1" lang="sv-SE" sz="1000"/>
              <a:t>A.length </a:t>
            </a:r>
            <a:r>
              <a:rPr b="1" lang="sv-SE" sz="1000">
                <a:solidFill>
                  <a:srgbClr val="000000"/>
                </a:solidFill>
              </a:rPr>
              <a:t>==1) &amp;&amp; (A[0] = what)</a:t>
            </a:r>
            <a:endParaRPr b="0" i="0" sz="1000" u="none" cap="none" strike="noStrike">
              <a:solidFill>
                <a:srgbClr val="000000"/>
              </a:solidFill>
              <a:latin typeface="Arial"/>
              <a:ea typeface="Arial"/>
              <a:cs typeface="Arial"/>
              <a:sym typeface="Arial"/>
            </a:endParaRPr>
          </a:p>
        </p:txBody>
      </p:sp>
      <p:sp>
        <p:nvSpPr>
          <p:cNvPr id="680" name="Google Shape;680;p66"/>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681" name="Google Shape;681;p66"/>
          <p:cNvCxnSpPr>
            <a:stCxn id="679" idx="2"/>
            <a:endCxn id="680"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682" name="Google Shape;682;p66"/>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==0</a:t>
            </a:r>
            <a:endParaRPr b="0" i="0" sz="1300" u="none" cap="none" strike="noStrike">
              <a:solidFill>
                <a:srgbClr val="000000"/>
              </a:solidFill>
              <a:latin typeface="Arial"/>
              <a:ea typeface="Arial"/>
              <a:cs typeface="Arial"/>
              <a:sym typeface="Arial"/>
            </a:endParaRPr>
          </a:p>
        </p:txBody>
      </p:sp>
      <p:sp>
        <p:nvSpPr>
          <p:cNvPr id="683" name="Google Shape;683;p66"/>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84" name="Google Shape;684;p66"/>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5" name="Google Shape;685;p66"/>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86" name="Google Shape;686;p66"/>
          <p:cNvCxnSpPr>
            <a:stCxn id="682" idx="2"/>
            <a:endCxn id="685"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687" name="Google Shape;687;p66"/>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8" name="Google Shape;688;p66"/>
          <p:cNvSpPr/>
          <p:nvPr/>
        </p:nvSpPr>
        <p:spPr>
          <a:xfrm>
            <a:off x="4682400" y="2076600"/>
            <a:ext cx="1366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&gt;1</a:t>
            </a:r>
            <a:endParaRPr b="0" i="0" sz="1300" u="none" cap="none" strike="noStrike">
              <a:solidFill>
                <a:srgbClr val="000000"/>
              </a:solidFill>
              <a:latin typeface="Arial"/>
              <a:ea typeface="Arial"/>
              <a:cs typeface="Arial"/>
              <a:sym typeface="Arial"/>
            </a:endParaRPr>
          </a:p>
        </p:txBody>
      </p:sp>
      <p:cxnSp>
        <p:nvCxnSpPr>
          <p:cNvPr id="689" name="Google Shape;689;p66"/>
          <p:cNvCxnSpPr>
            <a:stCxn id="678" idx="2"/>
            <a:endCxn id="679"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690" name="Google Shape;690;p66"/>
          <p:cNvCxnSpPr>
            <a:stCxn id="679" idx="3"/>
            <a:endCxn id="682"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691" name="Google Shape;691;p66"/>
          <p:cNvCxnSpPr>
            <a:stCxn id="682" idx="3"/>
            <a:endCxn id="688"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692" name="Google Shape;692;p66"/>
          <p:cNvSpPr txBox="1"/>
          <p:nvPr/>
        </p:nvSpPr>
        <p:spPr>
          <a:xfrm>
            <a:off x="5817430" y="1939938"/>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3" name="Google Shape;693;p66"/>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94" name="Google Shape;694;p66"/>
          <p:cNvCxnSpPr>
            <a:stCxn id="688" idx="3"/>
            <a:endCxn id="693" idx="1"/>
          </p:cNvCxnSpPr>
          <p:nvPr/>
        </p:nvCxnSpPr>
        <p:spPr>
          <a:xfrm>
            <a:off x="6049200" y="2311200"/>
            <a:ext cx="1628100" cy="0"/>
          </a:xfrm>
          <a:prstGeom prst="straightConnector1">
            <a:avLst/>
          </a:prstGeom>
          <a:noFill/>
          <a:ln cap="flat" cmpd="sng" w="19050">
            <a:solidFill>
              <a:srgbClr val="646B86"/>
            </a:solidFill>
            <a:prstDash val="solid"/>
            <a:round/>
            <a:headEnd len="med" w="med" type="none"/>
            <a:tailEnd len="med" w="med" type="triangle"/>
          </a:ln>
        </p:spPr>
      </p:cxnSp>
      <p:sp>
        <p:nvSpPr>
          <p:cNvPr id="695" name="Google Shape;695;p66"/>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6" name="Google Shape;696;p66"/>
          <p:cNvSpPr/>
          <p:nvPr/>
        </p:nvSpPr>
        <p:spPr>
          <a:xfrm>
            <a:off x="4517624" y="2746150"/>
            <a:ext cx="15051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100">
                <a:solidFill>
                  <a:srgbClr val="000000"/>
                </a:solidFill>
              </a:rPr>
              <a:t>index &lt; </a:t>
            </a:r>
            <a:r>
              <a:rPr b="1" lang="sv-SE" sz="1100"/>
              <a:t>A.length</a:t>
            </a:r>
            <a:endParaRPr b="0" i="0" sz="1100" u="none" cap="none" strike="noStrike">
              <a:solidFill>
                <a:srgbClr val="000000"/>
              </a:solidFill>
              <a:latin typeface="Arial"/>
              <a:ea typeface="Arial"/>
              <a:cs typeface="Arial"/>
              <a:sym typeface="Arial"/>
            </a:endParaRPr>
          </a:p>
        </p:txBody>
      </p:sp>
      <p:cxnSp>
        <p:nvCxnSpPr>
          <p:cNvPr id="697" name="Google Shape;697;p66"/>
          <p:cNvCxnSpPr>
            <a:stCxn id="688" idx="2"/>
            <a:endCxn id="696" idx="0"/>
          </p:cNvCxnSpPr>
          <p:nvPr/>
        </p:nvCxnSpPr>
        <p:spPr>
          <a:xfrm flipH="1">
            <a:off x="5270100" y="2545800"/>
            <a:ext cx="95700" cy="200400"/>
          </a:xfrm>
          <a:prstGeom prst="straightConnector1">
            <a:avLst/>
          </a:prstGeom>
          <a:noFill/>
          <a:ln cap="flat" cmpd="sng" w="19050">
            <a:solidFill>
              <a:srgbClr val="646B86"/>
            </a:solidFill>
            <a:prstDash val="solid"/>
            <a:round/>
            <a:headEnd len="med" w="med" type="none"/>
            <a:tailEnd len="med" w="med" type="triangle"/>
          </a:ln>
        </p:spPr>
      </p:cxnSp>
      <p:sp>
        <p:nvSpPr>
          <p:cNvPr id="698" name="Google Shape;698;p66"/>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99" name="Google Shape;699;p66"/>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700" name="Google Shape;700;p66"/>
          <p:cNvCxnSpPr>
            <a:stCxn id="696" idx="2"/>
            <a:endCxn id="699" idx="0"/>
          </p:cNvCxnSpPr>
          <p:nvPr/>
        </p:nvCxnSpPr>
        <p:spPr>
          <a:xfrm>
            <a:off x="5270174" y="3215350"/>
            <a:ext cx="108000" cy="147300"/>
          </a:xfrm>
          <a:prstGeom prst="straightConnector1">
            <a:avLst/>
          </a:prstGeom>
          <a:noFill/>
          <a:ln cap="flat" cmpd="sng" w="19050">
            <a:solidFill>
              <a:srgbClr val="646B86"/>
            </a:solidFill>
            <a:prstDash val="solid"/>
            <a:round/>
            <a:headEnd len="med" w="med" type="none"/>
            <a:tailEnd len="med" w="med" type="triangle"/>
          </a:ln>
        </p:spPr>
      </p:cxnSp>
      <p:sp>
        <p:nvSpPr>
          <p:cNvPr id="701" name="Google Shape;701;p66"/>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2" name="Google Shape;702;p66"/>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703" name="Google Shape;703;p66"/>
          <p:cNvCxnSpPr>
            <a:stCxn id="699" idx="2"/>
            <a:endCxn id="702"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704" name="Google Shape;704;p66"/>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5" name="Google Shape;705;p66"/>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706" name="Google Shape;706;p66"/>
          <p:cNvCxnSpPr>
            <a:stCxn id="699" idx="3"/>
            <a:endCxn id="705"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707" name="Google Shape;707;p66"/>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08" name="Google Shape;708;p66"/>
          <p:cNvCxnSpPr>
            <a:stCxn id="705"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709" name="Google Shape;709;p66"/>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710" name="Google Shape;710;p66"/>
          <p:cNvCxnSpPr>
            <a:stCxn id="696" idx="3"/>
            <a:endCxn id="693" idx="1"/>
          </p:cNvCxnSpPr>
          <p:nvPr/>
        </p:nvCxnSpPr>
        <p:spPr>
          <a:xfrm flipH="1" rot="10800000">
            <a:off x="6022724" y="2311150"/>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711" name="Google Shape;711;p66"/>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12" name="Google Shape;71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722" name="Google Shape;722;p67"/>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3" name="Google Shape;723;p67"/>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724" name="Google Shape;724;p67"/>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725" name="Google Shape;725;p67"/>
          <p:cNvCxnSpPr>
            <a:stCxn id="723" idx="2"/>
            <a:endCxn id="724"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67"/>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727" name="Google Shape;727;p67"/>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28" name="Google Shape;728;p67"/>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29" name="Google Shape;729;p67"/>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0" name="Google Shape;730;p67"/>
          <p:cNvCxnSpPr>
            <a:stCxn id="726" idx="2"/>
            <a:endCxn id="729"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31" name="Google Shape;731;p67"/>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2" name="Google Shape;732;p67"/>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733" name="Google Shape;733;p67"/>
          <p:cNvCxnSpPr>
            <a:stCxn id="722" idx="2"/>
            <a:endCxn id="723"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734" name="Google Shape;734;p67"/>
          <p:cNvCxnSpPr>
            <a:stCxn id="723" idx="3"/>
            <a:endCxn id="726"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735" name="Google Shape;735;p67"/>
          <p:cNvCxnSpPr>
            <a:stCxn id="726" idx="3"/>
            <a:endCxn id="732"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736" name="Google Shape;736;p67"/>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37" name="Google Shape;737;p67"/>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8" name="Google Shape;738;p67"/>
          <p:cNvCxnSpPr>
            <a:stCxn id="732" idx="3"/>
            <a:endCxn id="737"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739" name="Google Shape;739;p67"/>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40" name="Google Shape;740;p67"/>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741" name="Google Shape;741;p67"/>
          <p:cNvCxnSpPr>
            <a:stCxn id="732" idx="2"/>
            <a:endCxn id="740"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742" name="Google Shape;742;p67"/>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3" name="Google Shape;743;p67"/>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744" name="Google Shape;744;p67"/>
          <p:cNvCxnSpPr>
            <a:stCxn id="740" idx="2"/>
            <a:endCxn id="743"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745" name="Google Shape;745;p67"/>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6" name="Google Shape;746;p67"/>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747" name="Google Shape;747;p67"/>
          <p:cNvCxnSpPr>
            <a:stCxn id="743" idx="2"/>
            <a:endCxn id="746"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748" name="Google Shape;748;p67"/>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9" name="Google Shape;749;p67"/>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750" name="Google Shape;750;p67"/>
          <p:cNvCxnSpPr>
            <a:stCxn id="743" idx="3"/>
            <a:endCxn id="749"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751" name="Google Shape;751;p67"/>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52" name="Google Shape;752;p67"/>
          <p:cNvCxnSpPr>
            <a:stCxn id="749"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753" name="Google Shape;753;p67"/>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754" name="Google Shape;754;p67"/>
          <p:cNvCxnSpPr>
            <a:stCxn id="740" idx="3"/>
            <a:endCxn id="737"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755" name="Google Shape;755;p67"/>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56" name="Google Shape;756;p67"/>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A[“Bob”, “Jane”], 2, “Jane”</a:t>
            </a:r>
            <a:endParaRPr b="1">
              <a:solidFill>
                <a:srgbClr val="FF0000"/>
              </a:solidFill>
            </a:endParaRPr>
          </a:p>
          <a:p>
            <a:pPr indent="0" lvl="0" marL="0" rtl="0" algn="l">
              <a:spcBef>
                <a:spcPts val="0"/>
              </a:spcBef>
              <a:spcAft>
                <a:spcPts val="0"/>
              </a:spcAft>
              <a:buNone/>
            </a:pPr>
            <a:r>
              <a:rPr b="1" lang="sv-SE">
                <a:solidFill>
                  <a:srgbClr val="0000FF"/>
                </a:solidFill>
              </a:rPr>
              <a:t>2: A[“Bob”, “Jane”], 2, “Spot”</a:t>
            </a:r>
            <a:endParaRPr b="1">
              <a:solidFill>
                <a:srgbClr val="0000FF"/>
              </a:solidFill>
            </a:endParaRPr>
          </a:p>
          <a:p>
            <a:pPr indent="0" lvl="0" marL="0" rtl="0" algn="l">
              <a:spcBef>
                <a:spcPts val="0"/>
              </a:spcBef>
              <a:spcAft>
                <a:spcPts val="0"/>
              </a:spcAft>
              <a:buNone/>
            </a:pPr>
            <a:r>
              <a:rPr b="1" lang="sv-SE">
                <a:solidFill>
                  <a:srgbClr val="6AA84F"/>
                </a:solidFill>
              </a:rPr>
              <a:t>3: A[], 0, “Bob”</a:t>
            </a:r>
            <a:endParaRPr b="1">
              <a:solidFill>
                <a:srgbClr val="6AA84F"/>
              </a:solidFill>
            </a:endParaRPr>
          </a:p>
          <a:p>
            <a:pPr indent="0" lvl="0" marL="0" rtl="0" algn="l">
              <a:spcBef>
                <a:spcPts val="0"/>
              </a:spcBef>
              <a:spcAft>
                <a:spcPts val="0"/>
              </a:spcAft>
              <a:buNone/>
            </a:pPr>
            <a:r>
              <a:rPr b="1" lang="sv-SE">
                <a:solidFill>
                  <a:srgbClr val="9900FF"/>
                </a:solidFill>
              </a:rPr>
              <a:t>4. A[“Bob”], 1, “Bob”</a:t>
            </a:r>
            <a:endParaRPr b="1">
              <a:solidFill>
                <a:srgbClr val="9900FF"/>
              </a:solidFill>
            </a:endParaRPr>
          </a:p>
        </p:txBody>
      </p:sp>
      <p:sp>
        <p:nvSpPr>
          <p:cNvPr id="757" name="Google Shape;757;p67"/>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758" name="Google Shape;758;p67"/>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759" name="Google Shape;759;p67"/>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760" name="Google Shape;760;p67"/>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761" name="Google Shape;761;p67"/>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A[“Bob”], 1, “Spot”</a:t>
            </a:r>
            <a:endParaRPr b="1">
              <a:solidFill>
                <a:srgbClr val="4A86E8"/>
              </a:solidFill>
            </a:endParaRPr>
          </a:p>
        </p:txBody>
      </p:sp>
      <p:sp>
        <p:nvSpPr>
          <p:cNvPr id="762" name="Google Shape;762;p67"/>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763" name="Google Shape;76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769" name="Google Shape;769;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 on problems related to loops.</a:t>
            </a:r>
            <a:endParaRPr/>
          </a:p>
          <a:p>
            <a:pPr indent="-368300" lvl="1" marL="914400" rtl="0" algn="l">
              <a:spcBef>
                <a:spcPts val="500"/>
              </a:spcBef>
              <a:spcAft>
                <a:spcPts val="0"/>
              </a:spcAft>
              <a:buSzPts val="2200"/>
              <a:buChar char="•"/>
            </a:pPr>
            <a:r>
              <a:rPr lang="sv-SE"/>
              <a:t>Cover scenarios representative of how loops might be executed.</a:t>
            </a:r>
            <a:endParaRPr/>
          </a:p>
          <a:p>
            <a:pPr indent="-393700" lvl="0" marL="457200" rtl="0" algn="l">
              <a:spcBef>
                <a:spcPts val="1000"/>
              </a:spcBef>
              <a:spcAft>
                <a:spcPts val="0"/>
              </a:spcAft>
              <a:buSzPts val="2600"/>
              <a:buChar char="•"/>
            </a:pPr>
            <a:r>
              <a:rPr lang="sv-SE"/>
              <a:t>For each loop, write tests that:</a:t>
            </a:r>
            <a:endParaRPr/>
          </a:p>
          <a:p>
            <a:pPr indent="-368300" lvl="1" marL="914400" rtl="0" algn="l">
              <a:spcBef>
                <a:spcPts val="500"/>
              </a:spcBef>
              <a:spcAft>
                <a:spcPts val="0"/>
              </a:spcAft>
              <a:buSzPts val="2200"/>
              <a:buChar char="•"/>
            </a:pPr>
            <a:r>
              <a:rPr lang="sv-SE"/>
              <a:t>Skip the loop entirely.</a:t>
            </a:r>
            <a:endParaRPr/>
          </a:p>
          <a:p>
            <a:pPr indent="-368300" lvl="1" marL="914400" rtl="0" algn="l">
              <a:spcBef>
                <a:spcPts val="500"/>
              </a:spcBef>
              <a:spcAft>
                <a:spcPts val="0"/>
              </a:spcAft>
              <a:buSzPts val="2200"/>
              <a:buChar char="•"/>
            </a:pPr>
            <a:r>
              <a:rPr lang="sv-SE"/>
              <a:t>Take exactly one pass through the loop. </a:t>
            </a:r>
            <a:endParaRPr/>
          </a:p>
          <a:p>
            <a:pPr indent="-368300" lvl="1" marL="914400" rtl="0" algn="l">
              <a:spcBef>
                <a:spcPts val="500"/>
              </a:spcBef>
              <a:spcAft>
                <a:spcPts val="0"/>
              </a:spcAft>
              <a:buSzPts val="2200"/>
              <a:buChar char="•"/>
            </a:pPr>
            <a:r>
              <a:rPr lang="sv-SE"/>
              <a:t>Take two or more passes through the loop.</a:t>
            </a:r>
            <a:endParaRPr/>
          </a:p>
        </p:txBody>
      </p:sp>
      <p:sp>
        <p:nvSpPr>
          <p:cNvPr id="770" name="Google Shape;77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69"/>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776" name="Google Shape;77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777" name="Google Shape;777;p69"/>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execute 0, 1, 2+ times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778" name="Google Shape;77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784" name="Google Shape;784;p70"/>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Next line of code starts a new loop. These are generally independent.</a:t>
            </a:r>
            <a:endParaRPr sz="2400"/>
          </a:p>
          <a:p>
            <a:pPr indent="-342900" lvl="0" marL="457200" marR="0" rtl="0" algn="l">
              <a:lnSpc>
                <a:spcPct val="120000"/>
              </a:lnSpc>
              <a:spcBef>
                <a:spcPts val="0"/>
              </a:spcBef>
              <a:spcAft>
                <a:spcPts val="0"/>
              </a:spcAft>
              <a:buClr>
                <a:schemeClr val="dk1"/>
              </a:buClr>
              <a:buSzPts val="18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 numbers.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785" name="Google Shape;785;p70"/>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786" name="Google Shape;78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792" name="Google Shape;79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proving correctness</a:t>
            </a:r>
            <a:r>
              <a:rPr lang="sv-SE"/>
              <a:t>, we establish preconditions, postconditions, and invariants that are true on each execution of loop.</a:t>
            </a:r>
            <a:endParaRPr/>
          </a:p>
          <a:p>
            <a:pPr indent="-368300" lvl="1" marL="914400" rtl="0" algn="l">
              <a:spcBef>
                <a:spcPts val="500"/>
              </a:spcBef>
              <a:spcAft>
                <a:spcPts val="0"/>
              </a:spcAft>
              <a:buSzPts val="2200"/>
              <a:buChar char="•"/>
            </a:pPr>
            <a:r>
              <a:rPr lang="sv-SE"/>
              <a:t>The loop executes zero times when the postconditions are true in advance.</a:t>
            </a:r>
            <a:endParaRPr/>
          </a:p>
          <a:p>
            <a:pPr indent="-368300" lvl="1" marL="914400" rtl="0" algn="l">
              <a:spcBef>
                <a:spcPts val="500"/>
              </a:spcBef>
              <a:spcAft>
                <a:spcPts val="0"/>
              </a:spcAft>
              <a:buSzPts val="2200"/>
              <a:buChar char="•"/>
            </a:pPr>
            <a:r>
              <a:rPr lang="sv-SE"/>
              <a:t>The loop invariant is true on loop entry (one), then each loop iteration maintains the invariant (many). </a:t>
            </a:r>
            <a:endParaRPr/>
          </a:p>
          <a:p>
            <a:pPr indent="-342900" lvl="2" marL="1371600" rtl="0" algn="l">
              <a:spcBef>
                <a:spcPts val="500"/>
              </a:spcBef>
              <a:spcAft>
                <a:spcPts val="0"/>
              </a:spcAft>
              <a:buSzPts val="1800"/>
              <a:buChar char="•"/>
            </a:pPr>
            <a:r>
              <a:rPr lang="sv-SE"/>
              <a:t>(invariant and !(loop condition) implies postconditions are met)</a:t>
            </a:r>
            <a:endParaRPr/>
          </a:p>
          <a:p>
            <a:pPr indent="-393700" lvl="0" marL="457200" rtl="0" algn="l">
              <a:spcBef>
                <a:spcPts val="1000"/>
              </a:spcBef>
              <a:spcAft>
                <a:spcPts val="0"/>
              </a:spcAft>
              <a:buSzPts val="2600"/>
              <a:buChar char="•"/>
            </a:pPr>
            <a:r>
              <a:rPr lang="sv-SE"/>
              <a:t>Loop testing strategies echo these cases.</a:t>
            </a:r>
            <a:endParaRPr/>
          </a:p>
          <a:p>
            <a:pPr indent="0" lvl="0" marL="0" rtl="0" algn="l">
              <a:spcBef>
                <a:spcPts val="1000"/>
              </a:spcBef>
              <a:spcAft>
                <a:spcPts val="0"/>
              </a:spcAft>
              <a:buNone/>
            </a:pPr>
            <a:r>
              <a:t/>
            </a:r>
            <a:endParaRPr/>
          </a:p>
        </p:txBody>
      </p:sp>
      <p:sp>
        <p:nvSpPr>
          <p:cNvPr id="793" name="Google Shape;79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799" name="Google Shape;79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 (executes while loop 0, 1, 2+ times.</a:t>
            </a:r>
            <a:endParaRPr/>
          </a:p>
        </p:txBody>
      </p:sp>
      <p:sp>
        <p:nvSpPr>
          <p:cNvPr id="800" name="Google Shape;80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1" name="Google Shape;801;p72"/>
          <p:cNvSpPr/>
          <p:nvPr/>
        </p:nvSpPr>
        <p:spPr>
          <a:xfrm>
            <a:off x="5771300" y="550700"/>
            <a:ext cx="29847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u="sng">
                <a:solidFill>
                  <a:schemeClr val="hlink"/>
                </a:solidFill>
                <a:hlinkClick r:id="rId3"/>
              </a:rPr>
              <a:t>https://bit.ly/34OYvjq</a:t>
            </a:r>
            <a:r>
              <a:rPr b="1" lang="sv-SE" sz="2000"/>
              <a:t> </a:t>
            </a:r>
            <a:endParaRPr b="1"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7" name="Google Shape;807;p73"/>
          <p:cNvSpPr/>
          <p:nvPr/>
        </p:nvSpPr>
        <p:spPr>
          <a:xfrm>
            <a:off x="1998700" y="1451400"/>
            <a:ext cx="4653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sp>
        <p:nvSpPr>
          <p:cNvPr id="808" name="Google Shape;808;p7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09" name="Google Shape;809;p7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7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11" name="Google Shape;811;p7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2" name="Google Shape;812;p7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3" name="Google Shape;813;p7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25</a:t>
            </a:r>
            <a:endParaRPr/>
          </a:p>
        </p:txBody>
      </p:sp>
      <p:cxnSp>
        <p:nvCxnSpPr>
          <p:cNvPr id="814" name="Google Shape;814;p73"/>
          <p:cNvCxnSpPr>
            <a:stCxn id="815" idx="1"/>
            <a:endCxn id="813" idx="3"/>
          </p:cNvCxnSpPr>
          <p:nvPr/>
        </p:nvCxnSpPr>
        <p:spPr>
          <a:xfrm rot="10800000">
            <a:off x="1099300" y="3492700"/>
            <a:ext cx="699900" cy="0"/>
          </a:xfrm>
          <a:prstGeom prst="straightConnector1">
            <a:avLst/>
          </a:prstGeom>
          <a:noFill/>
          <a:ln cap="flat" cmpd="sng" w="19050">
            <a:solidFill>
              <a:schemeClr val="dk2"/>
            </a:solidFill>
            <a:prstDash val="solid"/>
            <a:round/>
            <a:headEnd len="med" w="med" type="none"/>
            <a:tailEnd len="med" w="med" type="triangle"/>
          </a:ln>
        </p:spPr>
      </p:cxnSp>
      <p:sp>
        <p:nvSpPr>
          <p:cNvPr id="816" name="Google Shape;816;p7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7" name="Google Shape;817;p7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sp>
        <p:nvSpPr>
          <p:cNvPr id="818" name="Google Shape;818;p7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9" name="Google Shape;819;p73"/>
          <p:cNvSpPr/>
          <p:nvPr/>
        </p:nvSpPr>
        <p:spPr>
          <a:xfrm>
            <a:off x="3025200" y="3882400"/>
            <a:ext cx="8166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cxnSp>
        <p:nvCxnSpPr>
          <p:cNvPr id="820" name="Google Shape;820;p73"/>
          <p:cNvCxnSpPr>
            <a:stCxn id="817" idx="3"/>
            <a:endCxn id="819"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7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16</a:t>
            </a:r>
            <a:endParaRPr/>
          </a:p>
        </p:txBody>
      </p:sp>
      <p:cxnSp>
        <p:nvCxnSpPr>
          <p:cNvPr id="822" name="Google Shape;822;p73"/>
          <p:cNvCxnSpPr>
            <a:stCxn id="819" idx="2"/>
            <a:endCxn id="821" idx="1"/>
          </p:cNvCxnSpPr>
          <p:nvPr/>
        </p:nvCxnSpPr>
        <p:spPr>
          <a:xfrm>
            <a:off x="3433500" y="4359700"/>
            <a:ext cx="1068000" cy="191400"/>
          </a:xfrm>
          <a:prstGeom prst="straightConnector1">
            <a:avLst/>
          </a:prstGeom>
          <a:noFill/>
          <a:ln cap="flat" cmpd="sng" w="19050">
            <a:solidFill>
              <a:schemeClr val="dk2"/>
            </a:solidFill>
            <a:prstDash val="solid"/>
            <a:round/>
            <a:headEnd len="med" w="med" type="none"/>
            <a:tailEnd len="med" w="med" type="triangle"/>
          </a:ln>
        </p:spPr>
      </p:cxnSp>
      <p:sp>
        <p:nvSpPr>
          <p:cNvPr id="823" name="Google Shape;823;p7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24" name="Google Shape;824;p73"/>
          <p:cNvSpPr/>
          <p:nvPr/>
        </p:nvSpPr>
        <p:spPr>
          <a:xfrm>
            <a:off x="4404825" y="3750375"/>
            <a:ext cx="8166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18</a:t>
            </a:r>
            <a:endParaRPr/>
          </a:p>
        </p:txBody>
      </p:sp>
      <p:cxnSp>
        <p:nvCxnSpPr>
          <p:cNvPr id="825" name="Google Shape;825;p73"/>
          <p:cNvCxnSpPr>
            <a:stCxn id="819" idx="0"/>
            <a:endCxn id="824" idx="1"/>
          </p:cNvCxnSpPr>
          <p:nvPr/>
        </p:nvCxnSpPr>
        <p:spPr>
          <a:xfrm>
            <a:off x="3433500" y="3882400"/>
            <a:ext cx="971400" cy="90300"/>
          </a:xfrm>
          <a:prstGeom prst="straightConnector1">
            <a:avLst/>
          </a:prstGeom>
          <a:noFill/>
          <a:ln cap="flat" cmpd="sng" w="19050">
            <a:solidFill>
              <a:schemeClr val="dk2"/>
            </a:solidFill>
            <a:prstDash val="solid"/>
            <a:round/>
            <a:headEnd len="med" w="med" type="none"/>
            <a:tailEnd len="med" w="med" type="triangle"/>
          </a:ln>
        </p:spPr>
      </p:cxnSp>
      <p:sp>
        <p:nvSpPr>
          <p:cNvPr id="826" name="Google Shape;826;p7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27" name="Google Shape;827;p7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19</a:t>
            </a:r>
            <a:endParaRPr/>
          </a:p>
        </p:txBody>
      </p:sp>
      <p:sp>
        <p:nvSpPr>
          <p:cNvPr id="828" name="Google Shape;828;p7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21</a:t>
            </a:r>
            <a:endParaRPr/>
          </a:p>
        </p:txBody>
      </p:sp>
      <p:cxnSp>
        <p:nvCxnSpPr>
          <p:cNvPr id="829" name="Google Shape;829;p73"/>
          <p:cNvCxnSpPr>
            <a:stCxn id="824" idx="0"/>
            <a:endCxn id="827" idx="1"/>
          </p:cNvCxnSpPr>
          <p:nvPr/>
        </p:nvCxnSpPr>
        <p:spPr>
          <a:xfrm flipH="1" rot="10800000">
            <a:off x="4813125" y="3740475"/>
            <a:ext cx="609600" cy="9900"/>
          </a:xfrm>
          <a:prstGeom prst="straightConnector1">
            <a:avLst/>
          </a:prstGeom>
          <a:noFill/>
          <a:ln cap="flat" cmpd="sng" w="19050">
            <a:solidFill>
              <a:schemeClr val="dk2"/>
            </a:solidFill>
            <a:prstDash val="solid"/>
            <a:round/>
            <a:headEnd len="med" w="med" type="none"/>
            <a:tailEnd len="med" w="med" type="triangle"/>
          </a:ln>
        </p:spPr>
      </p:cxnSp>
      <p:cxnSp>
        <p:nvCxnSpPr>
          <p:cNvPr id="830" name="Google Shape;830;p73"/>
          <p:cNvCxnSpPr>
            <a:stCxn id="824" idx="2"/>
            <a:endCxn id="828" idx="1"/>
          </p:cNvCxnSpPr>
          <p:nvPr/>
        </p:nvCxnSpPr>
        <p:spPr>
          <a:xfrm flipH="1" rot="10800000">
            <a:off x="4813125" y="4164375"/>
            <a:ext cx="501900" cy="30900"/>
          </a:xfrm>
          <a:prstGeom prst="straightConnector1">
            <a:avLst/>
          </a:prstGeom>
          <a:noFill/>
          <a:ln cap="flat" cmpd="sng" w="19050">
            <a:solidFill>
              <a:schemeClr val="dk2"/>
            </a:solidFill>
            <a:prstDash val="solid"/>
            <a:round/>
            <a:headEnd len="med" w="med" type="none"/>
            <a:tailEnd len="med" w="med" type="triangle"/>
          </a:ln>
        </p:spPr>
      </p:cxnSp>
      <p:sp>
        <p:nvSpPr>
          <p:cNvPr id="831" name="Google Shape;831;p7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32" name="Google Shape;832;p7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833" name="Google Shape;833;p73"/>
          <p:cNvCxnSpPr>
            <a:stCxn id="807" idx="2"/>
            <a:endCxn id="808" idx="0"/>
          </p:cNvCxnSpPr>
          <p:nvPr/>
        </p:nvCxnSpPr>
        <p:spPr>
          <a:xfrm>
            <a:off x="2231350" y="1794300"/>
            <a:ext cx="0" cy="235500"/>
          </a:xfrm>
          <a:prstGeom prst="straightConnector1">
            <a:avLst/>
          </a:prstGeom>
          <a:noFill/>
          <a:ln cap="flat" cmpd="sng" w="19050">
            <a:solidFill>
              <a:schemeClr val="dk2"/>
            </a:solidFill>
            <a:prstDash val="solid"/>
            <a:round/>
            <a:headEnd len="med" w="med" type="none"/>
            <a:tailEnd len="med" w="med" type="triangle"/>
          </a:ln>
        </p:spPr>
      </p:cxnSp>
      <p:cxnSp>
        <p:nvCxnSpPr>
          <p:cNvPr id="834" name="Google Shape;834;p73"/>
          <p:cNvCxnSpPr>
            <a:stCxn id="808"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835" name="Google Shape;835;p73"/>
          <p:cNvCxnSpPr>
            <a:stCxn id="808" idx="2"/>
            <a:endCxn id="809"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836" name="Google Shape;836;p73"/>
          <p:cNvCxnSpPr>
            <a:stCxn id="815" idx="2"/>
            <a:endCxn id="817" idx="0"/>
          </p:cNvCxnSpPr>
          <p:nvPr/>
        </p:nvCxnSpPr>
        <p:spPr>
          <a:xfrm>
            <a:off x="2190250" y="3684100"/>
            <a:ext cx="41100" cy="22020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73"/>
          <p:cNvSpPr/>
          <p:nvPr/>
        </p:nvSpPr>
        <p:spPr>
          <a:xfrm>
            <a:off x="1799200" y="3301300"/>
            <a:ext cx="7821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837" name="Google Shape;837;p73"/>
          <p:cNvCxnSpPr>
            <a:stCxn id="810" idx="2"/>
            <a:endCxn id="815" idx="0"/>
          </p:cNvCxnSpPr>
          <p:nvPr/>
        </p:nvCxnSpPr>
        <p:spPr>
          <a:xfrm>
            <a:off x="1903150" y="3122625"/>
            <a:ext cx="287100" cy="178800"/>
          </a:xfrm>
          <a:prstGeom prst="straightConnector1">
            <a:avLst/>
          </a:prstGeom>
          <a:noFill/>
          <a:ln cap="flat" cmpd="sng" w="19050">
            <a:solidFill>
              <a:schemeClr val="dk2"/>
            </a:solidFill>
            <a:prstDash val="solid"/>
            <a:round/>
            <a:headEnd len="med" w="med" type="none"/>
            <a:tailEnd len="med" w="med" type="triangle"/>
          </a:ln>
        </p:spPr>
      </p:cxnSp>
      <p:cxnSp>
        <p:nvCxnSpPr>
          <p:cNvPr id="838" name="Google Shape;838;p73"/>
          <p:cNvCxnSpPr>
            <a:stCxn id="809" idx="2"/>
            <a:endCxn id="815" idx="0"/>
          </p:cNvCxnSpPr>
          <p:nvPr/>
        </p:nvCxnSpPr>
        <p:spPr>
          <a:xfrm flipH="1">
            <a:off x="2190375" y="3122625"/>
            <a:ext cx="300600" cy="178800"/>
          </a:xfrm>
          <a:prstGeom prst="straightConnector1">
            <a:avLst/>
          </a:prstGeom>
          <a:noFill/>
          <a:ln cap="flat" cmpd="sng" w="19050">
            <a:solidFill>
              <a:schemeClr val="dk2"/>
            </a:solidFill>
            <a:prstDash val="solid"/>
            <a:round/>
            <a:headEnd len="med" w="med" type="none"/>
            <a:tailEnd len="med" w="med" type="triangle"/>
          </a:ln>
        </p:spPr>
      </p:cxnSp>
      <p:sp>
        <p:nvSpPr>
          <p:cNvPr id="839" name="Google Shape;839;p73"/>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840" name="Google Shape;840;p73"/>
          <p:cNvSpPr/>
          <p:nvPr/>
        </p:nvSpPr>
        <p:spPr>
          <a:xfrm>
            <a:off x="2505175" y="33155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841" name="Google Shape;841;p73"/>
          <p:cNvSpPr/>
          <p:nvPr/>
        </p:nvSpPr>
        <p:spPr>
          <a:xfrm>
            <a:off x="2371175" y="3012769"/>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842" name="Google Shape;842;p73"/>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843" name="Google Shape;843;p73"/>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a:t>
            </a:r>
            <a:endParaRPr>
              <a:solidFill>
                <a:srgbClr val="38761D"/>
              </a:solidFill>
            </a:endParaRPr>
          </a:p>
        </p:txBody>
      </p:sp>
      <p:sp>
        <p:nvSpPr>
          <p:cNvPr id="844" name="Google Shape;844;p73"/>
          <p:cNvSpPr/>
          <p:nvPr/>
        </p:nvSpPr>
        <p:spPr>
          <a:xfrm>
            <a:off x="1031400" y="15913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845" name="Google Shape;845;p73"/>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a:t>
            </a:r>
            <a:endParaRPr>
              <a:solidFill>
                <a:srgbClr val="0000FF"/>
              </a:solidFill>
            </a:endParaRPr>
          </a:p>
        </p:txBody>
      </p:sp>
      <p:sp>
        <p:nvSpPr>
          <p:cNvPr id="846" name="Google Shape;846;p73"/>
          <p:cNvSpPr/>
          <p:nvPr/>
        </p:nvSpPr>
        <p:spPr>
          <a:xfrm>
            <a:off x="780400" y="1544106"/>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847" name="Google Shape;847;p73"/>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a:t>
            </a:r>
            <a:endParaRPr>
              <a:solidFill>
                <a:srgbClr val="9900FF"/>
              </a:solidFill>
            </a:endParaRPr>
          </a:p>
        </p:txBody>
      </p:sp>
      <p:sp>
        <p:nvSpPr>
          <p:cNvPr id="848" name="Google Shape;848;p73"/>
          <p:cNvSpPr/>
          <p:nvPr/>
        </p:nvSpPr>
        <p:spPr>
          <a:xfrm>
            <a:off x="563700" y="1544094"/>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849" name="Google Shape;84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t>
            </a:r>
            <a:r>
              <a:rPr lang="sv-SE"/>
              <a:t>an we </a:t>
            </a:r>
            <a:r>
              <a:rPr b="1" lang="sv-SE"/>
              <a:t>compromise between</a:t>
            </a:r>
            <a:br>
              <a:rPr b="1" lang="sv-SE"/>
            </a:br>
            <a:r>
              <a:rPr b="1" lang="sv-SE"/>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Measure “good testing”</a:t>
            </a:r>
            <a:endParaRPr/>
          </a:p>
          <a:p>
            <a:pPr indent="-393700" lvl="0" marL="457200" rtl="0" algn="l">
              <a:spcBef>
                <a:spcPts val="1000"/>
              </a:spcBef>
              <a:spcAft>
                <a:spcPts val="0"/>
              </a:spcAft>
              <a:buSzPts val="2600"/>
              <a:buChar char="•"/>
            </a:pPr>
            <a:r>
              <a:rPr b="1" lang="sv-SE"/>
              <a:t>Test adequacy criteria</a:t>
            </a:r>
            <a:r>
              <a:rPr lang="sv-SE"/>
              <a:t> “score” tests by measuring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76" name="Google Shape;1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7" name="Google Shape;177;p29"/>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5" name="Google Shape;855;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Sometimes, no test can satisfy an obligation.</a:t>
            </a:r>
            <a:endParaRPr b="1"/>
          </a:p>
          <a:p>
            <a:pPr indent="-393700" lvl="0" marL="457200" rtl="0" algn="l">
              <a:spcBef>
                <a:spcPts val="1000"/>
              </a:spcBef>
              <a:spcAft>
                <a:spcPts val="0"/>
              </a:spcAft>
              <a:buSzPts val="2600"/>
              <a:buChar char="•"/>
            </a:pPr>
            <a:r>
              <a:rPr lang="sv-SE"/>
              <a:t>Impossible combinations of conditions.</a:t>
            </a:r>
            <a:endParaRPr/>
          </a:p>
          <a:p>
            <a:pPr indent="-393700" lvl="0" marL="457200" rtl="0" algn="l">
              <a:spcBef>
                <a:spcPts val="1000"/>
              </a:spcBef>
              <a:spcAft>
                <a:spcPts val="0"/>
              </a:spcAft>
              <a:buSzPts val="2600"/>
              <a:buChar char="•"/>
            </a:pPr>
            <a:r>
              <a:rPr lang="sv-SE"/>
              <a:t>Unreachable statements as part of defensive programming.</a:t>
            </a:r>
            <a:endParaRPr/>
          </a:p>
          <a:p>
            <a:pPr indent="-368300" lvl="1" marL="914400" rtl="0" algn="l">
              <a:spcBef>
                <a:spcPts val="500"/>
              </a:spcBef>
              <a:spcAft>
                <a:spcPts val="0"/>
              </a:spcAft>
              <a:buSzPts val="2200"/>
              <a:buChar char="•"/>
            </a:pPr>
            <a:r>
              <a:rPr lang="sv-SE"/>
              <a:t>Error-handling code for conditions that can’t occur.</a:t>
            </a:r>
            <a:endParaRPr/>
          </a:p>
          <a:p>
            <a:pPr indent="-393700" lvl="0" marL="457200" rtl="0" algn="l">
              <a:spcBef>
                <a:spcPts val="1000"/>
              </a:spcBef>
              <a:spcAft>
                <a:spcPts val="0"/>
              </a:spcAft>
              <a:buSzPts val="2600"/>
              <a:buChar char="•"/>
            </a:pPr>
            <a:r>
              <a:rPr lang="sv-SE"/>
              <a:t>Dead code in legacy applications.</a:t>
            </a:r>
            <a:endParaRPr/>
          </a:p>
          <a:p>
            <a:pPr indent="0" lvl="0" marL="0" rtl="0" algn="l">
              <a:spcBef>
                <a:spcPts val="1000"/>
              </a:spcBef>
              <a:spcAft>
                <a:spcPts val="0"/>
              </a:spcAft>
              <a:buNone/>
            </a:pPr>
            <a:r>
              <a:t/>
            </a:r>
            <a:endParaRPr/>
          </a:p>
        </p:txBody>
      </p:sp>
      <p:sp>
        <p:nvSpPr>
          <p:cNvPr id="856" name="Google Shape;85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2" name="Google Shape;86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Stronger criteria call for potentially infeasible combinations of elements.</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It is not possible for both conditions to be false.</a:t>
            </a:r>
            <a:endParaRPr/>
          </a:p>
          <a:p>
            <a:pPr indent="-368300" lvl="1" marL="914400" marR="0" rtl="0" algn="l">
              <a:lnSpc>
                <a:spcPct val="100000"/>
              </a:lnSpc>
              <a:spcBef>
                <a:spcPts val="0"/>
              </a:spcBef>
              <a:spcAft>
                <a:spcPts val="0"/>
              </a:spcAft>
              <a:buSzPts val="2200"/>
              <a:buChar char="•"/>
            </a:pPr>
            <a:r>
              <a:rPr lang="sv-SE"/>
              <a:t>A is negative and greater than 10</a:t>
            </a:r>
            <a:endParaRPr/>
          </a:p>
          <a:p>
            <a:pPr indent="-393700" lvl="0" marL="457200" marR="0" rtl="0" algn="l">
              <a:lnSpc>
                <a:spcPct val="100000"/>
              </a:lnSpc>
              <a:spcBef>
                <a:spcPts val="0"/>
              </a:spcBef>
              <a:spcAft>
                <a:spcPts val="0"/>
              </a:spcAft>
              <a:buSzPts val="2600"/>
              <a:buChar char="•"/>
            </a:pPr>
            <a:r>
              <a:rPr lang="sv-SE"/>
              <a:t>Loop boundary coverage - loop can’t be skipped.</a:t>
            </a:r>
            <a:endParaRPr/>
          </a:p>
          <a:p>
            <a:pPr indent="0" lvl="0" marL="0" marR="0" rtl="0" algn="l">
              <a:lnSpc>
                <a:spcPct val="100000"/>
              </a:lnSpc>
              <a:spcBef>
                <a:spcPts val="0"/>
              </a:spcBef>
              <a:spcAft>
                <a:spcPts val="0"/>
              </a:spcAft>
              <a:buNone/>
            </a:pPr>
            <a:r>
              <a:t/>
            </a:r>
            <a:endParaRPr/>
          </a:p>
        </p:txBody>
      </p:sp>
      <p:sp>
        <p:nvSpPr>
          <p:cNvPr id="863" name="Google Shape;8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9" name="Google Shape;869;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“scores” based on coverage.</a:t>
            </a:r>
            <a:endParaRPr/>
          </a:p>
          <a:p>
            <a:pPr indent="-368300" lvl="1" marL="914400" rtl="0" algn="l">
              <a:spcBef>
                <a:spcPts val="500"/>
              </a:spcBef>
              <a:spcAft>
                <a:spcPts val="0"/>
              </a:spcAft>
              <a:buSzPts val="2200"/>
              <a:buChar char="•"/>
            </a:pPr>
            <a:r>
              <a:rPr lang="sv-SE"/>
              <a:t>95% branch coverage, 80% MC/DC coverage, etc.</a:t>
            </a:r>
            <a:endParaRPr/>
          </a:p>
          <a:p>
            <a:pPr indent="-368300" lvl="1" marL="914400" rtl="0" algn="l">
              <a:spcBef>
                <a:spcPts val="500"/>
              </a:spcBef>
              <a:spcAft>
                <a:spcPts val="0"/>
              </a:spcAft>
              <a:buSzPts val="2200"/>
              <a:buChar char="•"/>
            </a:pPr>
            <a:r>
              <a:rPr lang="sv-SE"/>
              <a:t>Stop once a threshold is reached.</a:t>
            </a:r>
            <a:endParaRPr/>
          </a:p>
          <a:p>
            <a:pPr indent="-368300" lvl="1" marL="914400" rtl="0" algn="l">
              <a:spcBef>
                <a:spcPts val="500"/>
              </a:spcBef>
              <a:spcAft>
                <a:spcPts val="0"/>
              </a:spcAft>
              <a:buSzPts val="2200"/>
              <a:buChar char="•"/>
            </a:pPr>
            <a:r>
              <a:rPr lang="sv-SE"/>
              <a:t>Unsatisfactory solution - elements are not equally important for fault-finding.</a:t>
            </a:r>
            <a:endParaRPr/>
          </a:p>
          <a:p>
            <a:pPr indent="-393700" lvl="0" marL="457200" rtl="0" algn="l">
              <a:spcBef>
                <a:spcPts val="1000"/>
              </a:spcBef>
              <a:spcAft>
                <a:spcPts val="0"/>
              </a:spcAft>
              <a:buSzPts val="2600"/>
              <a:buChar char="•"/>
            </a:pPr>
            <a:r>
              <a:rPr lang="sv-SE"/>
              <a:t>Manual justification for omitting each impossible test obligation.</a:t>
            </a:r>
            <a:endParaRPr/>
          </a:p>
          <a:p>
            <a:pPr indent="-368300" lvl="1" marL="914400" rtl="0" algn="l">
              <a:spcBef>
                <a:spcPts val="500"/>
              </a:spcBef>
              <a:spcAft>
                <a:spcPts val="0"/>
              </a:spcAft>
              <a:buSzPts val="2200"/>
              <a:buChar char="•"/>
            </a:pPr>
            <a:r>
              <a:rPr lang="sv-SE"/>
              <a:t>Helps refine code and testing efforts.</a:t>
            </a:r>
            <a:endParaRPr/>
          </a:p>
          <a:p>
            <a:pPr indent="-368300" lvl="1" marL="914400" rtl="0" algn="l">
              <a:spcBef>
                <a:spcPts val="500"/>
              </a:spcBef>
              <a:spcAft>
                <a:spcPts val="0"/>
              </a:spcAft>
              <a:buSzPts val="2200"/>
              <a:buChar char="•"/>
            </a:pPr>
            <a:r>
              <a:rPr lang="sv-SE"/>
              <a:t>… but very time-consuming.</a:t>
            </a:r>
            <a:endParaRPr/>
          </a:p>
          <a:p>
            <a:pPr indent="0" lvl="0" marL="0" rtl="0" algn="l">
              <a:spcBef>
                <a:spcPts val="1000"/>
              </a:spcBef>
              <a:spcAft>
                <a:spcPts val="0"/>
              </a:spcAft>
              <a:buNone/>
            </a:pPr>
            <a:r>
              <a:t/>
            </a:r>
            <a:endParaRPr/>
          </a:p>
        </p:txBody>
      </p:sp>
      <p:sp>
        <p:nvSpPr>
          <p:cNvPr id="870" name="Google Shape;87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Criterion Should I Use?</a:t>
            </a:r>
            <a:endParaRPr sz="3000"/>
          </a:p>
        </p:txBody>
      </p:sp>
      <p:sp>
        <p:nvSpPr>
          <p:cNvPr id="876" name="Google Shape;876;p77"/>
          <p:cNvSpPr/>
          <p:nvPr/>
        </p:nvSpPr>
        <p:spPr>
          <a:xfrm>
            <a:off x="3663050" y="3418281"/>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77" name="Google Shape;877;p77"/>
          <p:cNvSpPr/>
          <p:nvPr/>
        </p:nvSpPr>
        <p:spPr>
          <a:xfrm>
            <a:off x="3663050" y="282751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78" name="Google Shape;878;p77"/>
          <p:cNvSpPr/>
          <p:nvPr/>
        </p:nvSpPr>
        <p:spPr>
          <a:xfrm>
            <a:off x="6196100" y="282883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79" name="Google Shape;879;p77"/>
          <p:cNvCxnSpPr>
            <a:stCxn id="876" idx="0"/>
            <a:endCxn id="877" idx="2"/>
          </p:cNvCxnSpPr>
          <p:nvPr/>
        </p:nvCxnSpPr>
        <p:spPr>
          <a:xfrm rot="10800000">
            <a:off x="4684100" y="3261681"/>
            <a:ext cx="0" cy="156600"/>
          </a:xfrm>
          <a:prstGeom prst="straightConnector1">
            <a:avLst/>
          </a:prstGeom>
          <a:noFill/>
          <a:ln cap="flat" cmpd="sng" w="19050">
            <a:solidFill>
              <a:schemeClr val="dk2"/>
            </a:solidFill>
            <a:prstDash val="solid"/>
            <a:round/>
            <a:headEnd len="med" w="med" type="none"/>
            <a:tailEnd len="med" w="med" type="none"/>
          </a:ln>
        </p:spPr>
      </p:cxnSp>
      <p:cxnSp>
        <p:nvCxnSpPr>
          <p:cNvPr id="880" name="Google Shape;880;p77"/>
          <p:cNvCxnSpPr>
            <a:stCxn id="876" idx="0"/>
            <a:endCxn id="878" idx="2"/>
          </p:cNvCxnSpPr>
          <p:nvPr/>
        </p:nvCxnSpPr>
        <p:spPr>
          <a:xfrm flipH="1" rot="10800000">
            <a:off x="4684100" y="3262881"/>
            <a:ext cx="2533200" cy="155400"/>
          </a:xfrm>
          <a:prstGeom prst="straightConnector1">
            <a:avLst/>
          </a:prstGeom>
          <a:noFill/>
          <a:ln cap="flat" cmpd="sng" w="19050">
            <a:solidFill>
              <a:schemeClr val="dk2"/>
            </a:solidFill>
            <a:prstDash val="solid"/>
            <a:round/>
            <a:headEnd len="med" w="med" type="none"/>
            <a:tailEnd len="med" w="med" type="none"/>
          </a:ln>
        </p:spPr>
      </p:cxnSp>
      <p:sp>
        <p:nvSpPr>
          <p:cNvPr id="881" name="Google Shape;881;p77"/>
          <p:cNvSpPr/>
          <p:nvPr/>
        </p:nvSpPr>
        <p:spPr>
          <a:xfrm>
            <a:off x="6196100" y="2195969"/>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82" name="Google Shape;882;p77"/>
          <p:cNvCxnSpPr>
            <a:stCxn id="881" idx="2"/>
            <a:endCxn id="878" idx="0"/>
          </p:cNvCxnSpPr>
          <p:nvPr/>
        </p:nvCxnSpPr>
        <p:spPr>
          <a:xfrm>
            <a:off x="7217150" y="2630069"/>
            <a:ext cx="0" cy="198900"/>
          </a:xfrm>
          <a:prstGeom prst="straightConnector1">
            <a:avLst/>
          </a:prstGeom>
          <a:noFill/>
          <a:ln cap="flat" cmpd="sng" w="19050">
            <a:solidFill>
              <a:schemeClr val="dk2"/>
            </a:solidFill>
            <a:prstDash val="solid"/>
            <a:round/>
            <a:headEnd len="med" w="med" type="none"/>
            <a:tailEnd len="med" w="med" type="none"/>
          </a:ln>
        </p:spPr>
      </p:cxnSp>
      <p:sp>
        <p:nvSpPr>
          <p:cNvPr id="883" name="Google Shape;883;p77"/>
          <p:cNvSpPr/>
          <p:nvPr/>
        </p:nvSpPr>
        <p:spPr>
          <a:xfrm>
            <a:off x="6196100" y="15631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84" name="Google Shape;884;p77"/>
          <p:cNvCxnSpPr>
            <a:stCxn id="883" idx="2"/>
            <a:endCxn id="881" idx="0"/>
          </p:cNvCxnSpPr>
          <p:nvPr/>
        </p:nvCxnSpPr>
        <p:spPr>
          <a:xfrm>
            <a:off x="7217150" y="1997200"/>
            <a:ext cx="0" cy="198900"/>
          </a:xfrm>
          <a:prstGeom prst="straightConnector1">
            <a:avLst/>
          </a:prstGeom>
          <a:noFill/>
          <a:ln cap="flat" cmpd="sng" w="19050">
            <a:solidFill>
              <a:schemeClr val="dk2"/>
            </a:solidFill>
            <a:prstDash val="solid"/>
            <a:round/>
            <a:headEnd len="med" w="med" type="none"/>
            <a:tailEnd len="med" w="med" type="none"/>
          </a:ln>
        </p:spPr>
      </p:cxnSp>
      <p:cxnSp>
        <p:nvCxnSpPr>
          <p:cNvPr id="885" name="Google Shape;885;p77"/>
          <p:cNvCxnSpPr>
            <a:stCxn id="886" idx="2"/>
            <a:endCxn id="877" idx="0"/>
          </p:cNvCxnSpPr>
          <p:nvPr/>
        </p:nvCxnSpPr>
        <p:spPr>
          <a:xfrm>
            <a:off x="4684100" y="1976716"/>
            <a:ext cx="0" cy="850800"/>
          </a:xfrm>
          <a:prstGeom prst="straightConnector1">
            <a:avLst/>
          </a:prstGeom>
          <a:noFill/>
          <a:ln cap="flat" cmpd="sng" w="19050">
            <a:solidFill>
              <a:schemeClr val="dk2"/>
            </a:solidFill>
            <a:prstDash val="solid"/>
            <a:round/>
            <a:headEnd len="med" w="med" type="none"/>
            <a:tailEnd len="med" w="med" type="none"/>
          </a:ln>
        </p:spPr>
      </p:cxnSp>
      <p:cxnSp>
        <p:nvCxnSpPr>
          <p:cNvPr id="887" name="Google Shape;887;p77"/>
          <p:cNvCxnSpPr/>
          <p:nvPr/>
        </p:nvCxnSpPr>
        <p:spPr>
          <a:xfrm rot="10800000">
            <a:off x="632625" y="17916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888" name="Google Shape;888;p77"/>
          <p:cNvSpPr txBox="1"/>
          <p:nvPr/>
        </p:nvSpPr>
        <p:spPr>
          <a:xfrm>
            <a:off x="715350" y="32614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889" name="Google Shape;889;p77"/>
          <p:cNvCxnSpPr>
            <a:stCxn id="881" idx="2"/>
            <a:endCxn id="877" idx="0"/>
          </p:cNvCxnSpPr>
          <p:nvPr/>
        </p:nvCxnSpPr>
        <p:spPr>
          <a:xfrm flipH="1">
            <a:off x="4684250" y="2630069"/>
            <a:ext cx="2532900" cy="197400"/>
          </a:xfrm>
          <a:prstGeom prst="straightConnector1">
            <a:avLst/>
          </a:prstGeom>
          <a:noFill/>
          <a:ln cap="flat" cmpd="sng" w="19050">
            <a:solidFill>
              <a:schemeClr val="dk2"/>
            </a:solidFill>
            <a:prstDash val="solid"/>
            <a:round/>
            <a:headEnd len="med" w="med" type="none"/>
            <a:tailEnd len="med" w="med" type="none"/>
          </a:ln>
        </p:spPr>
      </p:cxnSp>
      <p:sp>
        <p:nvSpPr>
          <p:cNvPr id="890" name="Google Shape;890;p77"/>
          <p:cNvSpPr/>
          <p:nvPr/>
        </p:nvSpPr>
        <p:spPr>
          <a:xfrm>
            <a:off x="3663050" y="1542625"/>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891" name="Google Shape;89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97" name="Google Shape;897;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metrics “measure” how good our tests are.</a:t>
            </a:r>
            <a:endParaRPr/>
          </a:p>
          <a:p>
            <a:pPr indent="-368300" lvl="1" marL="914400" marR="0" rtl="0" algn="l">
              <a:lnSpc>
                <a:spcPct val="100000"/>
              </a:lnSpc>
              <a:spcBef>
                <a:spcPts val="0"/>
              </a:spcBef>
              <a:spcAft>
                <a:spcPts val="0"/>
              </a:spcAft>
              <a:buSzPts val="2200"/>
              <a:buChar char="•"/>
            </a:pPr>
            <a:r>
              <a:rPr lang="sv-SE"/>
              <a:t>Prescribe test obligations that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criteria. </a:t>
            </a:r>
            <a:endParaRPr/>
          </a:p>
          <a:p>
            <a:pPr indent="-393700" lvl="0" marL="457200" marR="0" rtl="0" algn="l">
              <a:lnSpc>
                <a:spcPct val="100000"/>
              </a:lnSpc>
              <a:spcBef>
                <a:spcPts val="0"/>
              </a:spcBef>
              <a:spcAft>
                <a:spcPts val="0"/>
              </a:spcAft>
              <a:buClr>
                <a:schemeClr val="dk1"/>
              </a:buClr>
              <a:buSzPts val="2600"/>
              <a:buFont typeface="Arial"/>
              <a:buChar char="•"/>
            </a:pPr>
            <a:r>
              <a:rPr lang="sv-SE"/>
              <a:t>Criteria, based on statements, branches, conditions, loops, etc.</a:t>
            </a:r>
            <a:endParaRPr/>
          </a:p>
        </p:txBody>
      </p:sp>
      <p:sp>
        <p:nvSpPr>
          <p:cNvPr id="898" name="Google Shape;898;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05" name="Google Shape;905;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06" name="Google Shape;906;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class: Structural coverage and data-flow </a:t>
            </a:r>
            <a:endParaRPr/>
          </a:p>
          <a:p>
            <a:pPr indent="-368300" lvl="1" marL="914400" rtl="0" algn="l">
              <a:spcBef>
                <a:spcPts val="500"/>
              </a:spcBef>
              <a:spcAft>
                <a:spcPts val="0"/>
              </a:spcAft>
              <a:buSzPts val="2200"/>
              <a:buChar char="•"/>
            </a:pPr>
            <a:r>
              <a:rPr lang="sv-SE"/>
              <a:t>Optional Reading - Pezze and Young, Chapters 6 and 13</a:t>
            </a:r>
            <a:endParaRPr/>
          </a:p>
          <a:p>
            <a:pPr indent="-393700" lvl="0" marL="457200" rtl="0" algn="l">
              <a:spcBef>
                <a:spcPts val="1000"/>
              </a:spcBef>
              <a:spcAft>
                <a:spcPts val="0"/>
              </a:spcAft>
              <a:buSzPts val="2600"/>
              <a:buChar char="•"/>
            </a:pPr>
            <a:r>
              <a:rPr lang="sv-SE"/>
              <a:t>Friday Exercise Session: Structural Coverage</a:t>
            </a:r>
            <a:endParaRPr/>
          </a:p>
          <a:p>
            <a:pPr indent="-368300" lvl="1" marL="914400" rtl="0" algn="l">
              <a:spcBef>
                <a:spcPts val="500"/>
              </a:spcBef>
              <a:spcAft>
                <a:spcPts val="0"/>
              </a:spcAft>
              <a:buSzPts val="2200"/>
              <a:buChar char="•"/>
            </a:pPr>
            <a:r>
              <a:rPr lang="sv-SE"/>
              <a:t>Using Meeting Planner code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2 due Feb 27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Criteria</a:t>
            </a:r>
            <a:endParaRPr/>
          </a:p>
        </p:txBody>
      </p:sp>
      <p:sp>
        <p:nvSpPr>
          <p:cNvPr id="183" name="Google Shape;18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Criteria identify </a:t>
            </a:r>
            <a:r>
              <a:rPr b="1" lang="sv-SE"/>
              <a:t>inadequacies</a:t>
            </a:r>
            <a:r>
              <a:rPr lang="sv-SE"/>
              <a:t> in the tests.</a:t>
            </a:r>
            <a:endParaRPr/>
          </a:p>
          <a:p>
            <a:pPr indent="-368300" lvl="1" marL="914400" rtl="0" algn="l">
              <a:spcBef>
                <a:spcPts val="500"/>
              </a:spcBef>
              <a:spcAft>
                <a:spcPts val="0"/>
              </a:spcAft>
              <a:buSzPts val="2200"/>
              <a:buChar char="•"/>
            </a:pPr>
            <a:r>
              <a:rPr lang="sv-SE"/>
              <a:t>If no test reaches a statement, test suite is inadequate for finding faults in that statement.</a:t>
            </a:r>
            <a:endParaRPr/>
          </a:p>
          <a:p>
            <a:pPr indent="-368300" lvl="1" marL="914400" rtl="0" algn="l">
              <a:spcBef>
                <a:spcPts val="500"/>
              </a:spcBef>
              <a:spcAft>
                <a:spcPts val="0"/>
              </a:spcAft>
              <a:buSzPts val="2200"/>
              <a:buChar char="•"/>
            </a:pPr>
            <a:r>
              <a:rPr lang="sv-SE"/>
              <a:t>If we plant a fake fault and no test exposes it, our tests are inadequate at detecting that fault.</a:t>
            </a:r>
            <a:endParaRPr/>
          </a:p>
          <a:p>
            <a:pPr indent="-393700" lvl="0" marL="457200" rtl="0" algn="l">
              <a:spcBef>
                <a:spcPts val="1000"/>
              </a:spcBef>
              <a:spcAft>
                <a:spcPts val="0"/>
              </a:spcAft>
              <a:buSzPts val="2600"/>
              <a:buChar char="•"/>
            </a:pPr>
            <a:r>
              <a:rPr lang="sv-SE"/>
              <a:t>Tests may still miss faults, but maximizing criteria shows that tests at least meet certain goals.</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Criteria</a:t>
            </a:r>
            <a:endParaRPr/>
          </a:p>
        </p:txBody>
      </p:sp>
      <p:sp>
        <p:nvSpPr>
          <p:cNvPr id="190" name="Google Shape;19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Criteria based on coverage of factors correlated to finding faults (hopefully).</a:t>
            </a:r>
            <a:endParaRPr/>
          </a:p>
          <a:p>
            <a:pPr indent="-368300" lvl="1" marL="914400" rtl="0" algn="l">
              <a:spcBef>
                <a:spcPts val="500"/>
              </a:spcBef>
              <a:spcAft>
                <a:spcPts val="0"/>
              </a:spcAft>
              <a:buSzPts val="2200"/>
              <a:buChar char="•"/>
            </a:pPr>
            <a:r>
              <a:rPr lang="sv-SE"/>
              <a:t>Exercising elements of source code (</a:t>
            </a:r>
            <a:r>
              <a:rPr b="1" lang="sv-SE"/>
              <a:t>structural testing</a:t>
            </a:r>
            <a:r>
              <a:rPr lang="sv-SE"/>
              <a:t>).</a:t>
            </a:r>
            <a:endParaRPr/>
          </a:p>
          <a:p>
            <a:pPr indent="-368300" lvl="1" marL="914400" rtl="0" algn="l">
              <a:spcBef>
                <a:spcPts val="500"/>
              </a:spcBef>
              <a:spcAft>
                <a:spcPts val="0"/>
              </a:spcAft>
              <a:buSzPts val="2200"/>
              <a:buChar char="•"/>
            </a:pPr>
            <a:r>
              <a:rPr lang="sv-SE"/>
              <a:t>Detection of planted faults (</a:t>
            </a:r>
            <a:r>
              <a:rPr b="1" lang="sv-SE"/>
              <a:t>fault-based testing</a:t>
            </a:r>
            <a:r>
              <a:rPr lang="sv-SE"/>
              <a:t>)</a:t>
            </a:r>
            <a:endParaRPr/>
          </a:p>
          <a:p>
            <a:pPr indent="-393700" lvl="0" marL="457200" rtl="0" algn="l">
              <a:spcBef>
                <a:spcPts val="1000"/>
              </a:spcBef>
              <a:spcAft>
                <a:spcPts val="0"/>
              </a:spcAft>
              <a:buSzPts val="2600"/>
              <a:buChar char="•"/>
            </a:pPr>
            <a:r>
              <a:rPr lang="sv-SE"/>
              <a:t>Widely used in industry - easy to understand, cheap to calculate, offer a checklist.</a:t>
            </a:r>
            <a:endParaRPr/>
          </a:p>
          <a:p>
            <a:pPr indent="-368300" lvl="1" marL="914400" rtl="0" algn="l">
              <a:spcBef>
                <a:spcPts val="500"/>
              </a:spcBef>
              <a:spcAft>
                <a:spcPts val="0"/>
              </a:spcAft>
              <a:buSzPts val="2200"/>
              <a:buChar char="•"/>
            </a:pPr>
            <a:r>
              <a:rPr lang="sv-SE"/>
              <a:t>Enable tracking of “testing completion”</a:t>
            </a:r>
            <a:endParaRPr/>
          </a:p>
          <a:p>
            <a:pPr indent="-368300" lvl="1" marL="914400" rtl="0" algn="l">
              <a:spcBef>
                <a:spcPts val="500"/>
              </a:spcBef>
              <a:spcAft>
                <a:spcPts val="0"/>
              </a:spcAft>
              <a:buSzPts val="2200"/>
              <a:buChar char="•"/>
            </a:pPr>
            <a:r>
              <a:rPr lang="sv-SE"/>
              <a:t>Can be measured in IntelliJ, Eclipse, etc.</a:t>
            </a:r>
            <a:endParaRPr/>
          </a:p>
          <a:p>
            <a:pPr indent="0" lvl="0" marL="0" rtl="0" algn="l">
              <a:spcBef>
                <a:spcPts val="1000"/>
              </a:spcBef>
              <a:spcAft>
                <a:spcPts val="0"/>
              </a:spcAft>
              <a:buNone/>
            </a:pPr>
            <a:r>
              <a:t/>
            </a:r>
            <a:endParaRPr/>
          </a:p>
        </p:txBody>
      </p:sp>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 of Criteria</a:t>
            </a:r>
            <a:endParaRPr/>
          </a:p>
        </p:txBody>
      </p:sp>
      <p:sp>
        <p:nvSpPr>
          <p:cNvPr id="197" name="Google Shape;197;p32"/>
          <p:cNvSpPr txBox="1"/>
          <p:nvPr>
            <p:ph idx="1" type="body"/>
          </p:nvPr>
        </p:nvSpPr>
        <p:spPr>
          <a:xfrm>
            <a:off x="468900" y="1282400"/>
            <a:ext cx="57234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Measure adequacy of existing tests</a:t>
            </a:r>
            <a:endParaRPr sz="2500"/>
          </a:p>
          <a:p>
            <a:pPr indent="-361950" lvl="1" marL="914400" rtl="0" algn="l">
              <a:spcBef>
                <a:spcPts val="500"/>
              </a:spcBef>
              <a:spcAft>
                <a:spcPts val="0"/>
              </a:spcAft>
              <a:buSzPts val="2100"/>
              <a:buChar char="•"/>
            </a:pPr>
            <a:r>
              <a:rPr lang="sv-SE" sz="2100"/>
              <a:t>Create additional tests to cover missed obligations.</a:t>
            </a:r>
            <a:endParaRPr sz="2100"/>
          </a:p>
          <a:p>
            <a:pPr indent="-387350" lvl="0" marL="457200" rtl="0" algn="l">
              <a:spcBef>
                <a:spcPts val="1000"/>
              </a:spcBef>
              <a:spcAft>
                <a:spcPts val="0"/>
              </a:spcAft>
              <a:buSzPts val="2500"/>
              <a:buChar char="•"/>
            </a:pPr>
            <a:r>
              <a:rPr lang="sv-SE" sz="2500"/>
              <a:t>Create tests directly</a:t>
            </a:r>
            <a:endParaRPr sz="2500"/>
          </a:p>
          <a:p>
            <a:pPr indent="-361950" lvl="1" marL="914400" rtl="0" algn="l">
              <a:spcBef>
                <a:spcPts val="500"/>
              </a:spcBef>
              <a:spcAft>
                <a:spcPts val="0"/>
              </a:spcAft>
              <a:buSzPts val="2100"/>
              <a:buChar char="•"/>
            </a:pPr>
            <a:r>
              <a:rPr lang="sv-SE" sz="2100"/>
              <a:t>Choose specific obligations, create tests to cover those.</a:t>
            </a:r>
            <a:endParaRPr sz="2100"/>
          </a:p>
          <a:p>
            <a:pPr indent="-361950" lvl="1" marL="914400" rtl="0" algn="l">
              <a:spcBef>
                <a:spcPts val="500"/>
              </a:spcBef>
              <a:spcAft>
                <a:spcPts val="0"/>
              </a:spcAft>
              <a:buSzPts val="2100"/>
              <a:buChar char="•"/>
            </a:pPr>
            <a:r>
              <a:rPr lang="sv-SE" sz="2100"/>
              <a:t>Targets for automated test generation.</a:t>
            </a:r>
            <a:endParaRPr sz="2100"/>
          </a:p>
        </p:txBody>
      </p:sp>
      <p:sp>
        <p:nvSpPr>
          <p:cNvPr id="198" name="Google Shape;198;p32"/>
          <p:cNvSpPr/>
          <p:nvPr/>
        </p:nvSpPr>
        <p:spPr>
          <a:xfrm>
            <a:off x="6632300" y="804194"/>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sp>
        <p:nvSpPr>
          <p:cNvPr id="199" name="Google Shape;199;p32"/>
          <p:cNvSpPr/>
          <p:nvPr/>
        </p:nvSpPr>
        <p:spPr>
          <a:xfrm>
            <a:off x="6632300" y="3217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Uncovered Goals</a:t>
            </a:r>
            <a:endParaRPr b="1"/>
          </a:p>
        </p:txBody>
      </p:sp>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1" name="Google Shape;201;p32"/>
          <p:cNvPicPr preferRelativeResize="0"/>
          <p:nvPr/>
        </p:nvPicPr>
        <p:blipFill>
          <a:blip r:embed="rId3">
            <a:alphaModFix/>
          </a:blip>
          <a:stretch>
            <a:fillRect/>
          </a:stretch>
        </p:blipFill>
        <p:spPr>
          <a:xfrm>
            <a:off x="6445388" y="1451625"/>
            <a:ext cx="1627825" cy="1627825"/>
          </a:xfrm>
          <a:prstGeom prst="rect">
            <a:avLst/>
          </a:prstGeom>
          <a:noFill/>
          <a:ln>
            <a:noFill/>
          </a:ln>
        </p:spPr>
      </p:pic>
      <p:cxnSp>
        <p:nvCxnSpPr>
          <p:cNvPr id="202" name="Google Shape;202;p32"/>
          <p:cNvCxnSpPr>
            <a:stCxn id="198" idx="2"/>
            <a:endCxn id="201" idx="0"/>
          </p:cNvCxnSpPr>
          <p:nvPr/>
        </p:nvCxnSpPr>
        <p:spPr>
          <a:xfrm>
            <a:off x="7259300" y="1397294"/>
            <a:ext cx="0" cy="543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2"/>
          <p:cNvCxnSpPr>
            <a:stCxn id="199" idx="0"/>
          </p:cNvCxnSpPr>
          <p:nvPr/>
        </p:nvCxnSpPr>
        <p:spPr>
          <a:xfrm rot="10800000">
            <a:off x="7259300" y="2837106"/>
            <a:ext cx="0" cy="380100"/>
          </a:xfrm>
          <a:prstGeom prst="straightConnector1">
            <a:avLst/>
          </a:prstGeom>
          <a:noFill/>
          <a:ln cap="flat" cmpd="sng" w="19050">
            <a:solidFill>
              <a:schemeClr val="dk2"/>
            </a:solidFill>
            <a:prstDash val="solid"/>
            <a:round/>
            <a:headEnd len="med" w="med" type="triangle"/>
            <a:tailEnd len="med" w="med" type="none"/>
          </a:ln>
        </p:spPr>
      </p:cxnSp>
      <p:sp>
        <p:nvSpPr>
          <p:cNvPr id="204" name="Google Shape;204;p32"/>
          <p:cNvSpPr/>
          <p:nvPr/>
        </p:nvSpPr>
        <p:spPr>
          <a:xfrm>
            <a:off x="6632300" y="40764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 Test Inputs</a:t>
            </a:r>
            <a:endParaRPr b="1"/>
          </a:p>
        </p:txBody>
      </p:sp>
      <p:cxnSp>
        <p:nvCxnSpPr>
          <p:cNvPr id="205" name="Google Shape;205;p32"/>
          <p:cNvCxnSpPr>
            <a:stCxn id="199" idx="2"/>
            <a:endCxn id="204" idx="0"/>
          </p:cNvCxnSpPr>
          <p:nvPr/>
        </p:nvCxnSpPr>
        <p:spPr>
          <a:xfrm>
            <a:off x="7259300" y="3810306"/>
            <a:ext cx="0" cy="266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2" name="Google Shape;21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Structural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