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6ac90cdc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6ac90cdc_0_4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divide the scenarios for a system into two groups: those concerned with what the system does and those concerned with how it does it. In other words, just as with requirements, scenarios can be divided into functional scenarios and non-functional, or quality, scenarios. </a:t>
            </a:r>
            <a:endParaRPr/>
          </a:p>
          <a:p>
            <a:pPr indent="0" lvl="0" marL="0" rtl="0" algn="l">
              <a:spcBef>
                <a:spcPts val="0"/>
              </a:spcBef>
              <a:spcAft>
                <a:spcPts val="0"/>
              </a:spcAft>
              <a:buClr>
                <a:schemeClr val="dk1"/>
              </a:buClr>
              <a:buSzPts val="1100"/>
              <a:buFont typeface="Arial"/>
              <a:buNone/>
            </a:pPr>
            <a:r>
              <a:rPr lang="sv-SE"/>
              <a:t>Functional scenarios are defined in terms of a sequence of external events (normally derived from a system use case) to which the system must respond in a particular way. Examples include users initiating</a:t>
            </a:r>
            <a:endParaRPr/>
          </a:p>
          <a:p>
            <a:pPr indent="0" lvl="0" marL="0" rtl="0" algn="l">
              <a:spcBef>
                <a:spcPts val="0"/>
              </a:spcBef>
              <a:spcAft>
                <a:spcPts val="0"/>
              </a:spcAft>
              <a:buNone/>
            </a:pPr>
            <a:r>
              <a:rPr lang="sv-SE"/>
              <a:t>transactions, data arriving at external interfaces, temporal events (such as the end of the day) occurring, and so on.</a:t>
            </a:r>
            <a:endParaRPr/>
          </a:p>
          <a:p>
            <a:pPr indent="0" lvl="0" marL="0" rtl="0" algn="l">
              <a:spcBef>
                <a:spcPts val="0"/>
              </a:spcBef>
              <a:spcAft>
                <a:spcPts val="0"/>
              </a:spcAft>
              <a:buNone/>
            </a:pPr>
            <a:r>
              <a:rPr lang="sv-SE"/>
              <a:t>The new wrinkle that we don’t tend to see in use cases or user stories are system quality scenarios. In contrast, system quality scenarios are defined in terms of how the system should react to a change in its environment in order to exhibit one or more quality properties. How does the system handle events that would impact security, performance, availability, and evolution? Examples of system quality scenarios include the ability of the system to be modified to provide a new function, to cope with a particular type of peak load, to protect critical information even under a denial of service attack, and so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6ac90cdc_0_4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6ac90cdc_0_4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use scenarios in a number of ways within the architecture definition process.</a:t>
            </a:r>
            <a:endParaRPr/>
          </a:p>
          <a:p>
            <a:pPr indent="0" lvl="0" marL="0" rtl="0" algn="l">
              <a:spcBef>
                <a:spcPts val="0"/>
              </a:spcBef>
              <a:spcAft>
                <a:spcPts val="0"/>
              </a:spcAft>
              <a:buNone/>
            </a:pPr>
            <a:r>
              <a:rPr lang="sv-SE"/>
              <a:t>(1) Scenarios can provide part of this input and keep the process grounded in reality by challenging you to design solutions to specific problems the scenarios pose. it is common for scope and requirements to be ill defined in the early stages of development, and scenarios (2) Considering how the system behaves in one scenario often leads stakeholders to realize that another situation they hadn’t previously considered was omitted from the requirements analysis.</a:t>
            </a:r>
            <a:endParaRPr/>
          </a:p>
          <a:p>
            <a:pPr indent="0" lvl="0" marL="0" rtl="0" algn="l">
              <a:spcBef>
                <a:spcPts val="0"/>
              </a:spcBef>
              <a:spcAft>
                <a:spcPts val="0"/>
              </a:spcAft>
              <a:buNone/>
            </a:pPr>
            <a:r>
              <a:rPr lang="sv-SE"/>
              <a:t>(3) Scenarios are a primary input into almost any process of architectural evaluation, which can range from simple credibility checks to heavyweight reviews using a formal process like the Architecture Tradeoff Analysis Method (ATAM). Scenarios force you to consider how well the system can respond to a specific situation, (4-5)</a:t>
            </a:r>
            <a:endParaRPr/>
          </a:p>
          <a:p>
            <a:pPr indent="0" lvl="0" marL="0" rtl="0" algn="l">
              <a:spcBef>
                <a:spcPts val="0"/>
              </a:spcBef>
              <a:spcAft>
                <a:spcPts val="0"/>
              </a:spcAft>
              <a:buNone/>
            </a:pPr>
            <a:r>
              <a:rPr lang="sv-SE"/>
              <a:t>(6) Scenarios are (7). Discussion of a scenario, and how the system will respond to the situation described in it, is a very useful vehicle for communicating with stakeholders and is often much more effective than using traditional design documentation, particularly for less technical stakeholders. Indeed, for nontechnical stakeholders, scenarios may be the only way to communicate the implications of the proposed architecture in a way that they really understand.</a:t>
            </a:r>
            <a:endParaRPr/>
          </a:p>
          <a:p>
            <a:pPr indent="0" lvl="0" marL="0" rtl="0" algn="l">
              <a:spcBef>
                <a:spcPts val="0"/>
              </a:spcBef>
              <a:spcAft>
                <a:spcPts val="0"/>
              </a:spcAft>
              <a:buNone/>
            </a:pPr>
            <a:r>
              <a:rPr lang="sv-SE"/>
              <a:t>(8) Scenarios help highlight the things that are important to your stakeholders, providing a useful guide for where to focus testing activity. After identifying your scenarios, use them to plan the sort of testing you will require, and make sure that the system’s testers have a copy of the scenarios as a basis for their initial test plans.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66ac90cdc_0_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6ac90cdc_0_8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164" name="Google Shape;164;g766ac90cdc_0_8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6ac90cdc_0_4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6ac90cdc_0_4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a functional scenario, you usually need to define five pieces of information: (1-2) (3) the state of the system before the scenario occurs (if</a:t>
            </a:r>
            <a:endParaRPr/>
          </a:p>
          <a:p>
            <a:pPr indent="0" lvl="0" marL="0" rtl="0" algn="l">
              <a:spcBef>
                <a:spcPts val="0"/>
              </a:spcBef>
              <a:spcAft>
                <a:spcPts val="0"/>
              </a:spcAft>
              <a:buNone/>
            </a:pPr>
            <a:r>
              <a:rPr lang="sv-SE"/>
              <a:t>significant). This is usually an explanation of any information that should already be stored in the system for the scenario to be meaningful. For instance, we might already have a user logged in and a database connection established.</a:t>
            </a:r>
            <a:endParaRPr/>
          </a:p>
          <a:p>
            <a:pPr indent="0" lvl="0" marL="0" rtl="0" algn="l">
              <a:spcBef>
                <a:spcPts val="0"/>
              </a:spcBef>
              <a:spcAft>
                <a:spcPts val="0"/>
              </a:spcAft>
              <a:buNone/>
            </a:pPr>
            <a:r>
              <a:rPr lang="sv-SE"/>
              <a:t>(5) any significant observations about the environment that the system is running in, such as the unavailability of external systems, particular infrastructure behavior, time-based constraints, and so on.</a:t>
            </a:r>
            <a:endParaRPr/>
          </a:p>
          <a:p>
            <a:pPr indent="0" lvl="0" marL="0" rtl="0" algn="l">
              <a:spcBef>
                <a:spcPts val="0"/>
              </a:spcBef>
              <a:spcAft>
                <a:spcPts val="0"/>
              </a:spcAft>
              <a:buNone/>
            </a:pPr>
            <a:r>
              <a:rPr lang="sv-SE"/>
              <a:t>(7) a definition of what causes the scenario to occur, such as data arriving at an interface, user input, the passage of time, or any other event of significance to the system.</a:t>
            </a:r>
            <a:endParaRPr/>
          </a:p>
          <a:p>
            <a:pPr indent="0" lvl="0" marL="0" rtl="0" algn="l">
              <a:spcBef>
                <a:spcPts val="0"/>
              </a:spcBef>
              <a:spcAft>
                <a:spcPts val="0"/>
              </a:spcAft>
              <a:buNone/>
            </a:pPr>
            <a:r>
              <a:rPr lang="sv-SE"/>
              <a:t>(9) an explanation, from an external observer’s point of view, of how the system should respond to the scenario.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66ac90cdc_0_4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66ac90cdc_0_4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6ac90cdc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6ac90cdc_0_4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talk over an example. We have a statistics processing application. (go over)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6ac90cdc_0_5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66ac90cdc_0_5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functional scenario for a system that summarizes incoming data - the incremental statistics update - in other words, as laid out in the overview (2). </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66ac90cdc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66ac90cdc_0_8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06" name="Google Shape;206;g766ac90cdc_0_8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66ac90cdc_0_5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6ac90cdc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stimulus–response approach works less well when trying to capture system quality scenarios. Quality scenarios try to illustrate characteristics that vary widely; in general, they try to show how the system</a:t>
            </a:r>
            <a:endParaRPr/>
          </a:p>
          <a:p>
            <a:pPr indent="0" lvl="0" marL="0" rtl="0" algn="l">
              <a:spcBef>
                <a:spcPts val="0"/>
              </a:spcBef>
              <a:spcAft>
                <a:spcPts val="0"/>
              </a:spcAft>
              <a:buNone/>
            </a:pPr>
            <a:r>
              <a:rPr lang="sv-SE"/>
              <a:t>responds to a change it its environment. Sometimes this change can be seen as a stimulus (e.g., being attacked), whereas in other cases (e.g., an external system slowing down or data volume increasing), viewing the change as a stimulus is rather artificial. And so, we change our approach just slightly when establishing system quality scenarios. You usually need to define five pieces of information for a system quality scenario.</a:t>
            </a:r>
            <a:endParaRPr/>
          </a:p>
          <a:p>
            <a:pPr indent="0" lvl="0" marL="0" rtl="0" algn="l">
              <a:spcBef>
                <a:spcPts val="0"/>
              </a:spcBef>
              <a:spcAft>
                <a:spcPts val="0"/>
              </a:spcAft>
              <a:buNone/>
            </a:pPr>
            <a:r>
              <a:rPr lang="sv-SE">
                <a:solidFill>
                  <a:schemeClr val="dk1"/>
                </a:solidFill>
              </a:rPr>
              <a:t> (1-2) (3) the state of the system before the scenario occurs (if</a:t>
            </a:r>
            <a:endParaRPr>
              <a:solidFill>
                <a:schemeClr val="dk1"/>
              </a:solidFill>
            </a:endParaRPr>
          </a:p>
          <a:p>
            <a:pPr indent="0" lvl="0" marL="0" rtl="0" algn="l">
              <a:spcBef>
                <a:spcPts val="0"/>
              </a:spcBef>
              <a:spcAft>
                <a:spcPts val="0"/>
              </a:spcAft>
              <a:buNone/>
            </a:pPr>
            <a:r>
              <a:rPr lang="sv-SE">
                <a:solidFill>
                  <a:schemeClr val="dk1"/>
                </a:solidFill>
              </a:rPr>
              <a:t>significant). For quality scenarios, this may need to define aspects of the system-wide state (such as a level of load across the system) rather than the information stored in the system</a:t>
            </a:r>
            <a:endParaRPr>
              <a:solidFill>
                <a:schemeClr val="dk1"/>
              </a:solidFill>
            </a:endParaRPr>
          </a:p>
          <a:p>
            <a:pPr indent="0" lvl="0" marL="0" rtl="0" algn="l">
              <a:spcBef>
                <a:spcPts val="0"/>
              </a:spcBef>
              <a:spcAft>
                <a:spcPts val="0"/>
              </a:spcAft>
              <a:buNone/>
            </a:pPr>
            <a:r>
              <a:rPr lang="sv-SE">
                <a:solidFill>
                  <a:schemeClr val="dk1"/>
                </a:solidFill>
              </a:rPr>
              <a:t>(5) - same as before - any significant observations about the environment that the system is running in, such as the unavailability of external systems, particular infrastructure behavior, time-based constraints, and so on.</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66ac90cdc_0_8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66ac90cdc_0_8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(7) an explanation of what has changed in the system’s environment that causes the scenario to occur. This could be infrastructure changes or failures, changes in external system behavior, security attacks, required modifications, or any of the other environment changes that require the system to possess a particular quality property in order to deal with them.</a:t>
            </a:r>
            <a:endParaRPr>
              <a:solidFill>
                <a:schemeClr val="dk1"/>
              </a:solidFill>
            </a:endParaRPr>
          </a:p>
          <a:p>
            <a:pPr indent="0" lvl="0" marL="0" rtl="0" algn="l">
              <a:spcBef>
                <a:spcPts val="0"/>
              </a:spcBef>
              <a:spcAft>
                <a:spcPts val="0"/>
              </a:spcAft>
              <a:buNone/>
            </a:pPr>
            <a:r>
              <a:rPr lang="sv-SE">
                <a:solidFill>
                  <a:schemeClr val="dk1"/>
                </a:solidFill>
              </a:rPr>
              <a:t>(9) a definition of how the system must behave in response to the change in its environment (e.g., how the system should respond, from a quantifiable performance point of view, to a defined increase in the number of requests arriving per minute).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66ac90cdc_0_5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66ac90cdc_0_5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based on our statistics summarization system.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66ac90cdc_0_5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66ac90cdc_0_5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based on our statistics summarization system.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66ac90cdc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66ac90cdc_0_5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a:t>
            </a:r>
            <a:r>
              <a:rPr lang="sv-SE"/>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None/>
            </a:pPr>
            <a:r>
              <a:rPr lang="sv-SE"/>
              <a:t>(4) Response measurements include Latency: The time between the arrival of the stimulus and the system’s response to it. Deadlines in processing: Points where processing must have reached a particular stage. Throughput: Usually number of transactions the system can process in a unit of time. Response Jitter: The allowable variation in latency. Number of events not processed because the system was too busy to respond.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66ac90cdc_0_5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66ac90cdc_0_5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66ac90cdc_0_5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66ac90cdc_0_5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66ac90cdc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66ac90cdc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t</a:t>
            </a:r>
            <a:r>
              <a:rPr lang="sv-SE"/>
              <a:t>he ability of the system to mask or repair faults such that the outage period does not exceed a required value over a time period. Availability scenarios Measure how the system responds to failure. When the system breaks, how long does it take to resume normal operation? (1-2) Stimuli should always be a failure. (3)</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66ac90cdc_0_6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66ac90cdc_0_6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a:t>
            </a:r>
            <a:r>
              <a:rPr lang="sv-SE"/>
              <a:t>Response measures should always include a measure of availability: availability percentage, time to detect or repair fault, time system in degraded mode, no down time, etc.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66ac90cdc_0_6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66ac90cdc_0_6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66ac90cdc_0_8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66ac90cdc_0_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a:p>
            <a:pPr indent="0" lvl="0" marL="0" rtl="0" algn="l">
              <a:spcBef>
                <a:spcPts val="0"/>
              </a:spcBef>
              <a:spcAft>
                <a:spcPts val="0"/>
              </a:spcAft>
              <a:buNone/>
            </a:pPr>
            <a:r>
              <a:rPr lang="sv-SE"/>
              <a:t>A possible critique is that this has aspects of both availability and performance, but that occurs</a:t>
            </a:r>
            <a:endParaRPr/>
          </a:p>
          <a:p>
            <a:pPr indent="0" lvl="0" marL="0" rtl="0" algn="l">
              <a:spcBef>
                <a:spcPts val="0"/>
              </a:spcBef>
              <a:spcAft>
                <a:spcPts val="0"/>
              </a:spcAft>
              <a:buNone/>
            </a:pPr>
            <a:r>
              <a:rPr lang="sv-SE"/>
              <a:t>fairly often. There is not a neat clean break point between quality metrics </a:t>
            </a:r>
            <a:endParaRPr/>
          </a:p>
          <a:p>
            <a:pPr indent="0" lvl="0" marL="0" rtl="0" algn="l">
              <a:spcBef>
                <a:spcPts val="0"/>
              </a:spcBef>
              <a:spcAft>
                <a:spcPts val="0"/>
              </a:spcAft>
              <a:buNone/>
            </a:pPr>
            <a:r>
              <a:rPr lang="sv-SE"/>
              <a:t>Note that we have combined the system state and environment;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6ac90cdc_0_7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6ac90cdc_0_7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sv-SE"/>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sv-SE"/>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a:t>
            </a:r>
            <a:endParaRPr/>
          </a:p>
          <a:p>
            <a:pPr indent="0" lvl="0" marL="0" rtl="0" algn="l">
              <a:spcBef>
                <a:spcPts val="0"/>
              </a:spcBef>
              <a:spcAft>
                <a:spcPts val="0"/>
              </a:spcAft>
              <a:buClr>
                <a:schemeClr val="dk1"/>
              </a:buClr>
              <a:buSzPts val="1100"/>
              <a:buFont typeface="Arial"/>
              <a:buNone/>
            </a:pPr>
            <a:r>
              <a:rPr lang="sv-SE"/>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sv-SE"/>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sv-SE"/>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66ac90cdc_0_3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66ac90cdc_0_3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review from last class… </a:t>
            </a:r>
            <a:r>
              <a:rPr lang="sv-SE"/>
              <a:t>We all want high-quality software, we all agree that quality is necessary. However, we don’t all agree on what quality means. Ask ten people, and they may describe ten things. Why? (3)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99" name="Google Shape;99;g766ac90cdc_0_3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66ac90cdc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66ac90cdc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a:t>
            </a:r>
            <a:endParaRPr/>
          </a:p>
          <a:p>
            <a:pPr indent="0" lvl="0" marL="0" rtl="0" algn="l">
              <a:spcBef>
                <a:spcPts val="0"/>
              </a:spcBef>
              <a:spcAft>
                <a:spcPts val="0"/>
              </a:spcAft>
              <a:buNone/>
            </a:pPr>
            <a:r>
              <a:rPr lang="sv-SE"/>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sv-SE"/>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sv-SE"/>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sv-SE"/>
              <a:t>(7) scenarios can be used throughout the software development lifecycle, but they have the most impact when applied early, when the design of the system is taking shape. If you don’t consider scenarios at an early stage but leave</a:t>
            </a:r>
            <a:endParaRPr/>
          </a:p>
          <a:p>
            <a:pPr indent="0" lvl="0" marL="0" rtl="0" algn="l">
              <a:spcBef>
                <a:spcPts val="0"/>
              </a:spcBef>
              <a:spcAft>
                <a:spcPts val="0"/>
              </a:spcAft>
              <a:buNone/>
            </a:pPr>
            <a:r>
              <a:rPr lang="sv-SE"/>
              <a:t>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will use these as the basis for creating test cases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66ac90cdc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6ac90cdc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Scenarios are often thought of in terms of input, process, and output, focusing on functional scenarios derived from the use cases in the functional requirements. However, this ignores the potential that scenarios have for investigating, validating, and understanding the quality properties of the system. As you identify the scenarios you are to work with, ensure that all of the system’s critical quality properties are reflected in them. You will often need to augment the scenarios obtained from your stakeholders with scenarios reflecting the required quality properties.</a:t>
            </a:r>
            <a:endParaRPr/>
          </a:p>
          <a:p>
            <a:pPr indent="0" lvl="0" marL="0" rtl="0" algn="l">
              <a:spcBef>
                <a:spcPts val="0"/>
              </a:spcBef>
              <a:spcAft>
                <a:spcPts val="0"/>
              </a:spcAft>
              <a:buNone/>
            </a:pPr>
            <a:r>
              <a:rPr lang="sv-SE"/>
              <a:t>(4) A common pitfall is that all of the scenarios you identify are positive ones that do not consider problems like missing information, overload situations, security failures, and so on. This has the effect of focusing attention on</a:t>
            </a:r>
            <a:endParaRPr/>
          </a:p>
          <a:p>
            <a:pPr indent="0" lvl="0" marL="0" rtl="0" algn="l">
              <a:spcBef>
                <a:spcPts val="0"/>
              </a:spcBef>
              <a:spcAft>
                <a:spcPts val="0"/>
              </a:spcAft>
              <a:buClr>
                <a:schemeClr val="dk1"/>
              </a:buClr>
              <a:buSzPts val="1100"/>
              <a:buFont typeface="Arial"/>
              <a:buNone/>
            </a:pPr>
            <a:r>
              <a:rPr lang="sv-SE"/>
              <a:t>situations where everything is working and ignoring cases where things go wrong. This is often particularly dangerous when considering quality properties,where system behavior is particularly critical in failure situations. When</a:t>
            </a:r>
            <a:endParaRPr/>
          </a:p>
          <a:p>
            <a:pPr indent="0" lvl="0" marL="0" rtl="0" algn="l">
              <a:spcBef>
                <a:spcPts val="0"/>
              </a:spcBef>
              <a:spcAft>
                <a:spcPts val="0"/>
              </a:spcAft>
              <a:buClr>
                <a:schemeClr val="dk1"/>
              </a:buClr>
              <a:buSzPts val="1100"/>
              <a:buFont typeface="Arial"/>
              <a:buNone/>
            </a:pPr>
            <a:r>
              <a:rPr lang="sv-SE"/>
              <a:t>identifying your scenarios, ensure that you consider the important failure cases and that corresponding scenarios are identified to address these.</a:t>
            </a:r>
            <a:endParaRPr/>
          </a:p>
          <a:p>
            <a:pPr indent="0" lvl="0" marL="0" rtl="0" algn="l">
              <a:spcBef>
                <a:spcPts val="0"/>
              </a:spcBef>
              <a:spcAft>
                <a:spcPts val="0"/>
              </a:spcAft>
              <a:buNone/>
            </a:pPr>
            <a:r>
              <a:rPr lang="sv-SE"/>
              <a:t>(6) As the architect for your system, you are in a good position to identify representative scenarios yourself. Stakeholders, while providing lots of input, will complicate the process.. However,</a:t>
            </a:r>
            <a:endParaRPr/>
          </a:p>
          <a:p>
            <a:pPr indent="0" lvl="0" marL="0" rtl="0" algn="l">
              <a:spcBef>
                <a:spcPts val="0"/>
              </a:spcBef>
              <a:spcAft>
                <a:spcPts val="0"/>
              </a:spcAft>
              <a:buClr>
                <a:schemeClr val="dk1"/>
              </a:buClr>
              <a:buSzPts val="1100"/>
              <a:buFont typeface="Arial"/>
              <a:buNone/>
            </a:pPr>
            <a:r>
              <a:rPr lang="sv-SE"/>
              <a:t>excluding your stakeholders from scenario identification is a dangerous decision. the ones your stakeholders provide and the priorities they place on each may surprise you, revealing aspects of the system of which you were unaware or whose importance you hadn’t realized. Make sure that stakeholders are asked to identify candidate scenarios for your system and that they have a say (as a group) in their prioritization.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not 15</a:t>
            </a:r>
            <a:endParaRPr/>
          </a:p>
        </p:txBody>
      </p:sp>
      <p:sp>
        <p:nvSpPr>
          <p:cNvPr id="311" name="Google Shape;311;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18" name="Google Shape;318;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(title) </a:t>
            </a:r>
            <a:r>
              <a:rPr lang="sv-SE">
                <a:solidFill>
                  <a:schemeClr val="dk1"/>
                </a:solidFill>
              </a:rPr>
              <a:t>The answer - we need evidence. </a:t>
            </a:r>
            <a:r>
              <a:rPr lang="sv-SE"/>
              <a:t>(1) Often, this actually boils down to (2). Dependability is a sort of meta-quality. It actiually means four things - (go over)</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endParaRPr/>
          </a:p>
          <a:p>
            <a:pPr indent="0" lvl="0" marL="0" rtl="0" algn="l">
              <a:spcBef>
                <a:spcPts val="0"/>
              </a:spcBef>
              <a:spcAft>
                <a:spcPts val="0"/>
              </a:spcAft>
              <a:buNone/>
            </a:pPr>
            <a:r>
              <a:rPr lang="sv-SE"/>
              <a:t>(read rest)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reliability as an approximation of acceptable correctness. </a:t>
            </a:r>
            <a:endParaRPr/>
          </a:p>
          <a:p>
            <a:pPr indent="0" lvl="0" marL="0" rtl="0" algn="l">
              <a:spcBef>
                <a:spcPts val="0"/>
              </a:spcBef>
              <a:spcAft>
                <a:spcPts val="0"/>
              </a:spcAft>
              <a:buNone/>
            </a:pPr>
            <a:r>
              <a:rPr lang="sv-SE"/>
              <a:t>(read 2-5)</a:t>
            </a:r>
            <a:endParaRPr/>
          </a:p>
          <a:p>
            <a:pPr indent="0" lvl="0" marL="0" rtl="0" algn="l">
              <a:spcBef>
                <a:spcPts val="0"/>
              </a:spcBef>
              <a:spcAft>
                <a:spcPts val="0"/>
              </a:spcAft>
              <a:buNone/>
            </a:pPr>
            <a:r>
              <a:rPr lang="sv-SE"/>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endParaRPr/>
          </a:p>
          <a:p>
            <a:pPr indent="0" lvl="0" marL="0" rtl="0" algn="l">
              <a:spcBef>
                <a:spcPts val="0"/>
              </a:spcBef>
              <a:spcAft>
                <a:spcPts val="0"/>
              </a:spcAft>
              <a:buNone/>
            </a:pPr>
            <a:r>
              <a:rPr lang="sv-SE"/>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endParaRPr/>
          </a:p>
          <a:p>
            <a:pPr indent="0" lvl="0" marL="0" rtl="0" algn="l">
              <a:spcBef>
                <a:spcPts val="0"/>
              </a:spcBef>
              <a:spcAft>
                <a:spcPts val="0"/>
              </a:spcAft>
              <a:buNone/>
            </a:pPr>
            <a:r>
              <a:rPr lang="sv-SE"/>
              <a:t>(read 6-7)</a:t>
            </a:r>
            <a:endParaRPr/>
          </a:p>
          <a:p>
            <a:pPr indent="0" lvl="0" marL="0" rtl="0" algn="l">
              <a:spcBef>
                <a:spcPts val="0"/>
              </a:spcBef>
              <a:spcAft>
                <a:spcPts val="0"/>
              </a:spcAft>
              <a:buNone/>
            </a:pPr>
            <a:r>
              <a:rPr lang="sv-SE"/>
              <a:t>By ignoring other elements, a safety specification is often easier to analyze. And, by looking at it in isolation, you can better think through hazards and how to avoid them.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a:t>
            </a:r>
            <a:endParaRPr/>
          </a:p>
          <a:p>
            <a:pPr indent="0" lvl="0" marL="0" rtl="0" algn="l">
              <a:spcBef>
                <a:spcPts val="0"/>
              </a:spcBef>
              <a:spcAft>
                <a:spcPts val="0"/>
              </a:spcAft>
              <a:buNone/>
            </a:pPr>
            <a:r>
              <a:rPr lang="sv-SE"/>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6ac90cdc_0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66ac90cdc_0_3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describe quality? We use quality attributes to (1) </a:t>
            </a:r>
            <a:endParaRPr/>
          </a:p>
        </p:txBody>
      </p:sp>
      <p:sp>
        <p:nvSpPr>
          <p:cNvPr id="107" name="Google Shape;107;g766ac90cdc_0_3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and testing are there to reveal faults so they can be removed. Identifying and removing as many faults as possible is a useful goal, but finding all faults is nearly impossible in any complex system, and is definitely not cost-effective.</a:t>
            </a:r>
            <a:endParaRPr/>
          </a:p>
          <a:p>
            <a:pPr indent="0" lvl="0" marL="0" rtl="0" algn="l">
              <a:spcBef>
                <a:spcPts val="0"/>
              </a:spcBef>
              <a:spcAft>
                <a:spcPts val="0"/>
              </a:spcAft>
              <a:buNone/>
            </a:pPr>
            <a:r>
              <a:rPr lang="sv-SE"/>
              <a:t>(2). Testing cannot go on forever. Products must be delivered at some point, and to do so, we need to establish criteria for when we are done - when we can claim to be dependable enough.</a:t>
            </a:r>
            <a:endParaRPr/>
          </a:p>
          <a:p>
            <a:pPr indent="0" lvl="0" marL="0" rtl="0" algn="l">
              <a:spcBef>
                <a:spcPts val="0"/>
              </a:spcBef>
              <a:spcAft>
                <a:spcPts val="0"/>
              </a:spcAft>
              <a:buNone/>
            </a:pPr>
            <a:r>
              <a:rPr lang="sv-SE"/>
              <a:t>Correctness is not a good basis for this, your software is either correct or not, and it’s unlikely to ever be provably correct.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incorrect mess. </a:t>
            </a:r>
            <a:endParaRPr/>
          </a:p>
          <a:p>
            <a:pPr indent="0" lvl="0" marL="0" rtl="0" algn="l">
              <a:spcBef>
                <a:spcPts val="0"/>
              </a:spcBef>
              <a:spcAft>
                <a:spcPts val="0"/>
              </a:spcAft>
              <a:buNone/>
            </a:pPr>
            <a:r>
              <a:rPr lang="sv-SE"/>
              <a:t>Reliability is the best basis for establishing the level of dependability of your software.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90" name="Google Shape;390;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66ac90cdc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66ac90cdc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 know we already defined it, but what is reliability, really?</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 now, notice the qualifiers there. That’s because (read)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But, in general, reliability is (read)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66ac90cd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66ac90cdc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there is some subjectivity in what constitutes reliability, but still - reliability is fundamentally something that can be measured. We can set conditions, and measure reliability for those scenarios.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Reliability  -once defined -is something you can measure and argue for. It can be divided into levels, and you can specify a level of required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starts with the system requirements. (read3-4)</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not all faults impact reliability equally - some faults are rarer than others, and (read 2-3). Not all faults are equal and often don’t affect the system in the same way.</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(read), as those have the biggest impact on perceived reliability.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66ac90cdc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66ac90cdc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66ac90cdc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66ac90cdc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endParaRPr>
              <a:solidFill>
                <a:schemeClr val="dk1"/>
              </a:solidFill>
            </a:endParaRPr>
          </a:p>
          <a:p>
            <a:pPr indent="0" lvl="0" marL="0" rtl="0" algn="l">
              <a:lnSpc>
                <a:spcPct val="120000"/>
              </a:lnSpc>
              <a:spcBef>
                <a:spcPts val="0"/>
              </a:spcBef>
              <a:spcAft>
                <a:spcPts val="0"/>
              </a:spcAft>
              <a:buNone/>
            </a:pPr>
            <a:r>
              <a:rPr lang="sv-SE">
                <a:solidFill>
                  <a:schemeClr val="dk1"/>
                </a:solidFill>
              </a:rPr>
              <a:t>- Measuring reliability (read 3, 4)</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5-7). So, you must consider how users are affected by faults.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that said, given an operational profile, how do we measure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1). In physical engineering. Some of these metrics are tempting to use, but (read rest) - need to consider the differences between software and hardware.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the thing is, with hardware, the design is assumed to be correct - you just had a component wear out or go bad. in software, parts don’t fail - there’s no hardware degradation. (read 5 -6)</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measurement that originated from hardware is still works as a good starting place to talk about how you measure reliability in software is the availability.</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1-2)</a:t>
            </a:r>
            <a:endParaRPr>
              <a:solidFill>
                <a:schemeClr val="dk1"/>
              </a:solidFill>
            </a:endParaRPr>
          </a:p>
          <a:p>
            <a:pPr indent="0" lvl="0" marL="0" rtl="0" algn="l">
              <a:lnSpc>
                <a:spcPct val="120000"/>
              </a:lnSpc>
              <a:spcBef>
                <a:spcPts val="0"/>
              </a:spcBef>
              <a:spcAft>
                <a:spcPts val="0"/>
              </a:spcAft>
              <a:buNone/>
            </a:pPr>
            <a:r>
              <a:rPr lang="sv-SE">
                <a:solidFill>
                  <a:schemeClr val="dk1"/>
                </a:solidFill>
              </a:rPr>
              <a:t>Not perfect - (read 3) - but useful for looking at the uptime of a system. </a:t>
            </a:r>
            <a:endParaRPr>
              <a:solidFill>
                <a:schemeClr val="dk1"/>
              </a:solidFill>
            </a:endParaRPr>
          </a:p>
          <a:p>
            <a:pPr indent="0" lvl="0" marL="0" rtl="0" algn="l">
              <a:lnSpc>
                <a:spcPct val="120000"/>
              </a:lnSpc>
              <a:spcBef>
                <a:spcPts val="0"/>
              </a:spcBef>
              <a:spcAft>
                <a:spcPts val="0"/>
              </a:spcAft>
              <a:buNone/>
            </a:pPr>
            <a:r>
              <a:rPr lang="sv-SE">
                <a:solidFill>
                  <a:schemeClr val="dk1"/>
                </a:solidFill>
              </a:rPr>
              <a:t>Availability is the uptime divided by the total time examined. (read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(on last point - now, be careful when looking at availability figures. One decimal point makes a huge difference.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6ac90cdc_0_3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6ac90cdc_0_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are other ways we assess quality</a:t>
            </a:r>
            <a:endParaRPr/>
          </a:p>
          <a:p>
            <a:pPr indent="0" lvl="0" marL="0" rtl="0" algn="l">
              <a:spcBef>
                <a:spcPts val="0"/>
              </a:spcBef>
              <a:spcAft>
                <a:spcPts val="0"/>
              </a:spcAft>
              <a:buNone/>
            </a:pPr>
            <a:r>
              <a:rPr lang="sv-SE"/>
              <a:t>- (2)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endParaRPr/>
          </a:p>
          <a:p>
            <a:pPr indent="0" lvl="0" marL="0" rtl="0" algn="l">
              <a:spcBef>
                <a:spcPts val="0"/>
              </a:spcBef>
              <a:spcAft>
                <a:spcPts val="0"/>
              </a:spcAft>
              <a:buNone/>
            </a:pPr>
            <a:r>
              <a:rPr lang="sv-SE"/>
              <a:t>- (4) If security is a concern, you might want to layer the architecture, with the critical components protected in innermost layers , with a high level of security validation applied to the higher layers. Architect the system to trap attackers with multiple layers of gates between them and critical assets.</a:t>
            </a:r>
            <a:endParaRPr/>
          </a:p>
          <a:p>
            <a:pPr indent="0" lvl="0" marL="0" rtl="0" algn="l">
              <a:spcBef>
                <a:spcPts val="0"/>
              </a:spcBef>
              <a:spcAft>
                <a:spcPts val="0"/>
              </a:spcAft>
              <a:buNone/>
            </a:pPr>
            <a:r>
              <a:rPr lang="sv-SE"/>
              <a:t>- (5)</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Or, you could accept 10 failed transactions out of every 1000.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66ac90cdc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66ac90cdc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66ac90cdc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66ac90cdc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 so, how would we go about figuring this out. Availability is uptime over a period of time. So, we need a period of time. How about a year. Figure out failure per year. WE can use that to calculate the uptime. </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66ac90cd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66ac90cdc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66ac90cdc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66ac90cdc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check my math on this</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766ac90cdc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766ac90cdc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check my math on this</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 this is an optimization problem. How do we balance reliability improvement over accepting liability. We should improve reliability, but there is a tipping point.</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the rest)</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66ac90cdc_0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66ac90cdc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t>
            </a:r>
            <a:r>
              <a:rPr lang="sv-SE"/>
              <a:t>- a process called “statistical testing”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 We want to approximate the experience of a user playing with the system, so we need to figure out what that looks like and come up with test input to match.</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6ac90cdc_0_3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6ac90cdc_0_3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(2)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endParaRPr/>
          </a:p>
          <a:p>
            <a:pPr indent="0" lvl="0" marL="0" rtl="0" algn="l">
              <a:spcBef>
                <a:spcPts val="0"/>
              </a:spcBef>
              <a:spcAft>
                <a:spcPts val="0"/>
              </a:spcAft>
              <a:buNone/>
            </a:pPr>
            <a:r>
              <a:rPr lang="sv-SE"/>
              <a:t>-</a:t>
            </a:r>
            <a:r>
              <a:rPr lang="sv-SE"/>
              <a:t>(4-5) Naturally, this most centrally relates to user interfaces, but impacts the entire architecture and how users work with it.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66ac90cdc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66ac90cdc_0_2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The first step in statistical testing is coming up with an operational profile for the software.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766ac90cdc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66ac90cdc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 So, you’ll want to study existing systems and form an operational profile. This is essential for the fiurst step since you want to approximate how users work with the system in your controlled testing environment.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These will allow you to calculate reliability measurements.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66ac90cdc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66ac90cdc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The idea of statistical testing is enticing - we can measure reliability and use that as evidence that our prior testing efforts have paid off. It also comes with several distinct challenges too.</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766ac90cdc_0_8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766ac90cdc_0_8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552" name="Google Shape;552;g766ac90cdc_0_8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766ac90cdc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766ac90cdc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6ac90cdc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6ac90cdc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129" name="Google Shape;129;g766ac90cdc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66ac90cdc_0_4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6ac90cdc_0_4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most important goal of any developer is that the project meets the needs of your stakeholders. In practical terms, this means that the system built must be able to perform certain tasks while exhibiting the specific quality attributes - performance and such - that are important to the stakeholders. A good way to stay grounded when developing your system is to continually consider how the ideas you are developing will actually work in practice. We can do this by defining and applying scenarios to your system, both as a brainstorming exercise during design and in practice when building it. (1-4) These often get translated later into detailed test cases to apply while testing the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66ac90cdc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66ac90cdc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Architectural scenarios can be used to capture a wide range of requirements, such as:</a:t>
            </a:r>
            <a:endParaRPr/>
          </a:p>
          <a:p>
            <a:pPr indent="0" lvl="0" marL="0" rtl="0" algn="l">
              <a:spcBef>
                <a:spcPts val="0"/>
              </a:spcBef>
              <a:spcAft>
                <a:spcPts val="0"/>
              </a:spcAft>
              <a:buClr>
                <a:schemeClr val="dk1"/>
              </a:buClr>
              <a:buSzPts val="1100"/>
              <a:buFont typeface="Arial"/>
              <a:buNone/>
            </a:pPr>
            <a:r>
              <a:rPr lang="sv-SE"/>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a:t>
            </a:r>
            <a:endParaRPr/>
          </a:p>
          <a:p>
            <a:pPr indent="0" lvl="0" marL="0" rtl="0" algn="l">
              <a:spcBef>
                <a:spcPts val="0"/>
              </a:spcBef>
              <a:spcAft>
                <a:spcPts val="0"/>
              </a:spcAft>
              <a:buClr>
                <a:schemeClr val="dk1"/>
              </a:buClr>
              <a:buSzPts val="1100"/>
              <a:buFont typeface="Arial"/>
              <a:buNone/>
            </a:pPr>
            <a:r>
              <a:rPr lang="sv-SE"/>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a:t>
            </a:r>
            <a:endParaRPr/>
          </a:p>
          <a:p>
            <a:pPr indent="0" lvl="0" marL="0" rtl="0" algn="l">
              <a:spcBef>
                <a:spcPts val="0"/>
              </a:spcBef>
              <a:spcAft>
                <a:spcPts val="0"/>
              </a:spcAft>
              <a:buClr>
                <a:schemeClr val="dk1"/>
              </a:buClr>
              <a:buSzPts val="1100"/>
              <a:buFont typeface="Arial"/>
              <a:buNone/>
            </a:pPr>
            <a:r>
              <a:rPr lang="sv-SE"/>
              <a:t>• A particular peak load situation that could occur</a:t>
            </a:r>
            <a:endParaRPr/>
          </a:p>
          <a:p>
            <a:pPr indent="0" lvl="0" marL="0" rtl="0" algn="l">
              <a:spcBef>
                <a:spcPts val="0"/>
              </a:spcBef>
              <a:spcAft>
                <a:spcPts val="0"/>
              </a:spcAft>
              <a:buClr>
                <a:schemeClr val="dk1"/>
              </a:buClr>
              <a:buSzPts val="1100"/>
              <a:buFont typeface="Arial"/>
              <a:buNone/>
            </a:pPr>
            <a:r>
              <a:rPr lang="sv-SE"/>
              <a:t>• A demand that an external regulator might make of a system</a:t>
            </a:r>
            <a:endParaRPr/>
          </a:p>
          <a:p>
            <a:pPr indent="0" lvl="0" marL="0" rtl="0" algn="l">
              <a:spcBef>
                <a:spcPts val="0"/>
              </a:spcBef>
              <a:spcAft>
                <a:spcPts val="0"/>
              </a:spcAft>
              <a:buClr>
                <a:schemeClr val="dk1"/>
              </a:buClr>
              <a:buSzPts val="1100"/>
              <a:buFont typeface="Arial"/>
              <a:buNone/>
            </a:pPr>
            <a:r>
              <a:rPr lang="sv-SE"/>
              <a:t>• How the system must respond to a particular type of failure</a:t>
            </a:r>
            <a:endParaRPr/>
          </a:p>
          <a:p>
            <a:pPr indent="0" lvl="0" marL="0" rtl="0" algn="l">
              <a:spcBef>
                <a:spcPts val="0"/>
              </a:spcBef>
              <a:spcAft>
                <a:spcPts val="0"/>
              </a:spcAft>
              <a:buClr>
                <a:schemeClr val="dk1"/>
              </a:buClr>
              <a:buSzPts val="1100"/>
              <a:buFont typeface="Arial"/>
              <a:buNone/>
            </a:pPr>
            <a:r>
              <a:rPr lang="sv-SE"/>
              <a:t>• A change that a maintainer might need to be made to the system</a:t>
            </a:r>
            <a:endParaRPr/>
          </a:p>
          <a:p>
            <a:pPr indent="0" lvl="0" marL="0" rtl="0" algn="l">
              <a:spcBef>
                <a:spcPts val="0"/>
              </a:spcBef>
              <a:spcAft>
                <a:spcPts val="0"/>
              </a:spcAft>
              <a:buClr>
                <a:schemeClr val="dk1"/>
              </a:buClr>
              <a:buSzPts val="1100"/>
              <a:buFont typeface="Arial"/>
              <a:buNone/>
            </a:pPr>
            <a:r>
              <a:rPr lang="sv-SE"/>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mailto:ggay@chalmers.s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 Dependability</a:t>
            </a:r>
            <a:endParaRPr sz="3000"/>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Types</a:t>
            </a:r>
            <a:endParaRPr/>
          </a:p>
        </p:txBody>
      </p:sp>
      <p:sp>
        <p:nvSpPr>
          <p:cNvPr id="152" name="Google Shape;152;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Functional Scenarios</a:t>
            </a:r>
            <a:r>
              <a:rPr lang="sv-SE"/>
              <a:t> define how the system responds to external stimuli. </a:t>
            </a:r>
            <a:endParaRPr/>
          </a:p>
          <a:p>
            <a:pPr indent="-368300" lvl="1" marL="914400" rtl="0" algn="l">
              <a:spcBef>
                <a:spcPts val="500"/>
              </a:spcBef>
              <a:spcAft>
                <a:spcPts val="0"/>
              </a:spcAft>
              <a:buSzPts val="2200"/>
              <a:buChar char="•"/>
            </a:pPr>
            <a:r>
              <a:rPr lang="sv-SE"/>
              <a:t>Users initiate transactions, AIR call or data sent through an interface, timed events.</a:t>
            </a:r>
            <a:endParaRPr/>
          </a:p>
          <a:p>
            <a:pPr indent="-393700" lvl="0" marL="457200" rtl="0" algn="l">
              <a:spcBef>
                <a:spcPts val="1000"/>
              </a:spcBef>
              <a:spcAft>
                <a:spcPts val="0"/>
              </a:spcAft>
              <a:buSzPts val="2600"/>
              <a:buChar char="•"/>
            </a:pPr>
            <a:r>
              <a:rPr b="1" lang="sv-SE"/>
              <a:t>System Quality Scenarios</a:t>
            </a:r>
            <a:r>
              <a:rPr lang="sv-SE"/>
              <a:t> define how the system should react in order to exhibit quality properties.</a:t>
            </a:r>
            <a:endParaRPr/>
          </a:p>
          <a:p>
            <a:pPr indent="-368300" lvl="1" marL="914400" rtl="0" algn="l">
              <a:spcBef>
                <a:spcPts val="500"/>
              </a:spcBef>
              <a:spcAft>
                <a:spcPts val="0"/>
              </a:spcAft>
              <a:buSzPts val="2200"/>
              <a:buChar char="•"/>
            </a:pPr>
            <a:r>
              <a:rPr lang="sv-SE"/>
              <a:t>Ability to be modified to provide new functionality, to cope with peak load, to protect critical information.</a:t>
            </a:r>
            <a:endParaRPr/>
          </a:p>
        </p:txBody>
      </p:sp>
      <p:sp>
        <p:nvSpPr>
          <p:cNvPr id="153" name="Google Shape;15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Usage</a:t>
            </a:r>
            <a:endParaRPr/>
          </a:p>
        </p:txBody>
      </p:sp>
      <p:sp>
        <p:nvSpPr>
          <p:cNvPr id="159" name="Google Shape;15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lang="sv-SE"/>
              <a:t>Provide input to architecture definition.</a:t>
            </a:r>
            <a:endParaRPr/>
          </a:p>
          <a:p>
            <a:pPr indent="-368300" lvl="1" marL="914400" marR="0" rtl="0" algn="l">
              <a:lnSpc>
                <a:spcPct val="100000"/>
              </a:lnSpc>
              <a:spcBef>
                <a:spcPts val="0"/>
              </a:spcBef>
              <a:spcAft>
                <a:spcPts val="0"/>
              </a:spcAft>
              <a:buSzPts val="2200"/>
              <a:buChar char="•"/>
            </a:pPr>
            <a:r>
              <a:rPr lang="sv-SE"/>
              <a:t>Help flesh out and find missing requirements.</a:t>
            </a:r>
            <a:endParaRPr/>
          </a:p>
          <a:p>
            <a:pPr indent="-393700" lvl="0" marL="457200" marR="0" rtl="0" algn="l">
              <a:lnSpc>
                <a:spcPct val="100000"/>
              </a:lnSpc>
              <a:spcBef>
                <a:spcPts val="0"/>
              </a:spcBef>
              <a:spcAft>
                <a:spcPts val="0"/>
              </a:spcAft>
              <a:buSzPts val="2600"/>
              <a:buChar char="•"/>
            </a:pPr>
            <a:r>
              <a:rPr lang="sv-SE"/>
              <a:t>Evaluate the architecture</a:t>
            </a:r>
            <a:endParaRPr/>
          </a:p>
          <a:p>
            <a:pPr indent="-368300" lvl="1" marL="914400" marR="0" rtl="0" algn="l">
              <a:lnSpc>
                <a:spcPct val="100000"/>
              </a:lnSpc>
              <a:spcBef>
                <a:spcPts val="0"/>
              </a:spcBef>
              <a:spcAft>
                <a:spcPts val="0"/>
              </a:spcAft>
              <a:buSzPts val="2200"/>
              <a:buChar char="•"/>
            </a:pPr>
            <a:r>
              <a:rPr lang="sv-SE"/>
              <a:t>Force description of execution paths through system</a:t>
            </a:r>
            <a:endParaRPr/>
          </a:p>
          <a:p>
            <a:pPr indent="-368300" lvl="1" marL="914400" marR="0" rtl="0" algn="l">
              <a:lnSpc>
                <a:spcPct val="100000"/>
              </a:lnSpc>
              <a:spcBef>
                <a:spcPts val="0"/>
              </a:spcBef>
              <a:spcAft>
                <a:spcPts val="0"/>
              </a:spcAft>
              <a:buSzPts val="2200"/>
              <a:buChar char="•"/>
            </a:pPr>
            <a:r>
              <a:rPr lang="sv-SE"/>
              <a:t>Find missing/incompatible interfaces.</a:t>
            </a:r>
            <a:endParaRPr/>
          </a:p>
          <a:p>
            <a:pPr indent="-393700" lvl="0" marL="457200" marR="0" rtl="0" algn="l">
              <a:lnSpc>
                <a:spcPct val="100000"/>
              </a:lnSpc>
              <a:spcBef>
                <a:spcPts val="0"/>
              </a:spcBef>
              <a:spcAft>
                <a:spcPts val="0"/>
              </a:spcAft>
              <a:buSzPts val="2600"/>
              <a:buChar char="•"/>
            </a:pPr>
            <a:r>
              <a:rPr lang="sv-SE"/>
              <a:t>Communicate with stakeholders</a:t>
            </a:r>
            <a:endParaRPr/>
          </a:p>
          <a:p>
            <a:pPr indent="-368300" lvl="1" marL="914400" marR="0" rtl="0" algn="l">
              <a:lnSpc>
                <a:spcPct val="100000"/>
              </a:lnSpc>
              <a:spcBef>
                <a:spcPts val="0"/>
              </a:spcBef>
              <a:spcAft>
                <a:spcPts val="0"/>
              </a:spcAft>
              <a:buSzPts val="2200"/>
              <a:buChar char="•"/>
            </a:pPr>
            <a:r>
              <a:rPr lang="sv-SE"/>
              <a:t>Concrete, easy to understand.</a:t>
            </a:r>
            <a:endParaRPr/>
          </a:p>
          <a:p>
            <a:pPr indent="-393700" lvl="0" marL="457200" marR="0" rtl="0" algn="l">
              <a:lnSpc>
                <a:spcPct val="100000"/>
              </a:lnSpc>
              <a:spcBef>
                <a:spcPts val="0"/>
              </a:spcBef>
              <a:spcAft>
                <a:spcPts val="0"/>
              </a:spcAft>
              <a:buSzPts val="2600"/>
              <a:buChar char="•"/>
            </a:pPr>
            <a:r>
              <a:rPr lang="sv-SE"/>
              <a:t>Drive the testing process</a:t>
            </a:r>
            <a:endParaRPr/>
          </a:p>
          <a:p>
            <a:pPr indent="-368300" lvl="1" marL="914400" marR="0" rtl="0" algn="l">
              <a:lnSpc>
                <a:spcPct val="100000"/>
              </a:lnSpc>
              <a:spcBef>
                <a:spcPts val="0"/>
              </a:spcBef>
              <a:spcAft>
                <a:spcPts val="0"/>
              </a:spcAft>
              <a:buSzPts val="2200"/>
              <a:buChar char="•"/>
            </a:pPr>
            <a:r>
              <a:rPr lang="sv-SE"/>
              <a:t>Help prioritize testing efforts.</a:t>
            </a:r>
            <a:endParaRPr/>
          </a:p>
        </p:txBody>
      </p:sp>
      <p:sp>
        <p:nvSpPr>
          <p:cNvPr id="160" name="Google Shape;16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7" name="Google Shape;167;p2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Functional Scenarios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Functional Scenario Format</a:t>
            </a:r>
            <a:endParaRPr/>
          </a:p>
        </p:txBody>
      </p:sp>
      <p:sp>
        <p:nvSpPr>
          <p:cNvPr id="173" name="Google Shape;173;p27"/>
          <p:cNvSpPr txBox="1"/>
          <p:nvPr>
            <p:ph idx="1" type="body"/>
          </p:nvPr>
        </p:nvSpPr>
        <p:spPr>
          <a:xfrm>
            <a:off x="468900" y="1157500"/>
            <a:ext cx="8217900" cy="3605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endParaRPr b="1" sz="1800"/>
          </a:p>
          <a:p>
            <a:pPr indent="-342900" lvl="1" marL="914400" rtl="0" algn="l">
              <a:spcBef>
                <a:spcPts val="500"/>
              </a:spcBef>
              <a:spcAft>
                <a:spcPts val="0"/>
              </a:spcAft>
              <a:buSzPts val="1800"/>
              <a:buChar char="•"/>
            </a:pPr>
            <a:r>
              <a:rPr lang="sv-SE" sz="1800"/>
              <a:t>Brief description of what the scenario illustrates.</a:t>
            </a:r>
            <a:endParaRPr sz="1800"/>
          </a:p>
          <a:p>
            <a:pPr indent="-342900" lvl="0" marL="457200" rtl="0" algn="l">
              <a:spcBef>
                <a:spcPts val="1000"/>
              </a:spcBef>
              <a:spcAft>
                <a:spcPts val="0"/>
              </a:spcAft>
              <a:buSzPts val="1800"/>
              <a:buChar char="•"/>
            </a:pPr>
            <a:r>
              <a:rPr b="1" lang="sv-SE" sz="1800"/>
              <a:t>System State</a:t>
            </a:r>
            <a:endParaRPr b="1" sz="1800"/>
          </a:p>
          <a:p>
            <a:pPr indent="-342900" lvl="1" marL="914400" rtl="0" algn="l">
              <a:spcBef>
                <a:spcPts val="500"/>
              </a:spcBef>
              <a:spcAft>
                <a:spcPts val="0"/>
              </a:spcAft>
              <a:buSzPts val="1800"/>
              <a:buChar char="•"/>
            </a:pPr>
            <a:r>
              <a:rPr lang="sv-SE" sz="1800"/>
              <a:t>State of system before the scenario starts.</a:t>
            </a:r>
            <a:endParaRPr sz="1800"/>
          </a:p>
          <a:p>
            <a:pPr indent="-342900" lvl="0" marL="457200" rtl="0" algn="l">
              <a:spcBef>
                <a:spcPts val="1000"/>
              </a:spcBef>
              <a:spcAft>
                <a:spcPts val="0"/>
              </a:spcAft>
              <a:buSzPts val="1800"/>
              <a:buChar char="•"/>
            </a:pPr>
            <a:r>
              <a:rPr b="1" lang="sv-SE" sz="1800"/>
              <a:t>System Environment</a:t>
            </a:r>
            <a:endParaRPr b="1" sz="1800"/>
          </a:p>
          <a:p>
            <a:pPr indent="-342900" lvl="1" marL="914400" rtl="0" algn="l">
              <a:spcBef>
                <a:spcPts val="500"/>
              </a:spcBef>
              <a:spcAft>
                <a:spcPts val="0"/>
              </a:spcAft>
              <a:buSzPts val="1800"/>
              <a:buChar char="•"/>
            </a:pPr>
            <a:r>
              <a:rPr lang="sv-SE" sz="1800"/>
              <a:t>Significant observations about the environment that the system is running in.</a:t>
            </a:r>
            <a:endParaRPr sz="1800"/>
          </a:p>
          <a:p>
            <a:pPr indent="-342900" lvl="0" marL="457200" rtl="0" algn="l">
              <a:spcBef>
                <a:spcPts val="1000"/>
              </a:spcBef>
              <a:spcAft>
                <a:spcPts val="0"/>
              </a:spcAft>
              <a:buSzPts val="1800"/>
              <a:buChar char="•"/>
            </a:pPr>
            <a:r>
              <a:rPr b="1" lang="sv-SE" sz="1800"/>
              <a:t>External Stimulus</a:t>
            </a:r>
            <a:endParaRPr b="1" sz="1800"/>
          </a:p>
          <a:p>
            <a:pPr indent="-342900" lvl="1" marL="914400" rtl="0" algn="l">
              <a:spcBef>
                <a:spcPts val="500"/>
              </a:spcBef>
              <a:spcAft>
                <a:spcPts val="0"/>
              </a:spcAft>
              <a:buSzPts val="1800"/>
              <a:buChar char="•"/>
            </a:pPr>
            <a:r>
              <a:rPr lang="sv-SE" sz="1800"/>
              <a:t>The event that sets off the scenario.</a:t>
            </a:r>
            <a:endParaRPr sz="1800"/>
          </a:p>
          <a:p>
            <a:pPr indent="-342900" lvl="0" marL="457200" rtl="0" algn="l">
              <a:spcBef>
                <a:spcPts val="1000"/>
              </a:spcBef>
              <a:spcAft>
                <a:spcPts val="0"/>
              </a:spcAft>
              <a:buSzPts val="1800"/>
              <a:buChar char="•"/>
            </a:pPr>
            <a:r>
              <a:rPr b="1" lang="sv-SE" sz="1800"/>
              <a:t>Required System Response</a:t>
            </a:r>
            <a:endParaRPr b="1" sz="1800"/>
          </a:p>
          <a:p>
            <a:pPr indent="-342900" lvl="1" marL="914400" rtl="0" algn="l">
              <a:spcBef>
                <a:spcPts val="500"/>
              </a:spcBef>
              <a:spcAft>
                <a:spcPts val="0"/>
              </a:spcAft>
              <a:buSzPts val="1800"/>
              <a:buChar char="•"/>
            </a:pPr>
            <a:r>
              <a:rPr lang="sv-SE" sz="1800"/>
              <a:t>How should the system respond?</a:t>
            </a:r>
            <a:endParaRPr sz="1800"/>
          </a:p>
        </p:txBody>
      </p:sp>
      <p:sp>
        <p:nvSpPr>
          <p:cNvPr id="174" name="Google Shape;17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Functional Scenario Format</a:t>
            </a:r>
            <a:endParaRPr/>
          </a:p>
        </p:txBody>
      </p:sp>
      <p:sp>
        <p:nvSpPr>
          <p:cNvPr id="180" name="Google Shape;18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External stimulus should describe both the </a:t>
            </a:r>
            <a:r>
              <a:rPr b="1" lang="sv-SE"/>
              <a:t>actor</a:t>
            </a:r>
            <a:r>
              <a:rPr lang="sv-SE"/>
              <a:t> making a request and </a:t>
            </a:r>
            <a:r>
              <a:rPr b="1" lang="sv-SE"/>
              <a:t>action</a:t>
            </a:r>
            <a:r>
              <a:rPr lang="sv-SE"/>
              <a:t>.</a:t>
            </a:r>
            <a:endParaRPr/>
          </a:p>
          <a:p>
            <a:pPr indent="-368300" lvl="1" marL="914400" rtl="0" algn="l">
              <a:spcBef>
                <a:spcPts val="500"/>
              </a:spcBef>
              <a:spcAft>
                <a:spcPts val="0"/>
              </a:spcAft>
              <a:buSzPts val="2200"/>
              <a:buChar char="•"/>
            </a:pPr>
            <a:r>
              <a:rPr lang="sv-SE"/>
              <a:t>Actor: the user, environmental stimulus such as a failure or timer, or external system.</a:t>
            </a:r>
            <a:endParaRPr/>
          </a:p>
          <a:p>
            <a:pPr indent="-368300" lvl="1" marL="914400" rtl="0" algn="l">
              <a:spcBef>
                <a:spcPts val="500"/>
              </a:spcBef>
              <a:spcAft>
                <a:spcPts val="0"/>
              </a:spcAft>
              <a:buSzPts val="2200"/>
              <a:buChar char="•"/>
            </a:pPr>
            <a:r>
              <a:rPr lang="sv-SE"/>
              <a:t>Action: the request, event, or activity.</a:t>
            </a:r>
            <a:endParaRPr/>
          </a:p>
          <a:p>
            <a:pPr indent="-393700" lvl="0" marL="457200" rtl="0" algn="l">
              <a:spcBef>
                <a:spcPts val="1000"/>
              </a:spcBef>
              <a:spcAft>
                <a:spcPts val="0"/>
              </a:spcAft>
              <a:buSzPts val="2600"/>
              <a:buChar char="•"/>
            </a:pPr>
            <a:r>
              <a:rPr lang="sv-SE"/>
              <a:t>Required system response should describe both how the system responds and a </a:t>
            </a:r>
            <a:r>
              <a:rPr b="1" lang="sv-SE"/>
              <a:t>response measure</a:t>
            </a:r>
            <a:r>
              <a:rPr lang="sv-SE"/>
              <a:t>.</a:t>
            </a:r>
            <a:endParaRPr/>
          </a:p>
          <a:p>
            <a:pPr indent="-368300" lvl="1" marL="914400" rtl="0" algn="l">
              <a:spcBef>
                <a:spcPts val="500"/>
              </a:spcBef>
              <a:spcAft>
                <a:spcPts val="0"/>
              </a:spcAft>
              <a:buSzPts val="2200"/>
              <a:buChar char="•"/>
            </a:pPr>
            <a:r>
              <a:rPr lang="sv-SE"/>
              <a:t>Success or failure criterion for the response.</a:t>
            </a:r>
            <a:endParaRPr/>
          </a:p>
        </p:txBody>
      </p:sp>
      <p:sp>
        <p:nvSpPr>
          <p:cNvPr id="181" name="Google Shape;18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Statistics Processing</a:t>
            </a:r>
            <a:endParaRPr/>
          </a:p>
        </p:txBody>
      </p:sp>
      <p:sp>
        <p:nvSpPr>
          <p:cNvPr id="187" name="Google Shape;18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Raw data is loaded into </a:t>
            </a:r>
            <a:br>
              <a:rPr lang="sv-SE"/>
            </a:br>
            <a:r>
              <a:rPr lang="sv-SE"/>
              <a:t>a database.</a:t>
            </a:r>
            <a:endParaRPr/>
          </a:p>
          <a:p>
            <a:pPr indent="-393700" lvl="0" marL="457200" marR="0" rtl="0" algn="l">
              <a:lnSpc>
                <a:spcPct val="100000"/>
              </a:lnSpc>
              <a:spcBef>
                <a:spcPts val="600"/>
              </a:spcBef>
              <a:spcAft>
                <a:spcPts val="0"/>
              </a:spcAft>
              <a:buSzPts val="2600"/>
              <a:buChar char="•"/>
            </a:pPr>
            <a:r>
              <a:rPr lang="sv-SE"/>
              <a:t>Derived statistics are </a:t>
            </a:r>
            <a:br>
              <a:rPr lang="sv-SE"/>
            </a:br>
            <a:r>
              <a:rPr lang="sv-SE"/>
              <a:t>calculated automatically </a:t>
            </a:r>
            <a:br>
              <a:rPr lang="sv-SE"/>
            </a:br>
            <a:r>
              <a:rPr lang="sv-SE"/>
              <a:t>based on the data.</a:t>
            </a:r>
            <a:endParaRPr/>
          </a:p>
          <a:p>
            <a:pPr indent="-393700" lvl="0" marL="457200" marR="0" rtl="0" algn="l">
              <a:lnSpc>
                <a:spcPct val="100000"/>
              </a:lnSpc>
              <a:spcBef>
                <a:spcPts val="600"/>
              </a:spcBef>
              <a:spcAft>
                <a:spcPts val="0"/>
              </a:spcAft>
              <a:buSzPts val="2600"/>
              <a:buChar char="•"/>
            </a:pPr>
            <a:r>
              <a:rPr lang="sv-SE"/>
              <a:t>Statisticians view the data and make reports.</a:t>
            </a:r>
            <a:endParaRPr/>
          </a:p>
          <a:p>
            <a:pPr indent="-393700" lvl="0" marL="457200" marR="0" rtl="0" algn="l">
              <a:lnSpc>
                <a:spcPct val="100000"/>
              </a:lnSpc>
              <a:spcBef>
                <a:spcPts val="600"/>
              </a:spcBef>
              <a:spcAft>
                <a:spcPts val="0"/>
              </a:spcAft>
              <a:buSzPts val="2600"/>
              <a:buChar char="•"/>
            </a:pPr>
            <a:r>
              <a:rPr lang="sv-SE"/>
              <a:t>Clients access statistics and make deductions that are checked manually.</a:t>
            </a:r>
            <a:endParaRPr/>
          </a:p>
        </p:txBody>
      </p:sp>
      <p:sp>
        <p:nvSpPr>
          <p:cNvPr id="188" name="Google Shape;188;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9" name="Google Shape;189;p29"/>
          <p:cNvPicPr preferRelativeResize="0"/>
          <p:nvPr/>
        </p:nvPicPr>
        <p:blipFill>
          <a:blip r:embed="rId3">
            <a:alphaModFix/>
          </a:blip>
          <a:stretch>
            <a:fillRect/>
          </a:stretch>
        </p:blipFill>
        <p:spPr>
          <a:xfrm>
            <a:off x="4812800" y="1344225"/>
            <a:ext cx="4099125" cy="2194825"/>
          </a:xfrm>
          <a:prstGeom prst="rect">
            <a:avLst/>
          </a:prstGeom>
          <a:noFill/>
          <a:ln>
            <a:noFill/>
          </a:ln>
        </p:spPr>
      </p:pic>
      <p:sp>
        <p:nvSpPr>
          <p:cNvPr id="190" name="Google Shape;190;p29"/>
          <p:cNvSpPr/>
          <p:nvPr/>
        </p:nvSpPr>
        <p:spPr>
          <a:xfrm>
            <a:off x="5047775" y="1310350"/>
            <a:ext cx="12444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6000550" y="1514950"/>
            <a:ext cx="2568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4886850" y="2402675"/>
            <a:ext cx="1244400" cy="66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6000550" y="1344225"/>
            <a:ext cx="12444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6553200" y="1344225"/>
            <a:ext cx="1244400" cy="44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6841000" y="2921050"/>
            <a:ext cx="12444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Functional Scenario: </a:t>
            </a:r>
            <a:r>
              <a:rPr lang="sv-SE" sz="2400"/>
              <a:t>Incremental Statistics Update</a:t>
            </a:r>
            <a:endParaRPr sz="2400"/>
          </a:p>
          <a:p>
            <a:pPr indent="0" lvl="0" marL="0" rtl="0" algn="l">
              <a:spcBef>
                <a:spcPts val="0"/>
              </a:spcBef>
              <a:spcAft>
                <a:spcPts val="0"/>
              </a:spcAft>
              <a:buNone/>
            </a:pPr>
            <a:r>
              <a:t/>
            </a:r>
            <a:endParaRPr/>
          </a:p>
        </p:txBody>
      </p:sp>
      <p:sp>
        <p:nvSpPr>
          <p:cNvPr id="201" name="Google Shape;201;p30"/>
          <p:cNvSpPr txBox="1"/>
          <p:nvPr>
            <p:ph idx="1" type="body"/>
          </p:nvPr>
        </p:nvSpPr>
        <p:spPr>
          <a:xfrm>
            <a:off x="468900" y="1118875"/>
            <a:ext cx="8217900" cy="3643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the system deals with a change to the existing base data.</a:t>
            </a:r>
            <a:endParaRPr sz="1800"/>
          </a:p>
          <a:p>
            <a:pPr indent="-342900" lvl="0" marL="457200" rtl="0" algn="l">
              <a:spcBef>
                <a:spcPts val="1000"/>
              </a:spcBef>
              <a:spcAft>
                <a:spcPts val="0"/>
              </a:spcAft>
              <a:buSzPts val="1800"/>
              <a:buChar char="•"/>
            </a:pPr>
            <a:r>
              <a:rPr b="1" lang="sv-SE" sz="1800"/>
              <a:t>System State:</a:t>
            </a:r>
            <a:r>
              <a:rPr lang="sv-SE" sz="1800"/>
              <a:t> Summary statistics already exist for the sales quarter that the incremental statistics refer to. The system’s databases have enough space to cope with the processing required for this update.</a:t>
            </a:r>
            <a:endParaRPr sz="1800"/>
          </a:p>
          <a:p>
            <a:pPr indent="-342900" lvl="0" marL="457200" rtl="0" algn="l">
              <a:spcBef>
                <a:spcPts val="1000"/>
              </a:spcBef>
              <a:spcAft>
                <a:spcPts val="0"/>
              </a:spcAft>
              <a:buSzPts val="1800"/>
              <a:buChar char="•"/>
            </a:pPr>
            <a:r>
              <a:rPr b="1" lang="sv-SE" sz="1800"/>
              <a:t>System Environment:</a:t>
            </a:r>
            <a:r>
              <a:rPr lang="sv-SE" sz="1800"/>
              <a:t> The deployment environment is operating normally, without problems.</a:t>
            </a:r>
            <a:endParaRPr sz="1800"/>
          </a:p>
          <a:p>
            <a:pPr indent="-342900" lvl="0" marL="457200" rtl="0" algn="l">
              <a:spcBef>
                <a:spcPts val="1000"/>
              </a:spcBef>
              <a:spcAft>
                <a:spcPts val="0"/>
              </a:spcAft>
              <a:buSzPts val="1800"/>
              <a:buChar char="•"/>
            </a:pPr>
            <a:r>
              <a:rPr b="1" lang="sv-SE" sz="1800"/>
              <a:t>External Stimulus: </a:t>
            </a:r>
            <a:r>
              <a:rPr lang="sv-SE" sz="1800"/>
              <a:t>Update to sales transactions for the previous quarter arrives via the Bulk Data Load external interface.</a:t>
            </a:r>
            <a:endParaRPr sz="1800"/>
          </a:p>
          <a:p>
            <a:pPr indent="-342900" lvl="0" marL="457200" rtl="0" algn="l">
              <a:spcBef>
                <a:spcPts val="1000"/>
              </a:spcBef>
              <a:spcAft>
                <a:spcPts val="0"/>
              </a:spcAft>
              <a:buSzPts val="1800"/>
              <a:buChar char="•"/>
            </a:pPr>
            <a:r>
              <a:rPr b="1" lang="sv-SE" sz="1800"/>
              <a:t>Required System Response:</a:t>
            </a:r>
            <a:r>
              <a:rPr lang="sv-SE" sz="1800"/>
              <a:t> The incoming data should automatically trigger background statistical processing to update the summary statistics for the affected quarter to reflect the updated sales transaction data. The old summary statistics should stay available until the new ones are ready.</a:t>
            </a:r>
            <a:endParaRPr sz="1800"/>
          </a:p>
        </p:txBody>
      </p:sp>
      <p:sp>
        <p:nvSpPr>
          <p:cNvPr id="202" name="Google Shape;20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9" name="Google Shape;209;p3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Scenarios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Scenario Format</a:t>
            </a:r>
            <a:endParaRPr/>
          </a:p>
        </p:txBody>
      </p:sp>
      <p:sp>
        <p:nvSpPr>
          <p:cNvPr id="215" name="Google Shape;21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Overview</a:t>
            </a:r>
            <a:endParaRPr sz="2400"/>
          </a:p>
          <a:p>
            <a:pPr indent="-355600" lvl="1" marL="914400" rtl="0" algn="l">
              <a:spcBef>
                <a:spcPts val="500"/>
              </a:spcBef>
              <a:spcAft>
                <a:spcPts val="0"/>
              </a:spcAft>
              <a:buSzPts val="2000"/>
              <a:buChar char="•"/>
            </a:pPr>
            <a:r>
              <a:rPr lang="sv-SE" sz="2000"/>
              <a:t>Brief description of what the scenario illustrates.</a:t>
            </a:r>
            <a:endParaRPr sz="2000"/>
          </a:p>
          <a:p>
            <a:pPr indent="-381000" lvl="0" marL="457200" rtl="0" algn="l">
              <a:spcBef>
                <a:spcPts val="1000"/>
              </a:spcBef>
              <a:spcAft>
                <a:spcPts val="0"/>
              </a:spcAft>
              <a:buSzPts val="2400"/>
              <a:buChar char="•"/>
            </a:pPr>
            <a:r>
              <a:rPr lang="sv-SE" sz="2400"/>
              <a:t>System State</a:t>
            </a:r>
            <a:endParaRPr sz="2400"/>
          </a:p>
          <a:p>
            <a:pPr indent="-355600" lvl="1" marL="914400" rtl="0" algn="l">
              <a:spcBef>
                <a:spcPts val="500"/>
              </a:spcBef>
              <a:spcAft>
                <a:spcPts val="0"/>
              </a:spcAft>
              <a:buSzPts val="2000"/>
              <a:buChar char="•"/>
            </a:pPr>
            <a:r>
              <a:rPr lang="sv-SE" sz="2000"/>
              <a:t>Aspects of the state that affect quality </a:t>
            </a:r>
            <a:endParaRPr sz="2000"/>
          </a:p>
          <a:p>
            <a:pPr indent="-355600" lvl="1" marL="914400" rtl="0" algn="l">
              <a:spcBef>
                <a:spcPts val="500"/>
              </a:spcBef>
              <a:spcAft>
                <a:spcPts val="0"/>
              </a:spcAft>
              <a:buSzPts val="2000"/>
              <a:buChar char="•"/>
            </a:pPr>
            <a:r>
              <a:rPr lang="sv-SE" sz="2000"/>
              <a:t>(i.e., information stored in the system)</a:t>
            </a:r>
            <a:endParaRPr sz="2000"/>
          </a:p>
          <a:p>
            <a:pPr indent="-381000" lvl="0" marL="457200" rtl="0" algn="l">
              <a:spcBef>
                <a:spcPts val="1000"/>
              </a:spcBef>
              <a:spcAft>
                <a:spcPts val="0"/>
              </a:spcAft>
              <a:buSzPts val="2400"/>
              <a:buChar char="•"/>
            </a:pPr>
            <a:r>
              <a:rPr lang="sv-SE" sz="2400"/>
              <a:t>System Environment</a:t>
            </a:r>
            <a:endParaRPr sz="2400"/>
          </a:p>
          <a:p>
            <a:pPr indent="-355600" lvl="1" marL="914400" rtl="0" algn="l">
              <a:spcBef>
                <a:spcPts val="500"/>
              </a:spcBef>
              <a:spcAft>
                <a:spcPts val="0"/>
              </a:spcAft>
              <a:buSzPts val="2000"/>
              <a:buChar char="•"/>
            </a:pPr>
            <a:r>
              <a:rPr lang="sv-SE" sz="2000"/>
              <a:t>Significant observations about the environment that the system is running in.</a:t>
            </a:r>
            <a:endParaRPr sz="2000"/>
          </a:p>
        </p:txBody>
      </p:sp>
      <p:sp>
        <p:nvSpPr>
          <p:cNvPr id="216" name="Google Shape;21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Scenario Format</a:t>
            </a:r>
            <a:endParaRPr/>
          </a:p>
        </p:txBody>
      </p:sp>
      <p:sp>
        <p:nvSpPr>
          <p:cNvPr id="222" name="Google Shape;222;p33"/>
          <p:cNvSpPr txBox="1"/>
          <p:nvPr>
            <p:ph idx="1" type="body"/>
          </p:nvPr>
        </p:nvSpPr>
        <p:spPr>
          <a:xfrm>
            <a:off x="468900" y="887576"/>
            <a:ext cx="8217900" cy="38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2000"/>
          </a:p>
          <a:p>
            <a:pPr indent="-381000" lvl="0" marL="457200" rtl="0" algn="l">
              <a:spcBef>
                <a:spcPts val="1000"/>
              </a:spcBef>
              <a:spcAft>
                <a:spcPts val="0"/>
              </a:spcAft>
              <a:buSzPts val="2400"/>
              <a:buChar char="•"/>
            </a:pPr>
            <a:r>
              <a:rPr lang="sv-SE" sz="2400"/>
              <a:t>External Stimulus</a:t>
            </a:r>
            <a:endParaRPr sz="2400"/>
          </a:p>
          <a:p>
            <a:pPr indent="-355600" lvl="1" marL="914400" rtl="0" algn="l">
              <a:spcBef>
                <a:spcPts val="500"/>
              </a:spcBef>
              <a:spcAft>
                <a:spcPts val="0"/>
              </a:spcAft>
              <a:buSzPts val="2000"/>
              <a:buChar char="•"/>
            </a:pPr>
            <a:r>
              <a:rPr lang="sv-SE" sz="2000"/>
              <a:t>Environmental factors that initiate the scenario.</a:t>
            </a:r>
            <a:endParaRPr sz="2000"/>
          </a:p>
          <a:p>
            <a:pPr indent="-355600" lvl="1" marL="914400" rtl="0" algn="l">
              <a:spcBef>
                <a:spcPts val="500"/>
              </a:spcBef>
              <a:spcAft>
                <a:spcPts val="0"/>
              </a:spcAft>
              <a:buSzPts val="2000"/>
              <a:buChar char="•"/>
            </a:pPr>
            <a:r>
              <a:rPr lang="sv-SE" sz="2000"/>
              <a:t>(i.e., infrastructure changes or failures, security attacks, etc.)</a:t>
            </a:r>
            <a:endParaRPr sz="2000"/>
          </a:p>
          <a:p>
            <a:pPr indent="-381000" lvl="0" marL="457200" rtl="0" algn="l">
              <a:spcBef>
                <a:spcPts val="1000"/>
              </a:spcBef>
              <a:spcAft>
                <a:spcPts val="0"/>
              </a:spcAft>
              <a:buSzPts val="2400"/>
              <a:buChar char="•"/>
            </a:pPr>
            <a:r>
              <a:rPr lang="sv-SE" sz="2400"/>
              <a:t>Required System Response</a:t>
            </a:r>
            <a:endParaRPr sz="2400"/>
          </a:p>
          <a:p>
            <a:pPr indent="-381000" lvl="1" marL="914400" rtl="0" algn="l">
              <a:spcBef>
                <a:spcPts val="500"/>
              </a:spcBef>
              <a:spcAft>
                <a:spcPts val="0"/>
              </a:spcAft>
              <a:buSzPts val="2400"/>
              <a:buChar char="•"/>
            </a:pPr>
            <a:r>
              <a:rPr lang="sv-SE" sz="2000"/>
              <a:t>How should it respond?</a:t>
            </a:r>
            <a:endParaRPr sz="2000"/>
          </a:p>
          <a:p>
            <a:pPr indent="-381000" lvl="1" marL="914400" rtl="0" algn="l">
              <a:spcBef>
                <a:spcPts val="500"/>
              </a:spcBef>
              <a:spcAft>
                <a:spcPts val="0"/>
              </a:spcAft>
              <a:buSzPts val="2400"/>
              <a:buChar char="•"/>
            </a:pPr>
            <a:r>
              <a:rPr lang="sv-SE" sz="2000"/>
              <a:t>(i.e., how should it handle a defined increase in requests)?</a:t>
            </a:r>
            <a:endParaRPr sz="2000"/>
          </a:p>
          <a:p>
            <a:pPr indent="-381000" lvl="0" marL="457200" rtl="0" algn="l">
              <a:spcBef>
                <a:spcPts val="1000"/>
              </a:spcBef>
              <a:spcAft>
                <a:spcPts val="0"/>
              </a:spcAft>
              <a:buSzPts val="2400"/>
              <a:buChar char="•"/>
            </a:pPr>
            <a:r>
              <a:rPr lang="sv-SE" sz="2400"/>
              <a:t>Response Measure</a:t>
            </a:r>
            <a:endParaRPr sz="2400"/>
          </a:p>
          <a:p>
            <a:pPr indent="-355600" lvl="1" marL="914400" rtl="0" algn="l">
              <a:spcBef>
                <a:spcPts val="500"/>
              </a:spcBef>
              <a:spcAft>
                <a:spcPts val="0"/>
              </a:spcAft>
              <a:buSzPts val="2000"/>
              <a:buChar char="•"/>
            </a:pPr>
            <a:r>
              <a:rPr lang="sv-SE" sz="2000"/>
              <a:t>How we quantify a successful system response.</a:t>
            </a:r>
            <a:endParaRPr sz="2000"/>
          </a:p>
          <a:p>
            <a:pPr indent="-355600" lvl="1" marL="914400" rtl="0" algn="l">
              <a:spcBef>
                <a:spcPts val="500"/>
              </a:spcBef>
              <a:spcAft>
                <a:spcPts val="0"/>
              </a:spcAft>
              <a:buSzPts val="2000"/>
              <a:buChar char="•"/>
            </a:pPr>
            <a:r>
              <a:rPr lang="sv-SE" sz="2000"/>
              <a:t>Measurements, thresholds on success.</a:t>
            </a:r>
            <a:endParaRPr sz="2000"/>
          </a:p>
        </p:txBody>
      </p:sp>
      <p:sp>
        <p:nvSpPr>
          <p:cNvPr id="223" name="Google Shape;22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Discuss software quality in more detail.</a:t>
            </a:r>
            <a:endParaRPr/>
          </a:p>
          <a:p>
            <a:pPr indent="-393700" lvl="0" marL="457200" rtl="0" algn="l">
              <a:lnSpc>
                <a:spcPct val="90000"/>
              </a:lnSpc>
              <a:spcBef>
                <a:spcPts val="0"/>
              </a:spcBef>
              <a:spcAft>
                <a:spcPts val="0"/>
              </a:spcAft>
              <a:buSzPts val="2600"/>
              <a:buChar char="•"/>
            </a:pPr>
            <a:r>
              <a:rPr lang="sv-SE"/>
              <a:t>Introduce Scenarios</a:t>
            </a:r>
            <a:endParaRPr/>
          </a:p>
          <a:p>
            <a:pPr indent="-368300" lvl="1" marL="914400" rtl="0" algn="l">
              <a:lnSpc>
                <a:spcPct val="90000"/>
              </a:lnSpc>
              <a:spcBef>
                <a:spcPts val="0"/>
              </a:spcBef>
              <a:spcAft>
                <a:spcPts val="0"/>
              </a:spcAft>
              <a:buSzPts val="2200"/>
              <a:buChar char="•"/>
            </a:pPr>
            <a:r>
              <a:rPr lang="sv-SE"/>
              <a:t>High-level “test cases” used to assess quality.</a:t>
            </a:r>
            <a:endParaRPr/>
          </a:p>
          <a:p>
            <a:pPr indent="-393700" lvl="0" marL="457200" rtl="0" algn="l">
              <a:lnSpc>
                <a:spcPct val="90000"/>
              </a:lnSpc>
              <a:spcBef>
                <a:spcPts val="0"/>
              </a:spcBef>
              <a:spcAft>
                <a:spcPts val="0"/>
              </a:spcAft>
              <a:buSzPts val="2600"/>
              <a:buChar char="•"/>
            </a:pPr>
            <a:r>
              <a:rPr lang="sv-SE"/>
              <a:t>Discuss Dependability</a:t>
            </a:r>
            <a:endParaRPr/>
          </a:p>
          <a:p>
            <a:pPr indent="-368300" lvl="1" marL="914400" rtl="0" algn="l">
              <a:lnSpc>
                <a:spcPct val="90000"/>
              </a:lnSpc>
              <a:spcBef>
                <a:spcPts val="0"/>
              </a:spcBef>
              <a:spcAft>
                <a:spcPts val="0"/>
              </a:spcAft>
              <a:buSzPts val="2200"/>
              <a:buChar char="•"/>
            </a:pPr>
            <a:r>
              <a:rPr lang="sv-SE"/>
              <a:t>How we build evidence that the system is good enough to release.</a:t>
            </a:r>
            <a:endParaRPr/>
          </a:p>
          <a:p>
            <a:pPr indent="-368300" lvl="1" marL="914400" rtl="0" algn="l">
              <a:lnSpc>
                <a:spcPct val="90000"/>
              </a:lnSpc>
              <a:spcBef>
                <a:spcPts val="0"/>
              </a:spcBef>
              <a:spcAft>
                <a:spcPts val="0"/>
              </a:spcAft>
              <a:buSzPts val="2200"/>
              <a:buChar char="•"/>
            </a:pPr>
            <a:r>
              <a:rPr lang="sv-SE"/>
              <a:t>Encompasses correctness, reliability, safety, and robustness</a:t>
            </a:r>
            <a:endParaRPr/>
          </a:p>
          <a:p>
            <a:pPr indent="-368300" lvl="1" marL="914400" rtl="0" algn="l">
              <a:lnSpc>
                <a:spcPct val="90000"/>
              </a:lnSpc>
              <a:spcBef>
                <a:spcPts val="0"/>
              </a:spcBef>
              <a:spcAft>
                <a:spcPts val="0"/>
              </a:spcAft>
              <a:buSzPts val="2200"/>
              <a:buChar char="•"/>
            </a:pPr>
            <a:r>
              <a:rPr lang="sv-SE"/>
              <a:t>How we can measure and assess reliability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 </a:t>
            </a:r>
            <a:r>
              <a:rPr lang="sv-SE" sz="2400"/>
              <a:t>Failure in Summary Database Instance</a:t>
            </a:r>
            <a:endParaRPr sz="2400"/>
          </a:p>
        </p:txBody>
      </p:sp>
      <p:sp>
        <p:nvSpPr>
          <p:cNvPr id="229" name="Google Shape;229;p34"/>
          <p:cNvSpPr txBox="1"/>
          <p:nvPr>
            <p:ph idx="1" type="body"/>
          </p:nvPr>
        </p:nvSpPr>
        <p:spPr>
          <a:xfrm>
            <a:off x="468900" y="1136300"/>
            <a:ext cx="8217900" cy="3626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system behaves when database writes fail.</a:t>
            </a:r>
            <a:endParaRPr sz="1800"/>
          </a:p>
          <a:p>
            <a:pPr indent="-342900" lvl="0" marL="457200" rtl="0" algn="l">
              <a:spcBef>
                <a:spcPts val="1000"/>
              </a:spcBef>
              <a:spcAft>
                <a:spcPts val="0"/>
              </a:spcAft>
              <a:buSzPts val="1800"/>
              <a:buChar char="•"/>
            </a:pPr>
            <a:r>
              <a:rPr b="1" lang="sv-SE" sz="1800"/>
              <a:t>System state:</a:t>
            </a:r>
            <a:r>
              <a:rPr lang="sv-SE" sz="1800"/>
              <a:t> N/A</a:t>
            </a:r>
            <a:endParaRPr sz="1800"/>
          </a:p>
          <a:p>
            <a:pPr indent="-342900" lvl="0" marL="457200" rtl="0" algn="l">
              <a:spcBef>
                <a:spcPts val="1000"/>
              </a:spcBef>
              <a:spcAft>
                <a:spcPts val="0"/>
              </a:spcAft>
              <a:buSzPts val="1800"/>
              <a:buChar char="•"/>
            </a:pPr>
            <a:r>
              <a:rPr b="1" lang="sv-SE" sz="1800"/>
              <a:t>System environment: </a:t>
            </a:r>
            <a:r>
              <a:rPr lang="sv-SE" sz="1800"/>
              <a:t>The deployment environment is working correctly.</a:t>
            </a:r>
            <a:endParaRPr sz="1800"/>
          </a:p>
          <a:p>
            <a:pPr indent="-342900" lvl="0" marL="457200" rtl="0" algn="l">
              <a:spcBef>
                <a:spcPts val="1000"/>
              </a:spcBef>
              <a:spcAft>
                <a:spcPts val="0"/>
              </a:spcAft>
              <a:buSzPts val="1800"/>
              <a:buChar char="•"/>
            </a:pPr>
            <a:r>
              <a:rPr b="1" lang="sv-SE" sz="1800"/>
              <a:t>External Stimulus: </a:t>
            </a:r>
            <a:r>
              <a:rPr lang="sv-SE" sz="1800"/>
              <a:t>While writing summary statistics to the database, the system receives an exception indicating that the write failed (e.g., the database is full).</a:t>
            </a:r>
            <a:endParaRPr sz="1800"/>
          </a:p>
          <a:p>
            <a:pPr indent="-342900" lvl="0" marL="457200" rtl="0" algn="l">
              <a:spcBef>
                <a:spcPts val="1000"/>
              </a:spcBef>
              <a:spcAft>
                <a:spcPts val="0"/>
              </a:spcAft>
              <a:buSzPts val="1800"/>
              <a:buChar char="•"/>
            </a:pPr>
            <a:r>
              <a:rPr b="1" lang="sv-SE" sz="1800"/>
              <a:t>Required system behavior: </a:t>
            </a:r>
            <a:r>
              <a:rPr lang="sv-SE" sz="1800"/>
              <a:t>The system should immediately stop processing the statistics set it is working on and leave any work in progress behind. The system should log a fatal message to the operational console monitoring system and shut down.</a:t>
            </a:r>
            <a:endParaRPr sz="1800"/>
          </a:p>
        </p:txBody>
      </p:sp>
      <p:sp>
        <p:nvSpPr>
          <p:cNvPr id="230" name="Google Shape;23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Examples - </a:t>
            </a:r>
            <a:r>
              <a:rPr lang="sv-SE" sz="2400"/>
              <a:t>Daily Data Update Increases in Size</a:t>
            </a:r>
            <a:endParaRPr sz="2400"/>
          </a:p>
        </p:txBody>
      </p:sp>
      <p:sp>
        <p:nvSpPr>
          <p:cNvPr id="236" name="Google Shape;236;p35"/>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t>System state:</a:t>
            </a:r>
            <a:r>
              <a:rPr lang="sv-SE" sz="1600"/>
              <a:t> The system has summary statistics in its database for data that has been processed, and the system’s processing elements are lightly loaded at the current rate of system load.</a:t>
            </a:r>
            <a:endParaRPr sz="1600"/>
          </a:p>
          <a:p>
            <a:pPr indent="-330200" lvl="0" marL="457200" rtl="0" algn="l">
              <a:spcBef>
                <a:spcPts val="1000"/>
              </a:spcBef>
              <a:spcAft>
                <a:spcPts val="0"/>
              </a:spcAft>
              <a:buSzPts val="1600"/>
              <a:buChar char="•"/>
            </a:pPr>
            <a:r>
              <a:rPr b="1" lang="sv-SE" sz="1600"/>
              <a:t>System environment: </a:t>
            </a:r>
            <a:r>
              <a:rPr lang="sv-SE" sz="1600"/>
              <a:t>The deployment environment is working correctly, and data is arriving at a steady rate of 1,000 to 1,500 items per hour.</a:t>
            </a:r>
            <a:endParaRPr sz="1600"/>
          </a:p>
          <a:p>
            <a:pPr indent="-330200" lvl="0" marL="457200" rtl="0" algn="l">
              <a:spcBef>
                <a:spcPts val="1000"/>
              </a:spcBef>
              <a:spcAft>
                <a:spcPts val="0"/>
              </a:spcAft>
              <a:buSzPts val="1600"/>
              <a:buChar char="•"/>
            </a:pPr>
            <a:r>
              <a:rPr b="1" lang="sv-SE" sz="1600"/>
              <a:t>External Stimulus: </a:t>
            </a:r>
            <a:r>
              <a:rPr lang="sv-SE" sz="1600"/>
              <a:t>The data update rate on a particular day suddenly increases to 4,000 items per hour.</a:t>
            </a:r>
            <a:endParaRPr sz="1600"/>
          </a:p>
          <a:p>
            <a:pPr indent="-330200" lvl="0" marL="457200" rtl="0" algn="l">
              <a:spcBef>
                <a:spcPts val="1000"/>
              </a:spcBef>
              <a:spcAft>
                <a:spcPts val="0"/>
              </a:spcAft>
              <a:buSzPts val="1600"/>
              <a:buChar char="•"/>
            </a:pPr>
            <a:r>
              <a:rPr b="1" lang="sv-SE" sz="1600"/>
              <a:t>Required system behavior: </a:t>
            </a:r>
            <a:r>
              <a:rPr lang="sv-SE" sz="1600"/>
              <a:t>When the end-of-day processing starts, the system should process that day’s data set for a period until the processing time exceeds a system-configurable limit. At that point, the system should stop processing the data set, discard work in process, leave the previous set of summary statistics in place, and log a diagnostic message (including cause and action taken) to the operational console monitoring system.</a:t>
            </a:r>
            <a:endParaRPr sz="1600"/>
          </a:p>
        </p:txBody>
      </p:sp>
      <p:sp>
        <p:nvSpPr>
          <p:cNvPr id="237" name="Google Shape;23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Description of the scenario.</a:t>
            </a:r>
            <a:endParaRPr sz="1600"/>
          </a:p>
          <a:p>
            <a:pPr indent="-330200" lvl="0" marL="457200" rtl="0" algn="l">
              <a:spcBef>
                <a:spcPts val="1000"/>
              </a:spcBef>
              <a:spcAft>
                <a:spcPts val="0"/>
              </a:spcAft>
              <a:buSzPts val="1600"/>
              <a:buChar char="•"/>
            </a:pPr>
            <a:r>
              <a:rPr b="1" lang="sv-SE" sz="1600"/>
              <a:t>System/environment state:</a:t>
            </a:r>
            <a:r>
              <a:rPr lang="sv-SE" sz="1600"/>
              <a:t> The system can be in various operational modes, such as normal, emergency, peak load, or overload.</a:t>
            </a:r>
            <a:endParaRPr sz="1600"/>
          </a:p>
          <a:p>
            <a:pPr indent="-330200" lvl="0" marL="457200" rtl="0" algn="l">
              <a:spcBef>
                <a:spcPts val="1000"/>
              </a:spcBef>
              <a:spcAft>
                <a:spcPts val="0"/>
              </a:spcAft>
              <a:buSzPts val="1600"/>
              <a:buChar char="•"/>
            </a:pPr>
            <a:r>
              <a:rPr b="1" lang="sv-SE" sz="1600"/>
              <a:t>External Stimulus: </a:t>
            </a:r>
            <a:r>
              <a:rPr lang="sv-SE" sz="1600"/>
              <a:t>Stimuli arrive from external or internal sources. The stimuli are event arrivals. The arrival pattern can be periodic, stochastic, or sporadic, characterized by numeric parameters.</a:t>
            </a:r>
            <a:endParaRPr sz="1600"/>
          </a:p>
          <a:p>
            <a:pPr indent="-330200" lvl="0" marL="457200" rtl="0" algn="l">
              <a:spcBef>
                <a:spcPts val="1000"/>
              </a:spcBef>
              <a:spcAft>
                <a:spcPts val="0"/>
              </a:spcAft>
              <a:buSzPts val="1600"/>
              <a:buChar char="•"/>
            </a:pPr>
            <a:r>
              <a:rPr b="1" lang="sv-SE" sz="1600"/>
              <a:t>Required system behavior: </a:t>
            </a:r>
            <a:r>
              <a:rPr lang="sv-SE" sz="1600"/>
              <a:t>The system must process the arriving events. This may cause a change in the system environment (e.g., from normal to overload mode). </a:t>
            </a:r>
            <a:endParaRPr sz="1600"/>
          </a:p>
          <a:p>
            <a:pPr indent="-330200" lvl="0" marL="457200" rtl="0" algn="l">
              <a:spcBef>
                <a:spcPts val="1000"/>
              </a:spcBef>
              <a:spcAft>
                <a:spcPts val="0"/>
              </a:spcAft>
              <a:buSzPts val="1600"/>
              <a:buChar char="•"/>
            </a:pPr>
            <a:r>
              <a:rPr b="1" lang="sv-SE" sz="1600"/>
              <a:t>Response measure: </a:t>
            </a:r>
            <a:r>
              <a:rPr lang="sv-SE" sz="1600"/>
              <a:t>The response measures are the time it takes to process the arriving events (latency or a deadline), the variation in this time (jitter), the number of events that can be processed within a particular time interval (throughput), or a characterization of the events that cannot be processed (miss rate).</a:t>
            </a:r>
            <a:endParaRPr sz="1600"/>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real-time systems (i.e., embedded devices), measurements are absolute.</a:t>
            </a:r>
            <a:endParaRPr/>
          </a:p>
          <a:p>
            <a:pPr indent="-368300" lvl="1" marL="914400" rtl="0" algn="l">
              <a:spcBef>
                <a:spcPts val="500"/>
              </a:spcBef>
              <a:spcAft>
                <a:spcPts val="0"/>
              </a:spcAft>
              <a:buSzPts val="2200"/>
              <a:buChar char="•"/>
            </a:pPr>
            <a:r>
              <a:rPr lang="sv-SE"/>
              <a:t>Look at worst-case scenario.</a:t>
            </a:r>
            <a:endParaRPr/>
          </a:p>
          <a:p>
            <a:pPr indent="-393700" lvl="0" marL="457200" rtl="0" algn="l">
              <a:spcBef>
                <a:spcPts val="1000"/>
              </a:spcBef>
              <a:spcAft>
                <a:spcPts val="0"/>
              </a:spcAft>
              <a:buSzPts val="2600"/>
              <a:buChar char="•"/>
            </a:pPr>
            <a:r>
              <a:rPr lang="sv-SE"/>
              <a:t>For non-real-time systems, measurements should be probabilistic.</a:t>
            </a:r>
            <a:endParaRPr/>
          </a:p>
          <a:p>
            <a:pPr indent="-368300" lvl="1" marL="914400" rtl="0" algn="l">
              <a:spcBef>
                <a:spcPts val="500"/>
              </a:spcBef>
              <a:spcAft>
                <a:spcPts val="0"/>
              </a:spcAft>
              <a:buSzPts val="2200"/>
              <a:buChar char="•"/>
            </a:pPr>
            <a:r>
              <a:rPr lang="sv-SE"/>
              <a:t>95% of the time, the response should be N.</a:t>
            </a:r>
            <a:endParaRPr/>
          </a:p>
          <a:p>
            <a:pPr indent="-368300" lvl="1" marL="914400" rtl="0" algn="l">
              <a:spcBef>
                <a:spcPts val="500"/>
              </a:spcBef>
              <a:spcAft>
                <a:spcPts val="0"/>
              </a:spcAft>
              <a:buSzPts val="2200"/>
              <a:buChar char="•"/>
            </a:pPr>
            <a:r>
              <a:rPr lang="sv-SE"/>
              <a:t>99% of the time, the response should be M.</a:t>
            </a:r>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r>
              <a:rPr lang="sv-SE"/>
              <a:t> Performance Scenario</a:t>
            </a:r>
            <a:endParaRPr/>
          </a:p>
        </p:txBody>
      </p:sp>
      <p:sp>
        <p:nvSpPr>
          <p:cNvPr id="257" name="Google Shape;257;p38"/>
          <p:cNvSpPr txBox="1"/>
          <p:nvPr>
            <p:ph idx="1" type="body"/>
          </p:nvPr>
        </p:nvSpPr>
        <p:spPr>
          <a:xfrm>
            <a:off x="468900" y="1066675"/>
            <a:ext cx="8217900" cy="3696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Check system responsiveness for adding items to shopping cart under normal operating conditions.</a:t>
            </a:r>
            <a:endParaRPr sz="1800"/>
          </a:p>
          <a:p>
            <a:pPr indent="-342900" lvl="0" marL="457200" rtl="0" algn="l">
              <a:spcBef>
                <a:spcPts val="1000"/>
              </a:spcBef>
              <a:spcAft>
                <a:spcPts val="0"/>
              </a:spcAft>
              <a:buSzPts val="1800"/>
              <a:buChar char="•"/>
            </a:pPr>
            <a:r>
              <a:rPr b="1" lang="sv-SE" sz="1800"/>
              <a:t>System/environment state:</a:t>
            </a:r>
            <a:r>
              <a:rPr lang="sv-SE" sz="1800"/>
              <a:t> Normal load is defined as deployment environment with no failures and less than 20 customer requests per second. System is communicating over good internet connection to acceptable client (see glossary for expected internet / client specifications).</a:t>
            </a:r>
            <a:endParaRPr sz="1800"/>
          </a:p>
          <a:p>
            <a:pPr indent="-342900" lvl="0" marL="457200" rtl="0" algn="l">
              <a:spcBef>
                <a:spcPts val="1000"/>
              </a:spcBef>
              <a:spcAft>
                <a:spcPts val="0"/>
              </a:spcAft>
              <a:buSzPts val="1800"/>
              <a:buChar char="•"/>
            </a:pPr>
            <a:r>
              <a:rPr b="1" lang="sv-SE" sz="1800"/>
              <a:t>External Stimulus: </a:t>
            </a:r>
            <a:r>
              <a:rPr lang="sv-SE" sz="1800"/>
              <a:t>Customer adds product to shopping cart.</a:t>
            </a:r>
            <a:endParaRPr sz="1800"/>
          </a:p>
          <a:p>
            <a:pPr indent="-342900" lvl="0" marL="457200" rtl="0" algn="l">
              <a:spcBef>
                <a:spcPts val="1000"/>
              </a:spcBef>
              <a:spcAft>
                <a:spcPts val="0"/>
              </a:spcAft>
              <a:buSzPts val="1800"/>
              <a:buChar char="•"/>
            </a:pPr>
            <a:r>
              <a:rPr b="1" lang="sv-SE" sz="1800"/>
              <a:t>Required system behavior: </a:t>
            </a:r>
            <a:r>
              <a:rPr lang="sv-SE" sz="1800"/>
              <a:t>Web page refreshes. Icon on right side of web page displays last item added to cart. If item is out of stock, cart icon has exclamation point overlay on top of cart icon.</a:t>
            </a:r>
            <a:endParaRPr sz="1800"/>
          </a:p>
          <a:p>
            <a:pPr indent="-342900" lvl="0" marL="457200" rtl="0" algn="l">
              <a:spcBef>
                <a:spcPts val="1000"/>
              </a:spcBef>
              <a:spcAft>
                <a:spcPts val="0"/>
              </a:spcAft>
              <a:buSzPts val="1800"/>
              <a:buChar char="•"/>
            </a:pPr>
            <a:r>
              <a:rPr b="1" lang="sv-SE" sz="1800"/>
              <a:t>Response measure: </a:t>
            </a:r>
            <a:r>
              <a:rPr lang="sv-SE" sz="1800"/>
              <a:t>In 95% of requests, web page is loaded and displayed to user within 1 second. In 99.9% of requests, web page is loaded and displayed to user within 5 seconds.</a:t>
            </a:r>
            <a:endParaRPr sz="1800"/>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Description of the scenario.</a:t>
            </a:r>
            <a:endParaRPr sz="1800"/>
          </a:p>
          <a:p>
            <a:pPr indent="-342900" lvl="0" marL="457200" rtl="0" algn="l">
              <a:spcBef>
                <a:spcPts val="1000"/>
              </a:spcBef>
              <a:spcAft>
                <a:spcPts val="0"/>
              </a:spcAft>
              <a:buSzPts val="1800"/>
              <a:buChar char="•"/>
            </a:pPr>
            <a:r>
              <a:rPr b="1" lang="sv-SE" sz="1800"/>
              <a:t>System/environment state:</a:t>
            </a:r>
            <a:r>
              <a:rPr lang="sv-SE" sz="1800"/>
              <a:t> The state of the system when the fault or failure occurs may also affect the desired system response. If the system has already failed and is not in normal mode, it may be desirable to shut it down. If this is the first failure, degradation of response time or functions may be preferred.</a:t>
            </a:r>
            <a:endParaRPr sz="1800"/>
          </a:p>
          <a:p>
            <a:pPr indent="-342900" lvl="0" marL="457200" rtl="0" algn="l">
              <a:spcBef>
                <a:spcPts val="1000"/>
              </a:spcBef>
              <a:spcAft>
                <a:spcPts val="0"/>
              </a:spcAft>
              <a:buSzPts val="1800"/>
              <a:buChar char="•"/>
            </a:pPr>
            <a:r>
              <a:rPr b="1" lang="sv-SE" sz="1800"/>
              <a:t>External Stimulus: </a:t>
            </a:r>
            <a:r>
              <a:rPr lang="sv-SE" sz="1800"/>
              <a:t>Differentiate between internal and external origins of failure because desired system response may be different. Stimuli is an </a:t>
            </a:r>
            <a:r>
              <a:rPr i="1" lang="sv-SE" sz="1800"/>
              <a:t>omission</a:t>
            </a:r>
            <a:r>
              <a:rPr lang="sv-SE" sz="1800"/>
              <a:t> (a component fails to respond to an input), a </a:t>
            </a:r>
            <a:r>
              <a:rPr i="1" lang="sv-SE" sz="1800"/>
              <a:t>crash</a:t>
            </a:r>
            <a:r>
              <a:rPr lang="sv-SE" sz="1800"/>
              <a:t> (component repeatedly suffers omission faults), </a:t>
            </a:r>
            <a:r>
              <a:rPr i="1" lang="sv-SE" sz="1800"/>
              <a:t>timing </a:t>
            </a:r>
            <a:r>
              <a:rPr lang="sv-SE" sz="1800"/>
              <a:t>(a component responds but the response is early or late) or </a:t>
            </a:r>
            <a:r>
              <a:rPr i="1" lang="sv-SE" sz="1800"/>
              <a:t>response</a:t>
            </a:r>
            <a:r>
              <a:rPr lang="sv-SE" sz="1800"/>
              <a:t> (a component responds with an incorrect value).</a:t>
            </a:r>
            <a:endParaRPr sz="1800"/>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system behavior: </a:t>
            </a:r>
            <a:r>
              <a:rPr lang="sv-SE" sz="1800"/>
              <a:t>There are a number of possible reactions to a failure. Fault must be detected and isolated before any other response is possible. After the fault is detected, the system must recover from it. Actions include logging the failure, notifying selected users or other systems, taking actions to limit the damage caused by the fault, switching to a degraded mode with either less capacity or less function, shutting down external systems, or becoming unavailable during repair.</a:t>
            </a:r>
            <a:endParaRPr sz="1800"/>
          </a:p>
          <a:p>
            <a:pPr indent="-342900" lvl="0" marL="457200" rtl="0" algn="l">
              <a:spcBef>
                <a:spcPts val="1000"/>
              </a:spcBef>
              <a:spcAft>
                <a:spcPts val="0"/>
              </a:spcAft>
              <a:buSzPts val="1800"/>
              <a:buChar char="•"/>
            </a:pPr>
            <a:r>
              <a:rPr b="1" lang="sv-SE" sz="1800"/>
              <a:t>Response measure: </a:t>
            </a:r>
            <a:r>
              <a:rPr lang="sv-SE" sz="1800"/>
              <a:t>Can specify an availability percentage, or it can specify a time to detect the fault, time to repair the fault, times or time intervals where system must be available, or duration for which the system must be available.</a:t>
            </a:r>
            <a:endParaRPr sz="1800"/>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a:t>
            </a:r>
            <a:endParaRPr/>
          </a:p>
        </p:txBody>
      </p:sp>
      <p:sp>
        <p:nvSpPr>
          <p:cNvPr id="278" name="Google Shape;27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One of the client-facing web servers fails during transmission of client page update.</a:t>
            </a:r>
            <a:endParaRPr sz="2400"/>
          </a:p>
          <a:p>
            <a:pPr indent="-381000" lvl="0" marL="457200" rtl="0" algn="l">
              <a:spcBef>
                <a:spcPts val="1000"/>
              </a:spcBef>
              <a:spcAft>
                <a:spcPts val="0"/>
              </a:spcAft>
              <a:buSzPts val="2400"/>
              <a:buChar char="•"/>
            </a:pPr>
            <a:r>
              <a:rPr b="1" lang="sv-SE" sz="2400"/>
              <a:t>System/environment state: </a:t>
            </a:r>
            <a:r>
              <a:rPr lang="sv-SE" sz="2400"/>
              <a:t>System is working correctly under normal load. Customer has generated a “add item to shopping cart” post, which was routed to web server &lt;X&gt; in transaction pool.</a:t>
            </a:r>
            <a:endParaRPr sz="2400"/>
          </a:p>
          <a:p>
            <a:pPr indent="-381000" lvl="0" marL="457200" rtl="0" algn="l">
              <a:spcBef>
                <a:spcPts val="1000"/>
              </a:spcBef>
              <a:spcAft>
                <a:spcPts val="0"/>
              </a:spcAft>
              <a:buSzPts val="2400"/>
              <a:buChar char="•"/>
            </a:pPr>
            <a:r>
              <a:rPr b="1" lang="sv-SE" sz="2400"/>
              <a:t>External Stimulus: </a:t>
            </a:r>
            <a:r>
              <a:rPr lang="sv-SE" sz="2400"/>
              <a:t>Web server &lt;X&gt; crashes during response generation.</a:t>
            </a:r>
            <a:endParaRPr sz="2400"/>
          </a:p>
        </p:txBody>
      </p:sp>
      <p:sp>
        <p:nvSpPr>
          <p:cNvPr id="279" name="Google Shape;27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Availability Scenario</a:t>
            </a:r>
            <a:endParaRPr/>
          </a:p>
        </p:txBody>
      </p:sp>
      <p:sp>
        <p:nvSpPr>
          <p:cNvPr id="285" name="Google Shape;285;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system behavior: </a:t>
            </a:r>
            <a:r>
              <a:rPr lang="sv-SE" sz="1800"/>
              <a:t>Response page may be corrupted on client browser. Load balancer component no longer receives heartbeat message from web server and so removes it from the pool of available servers after 2s of missed messages, or upon next request sent to the server. Load balancer will remove the server from the pool of available servers. From client’s perspective, a page reload will be automatically routed to alternate server by load balancer and page will be correctly displayed.</a:t>
            </a:r>
            <a:endParaRPr sz="1800"/>
          </a:p>
          <a:p>
            <a:pPr indent="-342900" lvl="0" marL="457200" rtl="0" algn="l">
              <a:spcBef>
                <a:spcPts val="1000"/>
              </a:spcBef>
              <a:spcAft>
                <a:spcPts val="0"/>
              </a:spcAft>
              <a:buSzPts val="1800"/>
              <a:buChar char="•"/>
            </a:pPr>
            <a:r>
              <a:rPr b="1" lang="sv-SE" sz="1800"/>
              <a:t>Response measure:</a:t>
            </a:r>
            <a:r>
              <a:rPr lang="sv-SE" sz="1800"/>
              <a:t> Upon client-side page refresh, client state and display contains state after last transaction. Time for re-routed refresh is equivalent to “standard” refresh (&lt;1 second 95% of the time).</a:t>
            </a:r>
            <a:endParaRPr sz="1800"/>
          </a:p>
        </p:txBody>
      </p:sp>
      <p:sp>
        <p:nvSpPr>
          <p:cNvPr id="286" name="Google Shape;286;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92" name="Google Shape;292;p43"/>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during architectural definition.</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Intended user of scenario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93" name="Google Shape;29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03" name="Google Shape;103;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t>high-quality</a:t>
            </a:r>
            <a:r>
              <a:rPr lang="sv-SE"/>
              <a:t> software.</a:t>
            </a:r>
            <a:endParaRPr/>
          </a:p>
          <a:p>
            <a:pPr indent="-393700" lvl="0" marL="457200" rtl="0" algn="l">
              <a:spcBef>
                <a:spcPts val="0"/>
              </a:spcBef>
              <a:spcAft>
                <a:spcPts val="0"/>
              </a:spcAft>
              <a:buSzPts val="2600"/>
              <a:buChar char="•"/>
            </a:pPr>
            <a:r>
              <a:rPr lang="sv-SE"/>
              <a:t>We don’t all agree on the definition of quality.</a:t>
            </a:r>
            <a:endParaRPr/>
          </a:p>
          <a:p>
            <a:pPr indent="-393700" lvl="0" marL="457200" rtl="0" algn="l">
              <a:spcBef>
                <a:spcPts val="0"/>
              </a:spcBef>
              <a:spcAft>
                <a:spcPts val="0"/>
              </a:spcAft>
              <a:buSzPts val="2600"/>
              <a:buChar char="•"/>
            </a:pPr>
            <a:r>
              <a:rPr lang="sv-SE"/>
              <a:t>Quality encompasses both </a:t>
            </a:r>
            <a:r>
              <a:rPr b="1" lang="sv-SE"/>
              <a:t>what</a:t>
            </a:r>
            <a:r>
              <a:rPr lang="sv-SE"/>
              <a:t> the system does and </a:t>
            </a:r>
            <a:r>
              <a:rPr b="1" lang="sv-SE"/>
              <a:t>how</a:t>
            </a:r>
            <a:r>
              <a:rPr lang="sv-SE"/>
              <a:t> it does it.</a:t>
            </a:r>
            <a:endParaRPr/>
          </a:p>
          <a:p>
            <a:pPr indent="-368300" lvl="1" marL="914400" rtl="0" algn="l">
              <a:spcBef>
                <a:spcPts val="0"/>
              </a:spcBef>
              <a:spcAft>
                <a:spcPts val="0"/>
              </a:spcAft>
              <a:buSzPts val="2200"/>
              <a:buChar char="•"/>
            </a:pPr>
            <a:r>
              <a:rPr lang="sv-SE"/>
              <a:t>How </a:t>
            </a:r>
            <a:r>
              <a:rPr i="1" lang="sv-SE"/>
              <a:t>quickly</a:t>
            </a:r>
            <a:r>
              <a:rPr lang="sv-SE"/>
              <a:t> it runs.</a:t>
            </a:r>
            <a:endParaRPr/>
          </a:p>
          <a:p>
            <a:pPr indent="-368300" lvl="1" marL="914400" rtl="0" algn="l">
              <a:spcBef>
                <a:spcPts val="0"/>
              </a:spcBef>
              <a:spcAft>
                <a:spcPts val="0"/>
              </a:spcAft>
              <a:buSzPts val="2200"/>
              <a:buChar char="•"/>
            </a:pPr>
            <a:r>
              <a:rPr lang="sv-SE"/>
              <a:t>How </a:t>
            </a:r>
            <a:r>
              <a:rPr i="1" lang="sv-SE"/>
              <a:t>secure</a:t>
            </a:r>
            <a:r>
              <a:rPr lang="sv-SE"/>
              <a:t> it is.</a:t>
            </a:r>
            <a:endParaRPr/>
          </a:p>
          <a:p>
            <a:pPr indent="-368300" lvl="1" marL="914400" rtl="0" algn="l">
              <a:spcBef>
                <a:spcPts val="0"/>
              </a:spcBef>
              <a:spcAft>
                <a:spcPts val="0"/>
              </a:spcAft>
              <a:buSzPts val="2200"/>
              <a:buChar char="•"/>
            </a:pPr>
            <a:r>
              <a:rPr lang="sv-SE"/>
              <a:t>How </a:t>
            </a:r>
            <a:r>
              <a:rPr i="1" lang="sv-SE"/>
              <a:t>available </a:t>
            </a:r>
            <a:r>
              <a:rPr lang="sv-SE"/>
              <a:t>its services are.</a:t>
            </a:r>
            <a:endParaRPr/>
          </a:p>
          <a:p>
            <a:pPr indent="-368300" lvl="1" marL="914400" rtl="0" algn="l">
              <a:spcBef>
                <a:spcPts val="0"/>
              </a:spcBef>
              <a:spcAft>
                <a:spcPts val="0"/>
              </a:spcAft>
              <a:buSzPts val="2200"/>
              <a:buChar char="•"/>
            </a:pPr>
            <a:r>
              <a:rPr lang="sv-SE"/>
              <a:t>How easy it is to </a:t>
            </a:r>
            <a:r>
              <a:rPr i="1" lang="sv-SE"/>
              <a:t>modify</a:t>
            </a:r>
            <a:r>
              <a:rPr lang="sv-SE"/>
              <a:t>.</a:t>
            </a:r>
            <a:endParaRPr/>
          </a:p>
          <a:p>
            <a:pPr indent="-393700" lvl="0" marL="457200" rtl="0" algn="l">
              <a:spcBef>
                <a:spcPts val="0"/>
              </a:spcBef>
              <a:spcAft>
                <a:spcPts val="0"/>
              </a:spcAft>
              <a:buSzPts val="2600"/>
              <a:buChar char="•"/>
            </a:pPr>
            <a:r>
              <a:rPr lang="sv-SE"/>
              <a:t>Quality is hard to measure and assess objectively.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99" name="Google Shape;299;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Identify a focused scenario set</a:t>
            </a:r>
            <a:endParaRPr b="1" sz="1800"/>
          </a:p>
          <a:p>
            <a:pPr indent="-342900" lvl="1" marL="914400" rtl="0" algn="l">
              <a:spcBef>
                <a:spcPts val="500"/>
              </a:spcBef>
              <a:spcAft>
                <a:spcPts val="0"/>
              </a:spcAft>
              <a:buSzPts val="1800"/>
              <a:buChar char="•"/>
            </a:pPr>
            <a:r>
              <a:rPr lang="sv-SE" sz="1800"/>
              <a:t>Too many scenarios can be distracting.</a:t>
            </a:r>
            <a:endParaRPr sz="1800"/>
          </a:p>
          <a:p>
            <a:pPr indent="-342900" lvl="1" marL="914400" rtl="0" algn="l">
              <a:spcBef>
                <a:spcPts val="500"/>
              </a:spcBef>
              <a:spcAft>
                <a:spcPts val="0"/>
              </a:spcAft>
              <a:buSzPts val="1800"/>
              <a:buChar char="•"/>
            </a:pPr>
            <a:r>
              <a:rPr lang="sv-SE" sz="1800"/>
              <a:t>Prioritize no more than 15-20.</a:t>
            </a:r>
            <a:endParaRPr sz="1800"/>
          </a:p>
          <a:p>
            <a:pPr indent="-342900" lvl="0" marL="457200" rtl="0" algn="l">
              <a:spcBef>
                <a:spcPts val="1000"/>
              </a:spcBef>
              <a:spcAft>
                <a:spcPts val="0"/>
              </a:spcAft>
              <a:buSzPts val="1800"/>
              <a:buChar char="•"/>
            </a:pPr>
            <a:r>
              <a:rPr b="1" lang="sv-SE" sz="1800"/>
              <a:t>Use distinct scenarios</a:t>
            </a:r>
            <a:endParaRPr b="1" sz="1800"/>
          </a:p>
          <a:p>
            <a:pPr indent="-342900" lvl="1" marL="914400" rtl="0" algn="l">
              <a:spcBef>
                <a:spcPts val="500"/>
              </a:spcBef>
              <a:spcAft>
                <a:spcPts val="0"/>
              </a:spcAft>
              <a:buSzPts val="1800"/>
              <a:buChar char="•"/>
            </a:pPr>
            <a:r>
              <a:rPr lang="sv-SE" sz="1800"/>
              <a:t>Avoid having multiple scenarios centered around near-identical events. They are redundant.</a:t>
            </a:r>
            <a:endParaRPr sz="1800"/>
          </a:p>
          <a:p>
            <a:pPr indent="-342900" lvl="1" marL="914400" rtl="0" algn="l">
              <a:spcBef>
                <a:spcPts val="500"/>
              </a:spcBef>
              <a:spcAft>
                <a:spcPts val="0"/>
              </a:spcAft>
              <a:buSzPts val="1800"/>
              <a:buChar char="•"/>
            </a:pPr>
            <a:r>
              <a:rPr lang="sv-SE" sz="1800"/>
              <a:t>Consider demands placed on the system.</a:t>
            </a:r>
            <a:endParaRPr sz="1800"/>
          </a:p>
          <a:p>
            <a:pPr indent="-342900" lvl="0" marL="457200" rtl="0" algn="l">
              <a:spcBef>
                <a:spcPts val="1000"/>
              </a:spcBef>
              <a:spcAft>
                <a:spcPts val="0"/>
              </a:spcAft>
              <a:buSzPts val="1800"/>
              <a:buChar char="•"/>
            </a:pPr>
            <a:r>
              <a:rPr b="1" lang="sv-SE" sz="1800"/>
              <a:t>Use scenarios early</a:t>
            </a:r>
            <a:endParaRPr b="1" sz="1800"/>
          </a:p>
          <a:p>
            <a:pPr indent="-342900" lvl="1" marL="914400" rtl="0" algn="l">
              <a:spcBef>
                <a:spcPts val="500"/>
              </a:spcBef>
              <a:spcAft>
                <a:spcPts val="0"/>
              </a:spcAft>
              <a:buSzPts val="1800"/>
              <a:buChar char="•"/>
            </a:pPr>
            <a:r>
              <a:rPr lang="sv-SE" sz="1800"/>
              <a:t>Most impactful early in development to focus design activities on most important aspects of the system.</a:t>
            </a:r>
            <a:endParaRPr sz="1800"/>
          </a:p>
        </p:txBody>
      </p:sp>
      <p:sp>
        <p:nvSpPr>
          <p:cNvPr id="300" name="Google Shape;30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306" name="Google Shape;306;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Include system quality scenarios!</a:t>
            </a:r>
            <a:endParaRPr/>
          </a:p>
          <a:p>
            <a:pPr indent="-342900" lvl="1" marL="914400" rtl="0" algn="l">
              <a:spcBef>
                <a:spcPts val="500"/>
              </a:spcBef>
              <a:spcAft>
                <a:spcPts val="0"/>
              </a:spcAft>
              <a:buSzPts val="1800"/>
              <a:buChar char="•"/>
            </a:pPr>
            <a:r>
              <a:rPr lang="sv-SE" sz="1800"/>
              <a:t>Great potential for investigating, validating, and understanding quality properties.</a:t>
            </a:r>
            <a:endParaRPr sz="1800"/>
          </a:p>
          <a:p>
            <a:pPr indent="-342900" lvl="1" marL="914400" rtl="0" algn="l">
              <a:spcBef>
                <a:spcPts val="500"/>
              </a:spcBef>
              <a:spcAft>
                <a:spcPts val="0"/>
              </a:spcAft>
              <a:buSzPts val="1800"/>
              <a:buChar char="•"/>
            </a:pPr>
            <a:r>
              <a:rPr lang="sv-SE" sz="1800"/>
              <a:t>You will augment stakeholder-provided scenarios to consider quality.</a:t>
            </a:r>
            <a:endParaRPr sz="1800"/>
          </a:p>
          <a:p>
            <a:pPr indent="-393700" lvl="0" marL="457200" rtl="0" algn="l">
              <a:spcBef>
                <a:spcPts val="1000"/>
              </a:spcBef>
              <a:spcAft>
                <a:spcPts val="0"/>
              </a:spcAft>
              <a:buSzPts val="2600"/>
              <a:buChar char="•"/>
            </a:pPr>
            <a:r>
              <a:rPr lang="sv-SE"/>
              <a:t>Include failure scenarios!</a:t>
            </a:r>
            <a:endParaRPr/>
          </a:p>
          <a:p>
            <a:pPr indent="-342900" lvl="1" marL="914400" rtl="0" algn="l">
              <a:spcBef>
                <a:spcPts val="500"/>
              </a:spcBef>
              <a:spcAft>
                <a:spcPts val="0"/>
              </a:spcAft>
              <a:buSzPts val="1800"/>
              <a:buChar char="•"/>
            </a:pPr>
            <a:r>
              <a:rPr lang="sv-SE" sz="1800"/>
              <a:t>Consider important failure cases and use scenarios to address them.</a:t>
            </a:r>
            <a:endParaRPr sz="1800"/>
          </a:p>
          <a:p>
            <a:pPr indent="-393700" lvl="0" marL="457200" rtl="0" algn="l">
              <a:spcBef>
                <a:spcPts val="1000"/>
              </a:spcBef>
              <a:spcAft>
                <a:spcPts val="0"/>
              </a:spcAft>
              <a:buSzPts val="2600"/>
              <a:buChar char="•"/>
            </a:pPr>
            <a:r>
              <a:rPr lang="sv-SE"/>
              <a:t>Involve stakeholders closely</a:t>
            </a:r>
            <a:endParaRPr/>
          </a:p>
          <a:p>
            <a:pPr indent="-342900" lvl="1" marL="914400" rtl="0" algn="l">
              <a:spcBef>
                <a:spcPts val="500"/>
              </a:spcBef>
              <a:spcAft>
                <a:spcPts val="0"/>
              </a:spcAft>
              <a:buSzPts val="1800"/>
              <a:buChar char="•"/>
            </a:pPr>
            <a:r>
              <a:rPr lang="sv-SE" sz="1800"/>
              <a:t>Stakeholders may reveal scenarios you didn’t consider and have differing priorities than you do.</a:t>
            </a:r>
            <a:endParaRPr sz="1800"/>
          </a:p>
        </p:txBody>
      </p:sp>
      <p:sp>
        <p:nvSpPr>
          <p:cNvPr id="307" name="Google Shape;30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4" name="Google Shape;314;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1" name="Google Shape;321;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Dependability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When is Software Ready for Release?</a:t>
            </a:r>
            <a:endParaRPr sz="3000"/>
          </a:p>
        </p:txBody>
      </p:sp>
      <p:sp>
        <p:nvSpPr>
          <p:cNvPr id="327" name="Google Shape;32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Can we can argue that we’ve done enough?</a:t>
            </a:r>
            <a:endParaRPr/>
          </a:p>
          <a:p>
            <a:pPr indent="-393700" lvl="0" marL="457200" rtl="0" algn="l">
              <a:lnSpc>
                <a:spcPct val="120000"/>
              </a:lnSpc>
              <a:spcBef>
                <a:spcPts val="0"/>
              </a:spcBef>
              <a:spcAft>
                <a:spcPts val="0"/>
              </a:spcAft>
              <a:buSzPts val="2600"/>
              <a:buChar char="•"/>
            </a:pPr>
            <a:r>
              <a:rPr lang="sv-SE"/>
              <a:t>Provide evidence that the system is </a:t>
            </a:r>
            <a:r>
              <a:rPr i="1" lang="sv-SE"/>
              <a:t>dependable</a:t>
            </a:r>
            <a:r>
              <a:rPr lang="sv-SE"/>
              <a:t>.</a:t>
            </a:r>
            <a:endParaRPr/>
          </a:p>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t>correct</a:t>
            </a:r>
            <a:r>
              <a:rPr lang="sv-SE"/>
              <a:t>.</a:t>
            </a:r>
            <a:endParaRPr/>
          </a:p>
          <a:p>
            <a:pPr indent="-368300" lvl="1" marL="914400" rtl="0" algn="l">
              <a:spcBef>
                <a:spcPts val="600"/>
              </a:spcBef>
              <a:spcAft>
                <a:spcPts val="0"/>
              </a:spcAft>
              <a:buSzPts val="2200"/>
              <a:buChar char="•"/>
            </a:pPr>
            <a:r>
              <a:rPr lang="sv-SE"/>
              <a:t>That it is </a:t>
            </a:r>
            <a:r>
              <a:rPr b="1" lang="sv-SE"/>
              <a:t>reliable</a:t>
            </a:r>
            <a:r>
              <a:rPr lang="sv-SE"/>
              <a:t>.</a:t>
            </a:r>
            <a:endParaRPr/>
          </a:p>
          <a:p>
            <a:pPr indent="-368300" lvl="1" marL="914400" rtl="0" algn="l">
              <a:spcBef>
                <a:spcPts val="600"/>
              </a:spcBef>
              <a:spcAft>
                <a:spcPts val="0"/>
              </a:spcAft>
              <a:buSzPts val="2200"/>
              <a:buChar char="•"/>
            </a:pPr>
            <a:r>
              <a:rPr lang="sv-SE"/>
              <a:t>That it is </a:t>
            </a:r>
            <a:r>
              <a:rPr b="1" lang="sv-SE"/>
              <a:t>safe</a:t>
            </a:r>
            <a:r>
              <a:rPr lang="sv-SE"/>
              <a:t>.</a:t>
            </a:r>
            <a:endParaRPr/>
          </a:p>
          <a:p>
            <a:pPr indent="-368300" lvl="1" marL="914400" rtl="0" algn="l">
              <a:spcBef>
                <a:spcPts val="600"/>
              </a:spcBef>
              <a:spcAft>
                <a:spcPts val="0"/>
              </a:spcAft>
              <a:buSzPts val="2200"/>
              <a:buChar char="•"/>
            </a:pPr>
            <a:r>
              <a:rPr lang="sv-SE"/>
              <a:t>That is is </a:t>
            </a:r>
            <a:r>
              <a:rPr b="1" lang="sv-SE"/>
              <a:t>robust</a:t>
            </a:r>
            <a:r>
              <a:rPr lang="sv-SE"/>
              <a:t>.</a:t>
            </a:r>
            <a:endParaRPr/>
          </a:p>
        </p:txBody>
      </p:sp>
      <p:sp>
        <p:nvSpPr>
          <p:cNvPr id="328" name="Google Shape;32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334" name="Google Shape;33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t>correct</a:t>
            </a:r>
            <a:r>
              <a:rPr lang="sv-SE"/>
              <a:t> if it is consistent with its specifications.</a:t>
            </a:r>
            <a:endParaRPr/>
          </a:p>
          <a:p>
            <a:pPr indent="-368300" lvl="1" marL="914400" marR="0" rtl="0" algn="l">
              <a:lnSpc>
                <a:spcPct val="100000"/>
              </a:lnSpc>
              <a:spcBef>
                <a:spcPts val="0"/>
              </a:spcBef>
              <a:spcAft>
                <a:spcPts val="0"/>
              </a:spcAft>
              <a:buSzPts val="2200"/>
              <a:buChar char="•"/>
            </a:pPr>
            <a:r>
              <a:rPr lang="sv-SE"/>
              <a:t>A program cannot be 30% correct. It is either correct or not correct.</a:t>
            </a:r>
            <a:endParaRPr/>
          </a:p>
          <a:p>
            <a:pPr indent="-368300" lvl="1" marL="914400" marR="0" rtl="0" algn="l">
              <a:lnSpc>
                <a:spcPct val="100000"/>
              </a:lnSpc>
              <a:spcBef>
                <a:spcPts val="0"/>
              </a:spcBef>
              <a:spcAft>
                <a:spcPts val="0"/>
              </a:spcAft>
              <a:buSzPts val="2200"/>
              <a:buChar char="•"/>
            </a:pPr>
            <a:r>
              <a:rPr lang="sv-SE"/>
              <a:t>A program can easily be shown to be correct with respect to a bad specification. However, it is often impossible to prove correctness with a good, detailed specification.</a:t>
            </a:r>
            <a:endParaRPr/>
          </a:p>
          <a:p>
            <a:pPr indent="-368300" lvl="1" marL="914400" marR="0" rtl="0" algn="l">
              <a:lnSpc>
                <a:spcPct val="100000"/>
              </a:lnSpc>
              <a:spcBef>
                <a:spcPts val="0"/>
              </a:spcBef>
              <a:spcAft>
                <a:spcPts val="0"/>
              </a:spcAft>
              <a:buSzPts val="2200"/>
              <a:buChar char="•"/>
            </a:pPr>
            <a:r>
              <a:rPr lang="sv-SE"/>
              <a:t>Correctness is a goal to aim for, but is rarely provably achieved.</a:t>
            </a:r>
            <a:endParaRPr/>
          </a:p>
        </p:txBody>
      </p:sp>
      <p:sp>
        <p:nvSpPr>
          <p:cNvPr id="335" name="Google Shape;33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341" name="Google Shape;341;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statistical approximation of correctness. </a:t>
            </a:r>
            <a:endParaRPr/>
          </a:p>
          <a:p>
            <a:pPr indent="-393700" lvl="0" marL="457200" marR="0" rtl="0" algn="l">
              <a:lnSpc>
                <a:spcPct val="100000"/>
              </a:lnSpc>
              <a:spcBef>
                <a:spcPts val="0"/>
              </a:spcBef>
              <a:spcAft>
                <a:spcPts val="0"/>
              </a:spcAft>
              <a:buSzPts val="2600"/>
              <a:buChar char="•"/>
            </a:pPr>
            <a:r>
              <a:rPr lang="sv-SE"/>
              <a:t>Reliability is a measure of the likelihood of correct behavior from some period of observed behavior. </a:t>
            </a:r>
            <a:endParaRPr/>
          </a:p>
          <a:p>
            <a:pPr indent="-368300" lvl="1" marL="914400" marR="0" rtl="0" algn="l">
              <a:lnSpc>
                <a:spcPct val="100000"/>
              </a:lnSpc>
              <a:spcBef>
                <a:spcPts val="0"/>
              </a:spcBef>
              <a:spcAft>
                <a:spcPts val="0"/>
              </a:spcAft>
              <a:buSzPts val="2200"/>
              <a:buChar char="•"/>
            </a:pPr>
            <a:r>
              <a:rPr lang="sv-SE"/>
              <a:t>Time period, number of system executions</a:t>
            </a:r>
            <a:endParaRPr/>
          </a:p>
          <a:p>
            <a:pPr indent="-368300" lvl="1" marL="914400" marR="0" rtl="0" algn="l">
              <a:lnSpc>
                <a:spcPct val="100000"/>
              </a:lnSpc>
              <a:spcBef>
                <a:spcPts val="0"/>
              </a:spcBef>
              <a:spcAft>
                <a:spcPts val="0"/>
              </a:spcAft>
              <a:buSzPts val="2200"/>
              <a:buChar char="•"/>
            </a:pPr>
            <a:r>
              <a:rPr lang="sv-SE"/>
              <a:t>Measured relative to a specification and a usage profile (expected pattern of interaction).</a:t>
            </a:r>
            <a:endParaRPr/>
          </a:p>
          <a:p>
            <a:pPr indent="-342900" lvl="2" marL="1371600" marR="0" rtl="0" algn="l">
              <a:lnSpc>
                <a:spcPct val="100000"/>
              </a:lnSpc>
              <a:spcBef>
                <a:spcPts val="0"/>
              </a:spcBef>
              <a:spcAft>
                <a:spcPts val="0"/>
              </a:spcAft>
              <a:buSzPts val="1800"/>
              <a:buChar char="•"/>
            </a:pPr>
            <a:r>
              <a:rPr lang="sv-SE"/>
              <a:t>Reliability is dependent on how the system is interacted with by a user.</a:t>
            </a:r>
            <a:endParaRPr/>
          </a:p>
        </p:txBody>
      </p:sp>
      <p:sp>
        <p:nvSpPr>
          <p:cNvPr id="342" name="Google Shape;34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348" name="Google Shape;34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Two flaws with correctness/reliability:</a:t>
            </a:r>
            <a:endParaRPr/>
          </a:p>
          <a:p>
            <a:pPr indent="-368300" lvl="1" marL="914400" marR="0" rtl="0" algn="l">
              <a:lnSpc>
                <a:spcPct val="100000"/>
              </a:lnSpc>
              <a:spcBef>
                <a:spcPts val="0"/>
              </a:spcBef>
              <a:spcAft>
                <a:spcPts val="0"/>
              </a:spcAft>
              <a:buSzPts val="2200"/>
              <a:buChar char="•"/>
            </a:pPr>
            <a:r>
              <a:rPr lang="sv-SE"/>
              <a:t>Success is relative to the strength of the specification.</a:t>
            </a:r>
            <a:endParaRPr/>
          </a:p>
          <a:p>
            <a:pPr indent="-368300" lvl="1" marL="914400" marR="0" rtl="0" algn="l">
              <a:lnSpc>
                <a:spcPct val="100000"/>
              </a:lnSpc>
              <a:spcBef>
                <a:spcPts val="0"/>
              </a:spcBef>
              <a:spcAft>
                <a:spcPts val="0"/>
              </a:spcAft>
              <a:buSzPts val="2200"/>
              <a:buChar char="•"/>
            </a:pPr>
            <a:r>
              <a:rPr lang="sv-SE"/>
              <a:t>Severity of a failure is not considered. Some failures are worse than others.</a:t>
            </a:r>
            <a:endParaRPr/>
          </a:p>
          <a:p>
            <a:pPr indent="-393700" lvl="0" marL="457200" marR="0" rtl="0" algn="l">
              <a:lnSpc>
                <a:spcPct val="100000"/>
              </a:lnSpc>
              <a:spcBef>
                <a:spcPts val="0"/>
              </a:spcBef>
              <a:spcAft>
                <a:spcPts val="0"/>
              </a:spcAft>
              <a:buSzPts val="2600"/>
              <a:buChar char="•"/>
            </a:pPr>
            <a:r>
              <a:rPr b="1" lang="sv-SE"/>
              <a:t>Safety</a:t>
            </a:r>
            <a:r>
              <a:rPr lang="sv-SE"/>
              <a:t> is the ability of the software to avoid </a:t>
            </a:r>
            <a:r>
              <a:rPr i="1" lang="sv-SE"/>
              <a:t>hazards</a:t>
            </a:r>
            <a:r>
              <a:rPr lang="sv-SE"/>
              <a:t>. </a:t>
            </a:r>
            <a:endParaRPr/>
          </a:p>
          <a:p>
            <a:pPr indent="-368300" lvl="1" marL="914400" marR="0" rtl="0" algn="l">
              <a:lnSpc>
                <a:spcPct val="100000"/>
              </a:lnSpc>
              <a:spcBef>
                <a:spcPts val="0"/>
              </a:spcBef>
              <a:spcAft>
                <a:spcPts val="0"/>
              </a:spcAft>
              <a:buSzPts val="2200"/>
              <a:buChar char="•"/>
            </a:pPr>
            <a:r>
              <a:rPr lang="sv-SE"/>
              <a:t>Hazard = any undesirable situation.</a:t>
            </a:r>
            <a:endParaRPr/>
          </a:p>
          <a:p>
            <a:pPr indent="-368300" lvl="1" marL="914400" marR="0" rtl="0" algn="l">
              <a:lnSpc>
                <a:spcPct val="100000"/>
              </a:lnSpc>
              <a:spcBef>
                <a:spcPts val="0"/>
              </a:spcBef>
              <a:spcAft>
                <a:spcPts val="0"/>
              </a:spcAft>
              <a:buSzPts val="2200"/>
              <a:buChar char="•"/>
            </a:pPr>
            <a:r>
              <a:rPr lang="sv-SE"/>
              <a:t>Relies on a specification of hazards.</a:t>
            </a:r>
            <a:endParaRPr/>
          </a:p>
          <a:p>
            <a:pPr indent="-342900" lvl="2" marL="1371600" marR="0" rtl="0" algn="l">
              <a:lnSpc>
                <a:spcPct val="100000"/>
              </a:lnSpc>
              <a:spcBef>
                <a:spcPts val="0"/>
              </a:spcBef>
              <a:spcAft>
                <a:spcPts val="0"/>
              </a:spcAft>
              <a:buSzPts val="1800"/>
              <a:buChar char="•"/>
            </a:pPr>
            <a:r>
              <a:rPr lang="sv-SE"/>
              <a:t>But is only concerned with avoiding hazards, not other aspects of correctness.</a:t>
            </a:r>
            <a:endParaRPr/>
          </a:p>
        </p:txBody>
      </p:sp>
      <p:sp>
        <p:nvSpPr>
          <p:cNvPr id="349" name="Google Shape;34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355" name="Google Shape;35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Correctness and reliability are contingent on normal operating conditions.</a:t>
            </a:r>
            <a:endParaRPr/>
          </a:p>
          <a:p>
            <a:pPr indent="-393700" lvl="0" marL="457200" marR="0" rtl="0" algn="l">
              <a:lnSpc>
                <a:spcPct val="100000"/>
              </a:lnSpc>
              <a:spcBef>
                <a:spcPts val="0"/>
              </a:spcBef>
              <a:spcAft>
                <a:spcPts val="0"/>
              </a:spcAft>
              <a:buSzPts val="2600"/>
              <a:buChar char="•"/>
            </a:pPr>
            <a:r>
              <a:rPr lang="sv-SE"/>
              <a:t>Software that is “correct” may still fail when the assumptions of its design are violated. </a:t>
            </a:r>
            <a:r>
              <a:rPr i="1" lang="sv-SE"/>
              <a:t>How</a:t>
            </a:r>
            <a:r>
              <a:rPr lang="sv-SE"/>
              <a:t> it fails matters.</a:t>
            </a:r>
            <a:endParaRPr/>
          </a:p>
          <a:p>
            <a:pPr indent="-393700" lvl="0" marL="457200" marR="0" rtl="0" algn="l">
              <a:lnSpc>
                <a:spcPct val="100000"/>
              </a:lnSpc>
              <a:spcBef>
                <a:spcPts val="0"/>
              </a:spcBef>
              <a:spcAft>
                <a:spcPts val="0"/>
              </a:spcAft>
              <a:buSzPts val="2600"/>
              <a:buChar char="•"/>
            </a:pPr>
            <a:r>
              <a:rPr lang="sv-SE"/>
              <a:t>Software that “gracefully” fails is </a:t>
            </a:r>
            <a:r>
              <a:rPr b="1" lang="sv-SE"/>
              <a:t>robust</a:t>
            </a:r>
            <a:r>
              <a:rPr lang="sv-SE"/>
              <a:t>. </a:t>
            </a:r>
            <a:endParaRPr/>
          </a:p>
          <a:p>
            <a:pPr indent="-368300" lvl="1" marL="914400" marR="0" rtl="0" algn="l">
              <a:lnSpc>
                <a:spcPct val="100000"/>
              </a:lnSpc>
              <a:spcBef>
                <a:spcPts val="0"/>
              </a:spcBef>
              <a:spcAft>
                <a:spcPts val="0"/>
              </a:spcAft>
              <a:buSzPts val="2200"/>
              <a:buChar char="•"/>
            </a:pPr>
            <a:r>
              <a:rPr lang="sv-SE"/>
              <a:t>Consider events that could cause system failure.</a:t>
            </a:r>
            <a:endParaRPr/>
          </a:p>
          <a:p>
            <a:pPr indent="-368300" lvl="1" marL="914400" marR="0" rtl="0" algn="l">
              <a:lnSpc>
                <a:spcPct val="100000"/>
              </a:lnSpc>
              <a:spcBef>
                <a:spcPts val="0"/>
              </a:spcBef>
              <a:spcAft>
                <a:spcPts val="0"/>
              </a:spcAft>
              <a:buSzPts val="2200"/>
              <a:buChar char="•"/>
            </a:pPr>
            <a:r>
              <a:rPr lang="sv-SE"/>
              <a:t>Decide on an appropriate counter-measure to ensure graceful degradation of services.</a:t>
            </a:r>
            <a:endParaRPr/>
          </a:p>
        </p:txBody>
      </p:sp>
      <p:sp>
        <p:nvSpPr>
          <p:cNvPr id="356" name="Google Shape;35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362" name="Google Shape;36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3" name="Google Shape;363;p53"/>
          <p:cNvSpPr/>
          <p:nvPr/>
        </p:nvSpPr>
        <p:spPr>
          <a:xfrm>
            <a:off x="1472175" y="2072606"/>
            <a:ext cx="38895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3"/>
          <p:cNvSpPr/>
          <p:nvPr/>
        </p:nvSpPr>
        <p:spPr>
          <a:xfrm>
            <a:off x="3782325" y="2072606"/>
            <a:ext cx="38895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3"/>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3"/>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3"/>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368" name="Google Shape;368;p53"/>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369" name="Google Shape;369;p53"/>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370" name="Google Shape;370;p53"/>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371" name="Google Shape;371;p53"/>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372" name="Google Shape;372;p53"/>
          <p:cNvCxnSpPr>
            <a:stCxn id="371"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373" name="Google Shape;373;p53"/>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374" name="Google Shape;374;p53"/>
          <p:cNvCxnSpPr>
            <a:stCxn id="373" idx="0"/>
            <a:endCxn id="369"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375" name="Google Shape;375;p53"/>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376" name="Google Shape;376;p53"/>
          <p:cNvCxnSpPr>
            <a:stCxn id="375" idx="2"/>
            <a:endCxn id="370"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377" name="Google Shape;377;p53"/>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378" name="Google Shape;378;p53"/>
          <p:cNvCxnSpPr>
            <a:stCxn id="377" idx="2"/>
            <a:endCxn id="367"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379" name="Google Shape;379;p53"/>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1" name="Google Shape;111;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attributes describe desired properties of the system under development. </a:t>
            </a:r>
            <a:endParaRPr/>
          </a:p>
          <a:p>
            <a:pPr indent="-393700" lvl="0" marL="457200" rtl="0" algn="l">
              <a:spcBef>
                <a:spcPts val="0"/>
              </a:spcBef>
              <a:spcAft>
                <a:spcPts val="0"/>
              </a:spcAft>
              <a:buSzPts val="2600"/>
              <a:buChar char="•"/>
            </a:pPr>
            <a:r>
              <a:rPr lang="sv-SE"/>
              <a:t>Developers must prioritize quality attributes and design a system that meets chosen thresholds.</a:t>
            </a:r>
            <a:endParaRPr/>
          </a:p>
          <a:p>
            <a:pPr indent="-393700" lvl="0" marL="457200" rtl="0" algn="l">
              <a:spcBef>
                <a:spcPts val="0"/>
              </a:spcBef>
              <a:spcAft>
                <a:spcPts val="0"/>
              </a:spcAft>
              <a:buSzPts val="2600"/>
              <a:buChar char="•"/>
            </a:pPr>
            <a:r>
              <a:rPr lang="sv-SE"/>
              <a:t>Most relevant for this course: </a:t>
            </a:r>
            <a:r>
              <a:rPr b="1" lang="sv-SE"/>
              <a:t>dependability</a:t>
            </a:r>
            <a:endParaRPr/>
          </a:p>
          <a:p>
            <a:pPr indent="-368300" lvl="1" marL="914400" rtl="0" algn="l">
              <a:spcBef>
                <a:spcPts val="0"/>
              </a:spcBef>
              <a:spcAft>
                <a:spcPts val="0"/>
              </a:spcAft>
              <a:buSzPts val="2200"/>
              <a:buChar char="•"/>
            </a:pPr>
            <a:r>
              <a:rPr lang="sv-SE"/>
              <a:t>The ability of the system to </a:t>
            </a:r>
            <a:r>
              <a:rPr i="1" lang="sv-SE"/>
              <a:t>consistently</a:t>
            </a:r>
            <a:r>
              <a:rPr lang="sv-SE"/>
              <a:t> offer correct 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Dependability</a:t>
            </a:r>
            <a:endParaRPr/>
          </a:p>
        </p:txBody>
      </p:sp>
      <p:sp>
        <p:nvSpPr>
          <p:cNvPr id="385" name="Google Shape;385;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Finding all faults is nearly impossible, and always expensive.</a:t>
            </a:r>
            <a:endParaRPr/>
          </a:p>
          <a:p>
            <a:pPr indent="-393700" lvl="0" marL="457200" marR="0" rtl="0" algn="l">
              <a:lnSpc>
                <a:spcPct val="100000"/>
              </a:lnSpc>
              <a:spcBef>
                <a:spcPts val="0"/>
              </a:spcBef>
              <a:spcAft>
                <a:spcPts val="0"/>
              </a:spcAft>
              <a:buSzPts val="2600"/>
              <a:buChar char="•"/>
            </a:pPr>
            <a:r>
              <a:rPr lang="sv-SE"/>
              <a:t>We can </a:t>
            </a:r>
            <a:r>
              <a:rPr i="1" lang="sv-SE"/>
              <a:t>always</a:t>
            </a:r>
            <a:r>
              <a:rPr lang="sv-SE"/>
              <a:t> test more.</a:t>
            </a:r>
            <a:endParaRPr/>
          </a:p>
          <a:p>
            <a:pPr indent="-393700" lvl="0" marL="457200" marR="0" rtl="0" algn="l">
              <a:lnSpc>
                <a:spcPct val="100000"/>
              </a:lnSpc>
              <a:spcBef>
                <a:spcPts val="0"/>
              </a:spcBef>
              <a:spcAft>
                <a:spcPts val="0"/>
              </a:spcAft>
              <a:buSzPts val="2600"/>
              <a:buChar char="•"/>
            </a:pPr>
            <a:r>
              <a:rPr lang="sv-SE"/>
              <a:t>Must establish criteria for when the system is dependable </a:t>
            </a:r>
            <a:r>
              <a:rPr i="1" lang="sv-SE"/>
              <a:t>enough</a:t>
            </a:r>
            <a:r>
              <a:rPr lang="sv-SE"/>
              <a:t> to release.</a:t>
            </a:r>
            <a:endParaRPr/>
          </a:p>
          <a:p>
            <a:pPr indent="-368300" lvl="1" marL="914400" marR="0" rtl="0" algn="l">
              <a:lnSpc>
                <a:spcPct val="100000"/>
              </a:lnSpc>
              <a:spcBef>
                <a:spcPts val="0"/>
              </a:spcBef>
              <a:spcAft>
                <a:spcPts val="0"/>
              </a:spcAft>
              <a:buSzPts val="2200"/>
              <a:buChar char="•"/>
            </a:pPr>
            <a:r>
              <a:rPr lang="sv-SE"/>
              <a:t>Correctness hard to prove conclusively.</a:t>
            </a:r>
            <a:endParaRPr/>
          </a:p>
          <a:p>
            <a:pPr indent="-368300" lvl="1" marL="914400" marR="0" rtl="0" algn="l">
              <a:lnSpc>
                <a:spcPct val="100000"/>
              </a:lnSpc>
              <a:spcBef>
                <a:spcPts val="0"/>
              </a:spcBef>
              <a:spcAft>
                <a:spcPts val="0"/>
              </a:spcAft>
              <a:buSzPts val="2200"/>
              <a:buChar char="•"/>
            </a:pPr>
            <a:r>
              <a:rPr lang="sv-SE"/>
              <a:t>Robustness/Safety important, but not enough.</a:t>
            </a:r>
            <a:endParaRPr/>
          </a:p>
          <a:p>
            <a:pPr indent="-368300" lvl="1" marL="914400" marR="0" rtl="0" algn="l">
              <a:lnSpc>
                <a:spcPct val="100000"/>
              </a:lnSpc>
              <a:spcBef>
                <a:spcPts val="0"/>
              </a:spcBef>
              <a:spcAft>
                <a:spcPts val="0"/>
              </a:spcAft>
              <a:buSzPts val="2200"/>
              <a:buChar char="•"/>
            </a:pPr>
            <a:r>
              <a:rPr b="1" lang="sv-SE"/>
              <a:t>Reliability</a:t>
            </a:r>
            <a:r>
              <a:rPr lang="sv-SE"/>
              <a:t> is the basis for arguing dependability.</a:t>
            </a:r>
            <a:endParaRPr/>
          </a:p>
        </p:txBody>
      </p:sp>
      <p:sp>
        <p:nvSpPr>
          <p:cNvPr id="386" name="Google Shape;386;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3" name="Google Shape;393;p5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Analyzing Reliability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Reliability?</a:t>
            </a:r>
            <a:endParaRPr/>
          </a:p>
        </p:txBody>
      </p:sp>
      <p:sp>
        <p:nvSpPr>
          <p:cNvPr id="399" name="Google Shape;39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is the probability of failure-free operation for a specified time in a specified environment for a given purpose.</a:t>
            </a:r>
            <a:endParaRPr/>
          </a:p>
          <a:p>
            <a:pPr indent="-393700" lvl="0" marL="457200" rtl="0" algn="l">
              <a:spcBef>
                <a:spcPts val="1000"/>
              </a:spcBef>
              <a:spcAft>
                <a:spcPts val="0"/>
              </a:spcAft>
              <a:buSzPts val="2600"/>
              <a:buChar char="•"/>
            </a:pPr>
            <a:r>
              <a:rPr lang="sv-SE"/>
              <a:t>This means different things depending on the system and the users of that system.</a:t>
            </a:r>
            <a:endParaRPr/>
          </a:p>
          <a:p>
            <a:pPr indent="-393700" lvl="0" marL="457200" rtl="0" algn="l">
              <a:spcBef>
                <a:spcPts val="1000"/>
              </a:spcBef>
              <a:spcAft>
                <a:spcPts val="0"/>
              </a:spcAft>
              <a:buSzPts val="2600"/>
              <a:buChar char="•"/>
            </a:pPr>
            <a:r>
              <a:rPr lang="sv-SE"/>
              <a:t>Informally, reliability is a measure of how well users think the system provides the services they require.</a:t>
            </a:r>
            <a:endParaRPr/>
          </a:p>
        </p:txBody>
      </p:sp>
      <p:sp>
        <p:nvSpPr>
          <p:cNvPr id="400" name="Google Shape;40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Measurable</a:t>
            </a:r>
            <a:endParaRPr/>
          </a:p>
        </p:txBody>
      </p:sp>
      <p:sp>
        <p:nvSpPr>
          <p:cNvPr id="406" name="Google Shape;406;p57"/>
          <p:cNvSpPr txBox="1"/>
          <p:nvPr>
            <p:ph idx="1" type="body"/>
          </p:nvPr>
        </p:nvSpPr>
        <p:spPr>
          <a:xfrm>
            <a:off x="468900" y="11836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defined and measured.</a:t>
            </a:r>
            <a:endParaRPr/>
          </a:p>
          <a:p>
            <a:pPr indent="-393700" lvl="0" marL="457200" rtl="0" algn="l">
              <a:spcBef>
                <a:spcPts val="1000"/>
              </a:spcBef>
              <a:spcAft>
                <a:spcPts val="0"/>
              </a:spcAft>
              <a:buSzPts val="2600"/>
              <a:buChar char="•"/>
            </a:pPr>
            <a:r>
              <a:rPr lang="sv-SE"/>
              <a:t>Reliability requirements can be specified:</a:t>
            </a:r>
            <a:endParaRPr/>
          </a:p>
          <a:p>
            <a:pPr indent="-368300" lvl="1" marL="914400" rtl="0" algn="l">
              <a:spcBef>
                <a:spcPts val="500"/>
              </a:spcBef>
              <a:spcAft>
                <a:spcPts val="0"/>
              </a:spcAft>
              <a:buSzPts val="2200"/>
              <a:buChar char="•"/>
            </a:pPr>
            <a:r>
              <a:rPr lang="sv-SE"/>
              <a:t>Non-functional requirements can define the number of failures that are acceptable during normal use of the system, or the time in which the system is allowed to be unavailable for use.</a:t>
            </a:r>
            <a:endParaRPr/>
          </a:p>
          <a:p>
            <a:pPr indent="-368300" lvl="1" marL="914400" rtl="0" algn="l">
              <a:spcBef>
                <a:spcPts val="500"/>
              </a:spcBef>
              <a:spcAft>
                <a:spcPts val="0"/>
              </a:spcAft>
              <a:buSzPts val="2200"/>
              <a:buChar char="•"/>
            </a:pPr>
            <a:r>
              <a:rPr lang="sv-SE"/>
              <a:t>Functional requirements can define how the software avoids, detects, and tolerates faults to ensure they don’t lead to failures. </a:t>
            </a:r>
            <a:endParaRPr/>
          </a:p>
          <a:p>
            <a:pPr indent="-368300" lvl="1" marL="914400" rtl="0" algn="l">
              <a:spcBef>
                <a:spcPts val="500"/>
              </a:spcBef>
              <a:spcAft>
                <a:spcPts val="0"/>
              </a:spcAft>
              <a:buSzPts val="2200"/>
              <a:buChar char="•"/>
            </a:pPr>
            <a:r>
              <a:rPr b="1" lang="sv-SE"/>
              <a:t>Scenarios should be written for both.</a:t>
            </a:r>
            <a:endParaRPr b="1"/>
          </a:p>
        </p:txBody>
      </p:sp>
      <p:sp>
        <p:nvSpPr>
          <p:cNvPr id="407" name="Google Shape;407;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Reliability</a:t>
            </a:r>
            <a:endParaRPr/>
          </a:p>
        </p:txBody>
      </p:sp>
      <p:sp>
        <p:nvSpPr>
          <p:cNvPr id="413" name="Google Shape;41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is improved when software faults that occur in the most frequently-used parts of the software are removed.</a:t>
            </a:r>
            <a:endParaRPr/>
          </a:p>
          <a:p>
            <a:pPr indent="-368300" lvl="1" marL="914400" rtl="0" algn="l">
              <a:spcBef>
                <a:spcPts val="500"/>
              </a:spcBef>
              <a:spcAft>
                <a:spcPts val="0"/>
              </a:spcAft>
              <a:buSzPts val="2200"/>
              <a:buChar char="•"/>
            </a:pPr>
            <a:r>
              <a:rPr lang="sv-SE"/>
              <a:t>Removing X% of the faults will not necessarily lead to an X% improvement in reliability.</a:t>
            </a:r>
            <a:endParaRPr/>
          </a:p>
          <a:p>
            <a:pPr indent="-342900" lvl="2" marL="1371600" rtl="0" algn="l">
              <a:spcBef>
                <a:spcPts val="500"/>
              </a:spcBef>
              <a:spcAft>
                <a:spcPts val="0"/>
              </a:spcAft>
              <a:buSzPts val="1800"/>
              <a:buChar char="•"/>
            </a:pPr>
            <a:r>
              <a:rPr lang="sv-SE"/>
              <a:t>In a study, removing 60% of the faults actually led to a 3% reliability improvement. </a:t>
            </a:r>
            <a:endParaRPr/>
          </a:p>
          <a:p>
            <a:pPr indent="-393700" lvl="0" marL="457200" rtl="0" algn="l">
              <a:spcBef>
                <a:spcPts val="1000"/>
              </a:spcBef>
              <a:spcAft>
                <a:spcPts val="0"/>
              </a:spcAft>
              <a:buSzPts val="2600"/>
              <a:buChar char="•"/>
            </a:pPr>
            <a:r>
              <a:rPr lang="sv-SE"/>
              <a:t>Removing faults with serious consequences is the top priority.</a:t>
            </a:r>
            <a:endParaRPr/>
          </a:p>
        </p:txBody>
      </p:sp>
      <p:sp>
        <p:nvSpPr>
          <p:cNvPr id="414" name="Google Shape;41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Perception</a:t>
            </a:r>
            <a:endParaRPr/>
          </a:p>
        </p:txBody>
      </p:sp>
      <p:sp>
        <p:nvSpPr>
          <p:cNvPr id="420" name="Google Shape;420;p59"/>
          <p:cNvSpPr/>
          <p:nvPr/>
        </p:nvSpPr>
        <p:spPr>
          <a:xfrm>
            <a:off x="1420300" y="1433756"/>
            <a:ext cx="6462300" cy="30816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9"/>
          <p:cNvSpPr/>
          <p:nvPr/>
        </p:nvSpPr>
        <p:spPr>
          <a:xfrm>
            <a:off x="2942300" y="3051263"/>
            <a:ext cx="2272200" cy="10650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2</a:t>
            </a:r>
            <a:endParaRPr b="1" sz="1800"/>
          </a:p>
        </p:txBody>
      </p:sp>
      <p:sp>
        <p:nvSpPr>
          <p:cNvPr id="422" name="Google Shape;422;p59"/>
          <p:cNvSpPr/>
          <p:nvPr/>
        </p:nvSpPr>
        <p:spPr>
          <a:xfrm>
            <a:off x="2495675" y="2183700"/>
            <a:ext cx="1531800" cy="10650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1</a:t>
            </a:r>
            <a:endParaRPr b="1" sz="1800"/>
          </a:p>
        </p:txBody>
      </p:sp>
      <p:sp>
        <p:nvSpPr>
          <p:cNvPr id="423" name="Google Shape;423;p59"/>
          <p:cNvSpPr/>
          <p:nvPr/>
        </p:nvSpPr>
        <p:spPr>
          <a:xfrm>
            <a:off x="5001925" y="2320669"/>
            <a:ext cx="1947300" cy="17274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3</a:t>
            </a:r>
            <a:endParaRPr b="1" sz="1800"/>
          </a:p>
        </p:txBody>
      </p:sp>
      <p:sp>
        <p:nvSpPr>
          <p:cNvPr id="424" name="Google Shape;424;p59"/>
          <p:cNvSpPr/>
          <p:nvPr/>
        </p:nvSpPr>
        <p:spPr>
          <a:xfrm>
            <a:off x="4960725" y="1803275"/>
            <a:ext cx="2039400" cy="7686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Input Causing Failure</a:t>
            </a:r>
            <a:endParaRPr b="1" sz="1800"/>
          </a:p>
        </p:txBody>
      </p:sp>
      <p:sp>
        <p:nvSpPr>
          <p:cNvPr id="425" name="Google Shape;42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Reliability</a:t>
            </a:r>
            <a:endParaRPr/>
          </a:p>
        </p:txBody>
      </p:sp>
      <p:sp>
        <p:nvSpPr>
          <p:cNvPr id="431" name="Google Shape;431;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annot be defined objectively for all situations.</a:t>
            </a:r>
            <a:endParaRPr/>
          </a:p>
          <a:p>
            <a:pPr indent="-368300" lvl="1" marL="914400" rtl="0" algn="l">
              <a:spcBef>
                <a:spcPts val="500"/>
              </a:spcBef>
              <a:spcAft>
                <a:spcPts val="0"/>
              </a:spcAft>
              <a:buSzPts val="2200"/>
              <a:buChar char="•"/>
            </a:pPr>
            <a:r>
              <a:rPr lang="sv-SE"/>
              <a:t>Reliability measurements quoted out of context are meaningless.</a:t>
            </a:r>
            <a:endParaRPr/>
          </a:p>
          <a:p>
            <a:pPr indent="-393700" lvl="0" marL="457200" rtl="0" algn="l">
              <a:spcBef>
                <a:spcPts val="1000"/>
              </a:spcBef>
              <a:spcAft>
                <a:spcPts val="0"/>
              </a:spcAft>
              <a:buSzPts val="2600"/>
              <a:buChar char="•"/>
            </a:pPr>
            <a:r>
              <a:rPr lang="sv-SE"/>
              <a:t>Requires operational profile for its definition.</a:t>
            </a:r>
            <a:endParaRPr/>
          </a:p>
          <a:p>
            <a:pPr indent="-368300" lvl="1" marL="914400" rtl="0" algn="l">
              <a:spcBef>
                <a:spcPts val="500"/>
              </a:spcBef>
              <a:spcAft>
                <a:spcPts val="0"/>
              </a:spcAft>
              <a:buSzPts val="2200"/>
              <a:buChar char="•"/>
            </a:pPr>
            <a:r>
              <a:rPr lang="sv-SE"/>
              <a:t>A profile of the expected pattern of software usage.</a:t>
            </a:r>
            <a:endParaRPr/>
          </a:p>
          <a:p>
            <a:pPr indent="-393700" lvl="0" marL="457200" rtl="0" algn="l">
              <a:spcBef>
                <a:spcPts val="1000"/>
              </a:spcBef>
              <a:spcAft>
                <a:spcPts val="0"/>
              </a:spcAft>
              <a:buSzPts val="2600"/>
              <a:buChar char="•"/>
            </a:pPr>
            <a:r>
              <a:rPr lang="sv-SE"/>
              <a:t>Must consider fault consequences.</a:t>
            </a:r>
            <a:endParaRPr/>
          </a:p>
          <a:p>
            <a:pPr indent="-368300" lvl="1" marL="914400" rtl="0" algn="l">
              <a:spcBef>
                <a:spcPts val="500"/>
              </a:spcBef>
              <a:spcAft>
                <a:spcPts val="0"/>
              </a:spcAft>
              <a:buSzPts val="2200"/>
              <a:buChar char="•"/>
            </a:pPr>
            <a:r>
              <a:rPr lang="sv-SE"/>
              <a:t>Not all faults are equally serious.</a:t>
            </a:r>
            <a:endParaRPr/>
          </a:p>
          <a:p>
            <a:pPr indent="-368300" lvl="1" marL="914400" rtl="0" algn="l">
              <a:spcBef>
                <a:spcPts val="500"/>
              </a:spcBef>
              <a:spcAft>
                <a:spcPts val="0"/>
              </a:spcAft>
              <a:buSzPts val="2200"/>
              <a:buChar char="•"/>
            </a:pPr>
            <a:r>
              <a:rPr lang="sv-SE"/>
              <a:t>System is perceived as unreliable if there are more serious faults.</a:t>
            </a:r>
            <a:endParaRPr/>
          </a:p>
        </p:txBody>
      </p:sp>
      <p:sp>
        <p:nvSpPr>
          <p:cNvPr id="432" name="Google Shape;432;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438" name="Google Shape;438;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Measuring reliability is normal when building hardware, but hardware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In hardware, the design is assumed to be correct.</a:t>
            </a:r>
            <a:endParaRPr/>
          </a:p>
          <a:p>
            <a:pPr indent="-393700" lvl="0" marL="457200" rtl="0" algn="l">
              <a:spcBef>
                <a:spcPts val="1000"/>
              </a:spcBef>
              <a:spcAft>
                <a:spcPts val="0"/>
              </a:spcAft>
              <a:buSzPts val="2600"/>
              <a:buChar char="•"/>
            </a:pPr>
            <a:r>
              <a:rPr lang="sv-SE"/>
              <a:t>Software failures are always design failures.</a:t>
            </a:r>
            <a:endParaRPr/>
          </a:p>
          <a:p>
            <a:pPr indent="-368300" lvl="1" marL="914400" rtl="0" algn="l">
              <a:spcBef>
                <a:spcPts val="500"/>
              </a:spcBef>
              <a:spcAft>
                <a:spcPts val="0"/>
              </a:spcAft>
              <a:buSzPts val="2200"/>
              <a:buChar char="•"/>
            </a:pPr>
            <a:r>
              <a:rPr lang="sv-SE"/>
              <a:t>Often, the system is available even though a failure has occurred. </a:t>
            </a:r>
            <a:endParaRPr/>
          </a:p>
        </p:txBody>
      </p:sp>
      <p:sp>
        <p:nvSpPr>
          <p:cNvPr id="439" name="Google Shape;439;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445" name="Google Shape;445;p62"/>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availability of a system reflects its ability to deliver services when available (uptime/total time).</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tend to take incorrect computations (partial failures) into account.</a:t>
            </a:r>
            <a:endParaRPr/>
          </a:p>
          <a:p>
            <a:pPr indent="-393700" lvl="0" marL="457200" rtl="0" algn="l">
              <a:spcBef>
                <a:spcPts val="1000"/>
              </a:spcBef>
              <a:spcAft>
                <a:spcPts val="0"/>
              </a:spcAft>
              <a:buSzPts val="2600"/>
              <a:buChar char="•"/>
            </a:pPr>
            <a:r>
              <a:rPr lang="sv-SE"/>
              <a:t>Availability of 0.9999 means the system is available 99.99% of the time. </a:t>
            </a:r>
            <a:endParaRPr/>
          </a:p>
          <a:p>
            <a:pPr indent="-368300" lvl="1" marL="914400" rtl="0" algn="l">
              <a:spcBef>
                <a:spcPts val="500"/>
              </a:spcBef>
              <a:spcAft>
                <a:spcPts val="0"/>
              </a:spcAft>
              <a:buSzPts val="2200"/>
              <a:buChar char="•"/>
            </a:pPr>
            <a:r>
              <a:rPr lang="sv-SE"/>
              <a:t>0.9 = down for 144 minutes a day, 0.99 = down for 14.4 minutes, 0.999 = down for 84 seconds, 0.9999 = down for 8.4 seconds.</a:t>
            </a:r>
            <a:endParaRPr/>
          </a:p>
        </p:txBody>
      </p:sp>
      <p:sp>
        <p:nvSpPr>
          <p:cNvPr id="446" name="Google Shape;44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Probability of Failure on Demand (POFOD)</a:t>
            </a:r>
            <a:endParaRPr sz="3000"/>
          </a:p>
        </p:txBody>
      </p:sp>
      <p:sp>
        <p:nvSpPr>
          <p:cNvPr id="452" name="Google Shape;452;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likelihood that a service request will result in a system failure (failures/requests over a period).</a:t>
            </a:r>
            <a:endParaRPr/>
          </a:p>
          <a:p>
            <a:pPr indent="-393700" lvl="0" marL="457200" rtl="0" algn="l">
              <a:spcBef>
                <a:spcPts val="1000"/>
              </a:spcBef>
              <a:spcAft>
                <a:spcPts val="0"/>
              </a:spcAft>
              <a:buSzPts val="2600"/>
              <a:buChar char="•"/>
            </a:pPr>
            <a:r>
              <a:rPr lang="sv-SE"/>
              <a:t>POFOD = 0.001 means that 1 out of 1000 service requests result in a failure. </a:t>
            </a:r>
            <a:endParaRPr/>
          </a:p>
          <a:p>
            <a:pPr indent="-393700" lvl="0" marL="457200" rtl="0" algn="l">
              <a:spcBef>
                <a:spcPts val="1000"/>
              </a:spcBef>
              <a:spcAft>
                <a:spcPts val="0"/>
              </a:spcAft>
              <a:buSzPts val="2600"/>
              <a:buChar char="•"/>
            </a:pPr>
            <a:r>
              <a:rPr lang="sv-SE"/>
              <a:t>Should be used in situations where a failure on request is serious. </a:t>
            </a:r>
            <a:endParaRPr/>
          </a:p>
          <a:p>
            <a:pPr indent="-368300" lvl="1" marL="914400" rtl="0" algn="l">
              <a:spcBef>
                <a:spcPts val="500"/>
              </a:spcBef>
              <a:spcAft>
                <a:spcPts val="0"/>
              </a:spcAft>
              <a:buSzPts val="2200"/>
              <a:buChar char="•"/>
            </a:pPr>
            <a:r>
              <a:rPr lang="sv-SE"/>
              <a:t>Independent of the frequency of requests.</a:t>
            </a:r>
            <a:endParaRPr/>
          </a:p>
          <a:p>
            <a:pPr indent="-368300" lvl="1" marL="914400" rtl="0" algn="l">
              <a:spcBef>
                <a:spcPts val="500"/>
              </a:spcBef>
              <a:spcAft>
                <a:spcPts val="0"/>
              </a:spcAft>
              <a:buSzPts val="2200"/>
              <a:buChar char="•"/>
            </a:pPr>
            <a:r>
              <a:rPr lang="sv-SE"/>
              <a:t>1/1000 failure rate sounds risky, but if one failure per lifetime, it is good.</a:t>
            </a:r>
            <a:endParaRPr/>
          </a:p>
        </p:txBody>
      </p:sp>
      <p:sp>
        <p:nvSpPr>
          <p:cNvPr id="453" name="Google Shape;45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7" name="Google Shape;117;p19"/>
          <p:cNvSpPr txBox="1"/>
          <p:nvPr>
            <p:ph idx="1" type="body"/>
          </p:nvPr>
        </p:nvSpPr>
        <p:spPr>
          <a:xfrm>
            <a:off x="468900" y="1212825"/>
            <a:ext cx="8217900" cy="35499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Performance</a:t>
            </a:r>
            <a:endParaRPr/>
          </a:p>
          <a:p>
            <a:pPr indent="-368300" lvl="1" marL="914400" marR="0" rtl="0" algn="l">
              <a:lnSpc>
                <a:spcPct val="100000"/>
              </a:lnSpc>
              <a:spcBef>
                <a:spcPts val="0"/>
              </a:spcBef>
              <a:spcAft>
                <a:spcPts val="0"/>
              </a:spcAft>
              <a:buSzPts val="2200"/>
              <a:buChar char="•"/>
            </a:pPr>
            <a:r>
              <a:rPr lang="sv-SE"/>
              <a:t>The ability of a system to meet timing requirements. When events occur, the system must respond quickly.</a:t>
            </a:r>
            <a:endParaRPr/>
          </a:p>
          <a:p>
            <a:pPr indent="-393700" lvl="0" marL="457200" marR="0" rtl="0" algn="l">
              <a:lnSpc>
                <a:spcPct val="100000"/>
              </a:lnSpc>
              <a:spcBef>
                <a:spcPts val="0"/>
              </a:spcBef>
              <a:spcAft>
                <a:spcPts val="0"/>
              </a:spcAft>
              <a:buSzPts val="2600"/>
              <a:buChar char="•"/>
            </a:pPr>
            <a:r>
              <a:rPr lang="sv-SE"/>
              <a:t>Security</a:t>
            </a:r>
            <a:endParaRPr/>
          </a:p>
          <a:p>
            <a:pPr indent="-368300" lvl="1" marL="914400" marR="0" rtl="0" algn="l">
              <a:lnSpc>
                <a:spcPct val="100000"/>
              </a:lnSpc>
              <a:spcBef>
                <a:spcPts val="0"/>
              </a:spcBef>
              <a:spcAft>
                <a:spcPts val="0"/>
              </a:spcAft>
              <a:buSzPts val="2200"/>
              <a:buChar char="•"/>
            </a:pPr>
            <a:r>
              <a:rPr lang="sv-SE"/>
              <a:t>The ability of a system to protect information from unauthorized access while providing service to authorized users.</a:t>
            </a:r>
            <a:endParaRPr/>
          </a:p>
          <a:p>
            <a:pPr indent="-393700" lvl="0" marL="457200" marR="0" rtl="0" algn="l">
              <a:lnSpc>
                <a:spcPct val="100000"/>
              </a:lnSpc>
              <a:spcBef>
                <a:spcPts val="0"/>
              </a:spcBef>
              <a:spcAft>
                <a:spcPts val="0"/>
              </a:spcAft>
              <a:buSzPts val="2600"/>
              <a:buChar char="•"/>
            </a:pPr>
            <a:r>
              <a:rPr lang="sv-SE"/>
              <a:t>Scalability</a:t>
            </a:r>
            <a:endParaRPr/>
          </a:p>
          <a:p>
            <a:pPr indent="-368300" lvl="1" marL="914400" marR="0" rtl="0" algn="l">
              <a:lnSpc>
                <a:spcPct val="100000"/>
              </a:lnSpc>
              <a:spcBef>
                <a:spcPts val="0"/>
              </a:spcBef>
              <a:spcAft>
                <a:spcPts val="0"/>
              </a:spcAft>
              <a:buSzPts val="2200"/>
              <a:buChar char="•"/>
            </a:pPr>
            <a:r>
              <a:rPr lang="sv-SE"/>
              <a:t>The ability to “grow” the system to process an increasing number of concurrent requests.</a:t>
            </a:r>
            <a:endParaRPr/>
          </a:p>
        </p:txBody>
      </p:sp>
      <p:sp>
        <p:nvSpPr>
          <p:cNvPr id="118" name="Google Shape;11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Rate of Occurrence of Fault (ROCOF)</a:t>
            </a:r>
            <a:endParaRPr sz="3000"/>
          </a:p>
        </p:txBody>
      </p:sp>
      <p:sp>
        <p:nvSpPr>
          <p:cNvPr id="459" name="Google Shape;459;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the occurrence of unexpected behavior.</a:t>
            </a:r>
            <a:endParaRPr/>
          </a:p>
          <a:p>
            <a:pPr indent="-368300" lvl="1" marL="914400" rtl="0" algn="l">
              <a:spcBef>
                <a:spcPts val="500"/>
              </a:spcBef>
              <a:spcAft>
                <a:spcPts val="0"/>
              </a:spcAft>
              <a:buSzPts val="2200"/>
              <a:buChar char="•"/>
            </a:pPr>
            <a:r>
              <a:rPr lang="sv-SE"/>
              <a:t>Probable number of failures over a period of time or number of system executions.</a:t>
            </a:r>
            <a:endParaRPr/>
          </a:p>
          <a:p>
            <a:pPr indent="-393700" lvl="0" marL="457200" rtl="0" algn="l">
              <a:spcBef>
                <a:spcPts val="1000"/>
              </a:spcBef>
              <a:spcAft>
                <a:spcPts val="0"/>
              </a:spcAft>
              <a:buSzPts val="2600"/>
              <a:buChar char="•"/>
            </a:pPr>
            <a:r>
              <a:rPr lang="sv-SE"/>
              <a:t>ROCOF of 0.02 means that 2 failures are likely per 100 time units.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460" name="Google Shape;46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Mean Time Between Failures (MTBF)</a:t>
            </a:r>
            <a:endParaRPr/>
          </a:p>
        </p:txBody>
      </p:sp>
      <p:sp>
        <p:nvSpPr>
          <p:cNvPr id="466" name="Google Shape;466;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Measures the average length of time between observed failures.</a:t>
            </a:r>
            <a:endParaRPr/>
          </a:p>
          <a:p>
            <a:pPr indent="-368300" lvl="1" marL="914400" rtl="0" algn="l">
              <a:spcBef>
                <a:spcPts val="500"/>
              </a:spcBef>
              <a:spcAft>
                <a:spcPts val="0"/>
              </a:spcAft>
              <a:buSzPts val="2200"/>
              <a:buChar char="•"/>
            </a:pPr>
            <a:r>
              <a:rPr lang="sv-SE"/>
              <a:t>Requires the timestamp of each failure and the timestamp of when the system resumed service.</a:t>
            </a:r>
            <a:endParaRPr/>
          </a:p>
          <a:p>
            <a:pPr indent="-393700" lvl="0" marL="457200" rtl="0" algn="l">
              <a:spcBef>
                <a:spcPts val="1000"/>
              </a:spcBef>
              <a:spcAft>
                <a:spcPts val="0"/>
              </a:spcAft>
              <a:buSzPts val="2600"/>
              <a:buChar char="•"/>
            </a:pPr>
            <a:r>
              <a:rPr lang="sv-SE"/>
              <a:t>MTBF of 500 means that the time between failures is, on average, 500 time units (or requests).</a:t>
            </a:r>
            <a:endParaRPr/>
          </a:p>
          <a:p>
            <a:pPr indent="-393700" lvl="0" marL="457200" rtl="0" algn="l">
              <a:spcBef>
                <a:spcPts val="1000"/>
              </a:spcBef>
              <a:spcAft>
                <a:spcPts val="0"/>
              </a:spcAft>
              <a:buSzPts val="2600"/>
              <a:buChar char="•"/>
            </a:pPr>
            <a:r>
              <a:rPr lang="sv-SE"/>
              <a:t>For systems with long user sessions, you want to require a long MTBF.</a:t>
            </a:r>
            <a:endParaRPr/>
          </a:p>
        </p:txBody>
      </p:sp>
      <p:sp>
        <p:nvSpPr>
          <p:cNvPr id="467" name="Google Shape;467;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Needed for Measurements</a:t>
            </a:r>
            <a:endParaRPr/>
          </a:p>
        </p:txBody>
      </p:sp>
      <p:sp>
        <p:nvSpPr>
          <p:cNvPr id="473" name="Google Shape;473;p66"/>
          <p:cNvSpPr txBox="1"/>
          <p:nvPr>
            <p:ph idx="1" type="body"/>
          </p:nvPr>
        </p:nvSpPr>
        <p:spPr>
          <a:xfrm>
            <a:off x="468900" y="1157500"/>
            <a:ext cx="8217900" cy="360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To assess reliability, data must be captured from users’ sessions with the system:</a:t>
            </a:r>
            <a:endParaRPr/>
          </a:p>
          <a:p>
            <a:pPr indent="-381000" lvl="0" marL="457200" rtl="0" algn="l">
              <a:spcBef>
                <a:spcPts val="1000"/>
              </a:spcBef>
              <a:spcAft>
                <a:spcPts val="0"/>
              </a:spcAft>
              <a:buSzPts val="2400"/>
              <a:buChar char="•"/>
            </a:pPr>
            <a:r>
              <a:rPr lang="sv-SE" sz="2400"/>
              <a:t>Measure the number of failures per a given number of requests (used for POFOD).</a:t>
            </a:r>
            <a:endParaRPr sz="2400"/>
          </a:p>
          <a:p>
            <a:pPr indent="-381000" lvl="0" marL="457200" rtl="0" algn="l">
              <a:spcBef>
                <a:spcPts val="1000"/>
              </a:spcBef>
              <a:spcAft>
                <a:spcPts val="0"/>
              </a:spcAft>
              <a:buSzPts val="2400"/>
              <a:buChar char="•"/>
            </a:pPr>
            <a:r>
              <a:rPr lang="sv-SE" sz="2400"/>
              <a:t>Measure the number of failures, plus total elapsed time or request number (ROCOF).</a:t>
            </a:r>
            <a:endParaRPr sz="2400"/>
          </a:p>
          <a:p>
            <a:pPr indent="-381000" lvl="0" marL="457200" rtl="0" algn="l">
              <a:spcBef>
                <a:spcPts val="1000"/>
              </a:spcBef>
              <a:spcAft>
                <a:spcPts val="0"/>
              </a:spcAft>
              <a:buSzPts val="2400"/>
              <a:buChar char="•"/>
            </a:pPr>
            <a:r>
              <a:rPr lang="sv-SE" sz="2400"/>
              <a:t>Requires the timestamp of each failure and the timestamp of when service is resumed (MTBF).</a:t>
            </a:r>
            <a:endParaRPr sz="2400"/>
          </a:p>
          <a:p>
            <a:pPr indent="-381000" lvl="0" marL="457200" rtl="0" algn="l">
              <a:spcBef>
                <a:spcPts val="1000"/>
              </a:spcBef>
              <a:spcAft>
                <a:spcPts val="0"/>
              </a:spcAft>
              <a:buSzPts val="2400"/>
              <a:buChar char="•"/>
            </a:pPr>
            <a:r>
              <a:rPr lang="sv-SE" sz="2400"/>
              <a:t>Measure the time to restart after a failure (availability).</a:t>
            </a:r>
            <a:endParaRPr sz="2400"/>
          </a:p>
        </p:txBody>
      </p:sp>
      <p:sp>
        <p:nvSpPr>
          <p:cNvPr id="474" name="Google Shape;474;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80" name="Google Shape;480;p67"/>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481" name="Google Shape;481;p67"/>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482" name="Google Shape;482;p67"/>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144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The POFOD?</a:t>
            </a:r>
            <a:endParaRPr/>
          </a:p>
        </p:txBody>
      </p:sp>
      <p:sp>
        <p:nvSpPr>
          <p:cNvPr id="483" name="Google Shape;483;p67"/>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6/144 = 1/24 = 0.04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484" name="Google Shape;48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90" name="Google Shape;490;p68"/>
          <p:cNvSpPr txBox="1"/>
          <p:nvPr>
            <p:ph idx="1" type="body"/>
          </p:nvPr>
        </p:nvSpPr>
        <p:spPr>
          <a:xfrm>
            <a:off x="468900" y="1218425"/>
            <a:ext cx="4256700" cy="3544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You advertise a piece of software with a ROCOF of 0.001 failures per hour.</a:t>
            </a:r>
            <a:endParaRPr sz="2400"/>
          </a:p>
          <a:p>
            <a:pPr indent="-342900" lvl="1" marL="914400" rtl="0" algn="l">
              <a:spcBef>
                <a:spcPts val="500"/>
              </a:spcBef>
              <a:spcAft>
                <a:spcPts val="0"/>
              </a:spcAft>
              <a:buSzPts val="1800"/>
              <a:buChar char="•"/>
            </a:pPr>
            <a:r>
              <a:rPr lang="sv-SE" sz="1800"/>
              <a:t>However, it takes 3 hours (on average) to get the system up again after a failure.</a:t>
            </a:r>
            <a:endParaRPr sz="1800"/>
          </a:p>
          <a:p>
            <a:pPr indent="-342900" lvl="1" marL="914400" rtl="0" algn="l">
              <a:spcBef>
                <a:spcPts val="500"/>
              </a:spcBef>
              <a:spcAft>
                <a:spcPts val="0"/>
              </a:spcAft>
              <a:buSzPts val="1800"/>
              <a:buChar char="•"/>
            </a:pPr>
            <a:r>
              <a:rPr lang="sv-SE" sz="1800"/>
              <a:t>What is the availability per year?</a:t>
            </a:r>
            <a:endParaRPr sz="1800"/>
          </a:p>
        </p:txBody>
      </p:sp>
      <p:sp>
        <p:nvSpPr>
          <p:cNvPr id="491" name="Google Shape;491;p68"/>
          <p:cNvSpPr txBox="1"/>
          <p:nvPr>
            <p:ph idx="1" type="body"/>
          </p:nvPr>
        </p:nvSpPr>
        <p:spPr>
          <a:xfrm>
            <a:off x="4739100" y="1127600"/>
            <a:ext cx="4256700" cy="2174700"/>
          </a:xfrm>
          <a:prstGeom prst="rect">
            <a:avLst/>
          </a:prstGeom>
        </p:spPr>
        <p:txBody>
          <a:bodyPr anchorCtr="0" anchor="t" bIns="45700" lIns="91425" spcFirstLastPara="1" rIns="91425" wrap="square" tIns="45700">
            <a:noAutofit/>
          </a:bodyPr>
          <a:lstStyle/>
          <a:p>
            <a:pPr indent="-381000" lvl="0" marL="457200" marR="0" rtl="0" algn="l">
              <a:lnSpc>
                <a:spcPct val="120000"/>
              </a:lnSpc>
              <a:spcBef>
                <a:spcPts val="0"/>
              </a:spcBef>
              <a:spcAft>
                <a:spcPts val="0"/>
              </a:spcAft>
              <a:buClr>
                <a:srgbClr val="FF0000"/>
              </a:buClr>
              <a:buSzPts val="2400"/>
              <a:buFont typeface="Arial"/>
              <a:buChar char="•"/>
            </a:pPr>
            <a:r>
              <a:rPr lang="sv-SE" sz="2400">
                <a:solidFill>
                  <a:srgbClr val="FF0000"/>
                </a:solidFill>
              </a:rPr>
              <a:t>Failures per year:</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approximately 8760 hours per year (24*365)</a:t>
            </a:r>
            <a:endParaRPr sz="1800">
              <a:solidFill>
                <a:srgbClr val="FF0000"/>
              </a:solidFill>
            </a:endParaRPr>
          </a:p>
          <a:p>
            <a:pPr indent="-381000" lvl="1" marL="914400" marR="0" rtl="0" algn="l">
              <a:lnSpc>
                <a:spcPct val="120000"/>
              </a:lnSpc>
              <a:spcBef>
                <a:spcPts val="0"/>
              </a:spcBef>
              <a:spcAft>
                <a:spcPts val="0"/>
              </a:spcAft>
              <a:buClr>
                <a:srgbClr val="FF0000"/>
              </a:buClr>
              <a:buSzPts val="2400"/>
              <a:buFont typeface="Arial"/>
              <a:buChar char="•"/>
            </a:pPr>
            <a:r>
              <a:rPr lang="sv-SE" sz="1800">
                <a:solidFill>
                  <a:srgbClr val="FF0000"/>
                </a:solidFill>
              </a:rPr>
              <a:t>0.001 * 8760 = 8.76 failures per year</a:t>
            </a:r>
            <a:r>
              <a:rPr lang="sv-SE" sz="2400">
                <a:solidFill>
                  <a:srgbClr val="FF0000"/>
                </a:solidFill>
              </a:rPr>
              <a:t> </a:t>
            </a:r>
            <a:endParaRPr sz="2400">
              <a:solidFill>
                <a:srgbClr val="FF0000"/>
              </a:solidFill>
            </a:endParaRPr>
          </a:p>
          <a:p>
            <a:pPr indent="-381000" lvl="0" marL="457200" marR="0" rtl="0" algn="l">
              <a:lnSpc>
                <a:spcPct val="120000"/>
              </a:lnSpc>
              <a:spcBef>
                <a:spcPts val="0"/>
              </a:spcBef>
              <a:spcAft>
                <a:spcPts val="0"/>
              </a:spcAft>
              <a:buClr>
                <a:srgbClr val="FF0000"/>
              </a:buClr>
              <a:buSzPts val="2400"/>
              <a:buChar char="•"/>
            </a:pPr>
            <a:r>
              <a:rPr lang="sv-SE" sz="2400">
                <a:solidFill>
                  <a:srgbClr val="FF0000"/>
                </a:solidFill>
              </a:rPr>
              <a:t>Availability</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8.76 * 3 = 26.28 hours of downtime per year.</a:t>
            </a:r>
            <a:endParaRPr sz="1800">
              <a:solidFill>
                <a:srgbClr val="FF0000"/>
              </a:solidFill>
            </a:endParaRPr>
          </a:p>
          <a:p>
            <a:pPr indent="-342900" lvl="1" marL="914400" marR="0" rtl="0" algn="l">
              <a:lnSpc>
                <a:spcPct val="120000"/>
              </a:lnSpc>
              <a:spcBef>
                <a:spcPts val="0"/>
              </a:spcBef>
              <a:spcAft>
                <a:spcPts val="0"/>
              </a:spcAft>
              <a:buClr>
                <a:srgbClr val="FF0000"/>
              </a:buClr>
              <a:buSzPts val="1800"/>
              <a:buChar char="•"/>
            </a:pPr>
            <a:r>
              <a:rPr lang="sv-SE" sz="1800">
                <a:solidFill>
                  <a:srgbClr val="FF0000"/>
                </a:solidFill>
              </a:rPr>
              <a:t>Availability = 0.997 ((8760 - 26.28)/8760)</a:t>
            </a:r>
            <a:endParaRPr sz="1800">
              <a:solidFill>
                <a:srgbClr val="FF0000"/>
              </a:solidFill>
            </a:endParaRPr>
          </a:p>
        </p:txBody>
      </p:sp>
      <p:sp>
        <p:nvSpPr>
          <p:cNvPr id="492" name="Google Shape;49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Availability</a:t>
            </a:r>
            <a:endParaRPr/>
          </a:p>
        </p:txBody>
      </p:sp>
      <p:sp>
        <p:nvSpPr>
          <p:cNvPr id="498" name="Google Shape;498;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Your customers want an availability of at least 99%, a POFOD of less than 0.1, and ROCOF of less than 2 failures per 8 hour work period. </a:t>
            </a:r>
            <a:endParaRPr sz="1800"/>
          </a:p>
          <a:p>
            <a:pPr indent="-342900" lvl="0" marL="457200" rtl="0" algn="l">
              <a:spcBef>
                <a:spcPts val="1000"/>
              </a:spcBef>
              <a:spcAft>
                <a:spcPts val="0"/>
              </a:spcAft>
              <a:buSzPts val="1800"/>
              <a:buChar char="•"/>
            </a:pPr>
            <a:r>
              <a:rPr lang="sv-SE" sz="1800"/>
              <a:t>After testing your code for 7 full days, 972 requests were made. The product failed 64 times (37 system crashes, 27 bad calculations) and it took an average of 2 minutes to restart after each failure. </a:t>
            </a:r>
            <a:endParaRPr sz="1800"/>
          </a:p>
          <a:p>
            <a:pPr indent="-342900" lvl="1" marL="914400" rtl="0" algn="l">
              <a:spcBef>
                <a:spcPts val="500"/>
              </a:spcBef>
              <a:spcAft>
                <a:spcPts val="0"/>
              </a:spcAft>
              <a:buSzPts val="1800"/>
              <a:buChar char="•"/>
            </a:pPr>
            <a:r>
              <a:rPr lang="sv-SE" sz="1800"/>
              <a:t>What is the availability, POFOD, and ROCOF? </a:t>
            </a:r>
            <a:endParaRPr sz="1800"/>
          </a:p>
          <a:p>
            <a:pPr indent="-342900" lvl="1" marL="914400" rtl="0" algn="l">
              <a:spcBef>
                <a:spcPts val="500"/>
              </a:spcBef>
              <a:spcAft>
                <a:spcPts val="0"/>
              </a:spcAft>
              <a:buSzPts val="1800"/>
              <a:buChar char="•"/>
            </a:pPr>
            <a:r>
              <a:rPr lang="sv-SE" sz="1800"/>
              <a:t>Can we calculate MTBF?</a:t>
            </a:r>
            <a:endParaRPr sz="1800"/>
          </a:p>
          <a:p>
            <a:pPr indent="-342900" lvl="1" marL="914400" rtl="0" algn="l">
              <a:spcBef>
                <a:spcPts val="500"/>
              </a:spcBef>
              <a:spcAft>
                <a:spcPts val="0"/>
              </a:spcAft>
              <a:buSzPts val="1800"/>
              <a:buChar char="•"/>
            </a:pPr>
            <a:r>
              <a:rPr lang="sv-SE" sz="1800"/>
              <a:t>Is the product ready to ship?</a:t>
            </a:r>
            <a:endParaRPr sz="1800"/>
          </a:p>
          <a:p>
            <a:pPr indent="-342900" lvl="1" marL="914400" rtl="0" algn="l">
              <a:spcBef>
                <a:spcPts val="500"/>
              </a:spcBef>
              <a:spcAft>
                <a:spcPts val="0"/>
              </a:spcAft>
              <a:buSzPts val="1800"/>
              <a:buChar char="•"/>
            </a:pPr>
            <a:r>
              <a:rPr lang="sv-SE" sz="1800"/>
              <a:t>If not, why not?</a:t>
            </a:r>
            <a:endParaRPr sz="1800"/>
          </a:p>
        </p:txBody>
      </p:sp>
      <p:sp>
        <p:nvSpPr>
          <p:cNvPr id="499" name="Google Shape;49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505" name="Google Shape;505;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is the rate of fault occurrence?</a:t>
            </a:r>
            <a:endParaRPr/>
          </a:p>
          <a:p>
            <a:pPr indent="-368300" lvl="1" marL="914400" rtl="0" algn="l">
              <a:spcBef>
                <a:spcPts val="500"/>
              </a:spcBef>
              <a:spcAft>
                <a:spcPts val="0"/>
              </a:spcAft>
              <a:buSzPts val="2200"/>
              <a:buChar char="•"/>
            </a:pPr>
            <a:r>
              <a:rPr lang="sv-SE"/>
              <a:t>64/168 hours = 0.38/hour = 3.04/8 hour work day</a:t>
            </a:r>
            <a:endParaRPr/>
          </a:p>
          <a:p>
            <a:pPr indent="-393700" lvl="0" marL="457200" rtl="0" algn="l">
              <a:spcBef>
                <a:spcPts val="1000"/>
              </a:spcBef>
              <a:spcAft>
                <a:spcPts val="0"/>
              </a:spcAft>
              <a:buSzPts val="2600"/>
              <a:buChar char="•"/>
            </a:pPr>
            <a:r>
              <a:rPr lang="sv-SE"/>
              <a:t>What is the POFOD?</a:t>
            </a:r>
            <a:endParaRPr/>
          </a:p>
          <a:p>
            <a:pPr indent="-368300" lvl="1" marL="914400" rtl="0" algn="l">
              <a:spcBef>
                <a:spcPts val="500"/>
              </a:spcBef>
              <a:spcAft>
                <a:spcPts val="0"/>
              </a:spcAft>
              <a:buSzPts val="2200"/>
              <a:buChar char="•"/>
            </a:pPr>
            <a:r>
              <a:rPr lang="sv-SE"/>
              <a:t>64/972 = 0.066</a:t>
            </a:r>
            <a:endParaRPr/>
          </a:p>
          <a:p>
            <a:pPr indent="-393700" lvl="0" marL="457200" rtl="0" algn="l">
              <a:spcBef>
                <a:spcPts val="1000"/>
              </a:spcBef>
              <a:spcAft>
                <a:spcPts val="0"/>
              </a:spcAft>
              <a:buSzPts val="2600"/>
              <a:buChar char="•"/>
            </a:pPr>
            <a:r>
              <a:rPr lang="sv-SE"/>
              <a:t>What is the availability?</a:t>
            </a:r>
            <a:endParaRPr/>
          </a:p>
          <a:p>
            <a:pPr indent="-368300" lvl="1" marL="914400" rtl="0" algn="l">
              <a:spcBef>
                <a:spcPts val="500"/>
              </a:spcBef>
              <a:spcAft>
                <a:spcPts val="0"/>
              </a:spcAft>
              <a:buSzPts val="2200"/>
              <a:buChar char="•"/>
            </a:pPr>
            <a:r>
              <a:rPr lang="sv-SE"/>
              <a:t>Was down for (37*2) = 74 minutes out of 168 hours = 74/10089 minutes = 0.7% of the time. </a:t>
            </a:r>
            <a:endParaRPr/>
          </a:p>
          <a:p>
            <a:pPr indent="-368300" lvl="1" marL="914400" rtl="0" algn="l">
              <a:spcBef>
                <a:spcPts val="500"/>
              </a:spcBef>
              <a:spcAft>
                <a:spcPts val="0"/>
              </a:spcAft>
              <a:buSzPts val="2200"/>
              <a:buChar char="•"/>
            </a:pPr>
            <a:r>
              <a:rPr lang="sv-SE"/>
              <a:t>Availability is 0.993.</a:t>
            </a:r>
            <a:endParaRPr/>
          </a:p>
        </p:txBody>
      </p:sp>
      <p:sp>
        <p:nvSpPr>
          <p:cNvPr id="506" name="Google Shape;50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512" name="Google Shape;512;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 we calculate MTBF?</a:t>
            </a:r>
            <a:endParaRPr/>
          </a:p>
          <a:p>
            <a:pPr indent="-368300" lvl="1" marL="914400" rtl="0" algn="l">
              <a:spcBef>
                <a:spcPts val="500"/>
              </a:spcBef>
              <a:spcAft>
                <a:spcPts val="0"/>
              </a:spcAft>
              <a:buSzPts val="2200"/>
              <a:buChar char="•"/>
            </a:pPr>
            <a:r>
              <a:rPr lang="sv-SE"/>
              <a:t>No - need timestamps. We know how long they were down (on average), but not when each crash occurred.</a:t>
            </a:r>
            <a:endParaRPr/>
          </a:p>
          <a:p>
            <a:pPr indent="-393700" lvl="0" marL="457200" rtl="0" algn="l">
              <a:spcBef>
                <a:spcPts val="1000"/>
              </a:spcBef>
              <a:spcAft>
                <a:spcPts val="0"/>
              </a:spcAft>
              <a:buSzPts val="2600"/>
              <a:buChar char="•"/>
            </a:pPr>
            <a:r>
              <a:rPr lang="sv-SE"/>
              <a:t>Is the product ready to ship?</a:t>
            </a:r>
            <a:endParaRPr/>
          </a:p>
          <a:p>
            <a:pPr indent="-368300" lvl="1" marL="914400" rtl="0" algn="l">
              <a:spcBef>
                <a:spcPts val="500"/>
              </a:spcBef>
              <a:spcAft>
                <a:spcPts val="0"/>
              </a:spcAft>
              <a:buSzPts val="2200"/>
              <a:buChar char="•"/>
            </a:pPr>
            <a:r>
              <a:rPr lang="sv-SE"/>
              <a:t>No. Availability/POFOD are good, but ROCOF is too low.</a:t>
            </a:r>
            <a:endParaRPr/>
          </a:p>
          <a:p>
            <a:pPr indent="-368300" lvl="1" marL="914400" rtl="0" algn="l">
              <a:spcBef>
                <a:spcPts val="500"/>
              </a:spcBef>
              <a:spcAft>
                <a:spcPts val="0"/>
              </a:spcAft>
              <a:buSzPts val="2200"/>
              <a:buChar char="•"/>
            </a:pPr>
            <a:r>
              <a:rPr lang="sv-SE"/>
              <a:t>Suggestions for improvement?</a:t>
            </a:r>
            <a:endParaRPr/>
          </a:p>
        </p:txBody>
      </p:sp>
      <p:sp>
        <p:nvSpPr>
          <p:cNvPr id="513" name="Google Shape;51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Economics</a:t>
            </a:r>
            <a:endParaRPr/>
          </a:p>
        </p:txBody>
      </p:sp>
      <p:sp>
        <p:nvSpPr>
          <p:cNvPr id="519" name="Google Shape;51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Raising reliability is expensive. It may be cheaper to accept unreliability and pay for failure costs.</a:t>
            </a:r>
            <a:endParaRPr/>
          </a:p>
          <a:p>
            <a:pPr indent="-393700" lvl="0" marL="457200" rtl="0" algn="l">
              <a:spcBef>
                <a:spcPts val="1000"/>
              </a:spcBef>
              <a:spcAft>
                <a:spcPts val="0"/>
              </a:spcAft>
              <a:buSzPts val="2600"/>
              <a:buChar char="•"/>
            </a:pPr>
            <a:r>
              <a:rPr lang="sv-SE"/>
              <a:t>The balancing point depends on social and political factors and the system type.</a:t>
            </a:r>
            <a:endParaRPr/>
          </a:p>
          <a:p>
            <a:pPr indent="-368300" lvl="1" marL="914400" rtl="0" algn="l">
              <a:spcBef>
                <a:spcPts val="500"/>
              </a:spcBef>
              <a:spcAft>
                <a:spcPts val="0"/>
              </a:spcAft>
              <a:buSzPts val="2200"/>
              <a:buChar char="•"/>
            </a:pPr>
            <a:r>
              <a:rPr lang="sv-SE"/>
              <a:t>A reputation for unreliable products may hurt more than the cost of improving reliability.</a:t>
            </a:r>
            <a:endParaRPr/>
          </a:p>
          <a:p>
            <a:pPr indent="-368300" lvl="1" marL="914400" rtl="0" algn="l">
              <a:spcBef>
                <a:spcPts val="500"/>
              </a:spcBef>
              <a:spcAft>
                <a:spcPts val="0"/>
              </a:spcAft>
              <a:buSzPts val="2200"/>
              <a:buChar char="•"/>
            </a:pPr>
            <a:r>
              <a:rPr lang="sv-SE"/>
              <a:t>Cost of failure depends on risks of failure. For business systems, modest reliability may be fine.</a:t>
            </a:r>
            <a:endParaRPr/>
          </a:p>
        </p:txBody>
      </p:sp>
      <p:sp>
        <p:nvSpPr>
          <p:cNvPr id="520" name="Google Shape;52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Reliability</a:t>
            </a:r>
            <a:endParaRPr/>
          </a:p>
        </p:txBody>
      </p:sp>
      <p:sp>
        <p:nvSpPr>
          <p:cNvPr id="526" name="Google Shape;526;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Rather than using tests to trigger faults, we can use tests (or scenarios) to measure reliability.</a:t>
            </a:r>
            <a:endParaRPr/>
          </a:p>
          <a:p>
            <a:pPr indent="-368300" lvl="1" marL="914400" rtl="0" algn="l">
              <a:spcBef>
                <a:spcPts val="500"/>
              </a:spcBef>
              <a:spcAft>
                <a:spcPts val="0"/>
              </a:spcAft>
              <a:buSzPts val="2200"/>
              <a:buChar char="•"/>
            </a:pPr>
            <a:r>
              <a:rPr lang="sv-SE"/>
              <a:t>Test inputs should match the predicted usage profile of a user.</a:t>
            </a:r>
            <a:endParaRPr/>
          </a:p>
          <a:p>
            <a:pPr indent="-368300" lvl="1" marL="914400" rtl="0" algn="l">
              <a:spcBef>
                <a:spcPts val="500"/>
              </a:spcBef>
              <a:spcAft>
                <a:spcPts val="0"/>
              </a:spcAft>
              <a:buSzPts val="2200"/>
              <a:buChar char="•"/>
            </a:pPr>
            <a:r>
              <a:rPr lang="sv-SE"/>
              <a:t>By recording errors and other measurements, we can calculate ROCOF, POFOD, etc.</a:t>
            </a:r>
            <a:endParaRPr/>
          </a:p>
          <a:p>
            <a:pPr indent="-368300" lvl="1" marL="914400" rtl="0" algn="l">
              <a:spcBef>
                <a:spcPts val="500"/>
              </a:spcBef>
              <a:spcAft>
                <a:spcPts val="0"/>
              </a:spcAft>
              <a:buSzPts val="2200"/>
              <a:buChar char="•"/>
            </a:pPr>
            <a:r>
              <a:rPr lang="sv-SE"/>
              <a:t>An acceptable level of reliability should be specified and the software tested until that level is reached.</a:t>
            </a:r>
            <a:endParaRPr/>
          </a:p>
          <a:p>
            <a:pPr indent="-368300" lvl="1" marL="914400" rtl="0" algn="l">
              <a:spcBef>
                <a:spcPts val="500"/>
              </a:spcBef>
              <a:spcAft>
                <a:spcPts val="0"/>
              </a:spcAft>
              <a:buSzPts val="2200"/>
              <a:buChar char="•"/>
            </a:pPr>
            <a:r>
              <a:rPr lang="sv-SE"/>
              <a:t>Scenarios should be repeatedly executed.</a:t>
            </a:r>
            <a:endParaRPr/>
          </a:p>
        </p:txBody>
      </p:sp>
      <p:sp>
        <p:nvSpPr>
          <p:cNvPr id="527" name="Google Shape;527;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24" name="Google Shape;124;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Availability</a:t>
            </a:r>
            <a:endParaRPr/>
          </a:p>
          <a:p>
            <a:pPr indent="-368300" lvl="1" marL="914400" marR="0" rtl="0" algn="l">
              <a:lnSpc>
                <a:spcPct val="100000"/>
              </a:lnSpc>
              <a:spcBef>
                <a:spcPts val="0"/>
              </a:spcBef>
              <a:spcAft>
                <a:spcPts val="0"/>
              </a:spcAft>
              <a:buSzPts val="2200"/>
              <a:buChar char="•"/>
            </a:pPr>
            <a:r>
              <a:rPr lang="sv-SE"/>
              <a:t>The ability to carry out a task when needed, to minimize “downtime”, and to recover from failures.</a:t>
            </a:r>
            <a:endParaRPr/>
          </a:p>
          <a:p>
            <a:pPr indent="-393700" lvl="0" marL="457200" rtl="0" algn="l">
              <a:lnSpc>
                <a:spcPct val="100000"/>
              </a:lnSpc>
              <a:spcBef>
                <a:spcPts val="0"/>
              </a:spcBef>
              <a:spcAft>
                <a:spcPts val="0"/>
              </a:spcAft>
              <a:buSzPts val="2600"/>
              <a:buChar char="•"/>
            </a:pPr>
            <a:r>
              <a:rPr lang="sv-SE"/>
              <a:t>Usability</a:t>
            </a:r>
            <a:endParaRPr/>
          </a:p>
          <a:p>
            <a:pPr indent="-368300" lvl="1" marL="914400" rtl="0" algn="l">
              <a:lnSpc>
                <a:spcPct val="100000"/>
              </a:lnSpc>
              <a:spcBef>
                <a:spcPts val="0"/>
              </a:spcBef>
              <a:spcAft>
                <a:spcPts val="0"/>
              </a:spcAft>
              <a:buSzPts val="2200"/>
              <a:buChar char="•"/>
            </a:pPr>
            <a:r>
              <a:rPr lang="sv-SE"/>
              <a:t>The ability of the software to enable users to perform desired tasks and provide support to users. </a:t>
            </a:r>
            <a:endParaRPr/>
          </a:p>
          <a:p>
            <a:pPr indent="-368300" lvl="1" marL="914400" rtl="0" algn="l">
              <a:lnSpc>
                <a:spcPct val="100000"/>
              </a:lnSpc>
              <a:spcBef>
                <a:spcPts val="0"/>
              </a:spcBef>
              <a:spcAft>
                <a:spcPts val="0"/>
              </a:spcAft>
              <a:buSzPts val="2200"/>
              <a:buChar char="•"/>
            </a:pPr>
            <a:r>
              <a:rPr lang="sv-SE"/>
              <a:t>How easy is it to use the system, learn its features, adapt the system to meet user needs, and increase confidence and satisfaction in system use?</a:t>
            </a:r>
            <a:endParaRPr/>
          </a:p>
          <a:p>
            <a:pPr indent="0" lvl="0" marL="0" marR="0" rtl="0" algn="l">
              <a:lnSpc>
                <a:spcPct val="100000"/>
              </a:lnSpc>
              <a:spcBef>
                <a:spcPts val="600"/>
              </a:spcBef>
              <a:spcAft>
                <a:spcPts val="0"/>
              </a:spcAft>
              <a:buNone/>
            </a:pPr>
            <a:r>
              <a:t/>
            </a:r>
            <a:endParaRPr sz="2800"/>
          </a:p>
        </p:txBody>
      </p:sp>
      <p:sp>
        <p:nvSpPr>
          <p:cNvPr id="125" name="Google Shape;125;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Operational Profiles</a:t>
            </a:r>
            <a:endParaRPr/>
          </a:p>
        </p:txBody>
      </p:sp>
      <p:sp>
        <p:nvSpPr>
          <p:cNvPr id="533" name="Google Shape;533;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Reflects how the software is used.</a:t>
            </a:r>
            <a:endParaRPr/>
          </a:p>
          <a:p>
            <a:pPr indent="-393700" lvl="0" marL="457200" rtl="0" algn="l">
              <a:spcBef>
                <a:spcPts val="1000"/>
              </a:spcBef>
              <a:spcAft>
                <a:spcPts val="0"/>
              </a:spcAft>
              <a:buSzPts val="2600"/>
              <a:buChar char="•"/>
            </a:pPr>
            <a:r>
              <a:rPr lang="sv-SE"/>
              <a:t>Consists of classes of input and the probability of their occurrence. </a:t>
            </a:r>
            <a:endParaRPr/>
          </a:p>
          <a:p>
            <a:pPr indent="-393700" lvl="0" marL="457200" rtl="0" algn="l">
              <a:spcBef>
                <a:spcPts val="1000"/>
              </a:spcBef>
              <a:spcAft>
                <a:spcPts val="0"/>
              </a:spcAft>
              <a:buSzPts val="2600"/>
              <a:buChar char="•"/>
            </a:pPr>
            <a:r>
              <a:rPr lang="sv-SE"/>
              <a:t>Can be specified in advance if other systems exist that perform similar actions.</a:t>
            </a:r>
            <a:endParaRPr/>
          </a:p>
          <a:p>
            <a:pPr indent="-393700" lvl="0" marL="457200" rtl="0" algn="l">
              <a:spcBef>
                <a:spcPts val="1000"/>
              </a:spcBef>
              <a:spcAft>
                <a:spcPts val="0"/>
              </a:spcAft>
              <a:buSzPts val="2600"/>
              <a:buChar char="•"/>
            </a:pPr>
            <a:r>
              <a:rPr lang="sv-SE"/>
              <a:t>For new systems, it is harder to specify.</a:t>
            </a:r>
            <a:endParaRPr/>
          </a:p>
          <a:p>
            <a:pPr indent="-368300" lvl="1" marL="914400" rtl="0" algn="l">
              <a:spcBef>
                <a:spcPts val="500"/>
              </a:spcBef>
              <a:spcAft>
                <a:spcPts val="0"/>
              </a:spcAft>
              <a:buSzPts val="2200"/>
              <a:buChar char="•"/>
            </a:pPr>
            <a:r>
              <a:rPr lang="sv-SE"/>
              <a:t>Conduct beta testing to gather initial usage data.</a:t>
            </a:r>
            <a:endParaRPr/>
          </a:p>
          <a:p>
            <a:pPr indent="-368300" lvl="1" marL="914400" rtl="0" algn="l">
              <a:spcBef>
                <a:spcPts val="500"/>
              </a:spcBef>
              <a:spcAft>
                <a:spcPts val="0"/>
              </a:spcAft>
              <a:buSzPts val="2200"/>
              <a:buChar char="•"/>
            </a:pPr>
            <a:r>
              <a:rPr lang="sv-SE"/>
              <a:t>Remember that usage changes over time.</a:t>
            </a:r>
            <a:endParaRPr/>
          </a:p>
        </p:txBody>
      </p:sp>
      <p:sp>
        <p:nvSpPr>
          <p:cNvPr id="534" name="Google Shape;53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Testing Procedure</a:t>
            </a:r>
            <a:endParaRPr/>
          </a:p>
        </p:txBody>
      </p:sp>
      <p:sp>
        <p:nvSpPr>
          <p:cNvPr id="540" name="Google Shape;540;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t>
            </a:r>
            <a:r>
              <a:rPr lang="sv-SE"/>
              <a:t>orm an operational profile. </a:t>
            </a:r>
            <a:endParaRPr/>
          </a:p>
          <a:p>
            <a:pPr indent="-393700" lvl="0" marL="457200" rtl="0" algn="l">
              <a:spcBef>
                <a:spcPts val="1000"/>
              </a:spcBef>
              <a:spcAft>
                <a:spcPts val="0"/>
              </a:spcAft>
              <a:buSzPts val="2600"/>
              <a:buChar char="•"/>
            </a:pPr>
            <a:r>
              <a:rPr lang="sv-SE"/>
              <a:t>Construct test input that reflects the profile.</a:t>
            </a:r>
            <a:endParaRPr/>
          </a:p>
          <a:p>
            <a:pPr indent="-368300" lvl="1" marL="914400" rtl="0" algn="l">
              <a:spcBef>
                <a:spcPts val="500"/>
              </a:spcBef>
              <a:spcAft>
                <a:spcPts val="0"/>
              </a:spcAft>
              <a:buSzPts val="2200"/>
              <a:buChar char="•"/>
            </a:pPr>
            <a:r>
              <a:rPr lang="sv-SE"/>
              <a:t>Using scenarios can help.</a:t>
            </a:r>
            <a:endParaRPr/>
          </a:p>
          <a:p>
            <a:pPr indent="-393700" lvl="0" marL="457200" rtl="0" algn="l">
              <a:spcBef>
                <a:spcPts val="1000"/>
              </a:spcBef>
              <a:spcAft>
                <a:spcPts val="0"/>
              </a:spcAft>
              <a:buSzPts val="2600"/>
              <a:buChar char="•"/>
            </a:pPr>
            <a:r>
              <a:rPr lang="sv-SE"/>
              <a:t>Apply inputs and count the frequency and type of failures that occur, along with the time between failures.</a:t>
            </a:r>
            <a:endParaRPr/>
          </a:p>
          <a:p>
            <a:pPr indent="-393700" lvl="0" marL="457200" rtl="0" algn="l">
              <a:spcBef>
                <a:spcPts val="1000"/>
              </a:spcBef>
              <a:spcAft>
                <a:spcPts val="0"/>
              </a:spcAft>
              <a:buSzPts val="2600"/>
              <a:buChar char="•"/>
            </a:pPr>
            <a:r>
              <a:rPr lang="sv-SE"/>
              <a:t>After observing a statistically significant number of failures, compute the reliability.</a:t>
            </a:r>
            <a:endParaRPr/>
          </a:p>
        </p:txBody>
      </p:sp>
      <p:sp>
        <p:nvSpPr>
          <p:cNvPr id="541" name="Google Shape;541;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Testing Challenges</a:t>
            </a:r>
            <a:endParaRPr/>
          </a:p>
        </p:txBody>
      </p:sp>
      <p:sp>
        <p:nvSpPr>
          <p:cNvPr id="547" name="Google Shape;547;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Operation profile uncertainty</a:t>
            </a:r>
            <a:endParaRPr/>
          </a:p>
          <a:p>
            <a:pPr indent="-368300" lvl="1" marL="914400" rtl="0" algn="l">
              <a:spcBef>
                <a:spcPts val="500"/>
              </a:spcBef>
              <a:spcAft>
                <a:spcPts val="0"/>
              </a:spcAft>
              <a:buSzPts val="2200"/>
              <a:buChar char="•"/>
            </a:pPr>
            <a:r>
              <a:rPr lang="sv-SE"/>
              <a:t>A profile based on other systems may not be valid for your system.</a:t>
            </a:r>
            <a:endParaRPr/>
          </a:p>
          <a:p>
            <a:pPr indent="-393700" lvl="0" marL="457200" rtl="0" algn="l">
              <a:spcBef>
                <a:spcPts val="1000"/>
              </a:spcBef>
              <a:spcAft>
                <a:spcPts val="0"/>
              </a:spcAft>
              <a:buSzPts val="2600"/>
              <a:buChar char="•"/>
            </a:pPr>
            <a:r>
              <a:rPr lang="sv-SE"/>
              <a:t>High cost of test input generation</a:t>
            </a:r>
            <a:endParaRPr/>
          </a:p>
          <a:p>
            <a:pPr indent="-368300" lvl="1" marL="914400" rtl="0" algn="l">
              <a:spcBef>
                <a:spcPts val="500"/>
              </a:spcBef>
              <a:spcAft>
                <a:spcPts val="0"/>
              </a:spcAft>
              <a:buSzPts val="2200"/>
              <a:buChar char="•"/>
            </a:pPr>
            <a:r>
              <a:rPr lang="sv-SE"/>
              <a:t>Large volume of inputs needed. Can be expensive.</a:t>
            </a:r>
            <a:endParaRPr/>
          </a:p>
          <a:p>
            <a:pPr indent="-393700" lvl="0" marL="457200" rtl="0" algn="l">
              <a:spcBef>
                <a:spcPts val="1000"/>
              </a:spcBef>
              <a:spcAft>
                <a:spcPts val="0"/>
              </a:spcAft>
              <a:buSzPts val="2600"/>
              <a:buChar char="•"/>
            </a:pPr>
            <a:r>
              <a:rPr lang="sv-SE"/>
              <a:t>Statistical uncertainty </a:t>
            </a:r>
            <a:endParaRPr/>
          </a:p>
          <a:p>
            <a:pPr indent="-368300" lvl="1" marL="914400" rtl="0" algn="l">
              <a:spcBef>
                <a:spcPts val="500"/>
              </a:spcBef>
              <a:spcAft>
                <a:spcPts val="0"/>
              </a:spcAft>
              <a:buSzPts val="2200"/>
              <a:buChar char="•"/>
            </a:pPr>
            <a:r>
              <a:rPr lang="sv-SE"/>
              <a:t>Need to generate enough failures to estimate reliability. This is hard when the system is already reliable. </a:t>
            </a:r>
            <a:endParaRPr/>
          </a:p>
          <a:p>
            <a:pPr indent="-368300" lvl="1" marL="914400" rtl="0" algn="l">
              <a:spcBef>
                <a:spcPts val="500"/>
              </a:spcBef>
              <a:spcAft>
                <a:spcPts val="0"/>
              </a:spcAft>
              <a:buSzPts val="2200"/>
              <a:buChar char="•"/>
            </a:pPr>
            <a:r>
              <a:rPr lang="sv-SE"/>
              <a:t>Hard to estimate confidence in operational profile.</a:t>
            </a:r>
            <a:endParaRPr/>
          </a:p>
        </p:txBody>
      </p:sp>
      <p:sp>
        <p:nvSpPr>
          <p:cNvPr id="548" name="Google Shape;54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5" name="Google Shape;55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56" name="Google Shape;556;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68300" lvl="1" marL="914400" rtl="0" algn="l">
              <a:spcBef>
                <a:spcPts val="500"/>
              </a:spcBef>
              <a:spcAft>
                <a:spcPts val="0"/>
              </a:spcAft>
              <a:buSzPts val="2200"/>
              <a:buChar char="•"/>
            </a:pPr>
            <a:r>
              <a:rPr b="1" lang="sv-SE"/>
              <a:t>Functional scenarios</a:t>
            </a:r>
            <a:r>
              <a:rPr lang="sv-SE"/>
              <a:t> define how the system responds to external stimuli. </a:t>
            </a:r>
            <a:endParaRPr/>
          </a:p>
          <a:p>
            <a:pPr indent="-368300" lvl="1" marL="914400" rtl="0" algn="l">
              <a:spcBef>
                <a:spcPts val="500"/>
              </a:spcBef>
              <a:spcAft>
                <a:spcPts val="0"/>
              </a:spcAft>
              <a:buSzPts val="2200"/>
              <a:buChar char="•"/>
            </a:pPr>
            <a:r>
              <a:rPr b="1" lang="sv-SE"/>
              <a:t>System quality scenarios</a:t>
            </a:r>
            <a:r>
              <a:rPr lang="sv-SE"/>
              <a:t> define how the system responds to environmental factors that affect quality properties.</a:t>
            </a:r>
            <a:endParaRPr/>
          </a:p>
          <a:p>
            <a:pPr indent="-368300" lvl="1" marL="914400" rtl="0" algn="l">
              <a:spcBef>
                <a:spcPts val="500"/>
              </a:spcBef>
              <a:spcAft>
                <a:spcPts val="0"/>
              </a:spcAft>
              <a:buSzPts val="2200"/>
              <a:buChar char="•"/>
            </a:pPr>
            <a:r>
              <a:rPr lang="sv-SE"/>
              <a:t>Should include the initial system state and environment, external stimulus or environment changes, and the required system response (and how to measure it).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62" name="Google Shape;56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68300" lvl="1" marL="914400" rtl="0" algn="l">
              <a:spcBef>
                <a:spcPts val="500"/>
              </a:spcBef>
              <a:spcAft>
                <a:spcPts val="0"/>
              </a:spcAft>
              <a:buSzPts val="2200"/>
              <a:buChar char="•"/>
            </a:pPr>
            <a:r>
              <a:rPr lang="sv-SE"/>
              <a:t>Faulty software can be reliable for some users.</a:t>
            </a:r>
            <a:endParaRPr/>
          </a:p>
        </p:txBody>
      </p:sp>
      <p:sp>
        <p:nvSpPr>
          <p:cNvPr id="563" name="Google Shape;563;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69" name="Google Shape;569;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measured quantitatively.</a:t>
            </a:r>
            <a:endParaRPr/>
          </a:p>
          <a:p>
            <a:pPr indent="-368300" lvl="1" marL="914400" rtl="0" algn="l">
              <a:spcBef>
                <a:spcPts val="500"/>
              </a:spcBef>
              <a:spcAft>
                <a:spcPts val="0"/>
              </a:spcAft>
              <a:buSzPts val="2200"/>
              <a:buChar char="•"/>
            </a:pPr>
            <a:r>
              <a:rPr lang="sv-SE"/>
              <a:t>ROCOF, POFOD, Availability, MTBF</a:t>
            </a:r>
            <a:endParaRPr/>
          </a:p>
          <a:p>
            <a:pPr indent="-393700" lvl="0" marL="457200" rtl="0" algn="l">
              <a:spcBef>
                <a:spcPts val="1000"/>
              </a:spcBef>
              <a:spcAft>
                <a:spcPts val="0"/>
              </a:spcAft>
              <a:buSzPts val="2600"/>
              <a:buChar char="•"/>
            </a:pPr>
            <a:r>
              <a:rPr lang="sv-SE"/>
              <a:t>Statistical testing is used to estimate reliability.</a:t>
            </a:r>
            <a:endParaRPr/>
          </a:p>
          <a:p>
            <a:pPr indent="-368300" lvl="1" marL="914400" rtl="0" algn="l">
              <a:spcBef>
                <a:spcPts val="500"/>
              </a:spcBef>
              <a:spcAft>
                <a:spcPts val="0"/>
              </a:spcAft>
              <a:buSzPts val="2200"/>
              <a:buChar char="•"/>
            </a:pPr>
            <a:r>
              <a:rPr lang="sv-SE"/>
              <a:t>Construct and execute scenarios (or concrete tests) multiple times.</a:t>
            </a:r>
            <a:endParaRPr/>
          </a:p>
        </p:txBody>
      </p:sp>
      <p:sp>
        <p:nvSpPr>
          <p:cNvPr id="570" name="Google Shape;570;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7" name="Google Shape;577;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78" name="Google Shape;578;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 Non-functional Attributes</a:t>
            </a:r>
            <a:endParaRPr/>
          </a:p>
          <a:p>
            <a:pPr indent="-368300" lvl="1" marL="914400" rtl="0" algn="l">
              <a:spcBef>
                <a:spcPts val="0"/>
              </a:spcBef>
              <a:spcAft>
                <a:spcPts val="0"/>
              </a:spcAft>
              <a:buSzPts val="2200"/>
              <a:buChar char="•"/>
            </a:pPr>
            <a:r>
              <a:rPr lang="sv-SE"/>
              <a:t>Performance, Scalability, Availability, Security</a:t>
            </a:r>
            <a:endParaRPr/>
          </a:p>
          <a:p>
            <a:pPr indent="-393700" lvl="0" marL="457200" rtl="0" algn="l">
              <a:spcBef>
                <a:spcPts val="0"/>
              </a:spcBef>
              <a:spcAft>
                <a:spcPts val="0"/>
              </a:spcAft>
              <a:buSzPts val="2600"/>
              <a:buChar char="•"/>
            </a:pPr>
            <a:r>
              <a:rPr lang="sv-SE"/>
              <a:t>No exercise session today!</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Thursday, January 30</a:t>
            </a:r>
            <a:endParaRPr/>
          </a:p>
          <a:p>
            <a:pPr indent="-368300" lvl="1" marL="914400" rtl="0" algn="l">
              <a:spcBef>
                <a:spcPts val="0"/>
              </a:spcBef>
              <a:spcAft>
                <a:spcPts val="0"/>
              </a:spcAft>
              <a:buSzPts val="2200"/>
              <a:buChar char="•"/>
            </a:pPr>
            <a:r>
              <a:rPr lang="sv-SE"/>
              <a:t>E-mail me (</a:t>
            </a:r>
            <a:r>
              <a:rPr lang="sv-SE" u="sng">
                <a:solidFill>
                  <a:schemeClr val="hlink"/>
                </a:solidFill>
                <a:hlinkClick r:id="rId3"/>
              </a:rPr>
              <a:t>ggay@chalmers.se</a:t>
            </a:r>
            <a:r>
              <a:rPr lang="sv-SE"/>
              <a:t>) with list of team members, e-mail addresses, and a team name.</a:t>
            </a:r>
            <a:endParaRPr/>
          </a:p>
          <a:p>
            <a:pPr indent="-342900" lvl="2" marL="1371600" rtl="0" algn="l">
              <a:spcBef>
                <a:spcPts val="0"/>
              </a:spcBef>
              <a:spcAft>
                <a:spcPts val="0"/>
              </a:spcAft>
              <a:buSzPts val="1800"/>
              <a:buChar char="•"/>
            </a:pPr>
            <a:r>
              <a:rPr lang="sv-SE"/>
              <a:t>Or e-mail if you want to be assigned to a team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2" name="Google Shape;132;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Scenarios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38" name="Google Shape;138;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scenario</a:t>
            </a:r>
            <a:r>
              <a:rPr lang="sv-SE"/>
              <a:t> is a well-defined description of an interaction between an external entity and the system. </a:t>
            </a:r>
            <a:endParaRPr/>
          </a:p>
          <a:p>
            <a:pPr indent="-368300" lvl="1" marL="914400" rtl="0" algn="l">
              <a:spcBef>
                <a:spcPts val="500"/>
              </a:spcBef>
              <a:spcAft>
                <a:spcPts val="0"/>
              </a:spcAft>
              <a:buSzPts val="2200"/>
              <a:buChar char="•"/>
            </a:pPr>
            <a:r>
              <a:rPr lang="sv-SE"/>
              <a:t>It defines the event that triggers the scenario, the interaction initiated by the external entity, and the response required of the system.</a:t>
            </a:r>
            <a:endParaRPr/>
          </a:p>
          <a:p>
            <a:pPr indent="-368300" lvl="1" marL="914400" rtl="0" algn="l">
              <a:spcBef>
                <a:spcPts val="500"/>
              </a:spcBef>
              <a:spcAft>
                <a:spcPts val="0"/>
              </a:spcAft>
              <a:buSzPts val="2200"/>
              <a:buChar char="•"/>
            </a:pPr>
            <a:r>
              <a:rPr lang="sv-SE"/>
              <a:t>Similar to use cases or user stories, but examines both quality and functionality.</a:t>
            </a:r>
            <a:endParaRPr/>
          </a:p>
          <a:p>
            <a:pPr indent="-368300" lvl="1" marL="914400" rtl="0" algn="l">
              <a:spcBef>
                <a:spcPts val="500"/>
              </a:spcBef>
              <a:spcAft>
                <a:spcPts val="0"/>
              </a:spcAft>
              <a:buSzPts val="2200"/>
              <a:buChar char="•"/>
            </a:pPr>
            <a:r>
              <a:rPr lang="sv-SE"/>
              <a:t>A sort of “high-level” test case of the system.</a:t>
            </a:r>
            <a:endParaRPr/>
          </a:p>
        </p:txBody>
      </p:sp>
      <p:sp>
        <p:nvSpPr>
          <p:cNvPr id="139" name="Google Shape;139;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45" name="Google Shape;145;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146" name="Google Shape;146;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