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6cd651f5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56cd651f5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b56cd651f5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6cd651f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6cd651f5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b56cd651f5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56cd651f5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56cd651f5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b56cd651f5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56cd651f5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56cd651f5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b56cd651f5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56cd651f5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56cd651f5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b56cd651f5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6911151f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6911151f1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76911151f1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682e97884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682e97884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2682e97884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(breakout rooms - just ask me or a TA)</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6911151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911151f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You have been asked to develop a new automated parking system at the Landvetter airport.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2" name="Google Shape;82;g76911151f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4f8c70c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4f8c70c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The system needs to interact with a number of entities and systems, including:</a:t>
            </a:r>
            <a:endParaRPr sz="1100">
              <a:solidFill>
                <a:srgbClr val="000000"/>
              </a:solidFill>
              <a:latin typeface="Arial"/>
              <a:ea typeface="Arial"/>
              <a:cs typeface="Arial"/>
              <a:sym typeface="Arial"/>
            </a:endParaRPr>
          </a:p>
          <a:p>
            <a:pPr indent="-298450" lvl="0" marL="457200" rtl="0" algn="l">
              <a:spcBef>
                <a:spcPts val="600"/>
              </a:spcBef>
              <a:spcAft>
                <a:spcPts val="0"/>
              </a:spcAft>
              <a:buSzPts val="1100"/>
              <a:buChar char="●"/>
            </a:pPr>
            <a:r>
              <a:rPr lang="sv-SE" sz="1100">
                <a:solidFill>
                  <a:srgbClr val="000000"/>
                </a:solidFill>
                <a:latin typeface="Arial"/>
                <a:ea typeface="Arial"/>
                <a:cs typeface="Arial"/>
                <a:sym typeface="Arial"/>
              </a:rPr>
              <a:t>Customers parking in the ramp</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Airport police and emergency responders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Ramp managers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systems for validating credit card details and submitting payments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The airport’s accounting system</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gate systems with basic controllers (raise / lower)</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systems for signage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An existing personnel system for staffing exit kiosks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0" name="Google Shape;90;g264f8c70c8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6911151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911151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76911151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682e9788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682e9788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 are different formats for writing scenarios. I know you used one in the architecture class, but we are going to use a slightly different one here that prepares us nicely for writing test cases. When creating a scenario, you define six pieces of information. (click) First, you give a brief overview, desribing the goal of the scenario. What do you hope to show about the system using a scenario? What are the execution conditions you want to highlight for that part of the system? (click) Then, we set pre-considitions. What is the the internal state of the system when the stimulus occurs (if significant). This may revolve around information stored in the system that will affect the execution, current number of concurrent users, number of waiting tasks in a queue, that could influence the resulting quality with regard to the attribute we care about. (click) we then look at the relevant factors in the system’s external environment - any significant observations about the environment that the system is running in, related to other pieces of software, infrastructure, even the physical world - such as the unavailability of external systems, current network conditions, particular infrastructure behavior, whether we can access a piece of hardware, if there is a fire in a room, and so on. Is there any special external factor that might influence system quality beyond the direct stimulus.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682e9788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682e9788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then, we define the stimulus. All scenarios start with a stimulus. This is some kind of event that forces the systme to act. This can be a request made to the system by a user or exernal system, or some change in the system’s environment that forces it to act, like a timer going off or a sensor getting a reading. It could be a failure of the system that triggers a sequence of events. This is some kind of trigger that makes the system act.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682e97884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682e97884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a:p>
            <a:pPr indent="0" lvl="0" marL="0" rtl="0" algn="l">
              <a:spcBef>
                <a:spcPts val="0"/>
              </a:spcBef>
              <a:spcAft>
                <a:spcPts val="0"/>
              </a:spcAft>
              <a:buNone/>
            </a:pPr>
            <a:r>
              <a:t/>
            </a:r>
            <a:endParaRPr>
              <a:solidFill>
                <a:srgbClr val="4F4F4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6911151f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911151f1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let’s do some examples together. Then, you can spend the rest of the time working on your own scenarios.</a:t>
            </a:r>
            <a:endParaRPr>
              <a:solidFill>
                <a:srgbClr val="4F4F4F"/>
              </a:solidFill>
            </a:endParaRPr>
          </a:p>
          <a:p>
            <a:pPr indent="0" lvl="0" marL="0" rtl="0" algn="l">
              <a:spcBef>
                <a:spcPts val="0"/>
              </a:spcBef>
              <a:spcAft>
                <a:spcPts val="0"/>
              </a:spcAft>
              <a:buNone/>
            </a:pPr>
            <a:r>
              <a:t/>
            </a:r>
            <a:endParaRPr/>
          </a:p>
        </p:txBody>
      </p:sp>
      <p:sp>
        <p:nvSpPr>
          <p:cNvPr id="134" name="Google Shape;134;g76911151f1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1: </a:t>
            </a:r>
            <a:br>
              <a:rPr lang="sv-SE" sz="3000"/>
            </a:br>
            <a:r>
              <a:rPr lang="sv-SE" sz="3000"/>
              <a:t>Quality Scenarios</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29,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5" name="Google Shape;145;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a:t>
            </a:r>
            <a:endParaRPr/>
          </a:p>
        </p:txBody>
      </p:sp>
      <p:sp>
        <p:nvSpPr>
          <p:cNvPr id="146" name="Google Shape;146;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solidFill>
                  <a:schemeClr val="accent3"/>
                </a:solidFill>
              </a:rPr>
              <a:t>Overview</a:t>
            </a:r>
            <a:r>
              <a:rPr lang="sv-SE" sz="1600"/>
              <a:t>: A user attempts to enter the ramp, using the credit card option. Shows reliability of entry functionality under normal conditions.</a:t>
            </a:r>
            <a:endParaRPr sz="1600"/>
          </a:p>
          <a:p>
            <a:pPr indent="-330200" lvl="0" marL="457200" rtl="0" algn="l">
              <a:spcBef>
                <a:spcPts val="1000"/>
              </a:spcBef>
              <a:spcAft>
                <a:spcPts val="0"/>
              </a:spcAft>
              <a:buSzPts val="1600"/>
              <a:buChar char="•"/>
            </a:pPr>
            <a:r>
              <a:rPr b="1" lang="sv-SE" sz="1600">
                <a:solidFill>
                  <a:schemeClr val="accent3"/>
                </a:solidFill>
              </a:rPr>
              <a:t>System State</a:t>
            </a:r>
            <a:r>
              <a:rPr lang="sv-SE" sz="1600"/>
              <a:t>: System is operating normally. It has been operating for 14 hours, with an average of 10 users entering and exiting per hour.  </a:t>
            </a:r>
            <a:endParaRPr sz="1600"/>
          </a:p>
          <a:p>
            <a:pPr indent="-330200" lvl="0" marL="457200" rtl="0" algn="l">
              <a:spcBef>
                <a:spcPts val="1000"/>
              </a:spcBef>
              <a:spcAft>
                <a:spcPts val="0"/>
              </a:spcAft>
              <a:buSzPts val="1600"/>
              <a:buChar char="•"/>
            </a:pPr>
            <a:r>
              <a:rPr b="1" lang="sv-SE" sz="1600">
                <a:solidFill>
                  <a:schemeClr val="accent3"/>
                </a:solidFill>
              </a:rPr>
              <a:t>Environment State</a:t>
            </a:r>
            <a:r>
              <a:rPr lang="sv-SE" sz="1600"/>
              <a:t>: The garage is not empty or full (0 &lt; N &lt; 100). All physical devices are functioning properly.</a:t>
            </a:r>
            <a:endParaRPr sz="1600"/>
          </a:p>
          <a:p>
            <a:pPr indent="-330200" lvl="0" marL="457200" rtl="0" algn="l">
              <a:spcBef>
                <a:spcPts val="1000"/>
              </a:spcBef>
              <a:spcAft>
                <a:spcPts val="0"/>
              </a:spcAft>
              <a:buSzPts val="1600"/>
              <a:buChar char="•"/>
            </a:pPr>
            <a:r>
              <a:rPr b="1" lang="sv-SE" sz="1600">
                <a:solidFill>
                  <a:schemeClr val="accent3"/>
                </a:solidFill>
              </a:rPr>
              <a:t>External Stimulus</a:t>
            </a:r>
            <a:r>
              <a:rPr lang="sv-SE" sz="1600"/>
              <a:t>: The user inserts a valid credit card at an entrance kiosk.</a:t>
            </a:r>
            <a:endParaRPr sz="1600"/>
          </a:p>
          <a:p>
            <a:pPr indent="-330200" lvl="0" marL="457200" rtl="0" algn="l">
              <a:spcBef>
                <a:spcPts val="1000"/>
              </a:spcBef>
              <a:spcAft>
                <a:spcPts val="0"/>
              </a:spcAft>
              <a:buSzPts val="1600"/>
              <a:buChar char="•"/>
            </a:pPr>
            <a:r>
              <a:rPr b="1" lang="sv-SE" sz="1600">
                <a:solidFill>
                  <a:schemeClr val="accent3"/>
                </a:solidFill>
              </a:rPr>
              <a:t>Required Response</a:t>
            </a:r>
            <a:r>
              <a:rPr lang="sv-SE" sz="1600"/>
              <a:t>: The system authenticates the card. Once accepted, the system sends the command to raise the physical gate. If the garage is now full, the ramp sign is updated to FULL.</a:t>
            </a:r>
            <a:endParaRPr sz="1600"/>
          </a:p>
          <a:p>
            <a:pPr indent="-330200" lvl="0" marL="457200" rtl="0" algn="l">
              <a:spcBef>
                <a:spcPts val="1000"/>
              </a:spcBef>
              <a:spcAft>
                <a:spcPts val="0"/>
              </a:spcAft>
              <a:buSzPts val="1600"/>
              <a:buChar char="•"/>
            </a:pPr>
            <a:r>
              <a:rPr b="1" lang="sv-SE" sz="1600">
                <a:solidFill>
                  <a:schemeClr val="accent3"/>
                </a:solidFill>
              </a:rPr>
              <a:t>Response Measure</a:t>
            </a:r>
            <a:r>
              <a:rPr lang="sv-SE" sz="1600"/>
              <a:t>: On average, the ROCOF must be less than two failures per day, with MTBF of at least 16 hours.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3" name="Google Shape;153;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54" name="Google Shape;154;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solidFill>
                  <a:schemeClr val="accent3"/>
                </a:solidFill>
              </a:rPr>
              <a:t>Overview</a:t>
            </a:r>
            <a:r>
              <a:rPr lang="sv-SE" sz="2000"/>
              <a:t>: Shows that the system can recovery when connection to the entry gate is disrupted.</a:t>
            </a:r>
            <a:endParaRPr sz="2000"/>
          </a:p>
          <a:p>
            <a:pPr indent="-355600" lvl="0" marL="457200" rtl="0" algn="l">
              <a:spcBef>
                <a:spcPts val="1000"/>
              </a:spcBef>
              <a:spcAft>
                <a:spcPts val="0"/>
              </a:spcAft>
              <a:buSzPts val="2000"/>
              <a:buChar char="•"/>
            </a:pPr>
            <a:r>
              <a:rPr b="1" lang="sv-SE" sz="2000">
                <a:solidFill>
                  <a:schemeClr val="accent3"/>
                </a:solidFill>
              </a:rPr>
              <a:t>System State</a:t>
            </a:r>
            <a:r>
              <a:rPr lang="sv-SE" sz="2000"/>
              <a:t>: Operating normally. It has been operating for 14 hours, with an average of 10 users entering and exiting per hour.</a:t>
            </a:r>
            <a:endParaRPr sz="2000"/>
          </a:p>
          <a:p>
            <a:pPr indent="-355600" lvl="0" marL="457200" rtl="0" algn="l">
              <a:spcBef>
                <a:spcPts val="1000"/>
              </a:spcBef>
              <a:spcAft>
                <a:spcPts val="0"/>
              </a:spcAft>
              <a:buSzPts val="2000"/>
              <a:buChar char="•"/>
            </a:pPr>
            <a:r>
              <a:rPr b="1" lang="sv-SE" sz="2000">
                <a:solidFill>
                  <a:schemeClr val="accent3"/>
                </a:solidFill>
              </a:rPr>
              <a:t>Environment State</a:t>
            </a:r>
            <a:r>
              <a:rPr lang="sv-SE" sz="2000"/>
              <a:t>: Connectivity is normal. Garage is not empty or full (0 &lt; N &lt; 100). All physical equipment is functioning.</a:t>
            </a:r>
            <a:endParaRPr sz="2000"/>
          </a:p>
          <a:p>
            <a:pPr indent="-355600" lvl="0" marL="457200" rtl="0" algn="l">
              <a:spcBef>
                <a:spcPts val="1000"/>
              </a:spcBef>
              <a:spcAft>
                <a:spcPts val="0"/>
              </a:spcAft>
              <a:buSzPts val="2000"/>
              <a:buChar char="•"/>
            </a:pPr>
            <a:r>
              <a:rPr b="1" lang="sv-SE" sz="2000">
                <a:solidFill>
                  <a:schemeClr val="accent3"/>
                </a:solidFill>
              </a:rPr>
              <a:t>External Stimulus</a:t>
            </a:r>
            <a:r>
              <a:rPr lang="sv-SE" sz="2000"/>
              <a:t>: The system fails to connect to an entry gate for a sustained length of time (either two minutes, or 100 missed heartbeat messages, have elapsed).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1" name="Google Shape;161;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62" name="Google Shape;162;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SzPts val="1900"/>
              <a:buChar char="•"/>
            </a:pPr>
            <a:r>
              <a:rPr b="1" lang="sv-SE" sz="1900">
                <a:solidFill>
                  <a:schemeClr val="accent3"/>
                </a:solidFill>
              </a:rPr>
              <a:t>Required Response</a:t>
            </a:r>
            <a:r>
              <a:rPr lang="sv-SE" sz="1900"/>
              <a:t>: </a:t>
            </a:r>
            <a:endParaRPr sz="1900"/>
          </a:p>
          <a:p>
            <a:pPr indent="-323850" lvl="1" marL="914400" rtl="0" algn="l">
              <a:spcBef>
                <a:spcPts val="500"/>
              </a:spcBef>
              <a:spcAft>
                <a:spcPts val="0"/>
              </a:spcAft>
              <a:buSzPts val="1500"/>
              <a:buChar char="•"/>
            </a:pPr>
            <a:r>
              <a:rPr lang="sv-SE" sz="1500"/>
              <a:t>The system will update the sign to CLOSED for that kiosk. The screen will display an error message, and no credit cards will be accepted or tickets dispensed. The system will notify managers and personnel. </a:t>
            </a:r>
            <a:endParaRPr sz="1500"/>
          </a:p>
          <a:p>
            <a:pPr indent="-323850" lvl="1" marL="914400" rtl="0" algn="l">
              <a:spcBef>
                <a:spcPts val="500"/>
              </a:spcBef>
              <a:spcAft>
                <a:spcPts val="0"/>
              </a:spcAft>
              <a:buSzPts val="1500"/>
              <a:buChar char="•"/>
            </a:pPr>
            <a:r>
              <a:rPr lang="sv-SE" sz="1500"/>
              <a:t>The system will continue to send messages until a sustained connection is </a:t>
            </a:r>
            <a:r>
              <a:rPr lang="sv-SE" sz="1500"/>
              <a:t>established</a:t>
            </a:r>
            <a:r>
              <a:rPr lang="sv-SE" sz="1500"/>
              <a:t>. When a connection is established, the entrance will be reopened and resume normal operations.</a:t>
            </a:r>
            <a:endParaRPr sz="1500"/>
          </a:p>
          <a:p>
            <a:pPr indent="-349250" lvl="0" marL="457200" rtl="0" algn="l">
              <a:spcBef>
                <a:spcPts val="1000"/>
              </a:spcBef>
              <a:spcAft>
                <a:spcPts val="0"/>
              </a:spcAft>
              <a:buSzPts val="1900"/>
              <a:buChar char="•"/>
            </a:pPr>
            <a:r>
              <a:rPr b="1" lang="sv-SE" sz="1900">
                <a:solidFill>
                  <a:schemeClr val="accent3"/>
                </a:solidFill>
              </a:rPr>
              <a:t>Response Measure</a:t>
            </a:r>
            <a:r>
              <a:rPr lang="sv-SE" sz="1900"/>
              <a:t>: The entrance must be closed within 30 seconds of detecting the loss of connection (95% of the time), within 45 seconds 99% of the time. On establishing a connection again, it must be reopened within 30/45 seconds (95/99% of the time).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9" name="Google Shape;16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0" name="Google Shape;17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lang="sv-SE" sz="2400"/>
              <a:t>: Ensure that system can handle cars exiting garage at rush hour (high throughput).</a:t>
            </a:r>
            <a:endParaRPr sz="2400"/>
          </a:p>
          <a:p>
            <a:pPr indent="-381000" lvl="0" marL="457200" rtl="0" algn="l">
              <a:spcBef>
                <a:spcPts val="1000"/>
              </a:spcBef>
              <a:spcAft>
                <a:spcPts val="0"/>
              </a:spcAft>
              <a:buSzPts val="2400"/>
              <a:buChar char="•"/>
            </a:pPr>
            <a:r>
              <a:rPr b="1" lang="sv-SE" sz="2400">
                <a:solidFill>
                  <a:schemeClr val="accent3"/>
                </a:solidFill>
              </a:rPr>
              <a:t>System State</a:t>
            </a:r>
            <a:r>
              <a:rPr lang="sv-SE" sz="2400"/>
              <a:t>: System is operating under heavy load (&gt; 1000 exit requests per hour).</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lang="sv-SE" sz="2400"/>
              <a:t>: All 10 exit kiosks are occupied, with additional cars waiting to exit at each.</a:t>
            </a:r>
            <a:endParaRPr sz="2400"/>
          </a:p>
          <a:p>
            <a:pPr indent="-381000" lvl="0" marL="457200" rtl="0" algn="l">
              <a:spcBef>
                <a:spcPts val="1000"/>
              </a:spcBef>
              <a:spcAft>
                <a:spcPts val="0"/>
              </a:spcAft>
              <a:buSzPts val="2400"/>
              <a:buChar char="•"/>
            </a:pPr>
            <a:r>
              <a:rPr b="1" lang="sv-SE" sz="2400">
                <a:solidFill>
                  <a:schemeClr val="accent3"/>
                </a:solidFill>
              </a:rPr>
              <a:t>External Stimulus</a:t>
            </a:r>
            <a:r>
              <a:rPr lang="sv-SE" sz="2400"/>
              <a:t>: A large number of card processing/exit requests come within a short window of time (10 within a one minute window).</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7" name="Google Shape;17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8" name="Google Shape;17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Response</a:t>
            </a:r>
            <a:r>
              <a:rPr lang="sv-SE"/>
              <a:t>: All valid card payments posted successfully. All cars are released (system lifts gate and recloses it once car leaves). </a:t>
            </a:r>
            <a:endParaRPr/>
          </a:p>
          <a:p>
            <a:pPr indent="-393700" lvl="0" marL="457200" rtl="0" algn="l">
              <a:spcBef>
                <a:spcPts val="1000"/>
              </a:spcBef>
              <a:spcAft>
                <a:spcPts val="0"/>
              </a:spcAft>
              <a:buSzPts val="2600"/>
              <a:buChar char="•"/>
            </a:pPr>
            <a:r>
              <a:rPr b="1" lang="sv-SE">
                <a:solidFill>
                  <a:schemeClr val="accent3"/>
                </a:solidFill>
              </a:rPr>
              <a:t>Response Measure</a:t>
            </a:r>
            <a:r>
              <a:rPr lang="sv-SE"/>
              <a:t>: 95% of the time, all 10 kiosks release the waiting car within 30 seconds of the request. 99% of the time, all kiosks release within 45 seconds of the request.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5" name="Google Shape;18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Starting Ideas</a:t>
            </a:r>
            <a:endParaRPr/>
          </a:p>
        </p:txBody>
      </p:sp>
      <p:sp>
        <p:nvSpPr>
          <p:cNvPr id="186" name="Google Shape;186;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Performance</a:t>
            </a:r>
            <a:endParaRPr sz="2200"/>
          </a:p>
          <a:p>
            <a:pPr indent="-342900" lvl="1" marL="914400" rtl="0" algn="l">
              <a:spcBef>
                <a:spcPts val="500"/>
              </a:spcBef>
              <a:spcAft>
                <a:spcPts val="0"/>
              </a:spcAft>
              <a:buSzPts val="1800"/>
              <a:buChar char="•"/>
            </a:pPr>
            <a:r>
              <a:rPr lang="sv-SE" sz="1800"/>
              <a:t>Time to exit ramp</a:t>
            </a:r>
            <a:endParaRPr sz="1800"/>
          </a:p>
          <a:p>
            <a:pPr indent="-368300" lvl="0" marL="457200" rtl="0" algn="l">
              <a:spcBef>
                <a:spcPts val="1000"/>
              </a:spcBef>
              <a:spcAft>
                <a:spcPts val="0"/>
              </a:spcAft>
              <a:buSzPts val="2200"/>
              <a:buChar char="•"/>
            </a:pPr>
            <a:r>
              <a:rPr lang="sv-SE" sz="2200"/>
              <a:t>Availability</a:t>
            </a:r>
            <a:endParaRPr sz="2200"/>
          </a:p>
          <a:p>
            <a:pPr indent="-342900" lvl="1" marL="914400" rtl="0" algn="l">
              <a:spcBef>
                <a:spcPts val="500"/>
              </a:spcBef>
              <a:spcAft>
                <a:spcPts val="0"/>
              </a:spcAft>
              <a:buSzPts val="1800"/>
              <a:buChar char="•"/>
            </a:pPr>
            <a:r>
              <a:rPr lang="sv-SE" sz="1800"/>
              <a:t>Exit Kiosk Malfunction</a:t>
            </a:r>
            <a:endParaRPr sz="1800"/>
          </a:p>
          <a:p>
            <a:pPr indent="-342900" lvl="1" marL="914400" rtl="0" algn="l">
              <a:spcBef>
                <a:spcPts val="500"/>
              </a:spcBef>
              <a:spcAft>
                <a:spcPts val="0"/>
              </a:spcAft>
              <a:buSzPts val="1800"/>
              <a:buChar char="•"/>
            </a:pPr>
            <a:r>
              <a:rPr lang="sv-SE" sz="1800"/>
              <a:t>Loss of Connection to Credit Card Processing</a:t>
            </a:r>
            <a:endParaRPr sz="1800"/>
          </a:p>
          <a:p>
            <a:pPr indent="-368300" lvl="0" marL="457200" rtl="0" algn="l">
              <a:spcBef>
                <a:spcPts val="1000"/>
              </a:spcBef>
              <a:spcAft>
                <a:spcPts val="0"/>
              </a:spcAft>
              <a:buSzPts val="2200"/>
              <a:buChar char="•"/>
            </a:pPr>
            <a:r>
              <a:rPr lang="sv-SE" sz="2200"/>
              <a:t>Scalability</a:t>
            </a:r>
            <a:endParaRPr sz="2200"/>
          </a:p>
          <a:p>
            <a:pPr indent="-342900" lvl="1" marL="914400" rtl="0" algn="l">
              <a:spcBef>
                <a:spcPts val="500"/>
              </a:spcBef>
              <a:spcAft>
                <a:spcPts val="0"/>
              </a:spcAft>
              <a:buSzPts val="1800"/>
              <a:buChar char="•"/>
            </a:pPr>
            <a:r>
              <a:rPr lang="sv-SE" sz="1800"/>
              <a:t>Addition of more entrance/exit kiosks.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3" name="Google Shape;19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Together</a:t>
            </a:r>
            <a:endParaRPr/>
          </a:p>
        </p:txBody>
      </p:sp>
      <p:sp>
        <p:nvSpPr>
          <p:cNvPr id="194" name="Google Shape;194;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solidFill>
                  <a:schemeClr val="accent3"/>
                </a:solidFill>
              </a:rPr>
              <a:t>Overview</a:t>
            </a:r>
            <a:r>
              <a:rPr lang="sv-SE" sz="1800"/>
              <a:t>: </a:t>
            </a:r>
            <a:endParaRPr sz="1800"/>
          </a:p>
          <a:p>
            <a:pPr indent="-342900" lvl="0" marL="457200" rtl="0" algn="l">
              <a:spcBef>
                <a:spcPts val="1000"/>
              </a:spcBef>
              <a:spcAft>
                <a:spcPts val="0"/>
              </a:spcAft>
              <a:buSzPts val="1800"/>
              <a:buChar char="•"/>
            </a:pPr>
            <a:r>
              <a:rPr b="1" lang="sv-SE" sz="1800">
                <a:solidFill>
                  <a:schemeClr val="accent3"/>
                </a:solidFill>
              </a:rPr>
              <a:t>System State</a:t>
            </a:r>
            <a:r>
              <a:rPr lang="sv-SE" sz="1800"/>
              <a:t>: </a:t>
            </a:r>
            <a:endParaRPr sz="1800"/>
          </a:p>
          <a:p>
            <a:pPr indent="-342900" lvl="0" marL="457200" rtl="0" algn="l">
              <a:spcBef>
                <a:spcPts val="1000"/>
              </a:spcBef>
              <a:spcAft>
                <a:spcPts val="0"/>
              </a:spcAft>
              <a:buSzPts val="1800"/>
              <a:buChar char="•"/>
            </a:pPr>
            <a:r>
              <a:rPr b="1" lang="sv-SE" sz="1800">
                <a:solidFill>
                  <a:schemeClr val="accent3"/>
                </a:solidFill>
              </a:rPr>
              <a:t>Environment State</a:t>
            </a:r>
            <a:r>
              <a:rPr lang="sv-SE" sz="1800"/>
              <a:t>: </a:t>
            </a:r>
            <a:endParaRPr sz="1800"/>
          </a:p>
          <a:p>
            <a:pPr indent="-342900" lvl="0" marL="457200" rtl="0" algn="l">
              <a:spcBef>
                <a:spcPts val="1000"/>
              </a:spcBef>
              <a:spcAft>
                <a:spcPts val="0"/>
              </a:spcAft>
              <a:buSzPts val="1800"/>
              <a:buChar char="•"/>
            </a:pPr>
            <a:r>
              <a:rPr b="1" lang="sv-SE" sz="1800">
                <a:solidFill>
                  <a:schemeClr val="accent3"/>
                </a:solidFill>
              </a:rPr>
              <a:t>External Stimulus</a:t>
            </a:r>
            <a:r>
              <a:rPr lang="sv-SE" sz="1800"/>
              <a:t>: </a:t>
            </a:r>
            <a:endParaRPr sz="1800"/>
          </a:p>
          <a:p>
            <a:pPr indent="-342900" lvl="0" marL="457200" rtl="0" algn="l">
              <a:spcBef>
                <a:spcPts val="1000"/>
              </a:spcBef>
              <a:spcAft>
                <a:spcPts val="0"/>
              </a:spcAft>
              <a:buSzPts val="1800"/>
              <a:buChar char="•"/>
            </a:pPr>
            <a:r>
              <a:rPr b="1" lang="sv-SE" sz="1800">
                <a:solidFill>
                  <a:schemeClr val="accent3"/>
                </a:solidFill>
              </a:rPr>
              <a:t>Required Response</a:t>
            </a:r>
            <a:r>
              <a:rPr lang="sv-SE" sz="1800"/>
              <a:t>: </a:t>
            </a:r>
            <a:endParaRPr sz="1800"/>
          </a:p>
          <a:p>
            <a:pPr indent="-342900" lvl="0" marL="457200" rtl="0" algn="l">
              <a:spcBef>
                <a:spcPts val="1000"/>
              </a:spcBef>
              <a:spcAft>
                <a:spcPts val="0"/>
              </a:spcAft>
              <a:buSzPts val="1800"/>
              <a:buChar char="•"/>
            </a:pPr>
            <a:r>
              <a:rPr b="1" lang="sv-SE" sz="1800">
                <a:solidFill>
                  <a:schemeClr val="accent3"/>
                </a:solidFill>
              </a:rPr>
              <a:t>Response Measure</a:t>
            </a:r>
            <a:r>
              <a:rPr lang="sv-SE" sz="1800"/>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7" name="Google Shape;77;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Exercise Sessions</a:t>
            </a:r>
            <a:endParaRPr/>
          </a:p>
        </p:txBody>
      </p:sp>
      <p:sp>
        <p:nvSpPr>
          <p:cNvPr id="78" name="Google Shape;78;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Builds on the lectures with interactive activities.</a:t>
            </a:r>
            <a:endParaRPr/>
          </a:p>
          <a:p>
            <a:pPr indent="-368300" lvl="1" marL="914400" rtl="0" algn="l">
              <a:spcBef>
                <a:spcPts val="500"/>
              </a:spcBef>
              <a:spcAft>
                <a:spcPts val="0"/>
              </a:spcAft>
              <a:buSzPts val="2200"/>
              <a:buChar char="•"/>
            </a:pPr>
            <a:r>
              <a:rPr lang="sv-SE"/>
              <a:t>Work in groups. Feel free to come and go, split off into breakout rooms.</a:t>
            </a:r>
            <a:endParaRPr/>
          </a:p>
          <a:p>
            <a:pPr indent="-368300" lvl="1" marL="914400" rtl="0" algn="l">
              <a:spcBef>
                <a:spcPts val="500"/>
              </a:spcBef>
              <a:spcAft>
                <a:spcPts val="0"/>
              </a:spcAft>
              <a:buSzPts val="2200"/>
              <a:buChar char="•"/>
            </a:pPr>
            <a:r>
              <a:rPr lang="sv-SE"/>
              <a:t>Not graded - intended to build skills that will be helpful on assignments and in the future.</a:t>
            </a:r>
            <a:endParaRPr/>
          </a:p>
          <a:p>
            <a:pPr indent="-393700" lvl="0" marL="457200" rtl="0" algn="l">
              <a:spcBef>
                <a:spcPts val="1000"/>
              </a:spcBef>
              <a:spcAft>
                <a:spcPts val="0"/>
              </a:spcAft>
              <a:buSzPts val="2600"/>
              <a:buChar char="•"/>
            </a:pPr>
            <a:r>
              <a:rPr lang="sv-SE"/>
              <a:t>Professor + TAs will answer questions.</a:t>
            </a:r>
            <a:endParaRPr/>
          </a:p>
          <a:p>
            <a:pPr indent="-368300" lvl="1" marL="914400" rtl="0" algn="l">
              <a:spcBef>
                <a:spcPts val="500"/>
              </a:spcBef>
              <a:spcAft>
                <a:spcPts val="0"/>
              </a:spcAft>
              <a:buSzPts val="2200"/>
              <a:buChar char="•"/>
            </a:pPr>
            <a:r>
              <a:rPr lang="sv-SE"/>
              <a:t>Also a good time to ask us homework questions!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5" name="Google Shape;85;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86" name="Google Shape;86;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Fully automated parking system.</a:t>
            </a:r>
            <a:endParaRPr/>
          </a:p>
          <a:p>
            <a:pPr indent="-368300" lvl="1" marL="914400" rtl="0" algn="l">
              <a:spcBef>
                <a:spcPts val="500"/>
              </a:spcBef>
              <a:spcAft>
                <a:spcPts val="0"/>
              </a:spcAft>
              <a:buSzPts val="2200"/>
              <a:buChar char="•"/>
            </a:pPr>
            <a:r>
              <a:rPr lang="sv-SE"/>
              <a:t>User can insert credit card into a reader at parking ramp entrance. Records time of entry.</a:t>
            </a:r>
            <a:endParaRPr/>
          </a:p>
          <a:p>
            <a:pPr indent="-368300" lvl="1" marL="914400" rtl="0" algn="l">
              <a:spcBef>
                <a:spcPts val="500"/>
              </a:spcBef>
              <a:spcAft>
                <a:spcPts val="0"/>
              </a:spcAft>
              <a:buSzPts val="2200"/>
              <a:buChar char="•"/>
            </a:pPr>
            <a:r>
              <a:rPr lang="sv-SE"/>
              <a:t>User presents same card on exit.</a:t>
            </a:r>
            <a:endParaRPr/>
          </a:p>
          <a:p>
            <a:pPr indent="-368300" lvl="1" marL="914400" rtl="0" algn="l">
              <a:spcBef>
                <a:spcPts val="500"/>
              </a:spcBef>
              <a:spcAft>
                <a:spcPts val="0"/>
              </a:spcAft>
              <a:buSzPts val="2200"/>
              <a:buChar char="•"/>
            </a:pPr>
            <a:r>
              <a:rPr lang="sv-SE"/>
              <a:t>User can also get a ticket on entry (with time of entrance) and pay by credit card or cash on exit.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3" name="Google Shape;93;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94" name="Google Shape;94;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Interacts with: </a:t>
            </a:r>
            <a:endParaRPr/>
          </a:p>
          <a:p>
            <a:pPr indent="-368300" lvl="1" marL="914400" rtl="0" algn="l">
              <a:spcBef>
                <a:spcPts val="500"/>
              </a:spcBef>
              <a:spcAft>
                <a:spcPts val="0"/>
              </a:spcAft>
              <a:buSzPts val="2200"/>
              <a:buChar char="•"/>
            </a:pPr>
            <a:r>
              <a:rPr lang="sv-SE"/>
              <a:t>customers</a:t>
            </a:r>
            <a:endParaRPr/>
          </a:p>
          <a:p>
            <a:pPr indent="-368300" lvl="1" marL="914400" rtl="0" algn="l">
              <a:spcBef>
                <a:spcPts val="500"/>
              </a:spcBef>
              <a:spcAft>
                <a:spcPts val="0"/>
              </a:spcAft>
              <a:buSzPts val="2200"/>
              <a:buChar char="•"/>
            </a:pPr>
            <a:r>
              <a:rPr lang="sv-SE"/>
              <a:t>police and emergency responders</a:t>
            </a:r>
            <a:endParaRPr/>
          </a:p>
          <a:p>
            <a:pPr indent="-368300" lvl="1" marL="914400" rtl="0" algn="l">
              <a:spcBef>
                <a:spcPts val="500"/>
              </a:spcBef>
              <a:spcAft>
                <a:spcPts val="0"/>
              </a:spcAft>
              <a:buSzPts val="2200"/>
              <a:buChar char="•"/>
            </a:pPr>
            <a:r>
              <a:rPr lang="sv-SE"/>
              <a:t>external card validation and payment systems</a:t>
            </a:r>
            <a:endParaRPr/>
          </a:p>
          <a:p>
            <a:pPr indent="-368300" lvl="1" marL="914400" rtl="0" algn="l">
              <a:spcBef>
                <a:spcPts val="500"/>
              </a:spcBef>
              <a:spcAft>
                <a:spcPts val="0"/>
              </a:spcAft>
              <a:buSzPts val="2200"/>
              <a:buChar char="•"/>
            </a:pPr>
            <a:r>
              <a:rPr lang="sv-SE"/>
              <a:t>accounting system</a:t>
            </a:r>
            <a:endParaRPr/>
          </a:p>
          <a:p>
            <a:pPr indent="-368300" lvl="1" marL="914400" rtl="0" algn="l">
              <a:spcBef>
                <a:spcPts val="500"/>
              </a:spcBef>
              <a:spcAft>
                <a:spcPts val="0"/>
              </a:spcAft>
              <a:buSzPts val="2200"/>
              <a:buChar char="•"/>
            </a:pPr>
            <a:r>
              <a:rPr lang="sv-SE"/>
              <a:t>physical gate and signage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1" name="Google Shape;10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102" name="Google Shape;102;p16"/>
          <p:cNvSpPr txBox="1"/>
          <p:nvPr/>
        </p:nvSpPr>
        <p:spPr>
          <a:xfrm>
            <a:off x="468900" y="1282400"/>
            <a:ext cx="4103100" cy="335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1800">
                <a:solidFill>
                  <a:schemeClr val="dk1"/>
                </a:solidFill>
              </a:rPr>
              <a:t>The system will be deployed within the physical architecture of the airport parking garage, incorporating:</a:t>
            </a:r>
            <a:endParaRPr sz="1800">
              <a:solidFill>
                <a:schemeClr val="dk1"/>
              </a:solidFill>
            </a:endParaRPr>
          </a:p>
          <a:p>
            <a:pPr indent="-342900" lvl="0" marL="457200" rtl="0" algn="l">
              <a:spcBef>
                <a:spcPts val="600"/>
              </a:spcBef>
              <a:spcAft>
                <a:spcPts val="0"/>
              </a:spcAft>
              <a:buClr>
                <a:schemeClr val="dk1"/>
              </a:buClr>
              <a:buSzPts val="1800"/>
              <a:buChar char="●"/>
            </a:pPr>
            <a:r>
              <a:rPr lang="sv-SE" sz="1800">
                <a:solidFill>
                  <a:schemeClr val="dk1"/>
                </a:solidFill>
              </a:rPr>
              <a:t>Entrance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dispensers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Credit card reader for e-park</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reader for contract parking</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Parking entrance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{FULL / NOT FULL} </a:t>
            </a:r>
            <a:endParaRPr sz="1800">
              <a:solidFill>
                <a:schemeClr val="dk1"/>
              </a:solidFill>
            </a:endParaRPr>
          </a:p>
        </p:txBody>
      </p:sp>
      <p:sp>
        <p:nvSpPr>
          <p:cNvPr id="103" name="Google Shape;103;p16"/>
          <p:cNvSpPr txBox="1"/>
          <p:nvPr/>
        </p:nvSpPr>
        <p:spPr>
          <a:xfrm>
            <a:off x="4692300" y="1325225"/>
            <a:ext cx="3994500" cy="33924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sv-SE" sz="1800">
                <a:solidFill>
                  <a:schemeClr val="dk1"/>
                </a:solidFill>
              </a:rPr>
              <a:t>Exit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{OPEN / CLOSED}</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Staffed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Automated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Exit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Security Cameras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Hardware for Parking System</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Dual server w/failover (can switch in event of failure)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Clustered DB</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Storage area network</a:t>
            </a:r>
            <a:endParaRPr sz="1800">
              <a:solidFill>
                <a:schemeClr val="dk1"/>
              </a:solidFill>
            </a:endParaRPr>
          </a:p>
          <a:p>
            <a:pPr indent="0" lvl="0" marL="0" rtl="0" algn="l">
              <a:spcBef>
                <a:spcPts val="60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09" name="Google Shape;109;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10" name="Google Shape;110;p17"/>
          <p:cNvPicPr preferRelativeResize="0"/>
          <p:nvPr/>
        </p:nvPicPr>
        <p:blipFill>
          <a:blip r:embed="rId3">
            <a:alphaModFix/>
          </a:blip>
          <a:stretch>
            <a:fillRect/>
          </a:stretch>
        </p:blipFill>
        <p:spPr>
          <a:xfrm>
            <a:off x="326775" y="1952000"/>
            <a:ext cx="3594950" cy="1606100"/>
          </a:xfrm>
          <a:prstGeom prst="rect">
            <a:avLst/>
          </a:prstGeom>
          <a:noFill/>
          <a:ln>
            <a:noFill/>
          </a:ln>
        </p:spPr>
      </p:pic>
      <p:sp>
        <p:nvSpPr>
          <p:cNvPr id="111" name="Google Shape;111;p17"/>
          <p:cNvSpPr/>
          <p:nvPr/>
        </p:nvSpPr>
        <p:spPr>
          <a:xfrm>
            <a:off x="5029875" y="596175"/>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12" name="Google Shape;112;p17"/>
          <p:cNvSpPr/>
          <p:nvPr/>
        </p:nvSpPr>
        <p:spPr>
          <a:xfrm>
            <a:off x="4638075" y="163985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important information stored in the system, current load)</a:t>
            </a:r>
            <a:endParaRPr sz="2000">
              <a:solidFill>
                <a:schemeClr val="dk1"/>
              </a:solidFill>
            </a:endParaRPr>
          </a:p>
        </p:txBody>
      </p:sp>
      <p:sp>
        <p:nvSpPr>
          <p:cNvPr id="113" name="Google Shape;113;p17"/>
          <p:cNvSpPr/>
          <p:nvPr/>
        </p:nvSpPr>
        <p:spPr>
          <a:xfrm>
            <a:off x="4638075" y="3256225"/>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Environment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Observations about the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19" name="Google Shape;11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0" name="Google Shape;120;p18"/>
          <p:cNvSpPr/>
          <p:nvPr/>
        </p:nvSpPr>
        <p:spPr>
          <a:xfrm>
            <a:off x="698850" y="1491625"/>
            <a:ext cx="3983700" cy="26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Event (input or environmental factor) that triggers a response from the system.</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attacks, expiration of time limit)</a:t>
            </a:r>
            <a:endParaRPr sz="2000">
              <a:solidFill>
                <a:schemeClr val="dk1"/>
              </a:solidFill>
            </a:endParaRPr>
          </a:p>
        </p:txBody>
      </p:sp>
      <p:pic>
        <p:nvPicPr>
          <p:cNvPr id="121" name="Google Shape;121;p18"/>
          <p:cNvPicPr preferRelativeResize="0"/>
          <p:nvPr/>
        </p:nvPicPr>
        <p:blipFill>
          <a:blip r:embed="rId3">
            <a:alphaModFix/>
          </a:blip>
          <a:stretch>
            <a:fillRect/>
          </a:stretch>
        </p:blipFill>
        <p:spPr>
          <a:xfrm>
            <a:off x="5288725" y="1867275"/>
            <a:ext cx="3594950" cy="160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27" name="Google Shape;12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8" name="Google Shape;128;p19"/>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129" name="Google Shape;129;p19"/>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pic>
        <p:nvPicPr>
          <p:cNvPr id="130" name="Google Shape;130;p19"/>
          <p:cNvPicPr preferRelativeResize="0"/>
          <p:nvPr/>
        </p:nvPicPr>
        <p:blipFill>
          <a:blip r:embed="rId3">
            <a:alphaModFix/>
          </a:blip>
          <a:stretch>
            <a:fillRect/>
          </a:stretch>
        </p:blipFill>
        <p:spPr>
          <a:xfrm>
            <a:off x="774550" y="2000400"/>
            <a:ext cx="3594950" cy="160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7" name="Google Shape;137;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38" name="Google Shape;138;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centered around the following:</a:t>
            </a:r>
            <a:endParaRPr/>
          </a:p>
          <a:p>
            <a:pPr indent="-368300" lvl="1" marL="914400" rtl="0" algn="l">
              <a:spcBef>
                <a:spcPts val="500"/>
              </a:spcBef>
              <a:spcAft>
                <a:spcPts val="0"/>
              </a:spcAft>
              <a:buSzPts val="2200"/>
              <a:buChar char="•"/>
            </a:pPr>
            <a:r>
              <a:rPr lang="sv-SE"/>
              <a:t>Reliability</a:t>
            </a:r>
            <a:endParaRPr/>
          </a:p>
          <a:p>
            <a:pPr indent="-368300" lvl="1" marL="914400" rtl="0" algn="l">
              <a:spcBef>
                <a:spcPts val="500"/>
              </a:spcBef>
              <a:spcAft>
                <a:spcPts val="0"/>
              </a:spcAft>
              <a:buSzPts val="2200"/>
              <a:buChar char="•"/>
            </a:pPr>
            <a:r>
              <a:rPr lang="sv-SE"/>
              <a:t>Availability</a:t>
            </a:r>
            <a:endParaRPr/>
          </a:p>
          <a:p>
            <a:pPr indent="-368300" lvl="1" marL="914400" rtl="0" algn="l">
              <a:spcBef>
                <a:spcPts val="500"/>
              </a:spcBef>
              <a:spcAft>
                <a:spcPts val="0"/>
              </a:spcAft>
              <a:buSzPts val="2200"/>
              <a:buChar char="•"/>
            </a:pPr>
            <a:r>
              <a:rPr lang="sv-SE"/>
              <a:t>Performance</a:t>
            </a:r>
            <a:endParaRPr/>
          </a:p>
          <a:p>
            <a:pPr indent="-368300" lvl="1" marL="914400" rtl="0" algn="l">
              <a:spcBef>
                <a:spcPts val="500"/>
              </a:spcBef>
              <a:spcAft>
                <a:spcPts val="0"/>
              </a:spcAft>
              <a:buSzPts val="2200"/>
              <a:buChar char="•"/>
            </a:pPr>
            <a:r>
              <a:rPr lang="sv-SE"/>
              <a:t>Scalability</a:t>
            </a:r>
            <a:endParaRPr/>
          </a:p>
          <a:p>
            <a:pPr indent="-393700" lvl="0" marL="457200" rtl="0" algn="l">
              <a:spcBef>
                <a:spcPts val="1000"/>
              </a:spcBef>
              <a:spcAft>
                <a:spcPts val="0"/>
              </a:spcAft>
              <a:buSzPts val="2600"/>
              <a:buChar char="•"/>
            </a:pPr>
            <a:r>
              <a:rPr lang="sv-SE"/>
              <a:t>Remember to include both a response and a response measure (with acceptable threshold)!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