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33" Type="http://schemas.openxmlformats.org/officeDocument/2006/relationships/slide" Target="slides/slide26.xml"/><Relationship Id="rId32" Type="http://schemas.openxmlformats.org/officeDocument/2006/relationships/slide" Target="slides/slide25.xml"/><Relationship Id="rId35" Type="http://schemas.openxmlformats.org/officeDocument/2006/relationships/slide" Target="slides/slide28.xml"/><Relationship Id="rId34" Type="http://schemas.openxmlformats.org/officeDocument/2006/relationships/slide" Target="slides/slide27.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tructural_failure" TargetMode="Externa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1" name="Shape 151"/>
        <p:cNvGrpSpPr/>
        <p:nvPr/>
      </p:nvGrpSpPr>
      <p:grpSpPr>
        <a:xfrm>
          <a:off x="0" y="0"/>
          <a:ext cx="0" cy="0"/>
          <a:chOff x="0" y="0"/>
          <a:chExt cx="0" cy="0"/>
        </a:xfrm>
      </p:grpSpPr>
      <p:sp>
        <p:nvSpPr>
          <p:cNvPr id="152" name="Google Shape;152;g6efd18c2fe_0_6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6efd18c2fe_0_6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Tend to be of the form X for Y replacement, where we choose an operand - one variable in an expression - and swap it out for another variable in different ways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a:t>
            </a:r>
            <a:endParaRPr>
              <a:solidFill>
                <a:srgbClr val="252525"/>
              </a:solidFill>
              <a:highlight>
                <a:srgbClr val="FFFFFF"/>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6efd18c2fe_0_10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6efd18c2fe_0_10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Tend to be of the form X for Y replacement, where we choose an operand - one variable in an expression - and swap it out for another variable in different ways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a:t>
            </a:r>
            <a:endParaRPr>
              <a:solidFill>
                <a:srgbClr val="252525"/>
              </a:solidFill>
              <a:highlight>
                <a:srgbClr val="FFFFFF"/>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5" name="Shape 165"/>
        <p:cNvGrpSpPr/>
        <p:nvPr/>
      </p:nvGrpSpPr>
      <p:grpSpPr>
        <a:xfrm>
          <a:off x="0" y="0"/>
          <a:ext cx="0" cy="0"/>
          <a:chOff x="0" y="0"/>
          <a:chExt cx="0" cy="0"/>
        </a:xfrm>
      </p:grpSpPr>
      <p:sp>
        <p:nvSpPr>
          <p:cNvPr id="166" name="Google Shape;166;g6efd18c2fe_0_6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6efd18c2fe_0_6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Let’s step up one level. We’ve modified the operands, now we’re going to modify the operators. (2-4). (unary - positive, negative, pointer, indirection. We can mutate all three forms.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 rest)</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g6efd18c2fe_0_107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efd18c2fe_0_107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Let’s step up one level. We’ve modified the operands, now we’re going to modify the operators. (2-4). We can mutate all three forms.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(go over rest)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(9) - including an operand if needed, x+y, then add +z, or change x+y to be x + --y</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9" name="Shape 179"/>
        <p:cNvGrpSpPr/>
        <p:nvPr/>
      </p:nvGrpSpPr>
      <p:grpSpPr>
        <a:xfrm>
          <a:off x="0" y="0"/>
          <a:ext cx="0" cy="0"/>
          <a:chOff x="0" y="0"/>
          <a:chExt cx="0" cy="0"/>
        </a:xfrm>
      </p:grpSpPr>
      <p:sp>
        <p:nvSpPr>
          <p:cNvPr id="180" name="Google Shape;180;g6efd18c2fe_0_68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6efd18c2fe_0_68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 = bitwise xor</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 inverts bit pattern, 1101 - 0010 - one’s complement, way to represent negative numbers in binary</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chemeClr val="lt1"/>
                </a:highlight>
              </a:rPr>
              <a:t>! logical negation</a:t>
            </a:r>
            <a:endParaRPr>
              <a:solidFill>
                <a:srgbClr val="252525"/>
              </a:solidFill>
              <a:highlight>
                <a:srgbClr val="FFFFFF"/>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6" name="Shape 186"/>
        <p:cNvGrpSpPr/>
        <p:nvPr/>
      </p:nvGrpSpPr>
      <p:grpSpPr>
        <a:xfrm>
          <a:off x="0" y="0"/>
          <a:ext cx="0" cy="0"/>
          <a:chOff x="0" y="0"/>
          <a:chExt cx="0" cy="0"/>
        </a:xfrm>
      </p:grpSpPr>
      <p:sp>
        <p:nvSpPr>
          <p:cNvPr id="187" name="Google Shape;187;g6efd18c2fe_0_6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6efd18c2fe_0_6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 now, how these shortcuts work is that they perform one operator using one operator. So, you can’t do insertion or deletion, but you can do replacement.</a:t>
            </a:r>
            <a:endParaRPr>
              <a:solidFill>
                <a:srgbClr val="252525"/>
              </a:solidFill>
              <a:highlight>
                <a:srgbClr val="FFFFFF"/>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3" name="Shape 193"/>
        <p:cNvGrpSpPr/>
        <p:nvPr/>
      </p:nvGrpSpPr>
      <p:grpSpPr>
        <a:xfrm>
          <a:off x="0" y="0"/>
          <a:ext cx="0" cy="0"/>
          <a:chOff x="0" y="0"/>
          <a:chExt cx="0" cy="0"/>
        </a:xfrm>
      </p:grpSpPr>
      <p:sp>
        <p:nvSpPr>
          <p:cNvPr id="194" name="Google Shape;194;g6efd18c2fe_0_6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6efd18c2fe_0_6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0" name="Shape 200"/>
        <p:cNvGrpSpPr/>
        <p:nvPr/>
      </p:nvGrpSpPr>
      <p:grpSpPr>
        <a:xfrm>
          <a:off x="0" y="0"/>
          <a:ext cx="0" cy="0"/>
          <a:chOff x="0" y="0"/>
          <a:chExt cx="0" cy="0"/>
        </a:xfrm>
      </p:grpSpPr>
      <p:sp>
        <p:nvSpPr>
          <p:cNvPr id="201" name="Google Shape;201;g6efd18c2fe_0_7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6efd18c2fe_0_7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In OO languages, you can also perform mutations based on encapsulation and inheritance, and take advantage of common faults in handling those features.\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(6 - to kill this mutant, you need a test case that can show that the reference to the parent is incorrect)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(8) - this is the reverse case</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(9) - Newly defined and overridden methods in the child will reference the new varialbe instead of the parent. </a:t>
            </a:r>
            <a:endParaRPr>
              <a:solidFill>
                <a:srgbClr val="252525"/>
              </a:solidFill>
              <a:highlight>
                <a:srgbClr val="FFFFFF"/>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7" name="Shape 207"/>
        <p:cNvGrpSpPr/>
        <p:nvPr/>
      </p:nvGrpSpPr>
      <p:grpSpPr>
        <a:xfrm>
          <a:off x="0" y="0"/>
          <a:ext cx="0" cy="0"/>
          <a:chOff x="0" y="0"/>
          <a:chExt cx="0" cy="0"/>
        </a:xfrm>
      </p:grpSpPr>
      <p:sp>
        <p:nvSpPr>
          <p:cNvPr id="208" name="Google Shape;208;g6efd18c2fe_0_10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6efd18c2fe_0_10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In OO languages, you can also perform mutations based on encapsulation and inheritance, and take advantage of common faults in handling those features.\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(6 - to kill this mutant, you need a test case that can show that the reference to the parent is incorrect)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(8) - this is the reverse case</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(9) - Newly defined and overridden methods in the child will reference the new varialbe instead of the parent. </a:t>
            </a:r>
            <a:endParaRPr>
              <a:solidFill>
                <a:srgbClr val="252525"/>
              </a:solidFill>
              <a:highlight>
                <a:srgbClr val="FFFFFF"/>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6efd18c2fe_0_7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6efd18c2fe_0_7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(4) - such as when you need to access a private variable from the parent. A common mistake is to call the parent version at the wrong time, so (5)</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6efd18c2fe_0_6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6efd18c2fe_0_6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52727"/>
              </a:lnSpc>
              <a:spcBef>
                <a:spcPts val="600"/>
              </a:spcBef>
              <a:spcAft>
                <a:spcPts val="0"/>
              </a:spcAft>
              <a:buNone/>
            </a:pPr>
            <a:r>
              <a:rPr lang="sv-SE" sz="1050">
                <a:solidFill>
                  <a:srgbClr val="252525"/>
                </a:solidFill>
                <a:highlight>
                  <a:srgbClr val="FFFFFF"/>
                </a:highlight>
              </a:rPr>
              <a:t>These picture are of the Space Shuttle </a:t>
            </a:r>
            <a:r>
              <a:rPr i="1" lang="sv-SE" sz="1050">
                <a:solidFill>
                  <a:srgbClr val="252525"/>
                </a:solidFill>
                <a:highlight>
                  <a:srgbClr val="FFFFFF"/>
                </a:highlight>
              </a:rPr>
              <a:t>Challenger</a:t>
            </a:r>
            <a:r>
              <a:rPr lang="sv-SE" sz="1050">
                <a:solidFill>
                  <a:srgbClr val="252525"/>
                </a:solidFill>
                <a:highlight>
                  <a:srgbClr val="FFFFFF"/>
                </a:highlight>
              </a:rPr>
              <a:t>, which was destroyed on launch in 1986 when a seal in one of its solid rocker boosters failed during liftoff. The O-ring was not designed to fly under cold conditions, and this was a January launch, during a cold snap. Its failure caused a breach in thejoint it sealed, allowing pressurized gas to reach the outside. This led to the separation of a joint attachment and the </a:t>
            </a:r>
            <a:r>
              <a:rPr lang="sv-SE" sz="1050">
                <a:solidFill>
                  <a:srgbClr val="0B0080"/>
                </a:solidFill>
                <a:highlight>
                  <a:srgbClr val="FFFFFF"/>
                </a:highlight>
                <a:uFill>
                  <a:noFill/>
                </a:uFill>
                <a:hlinkClick r:id="rId2"/>
              </a:rPr>
              <a:t>structural failure</a:t>
            </a:r>
            <a:r>
              <a:rPr lang="sv-SE" sz="1050">
                <a:solidFill>
                  <a:srgbClr val="252525"/>
                </a:solidFill>
                <a:highlight>
                  <a:srgbClr val="FFFFFF"/>
                </a:highlight>
              </a:rPr>
              <a:t> of the external fuel tank. All seven of its astronauts died.</a:t>
            </a:r>
            <a:endParaRPr sz="1050">
              <a:solidFill>
                <a:srgbClr val="252525"/>
              </a:solidFill>
              <a:highlight>
                <a:srgbClr val="FFFFFF"/>
              </a:highlight>
            </a:endParaRPr>
          </a:p>
          <a:p>
            <a:pPr indent="0" lvl="0" marL="0" rtl="0" algn="l">
              <a:lnSpc>
                <a:spcPct val="152727"/>
              </a:lnSpc>
              <a:spcBef>
                <a:spcPts val="600"/>
              </a:spcBef>
              <a:spcAft>
                <a:spcPts val="0"/>
              </a:spcAft>
              <a:buClr>
                <a:schemeClr val="dk1"/>
              </a:buClr>
              <a:buSzPts val="1100"/>
              <a:buFont typeface="Arial"/>
              <a:buNone/>
            </a:pPr>
            <a:r>
              <a:rPr lang="sv-SE" sz="1050">
                <a:solidFill>
                  <a:srgbClr val="252525"/>
                </a:solidFill>
                <a:highlight>
                  <a:srgbClr val="FFFFFF"/>
                </a:highlight>
              </a:rPr>
              <a:t>After the disaster, the shuttle program was shut down for nearly three years. An investigation found not only the source of the explosion, but uncovered important organizational issues within NASA, that led them to ignore a known design issues. Engineers warned about the cold that morning, and they launched anyways. Then - because something went wrong, they were able to study it, identify both the technical and organizational problems, and then address those in future shuttle launches. This disaster became not just a case example that NASA could make use of, but one that could inform the makers of any number of other engineered products. I don’t bring this up just to be morbid at you first thing in the morning. The reason I bring it up is that it shook us awake.</a:t>
            </a:r>
            <a:endParaRPr sz="1050">
              <a:solidFill>
                <a:srgbClr val="252525"/>
              </a:solidFill>
              <a:highlight>
                <a:srgbClr val="FFFFFF"/>
              </a:highlight>
            </a:endParaRPr>
          </a:p>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1" name="Shape 221"/>
        <p:cNvGrpSpPr/>
        <p:nvPr/>
      </p:nvGrpSpPr>
      <p:grpSpPr>
        <a:xfrm>
          <a:off x="0" y="0"/>
          <a:ext cx="0" cy="0"/>
          <a:chOff x="0" y="0"/>
          <a:chExt cx="0" cy="0"/>
        </a:xfrm>
      </p:grpSpPr>
      <p:sp>
        <p:nvSpPr>
          <p:cNvPr id="222" name="Google Shape;222;g6efd18c2fe_0_10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6efd18c2fe_0_10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 via the super call</a:t>
            </a:r>
            <a:endParaRPr>
              <a:solidFill>
                <a:srgbClr val="252525"/>
              </a:solidFill>
              <a:highlight>
                <a:srgbClr val="FFFFFF"/>
              </a:highlight>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g6efd18c2fe_0_10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6efd18c2fe_0_10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g6efd18c2fe_0_10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g6efd18c2fe_0_7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6efd18c2fe_0_7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g6efd18c2fe_0_11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5" name="Google Shape;245;g6efd18c2fe_0_11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g6efd18c2fe_0_7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6efd18c2fe_0_7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We can also induce mutations related to polymorphism.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(6). To kill this mutant, a test case must cause the behavior of the object to be incorrect with its new declared type. </a:t>
            </a:r>
            <a:endParaRPr>
              <a:solidFill>
                <a:srgbClr val="252525"/>
              </a:solidFill>
              <a:highlight>
                <a:srgbClr val="FFFFFF"/>
              </a:highlight>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7" name="Shape 257"/>
        <p:cNvGrpSpPr/>
        <p:nvPr/>
      </p:nvGrpSpPr>
      <p:grpSpPr>
        <a:xfrm>
          <a:off x="0" y="0"/>
          <a:ext cx="0" cy="0"/>
          <a:chOff x="0" y="0"/>
          <a:chExt cx="0" cy="0"/>
        </a:xfrm>
      </p:grpSpPr>
      <p:sp>
        <p:nvSpPr>
          <p:cNvPr id="258" name="Google Shape;258;g6efd18c2fe_0_7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6efd18c2fe_0_7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(3) This mutant shows different behavior when the object to be casted has hiding variables or overriding methods.</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6efd18c2fe_0_110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6efd18c2fe_0_110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6efd18c2fe_0_7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6efd18c2fe_0_7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 It is important for testers to make sure that the correct version is called with the appropriate parameters.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(3) Ensures that overloaded methods are invoked appropriately. </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g6efd18c2fe_0_11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6efd18c2fe_0_11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(2) If the mutant still works correctly without the method, there may be an error in invoking one of the overloading methods - an incorrect version might be called, or a bad type conversion might be taking place - for instance, if you delete an integer version and a float version is called.</a:t>
            </a:r>
            <a:endParaRPr>
              <a:solidFill>
                <a:srgbClr val="252525"/>
              </a:solidFill>
              <a:highlight>
                <a:srgbClr val="FFFFFF"/>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7" name="Shape 287"/>
        <p:cNvGrpSpPr/>
        <p:nvPr/>
      </p:nvGrpSpPr>
      <p:grpSpPr>
        <a:xfrm>
          <a:off x="0" y="0"/>
          <a:ext cx="0" cy="0"/>
          <a:chOff x="0" y="0"/>
          <a:chExt cx="0" cy="0"/>
        </a:xfrm>
      </p:grpSpPr>
      <p:sp>
        <p:nvSpPr>
          <p:cNvPr id="288" name="Google Shape;288;g6efd18c2fe_0_7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6efd18c2fe_0_7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(7) - with another call to a compatible type</a:t>
            </a:r>
            <a:endParaRPr>
              <a:solidFill>
                <a:srgbClr val="252525"/>
              </a:solidFill>
              <a:highlight>
                <a:srgbClr val="FFFFFF"/>
              </a:highlight>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6efd18c2fe_0_6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6efd18c2fe_0_6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This is not the sole example. Regardless of what you are building, what you are doing, it is always worth understanding why others have failed. (1)</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So, if we want to test a system, we could use the specs, the system structure to derive test cases - (2)</a:t>
            </a:r>
            <a:endParaRPr>
              <a:solidFill>
                <a:srgbClr val="252525"/>
              </a:solidFill>
              <a:highlight>
                <a:srgbClr val="FFFFFF"/>
              </a:highlight>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g6efd18c2fe_0_9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6efd18c2fe_0_99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297" name="Google Shape;297;g6efd18c2fe_0_99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1" name="Shape 301"/>
        <p:cNvGrpSpPr/>
        <p:nvPr/>
      </p:nvGrpSpPr>
      <p:grpSpPr>
        <a:xfrm>
          <a:off x="0" y="0"/>
          <a:ext cx="0" cy="0"/>
          <a:chOff x="0" y="0"/>
          <a:chExt cx="0" cy="0"/>
        </a:xfrm>
      </p:grpSpPr>
      <p:sp>
        <p:nvSpPr>
          <p:cNvPr id="302" name="Google Shape;302;g6efd18c2fe_0_1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6efd18c2fe_0_11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304" name="Google Shape;304;g6efd18c2fe_0_11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g6efd18c2fe_0_7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6efd18c2fe_0_7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(read)</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g6efd18c2fe_0_7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6efd18c2fe_0_7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(discuss)</a:t>
            </a:r>
            <a:endParaRPr>
              <a:solidFill>
                <a:srgbClr val="252525"/>
              </a:solidFill>
              <a:highlight>
                <a:srgbClr val="FFFFFF"/>
              </a:highlight>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g6efd18c2fe_0_7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efd18c2fe_0_7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The goal is that we can use these fake faults to provide evidence that we found real faults, but that does rely on a key assumption - that those fake faults are representative of the kind of faults that would be in our system. The effectiveness of mutation testing relies on the quality of the fault model, and on two basic assumptions about the relationship between mutation operators to the faults that might actually be present.</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The first is what is called the Competant Programmer Hypothesis. Basically, that programmers aren’t stupid - they’ve made something that is almost right, and the fault is a fixable mistake that doesn’t underlie the entire program.</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(3-4) by selecting test cases for which the original or the variant fails.</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(5), at least in terms of textual differences - not always true, but most of the time, this seems reasonable.</a:t>
            </a:r>
            <a:endParaRPr>
              <a:solidFill>
                <a:srgbClr val="252525"/>
              </a:solidFill>
              <a:highlight>
                <a:srgbClr val="FFFFFF"/>
              </a:highlight>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9" name="Shape 329"/>
        <p:cNvGrpSpPr/>
        <p:nvPr/>
      </p:nvGrpSpPr>
      <p:grpSpPr>
        <a:xfrm>
          <a:off x="0" y="0"/>
          <a:ext cx="0" cy="0"/>
          <a:chOff x="0" y="0"/>
          <a:chExt cx="0" cy="0"/>
        </a:xfrm>
      </p:grpSpPr>
      <p:sp>
        <p:nvSpPr>
          <p:cNvPr id="330" name="Google Shape;330;g6efd18c2fe_0_7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efd18c2fe_0_7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The competant programmer hypothesis is often reasonable, as (1), and (2) - if I make a bad assumption, I might use the wrong version of a method.</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(3-4)</a:t>
            </a:r>
            <a:endParaRPr>
              <a:solidFill>
                <a:srgbClr val="252525"/>
              </a:solidFill>
              <a:highlight>
                <a:schemeClr val="lt1"/>
              </a:highlight>
            </a:endParaRPr>
          </a:p>
          <a:p>
            <a:pPr indent="0" lvl="0" marL="0" rtl="0" algn="l">
              <a:spcBef>
                <a:spcPts val="0"/>
              </a:spcBef>
              <a:spcAft>
                <a:spcPts val="0"/>
              </a:spcAft>
              <a:buNone/>
            </a:pPr>
            <a:r>
              <a:rPr lang="sv-SE">
                <a:solidFill>
                  <a:srgbClr val="252525"/>
                </a:solidFill>
                <a:highlight>
                  <a:schemeClr val="lt1"/>
                </a:highlight>
              </a:rPr>
              <a:t>Our second key assumption, called the (5) </a:t>
            </a:r>
            <a:endParaRPr>
              <a:solidFill>
                <a:srgbClr val="252525"/>
              </a:solidFill>
              <a:highlight>
                <a:schemeClr val="lt1"/>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6" name="Shape 336"/>
        <p:cNvGrpSpPr/>
        <p:nvPr/>
      </p:nvGrpSpPr>
      <p:grpSpPr>
        <a:xfrm>
          <a:off x="0" y="0"/>
          <a:ext cx="0" cy="0"/>
          <a:chOff x="0" y="0"/>
          <a:chExt cx="0" cy="0"/>
        </a:xfrm>
      </p:grpSpPr>
      <p:sp>
        <p:nvSpPr>
          <p:cNvPr id="337" name="Google Shape;337;g6efd18c2fe_0_7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6efd18c2fe_0_7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chemeClr val="lt1"/>
                </a:highlight>
              </a:rPr>
              <a:t>To explain the coupling effect hypothesis, think about the process of changing any program - whether to fix it or not. (1) (2) covered up by the effects of other changes (rest of 2)</a:t>
            </a:r>
            <a:endParaRPr>
              <a:solidFill>
                <a:srgbClr val="252525"/>
              </a:solidFill>
              <a:highlight>
                <a:schemeClr val="lt1"/>
              </a:highlight>
            </a:endParaRPr>
          </a:p>
          <a:p>
            <a:pPr indent="0" lvl="0" marL="0" rtl="0" algn="l">
              <a:spcBef>
                <a:spcPts val="0"/>
              </a:spcBef>
              <a:spcAft>
                <a:spcPts val="0"/>
              </a:spcAft>
              <a:buNone/>
            </a:pPr>
            <a:r>
              <a:t/>
            </a:r>
            <a:endParaRPr>
              <a:solidFill>
                <a:srgbClr val="252525"/>
              </a:solidFill>
              <a:highlight>
                <a:schemeClr val="lt1"/>
              </a:highlight>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Google Shape;344;g6efd18c2fe_0_10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efd18c2fe_0_10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So, really, mutation testing is a form of sensitivity analysis. (1) - these are often one-line changes to the code, minor syntactic changes. Real faults are generally much more complex. These are inserted by (2), and can be applied to any program, so they must be fairly simple. However, the threory is that this is still useful. Basically, it’s aform of (title). (3-4). This is often an even stronger concept than code coverage - you can often get branch or statement coverage without much work. Raw code coverage - executing code in any form - is not as important as how you execute it. Mutation testing helps steer the “how”. (last point)</a:t>
            </a:r>
            <a:endParaRPr>
              <a:solidFill>
                <a:srgbClr val="252525"/>
              </a:solidFill>
              <a:highlight>
                <a:srgbClr val="FFFFFF"/>
              </a:highlight>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0" name="Shape 350"/>
        <p:cNvGrpSpPr/>
        <p:nvPr/>
      </p:nvGrpSpPr>
      <p:grpSpPr>
        <a:xfrm>
          <a:off x="0" y="0"/>
          <a:ext cx="0" cy="0"/>
          <a:chOff x="0" y="0"/>
          <a:chExt cx="0" cy="0"/>
        </a:xfrm>
      </p:grpSpPr>
      <p:sp>
        <p:nvSpPr>
          <p:cNvPr id="351" name="Google Shape;351;g6efd18c2fe_0_77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efd18c2fe_0_77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Not all mutants are created equally - and when we go in and make automated changed to the code, we’l lget a few duds. If you want to use mutants to help you test, those mutants must be (read) </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rgbClr val="FFFFFF"/>
                </a:highlight>
              </a:rPr>
              <a:t>that is, they need to be code that compiles and runs. If it can’t compile, it’s not valid to begin with. Every test fails automatically.</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rgbClr val="FFFFFF"/>
                </a:highlight>
              </a:rPr>
              <a:t>(4)</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(read, discuss)</a:t>
            </a:r>
            <a:endParaRPr>
              <a:solidFill>
                <a:srgbClr val="252525"/>
              </a:solidFill>
              <a:highlight>
                <a:srgbClr val="FFFFFF"/>
              </a:highlight>
            </a:endParaRPr>
          </a:p>
          <a:p>
            <a:pPr indent="-317500" lvl="0" marL="457200" rtl="0" algn="l">
              <a:spcBef>
                <a:spcPts val="0"/>
              </a:spcBef>
              <a:spcAft>
                <a:spcPts val="0"/>
              </a:spcAft>
              <a:buClr>
                <a:srgbClr val="252525"/>
              </a:buClr>
              <a:buSzPts val="1400"/>
              <a:buChar char="-"/>
            </a:pPr>
            <a:r>
              <a:rPr lang="sv-SE">
                <a:solidFill>
                  <a:srgbClr val="252525"/>
                </a:solidFill>
                <a:highlight>
                  <a:schemeClr val="lt1"/>
                </a:highlight>
              </a:rPr>
              <a:t>constant crash, or equivalency</a:t>
            </a:r>
            <a:endParaRPr>
              <a:solidFill>
                <a:srgbClr val="252525"/>
              </a:solidFill>
              <a:highlight>
                <a:srgbClr val="FFFFFF"/>
              </a:highlight>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7" name="Shape 357"/>
        <p:cNvGrpSpPr/>
        <p:nvPr/>
      </p:nvGrpSpPr>
      <p:grpSpPr>
        <a:xfrm>
          <a:off x="0" y="0"/>
          <a:ext cx="0" cy="0"/>
          <a:chOff x="0" y="0"/>
          <a:chExt cx="0" cy="0"/>
        </a:xfrm>
      </p:grpSpPr>
      <p:sp>
        <p:nvSpPr>
          <p:cNvPr id="358" name="Google Shape;358;g6efd18c2fe_0_78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6efd18c2fe_0_78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(read) </a:t>
            </a:r>
            <a:endParaRPr>
              <a:solidFill>
                <a:srgbClr val="252525"/>
              </a:solidFill>
              <a:highlight>
                <a:srgbClr val="FFFFFF"/>
              </a:highlight>
            </a:endParaRPr>
          </a:p>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2" name="Shape 102"/>
        <p:cNvGrpSpPr/>
        <p:nvPr/>
      </p:nvGrpSpPr>
      <p:grpSpPr>
        <a:xfrm>
          <a:off x="0" y="0"/>
          <a:ext cx="0" cy="0"/>
          <a:chOff x="0" y="0"/>
          <a:chExt cx="0" cy="0"/>
        </a:xfrm>
      </p:grpSpPr>
      <p:sp>
        <p:nvSpPr>
          <p:cNvPr id="103" name="Google Shape;103;g6efd18c2fe_0_6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6efd18c2fe_0_6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Experience with software faults has already gone into the design of modern languages. Take automated garbage collection. It’s convienent to not have to manually manage memory, but the reason that’s done in modern languages isn’t to make your life easier, it’s to prevent you from misusing memory allocation and to prevent you from including the kinds of faults that plague C programs and make them so easy to break.</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We now have automatic array bound checking. (4). This makes it unlikely that bad accesses escape testing, and just crashes the program rather than letting bad access take place. This eliminates a security risk - as bad accesses often lead to buffer overruns.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Type checking, similarly, (6)</a:t>
            </a:r>
            <a:endParaRPr>
              <a:solidFill>
                <a:srgbClr val="252525"/>
              </a:solidFill>
              <a:highlight>
                <a:srgbClr val="FFFFFF"/>
              </a:highlight>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4" name="Shape 364"/>
        <p:cNvGrpSpPr/>
        <p:nvPr/>
      </p:nvGrpSpPr>
      <p:grpSpPr>
        <a:xfrm>
          <a:off x="0" y="0"/>
          <a:ext cx="0" cy="0"/>
          <a:chOff x="0" y="0"/>
          <a:chExt cx="0" cy="0"/>
        </a:xfrm>
      </p:grpSpPr>
      <p:sp>
        <p:nvSpPr>
          <p:cNvPr id="365" name="Google Shape;365;g6efd18c2fe_0_7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efd18c2fe_0_7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Now, we’ve talked about code coverage metrics at this point - branch coverage, condition coverage, and the like. Mutation coverage can also be thought of as another way to judge the adequacy of a test suite.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(1)</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Now, this does not ensure that your tests have found all of the real faults, but it does help establish that (2-3)</a:t>
            </a:r>
            <a:endParaRPr>
              <a:solidFill>
                <a:srgbClr val="252525"/>
              </a:solidFill>
              <a:highlight>
                <a:srgbClr val="FFFFFF"/>
              </a:highlight>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6efd18c2fe_0_79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6efd18c2fe_0_79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(1-4), so - to kill all statement deletion mutants, we must execute all statements.</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(5-7), so, to kill all of those mutants, you will need all branches to evaluate to true and false.</a:t>
            </a:r>
            <a:endParaRPr>
              <a:solidFill>
                <a:srgbClr val="252525"/>
              </a:solidFill>
              <a:highlight>
                <a:srgbClr val="FFFFFF"/>
              </a:highlight>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6efd18c2fe_0_8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6efd18c2fe_0_8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(read) - really expensive</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(2-4), so the time investment in running the tests increases exponentially.The time requirements for running all possible mutants can often be impractical. Usually, you select a small number of relevant mutation operators, or you randomly sample from the space of mutants.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Another option</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(5-6)</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(weak mutation - trade-off involved. You get fewer mutants, but in exchange, you get more noise in the data. Those mutants are often easier to kill, and when you catch them, it’s harder to tell why they failed - what the exact fault was that caused the failure. </a:t>
            </a:r>
            <a:endParaRPr>
              <a:solidFill>
                <a:srgbClr val="252525"/>
              </a:solidFill>
              <a:highlight>
                <a:srgbClr val="FFFFFF"/>
              </a:highlight>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6efd18c2fe_0_8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6efd18c2fe_0_8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 Execution is paused after each segment finishes and the state of the original and all of the meta-mutants is compared following that segment. If the state is equivalent, the next segment is executed. If not, execution stops immediately, and all detected mutants are discarded.</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This does not decrease the number of mutants. You can combine them into fewer files, but you should still only have one mutation per segment. Where this saves time is that it (5). You don’t need to execute the whole program for all mutants, just part of it. (last point). This weakens what we typically require - different program output externally - but does reduce cost.</a:t>
            </a:r>
            <a:endParaRPr>
              <a:solidFill>
                <a:srgbClr val="252525"/>
              </a:solidFill>
              <a:highlight>
                <a:srgbClr val="FFFFFF"/>
              </a:highlight>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6efd18c2fe_0_8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6efd18c2fe_0_8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(1-4) - they should match the distribution of mutant types given the mutation operators employed.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As that is hard to ensure, you should (5)</a:t>
            </a:r>
            <a:endParaRPr>
              <a:solidFill>
                <a:srgbClr val="252525"/>
              </a:solidFill>
              <a:highlight>
                <a:srgbClr val="FFFFFF"/>
              </a:highlight>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6efd18c2fe_0_8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6efd18c2fe_0_8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rgbClr val="252525"/>
              </a:solidFill>
              <a:highlight>
                <a:srgbClr val="FFFFFF"/>
              </a:highlight>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8" name="Shape 408"/>
        <p:cNvGrpSpPr/>
        <p:nvPr/>
      </p:nvGrpSpPr>
      <p:grpSpPr>
        <a:xfrm>
          <a:off x="0" y="0"/>
          <a:ext cx="0" cy="0"/>
          <a:chOff x="0" y="0"/>
          <a:chExt cx="0" cy="0"/>
        </a:xfrm>
      </p:grpSpPr>
      <p:sp>
        <p:nvSpPr>
          <p:cNvPr id="409" name="Google Shape;409;g6efd18c2fe_0_8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6efd18c2fe_0_8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5" name="Shape 415"/>
        <p:cNvGrpSpPr/>
        <p:nvPr/>
      </p:nvGrpSpPr>
      <p:grpSpPr>
        <a:xfrm>
          <a:off x="0" y="0"/>
          <a:ext cx="0" cy="0"/>
          <a:chOff x="0" y="0"/>
          <a:chExt cx="0" cy="0"/>
        </a:xfrm>
      </p:grpSpPr>
      <p:sp>
        <p:nvSpPr>
          <p:cNvPr id="416" name="Google Shape;416;g6efd18c2fe_0_112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6efd18c2fe_0_11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2" name="Shape 422"/>
        <p:cNvGrpSpPr/>
        <p:nvPr/>
      </p:nvGrpSpPr>
      <p:grpSpPr>
        <a:xfrm>
          <a:off x="0" y="0"/>
          <a:ext cx="0" cy="0"/>
          <a:chOff x="0" y="0"/>
          <a:chExt cx="0" cy="0"/>
        </a:xfrm>
      </p:grpSpPr>
      <p:sp>
        <p:nvSpPr>
          <p:cNvPr id="423" name="Google Shape;423;g6efd18c2fe_0_8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6efd18c2fe_0_8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6efd18c2fe_0_8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6efd18c2fe_0_8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9" name="Shape 109"/>
        <p:cNvGrpSpPr/>
        <p:nvPr/>
      </p:nvGrpSpPr>
      <p:grpSpPr>
        <a:xfrm>
          <a:off x="0" y="0"/>
          <a:ext cx="0" cy="0"/>
          <a:chOff x="0" y="0"/>
          <a:chExt cx="0" cy="0"/>
        </a:xfrm>
      </p:grpSpPr>
      <p:sp>
        <p:nvSpPr>
          <p:cNvPr id="110" name="Google Shape;110;g6efd18c2fe_0_6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6efd18c2fe_0_6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Not all faults can be detected or prevented through static analysis of the source code, and so, they must be detected during testing. We can also use knowledge about faults to guide test case creation. Just as the specs can be the source of test cases, and just as the system structure can be a source of test cases, expected faults can be a source of test cases.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So, the basic idea behind fault based testing is that we (1-3).</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This is known as fault seeding - (4)</a:t>
            </a:r>
            <a:endParaRPr>
              <a:solidFill>
                <a:srgbClr val="252525"/>
              </a:solidFill>
              <a:highlight>
                <a:srgbClr val="FFFFFF"/>
              </a:highlight>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6" name="Shape 436"/>
        <p:cNvGrpSpPr/>
        <p:nvPr/>
      </p:nvGrpSpPr>
      <p:grpSpPr>
        <a:xfrm>
          <a:off x="0" y="0"/>
          <a:ext cx="0" cy="0"/>
          <a:chOff x="0" y="0"/>
          <a:chExt cx="0" cy="0"/>
        </a:xfrm>
      </p:grpSpPr>
      <p:sp>
        <p:nvSpPr>
          <p:cNvPr id="437" name="Google Shape;437;g6efd18c2fe_0_8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6efd18c2fe_0_8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3" name="Shape 443"/>
        <p:cNvGrpSpPr/>
        <p:nvPr/>
      </p:nvGrpSpPr>
      <p:grpSpPr>
        <a:xfrm>
          <a:off x="0" y="0"/>
          <a:ext cx="0" cy="0"/>
          <a:chOff x="0" y="0"/>
          <a:chExt cx="0" cy="0"/>
        </a:xfrm>
      </p:grpSpPr>
      <p:sp>
        <p:nvSpPr>
          <p:cNvPr id="444" name="Google Shape;444;g6efd18c2fe_0_86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6efd18c2fe_0_86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if done early, introduce exercise</a:t>
            </a:r>
            <a:endParaRPr/>
          </a:p>
        </p:txBody>
      </p:sp>
      <p:sp>
        <p:nvSpPr>
          <p:cNvPr id="452" name="Google Shape;45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1" name="Google Shape;461;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6" name="Shape 116"/>
        <p:cNvGrpSpPr/>
        <p:nvPr/>
      </p:nvGrpSpPr>
      <p:grpSpPr>
        <a:xfrm>
          <a:off x="0" y="0"/>
          <a:ext cx="0" cy="0"/>
          <a:chOff x="0" y="0"/>
          <a:chExt cx="0" cy="0"/>
        </a:xfrm>
      </p:grpSpPr>
      <p:sp>
        <p:nvSpPr>
          <p:cNvPr id="117" name="Google Shape;117;g6efd18c2fe_0_6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6efd18c2fe_0_6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(1-3)</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One of the most important aspects of this idea is that fault seeding can (4). The big dilemma in testing is that we can’t know whether we’ve removed all faults from a program. All we can do is sample from the behavior space until we’re content that nothing bad will happen - (5). Well, if you put fake faults in on purpose, you can judge whether those faults have been found. If you seed a series of faults, run your tests, and those faults are found - you still don’t know for sure that you’re done testing or even that your tests are great, but you gather a small amount of evidence that your suite is adequate.</a:t>
            </a:r>
            <a:endParaRPr>
              <a:solidFill>
                <a:srgbClr val="252525"/>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g6efd18c2fe_0_6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6efd18c2fe_0_6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The most common form of fault-based testing is a practice that we call mutation testing. Mutation takes the process of inserting deliberate faults into a program and formally automates it. In mutation testing, you (1). </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You produce code that can read in your program, pull out all statements that could host the modeled fault, and then those functions transform the original code into a version with that fault.</a:t>
            </a:r>
            <a:endParaRPr>
              <a:solidFill>
                <a:srgbClr val="252525"/>
              </a:solidFill>
              <a:highlight>
                <a:srgbClr val="FFFFFF"/>
              </a:highlight>
            </a:endParaRPr>
          </a:p>
          <a:p>
            <a:pPr indent="0" lvl="0" marL="0" rtl="0" algn="l">
              <a:spcBef>
                <a:spcPts val="0"/>
              </a:spcBef>
              <a:spcAft>
                <a:spcPts val="0"/>
              </a:spcAft>
              <a:buNone/>
            </a:pPr>
            <a:r>
              <a:rPr lang="sv-SE">
                <a:solidFill>
                  <a:srgbClr val="252525"/>
                </a:solidFill>
                <a:highlight>
                  <a:srgbClr val="FFFFFF"/>
                </a:highlight>
              </a:rPr>
              <a:t>This (3) - (4)</a:t>
            </a:r>
            <a:endParaRPr>
              <a:solidFill>
                <a:srgbClr val="252525"/>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6efd18c2fe_0_10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6efd18c2fe_0_10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140" name="Google Shape;140;g6efd18c2fe_0_10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4" name="Shape 144"/>
        <p:cNvGrpSpPr/>
        <p:nvPr/>
      </p:nvGrpSpPr>
      <p:grpSpPr>
        <a:xfrm>
          <a:off x="0" y="0"/>
          <a:ext cx="0" cy="0"/>
          <a:chOff x="0" y="0"/>
          <a:chExt cx="0" cy="0"/>
        </a:xfrm>
      </p:grpSpPr>
      <p:sp>
        <p:nvSpPr>
          <p:cNvPr id="145" name="Google Shape;145;g6efd18c2fe_0_6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6efd18c2fe_0_6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rgbClr val="252525"/>
                </a:solidFill>
                <a:highlight>
                  <a:srgbClr val="FFFFFF"/>
                </a:highlight>
              </a:rPr>
              <a:t>The basic idea is that there are types of faults we might expect in the system, and we can go through and insert those by taking a block of code and transforming it so that it is now broken. So, mutation operators model common mistakes made by programmers. These are (2). As a result, the faults inserted by mutation testing tend to be simple, syntactic faults, like (4-6)</a:t>
            </a:r>
            <a:endParaRPr>
              <a:solidFill>
                <a:srgbClr val="252525"/>
              </a:solidFill>
              <a:highlight>
                <a:srgbClr val="FFFFFF"/>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70" name="Shape 70"/>
        <p:cNvGrpSpPr/>
        <p:nvPr/>
      </p:nvGrpSpPr>
      <p:grpSpPr>
        <a:xfrm>
          <a:off x="0" y="0"/>
          <a:ext cx="0" cy="0"/>
          <a:chOff x="0" y="0"/>
          <a:chExt cx="0" cy="0"/>
        </a:xfrm>
      </p:grpSpPr>
      <p:sp>
        <p:nvSpPr>
          <p:cNvPr id="71" name="Google Shape;71;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2" name="Google Shape;72;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3" name="Google Shape;73;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4.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12: Fault-Based Testing</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28, 2020</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4" name="Shape 154"/>
        <p:cNvGrpSpPr/>
        <p:nvPr/>
      </p:nvGrpSpPr>
      <p:grpSpPr>
        <a:xfrm>
          <a:off x="0" y="0"/>
          <a:ext cx="0" cy="0"/>
          <a:chOff x="0" y="0"/>
          <a:chExt cx="0" cy="0"/>
        </a:xfrm>
      </p:grpSpPr>
      <p:sp>
        <p:nvSpPr>
          <p:cNvPr id="155" name="Google Shape;155;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Operand Modifications</a:t>
            </a:r>
            <a:endParaRPr/>
          </a:p>
        </p:txBody>
      </p:sp>
      <p:sp>
        <p:nvSpPr>
          <p:cNvPr id="156" name="Google Shape;156;p2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333333"/>
              </a:buClr>
              <a:buSzPts val="2400"/>
              <a:buChar char="•"/>
            </a:pPr>
            <a:r>
              <a:rPr lang="sv-SE">
                <a:solidFill>
                  <a:srgbClr val="333333"/>
                </a:solidFill>
              </a:rPr>
              <a:t>X for Y replacement</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constant </a:t>
            </a:r>
            <a:r>
              <a:rPr i="1" lang="sv-SE">
                <a:solidFill>
                  <a:srgbClr val="333333"/>
                </a:solidFill>
              </a:rPr>
              <a:t>C1</a:t>
            </a:r>
            <a:r>
              <a:rPr lang="sv-SE">
                <a:solidFill>
                  <a:srgbClr val="333333"/>
                </a:solidFill>
              </a:rPr>
              <a:t> with constant </a:t>
            </a:r>
            <a:r>
              <a:rPr i="1" lang="sv-SE">
                <a:solidFill>
                  <a:srgbClr val="333333"/>
                </a:solidFill>
              </a:rPr>
              <a:t>C2</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72</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135</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constant </a:t>
            </a:r>
            <a:r>
              <a:rPr i="1" lang="sv-SE">
                <a:solidFill>
                  <a:srgbClr val="333333"/>
                </a:solidFill>
              </a:rPr>
              <a:t>C</a:t>
            </a:r>
            <a:r>
              <a:rPr lang="sv-SE">
                <a:solidFill>
                  <a:srgbClr val="333333"/>
                </a:solidFill>
              </a:rPr>
              <a:t> with variable </a:t>
            </a:r>
            <a:r>
              <a:rPr i="1" lang="sv-SE">
                <a:solidFill>
                  <a:srgbClr val="333333"/>
                </a:solidFill>
              </a:rPr>
              <a:t>S</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Y = 135; int X = </a:t>
            </a:r>
            <a:r>
              <a:rPr b="1" lang="sv-SE">
                <a:solidFill>
                  <a:srgbClr val="333333"/>
                </a:solidFill>
                <a:latin typeface="Consolas"/>
                <a:ea typeface="Consolas"/>
                <a:cs typeface="Consolas"/>
                <a:sym typeface="Consolas"/>
              </a:rPr>
              <a:t>72</a:t>
            </a:r>
            <a:r>
              <a:rPr lang="sv-SE">
                <a:solidFill>
                  <a:srgbClr val="333333"/>
                </a:solidFill>
                <a:latin typeface="Consolas"/>
                <a:ea typeface="Consolas"/>
                <a:cs typeface="Consolas"/>
                <a:sym typeface="Consolas"/>
              </a:rPr>
              <a:t>;</a:t>
            </a:r>
            <a:r>
              <a:rPr lang="sv-SE">
                <a:solidFill>
                  <a:srgbClr val="333333"/>
                </a:solidFill>
              </a:rPr>
              <a:t> -&gt; int Y = 135; int X = </a:t>
            </a:r>
            <a:r>
              <a:rPr b="1" lang="sv-SE">
                <a:solidFill>
                  <a:srgbClr val="FF0000"/>
                </a:solidFill>
              </a:rPr>
              <a:t>Y</a:t>
            </a:r>
            <a:r>
              <a:rPr lang="sv-SE">
                <a:solidFill>
                  <a:srgbClr val="333333"/>
                </a:solidFill>
              </a:rPr>
              <a:t>; </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variable </a:t>
            </a:r>
            <a:r>
              <a:rPr i="1" lang="sv-SE">
                <a:solidFill>
                  <a:srgbClr val="333333"/>
                </a:solidFill>
              </a:rPr>
              <a:t>S</a:t>
            </a:r>
            <a:r>
              <a:rPr lang="sv-SE">
                <a:solidFill>
                  <a:srgbClr val="333333"/>
                </a:solidFill>
              </a:rPr>
              <a:t> for constant </a:t>
            </a:r>
            <a:r>
              <a:rPr i="1" lang="sv-SE">
                <a:solidFill>
                  <a:srgbClr val="333333"/>
                </a:solidFill>
              </a:rPr>
              <a:t>C</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72</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variable </a:t>
            </a:r>
            <a:r>
              <a:rPr i="1" lang="sv-SE">
                <a:solidFill>
                  <a:srgbClr val="333333"/>
                </a:solidFill>
              </a:rPr>
              <a:t>S1</a:t>
            </a:r>
            <a:r>
              <a:rPr lang="sv-SE">
                <a:solidFill>
                  <a:srgbClr val="333333"/>
                </a:solidFill>
              </a:rPr>
              <a:t> with variable </a:t>
            </a:r>
            <a:r>
              <a:rPr i="1" lang="sv-SE">
                <a:solidFill>
                  <a:srgbClr val="333333"/>
                </a:solidFill>
              </a:rPr>
              <a:t>S2</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Z</a:t>
            </a:r>
            <a:r>
              <a:rPr lang="sv-SE">
                <a:solidFill>
                  <a:srgbClr val="333333"/>
                </a:solidFill>
                <a:latin typeface="Consolas"/>
                <a:ea typeface="Consolas"/>
                <a:cs typeface="Consolas"/>
                <a:sym typeface="Consolas"/>
              </a:rPr>
              <a:t>; </a:t>
            </a:r>
            <a:endParaRPr>
              <a:solidFill>
                <a:srgbClr val="333333"/>
              </a:solidFill>
              <a:latin typeface="Consolas"/>
              <a:ea typeface="Consolas"/>
              <a:cs typeface="Consolas"/>
              <a:sym typeface="Consolas"/>
            </a:endParaRPr>
          </a:p>
        </p:txBody>
      </p:sp>
      <p:sp>
        <p:nvSpPr>
          <p:cNvPr id="157" name="Google Shape;157;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1" name="Shape 161"/>
        <p:cNvGrpSpPr/>
        <p:nvPr/>
      </p:nvGrpSpPr>
      <p:grpSpPr>
        <a:xfrm>
          <a:off x="0" y="0"/>
          <a:ext cx="0" cy="0"/>
          <a:chOff x="0" y="0"/>
          <a:chExt cx="0" cy="0"/>
        </a:xfrm>
      </p:grpSpPr>
      <p:sp>
        <p:nvSpPr>
          <p:cNvPr id="162" name="Google Shape;162;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Operand Modifications</a:t>
            </a:r>
            <a:endParaRPr/>
          </a:p>
        </p:txBody>
      </p:sp>
      <p:sp>
        <p:nvSpPr>
          <p:cNvPr id="163" name="Google Shape;163;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rgbClr val="333333"/>
              </a:buClr>
              <a:buSzPts val="2400"/>
              <a:buChar char="•"/>
            </a:pPr>
            <a:r>
              <a:rPr lang="sv-SE">
                <a:solidFill>
                  <a:srgbClr val="333333"/>
                </a:solidFill>
              </a:rPr>
              <a:t>X for Y replacement</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rPr>
              <a:t>Replace variable/constant with array reference </a:t>
            </a:r>
            <a:r>
              <a:rPr i="1" lang="sv-SE">
                <a:solidFill>
                  <a:srgbClr val="333333"/>
                </a:solidFill>
              </a:rPr>
              <a:t>A[I]</a:t>
            </a:r>
            <a:r>
              <a:rPr lang="sv-SE">
                <a:solidFill>
                  <a:srgbClr val="333333"/>
                </a:solidFill>
              </a:rPr>
              <a: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Y</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A[4]</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array reference </a:t>
            </a:r>
            <a:r>
              <a:rPr i="1" lang="sv-SE">
                <a:solidFill>
                  <a:srgbClr val="333333"/>
                </a:solidFill>
              </a:rPr>
              <a:t>A[I]</a:t>
            </a:r>
            <a:r>
              <a:rPr lang="sv-SE">
                <a:solidFill>
                  <a:srgbClr val="333333"/>
                </a:solidFill>
              </a:rPr>
              <a:t> with variable/constant.</a:t>
            </a:r>
            <a:endParaRPr>
              <a:solidFill>
                <a:srgbClr val="333333"/>
              </a:solidFill>
            </a:endParaRPr>
          </a:p>
          <a:p>
            <a:pPr indent="-342900" lvl="2" marL="1371600" rtl="0" algn="l">
              <a:spcBef>
                <a:spcPts val="500"/>
              </a:spcBef>
              <a:spcAft>
                <a:spcPts val="0"/>
              </a:spcAft>
              <a:buClr>
                <a:srgbClr val="333333"/>
              </a:buClr>
              <a:buSzPts val="1800"/>
              <a:buChar char="•"/>
            </a:pPr>
            <a:r>
              <a:rPr lang="sv-SE">
                <a:solidFill>
                  <a:srgbClr val="333333"/>
                </a:solidFill>
                <a:latin typeface="Consolas"/>
                <a:ea typeface="Consolas"/>
                <a:cs typeface="Consolas"/>
                <a:sym typeface="Consolas"/>
              </a:rPr>
              <a:t>int X = </a:t>
            </a:r>
            <a:r>
              <a:rPr b="1" lang="sv-SE">
                <a:solidFill>
                  <a:srgbClr val="333333"/>
                </a:solidFill>
                <a:latin typeface="Consolas"/>
                <a:ea typeface="Consolas"/>
                <a:cs typeface="Consolas"/>
                <a:sym typeface="Consolas"/>
              </a:rPr>
              <a:t>A[4]</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X = </a:t>
            </a:r>
            <a:r>
              <a:rPr b="1" lang="sv-SE">
                <a:solidFill>
                  <a:srgbClr val="FF0000"/>
                </a:solidFill>
                <a:latin typeface="Consolas"/>
                <a:ea typeface="Consolas"/>
                <a:cs typeface="Consolas"/>
                <a:sym typeface="Consolas"/>
              </a:rPr>
              <a:t>Y</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Replace array reference with another array reference.</a:t>
            </a:r>
            <a:endParaRPr>
              <a:solidFill>
                <a:srgbClr val="333333"/>
              </a:solidFill>
            </a:endParaRPr>
          </a:p>
          <a:p>
            <a:pPr indent="-355600" lvl="2" marL="1371600" rtl="0" algn="l">
              <a:spcBef>
                <a:spcPts val="500"/>
              </a:spcBef>
              <a:spcAft>
                <a:spcPts val="0"/>
              </a:spcAft>
              <a:buClr>
                <a:srgbClr val="333333"/>
              </a:buClr>
              <a:buSzPts val="2000"/>
              <a:buChar char="•"/>
            </a:pPr>
            <a:r>
              <a:rPr lang="sv-SE" sz="2000">
                <a:solidFill>
                  <a:srgbClr val="333333"/>
                </a:solidFill>
              </a:rPr>
              <a:t>Either another array or another index in the same array.</a:t>
            </a:r>
            <a:endParaRPr sz="2000">
              <a:solidFill>
                <a:srgbClr val="333333"/>
              </a:solidFill>
            </a:endParaRPr>
          </a:p>
          <a:p>
            <a:pPr indent="-355600" lvl="2" marL="1371600" rtl="0" algn="l">
              <a:spcBef>
                <a:spcPts val="500"/>
              </a:spcBef>
              <a:spcAft>
                <a:spcPts val="0"/>
              </a:spcAft>
              <a:buClr>
                <a:srgbClr val="333333"/>
              </a:buClr>
              <a:buSzPts val="2000"/>
              <a:buChar char="•"/>
            </a:pPr>
            <a:r>
              <a:rPr lang="sv-SE" sz="2000">
                <a:solidFill>
                  <a:srgbClr val="333333"/>
                </a:solidFill>
                <a:latin typeface="Consolas"/>
                <a:ea typeface="Consolas"/>
                <a:cs typeface="Consolas"/>
                <a:sym typeface="Consolas"/>
              </a:rPr>
              <a:t>int X = </a:t>
            </a:r>
            <a:r>
              <a:rPr b="1" lang="sv-SE" sz="2000">
                <a:solidFill>
                  <a:srgbClr val="333333"/>
                </a:solidFill>
                <a:latin typeface="Consolas"/>
                <a:ea typeface="Consolas"/>
                <a:cs typeface="Consolas"/>
                <a:sym typeface="Consolas"/>
              </a:rPr>
              <a:t>A[4]</a:t>
            </a:r>
            <a:r>
              <a:rPr lang="sv-SE" sz="2000">
                <a:solidFill>
                  <a:srgbClr val="333333"/>
                </a:solidFill>
                <a:latin typeface="Consolas"/>
                <a:ea typeface="Consolas"/>
                <a:cs typeface="Consolas"/>
                <a:sym typeface="Consolas"/>
              </a:rPr>
              <a:t>;</a:t>
            </a:r>
            <a:r>
              <a:rPr lang="sv-SE" sz="2000">
                <a:solidFill>
                  <a:srgbClr val="333333"/>
                </a:solidFill>
              </a:rPr>
              <a:t> -&gt; </a:t>
            </a:r>
            <a:r>
              <a:rPr lang="sv-SE" sz="2000">
                <a:solidFill>
                  <a:srgbClr val="333333"/>
                </a:solidFill>
                <a:latin typeface="Consolas"/>
                <a:ea typeface="Consolas"/>
                <a:cs typeface="Consolas"/>
                <a:sym typeface="Consolas"/>
              </a:rPr>
              <a:t>int X = </a:t>
            </a:r>
            <a:r>
              <a:rPr b="1" lang="sv-SE" sz="2000">
                <a:solidFill>
                  <a:srgbClr val="FF0000"/>
                </a:solidFill>
                <a:latin typeface="Consolas"/>
                <a:ea typeface="Consolas"/>
                <a:cs typeface="Consolas"/>
                <a:sym typeface="Consolas"/>
              </a:rPr>
              <a:t>A[10]</a:t>
            </a:r>
            <a:r>
              <a:rPr lang="sv-SE" sz="2000">
                <a:solidFill>
                  <a:srgbClr val="333333"/>
                </a:solidFill>
                <a:latin typeface="Consolas"/>
                <a:ea typeface="Consolas"/>
                <a:cs typeface="Consolas"/>
                <a:sym typeface="Consolas"/>
              </a:rPr>
              <a:t>;</a:t>
            </a:r>
            <a:endParaRPr sz="2000">
              <a:solidFill>
                <a:srgbClr val="333333"/>
              </a:solidFill>
              <a:latin typeface="Consolas"/>
              <a:ea typeface="Consolas"/>
              <a:cs typeface="Consolas"/>
              <a:sym typeface="Consolas"/>
            </a:endParaRPr>
          </a:p>
        </p:txBody>
      </p:sp>
      <p:sp>
        <p:nvSpPr>
          <p:cNvPr id="164" name="Google Shape;164;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8" name="Shape 168"/>
        <p:cNvGrpSpPr/>
        <p:nvPr/>
      </p:nvGrpSpPr>
      <p:grpSpPr>
        <a:xfrm>
          <a:off x="0" y="0"/>
          <a:ext cx="0" cy="0"/>
          <a:chOff x="0" y="0"/>
          <a:chExt cx="0" cy="0"/>
        </a:xfrm>
      </p:grpSpPr>
      <p:sp>
        <p:nvSpPr>
          <p:cNvPr id="169" name="Google Shape;169;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70" name="Google Shape;170;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Arithmetic Operators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Binary operators:</a:t>
            </a:r>
            <a:r>
              <a:rPr i="1" lang="sv-SE">
                <a:solidFill>
                  <a:srgbClr val="333333"/>
                </a:solidFill>
              </a:rPr>
              <a:t> </a:t>
            </a:r>
            <a:r>
              <a:rPr lang="sv-SE">
                <a:solidFill>
                  <a:srgbClr val="333333"/>
                </a:solidFill>
                <a:latin typeface="Consolas"/>
                <a:ea typeface="Consolas"/>
                <a:cs typeface="Consolas"/>
                <a:sym typeface="Consolas"/>
              </a:rPr>
              <a:t>x (+, -, *, /, %)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Unary operators: </a:t>
            </a:r>
            <a:r>
              <a:rPr lang="sv-SE">
                <a:solidFill>
                  <a:srgbClr val="333333"/>
                </a:solidFill>
                <a:latin typeface="Consolas"/>
                <a:ea typeface="Consolas"/>
                <a:cs typeface="Consolas"/>
                <a:sym typeface="Consolas"/>
              </a:rPr>
              <a:t>+x, -x, &amp;x, *x</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Shortcut operators: </a:t>
            </a:r>
            <a:r>
              <a:rPr lang="sv-SE">
                <a:solidFill>
                  <a:srgbClr val="333333"/>
                </a:solidFill>
                <a:latin typeface="Consolas"/>
                <a:ea typeface="Consolas"/>
                <a:cs typeface="Consolas"/>
                <a:sym typeface="Consolas"/>
              </a:rPr>
              <a:t>x++, ++x, x--, --x</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Arithmetic Operator Replacement</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binary/unary/shortcut operator with another.</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Z = X </a:t>
            </a:r>
            <a:r>
              <a:rPr b="1" lang="sv-SE">
                <a:solidFill>
                  <a:srgbClr val="333333"/>
                </a:solidFill>
                <a:latin typeface="Consolas"/>
                <a:ea typeface="Consolas"/>
                <a:cs typeface="Consolas"/>
                <a:sym typeface="Consolas"/>
              </a:rPr>
              <a:t>+</a:t>
            </a:r>
            <a:r>
              <a:rPr lang="sv-SE">
                <a:solidFill>
                  <a:srgbClr val="333333"/>
                </a:solidFill>
                <a:latin typeface="Consolas"/>
                <a:ea typeface="Consolas"/>
                <a:cs typeface="Consolas"/>
                <a:sym typeface="Consolas"/>
              </a:rPr>
              <a:t> Y;</a:t>
            </a:r>
            <a:r>
              <a:rPr lang="sv-SE">
                <a:solidFill>
                  <a:srgbClr val="333333"/>
                </a:solidFill>
              </a:rPr>
              <a:t> -&gt; </a:t>
            </a:r>
            <a:r>
              <a:rPr lang="sv-SE">
                <a:solidFill>
                  <a:srgbClr val="333333"/>
                </a:solidFill>
                <a:latin typeface="Consolas"/>
                <a:ea typeface="Consolas"/>
                <a:cs typeface="Consolas"/>
                <a:sym typeface="Consolas"/>
              </a:rPr>
              <a:t>Z = X </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shortcut/unary operator with a unary/shortcut.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171" name="Google Shape;171;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77" name="Google Shape;177;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Arithmetic Operator Insertion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Insert an additional operator into an expression.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 </a:t>
            </a:r>
            <a:r>
              <a:rPr b="1" lang="sv-SE">
                <a:solidFill>
                  <a:srgbClr val="FF0000"/>
                </a:solidFill>
                <a:latin typeface="Consolas"/>
                <a:ea typeface="Consolas"/>
                <a:cs typeface="Consolas"/>
                <a:sym typeface="Consolas"/>
              </a:rPr>
              <a:t>+ Y</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Font typeface="Consolas"/>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 -&gt; 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Arithmetic Operator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Remove an operator from an expression.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 + Y</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a:t>
            </a:r>
            <a:r>
              <a:rPr lang="sv-SE">
                <a:solidFill>
                  <a:srgbClr val="333333"/>
                </a:solidFill>
                <a:latin typeface="Consolas"/>
                <a:ea typeface="Consolas"/>
                <a:cs typeface="Consolas"/>
                <a:sym typeface="Consolas"/>
              </a:rPr>
              <a:t>; </a:t>
            </a:r>
            <a:r>
              <a:rPr lang="sv-SE">
                <a:solidFill>
                  <a:srgbClr val="333333"/>
                </a:solidFill>
              </a:rPr>
              <a:t>-&gt; </a:t>
            </a:r>
            <a:r>
              <a:rPr lang="sv-SE">
                <a:solidFill>
                  <a:srgbClr val="333333"/>
                </a:solidFill>
                <a:latin typeface="Consolas"/>
                <a:ea typeface="Consolas"/>
                <a:cs typeface="Consolas"/>
                <a:sym typeface="Consolas"/>
              </a:rPr>
              <a:t>int Z = </a:t>
            </a:r>
            <a:r>
              <a:rPr b="1" lang="sv-SE">
                <a:solidFill>
                  <a:srgbClr val="FF0000"/>
                </a:solidFill>
                <a:latin typeface="Consolas"/>
                <a:ea typeface="Consolas"/>
                <a:cs typeface="Consolas"/>
                <a:sym typeface="Consolas"/>
              </a:rPr>
              <a:t>X</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p:txBody>
      </p:sp>
      <p:sp>
        <p:nvSpPr>
          <p:cNvPr id="178" name="Google Shape;178;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2" name="Shape 182"/>
        <p:cNvGrpSpPr/>
        <p:nvPr/>
      </p:nvGrpSpPr>
      <p:grpSpPr>
        <a:xfrm>
          <a:off x="0" y="0"/>
          <a:ext cx="0" cy="0"/>
          <a:chOff x="0" y="0"/>
          <a:chExt cx="0" cy="0"/>
        </a:xfrm>
      </p:grpSpPr>
      <p:sp>
        <p:nvSpPr>
          <p:cNvPr id="183" name="Google Shape;183;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84" name="Google Shape;184;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Conditional Operators</a:t>
            </a:r>
            <a:endParaRPr/>
          </a:p>
          <a:p>
            <a:pPr indent="-381000" lvl="1" marL="914400" marR="0" rtl="0" algn="l">
              <a:lnSpc>
                <a:spcPct val="100000"/>
              </a:lnSpc>
              <a:spcBef>
                <a:spcPts val="0"/>
              </a:spcBef>
              <a:spcAft>
                <a:spcPts val="0"/>
              </a:spcAft>
              <a:buClr>
                <a:schemeClr val="dk1"/>
              </a:buClr>
              <a:buSzPts val="2400"/>
              <a:buFont typeface="Arial"/>
              <a:buChar char="•"/>
            </a:pPr>
            <a:r>
              <a:rPr lang="sv-SE"/>
              <a:t>Binary: </a:t>
            </a:r>
            <a:r>
              <a:rPr lang="sv-SE">
                <a:latin typeface="Consolas"/>
                <a:ea typeface="Consolas"/>
                <a:cs typeface="Consolas"/>
                <a:sym typeface="Consolas"/>
              </a:rPr>
              <a:t>x (&amp;&amp;, ||, &amp;, |, ^) y</a:t>
            </a:r>
            <a:endParaRPr>
              <a:latin typeface="Consolas"/>
              <a:ea typeface="Consolas"/>
              <a:cs typeface="Consolas"/>
              <a:sym typeface="Consolas"/>
            </a:endParaRPr>
          </a:p>
          <a:p>
            <a:pPr indent="-368300" lvl="1" marL="914400" marR="0" rtl="0" algn="l">
              <a:lnSpc>
                <a:spcPct val="100000"/>
              </a:lnSpc>
              <a:spcBef>
                <a:spcPts val="0"/>
              </a:spcBef>
              <a:spcAft>
                <a:spcPts val="0"/>
              </a:spcAft>
              <a:buClr>
                <a:schemeClr val="dk1"/>
              </a:buClr>
              <a:buSzPts val="2200"/>
              <a:buChar char="•"/>
            </a:pPr>
            <a:r>
              <a:rPr lang="sv-SE"/>
              <a:t>Unary: </a:t>
            </a:r>
            <a:r>
              <a:rPr i="1" lang="sv-SE">
                <a:latin typeface="Consolas"/>
                <a:ea typeface="Consolas"/>
                <a:cs typeface="Consolas"/>
                <a:sym typeface="Consolas"/>
              </a:rPr>
              <a:t>(~, !)x</a:t>
            </a:r>
            <a:endParaRPr i="1">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Font typeface="Arial"/>
              <a:buChar char="•"/>
            </a:pPr>
            <a:r>
              <a:rPr lang="sv-SE"/>
              <a:t>Relational Operators</a:t>
            </a:r>
            <a:endParaRPr/>
          </a:p>
          <a:p>
            <a:pPr indent="-368300" lvl="1" marL="914400" marR="0" rtl="0" algn="l">
              <a:lnSpc>
                <a:spcPct val="100000"/>
              </a:lnSpc>
              <a:spcBef>
                <a:spcPts val="0"/>
              </a:spcBef>
              <a:spcAft>
                <a:spcPts val="0"/>
              </a:spcAft>
              <a:buClr>
                <a:schemeClr val="dk1"/>
              </a:buClr>
              <a:buSzPts val="2200"/>
              <a:buFont typeface="Consolas"/>
              <a:buChar char="•"/>
            </a:pPr>
            <a:r>
              <a:rPr lang="sv-SE">
                <a:latin typeface="Consolas"/>
                <a:ea typeface="Consolas"/>
                <a:cs typeface="Consolas"/>
                <a:sym typeface="Consolas"/>
              </a:rPr>
              <a:t> x (&gt;, &gt;=, &lt;, &lt;=, ==, !=) y</a:t>
            </a:r>
            <a:endParaRPr>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Char char="•"/>
            </a:pPr>
            <a:r>
              <a:rPr lang="sv-SE"/>
              <a:t>Shift Operators</a:t>
            </a:r>
            <a:endParaRPr/>
          </a:p>
          <a:p>
            <a:pPr indent="-368300" lvl="1" marL="914400" marR="0" rtl="0" algn="l">
              <a:lnSpc>
                <a:spcPct val="100000"/>
              </a:lnSpc>
              <a:spcBef>
                <a:spcPts val="0"/>
              </a:spcBef>
              <a:spcAft>
                <a:spcPts val="0"/>
              </a:spcAft>
              <a:buClr>
                <a:schemeClr val="dk1"/>
              </a:buClr>
              <a:buSzPts val="2200"/>
              <a:buFont typeface="Consolas"/>
              <a:buChar char="•"/>
            </a:pPr>
            <a:r>
              <a:rPr lang="sv-SE">
                <a:latin typeface="Consolas"/>
                <a:ea typeface="Consolas"/>
                <a:cs typeface="Consolas"/>
                <a:sym typeface="Consolas"/>
              </a:rPr>
              <a:t>x (&gt;&gt;, &lt;&lt;, &gt;&gt;&gt;&gt;) y</a:t>
            </a:r>
            <a:endParaRPr>
              <a:latin typeface="Consolas"/>
              <a:ea typeface="Consolas"/>
              <a:cs typeface="Consolas"/>
              <a:sym typeface="Consolas"/>
            </a:endParaRPr>
          </a:p>
          <a:p>
            <a:pPr indent="-381000" lvl="0" marL="457200" marR="0" rtl="0" algn="l">
              <a:lnSpc>
                <a:spcPct val="100000"/>
              </a:lnSpc>
              <a:spcBef>
                <a:spcPts val="0"/>
              </a:spcBef>
              <a:spcAft>
                <a:spcPts val="0"/>
              </a:spcAft>
              <a:buClr>
                <a:schemeClr val="dk1"/>
              </a:buClr>
              <a:buSzPts val="2400"/>
              <a:buChar char="•"/>
            </a:pPr>
            <a:r>
              <a:rPr lang="sv-SE"/>
              <a:t>Operator Replacement, Insertion, Deletion</a:t>
            </a:r>
            <a:endParaRPr/>
          </a:p>
          <a:p>
            <a:pPr indent="-368300" lvl="1" marL="914400" marR="0" rtl="0" algn="l">
              <a:lnSpc>
                <a:spcPct val="100000"/>
              </a:lnSpc>
              <a:spcBef>
                <a:spcPts val="0"/>
              </a:spcBef>
              <a:spcAft>
                <a:spcPts val="0"/>
              </a:spcAft>
              <a:buClr>
                <a:schemeClr val="dk1"/>
              </a:buClr>
              <a:buSzPts val="2200"/>
              <a:buChar char="•"/>
            </a:pPr>
            <a:r>
              <a:rPr lang="sv-SE"/>
              <a:t>Works like arithmetic operators.</a:t>
            </a:r>
            <a:endParaRPr/>
          </a:p>
          <a:p>
            <a:pPr indent="0" lvl="0" marL="0" marR="0" rtl="0" algn="l">
              <a:lnSpc>
                <a:spcPct val="100000"/>
              </a:lnSpc>
              <a:spcBef>
                <a:spcPts val="600"/>
              </a:spcBef>
              <a:spcAft>
                <a:spcPts val="0"/>
              </a:spcAft>
              <a:buNone/>
            </a:pPr>
            <a:r>
              <a:t/>
            </a:r>
            <a:endParaRPr/>
          </a:p>
        </p:txBody>
      </p:sp>
      <p:sp>
        <p:nvSpPr>
          <p:cNvPr id="185" name="Google Shape;185;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9" name="Shape 189"/>
        <p:cNvGrpSpPr/>
        <p:nvPr/>
      </p:nvGrpSpPr>
      <p:grpSpPr>
        <a:xfrm>
          <a:off x="0" y="0"/>
          <a:ext cx="0" cy="0"/>
          <a:chOff x="0" y="0"/>
          <a:chExt cx="0" cy="0"/>
        </a:xfrm>
      </p:grpSpPr>
      <p:sp>
        <p:nvSpPr>
          <p:cNvPr id="190" name="Google Shape;190;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Expression Modifications</a:t>
            </a:r>
            <a:endParaRPr/>
          </a:p>
        </p:txBody>
      </p:sp>
      <p:sp>
        <p:nvSpPr>
          <p:cNvPr id="191" name="Google Shape;191;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Shortcut Operators</a:t>
            </a:r>
            <a:endParaRPr>
              <a:solidFill>
                <a:srgbClr val="333333"/>
              </a:solidFill>
            </a:endParaRPr>
          </a:p>
          <a:p>
            <a:pPr indent="-368300" lvl="1" marL="914400" marR="0" rtl="0" algn="l">
              <a:lnSpc>
                <a:spcPct val="100000"/>
              </a:lnSpc>
              <a:spcBef>
                <a:spcPts val="0"/>
              </a:spcBef>
              <a:spcAft>
                <a:spcPts val="0"/>
              </a:spcAft>
              <a:buClr>
                <a:srgbClr val="333333"/>
              </a:buClr>
              <a:buSzPts val="2200"/>
              <a:buFont typeface="Consolas"/>
              <a:buChar char="•"/>
            </a:pPr>
            <a:r>
              <a:rPr lang="sv-SE">
                <a:solidFill>
                  <a:srgbClr val="333333"/>
                </a:solidFill>
                <a:latin typeface="Consolas"/>
                <a:ea typeface="Consolas"/>
                <a:cs typeface="Consolas"/>
                <a:sym typeface="Consolas"/>
              </a:rPr>
              <a:t>x (+=, -=, *=, /=, %=, &amp;=, |=, ^=, &lt;&lt;=, &gt;&gt;=) y</a:t>
            </a:r>
            <a:endParaRPr>
              <a:solidFill>
                <a:srgbClr val="333333"/>
              </a:solidFill>
              <a:latin typeface="Consolas"/>
              <a:ea typeface="Consolas"/>
              <a:cs typeface="Consolas"/>
              <a:sym typeface="Consolas"/>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Shortcut Operator Replacement</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Absolute Value Insertion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a subexpression with </a:t>
            </a:r>
            <a:r>
              <a:rPr i="1" lang="sv-SE">
                <a:solidFill>
                  <a:srgbClr val="333333"/>
                </a:solidFill>
              </a:rPr>
              <a:t>abs(e)</a:t>
            </a:r>
            <a:r>
              <a:rPr lang="sv-SE">
                <a:solidFill>
                  <a:srgbClr val="333333"/>
                </a:solidFill>
              </a:rPr>
              <a: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int Z = </a:t>
            </a:r>
            <a:r>
              <a:rPr b="1" lang="sv-SE">
                <a:solidFill>
                  <a:srgbClr val="333333"/>
                </a:solidFill>
                <a:latin typeface="Consolas"/>
                <a:ea typeface="Consolas"/>
                <a:cs typeface="Consolas"/>
                <a:sym typeface="Consolas"/>
              </a:rPr>
              <a:t>X + Y</a:t>
            </a:r>
            <a:r>
              <a:rPr lang="sv-SE">
                <a:solidFill>
                  <a:srgbClr val="333333"/>
                </a:solidFill>
                <a:latin typeface="Consolas"/>
                <a:ea typeface="Consolas"/>
                <a:cs typeface="Consolas"/>
                <a:sym typeface="Consolas"/>
              </a:rPr>
              <a:t>; -&gt; int Z = </a:t>
            </a:r>
            <a:r>
              <a:rPr b="1" lang="sv-SE">
                <a:solidFill>
                  <a:srgbClr val="FF0000"/>
                </a:solidFill>
                <a:latin typeface="Consolas"/>
                <a:ea typeface="Consolas"/>
                <a:cs typeface="Consolas"/>
                <a:sym typeface="Consolas"/>
              </a:rPr>
              <a:t>abs(</a:t>
            </a:r>
            <a:r>
              <a:rPr lang="sv-SE">
                <a:solidFill>
                  <a:srgbClr val="333333"/>
                </a:solidFill>
                <a:latin typeface="Consolas"/>
                <a:ea typeface="Consolas"/>
                <a:cs typeface="Consolas"/>
                <a:sym typeface="Consolas"/>
              </a:rPr>
              <a:t>X + Y</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Constant for Predicate Replacement</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boolean predicate with a constant value </a:t>
            </a:r>
            <a:r>
              <a:rPr i="1" lang="sv-SE">
                <a:solidFill>
                  <a:srgbClr val="333333"/>
                </a:solidFill>
              </a:rPr>
              <a:t>(T/F)</a:t>
            </a:r>
            <a:r>
              <a:rPr lang="sv-SE">
                <a:solidFill>
                  <a:srgbClr val="333333"/>
                </a:solidFill>
              </a:rPr>
              <a:t>.</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bool Z = (A || </a:t>
            </a:r>
            <a:r>
              <a:rPr b="1" lang="sv-SE">
                <a:solidFill>
                  <a:srgbClr val="333333"/>
                </a:solidFill>
                <a:latin typeface="Consolas"/>
                <a:ea typeface="Consolas"/>
                <a:cs typeface="Consolas"/>
                <a:sym typeface="Consolas"/>
              </a:rPr>
              <a:t>B</a:t>
            </a:r>
            <a:r>
              <a:rPr lang="sv-SE">
                <a:solidFill>
                  <a:srgbClr val="333333"/>
                </a:solidFill>
                <a:latin typeface="Consolas"/>
                <a:ea typeface="Consolas"/>
                <a:cs typeface="Consolas"/>
                <a:sym typeface="Consolas"/>
              </a:rPr>
              <a:t>) &amp;&amp; C; -&gt; bool Z = (A ||</a:t>
            </a:r>
            <a:r>
              <a:rPr b="1" lang="sv-SE">
                <a:solidFill>
                  <a:srgbClr val="FF0000"/>
                </a:solidFill>
                <a:latin typeface="Consolas"/>
                <a:ea typeface="Consolas"/>
                <a:cs typeface="Consolas"/>
                <a:sym typeface="Consolas"/>
              </a:rPr>
              <a:t> true</a:t>
            </a:r>
            <a:r>
              <a:rPr lang="sv-SE">
                <a:solidFill>
                  <a:srgbClr val="333333"/>
                </a:solidFill>
                <a:latin typeface="Consolas"/>
                <a:ea typeface="Consolas"/>
                <a:cs typeface="Consolas"/>
                <a:sym typeface="Consolas"/>
              </a:rPr>
              <a:t>) &amp;&amp; C;</a:t>
            </a:r>
            <a:endParaRPr>
              <a:solidFill>
                <a:srgbClr val="333333"/>
              </a:solidFill>
              <a:latin typeface="Consolas"/>
              <a:ea typeface="Consolas"/>
              <a:cs typeface="Consolas"/>
              <a:sym typeface="Consolas"/>
            </a:endParaRPr>
          </a:p>
        </p:txBody>
      </p:sp>
      <p:sp>
        <p:nvSpPr>
          <p:cNvPr id="192" name="Google Shape;192;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6" name="Shape 196"/>
        <p:cNvGrpSpPr/>
        <p:nvPr/>
      </p:nvGrpSpPr>
      <p:grpSpPr>
        <a:xfrm>
          <a:off x="0" y="0"/>
          <a:ext cx="0" cy="0"/>
          <a:chOff x="0" y="0"/>
          <a:chExt cx="0" cy="0"/>
        </a:xfrm>
      </p:grpSpPr>
      <p:sp>
        <p:nvSpPr>
          <p:cNvPr id="197" name="Google Shape;197;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Statement Modifications</a:t>
            </a:r>
            <a:endParaRPr/>
          </a:p>
        </p:txBody>
      </p:sp>
      <p:sp>
        <p:nvSpPr>
          <p:cNvPr id="198" name="Google Shape;198;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Statement Deletion</a:t>
            </a:r>
            <a:endParaRPr/>
          </a:p>
          <a:p>
            <a:pPr indent="-368300" lvl="1" marL="914400" marR="0" rtl="0" algn="l">
              <a:lnSpc>
                <a:spcPct val="100000"/>
              </a:lnSpc>
              <a:spcBef>
                <a:spcPts val="0"/>
              </a:spcBef>
              <a:spcAft>
                <a:spcPts val="0"/>
              </a:spcAft>
              <a:buClr>
                <a:schemeClr val="dk1"/>
              </a:buClr>
              <a:buSzPts val="2200"/>
              <a:buChar char="•"/>
            </a:pPr>
            <a:r>
              <a:rPr lang="sv-SE"/>
              <a:t>Remove a random statement from the program.</a:t>
            </a:r>
            <a:endParaRPr/>
          </a:p>
          <a:p>
            <a:pPr indent="-381000" lvl="0" marL="457200" marR="0" rtl="0" algn="l">
              <a:lnSpc>
                <a:spcPct val="100000"/>
              </a:lnSpc>
              <a:spcBef>
                <a:spcPts val="0"/>
              </a:spcBef>
              <a:spcAft>
                <a:spcPts val="0"/>
              </a:spcAft>
              <a:buClr>
                <a:schemeClr val="dk1"/>
              </a:buClr>
              <a:buSzPts val="2400"/>
              <a:buChar char="•"/>
            </a:pPr>
            <a:r>
              <a:rPr lang="sv-SE"/>
              <a:t>Switch Case Replacement</a:t>
            </a:r>
            <a:endParaRPr/>
          </a:p>
          <a:p>
            <a:pPr indent="-368300" lvl="1" marL="914400" marR="0" rtl="0" algn="l">
              <a:lnSpc>
                <a:spcPct val="100000"/>
              </a:lnSpc>
              <a:spcBef>
                <a:spcPts val="0"/>
              </a:spcBef>
              <a:spcAft>
                <a:spcPts val="0"/>
              </a:spcAft>
              <a:buClr>
                <a:schemeClr val="dk1"/>
              </a:buClr>
              <a:buSzPts val="2200"/>
              <a:buChar char="•"/>
            </a:pPr>
            <a:r>
              <a:rPr lang="sv-SE"/>
              <a:t>Replace the label of one case with another.</a:t>
            </a:r>
            <a:endParaRPr/>
          </a:p>
          <a:p>
            <a:pPr indent="-381000" lvl="0" marL="457200" marR="0" rtl="0" algn="l">
              <a:lnSpc>
                <a:spcPct val="100000"/>
              </a:lnSpc>
              <a:spcBef>
                <a:spcPts val="0"/>
              </a:spcBef>
              <a:spcAft>
                <a:spcPts val="0"/>
              </a:spcAft>
              <a:buClr>
                <a:schemeClr val="dk1"/>
              </a:buClr>
              <a:buSzPts val="2400"/>
              <a:buChar char="•"/>
            </a:pPr>
            <a:r>
              <a:rPr lang="sv-SE"/>
              <a:t>End Block Shift</a:t>
            </a:r>
            <a:endParaRPr/>
          </a:p>
          <a:p>
            <a:pPr indent="-368300" lvl="1" marL="914400" marR="0" rtl="0" algn="l">
              <a:lnSpc>
                <a:spcPct val="100000"/>
              </a:lnSpc>
              <a:spcBef>
                <a:spcPts val="0"/>
              </a:spcBef>
              <a:spcAft>
                <a:spcPts val="0"/>
              </a:spcAft>
              <a:buClr>
                <a:schemeClr val="dk1"/>
              </a:buClr>
              <a:buSzPts val="2200"/>
              <a:buChar char="•"/>
            </a:pPr>
            <a:r>
              <a:rPr lang="sv-SE"/>
              <a:t>Move closing brackets to an earlier or later location.</a:t>
            </a:r>
            <a:endParaRPr/>
          </a:p>
          <a:p>
            <a:pPr indent="0" lvl="0" marL="0" marR="0" rtl="0" algn="l">
              <a:lnSpc>
                <a:spcPct val="100000"/>
              </a:lnSpc>
              <a:spcBef>
                <a:spcPts val="600"/>
              </a:spcBef>
              <a:spcAft>
                <a:spcPts val="0"/>
              </a:spcAft>
              <a:buNone/>
            </a:pPr>
            <a:r>
              <a:t/>
            </a:r>
            <a:endParaRPr/>
          </a:p>
        </p:txBody>
      </p:sp>
      <p:sp>
        <p:nvSpPr>
          <p:cNvPr id="199" name="Google Shape;199;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Encapsulation/Inheritance </a:t>
            </a:r>
            <a:endParaRPr/>
          </a:p>
        </p:txBody>
      </p:sp>
      <p:sp>
        <p:nvSpPr>
          <p:cNvPr id="205" name="Google Shape;205;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Access Modifier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 a modifier to </a:t>
            </a:r>
            <a:r>
              <a:rPr i="1" lang="sv-SE">
                <a:solidFill>
                  <a:srgbClr val="333333"/>
                </a:solidFill>
              </a:rPr>
              <a:t>(public/protected/private)</a:t>
            </a:r>
            <a:endParaRPr i="1">
              <a:solidFill>
                <a:srgbClr val="333333"/>
              </a:solidFill>
            </a:endParaRPr>
          </a:p>
          <a:p>
            <a:pPr indent="-368300" lvl="1" marL="914400" marR="0" rtl="0" algn="l">
              <a:lnSpc>
                <a:spcPct val="100000"/>
              </a:lnSpc>
              <a:spcBef>
                <a:spcPts val="0"/>
              </a:spcBef>
              <a:spcAft>
                <a:spcPts val="0"/>
              </a:spcAft>
              <a:buClr>
                <a:srgbClr val="333333"/>
              </a:buClr>
              <a:buSzPts val="2200"/>
              <a:buChar char="•"/>
            </a:pPr>
            <a:r>
              <a:rPr b="1" lang="sv-SE">
                <a:solidFill>
                  <a:srgbClr val="333333"/>
                </a:solidFill>
                <a:latin typeface="Consolas"/>
                <a:ea typeface="Consolas"/>
                <a:cs typeface="Consolas"/>
                <a:sym typeface="Consolas"/>
              </a:rPr>
              <a:t>public</a:t>
            </a:r>
            <a:r>
              <a:rPr lang="sv-SE">
                <a:solidFill>
                  <a:srgbClr val="333333"/>
                </a:solidFill>
                <a:latin typeface="Consolas"/>
                <a:ea typeface="Consolas"/>
                <a:cs typeface="Consolas"/>
                <a:sym typeface="Consolas"/>
              </a:rPr>
              <a:t> void DoThis(int x)</a:t>
            </a:r>
            <a:r>
              <a:rPr lang="sv-SE">
                <a:solidFill>
                  <a:srgbClr val="333333"/>
                </a:solidFill>
              </a:rPr>
              <a:t> -&gt; </a:t>
            </a:r>
            <a:br>
              <a:rPr lang="sv-SE">
                <a:solidFill>
                  <a:srgbClr val="333333"/>
                </a:solidFill>
              </a:rPr>
            </a:br>
            <a:r>
              <a:rPr b="1" lang="sv-SE">
                <a:solidFill>
                  <a:srgbClr val="FF0000"/>
                </a:solidFill>
                <a:latin typeface="Consolas"/>
                <a:ea typeface="Consolas"/>
                <a:cs typeface="Consolas"/>
                <a:sym typeface="Consolas"/>
              </a:rPr>
              <a:t>private</a:t>
            </a:r>
            <a:r>
              <a:rPr lang="sv-SE">
                <a:solidFill>
                  <a:srgbClr val="333333"/>
                </a:solidFill>
                <a:latin typeface="Consolas"/>
                <a:ea typeface="Consolas"/>
                <a:cs typeface="Consolas"/>
                <a:sym typeface="Consolas"/>
              </a:rPr>
              <a:t> void DoThis(int x)</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Hiding Variable Modifications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Hiding variable - a variable in a subclass that has the same name and type as a variable in the parent.</a:t>
            </a:r>
            <a:endParaRPr>
              <a:solidFill>
                <a:srgbClr val="333333"/>
              </a:solidFill>
            </a:endParaRPr>
          </a:p>
          <a:p>
            <a:pPr indent="-368300" lvl="1" marL="914400" marR="0" rtl="0" algn="l">
              <a:lnSpc>
                <a:spcPct val="100000"/>
              </a:lnSpc>
              <a:spcBef>
                <a:spcPts val="0"/>
              </a:spcBef>
              <a:spcAft>
                <a:spcPts val="0"/>
              </a:spcAft>
              <a:buClr>
                <a:srgbClr val="333333"/>
              </a:buClr>
              <a:buSzPts val="2200"/>
              <a:buFont typeface="Consolas"/>
              <a:buChar char="•"/>
            </a:pPr>
            <a:r>
              <a:rPr lang="sv-SE">
                <a:solidFill>
                  <a:srgbClr val="333333"/>
                </a:solidFill>
                <a:latin typeface="Consolas"/>
                <a:ea typeface="Consolas"/>
                <a:cs typeface="Consolas"/>
                <a:sym typeface="Consolas"/>
              </a:rPr>
              <a:t>Class Parent { .. int X; ..}</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Class Child implements Parent {.. int X; ..}</a:t>
            </a:r>
            <a:endParaRPr>
              <a:solidFill>
                <a:srgbClr val="333333"/>
              </a:solidFill>
              <a:latin typeface="Consolas"/>
              <a:ea typeface="Consolas"/>
              <a:cs typeface="Consolas"/>
              <a:sym typeface="Consolas"/>
            </a:endParaRPr>
          </a:p>
        </p:txBody>
      </p:sp>
      <p:sp>
        <p:nvSpPr>
          <p:cNvPr id="206" name="Google Shape;206;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0" name="Shape 210"/>
        <p:cNvGrpSpPr/>
        <p:nvPr/>
      </p:nvGrpSpPr>
      <p:grpSpPr>
        <a:xfrm>
          <a:off x="0" y="0"/>
          <a:ext cx="0" cy="0"/>
          <a:chOff x="0" y="0"/>
          <a:chExt cx="0" cy="0"/>
        </a:xfrm>
      </p:grpSpPr>
      <p:sp>
        <p:nvSpPr>
          <p:cNvPr id="211" name="Google Shape;211;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Encapsulation/Inheritance </a:t>
            </a:r>
            <a:endParaRPr/>
          </a:p>
        </p:txBody>
      </p:sp>
      <p:sp>
        <p:nvSpPr>
          <p:cNvPr id="212" name="Google Shape;212;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Hiding Variable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Deletion causes references to that variable to access the version in the parent instead.</a:t>
            </a:r>
            <a:endParaRPr>
              <a:solidFill>
                <a:srgbClr val="333333"/>
              </a:solidFill>
            </a:endParaRPr>
          </a:p>
          <a:p>
            <a:pPr indent="-342900" lvl="1" marL="914400" marR="0" rtl="0" algn="l">
              <a:lnSpc>
                <a:spcPct val="100000"/>
              </a:lnSpc>
              <a:spcBef>
                <a:spcPts val="0"/>
              </a:spcBef>
              <a:spcAft>
                <a:spcPts val="0"/>
              </a:spcAft>
              <a:buClr>
                <a:srgbClr val="333333"/>
              </a:buClr>
              <a:buSzPts val="1800"/>
              <a:buChar char="•"/>
            </a:pPr>
            <a:r>
              <a:rPr lang="sv-SE" sz="1800">
                <a:solidFill>
                  <a:srgbClr val="333333"/>
                </a:solidFill>
                <a:latin typeface="Consolas"/>
                <a:ea typeface="Consolas"/>
                <a:cs typeface="Consolas"/>
                <a:sym typeface="Consolas"/>
              </a:rPr>
              <a:t>Class Child implements Parent {.. </a:t>
            </a:r>
            <a:r>
              <a:rPr b="1" lang="sv-SE" sz="1800">
                <a:solidFill>
                  <a:srgbClr val="FF0000"/>
                </a:solidFill>
                <a:latin typeface="Consolas"/>
                <a:ea typeface="Consolas"/>
                <a:cs typeface="Consolas"/>
                <a:sym typeface="Consolas"/>
              </a:rPr>
              <a:t>int X;</a:t>
            </a:r>
            <a:r>
              <a:rPr lang="sv-SE" sz="1800">
                <a:solidFill>
                  <a:srgbClr val="333333"/>
                </a:solidFill>
                <a:latin typeface="Consolas"/>
                <a:ea typeface="Consolas"/>
                <a:cs typeface="Consolas"/>
                <a:sym typeface="Consolas"/>
              </a:rPr>
              <a:t> .. int Y = X;} -&gt; Class Child implements Parent { ..int Y = X;}</a:t>
            </a:r>
            <a:endParaRPr sz="1800">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Hiding Variable Insertion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Insert a hiding variable into a subclass.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Now, two variables of the same name exist.</a:t>
            </a:r>
            <a:endParaRPr>
              <a:solidFill>
                <a:srgbClr val="333333"/>
              </a:solidFill>
            </a:endParaRPr>
          </a:p>
          <a:p>
            <a:pPr indent="-342900" lvl="1" marL="914400" rtl="0" algn="l">
              <a:lnSpc>
                <a:spcPct val="100000"/>
              </a:lnSpc>
              <a:spcBef>
                <a:spcPts val="0"/>
              </a:spcBef>
              <a:spcAft>
                <a:spcPts val="0"/>
              </a:spcAft>
              <a:buClr>
                <a:srgbClr val="333333"/>
              </a:buClr>
              <a:buSzPts val="1800"/>
              <a:buChar char="•"/>
            </a:pPr>
            <a:r>
              <a:rPr lang="sv-SE" sz="1800">
                <a:solidFill>
                  <a:srgbClr val="333333"/>
                </a:solidFill>
                <a:latin typeface="Consolas"/>
                <a:ea typeface="Consolas"/>
                <a:cs typeface="Consolas"/>
                <a:sym typeface="Consolas"/>
              </a:rPr>
              <a:t>Class Child implements Parent {.. </a:t>
            </a:r>
            <a:r>
              <a:rPr b="1" lang="sv-SE" sz="1800">
                <a:solidFill>
                  <a:srgbClr val="333333"/>
                </a:solidFill>
                <a:latin typeface="Consolas"/>
                <a:ea typeface="Consolas"/>
                <a:cs typeface="Consolas"/>
                <a:sym typeface="Consolas"/>
              </a:rPr>
              <a:t>int Y = X;</a:t>
            </a:r>
            <a:r>
              <a:rPr lang="sv-SE" sz="1800">
                <a:solidFill>
                  <a:srgbClr val="333333"/>
                </a:solidFill>
                <a:latin typeface="Consolas"/>
                <a:ea typeface="Consolas"/>
                <a:cs typeface="Consolas"/>
                <a:sym typeface="Consolas"/>
              </a:rPr>
              <a:t> ..} -&gt; Class Child implements Parent {.. </a:t>
            </a:r>
            <a:r>
              <a:rPr b="1" lang="sv-SE" sz="1800">
                <a:solidFill>
                  <a:srgbClr val="FF0000"/>
                </a:solidFill>
                <a:latin typeface="Consolas"/>
                <a:ea typeface="Consolas"/>
                <a:cs typeface="Consolas"/>
                <a:sym typeface="Consolas"/>
              </a:rPr>
              <a:t>int X;</a:t>
            </a:r>
            <a:r>
              <a:rPr lang="sv-SE" sz="1800">
                <a:solidFill>
                  <a:srgbClr val="333333"/>
                </a:solidFill>
                <a:latin typeface="Consolas"/>
                <a:ea typeface="Consolas"/>
                <a:cs typeface="Consolas"/>
                <a:sym typeface="Consolas"/>
              </a:rPr>
              <a:t> .. int Y = X;}</a:t>
            </a:r>
            <a:endParaRPr sz="1800">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p:txBody>
      </p:sp>
      <p:sp>
        <p:nvSpPr>
          <p:cNvPr id="213" name="Google Shape;213;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19" name="Google Shape;219;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Overriding Method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 an overriden method from a subclass.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References call the version inherited from a parent.</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Class Child implements Parent { … </a:t>
            </a:r>
            <a:br>
              <a:rPr lang="sv-SE">
                <a:solidFill>
                  <a:srgbClr val="333333"/>
                </a:solidFill>
                <a:latin typeface="Consolas"/>
                <a:ea typeface="Consolas"/>
                <a:cs typeface="Consolas"/>
                <a:sym typeface="Consolas"/>
              </a:rPr>
            </a:br>
            <a:r>
              <a:rPr b="1" lang="sv-SE">
                <a:solidFill>
                  <a:srgbClr val="FF0000"/>
                </a:solidFill>
                <a:latin typeface="Consolas"/>
                <a:ea typeface="Consolas"/>
                <a:cs typeface="Consolas"/>
                <a:sym typeface="Consolas"/>
              </a:rPr>
              <a:t>@Override public int doThis(){ .. }</a:t>
            </a:r>
            <a:r>
              <a:rPr lang="sv-SE">
                <a:solidFill>
                  <a:srgbClr val="333333"/>
                </a:solidFill>
                <a:latin typeface="Consolas"/>
                <a:ea typeface="Consolas"/>
                <a:cs typeface="Consolas"/>
                <a:sym typeface="Consolas"/>
              </a:rPr>
              <a:t> …</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int X = doThis(); } </a:t>
            </a:r>
            <a:br>
              <a:rPr lang="sv-SE">
                <a:solidFill>
                  <a:srgbClr val="333333"/>
                </a:solidFill>
              </a:rPr>
            </a:br>
            <a:r>
              <a:rPr lang="sv-SE">
                <a:solidFill>
                  <a:srgbClr val="333333"/>
                </a:solidFill>
              </a:rPr>
              <a:t>-&gt;</a:t>
            </a:r>
            <a:br>
              <a:rPr lang="sv-SE">
                <a:solidFill>
                  <a:srgbClr val="333333"/>
                </a:solidFill>
              </a:rPr>
            </a:br>
            <a:r>
              <a:rPr lang="sv-SE">
                <a:solidFill>
                  <a:srgbClr val="333333"/>
                </a:solidFill>
                <a:latin typeface="Consolas"/>
                <a:ea typeface="Consolas"/>
                <a:cs typeface="Consolas"/>
                <a:sym typeface="Consolas"/>
              </a:rPr>
              <a:t>Class Child implements Parent { … </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int X = doThis(); } </a:t>
            </a:r>
            <a:endParaRPr>
              <a:solidFill>
                <a:srgbClr val="333333"/>
              </a:solidFill>
              <a:latin typeface="Consolas"/>
              <a:ea typeface="Consolas"/>
              <a:cs typeface="Consolas"/>
              <a:sym typeface="Consolas"/>
            </a:endParaRPr>
          </a:p>
        </p:txBody>
      </p:sp>
      <p:sp>
        <p:nvSpPr>
          <p:cNvPr id="220" name="Google Shape;220;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Space Shuttle Challenger</a:t>
            </a:r>
            <a:endParaRPr/>
          </a:p>
        </p:txBody>
      </p:sp>
      <p:sp>
        <p:nvSpPr>
          <p:cNvPr id="92" name="Google Shape;92;p16"/>
          <p:cNvSpPr txBox="1"/>
          <p:nvPr>
            <p:ph idx="1" type="body"/>
          </p:nvPr>
        </p:nvSpPr>
        <p:spPr>
          <a:xfrm>
            <a:off x="468897" y="1282400"/>
            <a:ext cx="61458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January 28, 1986 - seal failure in a rocket booster causes the shuttle to explode, killing all seven astronauts.</a:t>
            </a:r>
            <a:endParaRPr sz="2400"/>
          </a:p>
          <a:p>
            <a:pPr indent="-381000" lvl="0" marL="457200" marR="0" rtl="0" algn="l">
              <a:lnSpc>
                <a:spcPct val="100000"/>
              </a:lnSpc>
              <a:spcBef>
                <a:spcPts val="0"/>
              </a:spcBef>
              <a:spcAft>
                <a:spcPts val="0"/>
              </a:spcAft>
              <a:buSzPts val="2400"/>
              <a:buChar char="•"/>
            </a:pPr>
            <a:r>
              <a:rPr lang="sv-SE" sz="2400"/>
              <a:t>Three year investigation found technical and organizational issues.</a:t>
            </a:r>
            <a:endParaRPr sz="2400"/>
          </a:p>
          <a:p>
            <a:pPr indent="-381000" lvl="0" marL="457200" marR="0" rtl="0" algn="l">
              <a:lnSpc>
                <a:spcPct val="100000"/>
              </a:lnSpc>
              <a:spcBef>
                <a:spcPts val="0"/>
              </a:spcBef>
              <a:spcAft>
                <a:spcPts val="0"/>
              </a:spcAft>
              <a:buSzPts val="2400"/>
              <a:buChar char="•"/>
            </a:pPr>
            <a:r>
              <a:rPr lang="sv-SE" sz="2400"/>
              <a:t>Became a case example studied in many forms of engineering.</a:t>
            </a:r>
            <a:endParaRPr sz="2400"/>
          </a:p>
          <a:p>
            <a:pPr indent="-381000" lvl="1" marL="914400" marR="0" rtl="0" algn="l">
              <a:lnSpc>
                <a:spcPct val="100000"/>
              </a:lnSpc>
              <a:spcBef>
                <a:spcPts val="0"/>
              </a:spcBef>
              <a:spcAft>
                <a:spcPts val="0"/>
              </a:spcAft>
              <a:buSzPts val="2400"/>
              <a:buChar char="•"/>
            </a:pPr>
            <a:r>
              <a:rPr b="1" lang="sv-SE" sz="2400"/>
              <a:t>Learn from your failures.</a:t>
            </a:r>
            <a:endParaRPr b="1" sz="2400"/>
          </a:p>
        </p:txBody>
      </p:sp>
      <p:pic>
        <p:nvPicPr>
          <p:cNvPr descr="Challenger_Photo_Montage.jpg" id="93" name="Google Shape;93;p16"/>
          <p:cNvPicPr preferRelativeResize="0"/>
          <p:nvPr/>
        </p:nvPicPr>
        <p:blipFill>
          <a:blip r:embed="rId3">
            <a:alphaModFix/>
          </a:blip>
          <a:stretch>
            <a:fillRect/>
          </a:stretch>
        </p:blipFill>
        <p:spPr>
          <a:xfrm>
            <a:off x="6669825" y="1037519"/>
            <a:ext cx="2131256" cy="3673106"/>
          </a:xfrm>
          <a:prstGeom prst="rect">
            <a:avLst/>
          </a:prstGeom>
          <a:noFill/>
          <a:ln>
            <a:noFill/>
          </a:ln>
        </p:spPr>
      </p:pic>
      <p:sp>
        <p:nvSpPr>
          <p:cNvPr id="94" name="Google Shape;94;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4" name="Shape 224"/>
        <p:cNvGrpSpPr/>
        <p:nvPr/>
      </p:nvGrpSpPr>
      <p:grpSpPr>
        <a:xfrm>
          <a:off x="0" y="0"/>
          <a:ext cx="0" cy="0"/>
          <a:chOff x="0" y="0"/>
          <a:chExt cx="0" cy="0"/>
        </a:xfrm>
      </p:grpSpPr>
      <p:sp>
        <p:nvSpPr>
          <p:cNvPr id="225" name="Google Shape;225;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26" name="Google Shape;226;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Overridden Method Calling Position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Overridden methods can call the parent method.</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Moves calls to the parent version to other positions.</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latin typeface="Consolas"/>
                <a:ea typeface="Consolas"/>
                <a:cs typeface="Consolas"/>
                <a:sym typeface="Consolas"/>
              </a:rPr>
              <a:t>@Override</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public int doThis(){</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a:t>
            </a:r>
            <a:r>
              <a:rPr b="1" lang="sv-SE">
                <a:solidFill>
                  <a:srgbClr val="333333"/>
                </a:solidFill>
                <a:latin typeface="Consolas"/>
                <a:ea typeface="Consolas"/>
                <a:cs typeface="Consolas"/>
                <a:sym typeface="Consolas"/>
              </a:rPr>
              <a:t>int x = super();</a:t>
            </a:r>
            <a:r>
              <a:rPr lang="sv-SE">
                <a:solidFill>
                  <a:srgbClr val="333333"/>
                </a:solidFill>
                <a:latin typeface="Consolas"/>
                <a:ea typeface="Consolas"/>
                <a:cs typeface="Consolas"/>
                <a:sym typeface="Consolas"/>
              </a:rPr>
              <a:t> int y = 5; ...  }   -&gt;</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@Override</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public int doThis(){</a:t>
            </a:r>
            <a:br>
              <a:rPr lang="sv-SE">
                <a:solidFill>
                  <a:srgbClr val="333333"/>
                </a:solidFill>
                <a:latin typeface="Consolas"/>
                <a:ea typeface="Consolas"/>
                <a:cs typeface="Consolas"/>
                <a:sym typeface="Consolas"/>
              </a:rPr>
            </a:br>
            <a:r>
              <a:rPr lang="sv-SE">
                <a:solidFill>
                  <a:srgbClr val="333333"/>
                </a:solidFill>
                <a:latin typeface="Consolas"/>
                <a:ea typeface="Consolas"/>
                <a:cs typeface="Consolas"/>
                <a:sym typeface="Consolas"/>
              </a:rPr>
              <a:t>    int y = 5; ... </a:t>
            </a:r>
            <a:r>
              <a:rPr b="1" lang="sv-SE">
                <a:solidFill>
                  <a:srgbClr val="FF0000"/>
                </a:solidFill>
                <a:latin typeface="Consolas"/>
                <a:ea typeface="Consolas"/>
                <a:cs typeface="Consolas"/>
                <a:sym typeface="Consolas"/>
              </a:rPr>
              <a:t>int x = super();</a:t>
            </a:r>
            <a:r>
              <a:rPr lang="sv-SE">
                <a:solidFill>
                  <a:srgbClr val="333333"/>
                </a:solidFill>
                <a:latin typeface="Consolas"/>
                <a:ea typeface="Consolas"/>
                <a:cs typeface="Consolas"/>
                <a:sym typeface="Consolas"/>
              </a:rPr>
              <a:t>  } </a:t>
            </a:r>
            <a:endParaRPr>
              <a:solidFill>
                <a:srgbClr val="333333"/>
              </a:solidFill>
              <a:latin typeface="Consolas"/>
              <a:ea typeface="Consolas"/>
              <a:cs typeface="Consolas"/>
              <a:sym typeface="Consolas"/>
            </a:endParaRPr>
          </a:p>
          <a:p>
            <a:pPr indent="0" lvl="0" marL="0" marR="0" rtl="0" algn="l">
              <a:lnSpc>
                <a:spcPct val="100000"/>
              </a:lnSpc>
              <a:spcBef>
                <a:spcPts val="600"/>
              </a:spcBef>
              <a:spcAft>
                <a:spcPts val="0"/>
              </a:spcAft>
              <a:buNone/>
            </a:pPr>
            <a:r>
              <a:t/>
            </a:r>
            <a:endParaRPr>
              <a:solidFill>
                <a:srgbClr val="333333"/>
              </a:solidFill>
            </a:endParaRPr>
          </a:p>
        </p:txBody>
      </p:sp>
      <p:sp>
        <p:nvSpPr>
          <p:cNvPr id="227" name="Google Shape;227;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2" name="Shape 232"/>
        <p:cNvGrpSpPr/>
        <p:nvPr/>
      </p:nvGrpSpPr>
      <p:grpSpPr>
        <a:xfrm>
          <a:off x="0" y="0"/>
          <a:ext cx="0" cy="0"/>
          <a:chOff x="0" y="0"/>
          <a:chExt cx="0" cy="0"/>
        </a:xfrm>
      </p:grpSpPr>
      <p:sp>
        <p:nvSpPr>
          <p:cNvPr id="233" name="Google Shape;233;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4" name="Google Shape;234;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35" name="Google Shape;235;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00000"/>
              </a:lnSpc>
              <a:spcBef>
                <a:spcPts val="600"/>
              </a:spcBef>
              <a:spcAft>
                <a:spcPts val="0"/>
              </a:spcAft>
              <a:buClr>
                <a:srgbClr val="333333"/>
              </a:buClr>
              <a:buSzPts val="2400"/>
              <a:buChar char="•"/>
            </a:pPr>
            <a:r>
              <a:rPr lang="sv-SE" sz="3000">
                <a:solidFill>
                  <a:srgbClr val="333333"/>
                </a:solidFill>
              </a:rPr>
              <a:t>Super Keyword Insertion/Deletion</a:t>
            </a:r>
            <a:endParaRPr sz="3000">
              <a:solidFill>
                <a:srgbClr val="333333"/>
              </a:solidFill>
            </a:endParaRPr>
          </a:p>
          <a:p>
            <a:pPr indent="-381000" lvl="1" marL="914400" rtl="0" algn="l">
              <a:lnSpc>
                <a:spcPct val="100000"/>
              </a:lnSpc>
              <a:spcBef>
                <a:spcPts val="0"/>
              </a:spcBef>
              <a:spcAft>
                <a:spcPts val="0"/>
              </a:spcAft>
              <a:buClr>
                <a:srgbClr val="333333"/>
              </a:buClr>
              <a:buSzPts val="2400"/>
              <a:buChar char="•"/>
            </a:pPr>
            <a:r>
              <a:rPr lang="sv-SE" sz="2400">
                <a:solidFill>
                  <a:srgbClr val="333333"/>
                </a:solidFill>
              </a:rPr>
              <a:t>Inserts or deletes the </a:t>
            </a:r>
            <a:r>
              <a:rPr lang="sv-SE" sz="2400">
                <a:solidFill>
                  <a:srgbClr val="333333"/>
                </a:solidFill>
                <a:latin typeface="Consolas"/>
                <a:ea typeface="Consolas"/>
                <a:cs typeface="Consolas"/>
                <a:sym typeface="Consolas"/>
              </a:rPr>
              <a:t>super()</a:t>
            </a:r>
            <a:r>
              <a:rPr lang="sv-SE" sz="2400">
                <a:solidFill>
                  <a:srgbClr val="333333"/>
                </a:solidFill>
              </a:rPr>
              <a:t> keyword.</a:t>
            </a:r>
            <a:endParaRPr sz="2400">
              <a:solidFill>
                <a:srgbClr val="333333"/>
              </a:solidFill>
            </a:endParaRPr>
          </a:p>
          <a:p>
            <a:pPr indent="-381000" lvl="1" marL="914400" rtl="0" algn="l">
              <a:lnSpc>
                <a:spcPct val="100000"/>
              </a:lnSpc>
              <a:spcBef>
                <a:spcPts val="0"/>
              </a:spcBef>
              <a:spcAft>
                <a:spcPts val="0"/>
              </a:spcAft>
              <a:buClr>
                <a:srgbClr val="333333"/>
              </a:buClr>
              <a:buSzPts val="2400"/>
              <a:buChar char="•"/>
            </a:pPr>
            <a:r>
              <a:rPr lang="sv-SE" sz="2400">
                <a:solidFill>
                  <a:srgbClr val="333333"/>
                </a:solidFill>
                <a:latin typeface="Consolas"/>
                <a:ea typeface="Consolas"/>
                <a:cs typeface="Consolas"/>
                <a:sym typeface="Consolas"/>
              </a:rPr>
              <a:t>@Override</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public void doSomething(){ </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    </a:t>
            </a:r>
            <a:r>
              <a:rPr b="1" lang="sv-SE" sz="2400">
                <a:solidFill>
                  <a:srgbClr val="FF0000"/>
                </a:solidFill>
                <a:latin typeface="Consolas"/>
                <a:ea typeface="Consolas"/>
                <a:cs typeface="Consolas"/>
                <a:sym typeface="Consolas"/>
              </a:rPr>
              <a:t>super();</a:t>
            </a:r>
            <a:r>
              <a:rPr lang="sv-SE" sz="2400">
                <a:solidFill>
                  <a:srgbClr val="333333"/>
                </a:solidFill>
                <a:latin typeface="Consolas"/>
                <a:ea typeface="Consolas"/>
                <a:cs typeface="Consolas"/>
                <a:sym typeface="Consolas"/>
              </a:rPr>
              <a:t> … } -&gt;</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@Override</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public void doSomething(){ </a:t>
            </a:r>
            <a:br>
              <a:rPr lang="sv-SE" sz="2400">
                <a:solidFill>
                  <a:srgbClr val="333333"/>
                </a:solidFill>
                <a:latin typeface="Consolas"/>
                <a:ea typeface="Consolas"/>
                <a:cs typeface="Consolas"/>
                <a:sym typeface="Consolas"/>
              </a:rPr>
            </a:br>
            <a:r>
              <a:rPr lang="sv-SE" sz="2400">
                <a:solidFill>
                  <a:srgbClr val="333333"/>
                </a:solidFill>
                <a:latin typeface="Consolas"/>
                <a:ea typeface="Consolas"/>
                <a:cs typeface="Consolas"/>
                <a:sym typeface="Consolas"/>
              </a:rPr>
              <a:t>    … }</a:t>
            </a:r>
            <a:endParaRPr sz="2400">
              <a:solidFill>
                <a:srgbClr val="333333"/>
              </a:solidFill>
              <a:latin typeface="Consolas"/>
              <a:ea typeface="Consolas"/>
              <a:cs typeface="Consolas"/>
              <a:sym typeface="Consolas"/>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sp>
        <p:nvSpPr>
          <p:cNvPr id="240" name="Google Shape;240;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41" name="Google Shape;241;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Overridden Method Renamed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Rename a method in the parent class that was overridden by the child.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Ensures that the overridden version is always called instead of the parent version.</a:t>
            </a:r>
            <a:endParaRPr>
              <a:solidFill>
                <a:srgbClr val="333333"/>
              </a:solidFill>
            </a:endParaRPr>
          </a:p>
          <a:p>
            <a:pPr indent="-342900" lvl="1" marL="914400" rtl="0" algn="l">
              <a:spcBef>
                <a:spcPts val="600"/>
              </a:spcBef>
              <a:spcAft>
                <a:spcPts val="0"/>
              </a:spcAft>
              <a:buClr>
                <a:srgbClr val="333333"/>
              </a:buClr>
              <a:buSzPts val="1800"/>
              <a:buChar char="•"/>
            </a:pPr>
            <a:r>
              <a:rPr lang="sv-SE" sz="1800">
                <a:solidFill>
                  <a:srgbClr val="333333"/>
                </a:solidFill>
                <a:latin typeface="Consolas"/>
                <a:ea typeface="Consolas"/>
                <a:cs typeface="Consolas"/>
                <a:sym typeface="Consolas"/>
              </a:rPr>
              <a:t>Class Parent { … </a:t>
            </a:r>
            <a:r>
              <a:rPr b="1" lang="sv-SE" sz="1800">
                <a:solidFill>
                  <a:srgbClr val="333333"/>
                </a:solidFill>
                <a:latin typeface="Consolas"/>
                <a:ea typeface="Consolas"/>
                <a:cs typeface="Consolas"/>
                <a:sym typeface="Consolas"/>
              </a:rPr>
              <a:t>public void doThis();</a:t>
            </a:r>
            <a:r>
              <a:rPr lang="sv-SE" sz="1800">
                <a:solidFill>
                  <a:srgbClr val="333333"/>
                </a:solidFill>
                <a:latin typeface="Consolas"/>
                <a:ea typeface="Consolas"/>
                <a:cs typeface="Consolas"/>
                <a:sym typeface="Consolas"/>
              </a:rPr>
              <a:t> } Class Child implements Parent { … </a:t>
            </a:r>
            <a:r>
              <a:rPr b="1" lang="sv-SE" sz="1800">
                <a:solidFill>
                  <a:srgbClr val="333333"/>
                </a:solidFill>
                <a:latin typeface="Consolas"/>
                <a:ea typeface="Consolas"/>
                <a:cs typeface="Consolas"/>
                <a:sym typeface="Consolas"/>
              </a:rPr>
              <a:t>@Override</a:t>
            </a:r>
            <a:r>
              <a:rPr lang="sv-SE" sz="1800">
                <a:solidFill>
                  <a:srgbClr val="333333"/>
                </a:solidFill>
                <a:latin typeface="Consolas"/>
                <a:ea typeface="Consolas"/>
                <a:cs typeface="Consolas"/>
                <a:sym typeface="Consolas"/>
              </a:rPr>
              <a:t> public void doThis();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-&gt;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Class Parent { … </a:t>
            </a:r>
            <a:r>
              <a:rPr b="1" lang="sv-SE" sz="1800">
                <a:solidFill>
                  <a:srgbClr val="FF0000"/>
                </a:solidFill>
                <a:latin typeface="Consolas"/>
                <a:ea typeface="Consolas"/>
                <a:cs typeface="Consolas"/>
                <a:sym typeface="Consolas"/>
              </a:rPr>
              <a:t>public void doThat();</a:t>
            </a:r>
            <a:r>
              <a:rPr lang="sv-SE" sz="1800">
                <a:solidFill>
                  <a:srgbClr val="333333"/>
                </a:solidFill>
                <a:latin typeface="Consolas"/>
                <a:ea typeface="Consolas"/>
                <a:cs typeface="Consolas"/>
                <a:sym typeface="Consolas"/>
              </a:rPr>
              <a:t> } Class Child implements Parent { … public void doThis(); }</a:t>
            </a:r>
            <a:endParaRPr sz="1800">
              <a:solidFill>
                <a:srgbClr val="333333"/>
              </a:solidFill>
              <a:latin typeface="Consolas"/>
              <a:ea typeface="Consolas"/>
              <a:cs typeface="Consolas"/>
              <a:sym typeface="Consolas"/>
            </a:endParaRPr>
          </a:p>
          <a:p>
            <a:pPr indent="0" lvl="0" marL="0" marR="0" rtl="0" algn="l">
              <a:lnSpc>
                <a:spcPct val="100000"/>
              </a:lnSpc>
              <a:spcBef>
                <a:spcPts val="600"/>
              </a:spcBef>
              <a:spcAft>
                <a:spcPts val="0"/>
              </a:spcAft>
              <a:buNone/>
            </a:pPr>
            <a:r>
              <a:t/>
            </a:r>
            <a:endParaRPr sz="1800">
              <a:solidFill>
                <a:srgbClr val="333333"/>
              </a:solidFill>
              <a:latin typeface="Consolas"/>
              <a:ea typeface="Consolas"/>
              <a:cs typeface="Consolas"/>
              <a:sym typeface="Consolas"/>
            </a:endParaRPr>
          </a:p>
        </p:txBody>
      </p:sp>
      <p:sp>
        <p:nvSpPr>
          <p:cNvPr id="242" name="Google Shape;242;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sp>
        <p:nvSpPr>
          <p:cNvPr id="247" name="Google Shape;247;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Inheritance Modifications</a:t>
            </a:r>
            <a:endParaRPr/>
          </a:p>
        </p:txBody>
      </p:sp>
      <p:sp>
        <p:nvSpPr>
          <p:cNvPr id="248" name="Google Shape;248;p3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Char char="•"/>
            </a:pPr>
            <a:r>
              <a:rPr lang="sv-SE">
                <a:solidFill>
                  <a:srgbClr val="333333"/>
                </a:solidFill>
              </a:rPr>
              <a:t>Explicit Parent Constructor Call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Deletes</a:t>
            </a:r>
            <a:r>
              <a:rPr i="1" lang="sv-SE">
                <a:solidFill>
                  <a:srgbClr val="333333"/>
                </a:solidFill>
              </a:rPr>
              <a:t> super() </a:t>
            </a:r>
            <a:r>
              <a:rPr lang="sv-SE">
                <a:solidFill>
                  <a:srgbClr val="333333"/>
                </a:solidFill>
              </a:rPr>
              <a:t>call in a constructor.</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To detect, tests must trigger an incorrect initial state.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Class Child implements Parent {</a:t>
            </a:r>
            <a:br>
              <a:rPr lang="sv-SE">
                <a:solidFill>
                  <a:srgbClr val="333333"/>
                </a:solidFill>
              </a:rPr>
            </a:br>
            <a:r>
              <a:rPr lang="sv-SE">
                <a:solidFill>
                  <a:srgbClr val="333333"/>
                </a:solidFill>
              </a:rPr>
              <a:t>    int x;</a:t>
            </a:r>
            <a:br>
              <a:rPr lang="sv-SE">
                <a:solidFill>
                  <a:srgbClr val="333333"/>
                </a:solidFill>
              </a:rPr>
            </a:br>
            <a:r>
              <a:rPr lang="sv-SE">
                <a:solidFill>
                  <a:srgbClr val="333333"/>
                </a:solidFill>
              </a:rPr>
              <a:t>    public Child () { </a:t>
            </a:r>
            <a:r>
              <a:rPr b="1" lang="sv-SE">
                <a:solidFill>
                  <a:srgbClr val="FF0000"/>
                </a:solidFill>
              </a:rPr>
              <a:t>super();</a:t>
            </a:r>
            <a:r>
              <a:rPr lang="sv-SE">
                <a:solidFill>
                  <a:srgbClr val="333333"/>
                </a:solidFill>
              </a:rPr>
              <a:t> ... } } -&gt; </a:t>
            </a:r>
            <a:br>
              <a:rPr lang="sv-SE">
                <a:solidFill>
                  <a:srgbClr val="333333"/>
                </a:solidFill>
              </a:rPr>
            </a:br>
            <a:r>
              <a:rPr lang="sv-SE">
                <a:solidFill>
                  <a:srgbClr val="333333"/>
                </a:solidFill>
              </a:rPr>
              <a:t>Class Child implements Parent {</a:t>
            </a:r>
            <a:br>
              <a:rPr lang="sv-SE">
                <a:solidFill>
                  <a:srgbClr val="333333"/>
                </a:solidFill>
              </a:rPr>
            </a:br>
            <a:r>
              <a:rPr lang="sv-SE">
                <a:solidFill>
                  <a:srgbClr val="333333"/>
                </a:solidFill>
              </a:rPr>
              <a:t>    int x;</a:t>
            </a:r>
            <a:br>
              <a:rPr lang="sv-SE">
                <a:solidFill>
                  <a:srgbClr val="333333"/>
                </a:solidFill>
              </a:rPr>
            </a:br>
            <a:r>
              <a:rPr lang="sv-SE">
                <a:solidFill>
                  <a:srgbClr val="333333"/>
                </a:solidFill>
              </a:rPr>
              <a:t>    public Child () { ... } }</a:t>
            </a:r>
            <a:endParaRPr>
              <a:solidFill>
                <a:srgbClr val="333333"/>
              </a:solidFill>
            </a:endParaRPr>
          </a:p>
          <a:p>
            <a:pPr indent="0" lvl="0" marL="0" rtl="0" algn="l">
              <a:spcBef>
                <a:spcPts val="600"/>
              </a:spcBef>
              <a:spcAft>
                <a:spcPts val="0"/>
              </a:spcAft>
              <a:buNone/>
            </a:pPr>
            <a:r>
              <a:t/>
            </a:r>
            <a:endParaRPr>
              <a:solidFill>
                <a:srgbClr val="333333"/>
              </a:solidFill>
            </a:endParaRPr>
          </a:p>
          <a:p>
            <a:pPr indent="0" lvl="0" marL="0" marR="0" rtl="0" algn="l">
              <a:lnSpc>
                <a:spcPct val="100000"/>
              </a:lnSpc>
              <a:spcBef>
                <a:spcPts val="600"/>
              </a:spcBef>
              <a:spcAft>
                <a:spcPts val="0"/>
              </a:spcAft>
              <a:buNone/>
            </a:pPr>
            <a:r>
              <a:t/>
            </a:r>
            <a:endParaRPr>
              <a:solidFill>
                <a:srgbClr val="333333"/>
              </a:solidFill>
            </a:endParaRPr>
          </a:p>
        </p:txBody>
      </p:sp>
      <p:sp>
        <p:nvSpPr>
          <p:cNvPr id="249" name="Google Shape;249;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55" name="Google Shape;255;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New Method Call with Child Class Type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Replace a declaration with a valid child instance.</a:t>
            </a:r>
            <a:endParaRPr>
              <a:solidFill>
                <a:srgbClr val="333333"/>
              </a:solidFill>
            </a:endParaRPr>
          </a:p>
          <a:p>
            <a:pPr indent="-342900" lvl="2" marL="1371600" marR="0" rtl="0" algn="l">
              <a:lnSpc>
                <a:spcPct val="100000"/>
              </a:lnSpc>
              <a:spcBef>
                <a:spcPts val="0"/>
              </a:spcBef>
              <a:spcAft>
                <a:spcPts val="0"/>
              </a:spcAft>
              <a:buClr>
                <a:srgbClr val="333333"/>
              </a:buClr>
              <a:buSzPts val="1800"/>
              <a:buChar char="•"/>
            </a:pPr>
            <a:r>
              <a:rPr lang="sv-SE">
                <a:solidFill>
                  <a:srgbClr val="333333"/>
                </a:solidFill>
                <a:latin typeface="Consolas"/>
                <a:ea typeface="Consolas"/>
                <a:cs typeface="Consolas"/>
                <a:sym typeface="Consolas"/>
              </a:rPr>
              <a:t>Parent a = new </a:t>
            </a:r>
            <a:r>
              <a:rPr b="1" lang="sv-SE">
                <a:solidFill>
                  <a:srgbClr val="333333"/>
                </a:solidFill>
                <a:latin typeface="Consolas"/>
                <a:ea typeface="Consolas"/>
                <a:cs typeface="Consolas"/>
                <a:sym typeface="Consolas"/>
              </a:rPr>
              <a:t>Parent()</a:t>
            </a:r>
            <a:r>
              <a:rPr lang="sv-SE">
                <a:solidFill>
                  <a:srgbClr val="333333"/>
                </a:solidFill>
                <a:latin typeface="Consolas"/>
                <a:ea typeface="Consolas"/>
                <a:cs typeface="Consolas"/>
                <a:sym typeface="Consolas"/>
              </a:rPr>
              <a:t>;</a:t>
            </a:r>
            <a:r>
              <a:rPr lang="sv-SE">
                <a:solidFill>
                  <a:srgbClr val="333333"/>
                </a:solidFill>
              </a:rPr>
              <a:t> -&gt; </a:t>
            </a:r>
            <a:r>
              <a:rPr lang="sv-SE">
                <a:solidFill>
                  <a:srgbClr val="333333"/>
                </a:solidFill>
                <a:latin typeface="Consolas"/>
                <a:ea typeface="Consolas"/>
                <a:cs typeface="Consolas"/>
                <a:sym typeface="Consolas"/>
              </a:rPr>
              <a:t>Parent a = new </a:t>
            </a:r>
            <a:r>
              <a:rPr b="1" lang="sv-SE">
                <a:solidFill>
                  <a:srgbClr val="FF0000"/>
                </a:solidFill>
                <a:latin typeface="Consolas"/>
                <a:ea typeface="Consolas"/>
                <a:cs typeface="Consolas"/>
                <a:sym typeface="Consolas"/>
              </a:rPr>
              <a:t>Child()</a:t>
            </a:r>
            <a:r>
              <a:rPr lang="sv-SE">
                <a:solidFill>
                  <a:srgbClr val="333333"/>
                </a:solidFill>
                <a:latin typeface="Consolas"/>
                <a:ea typeface="Consolas"/>
                <a:cs typeface="Consolas"/>
                <a:sym typeface="Consolas"/>
              </a:rPr>
              <a:t>;</a:t>
            </a:r>
            <a:endParaRPr>
              <a:solidFill>
                <a:srgbClr val="333333"/>
              </a:solidFill>
              <a:latin typeface="Consolas"/>
              <a:ea typeface="Consolas"/>
              <a:cs typeface="Consolas"/>
              <a:sym typeface="Consolas"/>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Variable Declaration With Parent Class Type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 the declared type of a variable to its parent.</a:t>
            </a:r>
            <a:endParaRPr>
              <a:solidFill>
                <a:srgbClr val="333333"/>
              </a:solidFill>
            </a:endParaRPr>
          </a:p>
          <a:p>
            <a:pPr indent="-355600" lvl="2" marL="1371600" marR="0" rtl="0" algn="l">
              <a:lnSpc>
                <a:spcPct val="100000"/>
              </a:lnSpc>
              <a:spcBef>
                <a:spcPts val="0"/>
              </a:spcBef>
              <a:spcAft>
                <a:spcPts val="0"/>
              </a:spcAft>
              <a:buClr>
                <a:srgbClr val="333333"/>
              </a:buClr>
              <a:buSzPts val="2000"/>
              <a:buChar char="•"/>
            </a:pPr>
            <a:r>
              <a:rPr b="1" lang="sv-SE" sz="2000">
                <a:solidFill>
                  <a:srgbClr val="333333"/>
                </a:solidFill>
                <a:latin typeface="Consolas"/>
                <a:ea typeface="Consolas"/>
                <a:cs typeface="Consolas"/>
                <a:sym typeface="Consolas"/>
              </a:rPr>
              <a:t>Child</a:t>
            </a:r>
            <a:r>
              <a:rPr lang="sv-SE" sz="2000">
                <a:solidFill>
                  <a:srgbClr val="333333"/>
                </a:solidFill>
                <a:latin typeface="Consolas"/>
                <a:ea typeface="Consolas"/>
                <a:cs typeface="Consolas"/>
                <a:sym typeface="Consolas"/>
              </a:rPr>
              <a:t> a = new Child();</a:t>
            </a:r>
            <a:r>
              <a:rPr lang="sv-SE" sz="2000">
                <a:solidFill>
                  <a:srgbClr val="333333"/>
                </a:solidFill>
              </a:rPr>
              <a:t> -&gt; </a:t>
            </a:r>
            <a:r>
              <a:rPr b="1" lang="sv-SE" sz="2000">
                <a:solidFill>
                  <a:srgbClr val="FF0000"/>
                </a:solidFill>
                <a:latin typeface="Consolas"/>
                <a:ea typeface="Consolas"/>
                <a:cs typeface="Consolas"/>
                <a:sym typeface="Consolas"/>
              </a:rPr>
              <a:t>Parent</a:t>
            </a:r>
            <a:r>
              <a:rPr lang="sv-SE" sz="2000">
                <a:solidFill>
                  <a:srgbClr val="333333"/>
                </a:solidFill>
                <a:latin typeface="Consolas"/>
                <a:ea typeface="Consolas"/>
                <a:cs typeface="Consolas"/>
                <a:sym typeface="Consolas"/>
              </a:rPr>
              <a:t> a = new Child();</a:t>
            </a:r>
            <a:endParaRPr sz="2000">
              <a:solidFill>
                <a:srgbClr val="333333"/>
              </a:solidFill>
              <a:latin typeface="Consolas"/>
              <a:ea typeface="Consolas"/>
              <a:cs typeface="Consolas"/>
              <a:sym typeface="Consolas"/>
            </a:endParaRPr>
          </a:p>
          <a:p>
            <a:pPr indent="-355600" lvl="2" marL="1371600" marR="0" rtl="0" algn="l">
              <a:lnSpc>
                <a:spcPct val="100000"/>
              </a:lnSpc>
              <a:spcBef>
                <a:spcPts val="0"/>
              </a:spcBef>
              <a:spcAft>
                <a:spcPts val="0"/>
              </a:spcAft>
              <a:buClr>
                <a:srgbClr val="333333"/>
              </a:buClr>
              <a:buSzPts val="2000"/>
              <a:buChar char="•"/>
            </a:pPr>
            <a:r>
              <a:rPr lang="sv-SE" sz="2000">
                <a:solidFill>
                  <a:srgbClr val="333333"/>
                </a:solidFill>
                <a:latin typeface="Consolas"/>
                <a:ea typeface="Consolas"/>
                <a:cs typeface="Consolas"/>
                <a:sym typeface="Consolas"/>
              </a:rPr>
              <a:t>boolean equals(</a:t>
            </a:r>
            <a:r>
              <a:rPr b="1" lang="sv-SE" sz="2000">
                <a:solidFill>
                  <a:srgbClr val="333333"/>
                </a:solidFill>
                <a:latin typeface="Consolas"/>
                <a:ea typeface="Consolas"/>
                <a:cs typeface="Consolas"/>
                <a:sym typeface="Consolas"/>
              </a:rPr>
              <a:t>Child</a:t>
            </a:r>
            <a:r>
              <a:rPr lang="sv-SE" sz="2000">
                <a:solidFill>
                  <a:srgbClr val="333333"/>
                </a:solidFill>
                <a:latin typeface="Consolas"/>
                <a:ea typeface="Consolas"/>
                <a:cs typeface="Consolas"/>
                <a:sym typeface="Consolas"/>
              </a:rPr>
              <a:t> c){..} </a:t>
            </a:r>
            <a:r>
              <a:rPr lang="sv-SE" sz="2000">
                <a:solidFill>
                  <a:srgbClr val="333333"/>
                </a:solidFill>
              </a:rPr>
              <a:t>-&gt;</a:t>
            </a:r>
            <a:r>
              <a:rPr lang="sv-SE" sz="2000">
                <a:solidFill>
                  <a:srgbClr val="333333"/>
                </a:solidFill>
              </a:rPr>
              <a:t> </a:t>
            </a:r>
            <a:br>
              <a:rPr lang="sv-SE" sz="2000">
                <a:solidFill>
                  <a:srgbClr val="333333"/>
                </a:solidFill>
              </a:rPr>
            </a:br>
            <a:r>
              <a:rPr lang="sv-SE" sz="2000">
                <a:solidFill>
                  <a:srgbClr val="333333"/>
                </a:solidFill>
                <a:latin typeface="Consolas"/>
                <a:ea typeface="Consolas"/>
                <a:cs typeface="Consolas"/>
                <a:sym typeface="Consolas"/>
              </a:rPr>
              <a:t>boolean equals(</a:t>
            </a:r>
            <a:r>
              <a:rPr b="1" lang="sv-SE" sz="2000">
                <a:solidFill>
                  <a:srgbClr val="FF0000"/>
                </a:solidFill>
                <a:latin typeface="Consolas"/>
                <a:ea typeface="Consolas"/>
                <a:cs typeface="Consolas"/>
                <a:sym typeface="Consolas"/>
              </a:rPr>
              <a:t>Parent</a:t>
            </a:r>
            <a:r>
              <a:rPr lang="sv-SE" sz="2000">
                <a:solidFill>
                  <a:srgbClr val="333333"/>
                </a:solidFill>
                <a:latin typeface="Consolas"/>
                <a:ea typeface="Consolas"/>
                <a:cs typeface="Consolas"/>
                <a:sym typeface="Consolas"/>
              </a:rPr>
              <a:t> c){..}</a:t>
            </a:r>
            <a:endParaRPr>
              <a:solidFill>
                <a:srgbClr val="333333"/>
              </a:solidFill>
              <a:latin typeface="Consolas"/>
              <a:ea typeface="Consolas"/>
              <a:cs typeface="Consolas"/>
              <a:sym typeface="Consolas"/>
            </a:endParaRPr>
          </a:p>
        </p:txBody>
      </p:sp>
      <p:sp>
        <p:nvSpPr>
          <p:cNvPr id="256" name="Google Shape;256;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0" name="Shape 260"/>
        <p:cNvGrpSpPr/>
        <p:nvPr/>
      </p:nvGrpSpPr>
      <p:grpSpPr>
        <a:xfrm>
          <a:off x="0" y="0"/>
          <a:ext cx="0" cy="0"/>
          <a:chOff x="0" y="0"/>
          <a:chExt cx="0" cy="0"/>
        </a:xfrm>
      </p:grpSpPr>
      <p:sp>
        <p:nvSpPr>
          <p:cNvPr id="261" name="Google Shape;261;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62" name="Google Shape;262;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sz="2400">
                <a:solidFill>
                  <a:srgbClr val="333333"/>
                </a:solidFill>
              </a:rPr>
              <a:t>Type Cast Operator Insertion/Deletion</a:t>
            </a:r>
            <a:endParaRPr sz="24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Cast the type of an object reference to the parent or child of the original type.</a:t>
            </a:r>
            <a:endParaRPr sz="2000">
              <a:solidFill>
                <a:srgbClr val="333333"/>
              </a:solidFill>
            </a:endParaRPr>
          </a:p>
          <a:p>
            <a:pPr indent="-355600" lvl="2" marL="1371600" marR="0" rtl="0" algn="l">
              <a:lnSpc>
                <a:spcPct val="100000"/>
              </a:lnSpc>
              <a:spcBef>
                <a:spcPts val="0"/>
              </a:spcBef>
              <a:spcAft>
                <a:spcPts val="0"/>
              </a:spcAft>
              <a:buClr>
                <a:srgbClr val="333333"/>
              </a:buClr>
              <a:buSzPts val="2000"/>
              <a:buFont typeface="Consolas"/>
              <a:buChar char="•"/>
            </a:pPr>
            <a:r>
              <a:rPr b="1" lang="sv-SE" sz="2000">
                <a:solidFill>
                  <a:srgbClr val="333333"/>
                </a:solidFill>
                <a:latin typeface="Consolas"/>
                <a:ea typeface="Consolas"/>
                <a:cs typeface="Consolas"/>
                <a:sym typeface="Consolas"/>
              </a:rPr>
              <a:t>p</a:t>
            </a:r>
            <a:r>
              <a:rPr lang="sv-SE" sz="2000">
                <a:solidFill>
                  <a:srgbClr val="333333"/>
                </a:solidFill>
                <a:latin typeface="Consolas"/>
                <a:ea typeface="Consolas"/>
                <a:cs typeface="Consolas"/>
                <a:sym typeface="Consolas"/>
              </a:rPr>
              <a:t>.toString() -&gt; </a:t>
            </a:r>
            <a:r>
              <a:rPr b="1" lang="sv-SE" sz="2000">
                <a:solidFill>
                  <a:srgbClr val="FF0000"/>
                </a:solidFill>
                <a:latin typeface="Consolas"/>
                <a:ea typeface="Consolas"/>
                <a:cs typeface="Consolas"/>
                <a:sym typeface="Consolas"/>
              </a:rPr>
              <a:t>((Child) p)</a:t>
            </a:r>
            <a:r>
              <a:rPr lang="sv-SE" sz="2000">
                <a:solidFill>
                  <a:srgbClr val="333333"/>
                </a:solidFill>
                <a:latin typeface="Consolas"/>
                <a:ea typeface="Consolas"/>
                <a:cs typeface="Consolas"/>
                <a:sym typeface="Consolas"/>
              </a:rPr>
              <a:t>.toString()</a:t>
            </a:r>
            <a:endParaRPr sz="2000">
              <a:solidFill>
                <a:srgbClr val="333333"/>
              </a:solidFill>
              <a:latin typeface="Consolas"/>
              <a:ea typeface="Consolas"/>
              <a:cs typeface="Consolas"/>
              <a:sym typeface="Consolas"/>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Or delete a type cast operator.</a:t>
            </a:r>
            <a:endParaRPr sz="2000">
              <a:solidFill>
                <a:srgbClr val="333333"/>
              </a:solidFill>
            </a:endParaRPr>
          </a:p>
          <a:p>
            <a:pPr indent="-355600" lvl="2" marL="1371600" rtl="0" algn="l">
              <a:lnSpc>
                <a:spcPct val="100000"/>
              </a:lnSpc>
              <a:spcBef>
                <a:spcPts val="0"/>
              </a:spcBef>
              <a:spcAft>
                <a:spcPts val="0"/>
              </a:spcAft>
              <a:buClr>
                <a:srgbClr val="333333"/>
              </a:buClr>
              <a:buSzPts val="2000"/>
              <a:buChar char="•"/>
            </a:pPr>
            <a:r>
              <a:rPr b="1" lang="sv-SE" sz="2000">
                <a:solidFill>
                  <a:srgbClr val="333333"/>
                </a:solidFill>
                <a:latin typeface="Consolas"/>
                <a:ea typeface="Consolas"/>
                <a:cs typeface="Consolas"/>
                <a:sym typeface="Consolas"/>
              </a:rPr>
              <a:t>((Child) p)</a:t>
            </a:r>
            <a:r>
              <a:rPr lang="sv-SE" sz="2000">
                <a:solidFill>
                  <a:srgbClr val="333333"/>
                </a:solidFill>
                <a:latin typeface="Consolas"/>
                <a:ea typeface="Consolas"/>
                <a:cs typeface="Consolas"/>
                <a:sym typeface="Consolas"/>
              </a:rPr>
              <a:t>.toString()-&gt; </a:t>
            </a:r>
            <a:r>
              <a:rPr b="1" lang="sv-SE" sz="2000">
                <a:solidFill>
                  <a:srgbClr val="FF0000"/>
                </a:solidFill>
                <a:latin typeface="Consolas"/>
                <a:ea typeface="Consolas"/>
                <a:cs typeface="Consolas"/>
                <a:sym typeface="Consolas"/>
              </a:rPr>
              <a:t>p</a:t>
            </a:r>
            <a:r>
              <a:rPr lang="sv-SE" sz="2000">
                <a:solidFill>
                  <a:srgbClr val="333333"/>
                </a:solidFill>
                <a:latin typeface="Consolas"/>
                <a:ea typeface="Consolas"/>
                <a:cs typeface="Consolas"/>
                <a:sym typeface="Consolas"/>
              </a:rPr>
              <a:t>.toString()</a:t>
            </a:r>
            <a:endParaRPr sz="2000">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sz="2400">
                <a:solidFill>
                  <a:srgbClr val="333333"/>
                </a:solidFill>
              </a:rPr>
              <a:t>Cast Type Change</a:t>
            </a:r>
            <a:endParaRPr sz="24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rPr>
              <a:t>Changes a cast to another valid data type.</a:t>
            </a:r>
            <a:endParaRPr sz="2000">
              <a:solidFill>
                <a:srgbClr val="333333"/>
              </a:solidFill>
            </a:endParaRPr>
          </a:p>
          <a:p>
            <a:pPr indent="-355600" lvl="1" marL="914400" marR="0" rtl="0" algn="l">
              <a:lnSpc>
                <a:spcPct val="100000"/>
              </a:lnSpc>
              <a:spcBef>
                <a:spcPts val="0"/>
              </a:spcBef>
              <a:spcAft>
                <a:spcPts val="0"/>
              </a:spcAft>
              <a:buClr>
                <a:srgbClr val="333333"/>
              </a:buClr>
              <a:buSzPts val="2000"/>
              <a:buChar char="•"/>
            </a:pPr>
            <a:r>
              <a:rPr lang="sv-SE" sz="2000">
                <a:solidFill>
                  <a:srgbClr val="333333"/>
                </a:solidFill>
                <a:latin typeface="Consolas"/>
                <a:ea typeface="Consolas"/>
                <a:cs typeface="Consolas"/>
                <a:sym typeface="Consolas"/>
              </a:rPr>
              <a:t>(</a:t>
            </a:r>
            <a:r>
              <a:rPr b="1" lang="sv-SE" sz="2000">
                <a:solidFill>
                  <a:srgbClr val="333333"/>
                </a:solidFill>
                <a:latin typeface="Consolas"/>
                <a:ea typeface="Consolas"/>
                <a:cs typeface="Consolas"/>
                <a:sym typeface="Consolas"/>
              </a:rPr>
              <a:t>(SomeChild)</a:t>
            </a:r>
            <a:r>
              <a:rPr lang="sv-SE" sz="2000">
                <a:solidFill>
                  <a:srgbClr val="333333"/>
                </a:solidFill>
                <a:latin typeface="Consolas"/>
                <a:ea typeface="Consolas"/>
                <a:cs typeface="Consolas"/>
                <a:sym typeface="Consolas"/>
              </a:rPr>
              <a:t> c).toString()</a:t>
            </a:r>
            <a:r>
              <a:rPr lang="sv-SE" sz="2000">
                <a:solidFill>
                  <a:srgbClr val="333333"/>
                </a:solidFill>
              </a:rPr>
              <a:t> -&gt; </a:t>
            </a:r>
            <a:br>
              <a:rPr lang="sv-SE" sz="2000">
                <a:solidFill>
                  <a:srgbClr val="333333"/>
                </a:solidFill>
              </a:rPr>
            </a:br>
            <a:r>
              <a:rPr lang="sv-SE" sz="2000">
                <a:solidFill>
                  <a:srgbClr val="333333"/>
                </a:solidFill>
                <a:latin typeface="Consolas"/>
                <a:ea typeface="Consolas"/>
                <a:cs typeface="Consolas"/>
                <a:sym typeface="Consolas"/>
              </a:rPr>
              <a:t>(</a:t>
            </a:r>
            <a:r>
              <a:rPr b="1" lang="sv-SE" sz="2000">
                <a:solidFill>
                  <a:srgbClr val="FF0000"/>
                </a:solidFill>
                <a:latin typeface="Consolas"/>
                <a:ea typeface="Consolas"/>
                <a:cs typeface="Consolas"/>
                <a:sym typeface="Consolas"/>
              </a:rPr>
              <a:t>(OtherChild) </a:t>
            </a:r>
            <a:r>
              <a:rPr lang="sv-SE" sz="2000">
                <a:solidFill>
                  <a:srgbClr val="333333"/>
                </a:solidFill>
                <a:latin typeface="Consolas"/>
                <a:ea typeface="Consolas"/>
                <a:cs typeface="Consolas"/>
                <a:sym typeface="Consolas"/>
              </a:rPr>
              <a:t>c).toString()</a:t>
            </a:r>
            <a:endParaRPr sz="2000">
              <a:solidFill>
                <a:srgbClr val="333333"/>
              </a:solidFill>
              <a:latin typeface="Consolas"/>
              <a:ea typeface="Consolas"/>
              <a:cs typeface="Consolas"/>
              <a:sym typeface="Consolas"/>
            </a:endParaRPr>
          </a:p>
        </p:txBody>
      </p:sp>
      <p:sp>
        <p:nvSpPr>
          <p:cNvPr id="263" name="Google Shape;263;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69" name="Google Shape;269;p4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Reference Assignment with Other Compatible Type</a:t>
            </a:r>
            <a:endParaRPr sz="2400"/>
          </a:p>
          <a:p>
            <a:pPr indent="-355600" lvl="1" marL="914400" marR="0" rtl="0" algn="l">
              <a:lnSpc>
                <a:spcPct val="100000"/>
              </a:lnSpc>
              <a:spcBef>
                <a:spcPts val="0"/>
              </a:spcBef>
              <a:spcAft>
                <a:spcPts val="0"/>
              </a:spcAft>
              <a:buClr>
                <a:schemeClr val="dk1"/>
              </a:buClr>
              <a:buSzPts val="2000"/>
              <a:buChar char="•"/>
            </a:pPr>
            <a:r>
              <a:rPr lang="sv-SE" sz="2000"/>
              <a:t>Change an object reference to point to another compatible variable.</a:t>
            </a:r>
            <a:endParaRPr sz="2000"/>
          </a:p>
          <a:p>
            <a:pPr indent="0" lvl="0" marL="914400" marR="0" rtl="0" algn="l">
              <a:lnSpc>
                <a:spcPct val="100000"/>
              </a:lnSpc>
              <a:spcBef>
                <a:spcPts val="600"/>
              </a:spcBef>
              <a:spcAft>
                <a:spcPts val="0"/>
              </a:spcAft>
              <a:buNone/>
            </a:pPr>
            <a:r>
              <a:t/>
            </a:r>
            <a:endParaRPr sz="2000"/>
          </a:p>
          <a:p>
            <a:pPr indent="-355600" lvl="1" marL="914400" marR="0" rtl="0" algn="l">
              <a:lnSpc>
                <a:spcPct val="100000"/>
              </a:lnSpc>
              <a:spcBef>
                <a:spcPts val="600"/>
              </a:spcBef>
              <a:spcAft>
                <a:spcPts val="0"/>
              </a:spcAft>
              <a:buClr>
                <a:schemeClr val="dk1"/>
              </a:buClr>
              <a:buSzPts val="2000"/>
              <a:buChar char="•"/>
            </a:pPr>
            <a:r>
              <a:rPr lang="sv-SE" sz="2000"/>
              <a:t>                                               -&gt;</a:t>
            </a:r>
            <a:endParaRPr sz="2000"/>
          </a:p>
        </p:txBody>
      </p:sp>
      <p:sp>
        <p:nvSpPr>
          <p:cNvPr id="270" name="Google Shape;270;p40"/>
          <p:cNvSpPr txBox="1"/>
          <p:nvPr/>
        </p:nvSpPr>
        <p:spPr>
          <a:xfrm>
            <a:off x="1559800" y="2489125"/>
            <a:ext cx="2854200" cy="8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Object obj;</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String s = “hello”;</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Integer i = new Integer(4);</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obj=</a:t>
            </a:r>
            <a:r>
              <a:rPr b="1" lang="sv-SE">
                <a:latin typeface="Consolas"/>
                <a:ea typeface="Consolas"/>
                <a:cs typeface="Consolas"/>
                <a:sym typeface="Consolas"/>
              </a:rPr>
              <a:t>s</a:t>
            </a:r>
            <a:r>
              <a:rPr lang="sv-SE">
                <a:latin typeface="Consolas"/>
                <a:ea typeface="Consolas"/>
                <a:cs typeface="Consolas"/>
                <a:sym typeface="Consolas"/>
              </a:rPr>
              <a:t>;</a:t>
            </a:r>
            <a:endParaRPr>
              <a:latin typeface="Consolas"/>
              <a:ea typeface="Consolas"/>
              <a:cs typeface="Consolas"/>
              <a:sym typeface="Consolas"/>
            </a:endParaRPr>
          </a:p>
        </p:txBody>
      </p:sp>
      <p:sp>
        <p:nvSpPr>
          <p:cNvPr id="271" name="Google Shape;271;p40"/>
          <p:cNvSpPr txBox="1"/>
          <p:nvPr/>
        </p:nvSpPr>
        <p:spPr>
          <a:xfrm>
            <a:off x="5732100" y="2489125"/>
            <a:ext cx="2954700" cy="898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Object obj;</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String s = “hello”;</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Integer i = new Integer(4);</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obj=</a:t>
            </a:r>
            <a:r>
              <a:rPr b="1" lang="sv-SE">
                <a:solidFill>
                  <a:srgbClr val="FF0000"/>
                </a:solidFill>
                <a:latin typeface="Consolas"/>
                <a:ea typeface="Consolas"/>
                <a:cs typeface="Consolas"/>
                <a:sym typeface="Consolas"/>
              </a:rPr>
              <a:t>i</a:t>
            </a:r>
            <a:r>
              <a:rPr lang="sv-SE">
                <a:latin typeface="Consolas"/>
                <a:ea typeface="Consolas"/>
                <a:cs typeface="Consolas"/>
                <a:sym typeface="Consolas"/>
              </a:rPr>
              <a:t>;</a:t>
            </a:r>
            <a:endParaRPr>
              <a:latin typeface="Consolas"/>
              <a:ea typeface="Consolas"/>
              <a:cs typeface="Consolas"/>
              <a:sym typeface="Consolas"/>
            </a:endParaRPr>
          </a:p>
        </p:txBody>
      </p:sp>
      <p:sp>
        <p:nvSpPr>
          <p:cNvPr id="272" name="Google Shape;27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78" name="Google Shape;278;p4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Overloading allows 2+ methods to have the same name if they have different signatures.</a:t>
            </a:r>
            <a:endParaRPr/>
          </a:p>
          <a:p>
            <a:pPr indent="-381000" lvl="0" marL="457200" marR="0" rtl="0" algn="l">
              <a:lnSpc>
                <a:spcPct val="100000"/>
              </a:lnSpc>
              <a:spcBef>
                <a:spcPts val="0"/>
              </a:spcBef>
              <a:spcAft>
                <a:spcPts val="0"/>
              </a:spcAft>
              <a:buClr>
                <a:schemeClr val="dk1"/>
              </a:buClr>
              <a:buSzPts val="2400"/>
              <a:buChar char="•"/>
            </a:pPr>
            <a:r>
              <a:rPr lang="sv-SE"/>
              <a:t>Overloading Method Contents Change</a:t>
            </a:r>
            <a:endParaRPr/>
          </a:p>
          <a:p>
            <a:pPr indent="-368300" lvl="1" marL="914400" marR="0" rtl="0" algn="l">
              <a:lnSpc>
                <a:spcPct val="100000"/>
              </a:lnSpc>
              <a:spcBef>
                <a:spcPts val="0"/>
              </a:spcBef>
              <a:spcAft>
                <a:spcPts val="0"/>
              </a:spcAft>
              <a:buClr>
                <a:schemeClr val="dk1"/>
              </a:buClr>
              <a:buSzPts val="2200"/>
              <a:buChar char="•"/>
            </a:pPr>
            <a:r>
              <a:rPr lang="sv-SE"/>
              <a:t>Replace the body of a method with the body of another method with the same name.</a:t>
            </a:r>
            <a:endParaRPr/>
          </a:p>
          <a:p>
            <a:pPr indent="-342900" lvl="1" marL="914400" marR="0" rtl="0" algn="l">
              <a:lnSpc>
                <a:spcPct val="100000"/>
              </a:lnSpc>
              <a:spcBef>
                <a:spcPts val="0"/>
              </a:spcBef>
              <a:spcAft>
                <a:spcPts val="0"/>
              </a:spcAft>
              <a:buClr>
                <a:srgbClr val="333333"/>
              </a:buClr>
              <a:buSzPts val="1800"/>
              <a:buChar char="•"/>
            </a:pPr>
            <a:r>
              <a:rPr lang="sv-SE" sz="1800">
                <a:solidFill>
                  <a:srgbClr val="333333"/>
                </a:solidFill>
                <a:latin typeface="Consolas"/>
                <a:ea typeface="Consolas"/>
                <a:cs typeface="Consolas"/>
                <a:sym typeface="Consolas"/>
              </a:rPr>
              <a:t>public void doThis (int x) { … </a:t>
            </a:r>
            <a:r>
              <a:rPr b="1" lang="sv-SE" sz="1800">
                <a:solidFill>
                  <a:srgbClr val="333333"/>
                </a:solidFill>
                <a:latin typeface="Consolas"/>
                <a:ea typeface="Consolas"/>
                <a:cs typeface="Consolas"/>
                <a:sym typeface="Consolas"/>
              </a:rPr>
              <a:t>int Z</a:t>
            </a:r>
            <a:r>
              <a:rPr lang="sv-SE" sz="1800">
                <a:solidFill>
                  <a:srgbClr val="333333"/>
                </a:solidFill>
                <a:latin typeface="Consolas"/>
                <a:ea typeface="Consolas"/>
                <a:cs typeface="Consolas"/>
                <a:sym typeface="Consolas"/>
              </a:rPr>
              <a:t> …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int y) { … </a:t>
            </a:r>
            <a:r>
              <a:rPr b="1" lang="sv-SE" sz="1800">
                <a:solidFill>
                  <a:srgbClr val="333333"/>
                </a:solidFill>
                <a:latin typeface="Consolas"/>
                <a:ea typeface="Consolas"/>
                <a:cs typeface="Consolas"/>
                <a:sym typeface="Consolas"/>
              </a:rPr>
              <a:t>int W</a:t>
            </a:r>
            <a:r>
              <a:rPr lang="sv-SE" sz="1800">
                <a:solidFill>
                  <a:srgbClr val="333333"/>
                </a:solidFill>
                <a:latin typeface="Consolas"/>
                <a:ea typeface="Consolas"/>
                <a:cs typeface="Consolas"/>
                <a:sym typeface="Consolas"/>
              </a:rPr>
              <a:t> … }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 …</a:t>
            </a:r>
            <a:r>
              <a:rPr b="1" lang="sv-SE" sz="1800">
                <a:solidFill>
                  <a:srgbClr val="FF0000"/>
                </a:solidFill>
                <a:latin typeface="Consolas"/>
                <a:ea typeface="Consolas"/>
                <a:cs typeface="Consolas"/>
                <a:sym typeface="Consolas"/>
              </a:rPr>
              <a:t> int W</a:t>
            </a:r>
            <a:r>
              <a:rPr lang="sv-SE" sz="1800">
                <a:solidFill>
                  <a:srgbClr val="333333"/>
                </a:solidFill>
                <a:latin typeface="Consolas"/>
                <a:ea typeface="Consolas"/>
                <a:cs typeface="Consolas"/>
                <a:sym typeface="Consolas"/>
              </a:rPr>
              <a:t> … }</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int y) { …</a:t>
            </a:r>
            <a:r>
              <a:rPr b="1" lang="sv-SE" sz="1800">
                <a:solidFill>
                  <a:srgbClr val="FF0000"/>
                </a:solidFill>
                <a:latin typeface="Consolas"/>
                <a:ea typeface="Consolas"/>
                <a:cs typeface="Consolas"/>
                <a:sym typeface="Consolas"/>
              </a:rPr>
              <a:t> int Z</a:t>
            </a:r>
            <a:r>
              <a:rPr lang="sv-SE" sz="1800">
                <a:solidFill>
                  <a:srgbClr val="333333"/>
                </a:solidFill>
                <a:latin typeface="Consolas"/>
                <a:ea typeface="Consolas"/>
                <a:cs typeface="Consolas"/>
                <a:sym typeface="Consolas"/>
              </a:rPr>
              <a:t> … } </a:t>
            </a:r>
            <a:endParaRPr sz="1800">
              <a:solidFill>
                <a:srgbClr val="333333"/>
              </a:solidFill>
              <a:latin typeface="Consolas"/>
              <a:ea typeface="Consolas"/>
              <a:cs typeface="Consolas"/>
              <a:sym typeface="Consolas"/>
            </a:endParaRPr>
          </a:p>
        </p:txBody>
      </p:sp>
      <p:sp>
        <p:nvSpPr>
          <p:cNvPr id="279" name="Google Shape;279;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4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Polymorphism Modifications</a:t>
            </a:r>
            <a:endParaRPr/>
          </a:p>
        </p:txBody>
      </p:sp>
      <p:sp>
        <p:nvSpPr>
          <p:cNvPr id="285" name="Google Shape;285;p4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rgbClr val="333333"/>
              </a:buClr>
              <a:buSzPts val="2400"/>
              <a:buFont typeface="Arial"/>
              <a:buChar char="•"/>
            </a:pPr>
            <a:r>
              <a:rPr lang="sv-SE">
                <a:solidFill>
                  <a:srgbClr val="333333"/>
                </a:solidFill>
              </a:rPr>
              <a:t>Overloading Method Deletion</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Deletes one of the overloading methods.</a:t>
            </a:r>
            <a:endParaRPr>
              <a:solidFill>
                <a:srgbClr val="333333"/>
              </a:solidFill>
            </a:endParaRPr>
          </a:p>
          <a:p>
            <a:pPr indent="-368300" lvl="1" marL="914400" rtl="0" algn="l">
              <a:lnSpc>
                <a:spcPct val="100000"/>
              </a:lnSpc>
              <a:spcBef>
                <a:spcPts val="0"/>
              </a:spcBef>
              <a:spcAft>
                <a:spcPts val="0"/>
              </a:spcAft>
              <a:buClr>
                <a:srgbClr val="333333"/>
              </a:buClr>
              <a:buSzPts val="2200"/>
              <a:buChar char="•"/>
            </a:pPr>
            <a:r>
              <a:rPr lang="sv-SE" sz="1800">
                <a:solidFill>
                  <a:srgbClr val="333333"/>
                </a:solidFill>
                <a:latin typeface="Consolas"/>
                <a:ea typeface="Consolas"/>
                <a:cs typeface="Consolas"/>
                <a:sym typeface="Consolas"/>
              </a:rPr>
              <a:t>public void doThis (int x) { … }</a:t>
            </a:r>
            <a:br>
              <a:rPr lang="sv-SE" sz="1800">
                <a:solidFill>
                  <a:srgbClr val="333333"/>
                </a:solidFill>
                <a:latin typeface="Consolas"/>
                <a:ea typeface="Consolas"/>
                <a:cs typeface="Consolas"/>
                <a:sym typeface="Consolas"/>
              </a:rPr>
            </a:br>
            <a:r>
              <a:rPr b="1" lang="sv-SE" sz="1800">
                <a:solidFill>
                  <a:srgbClr val="FF0000"/>
                </a:solidFill>
                <a:latin typeface="Consolas"/>
                <a:ea typeface="Consolas"/>
                <a:cs typeface="Consolas"/>
                <a:sym typeface="Consolas"/>
              </a:rPr>
              <a:t>public void doThis (int x, int y) { … }</a:t>
            </a:r>
            <a:r>
              <a:rPr lang="sv-SE" sz="1800">
                <a:solidFill>
                  <a:srgbClr val="333333"/>
                </a:solidFill>
                <a:latin typeface="Consolas"/>
                <a:ea typeface="Consolas"/>
                <a:cs typeface="Consolas"/>
                <a:sym typeface="Consolas"/>
              </a:rPr>
              <a:t>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(int x) { … }</a:t>
            </a:r>
            <a:endParaRPr>
              <a:solidFill>
                <a:srgbClr val="333333"/>
              </a:solidFill>
            </a:endParaRPr>
          </a:p>
          <a:p>
            <a:pPr indent="-381000" lvl="0" marL="457200" marR="0" rtl="0" algn="l">
              <a:lnSpc>
                <a:spcPct val="100000"/>
              </a:lnSpc>
              <a:spcBef>
                <a:spcPts val="0"/>
              </a:spcBef>
              <a:spcAft>
                <a:spcPts val="0"/>
              </a:spcAft>
              <a:buClr>
                <a:srgbClr val="333333"/>
              </a:buClr>
              <a:buSzPts val="2400"/>
              <a:buChar char="•"/>
            </a:pPr>
            <a:r>
              <a:rPr lang="sv-SE">
                <a:solidFill>
                  <a:srgbClr val="333333"/>
                </a:solidFill>
              </a:rPr>
              <a:t>Argument of Overloading Method Change</a:t>
            </a:r>
            <a:endParaRPr>
              <a:solidFill>
                <a:srgbClr val="333333"/>
              </a:solidFill>
            </a:endParaRPr>
          </a:p>
          <a:p>
            <a:pPr indent="-368300" lvl="1" marL="914400" marR="0" rtl="0" algn="l">
              <a:lnSpc>
                <a:spcPct val="100000"/>
              </a:lnSpc>
              <a:spcBef>
                <a:spcPts val="0"/>
              </a:spcBef>
              <a:spcAft>
                <a:spcPts val="0"/>
              </a:spcAft>
              <a:buClr>
                <a:srgbClr val="333333"/>
              </a:buClr>
              <a:buSzPts val="2200"/>
              <a:buChar char="•"/>
            </a:pPr>
            <a:r>
              <a:rPr lang="sv-SE">
                <a:solidFill>
                  <a:srgbClr val="333333"/>
                </a:solidFill>
              </a:rPr>
              <a:t>Changes order or number of arguments in an invocation, as long as there is a version that will accept the list.</a:t>
            </a:r>
            <a:endParaRPr>
              <a:solidFill>
                <a:srgbClr val="333333"/>
              </a:solidFill>
            </a:endParaRPr>
          </a:p>
          <a:p>
            <a:pPr indent="-368300" lvl="1" marL="914400" rtl="0" algn="l">
              <a:lnSpc>
                <a:spcPct val="100000"/>
              </a:lnSpc>
              <a:spcBef>
                <a:spcPts val="0"/>
              </a:spcBef>
              <a:spcAft>
                <a:spcPts val="0"/>
              </a:spcAft>
              <a:buClr>
                <a:srgbClr val="333333"/>
              </a:buClr>
              <a:buSzPts val="2200"/>
              <a:buChar char="•"/>
            </a:pPr>
            <a:r>
              <a:rPr lang="sv-SE" sz="1800">
                <a:solidFill>
                  <a:srgbClr val="333333"/>
                </a:solidFill>
                <a:latin typeface="Consolas"/>
                <a:ea typeface="Consolas"/>
                <a:cs typeface="Consolas"/>
                <a:sym typeface="Consolas"/>
              </a:rPr>
              <a:t>public void doThis (</a:t>
            </a:r>
            <a:r>
              <a:rPr b="1" lang="sv-SE" sz="1800">
                <a:solidFill>
                  <a:srgbClr val="333333"/>
                </a:solidFill>
                <a:latin typeface="Consolas"/>
                <a:ea typeface="Consolas"/>
                <a:cs typeface="Consolas"/>
                <a:sym typeface="Consolas"/>
              </a:rPr>
              <a:t>int x, int y</a:t>
            </a:r>
            <a:r>
              <a:rPr lang="sv-SE" sz="1800">
                <a:solidFill>
                  <a:srgbClr val="333333"/>
                </a:solidFill>
                <a:latin typeface="Consolas"/>
                <a:ea typeface="Consolas"/>
                <a:cs typeface="Consolas"/>
                <a:sym typeface="Consolas"/>
              </a:rPr>
              <a:t>) { … }    -&gt;</a:t>
            </a:r>
            <a:br>
              <a:rPr lang="sv-SE" sz="1800">
                <a:solidFill>
                  <a:srgbClr val="333333"/>
                </a:solidFill>
                <a:latin typeface="Consolas"/>
                <a:ea typeface="Consolas"/>
                <a:cs typeface="Consolas"/>
                <a:sym typeface="Consolas"/>
              </a:rPr>
            </a:br>
            <a:r>
              <a:rPr lang="sv-SE" sz="1800">
                <a:solidFill>
                  <a:srgbClr val="333333"/>
                </a:solidFill>
                <a:latin typeface="Consolas"/>
                <a:ea typeface="Consolas"/>
                <a:cs typeface="Consolas"/>
                <a:sym typeface="Consolas"/>
              </a:rPr>
              <a:t>public void doThis (</a:t>
            </a:r>
            <a:r>
              <a:rPr b="1" lang="sv-SE" sz="1800">
                <a:solidFill>
                  <a:srgbClr val="FF0000"/>
                </a:solidFill>
                <a:latin typeface="Consolas"/>
                <a:ea typeface="Consolas"/>
                <a:cs typeface="Consolas"/>
                <a:sym typeface="Consolas"/>
              </a:rPr>
              <a:t>int y, int x</a:t>
            </a:r>
            <a:r>
              <a:rPr lang="sv-SE" sz="1800">
                <a:solidFill>
                  <a:srgbClr val="333333"/>
                </a:solidFill>
                <a:latin typeface="Consolas"/>
                <a:ea typeface="Consolas"/>
                <a:cs typeface="Consolas"/>
                <a:sym typeface="Consolas"/>
              </a:rPr>
              <a:t>) { … }</a:t>
            </a:r>
            <a:endParaRPr>
              <a:solidFill>
                <a:srgbClr val="333333"/>
              </a:solidFill>
            </a:endParaRPr>
          </a:p>
        </p:txBody>
      </p:sp>
      <p:sp>
        <p:nvSpPr>
          <p:cNvPr id="286" name="Google Shape;286;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0" name="Shape 290"/>
        <p:cNvGrpSpPr/>
        <p:nvPr/>
      </p:nvGrpSpPr>
      <p:grpSpPr>
        <a:xfrm>
          <a:off x="0" y="0"/>
          <a:ext cx="0" cy="0"/>
          <a:chOff x="0" y="0"/>
          <a:chExt cx="0" cy="0"/>
        </a:xfrm>
      </p:grpSpPr>
      <p:sp>
        <p:nvSpPr>
          <p:cNvPr id="291" name="Google Shape;291;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Language-Specific Modifications</a:t>
            </a:r>
            <a:endParaRPr/>
          </a:p>
        </p:txBody>
      </p:sp>
      <p:sp>
        <p:nvSpPr>
          <p:cNvPr id="292" name="Google Shape;292;p4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a:t>Mutation operators can be written for a particular language.</a:t>
            </a:r>
            <a:endParaRPr/>
          </a:p>
          <a:p>
            <a:pPr indent="-381000" lvl="0" marL="457200" marR="0" rtl="0" algn="l">
              <a:lnSpc>
                <a:spcPct val="100000"/>
              </a:lnSpc>
              <a:spcBef>
                <a:spcPts val="0"/>
              </a:spcBef>
              <a:spcAft>
                <a:spcPts val="0"/>
              </a:spcAft>
              <a:buClr>
                <a:schemeClr val="dk1"/>
              </a:buClr>
              <a:buSzPts val="2400"/>
              <a:buChar char="•"/>
            </a:pPr>
            <a:r>
              <a:rPr lang="sv-SE"/>
              <a:t>Java:</a:t>
            </a:r>
            <a:endParaRPr/>
          </a:p>
          <a:p>
            <a:pPr indent="-368300" lvl="1" marL="914400" marR="0" rtl="0" algn="l">
              <a:lnSpc>
                <a:spcPct val="100000"/>
              </a:lnSpc>
              <a:spcBef>
                <a:spcPts val="0"/>
              </a:spcBef>
              <a:spcAft>
                <a:spcPts val="0"/>
              </a:spcAft>
              <a:buClr>
                <a:schemeClr val="dk1"/>
              </a:buClr>
              <a:buSzPts val="2200"/>
              <a:buChar char="•"/>
            </a:pPr>
            <a:r>
              <a:rPr i="1" lang="sv-SE"/>
              <a:t>this</a:t>
            </a:r>
            <a:r>
              <a:rPr lang="sv-SE"/>
              <a:t> insertion/deletion</a:t>
            </a:r>
            <a:endParaRPr/>
          </a:p>
          <a:p>
            <a:pPr indent="-368300" lvl="1" marL="914400" marR="0" rtl="0" algn="l">
              <a:lnSpc>
                <a:spcPct val="100000"/>
              </a:lnSpc>
              <a:spcBef>
                <a:spcPts val="0"/>
              </a:spcBef>
              <a:spcAft>
                <a:spcPts val="0"/>
              </a:spcAft>
              <a:buClr>
                <a:schemeClr val="dk1"/>
              </a:buClr>
              <a:buSzPts val="2200"/>
              <a:buChar char="•"/>
            </a:pPr>
            <a:r>
              <a:rPr lang="sv-SE"/>
              <a:t>Static modifier insertion/deletion</a:t>
            </a:r>
            <a:endParaRPr/>
          </a:p>
          <a:p>
            <a:pPr indent="-368300" lvl="1" marL="914400" marR="0" rtl="0" algn="l">
              <a:lnSpc>
                <a:spcPct val="100000"/>
              </a:lnSpc>
              <a:spcBef>
                <a:spcPts val="0"/>
              </a:spcBef>
              <a:spcAft>
                <a:spcPts val="0"/>
              </a:spcAft>
              <a:buClr>
                <a:schemeClr val="dk1"/>
              </a:buClr>
              <a:buSzPts val="2200"/>
              <a:buChar char="•"/>
            </a:pPr>
            <a:r>
              <a:rPr lang="sv-SE"/>
              <a:t>Member variable initialization deletion</a:t>
            </a:r>
            <a:endParaRPr/>
          </a:p>
          <a:p>
            <a:pPr indent="-368300" lvl="1" marL="914400" marR="0" rtl="0" algn="l">
              <a:lnSpc>
                <a:spcPct val="100000"/>
              </a:lnSpc>
              <a:spcBef>
                <a:spcPts val="0"/>
              </a:spcBef>
              <a:spcAft>
                <a:spcPts val="0"/>
              </a:spcAft>
              <a:buClr>
                <a:schemeClr val="dk1"/>
              </a:buClr>
              <a:buSzPts val="2200"/>
              <a:buChar char="•"/>
            </a:pPr>
            <a:r>
              <a:rPr lang="sv-SE"/>
              <a:t>Default constructor deletion</a:t>
            </a:r>
            <a:endParaRPr/>
          </a:p>
          <a:p>
            <a:pPr indent="-368300" lvl="1" marL="914400" marR="0" rtl="0" algn="l">
              <a:lnSpc>
                <a:spcPct val="100000"/>
              </a:lnSpc>
              <a:spcBef>
                <a:spcPts val="0"/>
              </a:spcBef>
              <a:spcAft>
                <a:spcPts val="0"/>
              </a:spcAft>
              <a:buClr>
                <a:schemeClr val="dk1"/>
              </a:buClr>
              <a:buSzPts val="2200"/>
              <a:buChar char="•"/>
            </a:pPr>
            <a:r>
              <a:rPr lang="sv-SE"/>
              <a:t>Getter/Setter method replacement</a:t>
            </a:r>
            <a:endParaRPr/>
          </a:p>
        </p:txBody>
      </p:sp>
      <p:sp>
        <p:nvSpPr>
          <p:cNvPr id="293" name="Google Shape;293;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Fault-Based Testing</a:t>
            </a:r>
            <a:endParaRPr/>
          </a:p>
        </p:txBody>
      </p:sp>
      <p:sp>
        <p:nvSpPr>
          <p:cNvPr id="100" name="Google Shape;100;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By studying faults in previous designs, we can predict and prevent similar faults in future product designs.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rPr lang="sv-SE"/>
              <a:t>Many testing techniques based on what we </a:t>
            </a:r>
            <a:r>
              <a:rPr i="1" lang="sv-SE"/>
              <a:t>think should happen</a:t>
            </a:r>
            <a:r>
              <a:rPr lang="sv-SE"/>
              <a:t>. We can also test based on knowledge of </a:t>
            </a:r>
            <a:r>
              <a:rPr i="1" lang="sv-SE"/>
              <a:t>what has gone wrong before.</a:t>
            </a:r>
            <a:endParaRPr/>
          </a:p>
        </p:txBody>
      </p:sp>
      <p:sp>
        <p:nvSpPr>
          <p:cNvPr id="101" name="Google Shape;101;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300" name="Google Shape;300;p4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07" name="Google Shape;307;p45"/>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Mutation Testing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313" name="Google Shape;313;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Clr>
                <a:schemeClr val="dk1"/>
              </a:buClr>
              <a:buSzPts val="2600"/>
              <a:buChar char="•"/>
            </a:pPr>
            <a:r>
              <a:rPr b="1" lang="sv-SE"/>
              <a:t>Select </a:t>
            </a:r>
            <a:r>
              <a:rPr b="1" i="1" lang="sv-SE"/>
              <a:t>mutation operators</a:t>
            </a:r>
            <a:r>
              <a:rPr lang="sv-SE"/>
              <a:t> - code transformations representing interesting types of faults.</a:t>
            </a:r>
            <a:endParaRPr/>
          </a:p>
          <a:p>
            <a:pPr indent="-393700" lvl="0" marL="457200" rtl="0" algn="l">
              <a:spcBef>
                <a:spcPts val="1000"/>
              </a:spcBef>
              <a:spcAft>
                <a:spcPts val="0"/>
              </a:spcAft>
              <a:buClr>
                <a:schemeClr val="dk1"/>
              </a:buClr>
              <a:buSzPts val="2600"/>
              <a:buChar char="•"/>
            </a:pPr>
            <a:r>
              <a:rPr b="1" lang="sv-SE"/>
              <a:t>Generate </a:t>
            </a:r>
            <a:r>
              <a:rPr b="1" i="1" lang="sv-SE"/>
              <a:t>mutants</a:t>
            </a:r>
            <a:r>
              <a:rPr lang="sv-SE"/>
              <a:t> by applying mutation operators to the program.</a:t>
            </a:r>
            <a:endParaRPr/>
          </a:p>
          <a:p>
            <a:pPr indent="-393700" lvl="0" marL="457200" rtl="0" algn="l">
              <a:spcBef>
                <a:spcPts val="1000"/>
              </a:spcBef>
              <a:spcAft>
                <a:spcPts val="0"/>
              </a:spcAft>
              <a:buClr>
                <a:schemeClr val="dk1"/>
              </a:buClr>
              <a:buSzPts val="2600"/>
              <a:buChar char="•"/>
            </a:pPr>
            <a:r>
              <a:rPr lang="sv-SE"/>
              <a:t>Execute the same tests against the program and mutants to </a:t>
            </a:r>
            <a:r>
              <a:rPr b="1" i="1" lang="sv-SE"/>
              <a:t>kill</a:t>
            </a:r>
            <a:r>
              <a:rPr b="1" lang="sv-SE"/>
              <a:t> mutants</a:t>
            </a:r>
            <a:r>
              <a:rPr lang="sv-SE"/>
              <a:t>. </a:t>
            </a:r>
            <a:endParaRPr/>
          </a:p>
          <a:p>
            <a:pPr indent="-368300" lvl="1" marL="914400" rtl="0" algn="l">
              <a:spcBef>
                <a:spcPts val="0"/>
              </a:spcBef>
              <a:spcAft>
                <a:spcPts val="0"/>
              </a:spcAft>
              <a:buClr>
                <a:schemeClr val="dk1"/>
              </a:buClr>
              <a:buSzPts val="2200"/>
              <a:buChar char="○"/>
            </a:pPr>
            <a:r>
              <a:rPr lang="sv-SE"/>
              <a:t>A mutant is </a:t>
            </a:r>
            <a:r>
              <a:rPr b="1" lang="sv-SE"/>
              <a:t>killed</a:t>
            </a:r>
            <a:r>
              <a:rPr lang="sv-SE"/>
              <a:t> if the test passes on the original program and fails on the mutant.</a:t>
            </a:r>
            <a:endParaRPr/>
          </a:p>
          <a:p>
            <a:pPr indent="-368300" lvl="1" marL="914400" rtl="0" algn="l">
              <a:spcBef>
                <a:spcPts val="0"/>
              </a:spcBef>
              <a:spcAft>
                <a:spcPts val="0"/>
              </a:spcAft>
              <a:buClr>
                <a:schemeClr val="dk1"/>
              </a:buClr>
              <a:buSzPts val="2200"/>
              <a:buChar char="○"/>
            </a:pPr>
            <a:r>
              <a:rPr lang="sv-SE"/>
              <a:t>A mutant not killed is considered </a:t>
            </a:r>
            <a:r>
              <a:rPr b="1" i="1" lang="sv-SE"/>
              <a:t>live</a:t>
            </a:r>
            <a:r>
              <a:rPr lang="sv-SE"/>
              <a:t>.</a:t>
            </a:r>
            <a:endParaRPr/>
          </a:p>
          <a:p>
            <a:pPr indent="0" lvl="0" marL="0" rtl="0" algn="l">
              <a:spcBef>
                <a:spcPts val="1000"/>
              </a:spcBef>
              <a:spcAft>
                <a:spcPts val="0"/>
              </a:spcAft>
              <a:buClr>
                <a:schemeClr val="dk1"/>
              </a:buClr>
              <a:buSzPts val="1100"/>
              <a:buFont typeface="Arial"/>
              <a:buNone/>
            </a:pPr>
            <a:r>
              <a:t/>
            </a:r>
            <a:endParaRPr sz="2800"/>
          </a:p>
        </p:txBody>
      </p:sp>
      <p:sp>
        <p:nvSpPr>
          <p:cNvPr id="314" name="Google Shape;314;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320" name="Google Shape;320;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operators reflect small syntactic mistakes.</a:t>
            </a:r>
            <a:endParaRPr/>
          </a:p>
          <a:p>
            <a:pPr indent="-393700" lvl="0" marL="457200" rtl="0" algn="l">
              <a:spcBef>
                <a:spcPts val="0"/>
              </a:spcBef>
              <a:spcAft>
                <a:spcPts val="0"/>
              </a:spcAft>
              <a:buSzPts val="2600"/>
              <a:buChar char="•"/>
            </a:pPr>
            <a:r>
              <a:rPr lang="sv-SE"/>
              <a:t>Programmers do make such mistakes. </a:t>
            </a:r>
            <a:endParaRPr/>
          </a:p>
          <a:p>
            <a:pPr indent="-393700" lvl="0" marL="457200" rtl="0" algn="l">
              <a:spcBef>
                <a:spcPts val="0"/>
              </a:spcBef>
              <a:spcAft>
                <a:spcPts val="0"/>
              </a:spcAft>
              <a:buSzPts val="2600"/>
              <a:buChar char="•"/>
            </a:pPr>
            <a:r>
              <a:rPr lang="sv-SE"/>
              <a:t>However, many faults are actually </a:t>
            </a:r>
            <a:r>
              <a:rPr b="1" lang="sv-SE"/>
              <a:t>conceptual</a:t>
            </a:r>
            <a:r>
              <a:rPr lang="sv-SE"/>
              <a:t> mistakes.</a:t>
            </a:r>
            <a:endParaRPr/>
          </a:p>
          <a:p>
            <a:pPr indent="-368300" lvl="1" marL="914400" rtl="0" algn="l">
              <a:spcBef>
                <a:spcPts val="0"/>
              </a:spcBef>
              <a:spcAft>
                <a:spcPts val="0"/>
              </a:spcAft>
              <a:buSzPts val="2200"/>
              <a:buChar char="•"/>
            </a:pPr>
            <a:r>
              <a:rPr lang="sv-SE"/>
              <a:t>Mistaken assumptions about requirements.</a:t>
            </a:r>
            <a:endParaRPr/>
          </a:p>
          <a:p>
            <a:pPr indent="-368300" lvl="1" marL="914400" rtl="0" algn="l">
              <a:spcBef>
                <a:spcPts val="0"/>
              </a:spcBef>
              <a:spcAft>
                <a:spcPts val="0"/>
              </a:spcAft>
              <a:buSzPts val="2200"/>
              <a:buChar char="•"/>
            </a:pPr>
            <a:r>
              <a:rPr lang="sv-SE"/>
              <a:t>Forgotten requirements.</a:t>
            </a:r>
            <a:endParaRPr/>
          </a:p>
          <a:p>
            <a:pPr indent="-393700" lvl="0" marL="457200" rtl="0" algn="l">
              <a:spcBef>
                <a:spcPts val="0"/>
              </a:spcBef>
              <a:spcAft>
                <a:spcPts val="0"/>
              </a:spcAft>
              <a:buSzPts val="2600"/>
              <a:buChar char="•"/>
            </a:pPr>
            <a:r>
              <a:rPr lang="sv-SE"/>
              <a:t>Is mutation testing a reasonable technique?</a:t>
            </a:r>
            <a:endParaRPr/>
          </a:p>
        </p:txBody>
      </p:sp>
      <p:sp>
        <p:nvSpPr>
          <p:cNvPr id="321" name="Google Shape;321;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Viability of Mutation Testing</a:t>
            </a:r>
            <a:endParaRPr/>
          </a:p>
        </p:txBody>
      </p:sp>
      <p:sp>
        <p:nvSpPr>
          <p:cNvPr id="327" name="Google Shape;327;p4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Mutation testing is valid if seeded faults are </a:t>
            </a:r>
            <a:r>
              <a:rPr i="1" lang="sv-SE"/>
              <a:t>representative</a:t>
            </a:r>
            <a:r>
              <a:rPr lang="sv-SE"/>
              <a:t> of real faults. </a:t>
            </a:r>
            <a:endParaRPr sz="1100"/>
          </a:p>
          <a:p>
            <a:pPr indent="-393700" lvl="0" marL="457200" rtl="0" algn="l">
              <a:spcBef>
                <a:spcPts val="0"/>
              </a:spcBef>
              <a:spcAft>
                <a:spcPts val="0"/>
              </a:spcAft>
              <a:buSzPts val="2600"/>
              <a:buChar char="•"/>
            </a:pPr>
            <a:r>
              <a:rPr i="1" lang="sv-SE"/>
              <a:t>Competent Programmer Hypothesis</a:t>
            </a:r>
            <a:endParaRPr/>
          </a:p>
          <a:p>
            <a:pPr indent="-368300" lvl="1" marL="914400" rtl="0" algn="l">
              <a:spcBef>
                <a:spcPts val="0"/>
              </a:spcBef>
              <a:spcAft>
                <a:spcPts val="0"/>
              </a:spcAft>
              <a:buSzPts val="2200"/>
              <a:buChar char="•"/>
            </a:pPr>
            <a:r>
              <a:rPr lang="sv-SE"/>
              <a:t>A faulty program differs from a correct program only by a small textual change.</a:t>
            </a:r>
            <a:endParaRPr/>
          </a:p>
          <a:p>
            <a:pPr indent="-368300" lvl="1" marL="914400" rtl="0" algn="l">
              <a:spcBef>
                <a:spcPts val="0"/>
              </a:spcBef>
              <a:spcAft>
                <a:spcPts val="0"/>
              </a:spcAft>
              <a:buSzPts val="2200"/>
              <a:buChar char="•"/>
            </a:pPr>
            <a:r>
              <a:rPr lang="sv-SE"/>
              <a:t>If so, we only have to distinguish the program from all such small variants.</a:t>
            </a:r>
            <a:endParaRPr/>
          </a:p>
          <a:p>
            <a:pPr indent="-368300" lvl="1" marL="914400" rtl="0" algn="l">
              <a:spcBef>
                <a:spcPts val="0"/>
              </a:spcBef>
              <a:spcAft>
                <a:spcPts val="0"/>
              </a:spcAft>
              <a:buSzPts val="2200"/>
              <a:buChar char="•"/>
            </a:pPr>
            <a:r>
              <a:rPr lang="sv-SE"/>
              <a:t>Assumption: the SUT is “close to” correct.</a:t>
            </a:r>
            <a:endParaRPr/>
          </a:p>
          <a:p>
            <a:pPr indent="0" lvl="0" marL="0" rtl="0" algn="l">
              <a:spcBef>
                <a:spcPts val="1000"/>
              </a:spcBef>
              <a:spcAft>
                <a:spcPts val="0"/>
              </a:spcAft>
              <a:buNone/>
            </a:pPr>
            <a:r>
              <a:t/>
            </a:r>
            <a:endParaRPr/>
          </a:p>
        </p:txBody>
      </p:sp>
      <p:sp>
        <p:nvSpPr>
          <p:cNvPr id="328" name="Google Shape;328;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2" name="Shape 332"/>
        <p:cNvGrpSpPr/>
        <p:nvPr/>
      </p:nvGrpSpPr>
      <p:grpSpPr>
        <a:xfrm>
          <a:off x="0" y="0"/>
          <a:ext cx="0" cy="0"/>
          <a:chOff x="0" y="0"/>
          <a:chExt cx="0" cy="0"/>
        </a:xfrm>
      </p:grpSpPr>
      <p:sp>
        <p:nvSpPr>
          <p:cNvPr id="333" name="Google Shape;333;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Coupling Effect</a:t>
            </a:r>
            <a:endParaRPr/>
          </a:p>
        </p:txBody>
      </p:sp>
      <p:sp>
        <p:nvSpPr>
          <p:cNvPr id="334" name="Google Shape;334;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Many faults are small syntactical errors.</a:t>
            </a:r>
            <a:endParaRPr/>
          </a:p>
          <a:p>
            <a:pPr indent="-393700" lvl="0" marL="457200" rtl="0" algn="l">
              <a:spcBef>
                <a:spcPts val="0"/>
              </a:spcBef>
              <a:spcAft>
                <a:spcPts val="0"/>
              </a:spcAft>
              <a:buSzPts val="2600"/>
              <a:buChar char="•"/>
            </a:pPr>
            <a:r>
              <a:rPr lang="sv-SE"/>
              <a:t>Conceptual faults often manifest as syntax errors.</a:t>
            </a:r>
            <a:endParaRPr/>
          </a:p>
          <a:p>
            <a:pPr indent="-393700" lvl="0" marL="457200" rtl="0" algn="l">
              <a:spcBef>
                <a:spcPts val="0"/>
              </a:spcBef>
              <a:spcAft>
                <a:spcPts val="0"/>
              </a:spcAft>
              <a:buSzPts val="2600"/>
              <a:buChar char="•"/>
            </a:pPr>
            <a:r>
              <a:rPr lang="sv-SE"/>
              <a:t>Complex faults result in larger textual differences.</a:t>
            </a:r>
            <a:endParaRPr/>
          </a:p>
          <a:p>
            <a:pPr indent="-368300" lvl="1" marL="914400" rtl="0" algn="l">
              <a:spcBef>
                <a:spcPts val="0"/>
              </a:spcBef>
              <a:spcAft>
                <a:spcPts val="0"/>
              </a:spcAft>
              <a:buSzPts val="2200"/>
              <a:buChar char="•"/>
            </a:pPr>
            <a:r>
              <a:rPr lang="sv-SE"/>
              <a:t>However, mutation testing is still valid if test cases for simple issues can detect complex issues.</a:t>
            </a:r>
            <a:endParaRPr/>
          </a:p>
          <a:p>
            <a:pPr indent="-368300" lvl="1" marL="914400" rtl="0" algn="l">
              <a:spcBef>
                <a:spcPts val="0"/>
              </a:spcBef>
              <a:spcAft>
                <a:spcPts val="0"/>
              </a:spcAft>
              <a:buSzPts val="2200"/>
              <a:buChar char="•"/>
            </a:pPr>
            <a:r>
              <a:rPr i="1" lang="sv-SE"/>
              <a:t>Coupling Effect Hypothesis</a:t>
            </a:r>
            <a:r>
              <a:rPr lang="sv-SE"/>
              <a:t> - complex faults can be modeled as a set of small faults.</a:t>
            </a:r>
            <a:endParaRPr/>
          </a:p>
        </p:txBody>
      </p:sp>
      <p:sp>
        <p:nvSpPr>
          <p:cNvPr id="335" name="Google Shape;335;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9" name="Shape 339"/>
        <p:cNvGrpSpPr/>
        <p:nvPr/>
      </p:nvGrpSpPr>
      <p:grpSpPr>
        <a:xfrm>
          <a:off x="0" y="0"/>
          <a:ext cx="0" cy="0"/>
          <a:chOff x="0" y="0"/>
          <a:chExt cx="0" cy="0"/>
        </a:xfrm>
      </p:grpSpPr>
      <p:sp>
        <p:nvSpPr>
          <p:cNvPr id="340" name="Google Shape;340;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Coupling Effect</a:t>
            </a:r>
            <a:endParaRPr/>
          </a:p>
        </p:txBody>
      </p:sp>
      <p:sp>
        <p:nvSpPr>
          <p:cNvPr id="341" name="Google Shape;341;p5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 complex change is a series of small changes.</a:t>
            </a:r>
            <a:endParaRPr/>
          </a:p>
          <a:p>
            <a:pPr indent="-393700" lvl="0" marL="457200" rtl="0" algn="l">
              <a:spcBef>
                <a:spcPts val="0"/>
              </a:spcBef>
              <a:spcAft>
                <a:spcPts val="0"/>
              </a:spcAft>
              <a:buSzPts val="2600"/>
              <a:buChar char="•"/>
            </a:pPr>
            <a:r>
              <a:rPr lang="sv-SE"/>
              <a:t>If one small change is not covered up, a test case that can expose that small change can also detect a more complex change.</a:t>
            </a:r>
            <a:endParaRPr/>
          </a:p>
          <a:p>
            <a:pPr indent="-393700" lvl="0" marL="457200" rtl="0" algn="l">
              <a:spcBef>
                <a:spcPts val="0"/>
              </a:spcBef>
              <a:spcAft>
                <a:spcPts val="0"/>
              </a:spcAft>
              <a:buSzPts val="2600"/>
              <a:buChar char="•"/>
            </a:pPr>
            <a:r>
              <a:rPr lang="sv-SE"/>
              <a:t>Mutation testing is effective if </a:t>
            </a:r>
            <a:r>
              <a:rPr b="1" lang="sv-SE"/>
              <a:t>both</a:t>
            </a:r>
            <a:r>
              <a:rPr lang="sv-SE"/>
              <a:t> the competent programmer hypothesis and coupling effect hypothesis hold.</a:t>
            </a:r>
            <a:endParaRPr/>
          </a:p>
        </p:txBody>
      </p:sp>
      <p:sp>
        <p:nvSpPr>
          <p:cNvPr id="342" name="Google Shape;342;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Google Shape;347;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Sensitivity Analysis</a:t>
            </a:r>
            <a:endParaRPr/>
          </a:p>
        </p:txBody>
      </p:sp>
      <p:sp>
        <p:nvSpPr>
          <p:cNvPr id="348" name="Google Shape;348;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Mutants are often simpler than real faults.</a:t>
            </a:r>
            <a:endParaRPr/>
          </a:p>
          <a:p>
            <a:pPr indent="-368300" lvl="1" marL="914400" rtl="0" algn="l">
              <a:spcBef>
                <a:spcPts val="500"/>
              </a:spcBef>
              <a:spcAft>
                <a:spcPts val="0"/>
              </a:spcAft>
              <a:buSzPts val="2200"/>
              <a:buChar char="•"/>
            </a:pPr>
            <a:r>
              <a:rPr lang="sv-SE"/>
              <a:t>Must be fairly simple to be inserted by automated tooling.</a:t>
            </a:r>
            <a:endParaRPr/>
          </a:p>
          <a:p>
            <a:pPr indent="-393700" lvl="0" marL="457200" rtl="0" algn="l">
              <a:spcBef>
                <a:spcPts val="1000"/>
              </a:spcBef>
              <a:spcAft>
                <a:spcPts val="0"/>
              </a:spcAft>
              <a:buSzPts val="2600"/>
              <a:buChar char="•"/>
            </a:pPr>
            <a:r>
              <a:rPr lang="sv-SE"/>
              <a:t>Mutation best used to judge </a:t>
            </a:r>
            <a:r>
              <a:rPr b="1" lang="sv-SE"/>
              <a:t>sensitivity</a:t>
            </a:r>
            <a:r>
              <a:rPr lang="sv-SE"/>
              <a:t> of your tests to minor changes in the code.</a:t>
            </a:r>
            <a:endParaRPr/>
          </a:p>
          <a:p>
            <a:pPr indent="-368300" lvl="1" marL="914400" rtl="0" algn="l">
              <a:spcBef>
                <a:spcPts val="500"/>
              </a:spcBef>
              <a:spcAft>
                <a:spcPts val="0"/>
              </a:spcAft>
              <a:buSzPts val="2200"/>
              <a:buChar char="•"/>
            </a:pPr>
            <a:r>
              <a:rPr lang="sv-SE"/>
              <a:t>If tests can distinguish all mutants from the real code, then your tests execute the code </a:t>
            </a:r>
            <a:r>
              <a:rPr i="1" lang="sv-SE"/>
              <a:t>thoroughly</a:t>
            </a:r>
            <a:r>
              <a:rPr lang="sv-SE"/>
              <a:t>.</a:t>
            </a:r>
            <a:endParaRPr/>
          </a:p>
          <a:p>
            <a:pPr indent="-368300" lvl="1" marL="914400" rtl="0" algn="l">
              <a:spcBef>
                <a:spcPts val="500"/>
              </a:spcBef>
              <a:spcAft>
                <a:spcPts val="0"/>
              </a:spcAft>
              <a:buSzPts val="2200"/>
              <a:buChar char="•"/>
            </a:pPr>
            <a:r>
              <a:rPr lang="sv-SE"/>
              <a:t>If you miss mutants, you can add new tests to detect them and make your suite more sensitive.</a:t>
            </a:r>
            <a:endParaRPr/>
          </a:p>
          <a:p>
            <a:pPr indent="0" lvl="0" marL="457200" marR="0" rtl="0" algn="l">
              <a:lnSpc>
                <a:spcPct val="100000"/>
              </a:lnSpc>
              <a:spcBef>
                <a:spcPts val="600"/>
              </a:spcBef>
              <a:spcAft>
                <a:spcPts val="0"/>
              </a:spcAft>
              <a:buNone/>
            </a:pPr>
            <a:r>
              <a:t/>
            </a:r>
            <a:endParaRPr/>
          </a:p>
        </p:txBody>
      </p:sp>
      <p:sp>
        <p:nvSpPr>
          <p:cNvPr id="349" name="Google Shape;349;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3" name="Shape 353"/>
        <p:cNvGrpSpPr/>
        <p:nvPr/>
      </p:nvGrpSpPr>
      <p:grpSpPr>
        <a:xfrm>
          <a:off x="0" y="0"/>
          <a:ext cx="0" cy="0"/>
          <a:chOff x="0" y="0"/>
          <a:chExt cx="0" cy="0"/>
        </a:xfrm>
      </p:grpSpPr>
      <p:sp>
        <p:nvSpPr>
          <p:cNvPr id="354" name="Google Shape;354;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 Quality</a:t>
            </a:r>
            <a:endParaRPr/>
          </a:p>
        </p:txBody>
      </p:sp>
      <p:sp>
        <p:nvSpPr>
          <p:cNvPr id="355" name="Google Shape;355;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None/>
            </a:pPr>
            <a:r>
              <a:rPr lang="sv-SE"/>
              <a:t>To be used in testing, mutants must be:</a:t>
            </a:r>
            <a:endParaRPr/>
          </a:p>
          <a:p>
            <a:pPr indent="-393700" lvl="0" marL="457200" rtl="0" algn="l">
              <a:spcBef>
                <a:spcPts val="1000"/>
              </a:spcBef>
              <a:spcAft>
                <a:spcPts val="0"/>
              </a:spcAft>
              <a:buClr>
                <a:schemeClr val="dk1"/>
              </a:buClr>
              <a:buSzPts val="2600"/>
              <a:buChar char="•"/>
            </a:pPr>
            <a:r>
              <a:rPr lang="sv-SE"/>
              <a:t>Syntactically correct (</a:t>
            </a:r>
            <a:r>
              <a:rPr i="1" lang="sv-SE"/>
              <a:t>valid</a:t>
            </a:r>
            <a:r>
              <a:rPr lang="sv-SE"/>
              <a:t>)</a:t>
            </a:r>
            <a:endParaRPr/>
          </a:p>
          <a:p>
            <a:pPr indent="-368300" lvl="1" marL="914400" rtl="0" algn="l">
              <a:spcBef>
                <a:spcPts val="500"/>
              </a:spcBef>
              <a:spcAft>
                <a:spcPts val="0"/>
              </a:spcAft>
              <a:buClr>
                <a:schemeClr val="dk1"/>
              </a:buClr>
              <a:buSzPts val="2200"/>
              <a:buChar char="•"/>
            </a:pPr>
            <a:r>
              <a:rPr lang="sv-SE"/>
              <a:t>Mutants must compile and execute.</a:t>
            </a:r>
            <a:endParaRPr/>
          </a:p>
          <a:p>
            <a:pPr indent="-393700" lvl="0" marL="457200" rtl="0" algn="l">
              <a:spcBef>
                <a:spcPts val="1000"/>
              </a:spcBef>
              <a:spcAft>
                <a:spcPts val="0"/>
              </a:spcAft>
              <a:buClr>
                <a:schemeClr val="dk1"/>
              </a:buClr>
              <a:buSzPts val="2600"/>
              <a:buChar char="•"/>
            </a:pPr>
            <a:r>
              <a:rPr lang="sv-SE"/>
              <a:t>Plausible (</a:t>
            </a:r>
            <a:r>
              <a:rPr i="1" lang="sv-SE"/>
              <a:t>useful</a:t>
            </a:r>
            <a:r>
              <a:rPr lang="sv-SE"/>
              <a:t>) </a:t>
            </a:r>
            <a:endParaRPr/>
          </a:p>
          <a:p>
            <a:pPr indent="-368300" lvl="1" marL="914400" rtl="0" algn="l">
              <a:spcBef>
                <a:spcPts val="500"/>
              </a:spcBef>
              <a:spcAft>
                <a:spcPts val="0"/>
              </a:spcAft>
              <a:buClr>
                <a:schemeClr val="dk1"/>
              </a:buClr>
              <a:buSzPts val="2200"/>
              <a:buChar char="•"/>
            </a:pPr>
            <a:r>
              <a:rPr lang="sv-SE"/>
              <a:t>Must provide valuable information on how the system works for testers working to improve the system.</a:t>
            </a:r>
            <a:endParaRPr/>
          </a:p>
          <a:p>
            <a:pPr indent="0" lvl="0" marL="0" rtl="0" algn="l">
              <a:spcBef>
                <a:spcPts val="1000"/>
              </a:spcBef>
              <a:spcAft>
                <a:spcPts val="0"/>
              </a:spcAft>
              <a:buClr>
                <a:srgbClr val="000000"/>
              </a:buClr>
              <a:buSzPts val="1100"/>
              <a:buNone/>
            </a:pPr>
            <a:r>
              <a:rPr b="1" lang="sv-SE"/>
              <a:t>Can a mutant be valid, but not useful?</a:t>
            </a:r>
            <a:endParaRPr b="1"/>
          </a:p>
        </p:txBody>
      </p:sp>
      <p:sp>
        <p:nvSpPr>
          <p:cNvPr id="356" name="Google Shape;356;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0" name="Shape 360"/>
        <p:cNvGrpSpPr/>
        <p:nvPr/>
      </p:nvGrpSpPr>
      <p:grpSpPr>
        <a:xfrm>
          <a:off x="0" y="0"/>
          <a:ext cx="0" cy="0"/>
          <a:chOff x="0" y="0"/>
          <a:chExt cx="0" cy="0"/>
        </a:xfrm>
      </p:grpSpPr>
      <p:sp>
        <p:nvSpPr>
          <p:cNvPr id="361" name="Google Shape;361;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Mutant Quality</a:t>
            </a:r>
            <a:endParaRPr/>
          </a:p>
        </p:txBody>
      </p:sp>
      <p:sp>
        <p:nvSpPr>
          <p:cNvPr id="362" name="Google Shape;362;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solidFill>
                  <a:srgbClr val="333333"/>
                </a:solidFill>
              </a:rPr>
              <a:t>Mutants might remain live if:</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They are </a:t>
            </a:r>
            <a:r>
              <a:rPr i="1" lang="sv-SE">
                <a:solidFill>
                  <a:srgbClr val="333333"/>
                </a:solidFill>
              </a:rPr>
              <a:t>equivalent</a:t>
            </a:r>
            <a:r>
              <a:rPr lang="sv-SE">
                <a:solidFill>
                  <a:srgbClr val="333333"/>
                </a:solidFill>
              </a:rPr>
              <a:t> to the original program.</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for(i=0; i </a:t>
            </a:r>
            <a:r>
              <a:rPr b="1" lang="sv-SE">
                <a:solidFill>
                  <a:srgbClr val="333333"/>
                </a:solidFill>
                <a:latin typeface="Consolas"/>
                <a:ea typeface="Consolas"/>
                <a:cs typeface="Consolas"/>
                <a:sym typeface="Consolas"/>
              </a:rPr>
              <a:t>&lt; </a:t>
            </a:r>
            <a:r>
              <a:rPr lang="sv-SE">
                <a:solidFill>
                  <a:srgbClr val="333333"/>
                </a:solidFill>
                <a:latin typeface="Consolas"/>
                <a:ea typeface="Consolas"/>
                <a:cs typeface="Consolas"/>
                <a:sym typeface="Consolas"/>
              </a:rPr>
              <a:t>10; i++) -&gt; </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for(i=0; i </a:t>
            </a:r>
            <a:r>
              <a:rPr b="1" lang="sv-SE">
                <a:solidFill>
                  <a:srgbClr val="FF0000"/>
                </a:solidFill>
                <a:latin typeface="Consolas"/>
                <a:ea typeface="Consolas"/>
                <a:cs typeface="Consolas"/>
                <a:sym typeface="Consolas"/>
              </a:rPr>
              <a:t>!=</a:t>
            </a:r>
            <a:r>
              <a:rPr lang="sv-SE">
                <a:solidFill>
                  <a:srgbClr val="333333"/>
                </a:solidFill>
                <a:latin typeface="Consolas"/>
                <a:ea typeface="Consolas"/>
                <a:cs typeface="Consolas"/>
                <a:sym typeface="Consolas"/>
              </a:rPr>
              <a:t> 10; i++)</a:t>
            </a:r>
            <a:endParaRPr>
              <a:solidFill>
                <a:srgbClr val="333333"/>
              </a:solidFill>
              <a:latin typeface="Consolas"/>
              <a:ea typeface="Consolas"/>
              <a:cs typeface="Consolas"/>
              <a:sym typeface="Consolas"/>
            </a:endParaRPr>
          </a:p>
          <a:p>
            <a:pPr indent="-368300" lvl="1" marL="914400" rtl="0" algn="l">
              <a:spcBef>
                <a:spcPts val="500"/>
              </a:spcBef>
              <a:spcAft>
                <a:spcPts val="0"/>
              </a:spcAft>
              <a:buClr>
                <a:srgbClr val="333333"/>
              </a:buClr>
              <a:buSzPts val="2200"/>
              <a:buChar char="•"/>
            </a:pPr>
            <a:r>
              <a:rPr lang="sv-SE">
                <a:solidFill>
                  <a:srgbClr val="333333"/>
                </a:solidFill>
              </a:rPr>
              <a:t>Identifying equivalency is NP-hard.</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Test suite is </a:t>
            </a:r>
            <a:r>
              <a:rPr i="1" lang="sv-SE">
                <a:solidFill>
                  <a:srgbClr val="333333"/>
                </a:solidFill>
              </a:rPr>
              <a:t>inadequate </a:t>
            </a:r>
            <a:r>
              <a:rPr lang="sv-SE">
                <a:solidFill>
                  <a:srgbClr val="333333"/>
                </a:solidFill>
              </a:rPr>
              <a:t>for that mutation. </a:t>
            </a:r>
            <a:endParaRPr>
              <a:solidFill>
                <a:srgbClr val="333333"/>
              </a:solidFill>
            </a:endParaRPr>
          </a:p>
          <a:p>
            <a:pPr indent="-368300" lvl="1" marL="914400" rtl="0" algn="l">
              <a:spcBef>
                <a:spcPts val="500"/>
              </a:spcBef>
              <a:spcAft>
                <a:spcPts val="0"/>
              </a:spcAft>
              <a:buClr>
                <a:srgbClr val="333333"/>
              </a:buClr>
              <a:buSzPts val="2200"/>
              <a:buChar char="•"/>
            </a:pPr>
            <a:r>
              <a:rPr lang="sv-SE">
                <a:solidFill>
                  <a:srgbClr val="333333"/>
                </a:solidFill>
                <a:latin typeface="Consolas"/>
                <a:ea typeface="Consolas"/>
                <a:cs typeface="Consolas"/>
                <a:sym typeface="Consolas"/>
              </a:rPr>
              <a:t>(a &lt;= b)</a:t>
            </a:r>
            <a:r>
              <a:rPr lang="sv-SE">
                <a:solidFill>
                  <a:srgbClr val="333333"/>
                </a:solidFill>
              </a:rPr>
              <a:t> and </a:t>
            </a:r>
            <a:r>
              <a:rPr lang="sv-SE">
                <a:solidFill>
                  <a:srgbClr val="333333"/>
                </a:solidFill>
                <a:latin typeface="Consolas"/>
                <a:ea typeface="Consolas"/>
                <a:cs typeface="Consolas"/>
                <a:sym typeface="Consolas"/>
              </a:rPr>
              <a:t>(a &gt;= b)</a:t>
            </a:r>
            <a:r>
              <a:rPr lang="sv-SE">
                <a:solidFill>
                  <a:srgbClr val="333333"/>
                </a:solidFill>
              </a:rPr>
              <a:t> cannot be differentiated if </a:t>
            </a:r>
            <a:r>
              <a:rPr lang="sv-SE">
                <a:solidFill>
                  <a:srgbClr val="333333"/>
                </a:solidFill>
                <a:latin typeface="Consolas"/>
                <a:ea typeface="Consolas"/>
                <a:cs typeface="Consolas"/>
                <a:sym typeface="Consolas"/>
              </a:rPr>
              <a:t>a==b</a:t>
            </a:r>
            <a:r>
              <a:rPr lang="sv-SE">
                <a:solidFill>
                  <a:srgbClr val="333333"/>
                </a:solidFill>
              </a:rPr>
              <a:t> in the test case. </a:t>
            </a:r>
            <a:endParaRPr>
              <a:solidFill>
                <a:srgbClr val="333333"/>
              </a:solidFill>
            </a:endParaRPr>
          </a:p>
        </p:txBody>
      </p:sp>
      <p:sp>
        <p:nvSpPr>
          <p:cNvPr id="363" name="Google Shape;36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Used in Language Design</a:t>
            </a:r>
            <a:endParaRPr/>
          </a:p>
        </p:txBody>
      </p:sp>
      <p:sp>
        <p:nvSpPr>
          <p:cNvPr id="107" name="Google Shape;107;p1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Automated Garbage Collection</a:t>
            </a:r>
            <a:endParaRPr/>
          </a:p>
          <a:p>
            <a:pPr indent="-368300" lvl="1" marL="914400" marR="0" rtl="0" algn="l">
              <a:lnSpc>
                <a:spcPct val="100000"/>
              </a:lnSpc>
              <a:spcBef>
                <a:spcPts val="0"/>
              </a:spcBef>
              <a:spcAft>
                <a:spcPts val="0"/>
              </a:spcAft>
              <a:buSzPts val="2200"/>
              <a:buChar char="•"/>
            </a:pPr>
            <a:r>
              <a:rPr lang="sv-SE"/>
              <a:t>Prevents dangling pointers, memory leaks, other memory management faults.</a:t>
            </a:r>
            <a:endParaRPr/>
          </a:p>
          <a:p>
            <a:pPr indent="-393700" lvl="0" marL="457200" marR="0" rtl="0" algn="l">
              <a:lnSpc>
                <a:spcPct val="100000"/>
              </a:lnSpc>
              <a:spcBef>
                <a:spcPts val="0"/>
              </a:spcBef>
              <a:spcAft>
                <a:spcPts val="0"/>
              </a:spcAft>
              <a:buSzPts val="2600"/>
              <a:buChar char="•"/>
            </a:pPr>
            <a:r>
              <a:rPr lang="sv-SE"/>
              <a:t>Automatic Array Bounds Checking</a:t>
            </a:r>
            <a:endParaRPr/>
          </a:p>
          <a:p>
            <a:pPr indent="-368300" lvl="1" marL="914400" marR="0" rtl="0" algn="l">
              <a:lnSpc>
                <a:spcPct val="100000"/>
              </a:lnSpc>
              <a:spcBef>
                <a:spcPts val="0"/>
              </a:spcBef>
              <a:spcAft>
                <a:spcPts val="0"/>
              </a:spcAft>
              <a:buSzPts val="2200"/>
              <a:buChar char="•"/>
            </a:pPr>
            <a:r>
              <a:rPr lang="sv-SE"/>
              <a:t>Does not prevent bad indexes from being used, but ensures they are noticed and limits damage.</a:t>
            </a:r>
            <a:endParaRPr/>
          </a:p>
          <a:p>
            <a:pPr indent="-393700" lvl="0" marL="457200" marR="0" rtl="0" algn="l">
              <a:lnSpc>
                <a:spcPct val="100000"/>
              </a:lnSpc>
              <a:spcBef>
                <a:spcPts val="0"/>
              </a:spcBef>
              <a:spcAft>
                <a:spcPts val="0"/>
              </a:spcAft>
              <a:buSzPts val="2600"/>
              <a:buChar char="•"/>
            </a:pPr>
            <a:r>
              <a:rPr lang="sv-SE"/>
              <a:t>Type Checking</a:t>
            </a:r>
            <a:endParaRPr/>
          </a:p>
          <a:p>
            <a:pPr indent="-368300" lvl="1" marL="914400" marR="0" rtl="0" algn="l">
              <a:lnSpc>
                <a:spcPct val="100000"/>
              </a:lnSpc>
              <a:spcBef>
                <a:spcPts val="0"/>
              </a:spcBef>
              <a:spcAft>
                <a:spcPts val="0"/>
              </a:spcAft>
              <a:buSzPts val="2200"/>
              <a:buChar char="•"/>
            </a:pPr>
            <a:r>
              <a:rPr lang="sv-SE"/>
              <a:t>Prevents malformed values from being used as input or in computations.</a:t>
            </a:r>
            <a:endParaRPr/>
          </a:p>
        </p:txBody>
      </p:sp>
      <p:sp>
        <p:nvSpPr>
          <p:cNvPr id="108" name="Google Shape;108;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7" name="Shape 367"/>
        <p:cNvGrpSpPr/>
        <p:nvPr/>
      </p:nvGrpSpPr>
      <p:grpSpPr>
        <a:xfrm>
          <a:off x="0" y="0"/>
          <a:ext cx="0" cy="0"/>
          <a:chOff x="0" y="0"/>
          <a:chExt cx="0" cy="0"/>
        </a:xfrm>
      </p:grpSpPr>
      <p:sp>
        <p:nvSpPr>
          <p:cNvPr id="368" name="Google Shape;368;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Coverage</a:t>
            </a:r>
            <a:endParaRPr/>
          </a:p>
        </p:txBody>
      </p:sp>
      <p:sp>
        <p:nvSpPr>
          <p:cNvPr id="369" name="Google Shape;369;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t>Adequacy of the suite can be measured as:</a:t>
            </a:r>
            <a:endParaRPr/>
          </a:p>
          <a:p>
            <a:pPr indent="0" lvl="0" marL="2286000" rtl="0" algn="l">
              <a:spcBef>
                <a:spcPts val="1000"/>
              </a:spcBef>
              <a:spcAft>
                <a:spcPts val="0"/>
              </a:spcAft>
              <a:buClr>
                <a:schemeClr val="dk1"/>
              </a:buClr>
              <a:buSzPts val="1100"/>
              <a:buFont typeface="Arial"/>
              <a:buNone/>
            </a:pPr>
            <a:r>
              <a:rPr lang="sv-SE"/>
              <a:t> (# mutants killed)</a:t>
            </a:r>
            <a:endParaRPr/>
          </a:p>
          <a:p>
            <a:pPr indent="457200" lvl="0" marL="2286000" rtl="0" algn="l">
              <a:spcBef>
                <a:spcPts val="1000"/>
              </a:spcBef>
              <a:spcAft>
                <a:spcPts val="0"/>
              </a:spcAft>
              <a:buClr>
                <a:schemeClr val="dk1"/>
              </a:buClr>
              <a:buSzPts val="1100"/>
              <a:buFont typeface="Arial"/>
              <a:buNone/>
            </a:pPr>
            <a:r>
              <a:rPr lang="sv-SE"/>
              <a:t>(total mutants)</a:t>
            </a:r>
            <a:endParaRPr/>
          </a:p>
          <a:p>
            <a:pPr indent="-393700" lvl="0" marL="457200" rtl="0" algn="l">
              <a:spcBef>
                <a:spcPts val="1000"/>
              </a:spcBef>
              <a:spcAft>
                <a:spcPts val="0"/>
              </a:spcAft>
              <a:buSzPts val="2600"/>
              <a:buChar char="•"/>
            </a:pPr>
            <a:r>
              <a:rPr lang="sv-SE"/>
              <a:t>Helps ensure that the test suite is </a:t>
            </a:r>
            <a:r>
              <a:rPr i="1" lang="sv-SE"/>
              <a:t>robust</a:t>
            </a:r>
            <a:r>
              <a:rPr lang="sv-SE"/>
              <a:t> against the modeled mutation types.</a:t>
            </a:r>
            <a:endParaRPr/>
          </a:p>
          <a:p>
            <a:pPr indent="-393700" lvl="0" marL="457200" rtl="0" algn="l">
              <a:spcBef>
                <a:spcPts val="0"/>
              </a:spcBef>
              <a:spcAft>
                <a:spcPts val="0"/>
              </a:spcAft>
              <a:buSzPts val="2600"/>
              <a:buChar char="•"/>
            </a:pPr>
            <a:r>
              <a:rPr lang="sv-SE"/>
              <a:t>Ensures that the test suite is sensitive to small changes in the code. </a:t>
            </a:r>
            <a:endParaRPr/>
          </a:p>
        </p:txBody>
      </p:sp>
      <p:cxnSp>
        <p:nvCxnSpPr>
          <p:cNvPr id="370" name="Google Shape;370;p54"/>
          <p:cNvCxnSpPr/>
          <p:nvPr/>
        </p:nvCxnSpPr>
        <p:spPr>
          <a:xfrm>
            <a:off x="2711400" y="2387619"/>
            <a:ext cx="3209400" cy="0"/>
          </a:xfrm>
          <a:prstGeom prst="straightConnector1">
            <a:avLst/>
          </a:prstGeom>
          <a:noFill/>
          <a:ln cap="flat" cmpd="sng" w="19050">
            <a:solidFill>
              <a:srgbClr val="000000"/>
            </a:solidFill>
            <a:prstDash val="solid"/>
            <a:round/>
            <a:headEnd len="med" w="med" type="none"/>
            <a:tailEnd len="med" w="med" type="none"/>
          </a:ln>
        </p:spPr>
      </p:cxnSp>
      <p:sp>
        <p:nvSpPr>
          <p:cNvPr id="371" name="Google Shape;371;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and Structural Coverage</a:t>
            </a:r>
            <a:endParaRPr/>
          </a:p>
        </p:txBody>
      </p:sp>
      <p:sp>
        <p:nvSpPr>
          <p:cNvPr id="377" name="Google Shape;377;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rgbClr val="000000"/>
              </a:buClr>
              <a:buSzPts val="1100"/>
              <a:buNone/>
            </a:pPr>
            <a:r>
              <a:rPr lang="sv-SE"/>
              <a:t>Mutation coverage can subsume structural coverage.</a:t>
            </a:r>
            <a:endParaRPr/>
          </a:p>
          <a:p>
            <a:pPr indent="-393700" lvl="0" marL="457200" rtl="0" algn="l">
              <a:spcBef>
                <a:spcPts val="1000"/>
              </a:spcBef>
              <a:spcAft>
                <a:spcPts val="0"/>
              </a:spcAft>
              <a:buSzPts val="2600"/>
              <a:buChar char="•"/>
            </a:pPr>
            <a:r>
              <a:rPr lang="sv-SE"/>
              <a:t>Statement Coverage</a:t>
            </a:r>
            <a:endParaRPr/>
          </a:p>
          <a:p>
            <a:pPr indent="-368300" lvl="1" marL="914400" rtl="0" algn="l">
              <a:spcBef>
                <a:spcPts val="0"/>
              </a:spcBef>
              <a:spcAft>
                <a:spcPts val="0"/>
              </a:spcAft>
              <a:buSzPts val="2200"/>
              <a:buChar char="•"/>
            </a:pPr>
            <a:r>
              <a:rPr lang="sv-SE"/>
              <a:t>Apply statement deletion to all statements.</a:t>
            </a:r>
            <a:endParaRPr/>
          </a:p>
          <a:p>
            <a:pPr indent="-368300" lvl="1" marL="914400" rtl="0" algn="l">
              <a:spcBef>
                <a:spcPts val="0"/>
              </a:spcBef>
              <a:spcAft>
                <a:spcPts val="0"/>
              </a:spcAft>
              <a:buSzPts val="2200"/>
              <a:buChar char="•"/>
            </a:pPr>
            <a:r>
              <a:rPr lang="sv-SE"/>
              <a:t>To kill a mutant where statement </a:t>
            </a:r>
            <a:r>
              <a:rPr i="1" lang="sv-SE"/>
              <a:t>S</a:t>
            </a:r>
            <a:r>
              <a:rPr lang="sv-SE"/>
              <a:t> has been deleted requires executing </a:t>
            </a:r>
            <a:r>
              <a:rPr i="1" lang="sv-SE"/>
              <a:t>S</a:t>
            </a:r>
            <a:r>
              <a:rPr lang="sv-SE"/>
              <a:t> in the original program.</a:t>
            </a:r>
            <a:endParaRPr/>
          </a:p>
          <a:p>
            <a:pPr indent="-393700" lvl="0" marL="457200" rtl="0" algn="l">
              <a:spcBef>
                <a:spcPts val="0"/>
              </a:spcBef>
              <a:spcAft>
                <a:spcPts val="0"/>
              </a:spcAft>
              <a:buSzPts val="2600"/>
              <a:buChar char="•"/>
            </a:pPr>
            <a:r>
              <a:rPr lang="sv-SE"/>
              <a:t>Branch Coverage</a:t>
            </a:r>
            <a:endParaRPr/>
          </a:p>
          <a:p>
            <a:pPr indent="-368300" lvl="1" marL="914400" rtl="0" algn="l">
              <a:spcBef>
                <a:spcPts val="0"/>
              </a:spcBef>
              <a:spcAft>
                <a:spcPts val="0"/>
              </a:spcAft>
              <a:buSzPts val="2200"/>
              <a:buChar char="•"/>
            </a:pPr>
            <a:r>
              <a:rPr lang="sv-SE"/>
              <a:t>Apply constant replacement to all predicates.</a:t>
            </a:r>
            <a:endParaRPr/>
          </a:p>
          <a:p>
            <a:pPr indent="-368300" lvl="1" marL="914400" rtl="0" algn="l">
              <a:spcBef>
                <a:spcPts val="0"/>
              </a:spcBef>
              <a:spcAft>
                <a:spcPts val="0"/>
              </a:spcAft>
              <a:buSzPts val="2200"/>
              <a:buChar char="•"/>
            </a:pPr>
            <a:r>
              <a:rPr lang="sv-SE"/>
              <a:t>To kill a mutant where a predicate is set to true, a test must execute the original with a false value.</a:t>
            </a:r>
            <a:endParaRPr/>
          </a:p>
        </p:txBody>
      </p:sp>
      <p:sp>
        <p:nvSpPr>
          <p:cNvPr id="378" name="Google Shape;378;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Practical Considerations</a:t>
            </a:r>
            <a:endParaRPr/>
          </a:p>
        </p:txBody>
      </p:sp>
      <p:sp>
        <p:nvSpPr>
          <p:cNvPr id="384" name="Google Shape;384;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lang="sv-SE">
                <a:solidFill>
                  <a:srgbClr val="333333"/>
                </a:solidFill>
              </a:rPr>
              <a:t>Mutation testing is </a:t>
            </a:r>
            <a:r>
              <a:rPr b="1" lang="sv-SE">
                <a:solidFill>
                  <a:srgbClr val="FF0000"/>
                </a:solidFill>
              </a:rPr>
              <a:t>expensive</a:t>
            </a:r>
            <a:r>
              <a:rPr lang="sv-SE">
                <a:solidFill>
                  <a:srgbClr val="333333"/>
                </a:solidFill>
              </a:rPr>
              <a:t>.</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Must run </a:t>
            </a:r>
            <a:r>
              <a:rPr i="1" lang="sv-SE">
                <a:solidFill>
                  <a:srgbClr val="333333"/>
                </a:solidFill>
              </a:rPr>
              <a:t>all </a:t>
            </a:r>
            <a:r>
              <a:rPr lang="sv-SE">
                <a:solidFill>
                  <a:srgbClr val="333333"/>
                </a:solidFill>
              </a:rPr>
              <a:t>tests against </a:t>
            </a:r>
            <a:r>
              <a:rPr i="1" lang="sv-SE">
                <a:solidFill>
                  <a:srgbClr val="333333"/>
                </a:solidFill>
              </a:rPr>
              <a:t>all</a:t>
            </a:r>
            <a:r>
              <a:rPr lang="sv-SE">
                <a:solidFill>
                  <a:srgbClr val="333333"/>
                </a:solidFill>
              </a:rPr>
              <a:t> mutants.</a:t>
            </a:r>
            <a:endParaRPr>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Many mutants typically generated.</a:t>
            </a:r>
            <a:endParaRPr>
              <a:solidFill>
                <a:srgbClr val="333333"/>
              </a:solidFill>
            </a:endParaRPr>
          </a:p>
          <a:p>
            <a:pPr indent="-368300" lvl="1" marL="914400" rtl="0" algn="l">
              <a:spcBef>
                <a:spcPts val="600"/>
              </a:spcBef>
              <a:spcAft>
                <a:spcPts val="0"/>
              </a:spcAft>
              <a:buClr>
                <a:srgbClr val="333333"/>
              </a:buClr>
              <a:buSzPts val="2200"/>
              <a:buChar char="•"/>
            </a:pPr>
            <a:r>
              <a:rPr lang="sv-SE">
                <a:solidFill>
                  <a:srgbClr val="333333"/>
                </a:solidFill>
              </a:rPr>
              <a:t>One mutation operator applied per mutant.</a:t>
            </a:r>
            <a:endParaRPr>
              <a:solidFill>
                <a:srgbClr val="333333"/>
              </a:solidFill>
            </a:endParaRPr>
          </a:p>
          <a:p>
            <a:pPr indent="0" lvl="0" marL="0" rtl="0" algn="l">
              <a:spcBef>
                <a:spcPts val="1000"/>
              </a:spcBef>
              <a:spcAft>
                <a:spcPts val="0"/>
              </a:spcAft>
              <a:buClr>
                <a:schemeClr val="dk1"/>
              </a:buClr>
              <a:buSzPts val="1100"/>
              <a:buFont typeface="Arial"/>
              <a:buNone/>
            </a:pPr>
            <a:r>
              <a:t/>
            </a:r>
            <a:endParaRPr sz="1100">
              <a:solidFill>
                <a:srgbClr val="333333"/>
              </a:solidFill>
            </a:endParaRPr>
          </a:p>
          <a:p>
            <a:pPr indent="-393700" lvl="0" marL="457200" rtl="0" algn="l">
              <a:spcBef>
                <a:spcPts val="1000"/>
              </a:spcBef>
              <a:spcAft>
                <a:spcPts val="0"/>
              </a:spcAft>
              <a:buClr>
                <a:srgbClr val="333333"/>
              </a:buClr>
              <a:buSzPts val="2600"/>
              <a:buChar char="•"/>
            </a:pPr>
            <a:r>
              <a:rPr lang="sv-SE">
                <a:solidFill>
                  <a:srgbClr val="333333"/>
                </a:solidFill>
              </a:rPr>
              <a:t>If cost is an issue, use “weak” mutation testing:</a:t>
            </a:r>
            <a:endParaRPr>
              <a:solidFill>
                <a:srgbClr val="333333"/>
              </a:solidFill>
            </a:endParaRPr>
          </a:p>
          <a:p>
            <a:pPr indent="-381000" lvl="0" marL="914400" rtl="0" algn="l">
              <a:spcBef>
                <a:spcPts val="0"/>
              </a:spcBef>
              <a:spcAft>
                <a:spcPts val="0"/>
              </a:spcAft>
              <a:buClr>
                <a:srgbClr val="333333"/>
              </a:buClr>
              <a:buSzPts val="2400"/>
              <a:buChar char="•"/>
            </a:pPr>
            <a:r>
              <a:rPr lang="sv-SE" sz="2400">
                <a:solidFill>
                  <a:srgbClr val="333333"/>
                </a:solidFill>
              </a:rPr>
              <a:t>Apply multiple mutation operators per mutant.</a:t>
            </a:r>
            <a:endParaRPr sz="2400">
              <a:solidFill>
                <a:srgbClr val="333333"/>
              </a:solidFill>
            </a:endParaRPr>
          </a:p>
          <a:p>
            <a:pPr indent="0" lvl="0" marL="0" rtl="0" algn="l">
              <a:spcBef>
                <a:spcPts val="1000"/>
              </a:spcBef>
              <a:spcAft>
                <a:spcPts val="0"/>
              </a:spcAft>
              <a:buClr>
                <a:srgbClr val="000000"/>
              </a:buClr>
              <a:buSzPts val="1100"/>
              <a:buNone/>
            </a:pPr>
            <a:r>
              <a:t/>
            </a:r>
            <a:endParaRPr>
              <a:solidFill>
                <a:srgbClr val="333333"/>
              </a:solidFill>
            </a:endParaRPr>
          </a:p>
        </p:txBody>
      </p:sp>
      <p:sp>
        <p:nvSpPr>
          <p:cNvPr id="385" name="Google Shape;385;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Weak Mutation Testing</a:t>
            </a:r>
            <a:endParaRPr/>
          </a:p>
        </p:txBody>
      </p:sp>
      <p:sp>
        <p:nvSpPr>
          <p:cNvPr id="391" name="Google Shape;391;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highlight>
                  <a:srgbClr val="FFFFFF"/>
                </a:highlight>
              </a:rPr>
              <a:t>Seed multiple faults into a single mutant.</a:t>
            </a:r>
            <a:endParaRPr>
              <a:highlight>
                <a:srgbClr val="FFFFFF"/>
              </a:highlight>
            </a:endParaRPr>
          </a:p>
          <a:p>
            <a:pPr indent="-368300" lvl="1" marL="914400" rtl="0" algn="l">
              <a:spcBef>
                <a:spcPts val="0"/>
              </a:spcBef>
              <a:spcAft>
                <a:spcPts val="0"/>
              </a:spcAft>
              <a:buSzPts val="2200"/>
              <a:buChar char="•"/>
            </a:pPr>
            <a:r>
              <a:rPr lang="sv-SE">
                <a:highlight>
                  <a:srgbClr val="FFFFFF"/>
                </a:highlight>
              </a:rPr>
              <a:t>Called a “meta-mutant”</a:t>
            </a:r>
            <a:endParaRPr>
              <a:highlight>
                <a:srgbClr val="FFFFFF"/>
              </a:highlight>
            </a:endParaRPr>
          </a:p>
          <a:p>
            <a:pPr indent="-393700" lvl="0" marL="457200" rtl="0" algn="l">
              <a:spcBef>
                <a:spcPts val="0"/>
              </a:spcBef>
              <a:spcAft>
                <a:spcPts val="0"/>
              </a:spcAft>
              <a:buSzPts val="2600"/>
              <a:buChar char="•"/>
            </a:pPr>
            <a:r>
              <a:rPr lang="sv-SE">
                <a:highlight>
                  <a:srgbClr val="FFFFFF"/>
                </a:highlight>
              </a:rPr>
              <a:t>Divide the program into segments and track internal state of both original and all mutants when executing a segment.</a:t>
            </a:r>
            <a:endParaRPr>
              <a:highlight>
                <a:srgbClr val="FFFFFF"/>
              </a:highlight>
            </a:endParaRPr>
          </a:p>
          <a:p>
            <a:pPr indent="-368300" lvl="1" marL="914400" rtl="0" algn="l">
              <a:spcBef>
                <a:spcPts val="0"/>
              </a:spcBef>
              <a:spcAft>
                <a:spcPts val="0"/>
              </a:spcAft>
              <a:buSzPts val="2200"/>
              <a:buChar char="•"/>
            </a:pPr>
            <a:r>
              <a:rPr lang="sv-SE">
                <a:highlight>
                  <a:srgbClr val="FFFFFF"/>
                </a:highlight>
              </a:rPr>
              <a:t>If internal state differs, we consider mutants detected from that segment.</a:t>
            </a:r>
            <a:endParaRPr>
              <a:highlight>
                <a:srgbClr val="FFFFFF"/>
              </a:highlight>
            </a:endParaRPr>
          </a:p>
          <a:p>
            <a:pPr indent="-368300" lvl="1" marL="914400" rtl="0" algn="l">
              <a:spcBef>
                <a:spcPts val="0"/>
              </a:spcBef>
              <a:spcAft>
                <a:spcPts val="0"/>
              </a:spcAft>
              <a:buSzPts val="2200"/>
              <a:buChar char="•"/>
            </a:pPr>
            <a:r>
              <a:rPr lang="sv-SE">
                <a:highlight>
                  <a:srgbClr val="FFFFFF"/>
                </a:highlight>
              </a:rPr>
              <a:t>Program output does not need to differ.</a:t>
            </a:r>
            <a:endParaRPr>
              <a:highlight>
                <a:srgbClr val="FFFFFF"/>
              </a:highlight>
            </a:endParaRPr>
          </a:p>
          <a:p>
            <a:pPr indent="-393700" lvl="0" marL="457200" rtl="0" algn="l">
              <a:spcBef>
                <a:spcPts val="0"/>
              </a:spcBef>
              <a:spcAft>
                <a:spcPts val="0"/>
              </a:spcAft>
              <a:buSzPts val="2600"/>
              <a:buChar char="•"/>
            </a:pPr>
            <a:r>
              <a:rPr lang="sv-SE">
                <a:highlight>
                  <a:srgbClr val="FFFFFF"/>
                </a:highlight>
              </a:rPr>
              <a:t>Decreases the number of test executions.</a:t>
            </a:r>
            <a:endParaRPr>
              <a:highlight>
                <a:srgbClr val="FFFFFF"/>
              </a:highlight>
            </a:endParaRPr>
          </a:p>
          <a:p>
            <a:pPr indent="-368300" lvl="1" marL="914400" rtl="0" algn="l">
              <a:spcBef>
                <a:spcPts val="0"/>
              </a:spcBef>
              <a:spcAft>
                <a:spcPts val="0"/>
              </a:spcAft>
              <a:buSzPts val="2200"/>
              <a:buChar char="•"/>
            </a:pPr>
            <a:r>
              <a:rPr lang="sv-SE">
                <a:highlight>
                  <a:srgbClr val="FFFFFF"/>
                </a:highlight>
              </a:rPr>
              <a:t>Also reduces threshold for what we consider detected.</a:t>
            </a:r>
            <a:endParaRPr>
              <a:highlight>
                <a:srgbClr val="FFFFFF"/>
              </a:highlight>
            </a:endParaRPr>
          </a:p>
        </p:txBody>
      </p:sp>
      <p:sp>
        <p:nvSpPr>
          <p:cNvPr id="392" name="Google Shape;392;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Statistical Mutation Testing</a:t>
            </a:r>
            <a:endParaRPr/>
          </a:p>
        </p:txBody>
      </p:sp>
      <p:sp>
        <p:nvSpPr>
          <p:cNvPr id="398" name="Google Shape;398;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highlight>
                  <a:srgbClr val="FFFFFF"/>
                </a:highlight>
              </a:rPr>
              <a:t>A test suite that kills </a:t>
            </a:r>
            <a:r>
              <a:rPr i="1" lang="sv-SE">
                <a:highlight>
                  <a:srgbClr val="FFFFFF"/>
                </a:highlight>
              </a:rPr>
              <a:t>some</a:t>
            </a:r>
            <a:r>
              <a:rPr lang="sv-SE">
                <a:highlight>
                  <a:srgbClr val="FFFFFF"/>
                </a:highlight>
              </a:rPr>
              <a:t> mutants may be as effective at finding real faults as one that kills </a:t>
            </a:r>
            <a:r>
              <a:rPr i="1" lang="sv-SE">
                <a:highlight>
                  <a:srgbClr val="FFFFFF"/>
                </a:highlight>
              </a:rPr>
              <a:t>all</a:t>
            </a:r>
            <a:r>
              <a:rPr lang="sv-SE">
                <a:highlight>
                  <a:srgbClr val="FFFFFF"/>
                </a:highlight>
              </a:rPr>
              <a:t> mutants.</a:t>
            </a:r>
            <a:endParaRPr>
              <a:highlight>
                <a:srgbClr val="FFFFFF"/>
              </a:highlight>
            </a:endParaRPr>
          </a:p>
          <a:p>
            <a:pPr indent="-393700" lvl="0" marL="457200" rtl="0" algn="l">
              <a:spcBef>
                <a:spcPts val="0"/>
              </a:spcBef>
              <a:spcAft>
                <a:spcPts val="0"/>
              </a:spcAft>
              <a:buSzPts val="2600"/>
              <a:buChar char="•"/>
            </a:pPr>
            <a:r>
              <a:rPr lang="sv-SE">
                <a:highlight>
                  <a:srgbClr val="FFFFFF"/>
                </a:highlight>
              </a:rPr>
              <a:t>Mutation testing can obtain a statistical estimate of the ability of the suite to detect mutations.</a:t>
            </a:r>
            <a:endParaRPr>
              <a:highlight>
                <a:srgbClr val="FFFFFF"/>
              </a:highlight>
            </a:endParaRPr>
          </a:p>
          <a:p>
            <a:pPr indent="-368300" lvl="1" marL="914400" rtl="0" algn="l">
              <a:spcBef>
                <a:spcPts val="0"/>
              </a:spcBef>
              <a:spcAft>
                <a:spcPts val="0"/>
              </a:spcAft>
              <a:buSzPts val="2200"/>
              <a:buChar char="•"/>
            </a:pPr>
            <a:r>
              <a:rPr lang="sv-SE">
                <a:highlight>
                  <a:srgbClr val="FFFFFF"/>
                </a:highlight>
              </a:rPr>
              <a:t>Randomly generate </a:t>
            </a:r>
            <a:r>
              <a:rPr i="1" lang="sv-SE">
                <a:highlight>
                  <a:srgbClr val="FFFFFF"/>
                </a:highlight>
              </a:rPr>
              <a:t>N</a:t>
            </a:r>
            <a:r>
              <a:rPr lang="sv-SE">
                <a:highlight>
                  <a:srgbClr val="FFFFFF"/>
                </a:highlight>
              </a:rPr>
              <a:t> mutants.</a:t>
            </a:r>
            <a:endParaRPr>
              <a:highlight>
                <a:srgbClr val="FFFFFF"/>
              </a:highlight>
            </a:endParaRPr>
          </a:p>
          <a:p>
            <a:pPr indent="-368300" lvl="1" marL="914400" rtl="0" algn="l">
              <a:spcBef>
                <a:spcPts val="0"/>
              </a:spcBef>
              <a:spcAft>
                <a:spcPts val="0"/>
              </a:spcAft>
              <a:buSzPts val="2200"/>
              <a:buChar char="•"/>
            </a:pPr>
            <a:r>
              <a:rPr lang="sv-SE">
                <a:highlight>
                  <a:srgbClr val="FFFFFF"/>
                </a:highlight>
              </a:rPr>
              <a:t>Samples must be a valid statistical model of occurrence frequencies of real faults. </a:t>
            </a:r>
            <a:endParaRPr>
              <a:highlight>
                <a:srgbClr val="FFFFFF"/>
              </a:highlight>
            </a:endParaRPr>
          </a:p>
          <a:p>
            <a:pPr indent="-368300" lvl="1" marL="914400" rtl="0" algn="l">
              <a:spcBef>
                <a:spcPts val="0"/>
              </a:spcBef>
              <a:spcAft>
                <a:spcPts val="0"/>
              </a:spcAft>
              <a:buSzPts val="2200"/>
              <a:buChar char="•"/>
            </a:pPr>
            <a:r>
              <a:rPr lang="sv-SE">
                <a:highlight>
                  <a:srgbClr val="FFFFFF"/>
                </a:highlight>
              </a:rPr>
              <a:t>Target 100% coverage over the sample.</a:t>
            </a:r>
            <a:endParaRPr>
              <a:highlight>
                <a:srgbClr val="FFFFFF"/>
              </a:highlight>
            </a:endParaRPr>
          </a:p>
        </p:txBody>
      </p:sp>
      <p:sp>
        <p:nvSpPr>
          <p:cNvPr id="399" name="Google Shape;399;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a:t>
            </a:r>
            <a:endParaRPr/>
          </a:p>
        </p:txBody>
      </p:sp>
      <p:sp>
        <p:nvSpPr>
          <p:cNvPr id="405" name="Google Shape;405;p59"/>
          <p:cNvSpPr txBox="1"/>
          <p:nvPr>
            <p:ph idx="1" type="body"/>
          </p:nvPr>
        </p:nvSpPr>
        <p:spPr>
          <a:xfrm>
            <a:off x="468900" y="1282400"/>
            <a:ext cx="4582200" cy="3480300"/>
          </a:xfrm>
          <a:prstGeom prst="rect">
            <a:avLst/>
          </a:prstGeom>
        </p:spPr>
        <p:txBody>
          <a:bodyPr anchorCtr="0" anchor="t" bIns="45700" lIns="91425" spcFirstLastPara="1" rIns="91425" wrap="square" tIns="45700">
            <a:noAutofit/>
          </a:bodyPr>
          <a:lstStyle/>
          <a:p>
            <a:pPr indent="-355600" lvl="0" marL="457200" rtl="0" algn="l">
              <a:lnSpc>
                <a:spcPct val="115000"/>
              </a:lnSpc>
              <a:spcBef>
                <a:spcPts val="0"/>
              </a:spcBef>
              <a:spcAft>
                <a:spcPts val="0"/>
              </a:spcAft>
              <a:buSzPts val="2000"/>
              <a:buAutoNum type="arabicPeriod"/>
            </a:pPr>
            <a:r>
              <a:rPr lang="sv-SE" sz="2000"/>
              <a:t>How many mutations are possible for Relational Operator Replacement, Arithmetic Operator Replacement</a:t>
            </a:r>
            <a:endParaRPr sz="2000"/>
          </a:p>
          <a:p>
            <a:pPr indent="-355600" lvl="0" marL="457200" rtl="0" algn="l">
              <a:lnSpc>
                <a:spcPct val="115000"/>
              </a:lnSpc>
              <a:spcBef>
                <a:spcPts val="0"/>
              </a:spcBef>
              <a:spcAft>
                <a:spcPts val="0"/>
              </a:spcAft>
              <a:buSzPts val="2000"/>
              <a:buAutoNum type="arabicPeriod"/>
            </a:pPr>
            <a:r>
              <a:rPr lang="sv-SE" sz="2000"/>
              <a:t>Apply relational operator replacement operation to statement 4, design a test that would kill that mutant.</a:t>
            </a:r>
            <a:endParaRPr sz="2000"/>
          </a:p>
          <a:p>
            <a:pPr indent="-355600" lvl="0" marL="457200" rtl="0" algn="l">
              <a:lnSpc>
                <a:spcPct val="115000"/>
              </a:lnSpc>
              <a:spcBef>
                <a:spcPts val="0"/>
              </a:spcBef>
              <a:spcAft>
                <a:spcPts val="0"/>
              </a:spcAft>
              <a:buSzPts val="2000"/>
              <a:buAutoNum type="arabicPeriod"/>
            </a:pPr>
            <a:r>
              <a:rPr lang="sv-SE" sz="2000"/>
              <a:t>Design an equivalent mutant. </a:t>
            </a:r>
            <a:endParaRPr sz="2000"/>
          </a:p>
          <a:p>
            <a:pPr indent="-355600" lvl="0" marL="457200" rtl="0" algn="l">
              <a:lnSpc>
                <a:spcPct val="115000"/>
              </a:lnSpc>
              <a:spcBef>
                <a:spcPts val="0"/>
              </a:spcBef>
              <a:spcAft>
                <a:spcPts val="0"/>
              </a:spcAft>
              <a:buSzPts val="2000"/>
              <a:buAutoNum type="arabicPeriod"/>
            </a:pPr>
            <a:r>
              <a:rPr lang="sv-SE" sz="2000"/>
              <a:t>Design a valid, but useless mutant. </a:t>
            </a:r>
            <a:endParaRPr sz="2000"/>
          </a:p>
        </p:txBody>
      </p:sp>
      <p:sp>
        <p:nvSpPr>
          <p:cNvPr id="406" name="Google Shape;406;p59"/>
          <p:cNvSpPr txBox="1"/>
          <p:nvPr>
            <p:ph idx="1" type="body"/>
          </p:nvPr>
        </p:nvSpPr>
        <p:spPr>
          <a:xfrm>
            <a:off x="5051124" y="1037000"/>
            <a:ext cx="3994500" cy="37257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sv-SE" sz="1400">
                <a:latin typeface="Consolas"/>
                <a:ea typeface="Consolas"/>
                <a:cs typeface="Consolas"/>
                <a:sym typeface="Consolas"/>
              </a:rPr>
              <a:t>public int[] makePositive(int[] a){</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int threshold = 0;</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for(int i=0; i &lt; a.length; i++){</a:t>
            </a:r>
            <a:endParaRPr sz="1400">
              <a:latin typeface="Consolas"/>
              <a:ea typeface="Consolas"/>
              <a:cs typeface="Consolas"/>
              <a:sym typeface="Consolas"/>
            </a:endParaRPr>
          </a:p>
          <a:p>
            <a:pPr indent="457200" lvl="0" marL="457200" rtl="0" algn="l">
              <a:lnSpc>
                <a:spcPct val="115000"/>
              </a:lnSpc>
              <a:spcBef>
                <a:spcPts val="0"/>
              </a:spcBef>
              <a:spcAft>
                <a:spcPts val="0"/>
              </a:spcAft>
              <a:buNone/>
            </a:pPr>
            <a:r>
              <a:rPr lang="sv-SE" sz="1400">
                <a:latin typeface="Consolas"/>
                <a:ea typeface="Consolas"/>
                <a:cs typeface="Consolas"/>
                <a:sym typeface="Consolas"/>
              </a:rPr>
              <a:t>if(a[i] &lt; threshold){</a:t>
            </a:r>
            <a:endParaRPr sz="1400">
              <a:latin typeface="Consolas"/>
              <a:ea typeface="Consolas"/>
              <a:cs typeface="Consolas"/>
              <a:sym typeface="Consolas"/>
            </a:endParaRPr>
          </a:p>
          <a:p>
            <a:pPr indent="457200" lvl="0" marL="914400" rtl="0" algn="l">
              <a:lnSpc>
                <a:spcPct val="115000"/>
              </a:lnSpc>
              <a:spcBef>
                <a:spcPts val="0"/>
              </a:spcBef>
              <a:spcAft>
                <a:spcPts val="0"/>
              </a:spcAft>
              <a:buNone/>
            </a:pPr>
            <a:r>
              <a:rPr lang="sv-SE" sz="1400">
                <a:latin typeface="Consolas"/>
                <a:ea typeface="Consolas"/>
                <a:cs typeface="Consolas"/>
                <a:sym typeface="Consolas"/>
              </a:rPr>
              <a:t>a[i]= -a[i];</a:t>
            </a:r>
            <a:endParaRPr sz="1400">
              <a:latin typeface="Consolas"/>
              <a:ea typeface="Consolas"/>
              <a:cs typeface="Consolas"/>
              <a:sym typeface="Consolas"/>
            </a:endParaRPr>
          </a:p>
          <a:p>
            <a:pPr indent="457200" lvl="0" marL="457200" rtl="0" algn="l">
              <a:lnSpc>
                <a:spcPct val="11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0" lvl="0" marL="457200" rtl="0" algn="l">
              <a:lnSpc>
                <a:spcPct val="115000"/>
              </a:lnSpc>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a:p>
            <a:pPr indent="457200" lvl="0" marL="0" rtl="0" algn="l">
              <a:lnSpc>
                <a:spcPct val="115000"/>
              </a:lnSpc>
              <a:spcBef>
                <a:spcPts val="0"/>
              </a:spcBef>
              <a:spcAft>
                <a:spcPts val="0"/>
              </a:spcAft>
              <a:buNone/>
            </a:pPr>
            <a:r>
              <a:rPr lang="sv-SE" sz="1400">
                <a:latin typeface="Consolas"/>
                <a:ea typeface="Consolas"/>
                <a:cs typeface="Consolas"/>
                <a:sym typeface="Consolas"/>
              </a:rPr>
              <a:t>return a;</a:t>
            </a:r>
            <a:endParaRPr sz="1400">
              <a:latin typeface="Consolas"/>
              <a:ea typeface="Consolas"/>
              <a:cs typeface="Consolas"/>
              <a:sym typeface="Consolas"/>
            </a:endParaRPr>
          </a:p>
          <a:p>
            <a:pPr indent="0" lvl="0" marL="0" rtl="0" algn="l">
              <a:lnSpc>
                <a:spcPct val="115000"/>
              </a:lnSpc>
              <a:spcBef>
                <a:spcPts val="0"/>
              </a:spcBef>
              <a:spcAft>
                <a:spcPts val="0"/>
              </a:spcAft>
              <a:buNone/>
            </a:pPr>
            <a:r>
              <a:rPr lang="sv-SE" sz="1400">
                <a:latin typeface="Consolas"/>
                <a:ea typeface="Consolas"/>
                <a:cs typeface="Consolas"/>
                <a:sym typeface="Consolas"/>
              </a:rPr>
              <a:t>}</a:t>
            </a:r>
            <a:endParaRPr sz="1400"/>
          </a:p>
        </p:txBody>
      </p:sp>
      <p:sp>
        <p:nvSpPr>
          <p:cNvPr id="407" name="Google Shape;407;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1" name="Shape 411"/>
        <p:cNvGrpSpPr/>
        <p:nvPr/>
      </p:nvGrpSpPr>
      <p:grpSpPr>
        <a:xfrm>
          <a:off x="0" y="0"/>
          <a:ext cx="0" cy="0"/>
          <a:chOff x="0" y="0"/>
          <a:chExt cx="0" cy="0"/>
        </a:xfrm>
      </p:grpSpPr>
      <p:sp>
        <p:nvSpPr>
          <p:cNvPr id="412" name="Google Shape;412;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13" name="Google Shape;413;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How many mutations are possible:</a:t>
            </a:r>
            <a:endParaRPr sz="2400"/>
          </a:p>
          <a:p>
            <a:pPr indent="-368300" lvl="1" marL="914400" rtl="0" algn="l">
              <a:lnSpc>
                <a:spcPct val="115000"/>
              </a:lnSpc>
              <a:spcBef>
                <a:spcPts val="0"/>
              </a:spcBef>
              <a:spcAft>
                <a:spcPts val="0"/>
              </a:spcAft>
              <a:buSzPts val="2200"/>
              <a:buChar char="•"/>
            </a:pPr>
            <a:r>
              <a:rPr lang="sv-SE"/>
              <a:t>Relational Operator Replacement: </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for(int i=0; </a:t>
            </a:r>
            <a:r>
              <a:rPr b="1" lang="sv-SE" sz="2000">
                <a:latin typeface="Consolas"/>
                <a:ea typeface="Consolas"/>
                <a:cs typeface="Consolas"/>
                <a:sym typeface="Consolas"/>
              </a:rPr>
              <a:t>i &lt; a.length</a:t>
            </a:r>
            <a:r>
              <a:rPr lang="sv-SE" sz="2000">
                <a:latin typeface="Consolas"/>
                <a:ea typeface="Consolas"/>
                <a:cs typeface="Consolas"/>
                <a:sym typeface="Consolas"/>
              </a:rPr>
              <a:t>; i++){</a:t>
            </a:r>
            <a:endParaRPr sz="2000">
              <a:latin typeface="Consolas"/>
              <a:ea typeface="Consolas"/>
              <a:cs typeface="Consolas"/>
              <a:sym typeface="Consolas"/>
            </a:endParaRPr>
          </a:p>
          <a:p>
            <a:pPr indent="-355600" lvl="3" marL="1828800" rtl="0" algn="l">
              <a:spcBef>
                <a:spcPts val="600"/>
              </a:spcBef>
              <a:spcAft>
                <a:spcPts val="0"/>
              </a:spcAft>
              <a:buSzPts val="2000"/>
              <a:buChar char="•"/>
            </a:pPr>
            <a:r>
              <a:rPr lang="sv-SE" sz="2000"/>
              <a:t> (&gt;=, &gt;, &lt;=, ==, !=), 5 mutations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t>
            </a:r>
            <a:r>
              <a:rPr b="1" lang="sv-SE" sz="2000">
                <a:latin typeface="Consolas"/>
                <a:ea typeface="Consolas"/>
                <a:cs typeface="Consolas"/>
                <a:sym typeface="Consolas"/>
              </a:rPr>
              <a:t>a[i] &lt; threshold</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rtl="0" algn="l">
              <a:spcBef>
                <a:spcPts val="600"/>
              </a:spcBef>
              <a:spcAft>
                <a:spcPts val="0"/>
              </a:spcAft>
              <a:buSzPts val="2000"/>
              <a:buChar char="•"/>
            </a:pPr>
            <a:r>
              <a:rPr lang="sv-SE" sz="2000"/>
              <a:t> (&gt;, &gt;=, &lt;=, ==, !=), 5 mutations</a:t>
            </a:r>
            <a:endParaRPr/>
          </a:p>
        </p:txBody>
      </p:sp>
      <p:sp>
        <p:nvSpPr>
          <p:cNvPr id="414" name="Google Shape;414;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8" name="Shape 418"/>
        <p:cNvGrpSpPr/>
        <p:nvPr/>
      </p:nvGrpSpPr>
      <p:grpSpPr>
        <a:xfrm>
          <a:off x="0" y="0"/>
          <a:ext cx="0" cy="0"/>
          <a:chOff x="0" y="0"/>
          <a:chExt cx="0" cy="0"/>
        </a:xfrm>
      </p:grpSpPr>
      <p:sp>
        <p:nvSpPr>
          <p:cNvPr id="419" name="Google Shape;419;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20" name="Google Shape;420;p6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How many mutations are possible:</a:t>
            </a:r>
            <a:endParaRPr sz="2400"/>
          </a:p>
          <a:p>
            <a:pPr indent="-368300" lvl="1" marL="914400" rtl="0" algn="l">
              <a:lnSpc>
                <a:spcPct val="115000"/>
              </a:lnSpc>
              <a:spcBef>
                <a:spcPts val="0"/>
              </a:spcBef>
              <a:spcAft>
                <a:spcPts val="0"/>
              </a:spcAft>
              <a:buSzPts val="2200"/>
              <a:buChar char="•"/>
            </a:pPr>
            <a:r>
              <a:rPr lang="sv-SE"/>
              <a:t>Arithmetic Operator Replacement</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for(int i=0; i &lt; a.length; </a:t>
            </a:r>
            <a:r>
              <a:rPr b="1" lang="sv-SE" sz="2000">
                <a:latin typeface="Consolas"/>
                <a:ea typeface="Consolas"/>
                <a:cs typeface="Consolas"/>
                <a:sym typeface="Consolas"/>
              </a:rPr>
              <a:t>i++</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rtl="0" algn="l">
              <a:lnSpc>
                <a:spcPct val="115000"/>
              </a:lnSpc>
              <a:spcBef>
                <a:spcPts val="0"/>
              </a:spcBef>
              <a:spcAft>
                <a:spcPts val="0"/>
              </a:spcAft>
              <a:buSzPts val="2000"/>
              <a:buChar char="•"/>
            </a:pPr>
            <a:r>
              <a:rPr lang="sv-SE" sz="2000"/>
              <a:t>Shortcut replacement, (</a:t>
            </a:r>
            <a:r>
              <a:rPr i="1" lang="sv-SE" sz="2000"/>
              <a:t>++i, i--, --i</a:t>
            </a:r>
            <a:r>
              <a:rPr lang="sv-SE" sz="2000"/>
              <a:t>), 3 mutations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a[i]= </a:t>
            </a:r>
            <a:r>
              <a:rPr b="1" lang="sv-SE" sz="2000">
                <a:latin typeface="Consolas"/>
                <a:ea typeface="Consolas"/>
                <a:cs typeface="Consolas"/>
                <a:sym typeface="Consolas"/>
              </a:rPr>
              <a:t>-a[i]</a:t>
            </a:r>
            <a:r>
              <a:rPr lang="sv-SE" sz="2000">
                <a:latin typeface="Consolas"/>
                <a:ea typeface="Consolas"/>
                <a:cs typeface="Consolas"/>
                <a:sym typeface="Consolas"/>
              </a:rPr>
              <a:t>;</a:t>
            </a:r>
            <a:endParaRPr sz="2000">
              <a:latin typeface="Consolas"/>
              <a:ea typeface="Consolas"/>
              <a:cs typeface="Consolas"/>
              <a:sym typeface="Consolas"/>
            </a:endParaRPr>
          </a:p>
          <a:p>
            <a:pPr indent="-355600" lvl="3" marL="1828800" marR="0" rtl="0" algn="l">
              <a:lnSpc>
                <a:spcPct val="115000"/>
              </a:lnSpc>
              <a:spcBef>
                <a:spcPts val="0"/>
              </a:spcBef>
              <a:spcAft>
                <a:spcPts val="0"/>
              </a:spcAft>
              <a:buSzPts val="2000"/>
              <a:buFont typeface="Arial"/>
              <a:buChar char="•"/>
            </a:pPr>
            <a:r>
              <a:rPr lang="sv-SE" sz="2000"/>
              <a:t>Unary replacement, (+a[i]), 1 mutation</a:t>
            </a:r>
            <a:endParaRPr sz="2000"/>
          </a:p>
          <a:p>
            <a:pPr indent="-355600" lvl="3" marL="1828800" marR="0" rtl="0" algn="l">
              <a:lnSpc>
                <a:spcPct val="115000"/>
              </a:lnSpc>
              <a:spcBef>
                <a:spcPts val="0"/>
              </a:spcBef>
              <a:spcAft>
                <a:spcPts val="0"/>
              </a:spcAft>
              <a:buSzPts val="2000"/>
              <a:buFont typeface="Arial"/>
              <a:buChar char="•"/>
            </a:pPr>
            <a:r>
              <a:rPr lang="sv-SE" sz="2000"/>
              <a:t>Unary to shortcut replacement, </a:t>
            </a:r>
            <a:r>
              <a:rPr i="1" lang="sv-SE" sz="2000"/>
              <a:t>(a[i]++, ++a[i], a[i]--, --a[i]</a:t>
            </a:r>
            <a:r>
              <a:rPr lang="sv-SE" sz="2000"/>
              <a:t>), 4 mutations</a:t>
            </a:r>
            <a:endParaRPr/>
          </a:p>
          <a:p>
            <a:pPr indent="0" lvl="0" marL="457200" rtl="0" algn="l">
              <a:lnSpc>
                <a:spcPct val="115000"/>
              </a:lnSpc>
              <a:spcBef>
                <a:spcPts val="0"/>
              </a:spcBef>
              <a:spcAft>
                <a:spcPts val="0"/>
              </a:spcAft>
              <a:buNone/>
            </a:pPr>
            <a:r>
              <a:t/>
            </a:r>
            <a:endParaRPr/>
          </a:p>
        </p:txBody>
      </p:sp>
      <p:sp>
        <p:nvSpPr>
          <p:cNvPr id="421" name="Google Shape;421;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27" name="Google Shape;427;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lang="sv-SE" sz="2400"/>
              <a:t>Apply the relational operator replacement operation to statement 4:</a:t>
            </a:r>
            <a:endParaRPr sz="2400"/>
          </a:p>
          <a:p>
            <a:pPr indent="-368300" lvl="1" marL="914400" rtl="0" algn="l">
              <a:lnSpc>
                <a:spcPct val="115000"/>
              </a:lnSpc>
              <a:spcBef>
                <a:spcPts val="0"/>
              </a:spcBef>
              <a:spcAft>
                <a:spcPts val="0"/>
              </a:spcAft>
              <a:buSzPts val="2200"/>
              <a:buChar char="•"/>
            </a:pPr>
            <a:r>
              <a:rPr lang="sv-SE">
                <a:latin typeface="Consolas"/>
                <a:ea typeface="Consolas"/>
                <a:cs typeface="Consolas"/>
                <a:sym typeface="Consolas"/>
              </a:rPr>
              <a:t>if(a[i] &lt; threshold){</a:t>
            </a:r>
            <a:r>
              <a:rPr lang="sv-SE"/>
              <a:t>      -&gt;</a:t>
            </a:r>
            <a:endParaRPr/>
          </a:p>
          <a:p>
            <a:pPr indent="-368300" lvl="1" marL="914400" rtl="0" algn="l">
              <a:lnSpc>
                <a:spcPct val="115000"/>
              </a:lnSpc>
              <a:spcBef>
                <a:spcPts val="0"/>
              </a:spcBef>
              <a:spcAft>
                <a:spcPts val="0"/>
              </a:spcAft>
              <a:buSzPts val="2200"/>
              <a:buChar char="•"/>
            </a:pPr>
            <a:r>
              <a:rPr lang="sv-SE">
                <a:latin typeface="Consolas"/>
                <a:ea typeface="Consolas"/>
                <a:cs typeface="Consolas"/>
                <a:sym typeface="Consolas"/>
              </a:rPr>
              <a:t>if(a[i] </a:t>
            </a:r>
            <a:r>
              <a:rPr b="1" lang="sv-SE">
                <a:solidFill>
                  <a:srgbClr val="FF0000"/>
                </a:solidFill>
                <a:latin typeface="Consolas"/>
                <a:ea typeface="Consolas"/>
                <a:cs typeface="Consolas"/>
                <a:sym typeface="Consolas"/>
              </a:rPr>
              <a:t>== </a:t>
            </a:r>
            <a:r>
              <a:rPr lang="sv-SE">
                <a:latin typeface="Consolas"/>
                <a:ea typeface="Consolas"/>
                <a:cs typeface="Consolas"/>
                <a:sym typeface="Consolas"/>
              </a:rPr>
              <a:t>threshold){</a:t>
            </a:r>
            <a:r>
              <a:rPr lang="sv-SE"/>
              <a:t> </a:t>
            </a:r>
            <a:endParaRPr/>
          </a:p>
          <a:p>
            <a:pPr indent="-381000" lvl="0" marL="457200" rtl="0" algn="l">
              <a:lnSpc>
                <a:spcPct val="115000"/>
              </a:lnSpc>
              <a:spcBef>
                <a:spcPts val="0"/>
              </a:spcBef>
              <a:spcAft>
                <a:spcPts val="0"/>
              </a:spcAft>
              <a:buSzPts val="2400"/>
              <a:buChar char="•"/>
            </a:pPr>
            <a:r>
              <a:rPr lang="sv-SE" sz="2400"/>
              <a:t>Design a test case that would kill that mutant.</a:t>
            </a:r>
            <a:endParaRPr sz="2400"/>
          </a:p>
          <a:p>
            <a:pPr indent="-381000" lvl="1" marL="914400" marR="0" rtl="0" algn="l">
              <a:lnSpc>
                <a:spcPct val="115000"/>
              </a:lnSpc>
              <a:spcBef>
                <a:spcPts val="0"/>
              </a:spcBef>
              <a:spcAft>
                <a:spcPts val="0"/>
              </a:spcAft>
              <a:buSzPts val="2400"/>
              <a:buChar char="•"/>
            </a:pPr>
            <a:r>
              <a:rPr lang="sv-SE"/>
              <a:t>a[-1,0,1]</a:t>
            </a:r>
            <a:endParaRPr/>
          </a:p>
          <a:p>
            <a:pPr indent="-368300" lvl="1" marL="914400" marR="0" rtl="0" algn="l">
              <a:lnSpc>
                <a:spcPct val="115000"/>
              </a:lnSpc>
              <a:spcBef>
                <a:spcPts val="0"/>
              </a:spcBef>
              <a:spcAft>
                <a:spcPts val="0"/>
              </a:spcAft>
              <a:buSzPts val="2200"/>
              <a:buChar char="•"/>
            </a:pPr>
            <a:r>
              <a:rPr lang="sv-SE"/>
              <a:t>-1 would not become positive.</a:t>
            </a:r>
            <a:endParaRPr/>
          </a:p>
          <a:p>
            <a:pPr indent="0" lvl="0" marL="457200" rtl="0" algn="l">
              <a:lnSpc>
                <a:spcPct val="115000"/>
              </a:lnSpc>
              <a:spcBef>
                <a:spcPts val="0"/>
              </a:spcBef>
              <a:spcAft>
                <a:spcPts val="0"/>
              </a:spcAft>
              <a:buNone/>
            </a:pPr>
            <a:r>
              <a:t/>
            </a:r>
            <a:endParaRPr/>
          </a:p>
        </p:txBody>
      </p:sp>
      <p:sp>
        <p:nvSpPr>
          <p:cNvPr id="428" name="Google Shape;428;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34" name="Google Shape;434;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b="1" lang="sv-SE" sz="2400"/>
              <a:t>Design an equivalent mutant. </a:t>
            </a:r>
            <a:endParaRPr b="1" sz="2400"/>
          </a:p>
          <a:p>
            <a:pPr indent="-381000" lvl="1" marL="914400" rtl="0" algn="l">
              <a:lnSpc>
                <a:spcPct val="115000"/>
              </a:lnSpc>
              <a:spcBef>
                <a:spcPts val="0"/>
              </a:spcBef>
              <a:spcAft>
                <a:spcPts val="0"/>
              </a:spcAft>
              <a:buSzPts val="2400"/>
              <a:buChar char="•"/>
            </a:pPr>
            <a:r>
              <a:rPr lang="sv-SE" sz="2400"/>
              <a:t>C</a:t>
            </a:r>
            <a:r>
              <a:rPr lang="sv-SE"/>
              <a:t>an do so by a</a:t>
            </a:r>
            <a:r>
              <a:rPr lang="sv-SE" sz="2400"/>
              <a:t>pplying the relational operator replacement operation to statement 4:</a:t>
            </a:r>
            <a:endParaRPr sz="2400"/>
          </a:p>
          <a:p>
            <a:pPr indent="-355600" lvl="2" marL="1371600" rtl="0" algn="l">
              <a:lnSpc>
                <a:spcPct val="115000"/>
              </a:lnSpc>
              <a:spcBef>
                <a:spcPts val="0"/>
              </a:spcBef>
              <a:spcAft>
                <a:spcPts val="0"/>
              </a:spcAft>
              <a:buSzPts val="2000"/>
              <a:buChar char="•"/>
            </a:pPr>
            <a:r>
              <a:rPr lang="sv-SE">
                <a:latin typeface="Consolas"/>
                <a:ea typeface="Consolas"/>
                <a:cs typeface="Consolas"/>
                <a:sym typeface="Consolas"/>
              </a:rPr>
              <a:t>if(a[i] &lt; threshold){</a:t>
            </a:r>
            <a:r>
              <a:rPr lang="sv-SE"/>
              <a:t> becomes:</a:t>
            </a:r>
            <a:endParaRPr/>
          </a:p>
          <a:p>
            <a:pPr indent="-355600" lvl="2" marL="1371600" rtl="0" algn="l">
              <a:lnSpc>
                <a:spcPct val="115000"/>
              </a:lnSpc>
              <a:spcBef>
                <a:spcPts val="0"/>
              </a:spcBef>
              <a:spcAft>
                <a:spcPts val="0"/>
              </a:spcAft>
              <a:buSzPts val="2000"/>
              <a:buChar char="•"/>
            </a:pPr>
            <a:r>
              <a:rPr lang="sv-SE">
                <a:latin typeface="Consolas"/>
                <a:ea typeface="Consolas"/>
                <a:cs typeface="Consolas"/>
                <a:sym typeface="Consolas"/>
              </a:rPr>
              <a:t>if(a[i] &lt;= threshold){</a:t>
            </a:r>
            <a:r>
              <a:rPr lang="sv-SE"/>
              <a:t> </a:t>
            </a:r>
            <a:endParaRPr/>
          </a:p>
          <a:p>
            <a:pPr indent="-368300" lvl="1" marL="914400" rtl="0" algn="l">
              <a:lnSpc>
                <a:spcPct val="115000"/>
              </a:lnSpc>
              <a:spcBef>
                <a:spcPts val="0"/>
              </a:spcBef>
              <a:spcAft>
                <a:spcPts val="0"/>
              </a:spcAft>
              <a:buSzPts val="2200"/>
              <a:buChar char="•"/>
            </a:pPr>
            <a:r>
              <a:rPr lang="sv-SE"/>
              <a:t>Since threshold=0, and -0 = 0, no test would detect.</a:t>
            </a:r>
            <a:endParaRPr/>
          </a:p>
          <a:p>
            <a:pPr indent="-368300" lvl="1" marL="914400" rtl="0" algn="l">
              <a:lnSpc>
                <a:spcPct val="115000"/>
              </a:lnSpc>
              <a:spcBef>
                <a:spcPts val="0"/>
              </a:spcBef>
              <a:spcAft>
                <a:spcPts val="0"/>
              </a:spcAft>
              <a:buSzPts val="2200"/>
              <a:buChar char="•"/>
            </a:pPr>
            <a:r>
              <a:rPr lang="sv-SE"/>
              <a:t>Does not help us test, as the fault cannot cause a failure.</a:t>
            </a:r>
            <a:endParaRPr/>
          </a:p>
          <a:p>
            <a:pPr indent="0" lvl="0" marL="457200" rtl="0" algn="l">
              <a:lnSpc>
                <a:spcPct val="115000"/>
              </a:lnSpc>
              <a:spcBef>
                <a:spcPts val="0"/>
              </a:spcBef>
              <a:spcAft>
                <a:spcPts val="0"/>
              </a:spcAft>
              <a:buNone/>
            </a:pPr>
            <a:r>
              <a:t/>
            </a:r>
            <a:endParaRPr/>
          </a:p>
        </p:txBody>
      </p:sp>
      <p:sp>
        <p:nvSpPr>
          <p:cNvPr id="435" name="Google Shape;435;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2" name="Shape 112"/>
        <p:cNvGrpSpPr/>
        <p:nvPr/>
      </p:nvGrpSpPr>
      <p:grpSpPr>
        <a:xfrm>
          <a:off x="0" y="0"/>
          <a:ext cx="0" cy="0"/>
          <a:chOff x="0" y="0"/>
          <a:chExt cx="0" cy="0"/>
        </a:xfrm>
      </p:grpSpPr>
      <p:sp>
        <p:nvSpPr>
          <p:cNvPr id="113" name="Google Shape;113;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Fault-Based Testing</a:t>
            </a:r>
            <a:endParaRPr/>
          </a:p>
        </p:txBody>
      </p:sp>
      <p:sp>
        <p:nvSpPr>
          <p:cNvPr id="114" name="Google Shape;114;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SzPts val="3000"/>
              <a:buFont typeface="Arial"/>
              <a:buChar char="•"/>
            </a:pPr>
            <a:r>
              <a:rPr lang="sv-SE"/>
              <a:t>Consider</a:t>
            </a:r>
            <a:r>
              <a:rPr lang="sv-SE"/>
              <a:t> the types of faults we expect to see.</a:t>
            </a:r>
            <a:endParaRPr/>
          </a:p>
          <a:p>
            <a:pPr indent="-368300" lvl="1" marL="914400" marR="0" rtl="0" algn="l">
              <a:lnSpc>
                <a:spcPct val="100000"/>
              </a:lnSpc>
              <a:spcBef>
                <a:spcPts val="0"/>
              </a:spcBef>
              <a:spcAft>
                <a:spcPts val="0"/>
              </a:spcAft>
              <a:buSzPts val="2200"/>
              <a:buChar char="•"/>
            </a:pPr>
            <a:r>
              <a:rPr lang="sv-SE"/>
              <a:t>Create alternate </a:t>
            </a:r>
            <a:r>
              <a:rPr i="1" lang="sv-SE"/>
              <a:t>mutated</a:t>
            </a:r>
            <a:r>
              <a:rPr lang="sv-SE"/>
              <a:t> versions of the program.</a:t>
            </a:r>
            <a:endParaRPr/>
          </a:p>
          <a:p>
            <a:pPr indent="-368300" lvl="1" marL="914400" marR="0" rtl="0" algn="l">
              <a:lnSpc>
                <a:spcPct val="100000"/>
              </a:lnSpc>
              <a:spcBef>
                <a:spcPts val="0"/>
              </a:spcBef>
              <a:spcAft>
                <a:spcPts val="0"/>
              </a:spcAft>
              <a:buSzPts val="2200"/>
              <a:buChar char="•"/>
            </a:pPr>
            <a:r>
              <a:rPr lang="sv-SE"/>
              <a:t>Design tests that distinguish the real program from the mutated program.</a:t>
            </a:r>
            <a:endParaRPr/>
          </a:p>
          <a:p>
            <a:pPr indent="-393700" lvl="0" marL="457200" marR="0" rtl="0" algn="l">
              <a:lnSpc>
                <a:spcPct val="100000"/>
              </a:lnSpc>
              <a:spcBef>
                <a:spcPts val="0"/>
              </a:spcBef>
              <a:spcAft>
                <a:spcPts val="0"/>
              </a:spcAft>
              <a:buSzPts val="2600"/>
              <a:buChar char="•"/>
            </a:pPr>
            <a:r>
              <a:rPr lang="sv-SE"/>
              <a:t>Process of </a:t>
            </a:r>
            <a:r>
              <a:rPr i="1" lang="sv-SE"/>
              <a:t>fault seeding</a:t>
            </a:r>
            <a:r>
              <a:rPr lang="sv-SE"/>
              <a:t> - deliberately creating programs with faults to see if our tests can find those </a:t>
            </a:r>
            <a:r>
              <a:rPr i="1" lang="sv-SE"/>
              <a:t>intentional</a:t>
            </a:r>
            <a:r>
              <a:rPr lang="sv-SE"/>
              <a:t> faults. </a:t>
            </a:r>
            <a:endParaRPr/>
          </a:p>
        </p:txBody>
      </p:sp>
      <p:sp>
        <p:nvSpPr>
          <p:cNvPr id="115" name="Google Shape;115;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9" name="Shape 439"/>
        <p:cNvGrpSpPr/>
        <p:nvPr/>
      </p:nvGrpSpPr>
      <p:grpSpPr>
        <a:xfrm>
          <a:off x="0" y="0"/>
          <a:ext cx="0" cy="0"/>
          <a:chOff x="0" y="0"/>
          <a:chExt cx="0" cy="0"/>
        </a:xfrm>
      </p:grpSpPr>
      <p:sp>
        <p:nvSpPr>
          <p:cNvPr id="440" name="Google Shape;440;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Solution</a:t>
            </a:r>
            <a:endParaRPr/>
          </a:p>
        </p:txBody>
      </p:sp>
      <p:sp>
        <p:nvSpPr>
          <p:cNvPr id="441" name="Google Shape;441;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lnSpc>
                <a:spcPct val="115000"/>
              </a:lnSpc>
              <a:spcBef>
                <a:spcPts val="0"/>
              </a:spcBef>
              <a:spcAft>
                <a:spcPts val="0"/>
              </a:spcAft>
              <a:buSzPts val="2400"/>
              <a:buChar char="•"/>
            </a:pPr>
            <a:r>
              <a:rPr b="1" lang="sv-SE" sz="2400"/>
              <a:t>Design a valid, but useless mutant. </a:t>
            </a:r>
            <a:endParaRPr b="1" sz="2400"/>
          </a:p>
          <a:p>
            <a:pPr indent="-368300" lvl="1" marL="914400" rtl="0" algn="l">
              <a:lnSpc>
                <a:spcPct val="115000"/>
              </a:lnSpc>
              <a:spcBef>
                <a:spcPts val="0"/>
              </a:spcBef>
              <a:spcAft>
                <a:spcPts val="0"/>
              </a:spcAft>
              <a:buSzPts val="2200"/>
              <a:buChar char="•"/>
            </a:pPr>
            <a:r>
              <a:rPr lang="sv-SE"/>
              <a:t>For example: mutant that compiles, but trivially fails.</a:t>
            </a:r>
            <a:endParaRPr/>
          </a:p>
          <a:p>
            <a:pPr indent="-368300" lvl="1" marL="914400" rtl="0" algn="l">
              <a:lnSpc>
                <a:spcPct val="115000"/>
              </a:lnSpc>
              <a:spcBef>
                <a:spcPts val="0"/>
              </a:spcBef>
              <a:spcAft>
                <a:spcPts val="0"/>
              </a:spcAft>
              <a:buSzPts val="2200"/>
              <a:buChar char="•"/>
            </a:pPr>
            <a:r>
              <a:rPr lang="sv-SE"/>
              <a:t>Apply the relational operator replacement operation to statement 4:</a:t>
            </a:r>
            <a:endParaRPr/>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if(a[i] &lt; threshold){</a:t>
            </a:r>
            <a:r>
              <a:rPr lang="sv-SE" sz="2000"/>
              <a:t> becomes:</a:t>
            </a:r>
            <a:endParaRPr sz="2000"/>
          </a:p>
          <a:p>
            <a:pPr indent="-355600" lvl="2" marL="1371600" rtl="0" algn="l">
              <a:lnSpc>
                <a:spcPct val="115000"/>
              </a:lnSpc>
              <a:spcBef>
                <a:spcPts val="0"/>
              </a:spcBef>
              <a:spcAft>
                <a:spcPts val="0"/>
              </a:spcAft>
              <a:buSzPts val="2000"/>
              <a:buChar char="•"/>
            </a:pPr>
            <a:r>
              <a:rPr lang="sv-SE" sz="2000">
                <a:latin typeface="Consolas"/>
                <a:ea typeface="Consolas"/>
                <a:cs typeface="Consolas"/>
                <a:sym typeface="Consolas"/>
              </a:rPr>
              <a:t>if(a[i] &gt; threshold){</a:t>
            </a:r>
            <a:r>
              <a:rPr lang="sv-SE" sz="2000"/>
              <a:t> </a:t>
            </a:r>
            <a:endParaRPr sz="2000"/>
          </a:p>
          <a:p>
            <a:pPr indent="-355600" lvl="2" marL="1371600" rtl="0" algn="l">
              <a:lnSpc>
                <a:spcPct val="115000"/>
              </a:lnSpc>
              <a:spcBef>
                <a:spcPts val="0"/>
              </a:spcBef>
              <a:spcAft>
                <a:spcPts val="0"/>
              </a:spcAft>
              <a:buSzPts val="2000"/>
              <a:buChar char="•"/>
            </a:pPr>
            <a:r>
              <a:rPr lang="sv-SE" sz="2000"/>
              <a:t>Any positive numbers are made negative, all negative remain negative. Almost any test would detect this.</a:t>
            </a:r>
            <a:endParaRPr sz="2000"/>
          </a:p>
          <a:p>
            <a:pPr indent="-368300" lvl="1" marL="914400" rtl="0" algn="l">
              <a:lnSpc>
                <a:spcPct val="115000"/>
              </a:lnSpc>
              <a:spcBef>
                <a:spcPts val="0"/>
              </a:spcBef>
              <a:spcAft>
                <a:spcPts val="0"/>
              </a:spcAft>
              <a:buSzPts val="2200"/>
              <a:buChar char="•"/>
            </a:pPr>
            <a:r>
              <a:rPr b="1" lang="sv-SE"/>
              <a:t>Many</a:t>
            </a:r>
            <a:r>
              <a:rPr lang="sv-SE"/>
              <a:t> mutants are useless for detecting real faults.</a:t>
            </a:r>
            <a:endParaRPr/>
          </a:p>
          <a:p>
            <a:pPr indent="0" lvl="0" marL="457200" rtl="0" algn="l">
              <a:lnSpc>
                <a:spcPct val="115000"/>
              </a:lnSpc>
              <a:spcBef>
                <a:spcPts val="0"/>
              </a:spcBef>
              <a:spcAft>
                <a:spcPts val="0"/>
              </a:spcAft>
              <a:buNone/>
            </a:pPr>
            <a:r>
              <a:t/>
            </a:r>
            <a:endParaRPr/>
          </a:p>
        </p:txBody>
      </p:sp>
      <p:sp>
        <p:nvSpPr>
          <p:cNvPr id="442" name="Google Shape;442;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6" name="Shape 446"/>
        <p:cNvGrpSpPr/>
        <p:nvPr/>
      </p:nvGrpSpPr>
      <p:grpSpPr>
        <a:xfrm>
          <a:off x="0" y="0"/>
          <a:ext cx="0" cy="0"/>
          <a:chOff x="0" y="0"/>
          <a:chExt cx="0" cy="0"/>
        </a:xfrm>
      </p:grpSpPr>
      <p:sp>
        <p:nvSpPr>
          <p:cNvPr id="447" name="Google Shape;447;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448" name="Google Shape;448;p6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Mutation testing is the process of inserting faults to help develop a test suite that can detect unknown real faults.</a:t>
            </a:r>
            <a:endParaRPr/>
          </a:p>
          <a:p>
            <a:pPr indent="-393700" lvl="0" marL="457200" marR="0" rtl="0" algn="l">
              <a:lnSpc>
                <a:spcPct val="100000"/>
              </a:lnSpc>
              <a:spcBef>
                <a:spcPts val="0"/>
              </a:spcBef>
              <a:spcAft>
                <a:spcPts val="0"/>
              </a:spcAft>
              <a:buSzPts val="2600"/>
              <a:buChar char="•"/>
            </a:pPr>
            <a:r>
              <a:rPr lang="sv-SE"/>
              <a:t>Mutation operators automatically create faulty versions of a program.</a:t>
            </a:r>
            <a:endParaRPr/>
          </a:p>
          <a:p>
            <a:pPr indent="-368300" lvl="1" marL="914400" marR="0" rtl="0" algn="l">
              <a:lnSpc>
                <a:spcPct val="100000"/>
              </a:lnSpc>
              <a:spcBef>
                <a:spcPts val="0"/>
              </a:spcBef>
              <a:spcAft>
                <a:spcPts val="0"/>
              </a:spcAft>
              <a:buSzPts val="2200"/>
              <a:buChar char="•"/>
            </a:pPr>
            <a:r>
              <a:rPr lang="sv-SE"/>
              <a:t>Operators model expected fault types.</a:t>
            </a:r>
            <a:endParaRPr/>
          </a:p>
          <a:p>
            <a:pPr indent="-393700" lvl="0" marL="457200" marR="0" rtl="0" algn="l">
              <a:lnSpc>
                <a:spcPct val="100000"/>
              </a:lnSpc>
              <a:spcBef>
                <a:spcPts val="0"/>
              </a:spcBef>
              <a:spcAft>
                <a:spcPts val="0"/>
              </a:spcAft>
              <a:buSzPts val="2600"/>
              <a:buChar char="•"/>
            </a:pPr>
            <a:r>
              <a:rPr lang="sv-SE"/>
              <a:t>Tests are judged according to their ability to detect faults - useful sensitivity analysis.</a:t>
            </a:r>
            <a:endParaRPr/>
          </a:p>
        </p:txBody>
      </p:sp>
      <p:sp>
        <p:nvSpPr>
          <p:cNvPr id="449" name="Google Shape;449;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455" name="Google Shape;455;p6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456" name="Google Shape;456;p6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57" name="Google Shape;457;p6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Next Time</a:t>
            </a:r>
            <a:endParaRPr/>
          </a:p>
        </p:txBody>
      </p:sp>
      <p:sp>
        <p:nvSpPr>
          <p:cNvPr id="458" name="Google Shape;458;p6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Exercise Session: More Mutation Testing</a:t>
            </a:r>
            <a:endParaRPr/>
          </a:p>
          <a:p>
            <a:pPr indent="-368300" lvl="1" marL="914400" rtl="0" algn="l">
              <a:lnSpc>
                <a:spcPct val="90000"/>
              </a:lnSpc>
              <a:spcBef>
                <a:spcPts val="0"/>
              </a:spcBef>
              <a:spcAft>
                <a:spcPts val="0"/>
              </a:spcAft>
              <a:buSzPts val="2200"/>
              <a:buChar char="•"/>
            </a:pPr>
            <a:r>
              <a:rPr lang="sv-SE"/>
              <a:t>Bring a laptop with MeetingPlanner code.</a:t>
            </a:r>
            <a:endParaRPr/>
          </a:p>
          <a:p>
            <a:pPr indent="-393700" lvl="0" marL="457200" rtl="0" algn="l">
              <a:lnSpc>
                <a:spcPct val="90000"/>
              </a:lnSpc>
              <a:spcBef>
                <a:spcPts val="0"/>
              </a:spcBef>
              <a:spcAft>
                <a:spcPts val="0"/>
              </a:spcAft>
              <a:buSzPts val="2600"/>
              <a:buChar char="•"/>
            </a:pPr>
            <a:r>
              <a:rPr lang="sv-SE"/>
              <a:t>Next class: Model-Based Testing</a:t>
            </a:r>
            <a:endParaRPr/>
          </a:p>
          <a:p>
            <a:pPr indent="-368300" lvl="1" marL="914400" rtl="0" algn="l">
              <a:lnSpc>
                <a:spcPct val="90000"/>
              </a:lnSpc>
              <a:spcBef>
                <a:spcPts val="0"/>
              </a:spcBef>
              <a:spcAft>
                <a:spcPts val="0"/>
              </a:spcAft>
              <a:buSzPts val="2200"/>
              <a:buChar char="•"/>
            </a:pPr>
            <a:r>
              <a:rPr lang="sv-SE"/>
              <a:t>Optional Reading - Pezze and Young, Chapters 5.5 and 14</a:t>
            </a:r>
            <a:endParaRPr/>
          </a:p>
          <a:p>
            <a:pPr indent="-393700" lvl="0" marL="457200" rtl="0" algn="l">
              <a:lnSpc>
                <a:spcPct val="90000"/>
              </a:lnSpc>
              <a:spcBef>
                <a:spcPts val="0"/>
              </a:spcBef>
              <a:spcAft>
                <a:spcPts val="0"/>
              </a:spcAft>
              <a:buSzPts val="2600"/>
              <a:buChar char="•"/>
            </a:pPr>
            <a:r>
              <a:rPr lang="sv-SE"/>
              <a:t>Assignment 2 due Sunday, March 1.</a:t>
            </a:r>
            <a:endParaRPr/>
          </a:p>
          <a:p>
            <a:pPr indent="-368300" lvl="1" marL="914400" rtl="0" algn="l">
              <a:lnSpc>
                <a:spcPct val="90000"/>
              </a:lnSpc>
              <a:spcBef>
                <a:spcPts val="0"/>
              </a:spcBef>
              <a:spcAft>
                <a:spcPts val="0"/>
              </a:spcAft>
              <a:buSzPts val="2200"/>
              <a:buChar char="•"/>
            </a:pPr>
            <a:r>
              <a:rPr lang="sv-SE"/>
              <a:t>And Assignment 3 is up.</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9" name="Shape 119"/>
        <p:cNvGrpSpPr/>
        <p:nvPr/>
      </p:nvGrpSpPr>
      <p:grpSpPr>
        <a:xfrm>
          <a:off x="0" y="0"/>
          <a:ext cx="0" cy="0"/>
          <a:chOff x="0" y="0"/>
          <a:chExt cx="0" cy="0"/>
        </a:xfrm>
      </p:grpSpPr>
      <p:sp>
        <p:nvSpPr>
          <p:cNvPr id="120" name="Google Shape;120;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Uses of Fault Seeding</a:t>
            </a:r>
            <a:endParaRPr/>
          </a:p>
        </p:txBody>
      </p:sp>
      <p:sp>
        <p:nvSpPr>
          <p:cNvPr id="121" name="Google Shape;121;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i="1" lang="sv-SE"/>
              <a:t>Fault seeding</a:t>
            </a:r>
            <a:r>
              <a:rPr lang="sv-SE"/>
              <a:t> can be used to: </a:t>
            </a:r>
            <a:endParaRPr/>
          </a:p>
          <a:p>
            <a:pPr indent="-368300" lvl="1" marL="914400" rtl="0" algn="l">
              <a:spcBef>
                <a:spcPts val="600"/>
              </a:spcBef>
              <a:spcAft>
                <a:spcPts val="0"/>
              </a:spcAft>
              <a:buSzPts val="2200"/>
              <a:buChar char="•"/>
            </a:pPr>
            <a:r>
              <a:rPr lang="sv-SE"/>
              <a:t>Judge the adequacy of a test suite.</a:t>
            </a:r>
            <a:endParaRPr/>
          </a:p>
          <a:p>
            <a:pPr indent="-368300" lvl="1" marL="914400" rtl="0" algn="l">
              <a:spcBef>
                <a:spcPts val="600"/>
              </a:spcBef>
              <a:spcAft>
                <a:spcPts val="0"/>
              </a:spcAft>
              <a:buSzPts val="2200"/>
              <a:buChar char="•"/>
            </a:pPr>
            <a:r>
              <a:rPr lang="sv-SE"/>
              <a:t>Select test cases to augment a suite.</a:t>
            </a:r>
            <a:endParaRPr sz="2400"/>
          </a:p>
          <a:p>
            <a:pPr indent="-419100" lvl="0" marL="457200" marR="0" rtl="0" algn="l">
              <a:lnSpc>
                <a:spcPct val="100000"/>
              </a:lnSpc>
              <a:spcBef>
                <a:spcPts val="0"/>
              </a:spcBef>
              <a:spcAft>
                <a:spcPts val="0"/>
              </a:spcAft>
              <a:buSzPts val="3000"/>
              <a:buFont typeface="Arial"/>
              <a:buChar char="•"/>
            </a:pPr>
            <a:r>
              <a:rPr lang="sv-SE"/>
              <a:t>Provides evidence that we have done a good job.</a:t>
            </a:r>
            <a:endParaRPr/>
          </a:p>
          <a:p>
            <a:pPr indent="-368300" lvl="1" marL="914400" marR="0" rtl="0" algn="l">
              <a:lnSpc>
                <a:spcPct val="100000"/>
              </a:lnSpc>
              <a:spcBef>
                <a:spcPts val="0"/>
              </a:spcBef>
              <a:spcAft>
                <a:spcPts val="0"/>
              </a:spcAft>
              <a:buSzPts val="2200"/>
              <a:buChar char="•"/>
            </a:pPr>
            <a:r>
              <a:rPr lang="sv-SE"/>
              <a:t>If our tests have not found faults, are there no more major issues, or are they bad tests?</a:t>
            </a:r>
            <a:endParaRPr/>
          </a:p>
          <a:p>
            <a:pPr indent="-368300" lvl="1" marL="914400" marR="0" rtl="0" algn="l">
              <a:lnSpc>
                <a:spcPct val="100000"/>
              </a:lnSpc>
              <a:spcBef>
                <a:spcPts val="0"/>
              </a:spcBef>
              <a:spcAft>
                <a:spcPts val="0"/>
              </a:spcAft>
              <a:buSzPts val="2200"/>
              <a:buChar char="•"/>
            </a:pPr>
            <a:r>
              <a:rPr lang="sv-SE"/>
              <a:t>Fault seeding helps answer this question. </a:t>
            </a:r>
            <a:endParaRPr/>
          </a:p>
          <a:p>
            <a:pPr indent="-342900" lvl="2" marL="1371600" marR="0" rtl="0" algn="l">
              <a:lnSpc>
                <a:spcPct val="100000"/>
              </a:lnSpc>
              <a:spcBef>
                <a:spcPts val="0"/>
              </a:spcBef>
              <a:spcAft>
                <a:spcPts val="0"/>
              </a:spcAft>
              <a:buSzPts val="1800"/>
              <a:buChar char="•"/>
            </a:pPr>
            <a:r>
              <a:rPr lang="sv-SE"/>
              <a:t>Can the existing tests find the seeded faults?</a:t>
            </a:r>
            <a:endParaRPr/>
          </a:p>
          <a:p>
            <a:pPr indent="0" lvl="0" marL="457200" marR="0" rtl="0" algn="l">
              <a:lnSpc>
                <a:spcPct val="100000"/>
              </a:lnSpc>
              <a:spcBef>
                <a:spcPts val="600"/>
              </a:spcBef>
              <a:spcAft>
                <a:spcPts val="0"/>
              </a:spcAft>
              <a:buNone/>
            </a:pPr>
            <a:r>
              <a:t/>
            </a:r>
            <a:endParaRPr/>
          </a:p>
        </p:txBody>
      </p:sp>
      <p:sp>
        <p:nvSpPr>
          <p:cNvPr id="122" name="Google Shape;122;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Testing</a:t>
            </a:r>
            <a:endParaRPr/>
          </a:p>
        </p:txBody>
      </p:sp>
      <p:sp>
        <p:nvSpPr>
          <p:cNvPr id="128" name="Google Shape;128;p21"/>
          <p:cNvSpPr txBox="1"/>
          <p:nvPr>
            <p:ph idx="1" type="body"/>
          </p:nvPr>
        </p:nvSpPr>
        <p:spPr>
          <a:xfrm>
            <a:off x="468900" y="1282400"/>
            <a:ext cx="4614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SzPts val="2400"/>
              <a:buChar char="•"/>
            </a:pPr>
            <a:r>
              <a:rPr lang="sv-SE" sz="2400"/>
              <a:t>Encode common syntactic faults as </a:t>
            </a:r>
            <a:r>
              <a:rPr i="1" lang="sv-SE" sz="2400"/>
              <a:t>mutation operators.</a:t>
            </a:r>
            <a:r>
              <a:rPr lang="sv-SE" sz="2400"/>
              <a:t> </a:t>
            </a:r>
            <a:endParaRPr sz="2400"/>
          </a:p>
          <a:p>
            <a:pPr indent="-368300" lvl="1" marL="914400" marR="0" rtl="0" algn="l">
              <a:lnSpc>
                <a:spcPct val="100000"/>
              </a:lnSpc>
              <a:spcBef>
                <a:spcPts val="0"/>
              </a:spcBef>
              <a:spcAft>
                <a:spcPts val="0"/>
              </a:spcAft>
              <a:buSzPts val="2200"/>
              <a:buChar char="•"/>
            </a:pPr>
            <a:r>
              <a:rPr lang="sv-SE" sz="2200"/>
              <a:t>Functions that take in candidate program statements and insert the modeled fault.</a:t>
            </a:r>
            <a:endParaRPr sz="2200"/>
          </a:p>
          <a:p>
            <a:pPr indent="-381000" lvl="0" marL="457200" marR="0" rtl="0" algn="l">
              <a:lnSpc>
                <a:spcPct val="100000"/>
              </a:lnSpc>
              <a:spcBef>
                <a:spcPts val="0"/>
              </a:spcBef>
              <a:spcAft>
                <a:spcPts val="0"/>
              </a:spcAft>
              <a:buSzPts val="2400"/>
              <a:buChar char="•"/>
            </a:pPr>
            <a:r>
              <a:rPr lang="sv-SE" sz="2400"/>
              <a:t>Produces a </a:t>
            </a:r>
            <a:r>
              <a:rPr i="1" lang="sv-SE" sz="2400"/>
              <a:t>mutant.</a:t>
            </a:r>
            <a:endParaRPr sz="2400"/>
          </a:p>
          <a:p>
            <a:pPr indent="-368300" lvl="1" marL="914400" marR="0" rtl="0" algn="l">
              <a:lnSpc>
                <a:spcPct val="100000"/>
              </a:lnSpc>
              <a:spcBef>
                <a:spcPts val="0"/>
              </a:spcBef>
              <a:spcAft>
                <a:spcPts val="0"/>
              </a:spcAft>
              <a:buSzPts val="2200"/>
              <a:buChar char="•"/>
            </a:pPr>
            <a:r>
              <a:rPr lang="sv-SE" sz="2200"/>
              <a:t>A clone of the program with 1+ seeded faults. </a:t>
            </a:r>
            <a:endParaRPr sz="2200"/>
          </a:p>
        </p:txBody>
      </p:sp>
      <p:sp>
        <p:nvSpPr>
          <p:cNvPr id="129" name="Google Shape;129;p21"/>
          <p:cNvSpPr/>
          <p:nvPr/>
        </p:nvSpPr>
        <p:spPr>
          <a:xfrm>
            <a:off x="5598375" y="1442838"/>
            <a:ext cx="710100" cy="62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SUT</a:t>
            </a:r>
            <a:endParaRPr/>
          </a:p>
        </p:txBody>
      </p:sp>
      <p:sp>
        <p:nvSpPr>
          <p:cNvPr id="130" name="Google Shape;130;p21"/>
          <p:cNvSpPr/>
          <p:nvPr/>
        </p:nvSpPr>
        <p:spPr>
          <a:xfrm>
            <a:off x="7976700" y="3433281"/>
            <a:ext cx="710100" cy="620100"/>
          </a:xfrm>
          <a:prstGeom prst="can">
            <a:avLst>
              <a:gd fmla="val 25000"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sz="1200"/>
              <a:t>Mutant</a:t>
            </a:r>
            <a:endParaRPr sz="1200"/>
          </a:p>
        </p:txBody>
      </p:sp>
      <p:sp>
        <p:nvSpPr>
          <p:cNvPr id="131" name="Google Shape;131;p21"/>
          <p:cNvSpPr/>
          <p:nvPr/>
        </p:nvSpPr>
        <p:spPr>
          <a:xfrm>
            <a:off x="6615950" y="2325250"/>
            <a:ext cx="1409724" cy="755244"/>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Mutation Operator</a:t>
            </a:r>
            <a:endParaRPr/>
          </a:p>
        </p:txBody>
      </p:sp>
      <p:cxnSp>
        <p:nvCxnSpPr>
          <p:cNvPr id="132" name="Google Shape;132;p21"/>
          <p:cNvCxnSpPr>
            <a:stCxn id="129" idx="3"/>
            <a:endCxn id="131" idx="2"/>
          </p:cNvCxnSpPr>
          <p:nvPr/>
        </p:nvCxnSpPr>
        <p:spPr>
          <a:xfrm>
            <a:off x="5953425" y="2062938"/>
            <a:ext cx="666900" cy="639900"/>
          </a:xfrm>
          <a:prstGeom prst="straightConnector1">
            <a:avLst/>
          </a:prstGeom>
          <a:noFill/>
          <a:ln cap="flat" cmpd="sng" w="19050">
            <a:solidFill>
              <a:schemeClr val="dk2"/>
            </a:solidFill>
            <a:prstDash val="solid"/>
            <a:round/>
            <a:headEnd len="med" w="med" type="none"/>
            <a:tailEnd len="med" w="med" type="triangle"/>
          </a:ln>
        </p:spPr>
      </p:cxnSp>
      <p:cxnSp>
        <p:nvCxnSpPr>
          <p:cNvPr id="133" name="Google Shape;133;p21"/>
          <p:cNvCxnSpPr>
            <a:stCxn id="131" idx="1"/>
            <a:endCxn id="130" idx="2"/>
          </p:cNvCxnSpPr>
          <p:nvPr/>
        </p:nvCxnSpPr>
        <p:spPr>
          <a:xfrm>
            <a:off x="7320812" y="3079690"/>
            <a:ext cx="655800" cy="663600"/>
          </a:xfrm>
          <a:prstGeom prst="straightConnector1">
            <a:avLst/>
          </a:prstGeom>
          <a:noFill/>
          <a:ln cap="flat" cmpd="sng" w="19050">
            <a:solidFill>
              <a:schemeClr val="dk2"/>
            </a:solidFill>
            <a:prstDash val="solid"/>
            <a:round/>
            <a:headEnd len="med" w="med" type="none"/>
            <a:tailEnd len="med" w="med" type="triangle"/>
          </a:ln>
        </p:spPr>
      </p:cxnSp>
      <p:sp>
        <p:nvSpPr>
          <p:cNvPr id="134" name="Google Shape;134;p21"/>
          <p:cNvSpPr/>
          <p:nvPr/>
        </p:nvSpPr>
        <p:spPr>
          <a:xfrm>
            <a:off x="6170750" y="1657469"/>
            <a:ext cx="1854900" cy="484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if((a == 1) </a:t>
            </a:r>
            <a:r>
              <a:rPr b="1" lang="sv-SE"/>
              <a:t>&amp;&amp;</a:t>
            </a:r>
            <a:r>
              <a:rPr lang="sv-SE"/>
              <a:t> !b){ ...</a:t>
            </a:r>
            <a:endParaRPr/>
          </a:p>
        </p:txBody>
      </p:sp>
      <p:sp>
        <p:nvSpPr>
          <p:cNvPr id="135" name="Google Shape;135;p21"/>
          <p:cNvSpPr/>
          <p:nvPr/>
        </p:nvSpPr>
        <p:spPr>
          <a:xfrm>
            <a:off x="6170750" y="3615400"/>
            <a:ext cx="1854900" cy="484800"/>
          </a:xfrm>
          <a:prstGeom prst="foldedCorner">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if((a == 1)</a:t>
            </a:r>
            <a:r>
              <a:rPr b="1" lang="sv-SE">
                <a:solidFill>
                  <a:srgbClr val="FF0000"/>
                </a:solidFill>
              </a:rPr>
              <a:t> || </a:t>
            </a:r>
            <a:r>
              <a:rPr lang="sv-SE"/>
              <a:t>!b){ ...</a:t>
            </a:r>
            <a:endParaRPr/>
          </a:p>
        </p:txBody>
      </p:sp>
      <p:sp>
        <p:nvSpPr>
          <p:cNvPr id="136" name="Google Shape;136;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43" name="Google Shape;143;p2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Mutation Operators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7" name="Shape 147"/>
        <p:cNvGrpSpPr/>
        <p:nvPr/>
      </p:nvGrpSpPr>
      <p:grpSpPr>
        <a:xfrm>
          <a:off x="0" y="0"/>
          <a:ext cx="0" cy="0"/>
          <a:chOff x="0" y="0"/>
          <a:chExt cx="0" cy="0"/>
        </a:xfrm>
      </p:grpSpPr>
      <p:sp>
        <p:nvSpPr>
          <p:cNvPr id="148" name="Google Shape;148;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Mutation Operators</a:t>
            </a:r>
            <a:endParaRPr/>
          </a:p>
        </p:txBody>
      </p:sp>
      <p:sp>
        <p:nvSpPr>
          <p:cNvPr id="149" name="Google Shape;149;p2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Clr>
                <a:schemeClr val="dk1"/>
              </a:buClr>
              <a:buSzPts val="2400"/>
              <a:buChar char="•"/>
            </a:pPr>
            <a:r>
              <a:rPr lang="sv-SE"/>
              <a:t>Intended to model common types of faults.</a:t>
            </a:r>
            <a:endParaRPr/>
          </a:p>
          <a:p>
            <a:pPr indent="-381000" lvl="0" marL="457200" rtl="0" algn="l">
              <a:spcBef>
                <a:spcPts val="1000"/>
              </a:spcBef>
              <a:spcAft>
                <a:spcPts val="0"/>
              </a:spcAft>
              <a:buClr>
                <a:schemeClr val="dk1"/>
              </a:buClr>
              <a:buSzPts val="2400"/>
              <a:buChar char="•"/>
            </a:pPr>
            <a:r>
              <a:rPr lang="sv-SE"/>
              <a:t>Designed to be applied to any type of code, without human intervention.</a:t>
            </a:r>
            <a:endParaRPr/>
          </a:p>
          <a:p>
            <a:pPr indent="-381000" lvl="0" marL="457200" rtl="0" algn="l">
              <a:spcBef>
                <a:spcPts val="1000"/>
              </a:spcBef>
              <a:spcAft>
                <a:spcPts val="0"/>
              </a:spcAft>
              <a:buClr>
                <a:schemeClr val="dk1"/>
              </a:buClr>
              <a:buSzPts val="2400"/>
              <a:buChar char="•"/>
            </a:pPr>
            <a:r>
              <a:rPr lang="sv-SE"/>
              <a:t>Tend to be simple syntactic faults.</a:t>
            </a:r>
            <a:endParaRPr/>
          </a:p>
          <a:p>
            <a:pPr indent="-368300" lvl="1" marL="914400" rtl="0" algn="l">
              <a:spcBef>
                <a:spcPts val="500"/>
              </a:spcBef>
              <a:spcAft>
                <a:spcPts val="0"/>
              </a:spcAft>
              <a:buClr>
                <a:schemeClr val="dk1"/>
              </a:buClr>
              <a:buSzPts val="2200"/>
              <a:buChar char="•"/>
            </a:pPr>
            <a:r>
              <a:rPr lang="sv-SE"/>
              <a:t>Replacing one variable reference with another.</a:t>
            </a:r>
            <a:endParaRPr/>
          </a:p>
          <a:p>
            <a:pPr indent="-368300" lvl="1" marL="914400" rtl="0" algn="l">
              <a:spcBef>
                <a:spcPts val="500"/>
              </a:spcBef>
              <a:spcAft>
                <a:spcPts val="0"/>
              </a:spcAft>
              <a:buClr>
                <a:schemeClr val="dk1"/>
              </a:buClr>
              <a:buSzPts val="2200"/>
              <a:buChar char="•"/>
            </a:pPr>
            <a:r>
              <a:rPr lang="sv-SE"/>
              <a:t>Changing a comparison from &lt; to &lt;=.</a:t>
            </a:r>
            <a:endParaRPr/>
          </a:p>
          <a:p>
            <a:pPr indent="-368300" lvl="1" marL="914400" rtl="0" algn="l">
              <a:spcBef>
                <a:spcPts val="500"/>
              </a:spcBef>
              <a:spcAft>
                <a:spcPts val="0"/>
              </a:spcAft>
              <a:buClr>
                <a:schemeClr val="dk1"/>
              </a:buClr>
              <a:buSzPts val="2200"/>
              <a:buChar char="•"/>
            </a:pPr>
            <a:r>
              <a:rPr lang="sv-SE"/>
              <a:t>Referencing a parent class instead of a child.</a:t>
            </a:r>
            <a:endParaRPr/>
          </a:p>
        </p:txBody>
      </p:sp>
      <p:sp>
        <p:nvSpPr>
          <p:cNvPr id="150" name="Google Shape;150;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