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868932-2090-4A57-A7DF-DC2334E80650}">
  <a:tblStyle styleId="{4D868932-2090-4A57-A7DF-DC2334E806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39473d7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39473d70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Typically, we can break down these properties into two forms - safety properties and liveness properties. </a:t>
            </a:r>
            <a:endParaRPr>
              <a:solidFill>
                <a:schemeClr val="dk1"/>
              </a:solidFill>
            </a:endParaRPr>
          </a:p>
          <a:p>
            <a:pPr indent="0" lvl="0" marL="0" rtl="0" algn="l">
              <a:spcBef>
                <a:spcPts val="0"/>
              </a:spcBef>
              <a:spcAft>
                <a:spcPts val="0"/>
              </a:spcAft>
              <a:buNone/>
            </a:pPr>
            <a:r>
              <a:rPr lang="sv-SE">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point)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 is any system of rules and symbolism for representing, and reasoning about, propositions qualified in terms of </a:t>
            </a:r>
            <a:r>
              <a:rPr lang="sv-SE" u="sng">
                <a:solidFill>
                  <a:schemeClr val="hlink"/>
                </a:solidFill>
                <a:hlinkClick r:id="rId2"/>
              </a:rPr>
              <a:t>time</a:t>
            </a:r>
            <a:r>
              <a:rPr lang="sv-SE"/>
              <a:t>. Consider the statement: "I am hungry." Though its meaning is constant in time, the truth value of the statement can vary in time. Sometimes the statement is true, and sometimes the statement is false. In traditional logic, you can only discuss statements whose truth value is constant in time. We’d be limited severly in what we could verify over a program - and many requirements actually ask for sequences of events over types of paths. We can address this in temporal logic, where statements can have a truth value which can vary in time. In a temporal logic we can then express statements like "I am always hungry", "I will eventually be hungry", or "I will be hungry until I eat something". Typically, two types of temporal logic are used to express properties.</a:t>
            </a:r>
            <a:endParaRPr/>
          </a:p>
          <a:p>
            <a:pPr indent="0" lvl="0" marL="0" rtl="0" algn="l">
              <a:spcBef>
                <a:spcPts val="0"/>
              </a:spcBef>
              <a:spcAft>
                <a:spcPts val="0"/>
              </a:spcAft>
              <a:buNone/>
            </a:pPr>
            <a:r>
              <a:rPr lang="sv-SE"/>
              <a:t>Linear time logic, or LTL, has the ability to reason about a time line. One can encode formulae about the future of </a:t>
            </a:r>
            <a:r>
              <a:rPr lang="sv-SE" u="sng">
                <a:solidFill>
                  <a:schemeClr val="hlink"/>
                </a:solidFill>
                <a:hlinkClick r:id="rId3"/>
              </a:rPr>
              <a:t>paths</a:t>
            </a:r>
            <a:r>
              <a:rPr lang="sv-SE"/>
              <a:t>, for instance, that a condition will eventually be true or that a condition will be true until another fact becomes true. We could say - there are clouds now, and as a result, it will rain later. Branching logics, such as computation tree logic or CTL, however, can reason about multiple time lines. In a branching logic we may state that "there is a timeline in which that I will stay hungry forever." Or, in terms of liveness, "there is a possibility that eventually I am no longer hungry." If we do not know whether or not I will ever get fed, these statements are both true some times. Or, if there are clouds now, we can talk about what will definitely happen in all futures or a subset of futures. Maybe in one future, it will rain, and in another it will snow.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2925e58f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f2925e58f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2925e58f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2925e58f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f2925e58f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2925e58f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2925e58f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f2925e58f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30" name="Google Shape;330;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708724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7087246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is a command-line tool. It is available for all major operating systems. To check your properties, you can simply run from the command line:</a:t>
            </a:r>
            <a:endParaRPr/>
          </a:p>
          <a:p>
            <a:pPr indent="0" lvl="0" marL="0" rtl="0" algn="l">
              <a:spcBef>
                <a:spcPts val="0"/>
              </a:spcBef>
              <a:spcAft>
                <a:spcPts val="0"/>
              </a:spcAft>
              <a:buNone/>
            </a:pPr>
            <a:r>
              <a:rPr lang="sv-SE"/>
              <a:t>NuSMV &lt;model filename&gt; (2-3). Let’s look at one of those.</a:t>
            </a:r>
            <a:endParaRPr/>
          </a:p>
          <a:p>
            <a:pPr indent="0" lvl="0" marL="0" rtl="0" algn="l">
              <a:spcBef>
                <a:spcPts val="0"/>
              </a:spcBef>
              <a:spcAft>
                <a:spcPts val="0"/>
              </a:spcAft>
              <a:buNone/>
            </a:pPr>
            <a:r>
              <a:t/>
            </a:r>
            <a:endParaRPr/>
          </a:p>
        </p:txBody>
      </p:sp>
      <p:sp>
        <p:nvSpPr>
          <p:cNvPr id="363" name="Google Shape;363;g117087246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7087246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7087246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property states that the value of </a:t>
            </a:r>
            <a:r>
              <a:rPr b="1" lang="sv-SE" sz="1100">
                <a:latin typeface="Consolas"/>
                <a:ea typeface="Consolas"/>
                <a:cs typeface="Consolas"/>
                <a:sym typeface="Consolas"/>
              </a:rPr>
              <a:t>state</a:t>
            </a:r>
            <a:r>
              <a:rPr lang="sv-SE" sz="1100">
                <a:latin typeface="Consolas"/>
                <a:ea typeface="Consolas"/>
                <a:cs typeface="Consolas"/>
                <a:sym typeface="Consolas"/>
              </a:rPr>
              <a:t> </a:t>
            </a:r>
            <a:r>
              <a:rPr lang="sv-SE" sz="1100">
                <a:latin typeface="Arial"/>
                <a:ea typeface="Arial"/>
                <a:cs typeface="Arial"/>
                <a:sym typeface="Arial"/>
              </a:rPr>
              <a:t>is always “ready”, and will always remain “ready”. This is absolutely not going to be the case. Therefore, when we run NuSMV, we get a counterexample illustrating a situation where the property is violated (the value of </a:t>
            </a:r>
            <a:r>
              <a:rPr b="1" lang="sv-SE" sz="1100">
                <a:latin typeface="Arial"/>
                <a:ea typeface="Arial"/>
                <a:cs typeface="Arial"/>
                <a:sym typeface="Arial"/>
              </a:rPr>
              <a:t>state</a:t>
            </a:r>
            <a:r>
              <a:rPr lang="sv-SE" sz="1100">
                <a:latin typeface="Arial"/>
                <a:ea typeface="Arial"/>
                <a:cs typeface="Arial"/>
                <a:sym typeface="Arial"/>
              </a:rPr>
              <a:t> becomes “busy”): Because we set the value randomly in the absence of a request, it will eventually become “busy” no matter what we do, as is the case in this example. The counterexample consists of two steps (two state transitions). In the first, </a:t>
            </a:r>
            <a:r>
              <a:rPr b="1" lang="sv-SE" sz="1100">
                <a:latin typeface="Consolas"/>
                <a:ea typeface="Consolas"/>
                <a:cs typeface="Consolas"/>
                <a:sym typeface="Consolas"/>
              </a:rPr>
              <a:t>request</a:t>
            </a:r>
            <a:r>
              <a:rPr lang="sv-SE" sz="1100">
                <a:latin typeface="Arial"/>
                <a:ea typeface="Arial"/>
                <a:cs typeface="Arial"/>
                <a:sym typeface="Arial"/>
              </a:rPr>
              <a:t> is “false”, and </a:t>
            </a:r>
            <a:r>
              <a:rPr b="1" lang="sv-SE" sz="1100">
                <a:latin typeface="Consolas"/>
                <a:ea typeface="Consolas"/>
                <a:cs typeface="Consolas"/>
                <a:sym typeface="Consolas"/>
              </a:rPr>
              <a:t>state</a:t>
            </a:r>
            <a:r>
              <a:rPr lang="sv-SE" sz="1100">
                <a:latin typeface="Arial"/>
                <a:ea typeface="Arial"/>
                <a:cs typeface="Arial"/>
                <a:sym typeface="Arial"/>
              </a:rPr>
              <a:t> is “ready”. Because </a:t>
            </a:r>
            <a:r>
              <a:rPr b="1" lang="sv-SE" sz="1100">
                <a:latin typeface="Consolas"/>
                <a:ea typeface="Consolas"/>
                <a:cs typeface="Consolas"/>
                <a:sym typeface="Consolas"/>
              </a:rPr>
              <a:t>request</a:t>
            </a:r>
            <a:r>
              <a:rPr lang="sv-SE" sz="1100">
                <a:latin typeface="Arial"/>
                <a:ea typeface="Arial"/>
                <a:cs typeface="Arial"/>
                <a:sym typeface="Arial"/>
              </a:rPr>
              <a:t> is “false”, we set the next value of </a:t>
            </a:r>
            <a:r>
              <a:rPr b="1" lang="sv-SE" sz="1100">
                <a:latin typeface="Consolas"/>
                <a:ea typeface="Consolas"/>
                <a:cs typeface="Consolas"/>
                <a:sym typeface="Consolas"/>
              </a:rPr>
              <a:t>state</a:t>
            </a:r>
            <a:r>
              <a:rPr lang="sv-SE" sz="1100">
                <a:latin typeface="Arial"/>
                <a:ea typeface="Arial"/>
                <a:cs typeface="Arial"/>
                <a:sym typeface="Arial"/>
              </a:rPr>
              <a:t> randomly. As a result, in the second step,</a:t>
            </a:r>
            <a:r>
              <a:rPr b="1" lang="sv-SE" sz="1100">
                <a:latin typeface="Consolas"/>
                <a:ea typeface="Consolas"/>
                <a:cs typeface="Consolas"/>
                <a:sym typeface="Consolas"/>
              </a:rPr>
              <a:t> state</a:t>
            </a:r>
            <a:r>
              <a:rPr lang="sv-SE" sz="1100">
                <a:latin typeface="Arial"/>
                <a:ea typeface="Arial"/>
                <a:cs typeface="Arial"/>
                <a:sym typeface="Arial"/>
              </a:rPr>
              <a:t> becomes “busy” (</a:t>
            </a:r>
            <a:r>
              <a:rPr b="1" lang="sv-SE" sz="1100">
                <a:latin typeface="Consolas"/>
                <a:ea typeface="Consolas"/>
                <a:cs typeface="Consolas"/>
                <a:sym typeface="Consolas"/>
              </a:rPr>
              <a:t>request</a:t>
            </a:r>
            <a:r>
              <a:rPr lang="sv-SE" sz="1100">
                <a:latin typeface="Arial"/>
                <a:ea typeface="Arial"/>
                <a:cs typeface="Arial"/>
                <a:sym typeface="Arial"/>
              </a:rPr>
              <a:t> is not printed, as its value is not relevant). </a:t>
            </a:r>
            <a:endParaRPr sz="1100">
              <a:latin typeface="Arial"/>
              <a:ea typeface="Arial"/>
              <a:cs typeface="Arial"/>
              <a:sym typeface="Arial"/>
            </a:endParaRPr>
          </a:p>
        </p:txBody>
      </p:sp>
      <p:sp>
        <p:nvSpPr>
          <p:cNvPr id="372" name="Google Shape;372;g117087246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a:t>
            </a:r>
            <a:endParaRPr/>
          </a:p>
          <a:p>
            <a:pPr indent="0" lvl="0" marL="0" rtl="0" algn="l">
              <a:spcBef>
                <a:spcPts val="0"/>
              </a:spcBef>
              <a:spcAft>
                <a:spcPts val="0"/>
              </a:spcAft>
              <a:buNone/>
            </a:pPr>
            <a:r>
              <a:rPr lang="sv-SE"/>
              <a:t>(3)</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88" name="Google Shape;388;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Let’s do two examples to get started (animate by paragraph, do it together - answer on last line)</a:t>
            </a:r>
            <a:endParaRPr sz="1050">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0"/>
              </a:spcAft>
              <a:buClr>
                <a:schemeClr val="dk1"/>
              </a:buClr>
              <a:buSzPts val="1100"/>
              <a:buFont typeface="Arial"/>
              <a:buNone/>
            </a:pPr>
            <a:r>
              <a:rPr lang="sv-SE" sz="1050">
                <a:solidFill>
                  <a:srgbClr val="252525"/>
                </a:solidFill>
                <a:highlight>
                  <a:schemeClr val="lt1"/>
                </a:highlight>
              </a:rPr>
              <a:t>Let’s do another example to get started </a:t>
            </a:r>
            <a:r>
              <a:rPr lang="sv-SE" sz="1050">
                <a:solidFill>
                  <a:srgbClr val="252525"/>
                </a:solidFill>
                <a:highlight>
                  <a:schemeClr val="lt1"/>
                </a:highlight>
              </a:rPr>
              <a:t>(animate by paragraph, do it together - answer on last line)</a:t>
            </a:r>
            <a:endParaRPr sz="1050">
              <a:solidFill>
                <a:srgbClr val="252525"/>
              </a:solidFill>
              <a:highlight>
                <a:schemeClr val="lt1"/>
              </a:highlight>
            </a:endParaRPr>
          </a:p>
          <a:p>
            <a:pPr indent="0" lvl="0" marL="0" rtl="0" algn="l">
              <a:lnSpc>
                <a:spcPct val="160000"/>
              </a:lnSpc>
              <a:spcBef>
                <a:spcPts val="300"/>
              </a:spcBef>
              <a:spcAft>
                <a:spcPts val="100"/>
              </a:spcAft>
              <a:buClr>
                <a:schemeClr val="dk1"/>
              </a:buClr>
              <a:buSzPts val="1100"/>
              <a:buFont typeface="Arial"/>
              <a:buNone/>
            </a:pPr>
            <a:r>
              <a:rPr lang="sv-SE" sz="1050">
                <a:solidFill>
                  <a:srgbClr val="252525"/>
                </a:solidFill>
                <a:highlight>
                  <a:schemeClr val="lt1"/>
                </a:highlight>
              </a:rPr>
              <a:t>(open other doc and do together)</a:t>
            </a:r>
            <a:endParaRPr sz="1050">
              <a:solidFill>
                <a:srgbClr val="252525"/>
              </a:solidFill>
              <a:highlight>
                <a:schemeClr val="lt1"/>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17" name="Google Shape;417;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453" name="Google Shape;453;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461" name="Google Shape;461;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507" name="Google Shape;507;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endParaRPr>
              <a:solidFill>
                <a:schemeClr val="dk1"/>
              </a:solidFill>
            </a:endParaRPr>
          </a:p>
          <a:p>
            <a:pPr indent="0" lvl="0" marL="0" rtl="0" algn="l">
              <a:spcBef>
                <a:spcPts val="0"/>
              </a:spcBef>
              <a:spcAft>
                <a:spcPts val="0"/>
              </a:spcAft>
              <a:buNone/>
            </a:pP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t>Express specification as a set of logical properties, written as Boolean formulae.</a:t>
            </a:r>
            <a:endParaRPr/>
          </a:p>
          <a:p>
            <a:pPr indent="0" lvl="0" marL="0" rtl="0" algn="l">
              <a:spcBef>
                <a:spcPts val="0"/>
              </a:spcBef>
              <a:spcAft>
                <a:spcPts val="0"/>
              </a:spcAft>
              <a:buNone/>
            </a:pPr>
            <a:r>
              <a:rPr lang="sv-SE"/>
              <a:t>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05" name="Google Shape;205;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These are (2</a:t>
            </a:r>
            <a:r>
              <a:rPr lang="sv-SE"/>
              <a:t>-3). </a:t>
            </a:r>
            <a:endParaRPr>
              <a:solidFill>
                <a:schemeClr val="dk1"/>
              </a:solidFill>
            </a:endParaRPr>
          </a:p>
          <a:p>
            <a:pPr indent="0" lvl="0" marL="0" rtl="0" algn="l">
              <a:spcBef>
                <a:spcPts val="0"/>
              </a:spcBef>
              <a:spcAft>
                <a:spcPts val="0"/>
              </a:spcAft>
              <a:buNone/>
            </a:pPr>
            <a:r>
              <a:rPr lang="sv-SE"/>
              <a:t>I</a:t>
            </a:r>
            <a:r>
              <a:rPr lang="sv-SE">
                <a:solidFill>
                  <a:schemeClr val="dk1"/>
                </a:solidFill>
              </a:rPr>
              <a:t>f we just write out a property as an </a:t>
            </a:r>
            <a:r>
              <a:rPr lang="sv-SE"/>
              <a:t>simple boolean </a:t>
            </a:r>
            <a:r>
              <a:rPr lang="sv-SE">
                <a:solidFill>
                  <a:schemeClr val="dk1"/>
                </a:solidFill>
              </a:rPr>
              <a:t>expression, we can check whether </a:t>
            </a:r>
            <a:r>
              <a:rPr lang="sv-SE"/>
              <a:t>that property </a:t>
            </a:r>
            <a:r>
              <a:rPr lang="sv-SE">
                <a:solidFill>
                  <a:schemeClr val="dk1"/>
                </a:solidFill>
              </a:rPr>
              <a:t>holds at</a:t>
            </a:r>
            <a:r>
              <a:rPr lang="sv-SE"/>
              <a:t> </a:t>
            </a:r>
            <a:r>
              <a:rPr lang="sv-SE">
                <a:solidFill>
                  <a:schemeClr val="dk1"/>
                </a:solidFill>
              </a:rPr>
              <a:t>a particular single point in time - over a model, we could check whether something is true </a:t>
            </a:r>
            <a:r>
              <a:rPr lang="sv-SE"/>
              <a:t>or false at any one state, over all states</a:t>
            </a:r>
            <a:r>
              <a:rPr lang="sv-SE">
                <a:solidFill>
                  <a:schemeClr val="dk1"/>
                </a:solidFill>
              </a:rPr>
              <a:t>, but that’s usually not quite expressive enough - many requirements are properties over paths of execution. So typically, we use a form of what is called temporal logic. Temporal logics contain a set of temporal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5.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1,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1" name="Google Shape;22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Properties</a:t>
            </a:r>
            <a:endParaRPr/>
          </a:p>
          <a:p>
            <a:pPr indent="-368300" lvl="1" marL="914400" rtl="0" algn="l">
              <a:spcBef>
                <a:spcPts val="500"/>
              </a:spcBef>
              <a:spcAft>
                <a:spcPts val="0"/>
              </a:spcAft>
              <a:buSzPts val="2200"/>
              <a:buChar char="•"/>
            </a:pPr>
            <a:r>
              <a:rPr lang="sv-SE"/>
              <a:t>System </a:t>
            </a:r>
            <a:r>
              <a:rPr b="1" lang="sv-SE"/>
              <a:t>never</a:t>
            </a:r>
            <a:r>
              <a:rPr lang="sv-SE"/>
              <a:t> reaches bad state.</a:t>
            </a:r>
            <a:endParaRPr/>
          </a:p>
          <a:p>
            <a:pPr indent="-368300" lvl="1" marL="914400" rtl="0" algn="l">
              <a:spcBef>
                <a:spcPts val="500"/>
              </a:spcBef>
              <a:spcAft>
                <a:spcPts val="0"/>
              </a:spcAft>
              <a:buSzPts val="2200"/>
              <a:buChar char="•"/>
            </a:pPr>
            <a:r>
              <a:rPr b="1" lang="sv-SE"/>
              <a:t>Always </a:t>
            </a:r>
            <a:r>
              <a:rPr lang="sv-SE"/>
              <a:t>in some good state.</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8" name="Google Shape;2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Liveness Properties</a:t>
            </a:r>
            <a:endParaRPr/>
          </a:p>
          <a:p>
            <a:pPr indent="-368300" lvl="1" marL="914400" rtl="0" algn="l">
              <a:spcBef>
                <a:spcPts val="500"/>
              </a:spcBef>
              <a:spcAft>
                <a:spcPts val="0"/>
              </a:spcAft>
              <a:buSzPts val="2200"/>
              <a:buChar char="•"/>
            </a:pPr>
            <a:r>
              <a:rPr b="1" lang="sv-SE"/>
              <a:t>Eventually</a:t>
            </a:r>
            <a:r>
              <a:rPr lang="sv-SE"/>
              <a:t> useful things happen.</a:t>
            </a:r>
            <a:endParaRPr/>
          </a:p>
          <a:p>
            <a:pPr indent="-368300" lvl="1" marL="914400" rtl="0" algn="l">
              <a:spcBef>
                <a:spcPts val="500"/>
              </a:spcBef>
              <a:spcAft>
                <a:spcPts val="0"/>
              </a:spcAft>
              <a:buSzPts val="2200"/>
              <a:buChar char="•"/>
            </a:pPr>
            <a:r>
              <a:rPr b="1" lang="sv-SE"/>
              <a:t>Fairness </a:t>
            </a:r>
            <a:r>
              <a:rPr lang="sv-SE"/>
              <a:t>criteria.</a:t>
            </a:r>
            <a:endParaRPr/>
          </a:p>
          <a:p>
            <a:pPr indent="-368300" lvl="1" marL="914400" rtl="0" algn="l">
              <a:spcBef>
                <a:spcPts val="500"/>
              </a:spcBef>
              <a:spcAft>
                <a:spcPts val="0"/>
              </a:spcAft>
              <a:buSzPts val="2200"/>
              <a:buChar char="•"/>
            </a:pPr>
            <a:r>
              <a:rPr lang="sv-SE"/>
              <a:t>Reason over paths of unknown length.</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35" name="Google Shape;2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single timeline.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0" lvl="0" marL="0" rtl="0" algn="l">
              <a:spcBef>
                <a:spcPts val="1000"/>
              </a:spcBef>
              <a:spcAft>
                <a:spcPts val="0"/>
              </a:spcAft>
              <a:buNone/>
            </a:pPr>
            <a:r>
              <a:t/>
            </a:r>
            <a:endParaRPr/>
          </a:p>
        </p:txBody>
      </p:sp>
      <p:sp>
        <p:nvSpPr>
          <p:cNvPr id="236" name="Google Shape;2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237" name="Google Shape;237;p36"/>
          <p:cNvCxnSpPr/>
          <p:nvPr/>
        </p:nvCxnSpPr>
        <p:spPr>
          <a:xfrm>
            <a:off x="1078650" y="26232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38" name="Google Shape;238;p36"/>
          <p:cNvSpPr/>
          <p:nvPr/>
        </p:nvSpPr>
        <p:spPr>
          <a:xfrm>
            <a:off x="1424075" y="2356200"/>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sp>
        <p:nvSpPr>
          <p:cNvPr id="239" name="Google Shape;239;p36"/>
          <p:cNvSpPr/>
          <p:nvPr/>
        </p:nvSpPr>
        <p:spPr>
          <a:xfrm>
            <a:off x="4874325" y="2356200"/>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cxnSp>
        <p:nvCxnSpPr>
          <p:cNvPr id="240" name="Google Shape;240;p36"/>
          <p:cNvCxnSpPr/>
          <p:nvPr/>
        </p:nvCxnSpPr>
        <p:spPr>
          <a:xfrm>
            <a:off x="1137375" y="43964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41" name="Google Shape;241;p36"/>
          <p:cNvSpPr/>
          <p:nvPr/>
        </p:nvSpPr>
        <p:spPr>
          <a:xfrm>
            <a:off x="1370375" y="4194975"/>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cxnSp>
        <p:nvCxnSpPr>
          <p:cNvPr id="242" name="Google Shape;242;p36"/>
          <p:cNvCxnSpPr>
            <a:stCxn id="241" idx="3"/>
          </p:cNvCxnSpPr>
          <p:nvPr/>
        </p:nvCxnSpPr>
        <p:spPr>
          <a:xfrm flipH="1" rot="10800000">
            <a:off x="2663375" y="3888225"/>
            <a:ext cx="5019000" cy="52230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36"/>
          <p:cNvCxnSpPr>
            <a:stCxn id="241" idx="3"/>
          </p:cNvCxnSpPr>
          <p:nvPr/>
        </p:nvCxnSpPr>
        <p:spPr>
          <a:xfrm>
            <a:off x="2663375" y="4410525"/>
            <a:ext cx="4953600" cy="348900"/>
          </a:xfrm>
          <a:prstGeom prst="straightConnector1">
            <a:avLst/>
          </a:prstGeom>
          <a:noFill/>
          <a:ln cap="flat" cmpd="sng" w="19050">
            <a:solidFill>
              <a:schemeClr val="dk2"/>
            </a:solidFill>
            <a:prstDash val="solid"/>
            <a:round/>
            <a:headEnd len="med" w="med" type="none"/>
            <a:tailEnd len="med" w="med" type="triangle"/>
          </a:ln>
        </p:spPr>
      </p:cxnSp>
      <p:sp>
        <p:nvSpPr>
          <p:cNvPr id="244" name="Google Shape;244;p36"/>
          <p:cNvSpPr/>
          <p:nvPr/>
        </p:nvSpPr>
        <p:spPr>
          <a:xfrm>
            <a:off x="5710650" y="37638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sp>
        <p:nvSpPr>
          <p:cNvPr id="245" name="Google Shape;245;p36"/>
          <p:cNvSpPr/>
          <p:nvPr/>
        </p:nvSpPr>
        <p:spPr>
          <a:xfrm>
            <a:off x="5909900" y="41949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snow now.</a:t>
            </a:r>
            <a:endParaRPr/>
          </a:p>
        </p:txBody>
      </p:sp>
      <p:sp>
        <p:nvSpPr>
          <p:cNvPr id="246" name="Google Shape;246;p36"/>
          <p:cNvSpPr/>
          <p:nvPr/>
        </p:nvSpPr>
        <p:spPr>
          <a:xfrm>
            <a:off x="4775100" y="4560750"/>
            <a:ext cx="17781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sun is out</a:t>
            </a:r>
            <a:r>
              <a:rPr lang="sv-SE"/>
              <a:t> now.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52" name="Google Shape;252;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graphicFrame>
        <p:nvGraphicFramePr>
          <p:cNvPr id="253" name="Google Shape;253;p37"/>
          <p:cNvGraphicFramePr/>
          <p:nvPr/>
        </p:nvGraphicFramePr>
        <p:xfrm>
          <a:off x="628250" y="2934619"/>
          <a:ext cx="3000000" cy="3000000"/>
        </p:xfrm>
        <a:graphic>
          <a:graphicData uri="http://schemas.openxmlformats.org/drawingml/2006/table">
            <a:tbl>
              <a:tblPr>
                <a:noFill/>
                <a:tableStyleId>{4D868932-2090-4A57-A7DF-DC2334E80650}</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54" name="Google Shape;254;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55" name="Google Shape;255;p37"/>
          <p:cNvSpPr txBox="1"/>
          <p:nvPr/>
        </p:nvSpPr>
        <p:spPr>
          <a:xfrm>
            <a:off x="1039500" y="242260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61" name="Google Shape;26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X (next) </a:t>
            </a:r>
            <a:r>
              <a:rPr lang="sv-SE"/>
              <a:t>- This operator provides a constraint on the next moment in time.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&amp;&amp; !rich) -&gt; X(sad)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(hungry &amp;&amp; haveMoney) -&gt; X(orderPizza) </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F (finally)</a:t>
            </a:r>
            <a:r>
              <a:rPr lang="sv-SE"/>
              <a:t> - At some unknown point in the future, this property will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(funny &amp;&amp; ownCamera) -&gt; F(famous)</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-&gt; F(happy)</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(letter==sent) -&gt; F(letter==received)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62" name="Google Shape;26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68" name="Google Shape;26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G (globally)</a:t>
            </a:r>
            <a:r>
              <a:rPr lang="sv-SE"/>
              <a:t> - This property must be true forever.</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winLottery -&gt; G(rich)</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U (until)</a:t>
            </a:r>
            <a:r>
              <a:rPr lang="sv-SE"/>
              <a:t> - One property must be true until the second becomes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startLecture -&gt; (talk U endLecture)</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born -&gt; (alive U dead)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requested -&gt; (!replied U acknowledged)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69" name="Google Shape;26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75" name="Google Shape;275;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(requested -&gt; F (received))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(received -&gt; X (processed))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(processed -&gt; F (G (done)))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latin typeface="Consolas"/>
                <a:ea typeface="Consolas"/>
                <a:cs typeface="Consolas"/>
                <a:sym typeface="Consolas"/>
              </a:rPr>
              <a:t>G (requested -&gt; G (!done)) </a:t>
            </a:r>
            <a:r>
              <a:rPr lang="sv-SE"/>
              <a:t>can never be true.</a:t>
            </a:r>
            <a:endParaRPr/>
          </a:p>
          <a:p>
            <a:pPr indent="0" lvl="0" marL="0" rtl="0" algn="l">
              <a:spcBef>
                <a:spcPts val="1000"/>
              </a:spcBef>
              <a:spcAft>
                <a:spcPts val="0"/>
              </a:spcAft>
              <a:buNone/>
            </a:pPr>
            <a:r>
              <a:t/>
            </a:r>
            <a:endParaRPr/>
          </a:p>
        </p:txBody>
      </p:sp>
      <p:sp>
        <p:nvSpPr>
          <p:cNvPr id="276" name="Google Shape;27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7" name="Google Shape;277;p40"/>
          <p:cNvSpPr txBox="1"/>
          <p:nvPr/>
        </p:nvSpPr>
        <p:spPr>
          <a:xfrm>
            <a:off x="6244500" y="507425"/>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83" name="Google Shape;283;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G (requested -&gt; F (received))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At any point in this timeline</a:t>
            </a:r>
            <a:r>
              <a:rPr lang="sv-SE" sz="2300"/>
              <a:t>, i</a:t>
            </a:r>
            <a:r>
              <a:rPr lang="sv-SE" sz="2300"/>
              <a:t>f the action is requested, the request must </a:t>
            </a:r>
            <a:r>
              <a:rPr lang="sv-SE" sz="2300"/>
              <a:t>eventually</a:t>
            </a:r>
            <a:r>
              <a:rPr lang="sv-SE" sz="2300"/>
              <a:t> be </a:t>
            </a:r>
            <a:r>
              <a:rPr lang="sv-SE" sz="2300"/>
              <a:t>received</a:t>
            </a:r>
            <a:r>
              <a:rPr lang="sv-SE" sz="2300"/>
              <a:t>. </a:t>
            </a:r>
            <a:endParaRPr sz="2300"/>
          </a:p>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X (requested -&gt; F (recieved))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If a request is made in the next step</a:t>
            </a:r>
            <a:r>
              <a:rPr lang="sv-SE" sz="2300"/>
              <a:t>, it must eventually be received.</a:t>
            </a:r>
            <a:endParaRPr sz="2300"/>
          </a:p>
          <a:p>
            <a:pPr indent="-374650" lvl="1" marL="914400" rtl="0" algn="l">
              <a:spcBef>
                <a:spcPts val="500"/>
              </a:spcBef>
              <a:spcAft>
                <a:spcPts val="0"/>
              </a:spcAft>
              <a:buSzPts val="2300"/>
              <a:buChar char="•"/>
            </a:pPr>
            <a:r>
              <a:rPr lang="sv-SE" sz="2300"/>
              <a:t>A request made </a:t>
            </a:r>
            <a:r>
              <a:rPr b="1" lang="sv-SE" sz="2300"/>
              <a:t>now</a:t>
            </a:r>
            <a:r>
              <a:rPr lang="sv-SE" sz="2300"/>
              <a:t> or </a:t>
            </a:r>
            <a:r>
              <a:rPr b="1" lang="sv-SE" sz="2300"/>
              <a:t>after the next step</a:t>
            </a:r>
            <a:r>
              <a:rPr lang="sv-SE" sz="2300"/>
              <a:t> does not have this guarantee.</a:t>
            </a:r>
            <a:endParaRPr sz="2300"/>
          </a:p>
          <a:p>
            <a:pPr indent="0" lvl="0" marL="0" rtl="0" algn="l">
              <a:spcBef>
                <a:spcPts val="1000"/>
              </a:spcBef>
              <a:spcAft>
                <a:spcPts val="0"/>
              </a:spcAft>
              <a:buNone/>
            </a:pPr>
            <a:r>
              <a:t/>
            </a:r>
            <a:endParaRPr sz="2500"/>
          </a:p>
        </p:txBody>
      </p:sp>
      <p:sp>
        <p:nvSpPr>
          <p:cNvPr id="284" name="Google Shape;28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85" name="Google Shape;285;p41"/>
          <p:cNvSpPr txBox="1"/>
          <p:nvPr/>
        </p:nvSpPr>
        <p:spPr>
          <a:xfrm>
            <a:off x="6244500" y="507425"/>
            <a:ext cx="28995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 = request received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291" name="Google Shape;291;p42"/>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292" name="Google Shape;292;p42"/>
          <p:cNvGraphicFramePr/>
          <p:nvPr/>
        </p:nvGraphicFramePr>
        <p:xfrm>
          <a:off x="554525" y="2930738"/>
          <a:ext cx="3000000" cy="3000000"/>
        </p:xfrm>
        <a:graphic>
          <a:graphicData uri="http://schemas.openxmlformats.org/drawingml/2006/table">
            <a:tbl>
              <a:tblPr>
                <a:noFill/>
                <a:tableStyleId>{4D868932-2090-4A57-A7DF-DC2334E80650}</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293" name="Google Shape;293;p42"/>
          <p:cNvGraphicFramePr/>
          <p:nvPr/>
        </p:nvGraphicFramePr>
        <p:xfrm>
          <a:off x="819100" y="1891125"/>
          <a:ext cx="3000000" cy="3000000"/>
        </p:xfrm>
        <a:graphic>
          <a:graphicData uri="http://schemas.openxmlformats.org/drawingml/2006/table">
            <a:tbl>
              <a:tblPr>
                <a:noFill/>
                <a:tableStyleId>{4D868932-2090-4A57-A7DF-DC2334E80650}</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t>
                      </a:r>
                      <a:r>
                        <a:rPr b="1" lang="sv-SE" sz="1100"/>
                        <a:t>all paths</a:t>
                      </a: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a:t>
                      </a:r>
                      <a:r>
                        <a:rPr b="1" lang="sv-SE" sz="1100"/>
                        <a:t>some path</a:t>
                      </a:r>
                      <a:r>
                        <a:rPr lang="sv-SE" sz="1100"/>
                        <a:t>, starting from the current state, where I am hungry.</a:t>
                      </a:r>
                      <a:endParaRPr sz="1100"/>
                    </a:p>
                  </a:txBody>
                  <a:tcPr marT="68575" marB="68575" marR="91425" marL="91425"/>
                </a:tc>
              </a:tr>
            </a:tbl>
          </a:graphicData>
        </a:graphic>
      </p:graphicFrame>
      <p:sp>
        <p:nvSpPr>
          <p:cNvPr id="294" name="Google Shape;29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300" name="Google Shape;300;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chocolate = “I like chocolate.” warm = “It is warm.”</a:t>
            </a:r>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AF (EG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EG (AF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 U warm)</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((EX chocolate) U (AG warm))</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301" name="Google Shape;30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SzPts val="2600"/>
              <a:buChar char="•"/>
            </a:pPr>
            <a:r>
              <a:rPr b="1" lang="sv-SE"/>
              <a:t>Does testing guarantee the requirement is met?</a:t>
            </a:r>
            <a:endParaRPr/>
          </a:p>
        </p:txBody>
      </p:sp>
      <p:sp>
        <p:nvSpPr>
          <p:cNvPr id="155" name="Google Shape;155;p26"/>
          <p:cNvSpPr txBox="1"/>
          <p:nvPr/>
        </p:nvSpPr>
        <p:spPr>
          <a:xfrm>
            <a:off x="531325" y="2981306"/>
            <a:ext cx="81555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dk1"/>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a:t>
            </a:r>
            <a:r>
              <a:rPr lang="sv-SE"/>
              <a:t>Examples</a:t>
            </a:r>
            <a:endParaRPr/>
          </a:p>
        </p:txBody>
      </p:sp>
      <p:sp>
        <p:nvSpPr>
          <p:cNvPr id="307" name="Google Shape;307;p44"/>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a:highlight>
                <a:srgbClr val="FFFFFF"/>
              </a:highlight>
            </a:endParaRPr>
          </a:p>
          <a:p>
            <a:pPr indent="-419100" lvl="1" marL="914400" marR="0" rtl="0" algn="l">
              <a:lnSpc>
                <a:spcPct val="100000"/>
              </a:lnSpc>
              <a:spcBef>
                <a:spcPts val="0"/>
              </a:spcBef>
              <a:spcAft>
                <a:spcPts val="0"/>
              </a:spcAft>
              <a:buSzPts val="3000"/>
              <a:buFont typeface="Arial"/>
              <a:buChar char="•"/>
            </a:pPr>
            <a:r>
              <a:rPr lang="sv-SE">
                <a:latin typeface="Consolas"/>
                <a:ea typeface="Consolas"/>
                <a:cs typeface="Consolas"/>
                <a:sym typeface="Consolas"/>
              </a:rPr>
              <a:t>AG (requested -&gt; </a:t>
            </a:r>
            <a:r>
              <a:rPr b="1" lang="sv-SE">
                <a:solidFill>
                  <a:srgbClr val="0000FF"/>
                </a:solidFill>
                <a:latin typeface="Consolas"/>
                <a:ea typeface="Consolas"/>
                <a:cs typeface="Consolas"/>
                <a:sym typeface="Consolas"/>
              </a:rPr>
              <a:t>AF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at every state in the path (AG)</a:t>
            </a:r>
            <a:endParaRPr b="1"/>
          </a:p>
          <a:p>
            <a:pPr indent="-342900" lvl="2" marL="1371600" marR="0" rtl="0" algn="l">
              <a:lnSpc>
                <a:spcPct val="100000"/>
              </a:lnSpc>
              <a:spcBef>
                <a:spcPts val="0"/>
              </a:spcBef>
              <a:spcAft>
                <a:spcPts val="0"/>
              </a:spcAft>
              <a:buSzPts val="1800"/>
              <a:buChar char="•"/>
            </a:pPr>
            <a:r>
              <a:rPr b="1" lang="sv-SE"/>
              <a:t>I</a:t>
            </a:r>
            <a:r>
              <a:rPr b="1" lang="sv-SE" sz="1800"/>
              <a:t>f</a:t>
            </a:r>
            <a:r>
              <a:rPr b="1" lang="sv-SE" sz="1800"/>
              <a:t> </a:t>
            </a:r>
            <a:r>
              <a:rPr lang="sv-SE" sz="1800"/>
              <a:t>a</a:t>
            </a:r>
            <a:r>
              <a:rPr lang="sv-SE"/>
              <a:t> </a:t>
            </a:r>
            <a:r>
              <a:rPr i="1" lang="sv-SE" sz="1800"/>
              <a:t>request</a:t>
            </a:r>
            <a:r>
              <a:rPr lang="sv-SE" sz="1800"/>
              <a:t> </a:t>
            </a:r>
            <a:r>
              <a:rPr lang="sv-SE"/>
              <a:t>is made</a:t>
            </a:r>
            <a:r>
              <a:rPr lang="sv-SE" sz="1800"/>
              <a:t>, then for </a:t>
            </a:r>
            <a:r>
              <a:rPr b="1" lang="sv-SE" sz="1800">
                <a:solidFill>
                  <a:srgbClr val="0000FF"/>
                </a:solidFill>
              </a:rPr>
              <a:t>all paths</a:t>
            </a:r>
            <a:r>
              <a:rPr lang="sv-SE" sz="1800">
                <a:solidFill>
                  <a:srgbClr val="0000FF"/>
                </a:solidFill>
              </a:rPr>
              <a:t> </a:t>
            </a:r>
            <a:r>
              <a:rPr b="1" lang="sv-SE">
                <a:solidFill>
                  <a:srgbClr val="0000FF"/>
                </a:solidFill>
              </a:rPr>
              <a:t>starting at that point</a:t>
            </a:r>
            <a:r>
              <a:rPr lang="sv-SE" sz="1800"/>
              <a:t>, eventually (AF), it must be </a:t>
            </a:r>
            <a:r>
              <a:rPr i="1" lang="sv-SE" sz="1800"/>
              <a:t>acknowledg</a:t>
            </a:r>
            <a:r>
              <a:rPr i="1" lang="sv-SE"/>
              <a:t>ed</a:t>
            </a:r>
            <a:r>
              <a:rPr lang="sv-SE" sz="1800"/>
              <a:t>.</a:t>
            </a:r>
            <a:endParaRPr sz="1800"/>
          </a:p>
          <a:p>
            <a:pPr indent="-419100" lvl="1" marL="914400" rtl="0" algn="l">
              <a:lnSpc>
                <a:spcPct val="100000"/>
              </a:lnSpc>
              <a:spcBef>
                <a:spcPts val="0"/>
              </a:spcBef>
              <a:spcAft>
                <a:spcPts val="0"/>
              </a:spcAft>
              <a:buSzPts val="3000"/>
              <a:buChar char="•"/>
            </a:pPr>
            <a:r>
              <a:rPr lang="sv-SE">
                <a:latin typeface="Consolas"/>
                <a:ea typeface="Consolas"/>
                <a:cs typeface="Consolas"/>
                <a:sym typeface="Consolas"/>
              </a:rPr>
              <a:t>AG (requested -&gt; </a:t>
            </a:r>
            <a:r>
              <a:rPr b="1" lang="sv-SE">
                <a:solidFill>
                  <a:srgbClr val="9900FF"/>
                </a:solidFill>
                <a:latin typeface="Consolas"/>
                <a:ea typeface="Consolas"/>
                <a:cs typeface="Consolas"/>
                <a:sym typeface="Consolas"/>
              </a:rPr>
              <a:t>EF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rtl="0" algn="l">
              <a:lnSpc>
                <a:spcPct val="100000"/>
              </a:lnSpc>
              <a:spcBef>
                <a:spcPts val="0"/>
              </a:spcBef>
              <a:spcAft>
                <a:spcPts val="0"/>
              </a:spcAft>
              <a:buSzPts val="1800"/>
              <a:buChar char="•"/>
            </a:pPr>
            <a:r>
              <a:rPr lang="sv-SE"/>
              <a:t>On all paths, at every state in the path (AG)</a:t>
            </a:r>
            <a:endParaRPr b="1"/>
          </a:p>
          <a:p>
            <a:pPr indent="-342900" lvl="2" marL="1371600" rtl="0" algn="l">
              <a:lnSpc>
                <a:spcPct val="100000"/>
              </a:lnSpc>
              <a:spcBef>
                <a:spcPts val="0"/>
              </a:spcBef>
              <a:spcAft>
                <a:spcPts val="0"/>
              </a:spcAft>
              <a:buSzPts val="1800"/>
              <a:buChar char="•"/>
            </a:pPr>
            <a:r>
              <a:rPr lang="sv-SE"/>
              <a:t>If a </a:t>
            </a:r>
            <a:r>
              <a:rPr i="1" lang="sv-SE"/>
              <a:t>request</a:t>
            </a:r>
            <a:r>
              <a:rPr lang="sv-SE"/>
              <a:t> is made, then for </a:t>
            </a:r>
            <a:r>
              <a:rPr b="1" lang="sv-SE">
                <a:solidFill>
                  <a:srgbClr val="9900FF"/>
                </a:solidFill>
              </a:rPr>
              <a:t>a subset of paths</a:t>
            </a:r>
            <a:r>
              <a:rPr lang="sv-SE">
                <a:solidFill>
                  <a:srgbClr val="9900FF"/>
                </a:solidFill>
              </a:rPr>
              <a:t> </a:t>
            </a:r>
            <a:r>
              <a:rPr b="1" lang="sv-SE">
                <a:solidFill>
                  <a:srgbClr val="9900FF"/>
                </a:solidFill>
              </a:rPr>
              <a:t>starting at that point</a:t>
            </a:r>
            <a:r>
              <a:rPr lang="sv-SE"/>
              <a:t>, eventually (EF), it must be </a:t>
            </a:r>
            <a:r>
              <a:rPr i="1" lang="sv-SE"/>
              <a:t>acknowledged</a:t>
            </a:r>
            <a:r>
              <a:rPr lang="sv-SE"/>
              <a:t>.</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308" name="Google Shape;30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5" name="Google Shape;31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316" name="Google Shape;316;p45"/>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cabin is moving, the direction is up, and it is on floor 3, then it will be at floor 4 next.</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(((floor==3) &amp;&amp; (status==moving) &amp;&amp; (direction==up)) -&gt; X (floor==4))</a:t>
            </a:r>
            <a:endParaRPr sz="1700">
              <a:latin typeface="Consolas"/>
              <a:ea typeface="Consolas"/>
              <a:cs typeface="Consolas"/>
              <a:sym typeface="Consolas"/>
            </a:endParaRPr>
          </a:p>
          <a:p>
            <a:pPr indent="0" lvl="0" marL="914400" rtl="0" algn="l">
              <a:spcBef>
                <a:spcPts val="1000"/>
              </a:spcBef>
              <a:spcAft>
                <a:spcPts val="0"/>
              </a:spcAft>
              <a:buNone/>
            </a:pPr>
            <a:r>
              <a:t/>
            </a:r>
            <a:endParaRPr sz="1700">
              <a:latin typeface="Consolas"/>
              <a:ea typeface="Consolas"/>
              <a:cs typeface="Consolas"/>
              <a:sym typeface="Consolas"/>
            </a:endParaRPr>
          </a:p>
          <a:p>
            <a:pPr indent="-361950" lvl="0" marL="457200" rtl="0" algn="l">
              <a:spcBef>
                <a:spcPts val="1000"/>
              </a:spcBef>
              <a:spcAft>
                <a:spcPts val="0"/>
              </a:spcAft>
              <a:buSzPts val="2100"/>
              <a:buChar char="•"/>
            </a:pPr>
            <a:r>
              <a:rPr lang="sv-SE" sz="2100"/>
              <a:t>If I request the elevator on floor 1, and the </a:t>
            </a:r>
            <a:r>
              <a:rPr lang="sv-SE" sz="2100"/>
              <a:t>cabin is not at that floor, it must eventually reach me (or be broken).</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AG ((request_floor1 &amp;&amp; floor!=1) -&gt; AF (floor==1 || status==broken))</a:t>
            </a:r>
            <a:endParaRPr sz="1700">
              <a:latin typeface="Consolas"/>
              <a:ea typeface="Consolas"/>
              <a:cs typeface="Consolas"/>
              <a:sym typeface="Consolas"/>
            </a:endParaRPr>
          </a:p>
        </p:txBody>
      </p:sp>
      <p:pic>
        <p:nvPicPr>
          <p:cNvPr id="317" name="Google Shape;317;p45"/>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4" name="Google Shape;32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325" name="Google Shape;325;p46"/>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elevator is requested on floor 1, and the cabin is at floor 4, it </a:t>
            </a:r>
            <a:r>
              <a:rPr b="1" i="1" lang="sv-SE" sz="2100"/>
              <a:t>could</a:t>
            </a:r>
            <a:r>
              <a:rPr lang="sv-SE" sz="2100"/>
              <a:t> stop at floor 3 along the way to let passengers in.</a:t>
            </a:r>
            <a:endParaRPr sz="4000"/>
          </a:p>
          <a:p>
            <a:pPr indent="-336550" lvl="1" marL="914400" rtl="0" algn="l">
              <a:spcBef>
                <a:spcPts val="0"/>
              </a:spcBef>
              <a:spcAft>
                <a:spcPts val="0"/>
              </a:spcAft>
              <a:buSzPts val="1700"/>
              <a:buChar char="•"/>
            </a:pPr>
            <a:r>
              <a:rPr lang="sv-SE" sz="1700">
                <a:latin typeface="Consolas"/>
                <a:ea typeface="Consolas"/>
                <a:cs typeface="Consolas"/>
                <a:sym typeface="Consolas"/>
              </a:rPr>
              <a:t>AG ((request_floor1 &amp;&amp; floor==4) -&gt; </a:t>
            </a:r>
            <a:r>
              <a:rPr b="1" lang="sv-SE" sz="1700">
                <a:latin typeface="Consolas"/>
                <a:ea typeface="Consolas"/>
                <a:cs typeface="Consolas"/>
                <a:sym typeface="Consolas"/>
              </a:rPr>
              <a:t>EX</a:t>
            </a:r>
            <a:r>
              <a:rPr lang="sv-SE" sz="1700">
                <a:latin typeface="Consolas"/>
                <a:ea typeface="Consolas"/>
                <a:cs typeface="Consolas"/>
                <a:sym typeface="Consolas"/>
              </a:rPr>
              <a:t> (floor==3 &amp;&amp; door==open))</a:t>
            </a:r>
            <a:endParaRPr sz="1700">
              <a:latin typeface="Consolas"/>
              <a:ea typeface="Consolas"/>
              <a:cs typeface="Consolas"/>
              <a:sym typeface="Consolas"/>
            </a:endParaRPr>
          </a:p>
          <a:p>
            <a:pPr indent="-336550" lvl="1" marL="914400" rtl="0" algn="l">
              <a:spcBef>
                <a:spcPts val="0"/>
              </a:spcBef>
              <a:spcAft>
                <a:spcPts val="0"/>
              </a:spcAft>
              <a:buSzPts val="1700"/>
              <a:buChar char="•"/>
            </a:pPr>
            <a:r>
              <a:rPr lang="sv-SE" sz="1700"/>
              <a:t>Leaves open possibility that the cabin is moving up, could break, could remain at floor 4 longer, no one requested it on floor 3, …</a:t>
            </a:r>
            <a:endParaRPr sz="1700"/>
          </a:p>
          <a:p>
            <a:pPr indent="0" lvl="0" marL="914400" rtl="0" algn="l">
              <a:spcBef>
                <a:spcPts val="1000"/>
              </a:spcBef>
              <a:spcAft>
                <a:spcPts val="0"/>
              </a:spcAft>
              <a:buNone/>
            </a:pPr>
            <a:r>
              <a:t/>
            </a:r>
            <a:endParaRPr sz="1700"/>
          </a:p>
          <a:p>
            <a:pPr indent="-361950" lvl="0" marL="457200" rtl="0" algn="l">
              <a:spcBef>
                <a:spcPts val="1000"/>
              </a:spcBef>
              <a:spcAft>
                <a:spcPts val="0"/>
              </a:spcAft>
              <a:buSzPts val="2100"/>
              <a:buChar char="•"/>
            </a:pPr>
            <a:r>
              <a:rPr lang="sv-SE" sz="2100"/>
              <a:t>The door must not be open while cabin moving.</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(status==moving -&gt; door==closed)</a:t>
            </a:r>
            <a:endParaRPr sz="1700">
              <a:latin typeface="Consolas"/>
              <a:ea typeface="Consolas"/>
              <a:cs typeface="Consolas"/>
              <a:sym typeface="Consolas"/>
            </a:endParaRPr>
          </a:p>
        </p:txBody>
      </p:sp>
      <p:pic>
        <p:nvPicPr>
          <p:cNvPr id="326" name="Google Shape;326;p46"/>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3" name="Google Shape;333;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339" name="Google Shape;33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list of variables.</a:t>
            </a:r>
            <a:endParaRPr/>
          </a:p>
          <a:p>
            <a:pPr indent="-368300" lvl="1" marL="914400" rtl="0" algn="l">
              <a:spcBef>
                <a:spcPts val="500"/>
              </a:spcBef>
              <a:spcAft>
                <a:spcPts val="0"/>
              </a:spcAft>
              <a:buSzPts val="2200"/>
              <a:buChar char="•"/>
            </a:pPr>
            <a:r>
              <a:rPr lang="sv-SE"/>
              <a:t>Describe how values are calculated.</a:t>
            </a:r>
            <a:endParaRPr/>
          </a:p>
          <a:p>
            <a:pPr indent="-368300" lvl="1" marL="914400" rtl="0" algn="l">
              <a:spcBef>
                <a:spcPts val="500"/>
              </a:spcBef>
              <a:spcAft>
                <a:spcPts val="0"/>
              </a:spcAft>
              <a:buSzPts val="2200"/>
              <a:buChar char="•"/>
            </a:pPr>
            <a:r>
              <a:rPr lang="sv-SE"/>
              <a:t>Each “time step”, recalculate values of these variables.</a:t>
            </a:r>
            <a:endParaRPr/>
          </a:p>
          <a:p>
            <a:pPr indent="-368300" lvl="1" marL="914400" rtl="0" algn="l">
              <a:spcBef>
                <a:spcPts val="500"/>
              </a:spcBef>
              <a:spcAft>
                <a:spcPts val="0"/>
              </a:spcAft>
              <a:buSzPts val="2200"/>
              <a:buChar char="•"/>
            </a:pPr>
            <a:r>
              <a:rPr lang="sv-SE"/>
              <a:t>State is the current values of all variables. </a:t>
            </a:r>
            <a:endParaRPr/>
          </a:p>
          <a:p>
            <a:pPr indent="0" lvl="0" marL="0" rtl="0" algn="l">
              <a:spcBef>
                <a:spcPts val="1000"/>
              </a:spcBef>
              <a:spcAft>
                <a:spcPts val="0"/>
              </a:spcAft>
              <a:buNone/>
            </a:pPr>
            <a:r>
              <a:t/>
            </a:r>
            <a:endParaRPr/>
          </a:p>
        </p:txBody>
      </p:sp>
      <p:sp>
        <p:nvSpPr>
          <p:cNvPr id="340" name="Google Shape;34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346" name="Google Shape;34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347" name="Google Shape;34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353" name="Google Shape;353;p50"/>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354" name="Google Shape;35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5" name="Google Shape;355;p50"/>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356" name="Google Shape;356;p50"/>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357" name="Google Shape;357;p50"/>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358" name="Google Shape;358;p50"/>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359" name="Google Shape;359;p50"/>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6" name="Google Shape;366;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67" name="Google Shape;367;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Execute from command line: </a:t>
            </a:r>
            <a:br>
              <a:rPr lang="sv-SE"/>
            </a:br>
            <a:r>
              <a:rPr lang="sv-SE">
                <a:latin typeface="Consolas"/>
                <a:ea typeface="Consolas"/>
                <a:cs typeface="Consolas"/>
                <a:sym typeface="Consolas"/>
              </a:rPr>
              <a:t>NuSVM &lt;model name&gt;</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Properties that are true</a:t>
            </a:r>
            <a:br>
              <a:rPr lang="sv-SE"/>
            </a:br>
            <a:r>
              <a:rPr lang="sv-SE"/>
              <a:t>are indicated as true.</a:t>
            </a:r>
            <a:endParaRPr/>
          </a:p>
          <a:p>
            <a:pPr indent="-393700" lvl="0" marL="457200" rtl="0" algn="l">
              <a:spcBef>
                <a:spcPts val="1000"/>
              </a:spcBef>
              <a:spcAft>
                <a:spcPts val="0"/>
              </a:spcAft>
              <a:buSzPts val="2600"/>
              <a:buChar char="•"/>
            </a:pPr>
            <a:r>
              <a:rPr lang="sv-SE"/>
              <a:t>If property is false, a</a:t>
            </a:r>
            <a:br>
              <a:rPr lang="sv-SE"/>
            </a:br>
            <a:r>
              <a:rPr lang="sv-SE"/>
              <a:t>counter-example is </a:t>
            </a:r>
            <a:br>
              <a:rPr lang="sv-SE"/>
            </a:br>
            <a:r>
              <a:rPr lang="sv-SE"/>
              <a:t>shown (input violating</a:t>
            </a:r>
            <a:br>
              <a:rPr lang="sv-SE"/>
            </a:br>
            <a:r>
              <a:rPr lang="sv-SE"/>
              <a:t>the property).</a:t>
            </a:r>
            <a:endParaRPr/>
          </a:p>
        </p:txBody>
      </p:sp>
      <p:pic>
        <p:nvPicPr>
          <p:cNvPr id="368" name="Google Shape;368;p51"/>
          <p:cNvPicPr preferRelativeResize="0"/>
          <p:nvPr/>
        </p:nvPicPr>
        <p:blipFill>
          <a:blip r:embed="rId3">
            <a:alphaModFix/>
          </a:blip>
          <a:stretch>
            <a:fillRect/>
          </a:stretch>
        </p:blipFill>
        <p:spPr>
          <a:xfrm>
            <a:off x="4616450" y="1908863"/>
            <a:ext cx="4171950" cy="2400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5" name="Google Shape;37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76" name="Google Shape;37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New property: </a:t>
            </a:r>
            <a:r>
              <a:rPr lang="sv-SE">
                <a:latin typeface="Consolas"/>
                <a:ea typeface="Consolas"/>
                <a:cs typeface="Consolas"/>
                <a:sym typeface="Consolas"/>
              </a:rPr>
              <a:t>AG (status = ready)</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(Obviously not true -</a:t>
            </a:r>
            <a:br>
              <a:rPr lang="sv-SE"/>
            </a:br>
            <a:r>
              <a:rPr lang="sv-SE"/>
              <a:t>we set it randomly in the</a:t>
            </a:r>
            <a:br>
              <a:rPr lang="sv-SE"/>
            </a:br>
            <a:r>
              <a:rPr lang="sv-SE"/>
              <a:t>absence</a:t>
            </a:r>
            <a:r>
              <a:rPr lang="sv-SE"/>
              <a:t> of a request)</a:t>
            </a:r>
            <a:endParaRPr/>
          </a:p>
          <a:p>
            <a:pPr indent="-393700" lvl="0" marL="457200" rtl="0" algn="l">
              <a:spcBef>
                <a:spcPts val="1000"/>
              </a:spcBef>
              <a:spcAft>
                <a:spcPts val="0"/>
              </a:spcAft>
              <a:buSzPts val="2600"/>
              <a:buChar char="•"/>
            </a:pPr>
            <a:r>
              <a:rPr lang="sv-SE"/>
              <a:t>Counterexample:</a:t>
            </a:r>
            <a:endParaRPr/>
          </a:p>
          <a:p>
            <a:pPr indent="-368300" lvl="1" marL="914400" rtl="0" algn="l">
              <a:spcBef>
                <a:spcPts val="500"/>
              </a:spcBef>
              <a:spcAft>
                <a:spcPts val="0"/>
              </a:spcAft>
              <a:buSzPts val="2200"/>
              <a:buChar char="•"/>
            </a:pPr>
            <a:r>
              <a:rPr lang="sv-SE"/>
              <a:t>In first state, request = false, status = ready. </a:t>
            </a:r>
            <a:endParaRPr/>
          </a:p>
          <a:p>
            <a:pPr indent="-368300" lvl="1" marL="914400" rtl="0" algn="l">
              <a:spcBef>
                <a:spcPts val="500"/>
              </a:spcBef>
              <a:spcAft>
                <a:spcPts val="0"/>
              </a:spcAft>
              <a:buSzPts val="2200"/>
              <a:buChar char="•"/>
            </a:pPr>
            <a:r>
              <a:rPr lang="sv-SE"/>
              <a:t>We set status randomly for second state (because request was false). It is set to busy, violating property.  </a:t>
            </a:r>
            <a:endParaRPr/>
          </a:p>
        </p:txBody>
      </p:sp>
      <p:pic>
        <p:nvPicPr>
          <p:cNvPr id="377" name="Google Shape;377;p52"/>
          <p:cNvPicPr preferRelativeResize="0"/>
          <p:nvPr/>
        </p:nvPicPr>
        <p:blipFill>
          <a:blip r:embed="rId3">
            <a:alphaModFix/>
          </a:blip>
          <a:stretch>
            <a:fillRect/>
          </a:stretch>
        </p:blipFill>
        <p:spPr>
          <a:xfrm>
            <a:off x="4669125" y="1878325"/>
            <a:ext cx="4429075" cy="1612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3"/>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83" name="Google Shape;38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84" name="Google Shape;384;p53"/>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62" name="Google Shape;16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specific input.</a:t>
            </a:r>
            <a:endParaRPr/>
          </a:p>
          <a:p>
            <a:pPr indent="-393700" lvl="0" marL="457200" rtl="0" algn="l">
              <a:spcBef>
                <a:spcPts val="1000"/>
              </a:spcBef>
              <a:spcAft>
                <a:spcPts val="0"/>
              </a:spcAft>
              <a:buSzPts val="2600"/>
              <a:buChar char="•"/>
            </a:pPr>
            <a:r>
              <a:rPr lang="sv-SE"/>
              <a:t>How can we </a:t>
            </a:r>
            <a:r>
              <a:rPr i="1" lang="sv-SE"/>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63" name="Google Shape;163;p27"/>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1" name="Google Shape;39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97" name="Google Shape;39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98" name="Google Shape;398;p55"/>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399" name="Google Shape;399;p55"/>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405" name="Google Shape;405;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bad thing never happens, or a good thing happens at a specific time.</a:t>
            </a:r>
            <a:endParaRPr/>
          </a:p>
          <a:p>
            <a:pPr indent="-393700" lvl="0" marL="457200" marR="0" rtl="0" algn="l">
              <a:lnSpc>
                <a:spcPct val="100000"/>
              </a:lnSpc>
              <a:spcBef>
                <a:spcPts val="0"/>
              </a:spcBef>
              <a:spcAft>
                <a:spcPts val="0"/>
              </a:spcAft>
              <a:buSzPts val="2600"/>
              <a:buFont typeface="Consolas"/>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endParaRPr/>
          </a:p>
          <a:p>
            <a:pPr indent="-393700" lvl="1" marL="914400" rtl="0" algn="l">
              <a:lnSpc>
                <a:spcPct val="100000"/>
              </a:lnSpc>
              <a:spcBef>
                <a:spcPts val="0"/>
              </a:spcBef>
              <a:spcAft>
                <a:spcPts val="0"/>
              </a:spcAft>
              <a:buSzPts val="2600"/>
              <a:buFont typeface="Consolas"/>
              <a:buChar char="•"/>
            </a:pPr>
            <a:r>
              <a:rPr lang="sv-SE">
                <a:latin typeface="Consolas"/>
                <a:ea typeface="Consolas"/>
                <a:cs typeface="Consolas"/>
                <a:sym typeface="Consolas"/>
              </a:rPr>
              <a:t>AG (pedestrian_light = walk -&gt; traffic_light != green)</a:t>
            </a:r>
            <a:br>
              <a:rPr lang="sv-SE"/>
            </a:br>
            <a:br>
              <a:rPr lang="sv-SE"/>
            </a:br>
            <a:br>
              <a:rPr lang="sv-SE"/>
            </a:br>
            <a:endParaRPr/>
          </a:p>
          <a:p>
            <a:pPr indent="0" lvl="0" marL="0" rtl="0" algn="l">
              <a:spcBef>
                <a:spcPts val="1000"/>
              </a:spcBef>
              <a:spcAft>
                <a:spcPts val="0"/>
              </a:spcAft>
              <a:buNone/>
            </a:pPr>
            <a:r>
              <a:t/>
            </a:r>
            <a:endParaRPr/>
          </a:p>
        </p:txBody>
      </p:sp>
      <p:sp>
        <p:nvSpPr>
          <p:cNvPr id="406" name="Google Shape;40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412" name="Google Shape;412;p57"/>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t>Eventually</a:t>
            </a:r>
            <a:r>
              <a:rPr lang="sv-SE"/>
              <a:t> useful things happen.</a:t>
            </a:r>
            <a:endParaRPr/>
          </a:p>
          <a:p>
            <a:pPr indent="-393700" lvl="0" marL="457200" marR="0" rtl="0" algn="l">
              <a:lnSpc>
                <a:spcPct val="100000"/>
              </a:lnSpc>
              <a:spcBef>
                <a:spcPts val="0"/>
              </a:spcBef>
              <a:spcAft>
                <a:spcPts val="0"/>
              </a:spcAft>
              <a:buClr>
                <a:schemeClr val="dk1"/>
              </a:buClr>
              <a:buSzPts val="2600"/>
              <a:buFont typeface="Consolas"/>
              <a:buChar char="•"/>
            </a:pPr>
            <a:r>
              <a:rPr lang="sv-SE">
                <a:latin typeface="Consolas"/>
                <a:ea typeface="Consolas"/>
                <a:cs typeface="Consolas"/>
                <a:sym typeface="Consolas"/>
              </a:rPr>
              <a:t>G (traffic_light = RED &amp; button = RESET -&gt; F (traffic_light = green))</a:t>
            </a:r>
            <a:endParaRPr>
              <a:latin typeface="Consolas"/>
              <a:ea typeface="Consolas"/>
              <a:cs typeface="Consolas"/>
              <a:sym typeface="Consolas"/>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413" name="Google Shape;41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20" name="Google Shape;420;p5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426" name="Google Shape;426;p59"/>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427" name="Google Shape;42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433" name="Google Shape;433;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properties and </a:t>
            </a:r>
            <a:r>
              <a:rPr b="1" lang="sv-SE"/>
              <a:t>negate</a:t>
            </a:r>
            <a:r>
              <a:rPr lang="sv-SE"/>
              <a:t> them.</a:t>
            </a:r>
            <a:endParaRPr/>
          </a:p>
          <a:p>
            <a:pPr indent="-368300" lvl="1" marL="914400" rtl="0" algn="l">
              <a:spcBef>
                <a:spcPts val="500"/>
              </a:spcBef>
              <a:spcAft>
                <a:spcPts val="0"/>
              </a:spcAft>
              <a:buSzPts val="2200"/>
              <a:buChar char="•"/>
            </a:pPr>
            <a:r>
              <a:rPr lang="sv-SE"/>
              <a:t>Called a “trap property” - we assert that a property can never be met.</a:t>
            </a:r>
            <a:endParaRPr/>
          </a:p>
          <a:p>
            <a:pPr indent="-393700" lvl="0" marL="457200" rtl="0" algn="l">
              <a:spcBef>
                <a:spcPts val="1000"/>
              </a:spcBef>
              <a:spcAft>
                <a:spcPts val="0"/>
              </a:spcAft>
              <a:buSzPts val="2600"/>
              <a:buChar char="•"/>
            </a:pPr>
            <a:r>
              <a:rPr lang="sv-SE"/>
              <a:t>Shows one way the property can be met.</a:t>
            </a:r>
            <a:endParaRPr/>
          </a:p>
          <a:p>
            <a:pPr indent="-393700" lvl="0" marL="457200" rtl="0" algn="l">
              <a:spcBef>
                <a:spcPts val="1000"/>
              </a:spcBef>
              <a:spcAft>
                <a:spcPts val="0"/>
              </a:spcAft>
              <a:buSzPts val="2600"/>
              <a:buChar char="•"/>
            </a:pPr>
            <a:r>
              <a:rPr lang="sv-SE"/>
              <a:t>Can be used as a test for the real system.</a:t>
            </a:r>
            <a:endParaRPr/>
          </a:p>
          <a:p>
            <a:pPr indent="-368300" lvl="1" marL="914400" rtl="0" algn="l">
              <a:spcBef>
                <a:spcPts val="500"/>
              </a:spcBef>
              <a:spcAft>
                <a:spcPts val="0"/>
              </a:spcAft>
              <a:buSzPts val="2200"/>
              <a:buChar char="•"/>
            </a:pPr>
            <a:r>
              <a:rPr lang="sv-SE"/>
              <a:t>Demonstrate that final system meets specification.</a:t>
            </a:r>
            <a:endParaRPr/>
          </a:p>
        </p:txBody>
      </p:sp>
      <p:sp>
        <p:nvSpPr>
          <p:cNvPr id="434" name="Google Shape;43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440" name="Google Shape;440;p61"/>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441" name="Google Shape;441;p61"/>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442" name="Google Shape;44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448" name="Google Shape;448;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449" name="Google Shape;44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6" name="Google Shape;45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457" name="Google Shape;45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68300" lvl="1" marL="914400" rtl="0" algn="l">
              <a:spcBef>
                <a:spcPts val="500"/>
              </a:spcBef>
              <a:spcAft>
                <a:spcPts val="0"/>
              </a:spcAft>
              <a:buSzPts val="2200"/>
              <a:buChar char="•"/>
            </a:pPr>
            <a:r>
              <a:rPr lang="sv-SE"/>
              <a:t>By abstracting away unnecessary details, we can learn important insights.</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4" name="Google Shape;46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465" name="Google Shape;46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71" name="Google Shape;47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472" name="Google Shape;4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78" name="Google Shape;478;p66"/>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479" name="Google Shape;479;p66"/>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480" name="Google Shape;48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1"/>
                                        <p:tgtEl>
                                          <p:spTgt spid="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animEffect filter="fade" transition="in">
                                      <p:cBhvr>
                                        <p:cTn dur="1"/>
                                        <p:tgtEl>
                                          <p:spTgt spid="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animEffect filter="fade" transition="in">
                                      <p:cBhvr>
                                        <p:cTn dur="1"/>
                                        <p:tgtEl>
                                          <p:spTgt spid="4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86" name="Google Shape;48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87" name="Google Shape;48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93" name="Google Shape;493;p68"/>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94" name="Google Shape;494;p68"/>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495" name="Google Shape;49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
                                        <p:tgtEl>
                                          <p:spTgt spid="4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501" name="Google Shape;501;p69"/>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502" name="Google Shape;502;p69"/>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503" name="Google Shape;503;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0" name="Google Shape;510;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511" name="Google Shape;511;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a:t>
            </a:r>
            <a:endParaRPr/>
          </a:p>
          <a:p>
            <a:pPr indent="-393700" lvl="0" marL="457200" rtl="0" algn="l">
              <a:spcBef>
                <a:spcPts val="1000"/>
              </a:spcBef>
              <a:spcAft>
                <a:spcPts val="0"/>
              </a:spcAft>
              <a:buSzPts val="2600"/>
              <a:buChar char="•"/>
            </a:pPr>
            <a:r>
              <a:rPr lang="sv-SE"/>
              <a:t>Used to verify security policies, stateful behaviors.</a:t>
            </a:r>
            <a:endParaRPr/>
          </a:p>
          <a:p>
            <a:pPr indent="-368300" lvl="1" marL="914400" rtl="0" algn="l">
              <a:spcBef>
                <a:spcPts val="500"/>
              </a:spcBef>
              <a:spcAft>
                <a:spcPts val="0"/>
              </a:spcAft>
              <a:buSzPts val="2200"/>
              <a:buChar char="•"/>
            </a:pPr>
            <a:r>
              <a:rPr lang="sv-SE"/>
              <a:t>Amazon Web Services</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17" name="Google Shape;517;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518" name="Google Shape;518;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24" name="Google Shape;524;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525" name="Google Shape;525;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531" name="Google Shape;531;p7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532" name="Google Shape;532;p7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33" name="Google Shape;533;p7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534" name="Google Shape;534;p7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Lec 15: Testing (Anna Lundberg and Karolina Hawker, TIBCO) and Quality (Vard Antinyan, Volvo Cars) in industry.</a:t>
            </a:r>
            <a:endParaRPr/>
          </a:p>
          <a:p>
            <a:pPr indent="-393700" lvl="0" marL="457200" rtl="0" algn="l">
              <a:spcBef>
                <a:spcPts val="1000"/>
              </a:spcBef>
              <a:spcAft>
                <a:spcPts val="0"/>
              </a:spcAft>
              <a:buSzPts val="2600"/>
              <a:buChar char="•"/>
            </a:pPr>
            <a:r>
              <a:rPr lang="sv-SE"/>
              <a:t>Lec 16: Course Review (Practice Exam)</a:t>
            </a:r>
            <a:endParaRPr/>
          </a:p>
          <a:p>
            <a:pPr indent="-368300" lvl="1" marL="914400" rtl="0" algn="l">
              <a:spcBef>
                <a:spcPts val="500"/>
              </a:spcBef>
              <a:spcAft>
                <a:spcPts val="0"/>
              </a:spcAft>
              <a:buSzPts val="2200"/>
              <a:buChar char="•"/>
            </a:pPr>
            <a:r>
              <a:rPr b="1" lang="sv-SE"/>
              <a:t>Lec 16 on Zoom - See Canvas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show that the model satisfies the requirement, then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78" name="Google Shape;178;p29"/>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79" name="Google Shape;179;p29"/>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80" name="Google Shape;180;p29"/>
          <p:cNvCxnSpPr>
            <a:stCxn id="179" idx="0"/>
            <a:endCxn id="178"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9"/>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82" name="Google Shape;182;p29"/>
          <p:cNvCxnSpPr>
            <a:stCxn id="178" idx="3"/>
            <a:endCxn id="181"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9"/>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84" name="Google Shape;184;p29"/>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85" name="Google Shape;185;p29"/>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lang="sv-SE"/>
              <a:t>If the property holds - proof of correctness</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193" name="Google Shape;193;p30"/>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3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Boolean expressions, representing facts we asset over execution paths.</a:t>
            </a:r>
            <a:endParaRPr/>
          </a:p>
          <a:p>
            <a:pPr indent="-368300" lvl="1" marL="914400" rtl="0" algn="l">
              <a:spcBef>
                <a:spcPts val="500"/>
              </a:spcBef>
              <a:spcAft>
                <a:spcPts val="0"/>
              </a:spcAft>
              <a:buSzPts val="2200"/>
              <a:buChar char="•"/>
            </a:pPr>
            <a:r>
              <a:rPr lang="sv-SE"/>
              <a:t>Expressions contain boolean variables and subexpressions, as well as </a:t>
            </a:r>
            <a:r>
              <a:rPr b="1" lang="sv-SE"/>
              <a:t>temporal operators</a:t>
            </a:r>
            <a:r>
              <a:rPr lang="sv-SE"/>
              <a:t>. </a:t>
            </a:r>
            <a:endParaRPr/>
          </a:p>
          <a:p>
            <a:pPr indent="-393700" lvl="0" marL="457200" rtl="0" algn="l">
              <a:spcBef>
                <a:spcPts val="1000"/>
              </a:spcBef>
              <a:spcAft>
                <a:spcPts val="0"/>
              </a:spcAft>
              <a:buSzPts val="2600"/>
              <a:buChar char="•"/>
            </a:pPr>
            <a:r>
              <a:rPr lang="sv-SE"/>
              <a:t>Temporal logic ensures that properties hold over execution paths, not just at a single point in time.</a:t>
            </a:r>
            <a:endParaRPr/>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