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 id="214748366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7cc7811a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7cc7811a9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you a starting point, let’s look at Flight A and flight B and look at their originating airport code. This is one of the fields of the data structure, and can impact the output, so we should consider it as a choice for both inputs. Make sense? What representative values should this have? (ask for chat) (click) talk over. What about for gliht B? Same ones? Anything we’d want to add for it? (click) (go over flight B). Any questions? Then, you can now try this and we can answer questions or talk through elements of it.</a:t>
            </a:r>
            <a:endParaRPr/>
          </a:p>
        </p:txBody>
      </p:sp>
      <p:sp>
        <p:nvSpPr>
          <p:cNvPr id="230" name="Google Shape;230;gb7cc7811a9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e8a7cf59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8a7cf597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3" name="Google Shape;143;g6e8a7cf597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The airport connection check is a high-level function exposed by the API of a travel reservation system. It is intended to check the validity of a single connection between two flights in an itinerary.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For example, a traveler may intend to fly from Gothenburg to Los Angeles, but there is a connection through Frankfurt. Therefore, their itinerary is Gothenburg -&gt; Frankfurt (Flight A) and Frankfurt -&gt; Los Angeles (Flight B).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service will ensure that the connection through Frankfurt is a valid one. For example, if the arrival airport of Flight A differs from the departure airport of Flight B, the connection is invalid. That is, if we pass in two flights, and Flight A arrives in Frankfurt, but Flight B departs from Munich, is it not a valid connection.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Likewise, if the departure time of Flight B is too close to the arrival time of Flight A, the connection is invalid. If Flight A arrives in Frankfurt at 8:00, and Flight B departs at 8:05, there is not sufficient time to complete the customs process and board the flight. </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 system test cases using the category-partition method for the validConnection function. </a:t>
            </a:r>
            <a:endParaRPr/>
          </a:p>
          <a:p>
            <a:pPr indent="0" lvl="0" marL="0" rtl="0" algn="l">
              <a:spcBef>
                <a:spcPts val="0"/>
              </a:spcBef>
              <a:spcAft>
                <a:spcPts val="0"/>
              </a:spcAft>
              <a:buNone/>
            </a:pPr>
            <a:r>
              <a:rPr lang="sv-SE"/>
              <a:t>Identify choices (aspects that you control and that can vary the outcome) for the two input flights and the database. </a:t>
            </a:r>
            <a:endParaRPr/>
          </a:p>
          <a:p>
            <a:pPr indent="0" lvl="0" marL="0" rtl="0" algn="l">
              <a:spcBef>
                <a:spcPts val="0"/>
              </a:spcBef>
              <a:spcAft>
                <a:spcPts val="0"/>
              </a:spcAft>
              <a:buNone/>
            </a:pPr>
            <a:r>
              <a:rPr lang="sv-SE"/>
              <a:t>For each choice, identify a set of representative values.</a:t>
            </a:r>
            <a:endParaRPr/>
          </a:p>
          <a:p>
            <a:pPr indent="0" lvl="0" marL="0" rtl="0" algn="l">
              <a:spcBef>
                <a:spcPts val="0"/>
              </a:spcBef>
              <a:spcAft>
                <a:spcPts val="0"/>
              </a:spcAft>
              <a:buNone/>
            </a:pPr>
            <a:r>
              <a:rPr lang="sv-SE"/>
              <a:t>Apply ERROR, SINGLE, and IF constraints.</a:t>
            </a:r>
            <a:endParaRPr/>
          </a:p>
          <a:p>
            <a:pPr indent="0" lvl="0" marL="0" rtl="0" algn="l">
              <a:spcBef>
                <a:spcPts val="0"/>
              </a:spcBef>
              <a:spcAft>
                <a:spcPts val="0"/>
              </a:spcAft>
              <a:buNone/>
            </a:pPr>
            <a:r>
              <a:rPr lang="sv-SE"/>
              <a:t>ERROR = This representative value will trigger an error no matter that it is paired with.</a:t>
            </a:r>
            <a:endParaRPr/>
          </a:p>
          <a:p>
            <a:pPr indent="0" lvl="0" marL="0" rtl="0" algn="l">
              <a:spcBef>
                <a:spcPts val="0"/>
              </a:spcBef>
              <a:spcAft>
                <a:spcPts val="0"/>
              </a:spcAft>
              <a:buNone/>
            </a:pPr>
            <a:r>
              <a:rPr lang="sv-SE"/>
              <a:t>SINGLE = This representative value should give an OK response, but we want to make sure we try it once.</a:t>
            </a:r>
            <a:endParaRPr/>
          </a:p>
          <a:p>
            <a:pPr indent="0" lvl="0" marL="0" rtl="0" algn="l">
              <a:spcBef>
                <a:spcPts val="0"/>
              </a:spcBef>
              <a:spcAft>
                <a:spcPts val="0"/>
              </a:spcAft>
              <a:buNone/>
            </a:pPr>
            <a:r>
              <a:rPr lang="sv-SE"/>
              <a:t>IF = This representative value can only be used if a certain value is set for another choice.</a:t>
            </a:r>
            <a:endParaRPr/>
          </a:p>
          <a:p>
            <a:pPr indent="0" lvl="0" marL="0" rtl="0" algn="l">
              <a:spcBef>
                <a:spcPts val="0"/>
              </a:spcBef>
              <a:spcAft>
                <a:spcPts val="0"/>
              </a:spcAft>
              <a:buNone/>
            </a:pPr>
            <a:r>
              <a:t/>
            </a:r>
            <a:endParaRPr/>
          </a:p>
        </p:txBody>
      </p:sp>
      <p:sp>
        <p:nvSpPr>
          <p:cNvPr id="175" name="Google Shape;175;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7cc7811a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7cc7811a9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latin typeface="Arial"/>
                <a:ea typeface="Arial"/>
                <a:cs typeface="Arial"/>
                <a:sym typeface="Arial"/>
              </a:rPr>
              <a:t>Recall the lectures on system testing. The approximate process of writing system tests is to:</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sz="1100">
              <a:latin typeface="Arial"/>
              <a:ea typeface="Arial"/>
              <a:cs typeface="Arial"/>
              <a:sym typeface="Arial"/>
            </a:endParaRPr>
          </a:p>
          <a:p>
            <a:pPr indent="0" lvl="0" marL="0" rtl="0" algn="l">
              <a:spcBef>
                <a:spcPts val="0"/>
              </a:spcBef>
              <a:spcAft>
                <a:spcPts val="0"/>
              </a:spcAft>
              <a:buNone/>
            </a:pPr>
            <a:r>
              <a:rPr lang="sv-SE" sz="1100">
                <a:solidFill>
                  <a:srgbClr val="4F4F4F"/>
                </a:solidFill>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a:t>
            </a:r>
            <a:r>
              <a:rPr b="1" lang="sv-SE" sz="1100">
                <a:solidFill>
                  <a:srgbClr val="4F4F4F"/>
                </a:solidFill>
                <a:latin typeface="Arial"/>
                <a:ea typeface="Arial"/>
                <a:cs typeface="Arial"/>
                <a:sym typeface="Arial"/>
              </a:rPr>
              <a:t>Note that you do not have to use all constraints (i.e., you do not need to use SINGLE unless it makes sense to do so).</a:t>
            </a:r>
            <a:endParaRPr sz="11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interact.IF-constraints are also a good way to indicate when representative values for two choices should be paired.</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212" name="Google Shape;212;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3" name="Shape 83"/>
        <p:cNvGrpSpPr/>
        <p:nvPr/>
      </p:nvGrpSpPr>
      <p:grpSpPr>
        <a:xfrm>
          <a:off x="0" y="0"/>
          <a:ext cx="0" cy="0"/>
          <a:chOff x="0" y="0"/>
          <a:chExt cx="0" cy="0"/>
        </a:xfrm>
      </p:grpSpPr>
      <p:sp>
        <p:nvSpPr>
          <p:cNvPr id="84" name="Google Shape;84;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5" name="Google Shape;85;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7" name="Google Shape;87;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8" name="Google Shape;88;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9" name="Google Shape;89;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0" name="Shape 90"/>
        <p:cNvGrpSpPr/>
        <p:nvPr/>
      </p:nvGrpSpPr>
      <p:grpSpPr>
        <a:xfrm>
          <a:off x="0" y="0"/>
          <a:ext cx="0" cy="0"/>
          <a:chOff x="0" y="0"/>
          <a:chExt cx="0" cy="0"/>
        </a:xfrm>
      </p:grpSpPr>
      <p:sp>
        <p:nvSpPr>
          <p:cNvPr id="91" name="Google Shape;91;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2" name="Google Shape;92;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7" name="Shape 97"/>
        <p:cNvGrpSpPr/>
        <p:nvPr/>
      </p:nvGrpSpPr>
      <p:grpSpPr>
        <a:xfrm>
          <a:off x="0" y="0"/>
          <a:ext cx="0" cy="0"/>
          <a:chOff x="0" y="0"/>
          <a:chExt cx="0" cy="0"/>
        </a:xfrm>
      </p:grpSpPr>
      <p:sp>
        <p:nvSpPr>
          <p:cNvPr id="98" name="Google Shape;98;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9" name="Google Shape;99;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0" name="Google Shape;100;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2" name="Google Shape;102;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4" name="Shape 104"/>
        <p:cNvGrpSpPr/>
        <p:nvPr/>
      </p:nvGrpSpPr>
      <p:grpSpPr>
        <a:xfrm>
          <a:off x="0" y="0"/>
          <a:ext cx="0" cy="0"/>
          <a:chOff x="0" y="0"/>
          <a:chExt cx="0" cy="0"/>
        </a:xfrm>
      </p:grpSpPr>
      <p:sp>
        <p:nvSpPr>
          <p:cNvPr id="105" name="Google Shape;105;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1" name="Shape 111"/>
        <p:cNvGrpSpPr/>
        <p:nvPr/>
      </p:nvGrpSpPr>
      <p:grpSpPr>
        <a:xfrm>
          <a:off x="0" y="0"/>
          <a:ext cx="0" cy="0"/>
          <a:chOff x="0" y="0"/>
          <a:chExt cx="0" cy="0"/>
        </a:xfrm>
      </p:grpSpPr>
      <p:sp>
        <p:nvSpPr>
          <p:cNvPr id="112" name="Google Shape;112;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19"/>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19"/>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18" name="Shape 118"/>
        <p:cNvGrpSpPr/>
        <p:nvPr/>
      </p:nvGrpSpPr>
      <p:grpSpPr>
        <a:xfrm>
          <a:off x="0" y="0"/>
          <a:ext cx="0" cy="0"/>
          <a:chOff x="0" y="0"/>
          <a:chExt cx="0" cy="0"/>
        </a:xfrm>
      </p:grpSpPr>
      <p:sp>
        <p:nvSpPr>
          <p:cNvPr id="119" name="Google Shape;119;p20"/>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1" name="Google Shape;121;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2" name="Google Shape;122;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4" name="Google Shape;124;p20"/>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5" name="Google Shape;125;p20"/>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4.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1.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4"/>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1" name="Google Shape;81;p14"/>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2" name="Google Shape;82;p14"/>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bit.ly/2Mlmz4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hyperlink" Target="https://bit.ly/2Mlmz4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bit.ly/2Mlmz4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bit.ly/2Mlmz4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bit.ly/2Mlmz4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bit.ly/2Mlmz4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a:t>
            </a:r>
            <a:br>
              <a:rPr lang="sv-SE" sz="3000"/>
            </a:br>
            <a:r>
              <a:rPr lang="sv-SE" sz="3000"/>
              <a:t>System Testing</a:t>
            </a:r>
            <a:endParaRPr/>
          </a:p>
          <a:p>
            <a:pPr indent="0" lvl="0" marL="0" rtl="0" algn="l">
              <a:lnSpc>
                <a:spcPct val="80000"/>
              </a:lnSpc>
              <a:spcBef>
                <a:spcPts val="0"/>
              </a:spcBef>
              <a:spcAft>
                <a:spcPts val="0"/>
              </a:spcAft>
              <a:buClr>
                <a:schemeClr val="lt1"/>
              </a:buClr>
              <a:buSzPts val="4000"/>
              <a:buNone/>
            </a:pPr>
            <a:r>
              <a:t/>
            </a:r>
            <a:endParaRPr/>
          </a:p>
        </p:txBody>
      </p:sp>
      <p:sp>
        <p:nvSpPr>
          <p:cNvPr id="139" name="Google Shape;139;p2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5,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to Start</a:t>
            </a:r>
            <a:endParaRPr/>
          </a:p>
        </p:txBody>
      </p:sp>
      <p:sp>
        <p:nvSpPr>
          <p:cNvPr id="233" name="Google Shape;233;p32"/>
          <p:cNvSpPr txBox="1"/>
          <p:nvPr>
            <p:ph idx="1" type="body"/>
          </p:nvPr>
        </p:nvSpPr>
        <p:spPr>
          <a:xfrm>
            <a:off x="468900" y="1282393"/>
            <a:ext cx="8217900" cy="11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FlightA                                  FlightB</a:t>
            </a:r>
            <a:endParaRPr/>
          </a:p>
          <a:p>
            <a:pPr indent="0" lvl="0" marL="0" rtl="0" algn="l">
              <a:spcBef>
                <a:spcPts val="1000"/>
              </a:spcBef>
              <a:spcAft>
                <a:spcPts val="0"/>
              </a:spcAft>
              <a:buNone/>
            </a:pPr>
            <a:r>
              <a:rPr b="1" lang="sv-SE" sz="2000"/>
              <a:t>Choice: </a:t>
            </a:r>
            <a:r>
              <a:rPr lang="sv-SE" sz="2000"/>
              <a:t>Originating Airport Code</a:t>
            </a:r>
            <a:r>
              <a:rPr b="1" lang="sv-SE" sz="2000"/>
              <a:t>      Choice: </a:t>
            </a:r>
            <a:r>
              <a:rPr lang="sv-SE" sz="2000"/>
              <a:t>Originating Airport Code</a:t>
            </a:r>
            <a:endParaRPr sz="2000"/>
          </a:p>
          <a:p>
            <a:pPr indent="0" lvl="0" marL="0" rtl="0" algn="l">
              <a:spcBef>
                <a:spcPts val="1000"/>
              </a:spcBef>
              <a:spcAft>
                <a:spcPts val="0"/>
              </a:spcAft>
              <a:buNone/>
            </a:pPr>
            <a:r>
              <a:t/>
            </a:r>
            <a:endParaRPr sz="2000"/>
          </a:p>
        </p:txBody>
      </p:sp>
      <p:sp>
        <p:nvSpPr>
          <p:cNvPr id="234" name="Google Shape;23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5" name="Google Shape;235;p32"/>
          <p:cNvSpPr txBox="1"/>
          <p:nvPr/>
        </p:nvSpPr>
        <p:spPr>
          <a:xfrm>
            <a:off x="581025" y="2295525"/>
            <a:ext cx="378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a:t>
            </a:r>
            <a:endParaRPr/>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b="1"/>
          </a:p>
          <a:p>
            <a:pPr indent="-317500" lvl="1" marL="914400" rtl="0" algn="l">
              <a:spcBef>
                <a:spcPts val="0"/>
              </a:spcBef>
              <a:spcAft>
                <a:spcPts val="0"/>
              </a:spcAft>
              <a:buSzPts val="1400"/>
              <a:buChar char="○"/>
            </a:pPr>
            <a:r>
              <a:rPr lang="sv-SE"/>
              <a:t>(not a three-letter string)</a:t>
            </a:r>
            <a:endParaRPr/>
          </a:p>
        </p:txBody>
      </p:sp>
      <p:sp>
        <p:nvSpPr>
          <p:cNvPr id="236" name="Google Shape;236;p32"/>
          <p:cNvSpPr txBox="1"/>
          <p:nvPr/>
        </p:nvSpPr>
        <p:spPr>
          <a:xfrm>
            <a:off x="4714875" y="2295525"/>
            <a:ext cx="3781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 same as FlightA’s Destination Airport Code</a:t>
            </a:r>
            <a:endParaRPr/>
          </a:p>
          <a:p>
            <a:pPr indent="-317500" lvl="0" marL="457200" rtl="0" algn="l">
              <a:spcBef>
                <a:spcPts val="0"/>
              </a:spcBef>
              <a:spcAft>
                <a:spcPts val="0"/>
              </a:spcAft>
              <a:buSzPts val="1400"/>
              <a:buChar char="●"/>
            </a:pPr>
            <a:r>
              <a:rPr lang="sv-SE"/>
              <a:t>Valid airport, but different from FlightA’s Destination Airport Code </a:t>
            </a:r>
            <a:r>
              <a:rPr b="1" lang="sv-SE"/>
              <a:t>[error]</a:t>
            </a:r>
            <a:endParaRPr b="1"/>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a:p>
        </p:txBody>
      </p:sp>
      <p:sp>
        <p:nvSpPr>
          <p:cNvPr id="237" name="Google Shape;237;p32"/>
          <p:cNvSpPr/>
          <p:nvPr/>
        </p:nvSpPr>
        <p:spPr>
          <a:xfrm>
            <a:off x="6598300" y="524675"/>
            <a:ext cx="2355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https://bit.ly/2Mlmz4t</a:t>
            </a:r>
            <a:r>
              <a:rPr b="1" lang="sv-SE" sz="1700"/>
              <a:t> </a:t>
            </a:r>
            <a:endParaRPr b="1"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6" name="Google Shape;146;p2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Activities (Lec 6)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52" name="Google Shape;152;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function to c</a:t>
            </a:r>
            <a:r>
              <a:rPr lang="sv-SE"/>
              <a:t>heck validity of a connection between two flights. </a:t>
            </a:r>
            <a:endParaRPr>
              <a:latin typeface="Consolas"/>
              <a:ea typeface="Consolas"/>
              <a:cs typeface="Consolas"/>
              <a:sym typeface="Consolas"/>
            </a:endParaRPr>
          </a:p>
          <a:p>
            <a:pPr indent="-349250" lvl="1" marL="914400" rtl="0" algn="l">
              <a:spcBef>
                <a:spcPts val="500"/>
              </a:spcBef>
              <a:spcAft>
                <a:spcPts val="0"/>
              </a:spcAft>
              <a:buSzPts val="1900"/>
              <a:buChar char="•"/>
            </a:pPr>
            <a:r>
              <a:rPr lang="sv-SE" sz="1900"/>
              <a:t>If the arrival airport of Flight A </a:t>
            </a:r>
            <a:br>
              <a:rPr lang="sv-SE" sz="1900"/>
            </a:br>
            <a:r>
              <a:rPr lang="sv-SE" sz="1900"/>
              <a:t>differs from the departure airport </a:t>
            </a:r>
            <a:br>
              <a:rPr lang="sv-SE" sz="1900"/>
            </a:br>
            <a:r>
              <a:rPr lang="sv-SE" sz="1900"/>
              <a:t>of Flight B, connection is invalid. </a:t>
            </a:r>
            <a:endParaRPr sz="1900"/>
          </a:p>
          <a:p>
            <a:pPr indent="-349250" lvl="1" marL="914400" rtl="0" algn="l">
              <a:spcBef>
                <a:spcPts val="500"/>
              </a:spcBef>
              <a:spcAft>
                <a:spcPts val="0"/>
              </a:spcAft>
              <a:buSzPts val="1900"/>
              <a:buChar char="•"/>
            </a:pPr>
            <a:r>
              <a:rPr lang="sv-SE" sz="1900"/>
              <a:t>If departure time of Flight B is too </a:t>
            </a:r>
            <a:br>
              <a:rPr lang="sv-SE" sz="1900"/>
            </a:br>
            <a:r>
              <a:rPr lang="sv-SE" sz="1900"/>
              <a:t>close to the arrival time of Flight A, </a:t>
            </a:r>
            <a:br>
              <a:rPr lang="sv-SE" sz="1900"/>
            </a:br>
            <a:r>
              <a:rPr lang="sv-SE" sz="1900"/>
              <a:t>connection is invalid.</a:t>
            </a:r>
            <a:endParaRPr sz="1900"/>
          </a:p>
          <a:p>
            <a:pPr indent="-349250" lvl="1" marL="914400" rtl="0" algn="l">
              <a:spcBef>
                <a:spcPts val="500"/>
              </a:spcBef>
              <a:spcAft>
                <a:spcPts val="0"/>
              </a:spcAft>
              <a:buSzPts val="1900"/>
              <a:buChar char="•"/>
            </a:pPr>
            <a:r>
              <a:rPr lang="sv-SE" sz="1900"/>
              <a:t>If an airport doesn’t exist, the </a:t>
            </a:r>
            <a:br>
              <a:rPr lang="sv-SE" sz="1900"/>
            </a:br>
            <a:r>
              <a:rPr lang="sv-SE" sz="1900"/>
              <a:t>connection is invalid… </a:t>
            </a:r>
            <a:endParaRPr sz="19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a:p>
        </p:txBody>
      </p:sp>
      <p:sp>
        <p:nvSpPr>
          <p:cNvPr id="153" name="Google Shape;153;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54" name="Google Shape;154;p25"/>
          <p:cNvPicPr preferRelativeResize="0"/>
          <p:nvPr/>
        </p:nvPicPr>
        <p:blipFill>
          <a:blip r:embed="rId3">
            <a:alphaModFix/>
          </a:blip>
          <a:stretch>
            <a:fillRect/>
          </a:stretch>
        </p:blipFill>
        <p:spPr>
          <a:xfrm>
            <a:off x="5300974" y="2047875"/>
            <a:ext cx="3652526" cy="2571749"/>
          </a:xfrm>
          <a:prstGeom prst="rect">
            <a:avLst/>
          </a:prstGeom>
          <a:noFill/>
          <a:ln>
            <a:noFill/>
          </a:ln>
        </p:spPr>
      </p:pic>
      <p:sp>
        <p:nvSpPr>
          <p:cNvPr id="155" name="Google Shape;155;p25"/>
          <p:cNvSpPr/>
          <p:nvPr/>
        </p:nvSpPr>
        <p:spPr>
          <a:xfrm>
            <a:off x="6598300" y="524675"/>
            <a:ext cx="2355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4"/>
              </a:rPr>
              <a:t>https://bit.ly/2Mlmz4t</a:t>
            </a:r>
            <a:r>
              <a:rPr b="1" lang="sv-SE" sz="1700"/>
              <a:t>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61" name="Google Shape;161;p2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000">
                <a:latin typeface="Consolas"/>
                <a:ea typeface="Consolas"/>
                <a:cs typeface="Consolas"/>
                <a:sym typeface="Consolas"/>
              </a:rPr>
              <a:t>validConnection(Flight flightA, Flight flightB) </a:t>
            </a:r>
            <a:br>
              <a:rPr b="1" lang="sv-SE" sz="2000">
                <a:latin typeface="Consolas"/>
                <a:ea typeface="Consolas"/>
                <a:cs typeface="Consolas"/>
                <a:sym typeface="Consolas"/>
              </a:rPr>
            </a:br>
            <a:r>
              <a:rPr b="1" lang="sv-SE" sz="2000">
                <a:latin typeface="Consolas"/>
                <a:ea typeface="Consolas"/>
                <a:cs typeface="Consolas"/>
                <a:sym typeface="Consolas"/>
              </a:rPr>
              <a:t>                 returns ValidityCode</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sv-SE" sz="2100"/>
              <a:t>A </a:t>
            </a:r>
            <a:r>
              <a:rPr b="1" lang="sv-SE" sz="2100">
                <a:latin typeface="Consolas"/>
                <a:ea typeface="Consolas"/>
                <a:cs typeface="Consolas"/>
                <a:sym typeface="Consolas"/>
              </a:rPr>
              <a:t>Flight</a:t>
            </a:r>
            <a:r>
              <a:rPr lang="sv-SE" sz="2100">
                <a:latin typeface="Consolas"/>
                <a:ea typeface="Consolas"/>
                <a:cs typeface="Consolas"/>
                <a:sym typeface="Consolas"/>
              </a:rPr>
              <a:t> </a:t>
            </a:r>
            <a:r>
              <a:rPr lang="sv-SE" sz="2100"/>
              <a:t>is a data structure consisting of:</a:t>
            </a:r>
            <a:endParaRPr sz="2100"/>
          </a:p>
          <a:p>
            <a:pPr indent="-349250" lvl="0" marL="457200" rtl="0" algn="l">
              <a:lnSpc>
                <a:spcPct val="100000"/>
              </a:lnSpc>
              <a:spcBef>
                <a:spcPts val="0"/>
              </a:spcBef>
              <a:spcAft>
                <a:spcPts val="0"/>
              </a:spcAft>
              <a:buSzPts val="1900"/>
              <a:buChar char="●"/>
            </a:pPr>
            <a:r>
              <a:rPr lang="sv-SE" sz="1900"/>
              <a:t>A unique identifying flight code </a:t>
            </a:r>
            <a:br>
              <a:rPr lang="sv-SE" sz="1900"/>
            </a:br>
            <a:r>
              <a:rPr lang="sv-SE" sz="1900"/>
              <a:t>(string, three characters followed by four numbers).</a:t>
            </a:r>
            <a:endParaRPr sz="1900"/>
          </a:p>
          <a:p>
            <a:pPr indent="-349250" lvl="0" marL="457200" rtl="0" algn="l">
              <a:lnSpc>
                <a:spcPct val="100000"/>
              </a:lnSpc>
              <a:spcBef>
                <a:spcPts val="0"/>
              </a:spcBef>
              <a:spcAft>
                <a:spcPts val="0"/>
              </a:spcAft>
              <a:buSzPts val="1900"/>
              <a:buChar char="●"/>
            </a:pPr>
            <a:r>
              <a:rPr lang="sv-SE" sz="1900"/>
              <a:t>The originating airport code (three character string).</a:t>
            </a:r>
            <a:endParaRPr sz="1900"/>
          </a:p>
          <a:p>
            <a:pPr indent="-349250" lvl="0" marL="457200" rtl="0" algn="l">
              <a:lnSpc>
                <a:spcPct val="100000"/>
              </a:lnSpc>
              <a:spcBef>
                <a:spcPts val="0"/>
              </a:spcBef>
              <a:spcAft>
                <a:spcPts val="0"/>
              </a:spcAft>
              <a:buSzPts val="1900"/>
              <a:buChar char="●"/>
            </a:pPr>
            <a:r>
              <a:rPr lang="sv-SE" sz="1900"/>
              <a:t>The scheduled departure time from the originating airport </a:t>
            </a:r>
            <a:br>
              <a:rPr lang="sv-SE" sz="1900"/>
            </a:br>
            <a:r>
              <a:rPr lang="sv-SE" sz="1900"/>
              <a:t>(in universal time).</a:t>
            </a:r>
            <a:endParaRPr sz="1900"/>
          </a:p>
          <a:p>
            <a:pPr indent="-349250" lvl="0" marL="457200" rtl="0" algn="l">
              <a:lnSpc>
                <a:spcPct val="100000"/>
              </a:lnSpc>
              <a:spcBef>
                <a:spcPts val="0"/>
              </a:spcBef>
              <a:spcAft>
                <a:spcPts val="0"/>
              </a:spcAft>
              <a:buSzPts val="1900"/>
              <a:buChar char="●"/>
            </a:pPr>
            <a:r>
              <a:rPr lang="sv-SE" sz="1900"/>
              <a:t>The destination airport code (three character string).</a:t>
            </a:r>
            <a:endParaRPr sz="1900"/>
          </a:p>
          <a:p>
            <a:pPr indent="-349250" lvl="0" marL="457200" rtl="0" algn="l">
              <a:lnSpc>
                <a:spcPct val="100000"/>
              </a:lnSpc>
              <a:spcBef>
                <a:spcPts val="0"/>
              </a:spcBef>
              <a:spcAft>
                <a:spcPts val="0"/>
              </a:spcAft>
              <a:buSzPts val="1900"/>
              <a:buChar char="●"/>
            </a:pPr>
            <a:r>
              <a:rPr lang="sv-SE" sz="1900"/>
              <a:t>The scheduled arrival time at the destination airport (in universal time).</a:t>
            </a:r>
            <a:endParaRPr/>
          </a:p>
          <a:p>
            <a:pPr indent="0" lvl="0" marL="0" rtl="0" algn="l">
              <a:spcBef>
                <a:spcPts val="0"/>
              </a:spcBef>
              <a:spcAft>
                <a:spcPts val="0"/>
              </a:spcAft>
              <a:buNone/>
            </a:pPr>
            <a:r>
              <a:t/>
            </a:r>
            <a:endParaRPr sz="1800"/>
          </a:p>
        </p:txBody>
      </p:sp>
      <p:sp>
        <p:nvSpPr>
          <p:cNvPr id="162" name="Google Shape;16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163" name="Google Shape;163;p26"/>
          <p:cNvSpPr/>
          <p:nvPr/>
        </p:nvSpPr>
        <p:spPr>
          <a:xfrm>
            <a:off x="6598300" y="524675"/>
            <a:ext cx="2355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https://bit.ly/2Mlmz4t</a:t>
            </a:r>
            <a:r>
              <a:rPr b="1" lang="sv-SE" sz="1700"/>
              <a:t>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69" name="Google Shape;16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is also a flight database, where each record contains:</a:t>
            </a:r>
            <a:endParaRPr sz="1600"/>
          </a:p>
          <a:p>
            <a:pPr indent="-330200" lvl="0" marL="457200" rtl="0" algn="l">
              <a:spcBef>
                <a:spcPts val="0"/>
              </a:spcBef>
              <a:spcAft>
                <a:spcPts val="0"/>
              </a:spcAft>
              <a:buSzPts val="1600"/>
              <a:buChar char="●"/>
            </a:pPr>
            <a:r>
              <a:rPr lang="sv-SE" sz="1600"/>
              <a:t>Three-letter airport code (three character string).</a:t>
            </a:r>
            <a:endParaRPr sz="1600"/>
          </a:p>
          <a:p>
            <a:pPr indent="-330200" lvl="0" marL="457200" rtl="0" algn="l">
              <a:spcBef>
                <a:spcPts val="0"/>
              </a:spcBef>
              <a:spcAft>
                <a:spcPts val="0"/>
              </a:spcAft>
              <a:buSzPts val="1600"/>
              <a:buChar char="●"/>
            </a:pPr>
            <a:r>
              <a:rPr lang="sv-SE" sz="1600"/>
              <a:t>Airport country (string).</a:t>
            </a:r>
            <a:endParaRPr sz="1600"/>
          </a:p>
          <a:p>
            <a:pPr indent="-317500" lvl="1" marL="914400" rtl="0" algn="l">
              <a:spcBef>
                <a:spcPts val="0"/>
              </a:spcBef>
              <a:spcAft>
                <a:spcPts val="0"/>
              </a:spcAft>
              <a:buSzPts val="1400"/>
              <a:buChar char="○"/>
            </a:pPr>
            <a:r>
              <a:rPr lang="sv-SE" sz="1400"/>
              <a:t>If in the Schengen Area, this is indicated instead of the home country.</a:t>
            </a:r>
            <a:endParaRPr sz="1400"/>
          </a:p>
          <a:p>
            <a:pPr indent="-330200" lvl="0" marL="457200" rtl="0" algn="l">
              <a:spcBef>
                <a:spcPts val="0"/>
              </a:spcBef>
              <a:spcAft>
                <a:spcPts val="0"/>
              </a:spcAft>
              <a:buSzPts val="1600"/>
              <a:buChar char="●"/>
            </a:pPr>
            <a:r>
              <a:rPr lang="sv-SE" sz="1600"/>
              <a:t>Minimum domestic connection time </a:t>
            </a:r>
            <a:endParaRPr sz="1600"/>
          </a:p>
          <a:p>
            <a:pPr indent="-317500" lvl="1" marL="914400" rtl="0" algn="l">
              <a:spcBef>
                <a:spcPts val="0"/>
              </a:spcBef>
              <a:spcAft>
                <a:spcPts val="0"/>
              </a:spcAft>
              <a:buSzPts val="1400"/>
              <a:buChar char="○"/>
            </a:pPr>
            <a:r>
              <a:rPr lang="sv-SE" sz="1400"/>
              <a:t>(integer, minimum num. minutes that must be allowed for flight connections to be valid).</a:t>
            </a:r>
            <a:endParaRPr sz="1400"/>
          </a:p>
          <a:p>
            <a:pPr indent="-330200" lvl="0" marL="457200" rtl="0" algn="l">
              <a:spcBef>
                <a:spcPts val="0"/>
              </a:spcBef>
              <a:spcAft>
                <a:spcPts val="0"/>
              </a:spcAft>
              <a:buSzPts val="1600"/>
              <a:buChar char="●"/>
            </a:pPr>
            <a:r>
              <a:rPr lang="sv-SE" sz="1600"/>
              <a:t>Minimum international connection time </a:t>
            </a:r>
            <a:endParaRPr sz="1600"/>
          </a:p>
          <a:p>
            <a:pPr indent="-317500" lvl="1" marL="914400" rtl="0" algn="l">
              <a:spcBef>
                <a:spcPts val="0"/>
              </a:spcBef>
              <a:spcAft>
                <a:spcPts val="0"/>
              </a:spcAft>
              <a:buSzPts val="1400"/>
              <a:buChar char="○"/>
            </a:pPr>
            <a:r>
              <a:rPr lang="sv-SE" sz="1400"/>
              <a:t>(more time is required due to need to clear customs and meet regulations)</a:t>
            </a:r>
            <a:endParaRPr sz="14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sv-SE" sz="1600">
                <a:latin typeface="Consolas"/>
                <a:ea typeface="Consolas"/>
                <a:cs typeface="Consolas"/>
                <a:sym typeface="Consolas"/>
              </a:rPr>
              <a:t>ValidityCode</a:t>
            </a:r>
            <a:r>
              <a:rPr lang="sv-SE" sz="1600"/>
              <a:t> is an integer with value:</a:t>
            </a:r>
            <a:endParaRPr sz="1600"/>
          </a:p>
          <a:p>
            <a:pPr indent="-330200" lvl="0" marL="457200" rtl="0" algn="l">
              <a:spcBef>
                <a:spcPts val="0"/>
              </a:spcBef>
              <a:spcAft>
                <a:spcPts val="0"/>
              </a:spcAft>
              <a:buSzPts val="1600"/>
              <a:buChar char="•"/>
            </a:pPr>
            <a:r>
              <a:rPr lang="sv-SE" sz="1600"/>
              <a:t>0 for OK</a:t>
            </a:r>
            <a:endParaRPr sz="1600"/>
          </a:p>
          <a:p>
            <a:pPr indent="-330200" lvl="0" marL="457200" rtl="0" algn="l">
              <a:spcBef>
                <a:spcPts val="0"/>
              </a:spcBef>
              <a:spcAft>
                <a:spcPts val="0"/>
              </a:spcAft>
              <a:buSzPts val="1600"/>
              <a:buChar char="•"/>
            </a:pPr>
            <a:r>
              <a:rPr lang="sv-SE" sz="1600"/>
              <a:t>1 for invalid airport code</a:t>
            </a:r>
            <a:endParaRPr sz="1600"/>
          </a:p>
          <a:p>
            <a:pPr indent="-330200" lvl="0" marL="457200" rtl="0" algn="l">
              <a:spcBef>
                <a:spcPts val="0"/>
              </a:spcBef>
              <a:spcAft>
                <a:spcPts val="0"/>
              </a:spcAft>
              <a:buSzPts val="1600"/>
              <a:buChar char="•"/>
            </a:pPr>
            <a:r>
              <a:rPr lang="sv-SE" sz="1600"/>
              <a:t>2 for a connection that is too short</a:t>
            </a:r>
            <a:endParaRPr sz="1600"/>
          </a:p>
          <a:p>
            <a:pPr indent="-330200" lvl="0" marL="457200" rtl="0" algn="l">
              <a:spcBef>
                <a:spcPts val="0"/>
              </a:spcBef>
              <a:spcAft>
                <a:spcPts val="0"/>
              </a:spcAft>
              <a:buSzPts val="1600"/>
              <a:buChar char="•"/>
            </a:pPr>
            <a:r>
              <a:rPr lang="sv-SE" sz="1600"/>
              <a:t>3 for flights that do not connect (flightA does not land in same location as flightB)</a:t>
            </a:r>
            <a:endParaRPr sz="1600"/>
          </a:p>
          <a:p>
            <a:pPr indent="-330200" lvl="0" marL="457200" rtl="0" algn="l">
              <a:spcBef>
                <a:spcPts val="0"/>
              </a:spcBef>
              <a:spcAft>
                <a:spcPts val="0"/>
              </a:spcAft>
              <a:buSzPts val="1600"/>
              <a:buChar char="•"/>
            </a:pPr>
            <a:r>
              <a:rPr lang="sv-SE" sz="1600"/>
              <a:t>4 for any other errors (malformed input or any other unexpected errors).</a:t>
            </a:r>
            <a:endParaRPr sz="1600"/>
          </a:p>
          <a:p>
            <a:pPr indent="0" lvl="0" marL="0" rtl="0" algn="l">
              <a:spcBef>
                <a:spcPts val="0"/>
              </a:spcBef>
              <a:spcAft>
                <a:spcPts val="0"/>
              </a:spcAft>
              <a:buClr>
                <a:schemeClr val="dk1"/>
              </a:buClr>
              <a:buSzPts val="1100"/>
              <a:buFont typeface="Arial"/>
              <a:buNone/>
            </a:pPr>
            <a:r>
              <a:t/>
            </a:r>
            <a:endParaRPr sz="1600"/>
          </a:p>
        </p:txBody>
      </p:sp>
      <p:sp>
        <p:nvSpPr>
          <p:cNvPr id="170" name="Google Shape;17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71" name="Google Shape;171;p27"/>
          <p:cNvSpPr/>
          <p:nvPr/>
        </p:nvSpPr>
        <p:spPr>
          <a:xfrm>
            <a:off x="6598300" y="524675"/>
            <a:ext cx="2355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https://bit.ly/2Mlmz4t</a:t>
            </a:r>
            <a:r>
              <a:rPr b="1" lang="sv-SE" sz="1700"/>
              <a:t> </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78" name="Google Shape;17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200">
                <a:latin typeface="Consolas"/>
                <a:ea typeface="Consolas"/>
                <a:cs typeface="Consolas"/>
                <a:sym typeface="Consolas"/>
              </a:rPr>
              <a:t>validConnection(Flight flightA, Flight flightB) </a:t>
            </a:r>
            <a:endParaRPr b="1" sz="2200">
              <a:latin typeface="Consolas"/>
              <a:ea typeface="Consolas"/>
              <a:cs typeface="Consolas"/>
              <a:sym typeface="Consolas"/>
            </a:endParaRPr>
          </a:p>
          <a:p>
            <a:pPr indent="0" lvl="0" marL="0" rtl="0" algn="l">
              <a:spcBef>
                <a:spcPts val="1000"/>
              </a:spcBef>
              <a:spcAft>
                <a:spcPts val="0"/>
              </a:spcAft>
              <a:buNone/>
            </a:pPr>
            <a:r>
              <a:rPr b="1" lang="sv-SE" sz="2200">
                <a:latin typeface="Consolas"/>
                <a:ea typeface="Consolas"/>
                <a:cs typeface="Consolas"/>
                <a:sym typeface="Consolas"/>
              </a:rPr>
              <a:t>                 returns ValidityCode</a:t>
            </a:r>
            <a:endParaRPr b="1"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0" name="Google Shape;180;p28"/>
          <p:cNvSpPr/>
          <p:nvPr/>
        </p:nvSpPr>
        <p:spPr>
          <a:xfrm>
            <a:off x="1432151" y="2491925"/>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81" name="Google Shape;181;p28"/>
          <p:cNvSpPr/>
          <p:nvPr/>
        </p:nvSpPr>
        <p:spPr>
          <a:xfrm>
            <a:off x="2646025" y="31233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82" name="Google Shape;182;p28"/>
          <p:cNvSpPr/>
          <p:nvPr/>
        </p:nvSpPr>
        <p:spPr>
          <a:xfrm>
            <a:off x="3750410" y="3760112"/>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cxnSp>
        <p:nvCxnSpPr>
          <p:cNvPr id="183" name="Google Shape;183;p28"/>
          <p:cNvCxnSpPr>
            <a:endCxn id="180" idx="1"/>
          </p:cNvCxnSpPr>
          <p:nvPr/>
        </p:nvCxnSpPr>
        <p:spPr>
          <a:xfrm>
            <a:off x="619151" y="1866875"/>
            <a:ext cx="813000" cy="856800"/>
          </a:xfrm>
          <a:prstGeom prst="straightConnector1">
            <a:avLst/>
          </a:prstGeom>
          <a:noFill/>
          <a:ln cap="flat" cmpd="sng" w="19050">
            <a:solidFill>
              <a:srgbClr val="6F828C"/>
            </a:solidFill>
            <a:prstDash val="solid"/>
            <a:round/>
            <a:headEnd len="med" w="med" type="none"/>
            <a:tailEnd len="med" w="med" type="triangle"/>
          </a:ln>
        </p:spPr>
      </p:cxnSp>
      <p:cxnSp>
        <p:nvCxnSpPr>
          <p:cNvPr id="184" name="Google Shape;184;p28"/>
          <p:cNvCxnSpPr/>
          <p:nvPr/>
        </p:nvCxnSpPr>
        <p:spPr>
          <a:xfrm>
            <a:off x="1969068" y="2955420"/>
            <a:ext cx="677100" cy="389100"/>
          </a:xfrm>
          <a:prstGeom prst="straightConnector1">
            <a:avLst/>
          </a:prstGeom>
          <a:noFill/>
          <a:ln cap="flat" cmpd="sng" w="19050">
            <a:solidFill>
              <a:srgbClr val="6F828C"/>
            </a:solidFill>
            <a:prstDash val="solid"/>
            <a:round/>
            <a:headEnd len="med" w="med" type="none"/>
            <a:tailEnd len="med" w="med" type="triangle"/>
          </a:ln>
        </p:spPr>
      </p:cxnSp>
      <p:cxnSp>
        <p:nvCxnSpPr>
          <p:cNvPr id="185" name="Google Shape;185;p28"/>
          <p:cNvCxnSpPr/>
          <p:nvPr/>
        </p:nvCxnSpPr>
        <p:spPr>
          <a:xfrm>
            <a:off x="3073462" y="3586849"/>
            <a:ext cx="677100" cy="389100"/>
          </a:xfrm>
          <a:prstGeom prst="straightConnector1">
            <a:avLst/>
          </a:prstGeom>
          <a:noFill/>
          <a:ln cap="flat" cmpd="sng" w="19050">
            <a:solidFill>
              <a:srgbClr val="6F828C"/>
            </a:solidFill>
            <a:prstDash val="solid"/>
            <a:round/>
            <a:headEnd len="med" w="med" type="none"/>
            <a:tailEnd len="med" w="med" type="triangle"/>
          </a:ln>
        </p:spPr>
      </p:cxnSp>
      <p:sp>
        <p:nvSpPr>
          <p:cNvPr id="186" name="Google Shape;186;p28"/>
          <p:cNvSpPr/>
          <p:nvPr/>
        </p:nvSpPr>
        <p:spPr>
          <a:xfrm>
            <a:off x="3809876" y="2491925"/>
            <a:ext cx="4261800" cy="4635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87" name="Google Shape;187;p28"/>
          <p:cNvSpPr/>
          <p:nvPr/>
        </p:nvSpPr>
        <p:spPr>
          <a:xfrm>
            <a:off x="5006075" y="3072400"/>
            <a:ext cx="35379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88" name="Google Shape;188;p28"/>
          <p:cNvSpPr/>
          <p:nvPr/>
        </p:nvSpPr>
        <p:spPr>
          <a:xfrm>
            <a:off x="5760300" y="3741775"/>
            <a:ext cx="29265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ERROR, SINGLE, 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194" name="Google Shape;194;p29"/>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195" name="Google Shape;195;p29"/>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96" name="Google Shape;196;p29"/>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97" name="Google Shape;197;p29"/>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98" name="Google Shape;198;p29"/>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199" name="Google Shape;199;p29"/>
          <p:cNvCxnSpPr>
            <a:endCxn id="195"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00" name="Google Shape;200;p29"/>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01" name="Google Shape;201;p29"/>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02" name="Google Shape;202;p29"/>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203" name="Google Shape;203;p29"/>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204" name="Google Shape;204;p29"/>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205" name="Google Shape;205;p29"/>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206" name="Google Shape;206;p29"/>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207" name="Google Shape;207;p29"/>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208" name="Google Shape;208;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215" name="Google Shape;215;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explicit parameters (Flight A and B) and one implicit (airport database).</a:t>
            </a:r>
            <a:endParaRPr/>
          </a:p>
          <a:p>
            <a:pPr indent="-368300" lvl="1" marL="914400" rtl="0" algn="l">
              <a:spcBef>
                <a:spcPts val="500"/>
              </a:spcBef>
              <a:spcAft>
                <a:spcPts val="0"/>
              </a:spcAft>
              <a:buSzPts val="2200"/>
              <a:buChar char="•"/>
            </a:pPr>
            <a:r>
              <a:rPr lang="sv-SE"/>
              <a:t>Flight has multiple fields (potential choices)</a:t>
            </a:r>
            <a:endParaRPr/>
          </a:p>
          <a:p>
            <a:pPr indent="-368300" lvl="1" marL="914400" rtl="0" algn="l">
              <a:spcBef>
                <a:spcPts val="500"/>
              </a:spcBef>
              <a:spcAft>
                <a:spcPts val="0"/>
              </a:spcAft>
              <a:buSzPts val="2200"/>
              <a:buChar char="•"/>
            </a:pPr>
            <a:r>
              <a:rPr lang="sv-SE"/>
              <a:t>Database records have multiple fields (potential choices).</a:t>
            </a:r>
            <a:endParaRPr/>
          </a:p>
          <a:p>
            <a:pPr indent="-368300" lvl="1" marL="914400" rtl="0" algn="l">
              <a:spcBef>
                <a:spcPts val="500"/>
              </a:spcBef>
              <a:spcAft>
                <a:spcPts val="0"/>
              </a:spcAft>
              <a:buSzPts val="2200"/>
              <a:buChar char="•"/>
            </a:pPr>
            <a:r>
              <a:rPr lang="sv-SE"/>
              <a:t>Remember that representative values can interact. This must be accounted for.</a:t>
            </a:r>
            <a:endParaRPr/>
          </a:p>
          <a:p>
            <a:pPr indent="-342900" lvl="2" marL="1371600" rtl="0" algn="l">
              <a:spcBef>
                <a:spcPts val="500"/>
              </a:spcBef>
              <a:spcAft>
                <a:spcPts val="0"/>
              </a:spcAft>
              <a:buSzPts val="1800"/>
              <a:buChar char="•"/>
            </a:pPr>
            <a:r>
              <a:rPr b="1" lang="sv-SE"/>
              <a:t>IF constraints indicate when combinations of values should be used for different choices.</a:t>
            </a:r>
            <a:endParaRPr b="1"/>
          </a:p>
        </p:txBody>
      </p:sp>
      <p:sp>
        <p:nvSpPr>
          <p:cNvPr id="216" name="Google Shape;216;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7" name="Google Shape;217;p30"/>
          <p:cNvSpPr/>
          <p:nvPr/>
        </p:nvSpPr>
        <p:spPr>
          <a:xfrm>
            <a:off x="6598300" y="524675"/>
            <a:ext cx="2355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https://bit.ly/2Mlmz4t</a:t>
            </a:r>
            <a:r>
              <a:rPr b="1" lang="sv-SE" sz="1700"/>
              <a:t> </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224" name="Google Shape;224;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 how </a:t>
            </a:r>
            <a:r>
              <a:rPr lang="sv-SE"/>
              <a:t>arrival time (flight A), departure time (flight B), and minimum connection time interact.</a:t>
            </a:r>
            <a:endParaRPr/>
          </a:p>
          <a:p>
            <a:pPr indent="-393700" lvl="0" marL="457200" rtl="0" algn="l">
              <a:spcBef>
                <a:spcPts val="1000"/>
              </a:spcBef>
              <a:spcAft>
                <a:spcPts val="0"/>
              </a:spcAft>
              <a:buSzPts val="2600"/>
              <a:buChar char="•"/>
            </a:pPr>
            <a:r>
              <a:rPr lang="sv-SE"/>
              <a:t>Consider that domestic and international connection times can differ in length.</a:t>
            </a:r>
            <a:endParaRPr/>
          </a:p>
          <a:p>
            <a:pPr indent="-393700" lvl="0" marL="457200" rtl="0" algn="l">
              <a:spcBef>
                <a:spcPts val="1000"/>
              </a:spcBef>
              <a:spcAft>
                <a:spcPts val="0"/>
              </a:spcAft>
              <a:buSzPts val="2600"/>
              <a:buChar char="•"/>
            </a:pPr>
            <a:r>
              <a:rPr lang="sv-SE"/>
              <a:t>Consider how the database contents can influence behavior.</a:t>
            </a:r>
            <a:endParaRPr/>
          </a:p>
          <a:p>
            <a:pPr indent="-393700" lvl="0" marL="457200" rtl="0" algn="l">
              <a:spcBef>
                <a:spcPts val="1000"/>
              </a:spcBef>
              <a:spcAft>
                <a:spcPts val="0"/>
              </a:spcAft>
              <a:buSzPts val="2600"/>
              <a:buChar char="•"/>
            </a:pPr>
            <a:r>
              <a:rPr lang="sv-SE"/>
              <a:t>Consider how input can be invalid or malformed </a:t>
            </a:r>
            <a:endParaRPr/>
          </a:p>
          <a:p>
            <a:pPr indent="-368300" lvl="1" marL="914400" rtl="0" algn="l">
              <a:spcBef>
                <a:spcPts val="500"/>
              </a:spcBef>
              <a:spcAft>
                <a:spcPts val="0"/>
              </a:spcAft>
              <a:buSzPts val="2200"/>
              <a:buChar char="•"/>
            </a:pPr>
            <a:r>
              <a:rPr lang="sv-SE"/>
              <a:t>(don’t just list “invalid input” but give clear examples).</a:t>
            </a:r>
            <a:endParaRPr/>
          </a:p>
        </p:txBody>
      </p:sp>
      <p:sp>
        <p:nvSpPr>
          <p:cNvPr id="225" name="Google Shape;22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6" name="Google Shape;226;p31"/>
          <p:cNvSpPr/>
          <p:nvPr/>
        </p:nvSpPr>
        <p:spPr>
          <a:xfrm>
            <a:off x="6598300" y="524675"/>
            <a:ext cx="23553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https://bit.ly/2Mlmz4t</a:t>
            </a:r>
            <a:r>
              <a:rPr b="1" lang="sv-SE" sz="1700"/>
              <a:t> </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