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 id="2147483666" r:id="rId6"/>
    <p:sldMasterId id="2147483667" r:id="rId7"/>
    <p:sldMasterId id="214748366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0DEC23-2B69-4CF5-98B9-6AB3B04AA034}">
  <a:tblStyle styleId="{D70DEC23-2B69-4CF5-98B9-6AB3B04AA0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30" Type="http://schemas.openxmlformats.org/officeDocument/2006/relationships/slide" Target="slides/slide21.xml"/><Relationship Id="rId74" Type="http://schemas.openxmlformats.org/officeDocument/2006/relationships/slide" Target="slides/slide65.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ing.postman.com/docs/writing-scripts/script-references/test-exampl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e6c2e761e_0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e6c2e761e_0_4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 is done through an interface, which means that you do not need a detailed knowledge of the internal system class and method structure to create test cases. From the requirments phase, you form an idea of the functionalityo ffered through a top-level interface. This means that system testing is often planned from near the start of a project, often as part of or right after requirements specification. Test cases are formed based on our knowledge of the high-level functiionality and how it should work gleaned from the requirements, and they are a tool to help us refine our requirements. If we create a test case, we can think about the requirements that informed that test case, we can look for missing outcomes or contradictions or other missing information that, in turn, will help us produce better requirements from the start. We can then execute the tests later in the project when we have code and the concrete interface.</a:t>
            </a:r>
            <a:endParaRPr/>
          </a:p>
        </p:txBody>
      </p:sp>
      <p:sp>
        <p:nvSpPr>
          <p:cNvPr id="252" name="Google Shape;252;gae6c2e761e_0_4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e6c2e761e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e6c2e761e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I say interface,  I mean that we have some clearly defined way to access the functionality offered by the code at the level of granularity we are testing at - a class, a subsystem, or the system as a whole. </a:t>
            </a:r>
            <a:endParaRPr/>
          </a:p>
          <a:p>
            <a:pPr indent="0" lvl="0" marL="0" rtl="0" algn="l">
              <a:spcBef>
                <a:spcPts val="0"/>
              </a:spcBef>
              <a:spcAft>
                <a:spcPts val="0"/>
              </a:spcAft>
              <a:buNone/>
            </a:pPr>
            <a:r>
              <a:rPr lang="sv-SE"/>
              <a:t>How this code can accessed from the outside. There are four main types of interfaces that we are concerned with. First are parameter interfaces. This is a code-level construct. A set of methods that are public, and that are appropriate for accessing the code we are interested in testing. A parameter interface is a set of one or more methods called by code, where we pass information through the method arguments. All classes have a parameter interface. Many times, a “subsystem” is not an indepedent executable, but just a set of classes we have roped off, that are accessed through a specially designated class that we call. This is a parameter interface to that subsystem, and we should test that subsystem through different parameter combinations to those methods. Second is a procedural interface, where one component encapsulates a set of functions that can be called by other components. That is, it offers an API, CLI, or other dedicated interface surfacing a few high-level functions. This interface controls access to subsystem functionality. Thus, is important to test rigorously, as these high-level functions will integrate several underlying components - classes or subsystems togetehr.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e6c2e761e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e6c2e761e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a shared memory interface, A block of memory is shared between components. the different subsystems don’t talk directly, but instead make changes to and read from a central data source or block of dedicated memory.Data is placed in this memory by one subsystem and retrieved by another. The different elements may not communicate directly, but their behavior is influenced by the state of the data.  Common if system is architected around a central data repository. This is a form of interface that must be tested by manupulating this data. Finally, we might have Message-Passing Interfaces where one component requests a service by passing a message to another component. A return message indicates the results of executing the service. Common in parallel systems, client-server systems. Common when you have multiple processes that need to synchronize from time to time, but mostly run independently and can’t be expected to immediately respond to a method call.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b19ff9da7_0_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b19ff9da7_0_6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 are one of the most common forms of error in complex systems. These usually fall into three types. (1) </a:t>
            </a:r>
            <a:r>
              <a:rPr lang="sv-SE"/>
              <a:t>A calling component calls another component and makes an error in the use of its interface, in how it is called. This might be wrong type or malformed data passed to a parameter, parameters passed in the wrong order, wrong number of parameters input. (3) Incorrect assumptions made about the called component.  </a:t>
            </a:r>
            <a:r>
              <a:rPr lang="sv-SE"/>
              <a:t>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Timing errors. Producer of data and consumer of data may operate at different speeds, and may access out of data information as a result. You need to watch out for all three of these, and write tests to account for them.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e6c2e761e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e6c2e761e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testing types are not equal in number that you write. Unit tests validate your app's behavior one class at a time. These are about 70% of your tests in a project. It is important to verify that the classes work as expected before we combine them. Then, system Integration tests validate either interactions between levels of the stack within a subsystem - a cluster of classes-, or interactions between related subsystems at the system level. These tend to be about 20% of your tests. Finally, End-to-end tests or GUI tests and exploratory tests validate user journeys spanning multiple subsytems of your app. These tend to make up the remaining 10% of your number of tests.</a:t>
            </a:r>
            <a:endParaRPr/>
          </a:p>
          <a:p>
            <a:pPr indent="0" lvl="0" marL="0" rtl="0" algn="l">
              <a:spcBef>
                <a:spcPts val="0"/>
              </a:spcBef>
              <a:spcAft>
                <a:spcPts val="0"/>
              </a:spcAft>
              <a:buNone/>
            </a:pPr>
            <a:r>
              <a:t/>
            </a:r>
            <a:endParaRPr/>
          </a:p>
        </p:txBody>
      </p:sp>
      <p:sp>
        <p:nvSpPr>
          <p:cNvPr id="281" name="Google Shape;281;gae6c2e761e_0_3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ae6c2e761e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ae6c2e761e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70/20/10 split is what Google recommends. Thus is not set in stone, but has a logical underpinning. The reason for this is that as you work up the pyramid, from small unit tests to large complex UI tests, each test increases in fidelity but also increases in execution time and effort to create, maintain, and debug. Therefore, you should write more unit tests than system integration tests, and more system tests than GUI tests. Unit tests run through the command line, on the machine you use to develop the app. They run quickly, in milliseconds. They are small and simple. Integration tests require more setup, more communication, tend to include more actions and method calls. They take more time to run. GUI tests require running the full system, may require special hardware - if testing an Android app, you run the test on the phone itself. You should run GUI tests on multiple devices too in any case, to make sure they work in different hardware, OS, and software configurations. You may also need humans in the loop. This dramatically increases the required execution time. GUI tests are also often more complex, so they require more maintenance effort too. The good news is that this split also works out even without the speed factor. Units are tested in isolation. Well-tested units should integrate more cleanly - if there are issues, they are due to the integration itself and not a problem solely in one unit. Creating more unit tests makes the other levels easier as well. Cheaper and easier.</a:t>
            </a:r>
            <a:endParaRPr/>
          </a:p>
        </p:txBody>
      </p:sp>
      <p:sp>
        <p:nvSpPr>
          <p:cNvPr id="290" name="Google Shape;290;gae6c2e761e_0_3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b19ff9da7_0_13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b19ff9da7_0_13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99" name="Google Shape;299;g9b19ff9da7_0_13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e6c2e761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e6c2e761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rgbClr val="4F4F4F"/>
                </a:solidFill>
              </a:rPr>
              <a:t>Last time, we discussed the process of creating System-level tests. As a reminder, this is a five stage process.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Y</a:t>
            </a:r>
            <a:r>
              <a:rPr lang="sv-SE">
                <a:solidFill>
                  <a:schemeClr val="dk1"/>
                </a:solidFill>
              </a:rPr>
              <a:t>ou need to figure out what the independently testable</a:t>
            </a:r>
            <a:r>
              <a:rPr lang="sv-SE"/>
              <a:t> functionality </a:t>
            </a:r>
            <a:r>
              <a:rPr lang="sv-SE">
                <a:solidFill>
                  <a:schemeClr val="dk1"/>
                </a:solidFill>
              </a:rPr>
              <a:t>of your system or subsystem </a:t>
            </a:r>
            <a:r>
              <a:rPr lang="sv-SE"/>
              <a:t>is</a:t>
            </a:r>
            <a:r>
              <a:rPr lang="sv-SE">
                <a:solidFill>
                  <a:schemeClr val="dk1"/>
                </a:solidFill>
              </a:rPr>
              <a:t>. What features or functions are surfaced by </a:t>
            </a:r>
            <a:r>
              <a:rPr lang="sv-SE"/>
              <a:t>an interface and </a:t>
            </a:r>
            <a:r>
              <a:rPr lang="sv-SE">
                <a:solidFill>
                  <a:schemeClr val="dk1"/>
                </a:solidFill>
              </a:rPr>
              <a:t>can be tested in isolation. What can we push and observe in the software?</a:t>
            </a:r>
            <a:endParaRPr>
              <a:solidFill>
                <a:schemeClr val="dk1"/>
              </a:solidFill>
            </a:endParaRPr>
          </a:p>
          <a:p>
            <a:pPr indent="-317500" lvl="0" marL="457200" rtl="0" algn="l">
              <a:lnSpc>
                <a:spcPct val="115000"/>
              </a:lnSpc>
              <a:spcBef>
                <a:spcPts val="0"/>
              </a:spcBef>
              <a:spcAft>
                <a:spcPts val="0"/>
              </a:spcAft>
              <a:buSzPts val="1400"/>
              <a:buChar char="-"/>
            </a:pPr>
            <a:r>
              <a:rPr lang="sv-SE"/>
              <a:t>For each of those features, we look at the inputs, configuration options, and execution environment. What can you control when you test this function that would influence the outcome of executing it? This includes both the actual input parameters - what you can pass to the functionality - and any other important aspects you can contorl and that might change the outcome, like database contents or the existence of a file.</a:t>
            </a:r>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For each of those</a:t>
            </a:r>
            <a:r>
              <a:rPr lang="sv-SE"/>
              <a:t> choices, what types</a:t>
            </a:r>
            <a:r>
              <a:rPr lang="sv-SE">
                <a:solidFill>
                  <a:schemeClr val="dk1"/>
                </a:solidFill>
              </a:rPr>
              <a:t> of input will trigger each </a:t>
            </a:r>
            <a:r>
              <a:rPr lang="sv-SE"/>
              <a:t>possible outcome</a:t>
            </a:r>
            <a:r>
              <a:rPr lang="sv-SE">
                <a:solidFill>
                  <a:schemeClr val="dk1"/>
                </a:solidFill>
              </a:rPr>
              <a:t>. </a:t>
            </a:r>
            <a:r>
              <a:rPr lang="sv-SE"/>
              <a:t>What types of input should we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We then combine these representative values to form recipes for test cases, abstract test specifications that state the type of input we will provide. These can lead to many different concrete test cases when we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instantiate the specifications by </a:t>
            </a:r>
            <a:r>
              <a:rPr lang="sv-SE"/>
              <a:t>replacing the abstract representative values with</a:t>
            </a:r>
            <a:r>
              <a:rPr lang="sv-SE">
                <a:solidFill>
                  <a:schemeClr val="dk1"/>
                </a:solidFill>
              </a:rPr>
              <a:t> concrete</a:t>
            </a:r>
            <a:r>
              <a:rPr lang="sv-SE"/>
              <a:t> values</a:t>
            </a:r>
            <a:r>
              <a:rPr lang="sv-SE">
                <a:solidFill>
                  <a:schemeClr val="dk1"/>
                </a:solidFill>
              </a:rPr>
              <a: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b19ff9da7_0_15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b19ff9da7_0_15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independently testable feature is a well-defined function that can be tested in (relative) isolation from other functionality. This is often pretty clear in system or subsystem-level testing. You look at the “verbs” - the actions you can perform with the software. If you are working with an interface, it is the high-level functionality you can access through that interface. So, if our target is a subsystem, and even if we can access its underlying classes, we wouldn’t target those, as those are likely not operating in isolation at the time we have integrated them. We look to the interface and see what it tells us we can do. It can be much fuzzier in a GUI, when testing end-to-end journeys from a user perspective. There, you want to look at use cases or user stories if you have them. Those illustrate different paths through the system. In general, for a UI, look at what the user would see as a distinct, independent function. </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a:t>
            </a:r>
            <a:r>
              <a:rPr lang="sv-SE"/>
              <a:t>This is a low-level functionalithy that you’ve probably already covered in unit testing.</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b19ff9da7_0_15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9b19ff9da7_0_15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Executable tests are typically written in terms of “units” of code.Usually a class or method. (2) </a:t>
            </a:r>
            <a:r>
              <a:rPr lang="sv-SE">
                <a:solidFill>
                  <a:schemeClr val="dk1"/>
                </a:solidFill>
              </a:rPr>
              <a:t>a verb - what does the software do? What actions can it perform? May not correspond to unit(s).</a:t>
            </a:r>
            <a:r>
              <a:rPr lang="sv-SE"/>
              <a:t> </a:t>
            </a:r>
            <a:r>
              <a:rPr lang="sv-SE">
                <a:solidFill>
                  <a:schemeClr val="dk1"/>
                </a:solidFill>
              </a:rPr>
              <a:t>(</a:t>
            </a:r>
            <a:r>
              <a:rPr lang="sv-SE"/>
              <a:t>3</a:t>
            </a:r>
            <a:r>
              <a:rPr lang="sv-SE">
                <a:solidFill>
                  <a:schemeClr val="dk1"/>
                </a:solidFill>
              </a:rPr>
              <a:t>). This is a principle we can apply to dervie test cases at any level of granularity. However, this is </a:t>
            </a:r>
            <a:r>
              <a:rPr lang="sv-SE"/>
              <a:t>usually defined by an interface, and that is really what the purpose of an interface is - to define what the system can do. A system has interfaces. Look to those. </a:t>
            </a:r>
            <a:r>
              <a:rPr lang="sv-SE">
                <a:solidFill>
                  <a:schemeClr val="dk1"/>
                </a:solidFill>
              </a:rPr>
              <a:t> </a:t>
            </a:r>
            <a:r>
              <a:rPr lang="sv-SE"/>
              <a:t>E</a:t>
            </a:r>
            <a:r>
              <a:rPr lang="sv-SE">
                <a:solidFill>
                  <a:schemeClr val="dk1"/>
                </a:solidFill>
              </a:rPr>
              <a:t>ach subsystem offers an interface as well, and has responsibilities it can perform. When we </a:t>
            </a:r>
            <a:r>
              <a:rPr lang="sv-SE"/>
              <a:t>perform integration testing at the subsystem level, look to that interface. Even a</a:t>
            </a:r>
            <a:r>
              <a:rPr lang="sv-SE">
                <a:solidFill>
                  <a:schemeClr val="dk1"/>
                </a:solidFill>
              </a:rPr>
              <a:t>t the class level - a class has methods, thus it has testable f</a:t>
            </a:r>
            <a:r>
              <a:rPr lang="sv-SE"/>
              <a:t>unctionality</a:t>
            </a:r>
            <a:r>
              <a:rPr lang="sv-SE">
                <a:solidFill>
                  <a:schemeClr val="dk1"/>
                </a:solidFill>
              </a:rPr>
              <a:t>. </a:t>
            </a:r>
            <a:r>
              <a:rPr lang="sv-SE"/>
              <a:t>Y</a:t>
            </a:r>
            <a:r>
              <a:rPr lang="sv-SE">
                <a:solidFill>
                  <a:schemeClr val="dk1"/>
                </a:solidFill>
              </a:rPr>
              <a:t>ou can define testable</a:t>
            </a:r>
            <a:r>
              <a:rPr lang="sv-SE"/>
              <a:t> functionality</a:t>
            </a:r>
            <a:r>
              <a:rPr lang="sv-SE">
                <a:solidFill>
                  <a:schemeClr val="dk1"/>
                </a:solidFill>
              </a:rPr>
              <a:t> at different levels of granularity. But, we want to look at this from</a:t>
            </a:r>
            <a:r>
              <a:rPr lang="sv-SE"/>
              <a:t> the outside. Look for an interface. That defines the verbs, </a:t>
            </a:r>
            <a:r>
              <a:rPr lang="sv-SE">
                <a:solidFill>
                  <a:schemeClr val="dk1"/>
                </a:solidFill>
              </a:rPr>
              <a:t>the capabilities that we know the software will have</a:t>
            </a:r>
            <a:r>
              <a:rPr lang="sv-SE"/>
              <a:t>, the actions we can perform with it.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e6c2e761e_0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e6c2e761e_0_2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break testing into independent stages that we stagger throughout the development process. These stages are largely built around different levels of granularity within the system under test. If we look at the system from the outside, it looks like this box. It has interfaces - maybe a GUI, maybe an API, maybe some kind of command line interface. However, there is also a lot going on inside. (click). The system as a whole tends to be architected, as we saw, as a set of larger indepedendent subsystems. Each of these has their own interface, and the subsystems communicate with each other through those interfaces. (click) then, within those, we have a bunch of individual, standalone UNITS (classes), all working together to produce the functionality offered by that subsystem, by calling methods in the other classes when needed - with methods forming another kind of interface. We need to test at all of these levels - class (or unit), subsystems, and the system as a whole.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b19ff9da7_0_15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9b19ff9da7_0_15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outcome of a function depends on the choices we make when we test it. What do I mean by choices? This is anything we can control when we test. The </a:t>
            </a:r>
            <a:r>
              <a:rPr lang="sv-SE"/>
              <a:t>parameters, variable choices, and environmental factors that influence the execution of a feature. The obvious choices are the input parameters of the function. We choose values for those. Of course, we might even drill in further and look at the aspects of the input that we can vary.However,,</a:t>
            </a:r>
            <a:r>
              <a:rPr lang="sv-SE">
                <a:solidFill>
                  <a:schemeClr val="dk1"/>
                </a:solidFill>
              </a:rPr>
              <a:t> explicitly defined parameters might not be the only </a:t>
            </a:r>
            <a:r>
              <a:rPr lang="sv-SE"/>
              <a:t>thing that determines the output you get from a function</a:t>
            </a:r>
            <a:r>
              <a:rPr lang="sv-SE">
                <a:solidFill>
                  <a:schemeClr val="dk1"/>
                </a:solidFill>
              </a:rPr>
              <a:t>. </a:t>
            </a:r>
            <a:r>
              <a:rPr lang="sv-SE"/>
              <a:t>You might have configuration options you chose for the software - flags at start-up, an account we log into. Third, what other environmental factors could lead to a different outcome? There may be many of these and these and configuration options are implicit parameters, as they can have a big impact on the outcome of executing this function. Things like your network connection - number of concurrent users - whether a file exists or not, what is in that file, whether we can connect to the database, what is in that database - does it already have the record we want to insert? - is the hard disk full. We want to consider any important factors that could change the outcome of this function. These are the choices we will decide on when we test.</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9b19ff9da7_0_20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9b19ff9da7_0_20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Say we have a user registration feature on a website. What </a:t>
            </a:r>
            <a:r>
              <a:rPr lang="sv-SE"/>
              <a:t>choices do we make? First (1). It might take in (2). </a:t>
            </a:r>
            <a:r>
              <a:rPr lang="sv-SE">
                <a:solidFill>
                  <a:schemeClr val="dk1"/>
                </a:solidFill>
              </a:rPr>
              <a:t>Now, the explicitly defined parameters might not be the only ones you have to deal with. If you’re registering users, what else might </a:t>
            </a:r>
            <a:r>
              <a:rPr lang="sv-SE"/>
              <a:t>influence the outcome</a:t>
            </a:r>
            <a:r>
              <a:rPr lang="sv-SE">
                <a:solidFill>
                  <a:schemeClr val="dk1"/>
                </a:solidFill>
              </a:rPr>
              <a:t>? How about a database to store those users? That is going to influence execution. Lets sa</a:t>
            </a:r>
            <a:r>
              <a:rPr lang="sv-SE"/>
              <a:t>y</a:t>
            </a:r>
            <a:r>
              <a:rPr lang="sv-SE">
                <a:solidFill>
                  <a:schemeClr val="dk1"/>
                </a:solidFill>
              </a:rPr>
              <a:t> this website i</a:t>
            </a:r>
            <a:r>
              <a:rPr lang="sv-SE"/>
              <a:t>s part of a product line, where we can attach different databases. This adds one more choice - which type of database are we using? Now, we should consider how that database can influence execution. Those are also choice we make when testing. What matters here? This adds more choices. In this case, we might want to consider whether we can connect to the database and</a:t>
            </a:r>
            <a:r>
              <a:rPr lang="sv-SE">
                <a:solidFill>
                  <a:schemeClr val="dk1"/>
                </a:solidFill>
              </a:rPr>
              <a:t> whether is has this user already in it or not - those have an effect on how the test executes. So, we need to take that into account. This means that for the function </a:t>
            </a:r>
            <a:r>
              <a:rPr lang="sv-SE"/>
              <a:t>“register for website”, we make 7 choices when we test (2,4,6)</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b19ff9da7_0_15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b19ff9da7_0_15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key to identifying more choices is in understanding how the input parameters are used by the function. (2-3) </a:t>
            </a:r>
            <a:r>
              <a:rPr lang="sv-SE">
                <a:solidFill>
                  <a:schemeClr val="dk1"/>
                </a:solidFill>
              </a:rPr>
              <a:t>But, any context for how those are used in practice and how they impact execution is invaluable for coming up with tests. If the database already contains an entry for that combination of fields, registration should be rejected.</a:t>
            </a:r>
            <a:r>
              <a:rPr lang="sv-SE"/>
              <a:t> or (last two)</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b19ff9da7_0_15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9b19ff9da7_0_15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input for a function might be split into multiple “choices” based on contextual use.  The database may or may not contain a record for that user. In either case, issues may emerge based on the size of the database. The program may also have issues if a database connection cannot be established. This means that “database” - even though it is an implicit parameter to the User Registration function - is not a choice. Rather, you have three “choices” for this function based on the database</a:t>
            </a:r>
            <a:r>
              <a:rPr lang="sv-SE">
                <a:solidFill>
                  <a:schemeClr val="dk1"/>
                </a:solidFill>
              </a:rPr>
              <a:t>, three things we can vary when testing. So, when thinking about </a:t>
            </a:r>
            <a:r>
              <a:rPr lang="sv-SE"/>
              <a:t>choices</a:t>
            </a:r>
            <a:r>
              <a:rPr lang="sv-SE">
                <a:solidFill>
                  <a:schemeClr val="dk1"/>
                </a:solidFill>
              </a:rPr>
              <a:t>, it is less important to capture just the literal input that would be passed to the </a:t>
            </a:r>
            <a:r>
              <a:rPr lang="sv-SE"/>
              <a:t>function</a:t>
            </a:r>
            <a:r>
              <a:rPr lang="sv-SE">
                <a:solidFill>
                  <a:schemeClr val="dk1"/>
                </a:solidFill>
              </a:rPr>
              <a:t>, and more important to capture each thing we can vary when testing the </a:t>
            </a:r>
            <a:r>
              <a:rPr lang="sv-SE"/>
              <a:t>function</a:t>
            </a:r>
            <a:r>
              <a:rPr lang="sv-SE">
                <a:solidFill>
                  <a:schemeClr val="dk1"/>
                </a:solidFill>
              </a:rPr>
              <a:t>. (3-5)</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9b19ff9da7_0_15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9b19ff9da7_0_1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if low on time, skip</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9b19ff9da7_0_15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9b19ff9da7_0_15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b19ff9da7_0_15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b19ff9da7_0_15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b19ff9da7_0_20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9b19ff9da7_0_20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This looks like a lot, but you do want to try to capture all the factors that can influence the outcome of the function. When we create tests, we will not necessarily combine every combination of choices. Many of these we will try once. But, we first need to capture the full space of possibiltiies. </a:t>
            </a:r>
            <a:endParaRPr/>
          </a:p>
        </p:txBody>
      </p:sp>
      <p:sp>
        <p:nvSpPr>
          <p:cNvPr id="402" name="Google Shape;402;g9b19ff9da7_0_20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9b19ff9da7_0_16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9b19ff9da7_0_16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1-2</a:t>
            </a:r>
            <a:r>
              <a:rPr lang="sv-SE">
                <a:solidFill>
                  <a:schemeClr val="dk1"/>
                </a:solidFill>
              </a:rPr>
              <a:t>) The next step, obviously, is to come up with the input to those parameters and choices. If we want to test the software, we </a:t>
            </a:r>
            <a:r>
              <a:rPr lang="sv-SE"/>
              <a:t>need to provide input and choose between the values for those choices. For some, this is easy. On that last slide, we had a lot of yes/no choices. For most cases ,we do not have exactly two options. What if an input is a number? What numbers do we choose? </a:t>
            </a:r>
            <a:endParaRPr/>
          </a:p>
          <a:p>
            <a:pPr indent="0" lvl="0" marL="0" rtl="0" algn="l">
              <a:lnSpc>
                <a:spcPct val="115000"/>
              </a:lnSpc>
              <a:spcBef>
                <a:spcPts val="0"/>
              </a:spcBef>
              <a:spcAft>
                <a:spcPts val="0"/>
              </a:spcAft>
              <a:buNone/>
            </a:pPr>
            <a:r>
              <a:rPr lang="sv-SE">
                <a:solidFill>
                  <a:schemeClr val="dk1"/>
                </a:solidFill>
              </a:rPr>
              <a:t>What values should we pass in? How about we try every input? (discuss)</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9b19ff9da7_0_16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9b19ff9da7_0_16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take </a:t>
            </a:r>
            <a:r>
              <a:rPr lang="sv-SE"/>
              <a:t>a</a:t>
            </a:r>
            <a:r>
              <a:rPr lang="sv-SE">
                <a:solidFill>
                  <a:schemeClr val="dk1"/>
                </a:solidFill>
              </a:rPr>
              <a:t> calculator and just look at addition. Let’s just restrict the numbers to 32 bit integers. If we wanted to exhaustively test </a:t>
            </a:r>
            <a:r>
              <a:rPr lang="sv-SE"/>
              <a:t>adding two numbers</a:t>
            </a:r>
            <a:r>
              <a:rPr lang="sv-SE">
                <a:solidFill>
                  <a:schemeClr val="dk1"/>
                </a:solidFill>
              </a:rPr>
              <a:t>, how long would it take? How many inputs are we talking about?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a lot right, how long we talking about time wise?</a:t>
            </a:r>
            <a:endParaRPr>
              <a:solidFill>
                <a:schemeClr val="dk1"/>
              </a:solidFill>
            </a:endParaRPr>
          </a:p>
          <a:p>
            <a:pPr indent="0" lvl="0" marL="0" rtl="0" algn="l">
              <a:lnSpc>
                <a:spcPct val="115000"/>
              </a:lnSpc>
              <a:spcBef>
                <a:spcPts val="0"/>
              </a:spcBef>
              <a:spcAft>
                <a:spcPts val="0"/>
              </a:spcAft>
              <a:buNone/>
            </a:pPr>
            <a:r>
              <a:rPr lang="sv-SE">
                <a:solidFill>
                  <a:schemeClr val="dk1"/>
                </a:solidFill>
              </a:rPr>
              <a:t>- let’s be generous and say we can run a test per nanosecond. That works out to about 10^5 tests per second, or 10^10 seconds overall. That doesn’t sound bad in seconds, but how long is that?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for something as simple as addition of two integers. That’s insane, right?</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e6c2e761e_0_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e6c2e761e_0_2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Broadly, then, when we talk about testing, we talk about either unit-level testing or system-level testing, with a couple of distinct types of testing in there. (1) is where we tend to spend most of our testing time - we take small pieces of the system - units - the smallest chunk of system we can work with. Generally one class or a small cluster of classes. And we test those in isolation from the rest of the system. We take a class, and come up with tests for each of its methods. We try to isolate these units as much as possible - even faking the results passed from pieces of the system that we aren’t currently testing. Then we move up the ladder to what we collectively call system testing, which encomapsses three things. (click) Subsystem Integration Testing: We bring these units together - which have now been tested independently and we test their integration with each other - can they work together without breaking everything. </a:t>
            </a:r>
            <a:r>
              <a:rPr lang="sv-SE">
                <a:solidFill>
                  <a:srgbClr val="4F4F4F"/>
                </a:solidFill>
              </a:rPr>
              <a:t>Even if we’ve tested the individual units, faults can emerge from their combination, so we integrate the units together and test their combination and whether the subsystem as a whole can perform the functions that we stated in the specification. (click) Then we can test the system as a whole, through its high-level interfaces, to test the integration of the combined system to ensure that therre aren’t integration errors and that the product as a whole meets the requirements. This is System Integration Testing. (click) The third element of system testing is what we call exploratory or GUI testing - where we test from the direct perspective of a user, generally through a GUI, performing end-to-end journies through the system from the user perspective. System Integration Testing and exploratory testing tend to have a blurry line between them, and more come down to whether tests are executed through a GUI or a program-level interface like a REST API or through the command line. There are also other specialized forms of testing within each of these distinct levels, but these are our main focus in this class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9b19ff9da7_0_16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9b19ff9da7_0_1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r>
              <a:rPr lang="sv-SE"/>
              <a:t> </a:t>
            </a:r>
            <a:r>
              <a:rPr lang="sv-SE">
                <a:solidFill>
                  <a:schemeClr val="dk1"/>
                </a:solidFill>
              </a:rPr>
              <a:t>Purely from the verification perspective, there are only so many outcomes of a function, and you’ll have a lot of inputs that lead to the same outcomes. Why use all of them? We can cut that down some. </a:t>
            </a:r>
            <a:r>
              <a:rPr lang="sv-SE"/>
              <a:t> </a:t>
            </a:r>
            <a:r>
              <a:rPr lang="sv-SE">
                <a:solidFill>
                  <a:schemeClr val="dk1"/>
                </a:solidFill>
              </a:rPr>
              <a:t>Then, fundamentally, testing is really something we do to find problems, and some inputs are going to be better than others and revealing those problems. We want those inputs. Sadly, we don’t know which tests will reveal faults until we run them. But, as a start, we know that two tests with inputs that are very different from each other are more likely to reveal faults than two tests with very similar input. </a:t>
            </a:r>
            <a:r>
              <a:rPr lang="sv-SE"/>
              <a:t> </a:t>
            </a:r>
            <a:r>
              <a:rPr lang="sv-SE">
                <a:solidFill>
                  <a:schemeClr val="dk1"/>
                </a:solidFill>
              </a:rPr>
              <a:t>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9b19ff9da7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9b19ff9da7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67" name="Google Shape;467;g9b19ff9da7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9b19ff9da7_0_16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9b19ff9da7_0_16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next step is to take a good, long look at that input space for a variable. This is the space of all possible i</a:t>
            </a:r>
            <a:r>
              <a:rPr lang="sv-SE"/>
              <a:t>nputs values for a variable (click) </a:t>
            </a:r>
            <a:r>
              <a:rPr lang="sv-SE">
                <a:solidFill>
                  <a:schemeClr val="dk1"/>
                </a:solidFill>
              </a:rPr>
              <a:t>In truth, faults are pretty sparse in the input space as a whole, but they are dense in the part of the input space in which they appear. If we try an inp</a:t>
            </a:r>
            <a:r>
              <a:rPr lang="sv-SE"/>
              <a:t>ut, and it fails, there’s a good chance that a highly similar value will also fail. (click) </a:t>
            </a:r>
            <a:r>
              <a:rPr lang="sv-SE">
                <a:solidFill>
                  <a:schemeClr val="dk1"/>
                </a:solidFill>
              </a:rPr>
              <a:t>In practice, you can almost always divide the space into partitions - into logical group of inputs based on some criteria - maybe based on the outcome they’ll trigger. The thing is, if we do a good job of partitioning, and we come up with an input that lands in a space dense with faults, then we’re in good shape. 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larger range of different results than just randomly trying input. If a feature can result in different outcomes, we’re more likely to hit all of those by br</a:t>
            </a:r>
            <a:r>
              <a:rPr lang="sv-SE"/>
              <a:t>ea</a:t>
            </a:r>
            <a:r>
              <a:rPr lang="sv-SE">
                <a:solidFill>
                  <a:schemeClr val="dk1"/>
                </a:solidFill>
              </a:rPr>
              <a:t>king the input space down along </a:t>
            </a:r>
            <a:r>
              <a:rPr lang="sv-SE"/>
              <a:t>different line</a:t>
            </a:r>
            <a:r>
              <a:rPr lang="sv-SE">
                <a:solidFill>
                  <a:schemeClr val="dk1"/>
                </a:solidFill>
              </a:rPr>
              <a:t>, and as a result, we’re way more likely to hit that space where faults are dense and trigger a few of them. By incorporating </a:t>
            </a:r>
            <a:r>
              <a:rPr lang="sv-SE"/>
              <a:t>domain </a:t>
            </a:r>
            <a:r>
              <a:rPr lang="sv-SE">
                <a:solidFill>
                  <a:schemeClr val="dk1"/>
                </a:solidFill>
              </a:rPr>
              <a:t>knowledge and experience, you can make sure that the tests actually cover a representative portion of that input space.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9b19ff9da7_0_17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9b19ff9da7_0_17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by partitioning the input domain, we can then form a set of equivalence classes - </a:t>
            </a:r>
            <a:r>
              <a:rPr lang="sv-SE"/>
              <a:t>input</a:t>
            </a:r>
            <a:r>
              <a:rPr lang="sv-SE">
                <a:solidFill>
                  <a:schemeClr val="dk1"/>
                </a:solidFill>
              </a:rPr>
              <a:t> that </a:t>
            </a:r>
            <a:r>
              <a:rPr lang="sv-SE"/>
              <a:t>is</a:t>
            </a:r>
            <a:r>
              <a:rPr lang="sv-SE">
                <a:solidFill>
                  <a:schemeClr val="dk1"/>
                </a:solidFill>
              </a:rPr>
              <a:t> essentially interchangeable. An equivalence class of tests essentially test the same scenario - they give you the same outcome, they trigger the same behavioral pattern, same usage of a feature, they do the</a:t>
            </a:r>
            <a:r>
              <a:rPr lang="sv-SE"/>
              <a:t> same thing according to come criterion we define</a:t>
            </a:r>
            <a:r>
              <a:rPr lang="sv-SE">
                <a:solidFill>
                  <a:schemeClr val="dk1"/>
                </a:solidFill>
              </a:rPr>
              <a:t>. (2-3)</a:t>
            </a:r>
            <a:endParaRPr>
              <a:solidFill>
                <a:schemeClr val="dk1"/>
              </a:solidFill>
            </a:endParaRPr>
          </a:p>
          <a:p>
            <a:pPr indent="0" lvl="0" marL="0" rtl="0" algn="l">
              <a:lnSpc>
                <a:spcPct val="115000"/>
              </a:lnSpc>
              <a:spcBef>
                <a:spcPts val="0"/>
              </a:spcBef>
              <a:spcAft>
                <a:spcPts val="0"/>
              </a:spcAft>
              <a:buNone/>
            </a:pPr>
            <a:r>
              <a:rPr lang="sv-SE">
                <a:solidFill>
                  <a:schemeClr val="dk1"/>
                </a:solidFill>
              </a:rPr>
              <a:t> Perfect partitioning of tests is hard, but we try our best with a combination of intuition, experience, and common sense.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9b19ff9da7_0_17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9b19ff9da7_0_17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 both variables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think about the outcomes, and how the variables work together to influence the outcome.</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and walk through</a:t>
            </a:r>
            <a:endParaRPr>
              <a:solidFill>
                <a:schemeClr val="dk1"/>
              </a:solidFill>
            </a:endParaRPr>
          </a:p>
          <a:p>
            <a:pPr indent="0" lvl="0" marL="0" rtl="0" algn="l">
              <a:lnSpc>
                <a:spcPct val="115000"/>
              </a:lnSpc>
              <a:spcBef>
                <a:spcPts val="0"/>
              </a:spcBef>
              <a:spcAft>
                <a:spcPts val="0"/>
              </a:spcAft>
              <a:buNone/>
            </a:pPr>
            <a:r>
              <a:rPr lang="sv-SE">
                <a:solidFill>
                  <a:schemeClr val="dk1"/>
                </a:solidFill>
              </a:rPr>
              <a:t>Let’s go over some strategies.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9b19ff9da7_0_17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9b19ff9da7_0_17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 few of these include: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Can you group based on the output event that occurs?</a:t>
            </a:r>
            <a:endParaRPr/>
          </a:p>
          <a:p>
            <a:pPr indent="0" lvl="0" marL="0" rtl="0" algn="l">
              <a:lnSpc>
                <a:spcPct val="115000"/>
              </a:lnSpc>
              <a:spcBef>
                <a:spcPts val="0"/>
              </a:spcBef>
              <a:spcAft>
                <a:spcPts val="0"/>
              </a:spcAft>
              <a:buNone/>
            </a:pPr>
            <a:r>
              <a:rPr lang="sv-SE">
                <a:solidFill>
                  <a:schemeClr val="dk1"/>
                </a:solidFill>
              </a:rPr>
              <a:t>-Look for ranges of numbers or values - what are the different discrete ranges of input values that can be provided that might give us </a:t>
            </a:r>
            <a:r>
              <a:rPr lang="sv-SE"/>
              <a:t>different outcomes based on context</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membership in a logical group - Can we group these inputs based on how their used, what context the method uses them in, do member of this group trigger similar behavior?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time-dependent classes - does the timing of input matter to particular groupings?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the operating environment might influence system behavior</a:t>
            </a:r>
            <a:endParaRPr/>
          </a:p>
          <a:p>
            <a:pPr indent="0" lvl="0" marL="0" rtl="0" algn="l">
              <a:lnSpc>
                <a:spcPct val="115000"/>
              </a:lnSpc>
              <a:spcBef>
                <a:spcPts val="0"/>
              </a:spcBef>
              <a:spcAft>
                <a:spcPts val="0"/>
              </a:spcAft>
              <a:buNone/>
            </a:pPr>
            <a:r>
              <a:rPr lang="sv-SE">
                <a:solidFill>
                  <a:schemeClr val="dk1"/>
                </a:solidFill>
              </a:rPr>
              <a:t>- (read) - some data structures, such as arrays, can be broken down into common groupings of input.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9b19ff9da7_0_17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9b19ff9da7_0_17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thing to do is start from the output, divide the output into the different outcomes I can get - then try to come up with input that produces those outcomes. This is a good first step, then we might break down further from there.</a:t>
            </a:r>
            <a:r>
              <a:rPr lang="sv-SE"/>
              <a:t>It is often easier to find good tests by looking at the outputs and working backwards. Fior example, (2). The outcomes of this function include (3). Well, this is a good initial set of options for the choice employee ID. These are abstract values, and when we create a concrete test, we would then choose actual input for employee ID from each abstract category. We then might break these abstract values down further into ranges of IDs within those categories.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9b19ff9da7_0_17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9b19ff9da7_0_17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When dividing input into input partitions, it is natural to look for how you could split the values of inputs into discrete ranges. (1) Any value from a particular input range should have</a:t>
            </a:r>
            <a:r>
              <a:rPr lang="sv-SE"/>
              <a:t> a similar</a:t>
            </a:r>
            <a:r>
              <a:rPr lang="sv-SE">
                <a:solidFill>
                  <a:schemeClr val="dk1"/>
                </a:solidFill>
              </a:rPr>
              <a:t> effect. </a:t>
            </a:r>
            <a:r>
              <a:rPr lang="sv-SE"/>
              <a:t>For example, If input is intended to be a 5-digit integer between 10000 and 99999, but you just inter an integer, you mgiht first divide this into: (3) Then think a little more about other special numbers that might do something weird. For example (4) . In general, </a:t>
            </a:r>
            <a:r>
              <a:rPr lang="sv-SE">
                <a:solidFill>
                  <a:schemeClr val="dk1"/>
                </a:solidFill>
              </a:rPr>
              <a:t>You want to hit a typical value, something from the expected range, then hit cases that fall outside of the expected range</a:t>
            </a:r>
            <a:r>
              <a:rPr lang="sv-SE"/>
              <a:t>. Then consider </a:t>
            </a:r>
            <a:r>
              <a:rPr lang="sv-SE">
                <a:solidFill>
                  <a:schemeClr val="dk1"/>
                </a:solidFill>
              </a:rPr>
              <a:t>those weird corner cases likely to trigger issues - a negative value</a:t>
            </a:r>
            <a:r>
              <a:rPr lang="sv-SE"/>
              <a:t>, exactly 0, </a:t>
            </a:r>
            <a:r>
              <a:rPr lang="sv-SE">
                <a:solidFill>
                  <a:schemeClr val="dk1"/>
                </a:solidFill>
              </a:rPr>
              <a:t>the maximum sized integer. </a:t>
            </a:r>
            <a:r>
              <a:rPr lang="sv-SE"/>
              <a:t>see if those </a:t>
            </a:r>
            <a:r>
              <a:rPr lang="sv-SE">
                <a:solidFill>
                  <a:schemeClr val="dk1"/>
                </a:solidFill>
              </a:rPr>
              <a:t>break something, or if error handling code kicks in</a:t>
            </a:r>
            <a:r>
              <a:rPr lang="sv-SE"/>
              <a:t>. Then, can you pass it something non-numeric? String, some other data type that might be cast in a weird way or cause a problem? A null pointer?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9b19ff9da7_0_17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9b19ff9da7_0_17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title</a:t>
            </a:r>
            <a:r>
              <a:rPr lang="sv-SE">
                <a:solidFill>
                  <a:schemeClr val="dk1"/>
                </a:solidFill>
              </a:rPr>
              <a:t>) - idea is that there is context behind how a program uses inputs. Often ,you have different logical groups in mind when you come up with a feature. Why not break up inputs into these logical groupings? (1</a:t>
            </a:r>
            <a:r>
              <a:rPr lang="sv-SE"/>
              <a:t>-3) Look at how the input is used in the program. These can likely be broken into logical groupings. (4) Often </a:t>
            </a:r>
            <a:r>
              <a:rPr lang="sv-SE">
                <a:solidFill>
                  <a:schemeClr val="dk1"/>
                </a:solidFill>
              </a:rPr>
              <a:t> these groupings are often too broad at first, but can we break those into smaller subgroups?</a:t>
            </a:r>
            <a:r>
              <a:rPr lang="sv-SE"/>
              <a:t> Apartment types. EU and non-EU members, etc. </a:t>
            </a:r>
            <a:r>
              <a:rPr lang="sv-SE">
                <a:solidFill>
                  <a:schemeClr val="dk1"/>
                </a:solidFill>
              </a:rPr>
              <a:t>(Depends on the needs of your program, the idea is that you can look at</a:t>
            </a:r>
            <a:r>
              <a:rPr lang="sv-SE"/>
              <a:t> how a variable is used and break it into </a:t>
            </a:r>
            <a:r>
              <a:rPr lang="sv-SE">
                <a:solidFill>
                  <a:schemeClr val="dk1"/>
                </a:solidFill>
              </a:rPr>
              <a:t>logical groupings based on what it represents)</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9b19ff9da7_0_1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9b19ff9da7_0_1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Very hard and very crucial to get right. </a:t>
            </a:r>
            <a:r>
              <a:rPr lang="sv-SE">
                <a:solidFill>
                  <a:schemeClr val="dk1"/>
                </a:solidFill>
              </a:rPr>
              <a:t>but also something that can be very important. For many systems, the timing of an input is an unstated, implicit input. If timing matters, you need to remember that it is part of the input, and partition it accordingly.</a:t>
            </a:r>
            <a:r>
              <a:rPr lang="sv-SE"/>
              <a:t> </a:t>
            </a:r>
            <a:r>
              <a:rPr lang="sv-SE">
                <a:solidFill>
                  <a:schemeClr val="dk1"/>
                </a:solidFill>
              </a:rPr>
              <a:t>For example, consider a pacemaker - looking for electrical impulses from the heart. (read)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Or,</a:t>
            </a:r>
            <a:r>
              <a:rPr lang="sv-SE"/>
              <a:t> s</a:t>
            </a:r>
            <a:r>
              <a:rPr lang="sv-SE">
                <a:solidFill>
                  <a:schemeClr val="dk1"/>
                </a:solidFill>
              </a:rPr>
              <a:t>trange behaviors can happen when reading from a file or writing out to a file, try (read) </a:t>
            </a:r>
            <a:r>
              <a:rPr lang="sv-SE"/>
              <a:t>Timing can be partitioned.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b19ff9d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b19ff9da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 we are going to start talking about test creation starting from the top down. We will talk about system testing, specifically what is known as system integration testing -  testing at a high level - through defined interfaces - versus at the individual class or unit level. We will also introduce a five step process for creating system tests.</a:t>
            </a:r>
            <a:endParaRPr/>
          </a:p>
        </p:txBody>
      </p:sp>
      <p:sp>
        <p:nvSpPr>
          <p:cNvPr id="189" name="Google Shape;189;g9b19ff9da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9b19ff9da7_0_17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9b19ff9da7_0_17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Similar to timing, the environment that the program operates in can easily impact the behavior of the program. Thus, the environment can also be considered when forming </a:t>
            </a:r>
            <a:r>
              <a:rPr lang="sv-SE"/>
              <a:t>value </a:t>
            </a:r>
            <a:r>
              <a:rPr lang="sv-SE">
                <a:solidFill>
                  <a:schemeClr val="dk1"/>
                </a:solidFill>
              </a:rPr>
              <a:t>partitions. Consider the environment you’re operating in, how it can influence the input or output of the system, and how the combination of both explicit program inputs and implicit environmental variation can be partitioned.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Memory may cause problems. What if you don’t have enough? What if you have enough physical memory, but not enough free (or not enough birtual memory)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Same for processor speed or architecture. Could see race conditions, deadlock between processes, unexpected slowdown.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using different machine specs and vary both the processor and memory. Those choices suggest different partitionings.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Client-server environment can have huge impacts on the operation of the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with different numbers of connections to clients - none, some, many (DDOS conditions)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network latency - can vary network equipment or speed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communication protocols - many options for a file upload, try each that you support</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9b19ff9da7_0_17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9b19ff9da7_0_17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 So, use experience with those to suggest values to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Programmers naturally think of sequences as made of up several values and it’s common to embed this assumption into the program. If presented with a single-value sequence,the program might fail.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Decreases the chances that a bad program will accidentally give you a good output because of a particular input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This will reveal problems at partition boundaries.</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9b19ff9da7_0_17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9b19ff9da7_0_17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 (read)</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9b19ff9da7_0_1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9b19ff9da7_0_17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for each independently testable f</a:t>
            </a:r>
            <a:r>
              <a:rPr lang="sv-SE"/>
              <a:t>unction and its choices</a:t>
            </a:r>
            <a:r>
              <a:rPr lang="sv-SE">
                <a:solidFill>
                  <a:schemeClr val="dk1"/>
                </a:solidFill>
              </a:rPr>
              <a:t>, we want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identify the representative values for each </a:t>
            </a:r>
            <a:r>
              <a:rPr lang="sv-SE"/>
              <a:t>choice</a:t>
            </a:r>
            <a:r>
              <a:rPr lang="sv-SE">
                <a:solidFill>
                  <a:schemeClr val="dk1"/>
                </a:solidFill>
              </a:rPr>
              <a:t>. For each input choice, we want to be able to chop up the input space into different groupings.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So, we have each individual </a:t>
            </a:r>
            <a:r>
              <a:rPr lang="sv-SE"/>
              <a:t>choice </a:t>
            </a:r>
            <a:r>
              <a:rPr lang="sv-SE">
                <a:solidFill>
                  <a:schemeClr val="dk1"/>
                </a:solidFill>
              </a:rPr>
              <a:t>partitioned. For tests, we feed in a combination of </a:t>
            </a:r>
            <a:r>
              <a:rPr lang="sv-SE"/>
              <a:t>decisions for each of those choices</a:t>
            </a:r>
            <a:r>
              <a:rPr lang="sv-SE">
                <a:solidFill>
                  <a:schemeClr val="dk1"/>
                </a:solidFill>
              </a:rPr>
              <a:t>. Not just a value for one, but a value for all explicit and implicit inputs of </a:t>
            </a:r>
            <a:r>
              <a:rPr lang="sv-SE"/>
              <a:t>the</a:t>
            </a:r>
            <a:r>
              <a:rPr lang="sv-SE">
                <a:solidFill>
                  <a:schemeClr val="dk1"/>
                </a:solidFill>
              </a:rPr>
              <a:t> function. So, you create a set of abstract tests wh</a:t>
            </a:r>
            <a:r>
              <a:rPr lang="sv-SE"/>
              <a:t>ere each abstract test specification has a partition selected for each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Then, we can turn those specifications into one or more concrete test cases by choosing actual concrete values for each partition selected.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9b19ff9da7_0_17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9b19ff9da7_0_17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in coming up with equivalence partitions for </a:t>
            </a:r>
            <a:r>
              <a:rPr lang="sv-SE"/>
              <a:t>these choices</a:t>
            </a:r>
            <a:r>
              <a:rPr lang="sv-SE">
                <a:solidFill>
                  <a:schemeClr val="dk1"/>
                </a:solidFill>
              </a:rPr>
              <a:t>, you need to think about what exemplifies the space of input</a:t>
            </a:r>
            <a:r>
              <a:rPr lang="sv-SE"/>
              <a:t> values</a:t>
            </a:r>
            <a:r>
              <a:rPr lang="sv-SE">
                <a:solidFill>
                  <a:schemeClr val="dk1"/>
                </a:solidFill>
              </a:rPr>
              <a:t>. You want to make sure you hit the types of input that can be passed in.</a:t>
            </a:r>
            <a:r>
              <a:rPr lang="sv-SE"/>
              <a:t> </a:t>
            </a:r>
            <a:r>
              <a:rPr lang="sv-SE">
                <a:solidFill>
                  <a:schemeClr val="dk1"/>
                </a:solidFill>
              </a:rPr>
              <a:t>For example (</a:t>
            </a:r>
            <a:r>
              <a:rPr lang="sv-SE"/>
              <a:t>go over)</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9b19ff9da7_0_17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9b19ff9da7_0_17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then, we can create concrete test cases by assigning values to each abstract specification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t>(go over number of abstract specifications, real test cases)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9b19ff9da7_0_18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9b19ff9da7_0_18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9b19ff9da7_0_18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9b19ff9da7_0_18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no matter how you chop up the input partitions, the most errors tend to occur at the boundaries of those divisions. So, in choosing concrete values, don’t forget to try out those wrird corner cases.</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9b19ff9da7_0_18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9b19ff9da7_0_18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9b19ff9da7_0_20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9b19ff9da7_0_20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You have developed a microservice that safely inserts, finds, and deletes elements from a Set structure (i.e., a list where no duplicates can exist). The interface for this microservice offers the following independently testable functions: </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Consolas"/>
              <a:buChar char="●"/>
            </a:pPr>
            <a:r>
              <a:rPr lang="sv-SE" sz="1100">
                <a:latin typeface="Consolas"/>
                <a:ea typeface="Consolas"/>
                <a:cs typeface="Consolas"/>
                <a:sym typeface="Consolas"/>
              </a:rPr>
              <a:t>void insert(Set set, Object obj) Boolean find(Set set, Object obj) void delete(Set set, Object obj)</a:t>
            </a:r>
            <a:endParaRPr sz="1100">
              <a:latin typeface="Consolas"/>
              <a:ea typeface="Consolas"/>
              <a:cs typeface="Consolas"/>
              <a:sym typeface="Consolas"/>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For each function, identify the input </a:t>
            </a:r>
            <a:r>
              <a:rPr b="1" lang="sv-SE" sz="1100">
                <a:latin typeface="Arial"/>
                <a:ea typeface="Arial"/>
                <a:cs typeface="Arial"/>
                <a:sym typeface="Arial"/>
              </a:rPr>
              <a:t>choices </a:t>
            </a:r>
            <a:r>
              <a:rPr lang="sv-SE" sz="1100">
                <a:latin typeface="Arial"/>
                <a:ea typeface="Arial"/>
                <a:cs typeface="Arial"/>
                <a:sym typeface="Arial"/>
              </a:rPr>
              <a:t>you can make when testing.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For each choice, identify a set of </a:t>
            </a:r>
            <a:r>
              <a:rPr b="1" lang="sv-SE" sz="1100">
                <a:latin typeface="Arial"/>
                <a:ea typeface="Arial"/>
                <a:cs typeface="Arial"/>
                <a:sym typeface="Arial"/>
              </a:rPr>
              <a:t>representative values</a:t>
            </a:r>
            <a:r>
              <a:rPr lang="sv-SE"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For each function, create four </a:t>
            </a:r>
            <a:r>
              <a:rPr b="1" lang="sv-SE" sz="1100">
                <a:latin typeface="Arial"/>
                <a:ea typeface="Arial"/>
                <a:cs typeface="Arial"/>
                <a:sym typeface="Arial"/>
              </a:rPr>
              <a:t>test specifications</a:t>
            </a:r>
            <a:r>
              <a:rPr lang="sv-SE" sz="1100">
                <a:latin typeface="Arial"/>
                <a:ea typeface="Arial"/>
                <a:cs typeface="Arial"/>
                <a:sym typeface="Arial"/>
              </a:rPr>
              <a:t> from those values. For each, state the expected program output.</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b19ff9da7_0_5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b19ff9da7_0_5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is the process of testing the smallest isolated “unit” that can be tested. Often, a class and its methods or a small set of dependent classes that can’t be separated. There is a big emphasis here on isolation. </a:t>
            </a:r>
            <a:r>
              <a:rPr lang="sv-SE">
                <a:solidFill>
                  <a:srgbClr val="4F4F4F"/>
                </a:solidFill>
              </a:rPr>
              <a:t>Classes are often tightly interconnected, and when a problem occurs, it’s often hard to figure out where exactly the problem is coming from. You might even have faults in your class or a class that your class calls, and it only gets harder to isolate issues the more dependencies you have. It’s in your interest to try to test these units in as much isolation as is possible. So, what you do is you fake the results of method calls to other classes. </a:t>
            </a:r>
            <a:r>
              <a:rPr lang="sv-SE"/>
              <a:t>This is called mocking, where you just return a pre-set value instead of actually calling another class. Test input for unit tests should be calls to methods with different input parameters. Our oracle then is made of assertions on either method output or the class variables that we can read the state of.</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ae6c2e761e_0_4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ae6c2e761e_0_4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insert is one of our indepedently testable functions. (click to bring in choices</a:t>
            </a:r>
            <a:endParaRPr/>
          </a:p>
        </p:txBody>
      </p:sp>
      <p:sp>
        <p:nvSpPr>
          <p:cNvPr id="680" name="Google Shape;680;gae6c2e761e_0_4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ae6c2e761e_0_4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ae6c2e761e_0_4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representative values</a:t>
            </a:r>
            <a:endParaRPr/>
          </a:p>
        </p:txBody>
      </p:sp>
      <p:sp>
        <p:nvSpPr>
          <p:cNvPr id="692" name="Google Shape;692;gae6c2e761e_0_4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ae6c2e761e_0_4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ae6c2e761e_0_4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From this, we can form 16 test specifications by choosing values for each choice. now, of course, many of these are redundant, so we can eliminate ones that we don’t really expect to learn anything new from. Some are also impossible, and we can get rid of those right away, like cases where a null object is already in the set - that can’t happen, so we wipe those out. Here is our set of test specifications, our recipes for test cases.</a:t>
            </a:r>
            <a:endParaRPr/>
          </a:p>
        </p:txBody>
      </p:sp>
      <p:sp>
        <p:nvSpPr>
          <p:cNvPr id="702" name="Google Shape;702;gae6c2e761e_0_4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ae6c2e761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ae6c2e761e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Let’s give a slightly more concrete scenario.</a:t>
            </a:r>
            <a:endParaRPr/>
          </a:p>
        </p:txBody>
      </p:sp>
      <p:sp>
        <p:nvSpPr>
          <p:cNvPr id="713" name="Google Shape;713;gae6c2e761e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9b19ff9da7_0_1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9b19ff9da7_0_13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you write concrete test cases is is very depedent on technology - which language are you working in? What product domain? what interface type? Let’s focus on one specific domain - web apps. You’ve taken mobile and web development already, so this is a domain AND a tool you’ve already used, or at least heard of. So, I won’t go into every detail on the tool, but we can use it to make some of these theoretical concepts a bit more concrete. A REST API is (2), where endpoints are URLs we can access. At an endpoint, we can use, typically, one of four actions. We can get information we are interested in that is provided by that endpoint, we can delete the current information stored, we can send it new information to PUT into what is already there, or we can POST information - for example, updating a record that already exists). What happens when we make these requests depends on how the program is written, but we have this core set of VERBS we apply to these endpoints. Using Postman, we can create requests and test cases for those requests - system-level test cases that interact through these endpoints using HTTP requests</a:t>
            </a:r>
            <a:endParaRPr/>
          </a:p>
        </p:txBody>
      </p:sp>
      <p:sp>
        <p:nvSpPr>
          <p:cNvPr id="720" name="Google Shape;720;g9b19ff9da7_0_13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9b19ff9da7_0_1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9b19ff9da7_0_14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 has a GUI where you create requests to a REST API. This GUI seperates our test input from our test oracles - where we specify what the expected behavior is and how the system should respond. The GUI presents you with tabs and a + button you can press to create a new tab. Each tab is a request. This is, esentailly, our test input. Here, we have a GET Request to this endpoint. Then, there are many tabs where we set information about the request, like the request body - the information you pass to it - the header, authentication ,adn so on. One tab is called tests. This is esstentially our test oracle- expectations on the output and some code we use to check that output against the expectations. Test oracles are written in Javascript and we have a lot of different expressions we can use to write test cases. In this simple case, we pull the response, and state that it must have status 200. We don’t care what information is returned here. We just expect the GET request to be accepted by the endpoint. Status 200 just indicates that everything is great. We can get far more complex, checking for specific information being returned.. </a:t>
            </a:r>
            <a:endParaRPr/>
          </a:p>
        </p:txBody>
      </p:sp>
      <p:sp>
        <p:nvSpPr>
          <p:cNvPr id="728" name="Google Shape;728;g9b19ff9da7_0_14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ae6c2e761e_0_4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ae6c2e761e_0_4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Get requests are used to retrieve information from the given URL. There will be no changes done to the endpoint. To run a GET request, you (1) Set your HTTP request to GET.</a:t>
            </a:r>
            <a:endParaRPr/>
          </a:p>
          <a:p>
            <a:pPr indent="0" lvl="0" marL="0" rtl="0" algn="l">
              <a:spcBef>
                <a:spcPts val="0"/>
              </a:spcBef>
              <a:spcAft>
                <a:spcPts val="0"/>
              </a:spcAft>
              <a:buNone/>
            </a:pPr>
            <a:r>
              <a:rPr lang="sv-SE"/>
              <a:t>(2) In the request URL field, input the endpoint link (3) Click Send. After that, (4) You will see a response status. In this case, it is - 200 OK Message. The endpoint accepted the request and sent a response. (5) Then, we can see the actual information returned in the body. In this case, it is a JSON file  with information on the users. We don’t know yet if this information is correct - we need to add a test oracle for that. However, this is how we provide test input for a GET request.</a:t>
            </a:r>
            <a:endParaRPr/>
          </a:p>
          <a:p>
            <a:pPr indent="0" lvl="0" marL="0" rtl="0" algn="l">
              <a:spcBef>
                <a:spcPts val="0"/>
              </a:spcBef>
              <a:spcAft>
                <a:spcPts val="0"/>
              </a:spcAft>
              <a:buNone/>
            </a:pPr>
            <a:r>
              <a:t/>
            </a:r>
            <a:endParaRPr/>
          </a:p>
        </p:txBody>
      </p:sp>
      <p:sp>
        <p:nvSpPr>
          <p:cNvPr id="739" name="Google Shape;739;gae6c2e761e_0_4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ae6c2e761e_0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ae6c2e761e_0_4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 requests are different from Get request as there is data manipulation with the user adding data to the endpoint. Using the same data from the previous Get request, let's now add our own user to this set. To do this time, we (1) set the request to POST instead of GET, we use the same endpoint URL, then we click the Body tab to input the information we want to pass to the interface. Now, in the body tab, we (1) click raw to send raw text. We could also click, for example, binary to send a PDF file or some other compiled executable object. We then select the data format. In our case, we are going to provide data to this endpoint as JSON. This JSON will contain information on the users we want to add to this list. We then add JSON data in the format that the interface expects. This is also where we can try to do things like enter malformed data, embed attacks, and so on to test the reilience of the system under test.</a:t>
            </a:r>
            <a:endParaRPr/>
          </a:p>
        </p:txBody>
      </p:sp>
      <p:sp>
        <p:nvSpPr>
          <p:cNvPr id="749" name="Google Shape;749;gae6c2e761e_0_4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ae6c2e761e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ae6c2e761e_0_5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we run this, what happens? We click send to send the request to the endpoint, then we get back the status 201, which normally indicates that something was created at the endpoint in response to the request. This is the repsonse we would probably want to see. The body also contains a small snippet of JSON indicating that the created item has the ID 11. Before, there were 10 records, now this is the 11th record. Another good sign that this POST request worked.</a:t>
            </a:r>
            <a:endParaRPr/>
          </a:p>
        </p:txBody>
      </p:sp>
      <p:sp>
        <p:nvSpPr>
          <p:cNvPr id="765" name="Google Shape;765;gae6c2e761e_0_5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ae6c2e761e_0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ae6c2e761e_0_5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 Tests are little blocks of JavaScript added to requests that help you verify results. In the language we specified before, these are our “test oracles” - in these, we embed our expectations on correct behavior, and then code to compare those expectations to the results we see. This can be as simple as checking the response status. It can also be more complex, where we inspect the JSON returned and make explicit comparisons. The best starting point for building these is to use the PostMan test Javascript library, called pm.test. This offers you commands that you can use to make assertions and verify results. I’ll show a couple of examples, but the best place to see a full list of example scripts is at </a:t>
            </a:r>
            <a:r>
              <a:rPr lang="sv-SE" u="sng">
                <a:solidFill>
                  <a:schemeClr val="hlink"/>
                </a:solidFill>
                <a:hlinkClick r:id="rId2"/>
              </a:rPr>
              <a:t>https://learning.postman.com/docs/writing-scripts/script-references/test-examples/</a:t>
            </a:r>
            <a:r>
              <a:rPr lang="sv-SE"/>
              <a:t> </a:t>
            </a:r>
            <a:endParaRPr/>
          </a:p>
        </p:txBody>
      </p:sp>
      <p:sp>
        <p:nvSpPr>
          <p:cNvPr id="775" name="Google Shape;775;gae6c2e761e_0_5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b19ff9da7_0_5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b19ff9da7_0_5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writing unit tests for classes, your Tests should:</a:t>
            </a:r>
            <a:endParaRPr/>
          </a:p>
          <a:p>
            <a:pPr indent="0" lvl="0" marL="0" rtl="0" algn="l">
              <a:spcBef>
                <a:spcPts val="0"/>
              </a:spcBef>
              <a:spcAft>
                <a:spcPts val="0"/>
              </a:spcAft>
              <a:buNone/>
            </a:pPr>
            <a:r>
              <a:rPr lang="sv-SE"/>
              <a:t>(2)) - so try every method offered by the class. Then, if methods are meant to interact with each other, try those sequences of calls and make sure you get the expected results. If the sequence can be called in different orders, do that as well. (5) Look at different ways those variables change in response to method calls. Call those methods and try to corrupt the values of the class variables. Put the variables into all possible states (broad types of values).</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ae6c2e761e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ae6c2e761e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gae6c2e761e_0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ae6c2e761e_0_5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ae6c2e761e_0_5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let’s look at checking the expected value. Go back to the test tab and let's add another test. This time we will compare the expected result to the actual result. From the snippets section, click on "Response body:JSON value check". We will be checking if Leanne Graham has the userid 1. The snippet inserted is generic, so we need to adapt it to our needs. Next, we then replace </a:t>
            </a:r>
            <a:r>
              <a:rPr lang="sv-SE"/>
              <a:t>"Your Test Name" from the code with "Check if user with id1 is Leanne Graham" so that the test name specifies exactly what we want to test. Replace jsonData.value with jsonData[0].name. To get the path, check the body in Get result earlier. Since Leanne Graham is userid 1, jsonData is in the first result which should start with 0. If you want to get the second result, use jsonData[1] and so on for succeeding results. In to eql, input "Leanne Graham"</a:t>
            </a:r>
            <a:endParaRPr/>
          </a:p>
        </p:txBody>
      </p:sp>
      <p:sp>
        <p:nvSpPr>
          <p:cNvPr id="793" name="Google Shape;793;gae6c2e761e_0_5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ae6c2e761e_0_5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ae6c2e761e_0_5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Click send. There should now be two passed test results for your request. You can see the names of the test and the status of each in the GUI</a:t>
            </a:r>
            <a:endParaRPr/>
          </a:p>
        </p:txBody>
      </p:sp>
      <p:sp>
        <p:nvSpPr>
          <p:cNvPr id="805" name="Google Shape;805;gae6c2e761e_0_5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9b19ff9da7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9b19ff9da7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9b19ff9da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9b19ff9da7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7" name="Google Shape;8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9b19ff9da7_0_6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9b19ff9da7_0_6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That’s the gist of unit testing, now we move up the hierarchy to integration testing. Most software works by combining multiple, interacting units, within multiple interacting subsystems. In addition to testing units independently, we must test their integration. Then, when the individual subsystems work in isolation, we bring them together again and test the integration of the subsystems. Functionality performed across units is accessed through a defined interface. So, our tests tend to be through the  interface of the subsystem or the interfaces of the system as a whole.Therefore, integration testing focuses on showing that functionality accessed through this interface behaves according to the specifications. Interfaces come in many forms. At the subsystem level, we may still be talking about method calls. or we might have an actual API - especially if we are integrating a 3rd party microservice. It mighti nteract through its own REST API, for example. Then, of course, at the system level, we may not be calling methods, though it is possible. We might be calling an API, a command line interace, some kind of messaging queue, a command line interface, or any number of other ways we can interact with a whole system.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b19ff9da7_0_6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b19ff9da7_0_6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However, (2). Therefore, we apply test cases not to the classes, but to the interface of the subsystem they form.</a:t>
            </a:r>
            <a:endParaRPr/>
          </a:p>
          <a:p>
            <a:pPr indent="0" lvl="0" marL="0" rtl="0" algn="l">
              <a:spcBef>
                <a:spcPts val="0"/>
              </a:spcBef>
              <a:spcAft>
                <a:spcPts val="0"/>
              </a:spcAft>
              <a:buNone/>
            </a:pPr>
            <a:r>
              <a:rPr lang="sv-SE"/>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e6c2e761e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e6c2e761e_0_3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tests focus on a single class. This is very important and hard to get right, but still There is a limit to how complex one class can be, so as a result, unit tests tend the be small, and you can quickly write a lot of them. You will write a lot of them, as you can access a class and prod it in ways that you can’t when working through an interface - you can easily set variable values, for example. Unit tests, because they are simple, execute quickly. System tests, of course, focus on the system as a whole, or at least a large subsystem - a large set of classes accessed through an interface. System tests bring many underlying classes togehther. The interface constrains how you test, but testing is done on high-level functions that require the interaction of many low-level components. The tests often require more complex input, more complex setup procedures, and complex series of events. They trigger many internal system calls and interactions, so they also are much slower to execute and it may be harder to debug when something goes wrong as oyu need to trade the source of the failure to any number of places.</a:t>
            </a:r>
            <a:endParaRPr/>
          </a:p>
        </p:txBody>
      </p:sp>
      <p:sp>
        <p:nvSpPr>
          <p:cNvPr id="244" name="Google Shape;244;gae6c2e761e_0_3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19"/>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5" name="Google Shape;115;p19"/>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6" name="Google Shape;116;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 name="Google Shape;117;p19"/>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8" name="Google Shape;118;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1" name="Shape 121"/>
        <p:cNvGrpSpPr/>
        <p:nvPr/>
      </p:nvGrpSpPr>
      <p:grpSpPr>
        <a:xfrm>
          <a:off x="0" y="0"/>
          <a:ext cx="0" cy="0"/>
          <a:chOff x="0" y="0"/>
          <a:chExt cx="0" cy="0"/>
        </a:xfrm>
      </p:grpSpPr>
      <p:sp>
        <p:nvSpPr>
          <p:cNvPr id="122" name="Google Shape;122;p2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23" name="Google Shape;123;p2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24" name="Google Shape;124;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6" name="Google Shape;126;p2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7" name="Google Shape;127;p2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5.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18.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s://www.guru99.com/postman-tutorial.html" TargetMode="Externa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hyperlink" Target="https://www.guru99.com/postman-tutorial.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3.png"/><Relationship Id="rId4" Type="http://schemas.openxmlformats.org/officeDocument/2006/relationships/hyperlink" Target="https://www.guru99.com/postman-tutorial.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learning.postman.com/docs/writing-scripts/script-references/test-example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9.png"/><Relationship Id="rId4" Type="http://schemas.openxmlformats.org/officeDocument/2006/relationships/hyperlink" Target="https://www.guru99.com/postman-tutorial.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www.guru99.com/postman-tutorial.html" TargetMode="External"/><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5:</a:t>
            </a:r>
            <a:r>
              <a:rPr lang="sv-SE" sz="3600"/>
              <a:t> </a:t>
            </a:r>
            <a:r>
              <a:rPr lang="sv-SE" sz="3000"/>
              <a:t>System Testing</a:t>
            </a:r>
            <a:endParaRPr/>
          </a:p>
        </p:txBody>
      </p:sp>
      <p:sp>
        <p:nvSpPr>
          <p:cNvPr id="133" name="Google Shape;133;p2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3,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5" name="Google Shape;25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 and Requirements</a:t>
            </a:r>
            <a:endParaRPr/>
          </a:p>
        </p:txBody>
      </p:sp>
      <p:sp>
        <p:nvSpPr>
          <p:cNvPr id="256" name="Google Shape;256;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Tests can be written early in the project.</a:t>
            </a:r>
            <a:endParaRPr b="1"/>
          </a:p>
          <a:p>
            <a:pPr indent="-368300" lvl="1" marL="914400" rtl="0" algn="l">
              <a:spcBef>
                <a:spcPts val="500"/>
              </a:spcBef>
              <a:spcAft>
                <a:spcPts val="0"/>
              </a:spcAft>
              <a:buSzPts val="2200"/>
              <a:buChar char="•"/>
            </a:pPr>
            <a:r>
              <a:rPr lang="sv-SE"/>
              <a:t>Requirements discuss high-level functionality.</a:t>
            </a:r>
            <a:endParaRPr/>
          </a:p>
          <a:p>
            <a:pPr indent="-368300" lvl="1" marL="914400" rtl="0" algn="l">
              <a:spcBef>
                <a:spcPts val="500"/>
              </a:spcBef>
              <a:spcAft>
                <a:spcPts val="0"/>
              </a:spcAft>
              <a:buSzPts val="2200"/>
              <a:buChar char="•"/>
            </a:pPr>
            <a:r>
              <a:rPr lang="sv-SE"/>
              <a:t>Can create tests using the requirements.</a:t>
            </a:r>
            <a:endParaRPr/>
          </a:p>
          <a:p>
            <a:pPr indent="-393700" lvl="0" marL="457200" rtl="0" algn="l">
              <a:spcBef>
                <a:spcPts val="1000"/>
              </a:spcBef>
              <a:spcAft>
                <a:spcPts val="0"/>
              </a:spcAft>
              <a:buSzPts val="2600"/>
              <a:buChar char="•"/>
            </a:pPr>
            <a:r>
              <a:rPr lang="sv-SE"/>
              <a:t>Creating tests supports requirement refinement.</a:t>
            </a:r>
            <a:endParaRPr/>
          </a:p>
          <a:p>
            <a:pPr indent="-393700" lvl="0" marL="457200" rtl="0" algn="l">
              <a:spcBef>
                <a:spcPts val="1000"/>
              </a:spcBef>
              <a:spcAft>
                <a:spcPts val="0"/>
              </a:spcAft>
              <a:buSzPts val="2600"/>
              <a:buChar char="•"/>
            </a:pPr>
            <a:r>
              <a:rPr lang="sv-SE"/>
              <a:t>Tests can be made concrete once code is built.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Types</a:t>
            </a:r>
            <a:endParaRPr/>
          </a:p>
        </p:txBody>
      </p:sp>
      <p:sp>
        <p:nvSpPr>
          <p:cNvPr id="262" name="Google Shape;262;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Parameter Interfaces</a:t>
            </a:r>
            <a:endParaRPr/>
          </a:p>
          <a:p>
            <a:pPr indent="-368300" lvl="1" marL="914400" rtl="0" algn="l">
              <a:spcBef>
                <a:spcPts val="500"/>
              </a:spcBef>
              <a:spcAft>
                <a:spcPts val="0"/>
              </a:spcAft>
              <a:buSzPts val="2200"/>
              <a:buChar char="•"/>
            </a:pPr>
            <a:r>
              <a:rPr lang="sv-SE"/>
              <a:t>Data passed from through method parameters.</a:t>
            </a:r>
            <a:endParaRPr/>
          </a:p>
          <a:p>
            <a:pPr indent="-368300" lvl="1" marL="914400" rtl="0" algn="l">
              <a:spcBef>
                <a:spcPts val="500"/>
              </a:spcBef>
              <a:spcAft>
                <a:spcPts val="0"/>
              </a:spcAft>
              <a:buSzPts val="2200"/>
              <a:buChar char="•"/>
            </a:pPr>
            <a:r>
              <a:rPr lang="sv-SE"/>
              <a:t>Subsystem may have interface class that calls into underlying classes.</a:t>
            </a:r>
            <a:endParaRPr/>
          </a:p>
          <a:p>
            <a:pPr indent="-393700" lvl="0" marL="457200" rtl="0" algn="l">
              <a:spcBef>
                <a:spcPts val="1000"/>
              </a:spcBef>
              <a:spcAft>
                <a:spcPts val="0"/>
              </a:spcAft>
              <a:buSzPts val="2600"/>
              <a:buChar char="•"/>
            </a:pPr>
            <a:r>
              <a:rPr lang="sv-SE"/>
              <a:t>Procedural Interfaces</a:t>
            </a:r>
            <a:endParaRPr/>
          </a:p>
          <a:p>
            <a:pPr indent="-368300" lvl="1" marL="914400" rtl="0" algn="l">
              <a:spcBef>
                <a:spcPts val="500"/>
              </a:spcBef>
              <a:spcAft>
                <a:spcPts val="0"/>
              </a:spcAft>
              <a:buSzPts val="2200"/>
              <a:buChar char="•"/>
            </a:pPr>
            <a:r>
              <a:rPr lang="sv-SE"/>
              <a:t>Interface surfaces a set of functions that can be called by other components or users (API, CLI, GUI). </a:t>
            </a:r>
            <a:endParaRPr/>
          </a:p>
          <a:p>
            <a:pPr indent="-368300" lvl="1" marL="914400" rtl="0" algn="l">
              <a:spcBef>
                <a:spcPts val="500"/>
              </a:spcBef>
              <a:spcAft>
                <a:spcPts val="0"/>
              </a:spcAft>
              <a:buSzPts val="2200"/>
              <a:buChar char="•"/>
            </a:pPr>
            <a:r>
              <a:rPr lang="sv-SE"/>
              <a:t>Integrates lower-level components and controls access. </a:t>
            </a:r>
            <a:endParaRPr/>
          </a:p>
        </p:txBody>
      </p:sp>
      <p:sp>
        <p:nvSpPr>
          <p:cNvPr id="263" name="Google Shape;263;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Types</a:t>
            </a:r>
            <a:endParaRPr/>
          </a:p>
        </p:txBody>
      </p:sp>
      <p:sp>
        <p:nvSpPr>
          <p:cNvPr id="269" name="Google Shape;269;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Shared Memory Interfaces</a:t>
            </a:r>
            <a:endParaRPr/>
          </a:p>
          <a:p>
            <a:pPr indent="-368300" lvl="1" marL="914400" rtl="0" algn="l">
              <a:spcBef>
                <a:spcPts val="500"/>
              </a:spcBef>
              <a:spcAft>
                <a:spcPts val="0"/>
              </a:spcAft>
              <a:buSzPts val="2200"/>
              <a:buChar char="•"/>
            </a:pPr>
            <a:r>
              <a:rPr lang="sv-SE"/>
              <a:t>A block of memory is shared between (sub)systems. </a:t>
            </a:r>
            <a:endParaRPr/>
          </a:p>
          <a:p>
            <a:pPr indent="-342900" lvl="2" marL="1371600" rtl="0" algn="l">
              <a:spcBef>
                <a:spcPts val="500"/>
              </a:spcBef>
              <a:spcAft>
                <a:spcPts val="0"/>
              </a:spcAft>
              <a:buSzPts val="1800"/>
              <a:buChar char="•"/>
            </a:pPr>
            <a:r>
              <a:rPr lang="sv-SE"/>
              <a:t>Data placed by one (sub)system and retrieved by another.</a:t>
            </a:r>
            <a:endParaRPr/>
          </a:p>
          <a:p>
            <a:pPr indent="-368300" lvl="1" marL="914400" rtl="0" algn="l">
              <a:spcBef>
                <a:spcPts val="500"/>
              </a:spcBef>
              <a:spcAft>
                <a:spcPts val="0"/>
              </a:spcAft>
              <a:buSzPts val="2200"/>
              <a:buChar char="•"/>
            </a:pPr>
            <a:r>
              <a:rPr lang="sv-SE"/>
              <a:t>Common if system architected around data repository.</a:t>
            </a:r>
            <a:endParaRPr/>
          </a:p>
          <a:p>
            <a:pPr indent="-393700" lvl="0" marL="457200" rtl="0" algn="l">
              <a:spcBef>
                <a:spcPts val="1000"/>
              </a:spcBef>
              <a:spcAft>
                <a:spcPts val="0"/>
              </a:spcAft>
              <a:buSzPts val="2600"/>
              <a:buChar char="•"/>
            </a:pPr>
            <a:r>
              <a:rPr lang="sv-SE"/>
              <a:t>Message-Passing Interfaces</a:t>
            </a:r>
            <a:endParaRPr/>
          </a:p>
          <a:p>
            <a:pPr indent="-368300" lvl="1" marL="914400" rtl="0" algn="l">
              <a:spcBef>
                <a:spcPts val="500"/>
              </a:spcBef>
              <a:spcAft>
                <a:spcPts val="0"/>
              </a:spcAft>
              <a:buSzPts val="2200"/>
              <a:buChar char="•"/>
            </a:pPr>
            <a:r>
              <a:rPr lang="sv-SE"/>
              <a:t>One (sub)system requests a service by passing a message to another. </a:t>
            </a:r>
            <a:endParaRPr/>
          </a:p>
          <a:p>
            <a:pPr indent="-342900" lvl="2" marL="1371600" rtl="0" algn="l">
              <a:spcBef>
                <a:spcPts val="500"/>
              </a:spcBef>
              <a:spcAft>
                <a:spcPts val="0"/>
              </a:spcAft>
              <a:buSzPts val="1800"/>
              <a:buChar char="•"/>
            </a:pPr>
            <a:r>
              <a:rPr lang="sv-SE"/>
              <a:t>A return message indicates the results.</a:t>
            </a:r>
            <a:endParaRPr/>
          </a:p>
          <a:p>
            <a:pPr indent="-368300" lvl="1" marL="914400" rtl="0" algn="l">
              <a:spcBef>
                <a:spcPts val="500"/>
              </a:spcBef>
              <a:spcAft>
                <a:spcPts val="0"/>
              </a:spcAft>
              <a:buSzPts val="2200"/>
              <a:buChar char="•"/>
            </a:pPr>
            <a:r>
              <a:rPr lang="sv-SE"/>
              <a:t>Common in parallel systems, client-server systems.</a:t>
            </a:r>
            <a:endParaRPr/>
          </a:p>
          <a:p>
            <a:pPr indent="0" lvl="0" marL="0" rtl="0" algn="l">
              <a:spcBef>
                <a:spcPts val="1000"/>
              </a:spcBef>
              <a:spcAft>
                <a:spcPts val="0"/>
              </a:spcAft>
              <a:buNone/>
            </a:pPr>
            <a:r>
              <a:t/>
            </a:r>
            <a:endParaRPr/>
          </a:p>
        </p:txBody>
      </p:sp>
      <p:sp>
        <p:nvSpPr>
          <p:cNvPr id="270" name="Google Shape;27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a:t>
            </a:r>
            <a:endParaRPr/>
          </a:p>
        </p:txBody>
      </p:sp>
      <p:sp>
        <p:nvSpPr>
          <p:cNvPr id="276" name="Google Shape;276;p34"/>
          <p:cNvSpPr txBox="1"/>
          <p:nvPr>
            <p:ph idx="1" type="body"/>
          </p:nvPr>
        </p:nvSpPr>
        <p:spPr>
          <a:xfrm>
            <a:off x="468900" y="1158025"/>
            <a:ext cx="8217900" cy="36048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Interface Misuse</a:t>
            </a:r>
            <a:endParaRPr/>
          </a:p>
          <a:p>
            <a:pPr indent="-368300" lvl="1" marL="914400" rtl="0" algn="l">
              <a:spcBef>
                <a:spcPts val="500"/>
              </a:spcBef>
              <a:spcAft>
                <a:spcPts val="0"/>
              </a:spcAft>
              <a:buSzPts val="2200"/>
              <a:buChar char="•"/>
            </a:pPr>
            <a:r>
              <a:rPr lang="sv-SE"/>
              <a:t>Malformed data, order, number of parameters.</a:t>
            </a:r>
            <a:endParaRPr/>
          </a:p>
          <a:p>
            <a:pPr indent="-393700" lvl="0" marL="457200" rtl="0" algn="l">
              <a:spcBef>
                <a:spcPts val="1000"/>
              </a:spcBef>
              <a:spcAft>
                <a:spcPts val="0"/>
              </a:spcAft>
              <a:buSzPts val="2600"/>
              <a:buChar char="•"/>
            </a:pPr>
            <a:r>
              <a:rPr lang="sv-SE"/>
              <a:t>Interface Misunderstanding</a:t>
            </a:r>
            <a:endParaRPr/>
          </a:p>
          <a:p>
            <a:pPr indent="-368300" lvl="1" marL="914400" rtl="0" algn="l">
              <a:spcBef>
                <a:spcPts val="500"/>
              </a:spcBef>
              <a:spcAft>
                <a:spcPts val="0"/>
              </a:spcAft>
              <a:buSzPts val="2200"/>
              <a:buChar char="•"/>
            </a:pPr>
            <a:r>
              <a:rPr lang="sv-SE"/>
              <a:t>Incorrect assumptions made about called component. </a:t>
            </a:r>
            <a:endParaRPr/>
          </a:p>
          <a:p>
            <a:pPr indent="-368300" lvl="1" marL="914400" rtl="0" algn="l">
              <a:spcBef>
                <a:spcPts val="500"/>
              </a:spcBef>
              <a:spcAft>
                <a:spcPts val="0"/>
              </a:spcAft>
              <a:buSzPts val="2200"/>
              <a:buChar char="•"/>
            </a:pPr>
            <a:r>
              <a:rPr lang="sv-SE"/>
              <a:t>A binary search called with an unordered array.</a:t>
            </a:r>
            <a:endParaRPr/>
          </a:p>
          <a:p>
            <a:pPr indent="-393700" lvl="0" marL="457200" rtl="0" algn="l">
              <a:spcBef>
                <a:spcPts val="1000"/>
              </a:spcBef>
              <a:spcAft>
                <a:spcPts val="0"/>
              </a:spcAft>
              <a:buSzPts val="2600"/>
              <a:buChar char="•"/>
            </a:pPr>
            <a:r>
              <a:rPr lang="sv-SE"/>
              <a:t>Timing Errors</a:t>
            </a:r>
            <a:endParaRPr/>
          </a:p>
          <a:p>
            <a:pPr indent="-368300" lvl="1" marL="914400" rtl="0" algn="l">
              <a:spcBef>
                <a:spcPts val="500"/>
              </a:spcBef>
              <a:spcAft>
                <a:spcPts val="0"/>
              </a:spcAft>
              <a:buSzPts val="2200"/>
              <a:buChar char="•"/>
            </a:pPr>
            <a:r>
              <a:rPr lang="sv-SE"/>
              <a:t>Producer of data and consumer of data access data in the wrong order.</a:t>
            </a:r>
            <a:endParaRPr/>
          </a:p>
          <a:p>
            <a:pPr indent="0" lvl="0" marL="0" rtl="0" algn="l">
              <a:spcBef>
                <a:spcPts val="1000"/>
              </a:spcBef>
              <a:spcAft>
                <a:spcPts val="0"/>
              </a:spcAft>
              <a:buNone/>
            </a:pPr>
            <a:r>
              <a:t/>
            </a:r>
            <a:endParaRPr/>
          </a:p>
        </p:txBody>
      </p:sp>
      <p:sp>
        <p:nvSpPr>
          <p:cNvPr id="277" name="Google Shape;277;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4" name="Google Shape;28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Percentages</a:t>
            </a:r>
            <a:endParaRPr/>
          </a:p>
        </p:txBody>
      </p:sp>
      <p:sp>
        <p:nvSpPr>
          <p:cNvPr id="285" name="Google Shape;285;p35"/>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Unit tests verify behavior of a single class.</a:t>
            </a:r>
            <a:endParaRPr sz="2400"/>
          </a:p>
          <a:p>
            <a:pPr indent="-368300" lvl="1" marL="914400" rtl="0" algn="l">
              <a:spcBef>
                <a:spcPts val="0"/>
              </a:spcBef>
              <a:spcAft>
                <a:spcPts val="0"/>
              </a:spcAft>
              <a:buSzPts val="2200"/>
              <a:buChar char="•"/>
            </a:pPr>
            <a:r>
              <a:rPr lang="sv-SE"/>
              <a:t>70% of your tests.</a:t>
            </a:r>
            <a:endParaRPr/>
          </a:p>
          <a:p>
            <a:pPr indent="-381000" lvl="0" marL="457200" rtl="0" algn="l">
              <a:spcBef>
                <a:spcPts val="0"/>
              </a:spcBef>
              <a:spcAft>
                <a:spcPts val="0"/>
              </a:spcAft>
              <a:buSzPts val="2400"/>
              <a:buChar char="•"/>
            </a:pPr>
            <a:r>
              <a:rPr lang="sv-SE" sz="2400"/>
              <a:t>System tests verify class interactions.</a:t>
            </a:r>
            <a:endParaRPr sz="2400"/>
          </a:p>
          <a:p>
            <a:pPr indent="-368300" lvl="1" marL="914400" rtl="0" algn="l">
              <a:spcBef>
                <a:spcPts val="0"/>
              </a:spcBef>
              <a:spcAft>
                <a:spcPts val="0"/>
              </a:spcAft>
              <a:buSzPts val="2200"/>
              <a:buChar char="•"/>
            </a:pPr>
            <a:r>
              <a:rPr lang="sv-SE"/>
              <a:t>20% of your tests.</a:t>
            </a:r>
            <a:endParaRPr/>
          </a:p>
          <a:p>
            <a:pPr indent="-381000" lvl="0" marL="457200" rtl="0" algn="l">
              <a:spcBef>
                <a:spcPts val="0"/>
              </a:spcBef>
              <a:spcAft>
                <a:spcPts val="0"/>
              </a:spcAft>
              <a:buSzPts val="2400"/>
              <a:buChar char="•"/>
            </a:pPr>
            <a:r>
              <a:rPr lang="sv-SE" sz="2400"/>
              <a:t>GUI tests verify end-to-end journeys.</a:t>
            </a:r>
            <a:endParaRPr sz="2400"/>
          </a:p>
          <a:p>
            <a:pPr indent="-368300" lvl="1" marL="914400" rtl="0" algn="l">
              <a:spcBef>
                <a:spcPts val="0"/>
              </a:spcBef>
              <a:spcAft>
                <a:spcPts val="0"/>
              </a:spcAft>
              <a:buSzPts val="2200"/>
              <a:buChar char="•"/>
            </a:pPr>
            <a:r>
              <a:rPr lang="sv-SE"/>
              <a:t>10% of your tests.</a:t>
            </a:r>
            <a:endParaRPr/>
          </a:p>
        </p:txBody>
      </p:sp>
      <p:pic>
        <p:nvPicPr>
          <p:cNvPr id="286" name="Google Shape;286;p35"/>
          <p:cNvPicPr preferRelativeResize="0"/>
          <p:nvPr/>
        </p:nvPicPr>
        <p:blipFill>
          <a:blip r:embed="rId3">
            <a:alphaModFix/>
          </a:blip>
          <a:stretch>
            <a:fillRect/>
          </a:stretch>
        </p:blipFill>
        <p:spPr>
          <a:xfrm>
            <a:off x="4572000" y="1407850"/>
            <a:ext cx="4572000" cy="281558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3" name="Google Shape;293;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294" name="Google Shape;294;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70/20/10 recommended.</a:t>
            </a:r>
            <a:endParaRPr/>
          </a:p>
          <a:p>
            <a:pPr indent="-393700" lvl="0" marL="457200" rtl="0" algn="l">
              <a:spcBef>
                <a:spcPts val="1000"/>
              </a:spcBef>
              <a:spcAft>
                <a:spcPts val="0"/>
              </a:spcAft>
              <a:buSzPts val="2600"/>
              <a:buChar char="•"/>
            </a:pPr>
            <a:r>
              <a:rPr lang="sv-SE"/>
              <a:t>Unit tests execute quickly, </a:t>
            </a:r>
            <a:br>
              <a:rPr lang="sv-SE"/>
            </a:br>
            <a:r>
              <a:rPr lang="sv-SE"/>
              <a:t>relatively simple.</a:t>
            </a:r>
            <a:endParaRPr/>
          </a:p>
          <a:p>
            <a:pPr indent="-393700" lvl="0" marL="457200" rtl="0" algn="l">
              <a:spcBef>
                <a:spcPts val="1000"/>
              </a:spcBef>
              <a:spcAft>
                <a:spcPts val="0"/>
              </a:spcAft>
              <a:buSzPts val="2600"/>
              <a:buChar char="•"/>
            </a:pPr>
            <a:r>
              <a:rPr lang="sv-SE"/>
              <a:t>System tests more complex, require more setup, slower to execute.</a:t>
            </a:r>
            <a:endParaRPr/>
          </a:p>
          <a:p>
            <a:pPr indent="-393700" lvl="0" marL="457200" rtl="0" algn="l">
              <a:spcBef>
                <a:spcPts val="1000"/>
              </a:spcBef>
              <a:spcAft>
                <a:spcPts val="0"/>
              </a:spcAft>
              <a:buSzPts val="2600"/>
              <a:buChar char="•"/>
            </a:pPr>
            <a:r>
              <a:rPr lang="sv-SE"/>
              <a:t>UI tests very slow, may require humans.</a:t>
            </a:r>
            <a:endParaRPr/>
          </a:p>
          <a:p>
            <a:pPr indent="-393700" lvl="0" marL="457200" rtl="0" algn="l">
              <a:spcBef>
                <a:spcPts val="1000"/>
              </a:spcBef>
              <a:spcAft>
                <a:spcPts val="0"/>
              </a:spcAft>
              <a:buSzPts val="2600"/>
              <a:buChar char="•"/>
            </a:pPr>
            <a:r>
              <a:rPr lang="sv-SE"/>
              <a:t>Well-tested units reduce likelihood of integration issues, making high levels of testing easier.</a:t>
            </a:r>
            <a:endParaRPr/>
          </a:p>
        </p:txBody>
      </p:sp>
      <p:pic>
        <p:nvPicPr>
          <p:cNvPr id="295" name="Google Shape;295;p36"/>
          <p:cNvPicPr preferRelativeResize="0"/>
          <p:nvPr/>
        </p:nvPicPr>
        <p:blipFill>
          <a:blip r:embed="rId3">
            <a:alphaModFix/>
          </a:blip>
          <a:stretch>
            <a:fillRect/>
          </a:stretch>
        </p:blipFill>
        <p:spPr>
          <a:xfrm>
            <a:off x="5133325" y="614000"/>
            <a:ext cx="3441426" cy="211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02" name="Google Shape;302;p3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System-Level Test Cases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System-Level Tests</a:t>
            </a:r>
            <a:endParaRPr/>
          </a:p>
        </p:txBody>
      </p:sp>
      <p:sp>
        <p:nvSpPr>
          <p:cNvPr id="308" name="Google Shape;308;p38"/>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309" name="Google Shape;309;p38"/>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310" name="Google Shape;310;p38"/>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311" name="Google Shape;311;p38"/>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312" name="Google Shape;312;p38"/>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313" name="Google Shape;313;p38"/>
          <p:cNvCxnSpPr>
            <a:endCxn id="309"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14" name="Google Shape;314;p38"/>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15" name="Google Shape;315;p38"/>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16" name="Google Shape;316;p38"/>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317" name="Google Shape;317;p38"/>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 function that can be tested in (relative) isolation.</a:t>
            </a:r>
            <a:endParaRPr sz="1800"/>
          </a:p>
        </p:txBody>
      </p:sp>
      <p:sp>
        <p:nvSpPr>
          <p:cNvPr id="318" name="Google Shape;318;p38"/>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319" name="Google Shape;319;p38"/>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320" name="Google Shape;320;p38"/>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Combine values to form “recipes” for test cases. </a:t>
            </a:r>
            <a:endParaRPr/>
          </a:p>
        </p:txBody>
      </p:sp>
      <p:sp>
        <p:nvSpPr>
          <p:cNvPr id="321" name="Google Shape;321;p38"/>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concrete values.</a:t>
            </a:r>
            <a:endParaRPr sz="1200"/>
          </a:p>
        </p:txBody>
      </p:sp>
      <p:sp>
        <p:nvSpPr>
          <p:cNvPr id="322" name="Google Shape;32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Independently Testable Functionality</a:t>
            </a:r>
            <a:endParaRPr/>
          </a:p>
        </p:txBody>
      </p:sp>
      <p:sp>
        <p:nvSpPr>
          <p:cNvPr id="328" name="Google Shape;32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a:t>
            </a:r>
            <a:r>
              <a:rPr b="1" lang="sv-SE"/>
              <a:t> well-defined function that can be tested in (relative) isolation. </a:t>
            </a:r>
            <a:endParaRPr b="1"/>
          </a:p>
          <a:p>
            <a:pPr indent="-368300" lvl="1" marL="914400" rtl="0" algn="l">
              <a:spcBef>
                <a:spcPts val="500"/>
              </a:spcBef>
              <a:spcAft>
                <a:spcPts val="0"/>
              </a:spcAft>
              <a:buSzPts val="2200"/>
              <a:buChar char="•"/>
            </a:pPr>
            <a:r>
              <a:rPr lang="sv-SE"/>
              <a:t>Based on the “verbs” - what can we do with this system?</a:t>
            </a:r>
            <a:endParaRPr/>
          </a:p>
          <a:p>
            <a:pPr indent="-368300" lvl="1" marL="914400" rtl="0" algn="l">
              <a:spcBef>
                <a:spcPts val="500"/>
              </a:spcBef>
              <a:spcAft>
                <a:spcPts val="0"/>
              </a:spcAft>
              <a:buSzPts val="2200"/>
              <a:buChar char="•"/>
            </a:pPr>
            <a:r>
              <a:rPr lang="sv-SE"/>
              <a:t>The high-level functionality offered by an interface.</a:t>
            </a:r>
            <a:endParaRPr/>
          </a:p>
          <a:p>
            <a:pPr indent="-368300" lvl="1" marL="914400" rtl="0" algn="l">
              <a:spcBef>
                <a:spcPts val="500"/>
              </a:spcBef>
              <a:spcAft>
                <a:spcPts val="0"/>
              </a:spcAft>
              <a:buSzPts val="2200"/>
              <a:buChar char="•"/>
            </a:pPr>
            <a:r>
              <a:rPr lang="sv-SE"/>
              <a:t>UI - look for user-visible functions.</a:t>
            </a:r>
            <a:endParaRPr/>
          </a:p>
          <a:p>
            <a:pPr indent="-342900" lvl="2" marL="1371600" rtl="0" algn="l">
              <a:spcBef>
                <a:spcPts val="500"/>
              </a:spcBef>
              <a:spcAft>
                <a:spcPts val="0"/>
              </a:spcAft>
              <a:buSzPts val="1800"/>
              <a:buChar char="•"/>
            </a:pPr>
            <a:r>
              <a:rPr lang="sv-SE"/>
              <a:t>Web Forum: Sorted user list can be accessed.</a:t>
            </a:r>
            <a:endParaRPr/>
          </a:p>
          <a:p>
            <a:pPr indent="-342900" lvl="2" marL="1371600" rtl="0" algn="l">
              <a:spcBef>
                <a:spcPts val="500"/>
              </a:spcBef>
              <a:spcAft>
                <a:spcPts val="0"/>
              </a:spcAft>
              <a:buSzPts val="1800"/>
              <a:buChar char="•"/>
            </a:pPr>
            <a:r>
              <a:rPr lang="sv-SE"/>
              <a:t>Accessing the list </a:t>
            </a:r>
            <a:r>
              <a:rPr b="1" lang="sv-SE"/>
              <a:t>is</a:t>
            </a:r>
            <a:r>
              <a:rPr lang="sv-SE"/>
              <a:t> a testable functionality.</a:t>
            </a:r>
            <a:endParaRPr/>
          </a:p>
          <a:p>
            <a:pPr indent="-342900" lvl="2" marL="1371600" rtl="0" algn="l">
              <a:spcBef>
                <a:spcPts val="500"/>
              </a:spcBef>
              <a:spcAft>
                <a:spcPts val="0"/>
              </a:spcAft>
              <a:buSzPts val="1800"/>
              <a:buChar char="•"/>
            </a:pPr>
            <a:r>
              <a:rPr lang="sv-SE"/>
              <a:t>Sorting the list is </a:t>
            </a:r>
            <a:r>
              <a:rPr b="1" lang="sv-SE"/>
              <a:t>not</a:t>
            </a:r>
            <a:r>
              <a:rPr lang="sv-SE"/>
              <a:t> (low-level, unit testing target)</a:t>
            </a:r>
            <a:endParaRPr/>
          </a:p>
        </p:txBody>
      </p:sp>
      <p:sp>
        <p:nvSpPr>
          <p:cNvPr id="329" name="Google Shape;32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0" name="Google Shape;330;p39"/>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Units and “Functionality”</a:t>
            </a:r>
            <a:endParaRPr/>
          </a:p>
        </p:txBody>
      </p:sp>
      <p:sp>
        <p:nvSpPr>
          <p:cNvPr id="336" name="Google Shape;336;p40"/>
          <p:cNvSpPr txBox="1"/>
          <p:nvPr>
            <p:ph idx="1" type="body"/>
          </p:nvPr>
        </p:nvSpPr>
        <p:spPr>
          <a:xfrm>
            <a:off x="468900" y="1282400"/>
            <a:ext cx="45555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Many tests</a:t>
            </a:r>
            <a:r>
              <a:rPr lang="sv-SE"/>
              <a:t> written in terms of “units” of code. </a:t>
            </a:r>
            <a:endParaRPr/>
          </a:p>
          <a:p>
            <a:pPr indent="-393700" lvl="0" marL="457200" marR="0" rtl="0" algn="l">
              <a:lnSpc>
                <a:spcPct val="100000"/>
              </a:lnSpc>
              <a:spcBef>
                <a:spcPts val="0"/>
              </a:spcBef>
              <a:spcAft>
                <a:spcPts val="0"/>
              </a:spcAft>
              <a:buSzPts val="2600"/>
              <a:buChar char="•"/>
            </a:pPr>
            <a:r>
              <a:rPr lang="sv-SE"/>
              <a:t>An independently testable function is a </a:t>
            </a:r>
            <a:r>
              <a:rPr i="1" lang="sv-SE"/>
              <a:t>capability</a:t>
            </a:r>
            <a:r>
              <a:rPr lang="sv-SE"/>
              <a:t> of the software.</a:t>
            </a:r>
            <a:endParaRPr/>
          </a:p>
          <a:p>
            <a:pPr indent="-368300" lvl="1" marL="914400" marR="0" rtl="0" algn="l">
              <a:lnSpc>
                <a:spcPct val="100000"/>
              </a:lnSpc>
              <a:spcBef>
                <a:spcPts val="0"/>
              </a:spcBef>
              <a:spcAft>
                <a:spcPts val="0"/>
              </a:spcAft>
              <a:buSzPts val="2200"/>
              <a:buChar char="•"/>
            </a:pPr>
            <a:r>
              <a:rPr lang="sv-SE"/>
              <a:t>Can be at class, subsystem, or system level.</a:t>
            </a:r>
            <a:endParaRPr/>
          </a:p>
          <a:p>
            <a:pPr indent="-368300" lvl="1" marL="914400" marR="0" rtl="0" algn="l">
              <a:lnSpc>
                <a:spcPct val="100000"/>
              </a:lnSpc>
              <a:spcBef>
                <a:spcPts val="0"/>
              </a:spcBef>
              <a:spcAft>
                <a:spcPts val="0"/>
              </a:spcAft>
              <a:buSzPts val="2200"/>
              <a:buChar char="•"/>
            </a:pPr>
            <a:r>
              <a:rPr b="1" lang="sv-SE"/>
              <a:t>Defined by an interface.</a:t>
            </a:r>
            <a:endParaRPr b="1"/>
          </a:p>
        </p:txBody>
      </p:sp>
      <p:sp>
        <p:nvSpPr>
          <p:cNvPr id="337" name="Google Shape;33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38" name="Google Shape;338;p40"/>
          <p:cNvPicPr preferRelativeResize="0"/>
          <p:nvPr/>
        </p:nvPicPr>
        <p:blipFill>
          <a:blip r:embed="rId3">
            <a:alphaModFix/>
          </a:blip>
          <a:stretch>
            <a:fillRect/>
          </a:stretch>
        </p:blipFill>
        <p:spPr>
          <a:xfrm>
            <a:off x="4972850" y="1373949"/>
            <a:ext cx="3973425" cy="2251600"/>
          </a:xfrm>
          <a:prstGeom prst="rect">
            <a:avLst/>
          </a:prstGeom>
          <a:noFill/>
          <a:ln>
            <a:noFill/>
          </a:ln>
        </p:spPr>
      </p:pic>
      <p:sp>
        <p:nvSpPr>
          <p:cNvPr id="339" name="Google Shape;339;p40"/>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139" name="Google Shape;139;p23"/>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t>systems</a:t>
            </a:r>
            <a:r>
              <a:rPr lang="sv-SE"/>
              <a:t> through</a:t>
            </a:r>
            <a:r>
              <a:rPr b="1" lang="sv-SE"/>
              <a:t> 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t>units</a:t>
            </a:r>
            <a:r>
              <a:rPr lang="sv-SE"/>
              <a:t>.</a:t>
            </a:r>
            <a:endParaRPr/>
          </a:p>
          <a:p>
            <a:pPr indent="-368300" lvl="1" marL="914400" rtl="0" algn="l">
              <a:spcBef>
                <a:spcPts val="500"/>
              </a:spcBef>
              <a:spcAft>
                <a:spcPts val="0"/>
              </a:spcAft>
              <a:buSzPts val="2200"/>
              <a:buChar char="•"/>
            </a:pPr>
            <a:r>
              <a:rPr lang="sv-SE"/>
              <a:t>Communication via method calls. </a:t>
            </a:r>
            <a:endParaRPr/>
          </a:p>
          <a:p>
            <a:pPr indent="-368300" lvl="1" marL="914400" rtl="0" algn="l">
              <a:spcBef>
                <a:spcPts val="500"/>
              </a:spcBef>
              <a:spcAft>
                <a:spcPts val="0"/>
              </a:spcAft>
              <a:buSzPts val="2200"/>
              <a:buChar char="•"/>
            </a:pPr>
            <a:r>
              <a:rPr lang="sv-SE"/>
              <a:t>Set of methods is an interface.</a:t>
            </a:r>
            <a:endParaRPr/>
          </a:p>
        </p:txBody>
      </p:sp>
      <p:sp>
        <p:nvSpPr>
          <p:cNvPr id="140" name="Google Shape;140;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1" name="Google Shape;141;p23"/>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43" name="Google Shape;143;p23"/>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144" name="Google Shape;144;p23"/>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145" name="Google Shape;145;p23"/>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47" name="Google Shape;147;p23"/>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49" name="Google Shape;149;p23"/>
          <p:cNvCxnSpPr>
            <a:endCxn id="148"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50" name="Google Shape;150;p23"/>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23"/>
          <p:cNvCxnSpPr>
            <a:stCxn id="150" idx="0"/>
            <a:endCxn id="152"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54" name="Google Shape;154;p23"/>
          <p:cNvCxnSpPr>
            <a:stCxn id="151"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55" name="Google Shape;155;p23"/>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23"/>
          <p:cNvCxnSpPr>
            <a:stCxn id="155" idx="0"/>
            <a:endCxn id="157"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59" name="Google Shape;159;p23"/>
          <p:cNvCxnSpPr>
            <a:stCxn id="156"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Input </a:t>
            </a:r>
            <a:r>
              <a:rPr lang="sv-SE"/>
              <a:t>Choices</a:t>
            </a:r>
            <a:endParaRPr/>
          </a:p>
        </p:txBody>
      </p:sp>
      <p:sp>
        <p:nvSpPr>
          <p:cNvPr id="345" name="Google Shape;345;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choices do we make when using a function?</a:t>
            </a:r>
            <a:endParaRPr/>
          </a:p>
          <a:p>
            <a:pPr indent="-368300" lvl="1" marL="914400" rtl="0" algn="l">
              <a:spcBef>
                <a:spcPts val="500"/>
              </a:spcBef>
              <a:spcAft>
                <a:spcPts val="0"/>
              </a:spcAft>
              <a:buSzPts val="2200"/>
              <a:buChar char="•"/>
            </a:pPr>
            <a:r>
              <a:rPr b="1" lang="sv-SE"/>
              <a:t>Anything we control that can change the outcome.</a:t>
            </a:r>
            <a:endParaRPr b="1"/>
          </a:p>
          <a:p>
            <a:pPr indent="-393700" lvl="0" marL="457200" rtl="0" algn="l">
              <a:spcBef>
                <a:spcPts val="1000"/>
              </a:spcBef>
              <a:spcAft>
                <a:spcPts val="0"/>
              </a:spcAft>
              <a:buSzPts val="2600"/>
              <a:buChar char="•"/>
            </a:pPr>
            <a:r>
              <a:rPr lang="sv-SE"/>
              <a:t>What are the </a:t>
            </a:r>
            <a:r>
              <a:rPr b="1" i="1" lang="sv-SE"/>
              <a:t>inputs</a:t>
            </a:r>
            <a:r>
              <a:rPr lang="sv-SE"/>
              <a:t> to that feature?</a:t>
            </a:r>
            <a:endParaRPr/>
          </a:p>
          <a:p>
            <a:pPr indent="-393700" lvl="0" marL="457200" rtl="0" algn="l">
              <a:spcBef>
                <a:spcPts val="1000"/>
              </a:spcBef>
              <a:spcAft>
                <a:spcPts val="0"/>
              </a:spcAft>
              <a:buSzPts val="2600"/>
              <a:buChar char="•"/>
            </a:pPr>
            <a:r>
              <a:rPr lang="sv-SE"/>
              <a:t>What </a:t>
            </a:r>
            <a:r>
              <a:rPr b="1" i="1" lang="sv-SE"/>
              <a:t>configuration choices</a:t>
            </a:r>
            <a:r>
              <a:rPr i="1" lang="sv-SE"/>
              <a:t> </a:t>
            </a:r>
            <a:r>
              <a:rPr lang="sv-SE"/>
              <a:t>can we make?</a:t>
            </a:r>
            <a:endParaRPr/>
          </a:p>
          <a:p>
            <a:pPr indent="-393700" lvl="0" marL="457200" rtl="0" algn="l">
              <a:spcBef>
                <a:spcPts val="1000"/>
              </a:spcBef>
              <a:spcAft>
                <a:spcPts val="0"/>
              </a:spcAft>
              <a:buSzPts val="2600"/>
              <a:buChar char="•"/>
            </a:pPr>
            <a:r>
              <a:rPr lang="sv-SE"/>
              <a:t>Are there </a:t>
            </a:r>
            <a:r>
              <a:rPr b="1" i="1" lang="sv-SE"/>
              <a:t>environmental factors</a:t>
            </a:r>
            <a:r>
              <a:rPr lang="sv-SE"/>
              <a:t> we can vary?</a:t>
            </a:r>
            <a:endParaRPr/>
          </a:p>
          <a:p>
            <a:pPr indent="-368300" lvl="1" marL="914400" rtl="0" algn="l">
              <a:spcBef>
                <a:spcPts val="500"/>
              </a:spcBef>
              <a:spcAft>
                <a:spcPts val="0"/>
              </a:spcAft>
              <a:buSzPts val="2200"/>
              <a:buChar char="•"/>
            </a:pPr>
            <a:r>
              <a:rPr lang="sv-SE"/>
              <a:t>Networking environment, file existence, file content, database connection, database contents, disk utilization, … </a:t>
            </a:r>
            <a:endParaRPr/>
          </a:p>
        </p:txBody>
      </p:sp>
      <p:sp>
        <p:nvSpPr>
          <p:cNvPr id="346" name="Google Shape;346;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7" name="Google Shape;347;p41"/>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Register for Website</a:t>
            </a:r>
            <a:endParaRPr/>
          </a:p>
        </p:txBody>
      </p:sp>
      <p:sp>
        <p:nvSpPr>
          <p:cNvPr id="353" name="Google Shape;353;p42"/>
          <p:cNvSpPr txBox="1"/>
          <p:nvPr>
            <p:ph idx="1" type="body"/>
          </p:nvPr>
        </p:nvSpPr>
        <p:spPr>
          <a:xfrm>
            <a:off x="468896" y="1282400"/>
            <a:ext cx="50244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SzPts val="2200"/>
              <a:buChar char="•"/>
            </a:pPr>
            <a:r>
              <a:rPr lang="sv-SE" sz="2200"/>
              <a:t>What are the inputs to that feature?</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(first name, last name, date of birth, e-mail)</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Website is part of product line with different database options.</a:t>
            </a:r>
            <a:endParaRPr sz="2200"/>
          </a:p>
          <a:p>
            <a:pPr indent="-330200" lvl="1" marL="914400" marR="0" rtl="0" algn="l">
              <a:lnSpc>
                <a:spcPct val="100000"/>
              </a:lnSpc>
              <a:spcBef>
                <a:spcPts val="0"/>
              </a:spcBef>
              <a:spcAft>
                <a:spcPts val="0"/>
              </a:spcAft>
              <a:buSzPts val="1600"/>
              <a:buFont typeface="Consolas"/>
              <a:buChar char="•"/>
            </a:pPr>
            <a:r>
              <a:rPr b="1" lang="sv-SE" sz="1600">
                <a:latin typeface="Consolas"/>
                <a:ea typeface="Consolas"/>
                <a:cs typeface="Consolas"/>
                <a:sym typeface="Consolas"/>
              </a:rPr>
              <a:t>(database type)</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Consider implicit environmental factors.</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(database connection, user already in database)</a:t>
            </a:r>
            <a:endParaRPr b="1" sz="1600">
              <a:latin typeface="Consolas"/>
              <a:ea typeface="Consolas"/>
              <a:cs typeface="Consolas"/>
              <a:sym typeface="Consolas"/>
            </a:endParaRPr>
          </a:p>
        </p:txBody>
      </p:sp>
      <p:sp>
        <p:nvSpPr>
          <p:cNvPr id="354" name="Google Shape;354;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55" name="Google Shape;355;p42"/>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pic>
        <p:nvPicPr>
          <p:cNvPr id="356" name="Google Shape;356;p42"/>
          <p:cNvPicPr preferRelativeResize="0"/>
          <p:nvPr/>
        </p:nvPicPr>
        <p:blipFill>
          <a:blip r:embed="rId3">
            <a:alphaModFix/>
          </a:blip>
          <a:stretch>
            <a:fillRect/>
          </a:stretch>
        </p:blipFill>
        <p:spPr>
          <a:xfrm>
            <a:off x="5545075" y="1191098"/>
            <a:ext cx="3598924" cy="3662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Characteristics</a:t>
            </a:r>
            <a:endParaRPr/>
          </a:p>
        </p:txBody>
      </p:sp>
      <p:sp>
        <p:nvSpPr>
          <p:cNvPr id="362" name="Google Shape;362;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Identify choices by</a:t>
            </a:r>
            <a:r>
              <a:rPr lang="sv-SE"/>
              <a:t> understanding how parameters are used by the function.</a:t>
            </a:r>
            <a:endParaRPr/>
          </a:p>
          <a:p>
            <a:pPr indent="-393700" lvl="0" marL="457200" rtl="0" algn="l">
              <a:spcBef>
                <a:spcPts val="1000"/>
              </a:spcBef>
              <a:spcAft>
                <a:spcPts val="0"/>
              </a:spcAft>
              <a:buSzPts val="2600"/>
              <a:buChar char="•"/>
            </a:pPr>
            <a:r>
              <a:rPr lang="sv-SE"/>
              <a:t>Type information is helpful.</a:t>
            </a:r>
            <a:endParaRPr/>
          </a:p>
          <a:p>
            <a:pPr indent="-368300" lvl="1" marL="914400" rtl="0" algn="l">
              <a:spcBef>
                <a:spcPts val="500"/>
              </a:spcBef>
              <a:spcAft>
                <a:spcPts val="0"/>
              </a:spcAft>
              <a:buSzPts val="2200"/>
              <a:buChar char="•"/>
            </a:pPr>
            <a:r>
              <a:rPr lang="sv-SE">
                <a:latin typeface="Consolas"/>
                <a:ea typeface="Consolas"/>
                <a:cs typeface="Consolas"/>
                <a:sym typeface="Consolas"/>
              </a:rPr>
              <a:t>firstName</a:t>
            </a:r>
            <a:r>
              <a:rPr lang="sv-SE"/>
              <a:t> is string, database contains </a:t>
            </a:r>
            <a:r>
              <a:rPr lang="sv-SE">
                <a:latin typeface="Consolas"/>
                <a:ea typeface="Consolas"/>
                <a:cs typeface="Consolas"/>
                <a:sym typeface="Consolas"/>
              </a:rPr>
              <a:t>UserRecords</a:t>
            </a:r>
            <a:r>
              <a:rPr lang="sv-SE"/>
              <a:t>.</a:t>
            </a:r>
            <a:endParaRPr/>
          </a:p>
          <a:p>
            <a:pPr indent="-393700" lvl="0" marL="457200" rtl="0" algn="l">
              <a:spcBef>
                <a:spcPts val="1000"/>
              </a:spcBef>
              <a:spcAft>
                <a:spcPts val="0"/>
              </a:spcAft>
              <a:buSzPts val="2600"/>
              <a:buChar char="•"/>
            </a:pPr>
            <a:r>
              <a:rPr lang="sv-SE"/>
              <a:t>… but context is important.</a:t>
            </a:r>
            <a:endParaRPr/>
          </a:p>
          <a:p>
            <a:pPr indent="-368300" lvl="1" marL="914400" rtl="0" algn="l">
              <a:spcBef>
                <a:spcPts val="500"/>
              </a:spcBef>
              <a:spcAft>
                <a:spcPts val="0"/>
              </a:spcAft>
              <a:buSzPts val="2200"/>
              <a:buChar char="•"/>
            </a:pPr>
            <a:r>
              <a:rPr lang="sv-SE"/>
              <a:t>Reject registration if in database. </a:t>
            </a:r>
            <a:endParaRPr/>
          </a:p>
          <a:p>
            <a:pPr indent="-368300" lvl="1" marL="914400" rtl="0" algn="l">
              <a:spcBef>
                <a:spcPts val="500"/>
              </a:spcBef>
              <a:spcAft>
                <a:spcPts val="0"/>
              </a:spcAft>
              <a:buSzPts val="2200"/>
              <a:buChar char="•"/>
            </a:pPr>
            <a:r>
              <a:rPr lang="sv-SE"/>
              <a:t>… or database is full. </a:t>
            </a:r>
            <a:endParaRPr/>
          </a:p>
          <a:p>
            <a:pPr indent="-368300" lvl="1" marL="914400" rtl="0" algn="l">
              <a:spcBef>
                <a:spcPts val="500"/>
              </a:spcBef>
              <a:spcAft>
                <a:spcPts val="0"/>
              </a:spcAft>
              <a:buSzPts val="2200"/>
              <a:buChar char="•"/>
            </a:pPr>
            <a:r>
              <a:rPr lang="sv-SE"/>
              <a:t>… or database connection down. </a:t>
            </a:r>
            <a:endParaRPr/>
          </a:p>
        </p:txBody>
      </p:sp>
      <p:sp>
        <p:nvSpPr>
          <p:cNvPr id="363" name="Google Shape;363;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4" name="Google Shape;364;p43"/>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Context</a:t>
            </a:r>
            <a:endParaRPr/>
          </a:p>
        </p:txBody>
      </p:sp>
      <p:sp>
        <p:nvSpPr>
          <p:cNvPr id="370" name="Google Shape;370;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a:t>
            </a:r>
            <a:r>
              <a:rPr lang="sv-SE"/>
              <a:t>nput parameter split into multiple “choices” based on contextual use.</a:t>
            </a:r>
            <a:endParaRPr/>
          </a:p>
          <a:p>
            <a:pPr indent="-368300" lvl="1" marL="914400" rtl="0" algn="l">
              <a:spcBef>
                <a:spcPts val="500"/>
              </a:spcBef>
              <a:spcAft>
                <a:spcPts val="0"/>
              </a:spcAft>
              <a:buSzPts val="2200"/>
              <a:buChar char="•"/>
            </a:pPr>
            <a:r>
              <a:rPr lang="sv-SE"/>
              <a:t>“Database” is an implicit input for User Registration, but it leads to </a:t>
            </a:r>
            <a:r>
              <a:rPr b="1" lang="sv-SE"/>
              <a:t>more than</a:t>
            </a:r>
            <a:r>
              <a:rPr lang="sv-SE"/>
              <a:t> </a:t>
            </a:r>
            <a:r>
              <a:rPr b="1" lang="sv-SE"/>
              <a:t>one</a:t>
            </a:r>
            <a:r>
              <a:rPr lang="sv-SE"/>
              <a:t> choice. </a:t>
            </a:r>
            <a:endParaRPr/>
          </a:p>
          <a:p>
            <a:pPr indent="-368300" lvl="1" marL="914400" rtl="0" algn="l">
              <a:spcBef>
                <a:spcPts val="500"/>
              </a:spcBef>
              <a:spcAft>
                <a:spcPts val="0"/>
              </a:spcAft>
              <a:buSzPts val="2200"/>
              <a:buChar char="•"/>
            </a:pPr>
            <a:r>
              <a:rPr lang="sv-SE"/>
              <a:t>“Database Connection Status”, “User Record in Database”, “Percent of Database Filled” influence function outcome.</a:t>
            </a:r>
            <a:endParaRPr/>
          </a:p>
          <a:p>
            <a:pPr indent="-342900" lvl="2" marL="1371600" rtl="0" algn="l">
              <a:spcBef>
                <a:spcPts val="500"/>
              </a:spcBef>
              <a:spcAft>
                <a:spcPts val="0"/>
              </a:spcAft>
              <a:buSzPts val="1800"/>
              <a:buChar char="•"/>
            </a:pPr>
            <a:r>
              <a:rPr b="1" lang="sv-SE"/>
              <a:t>The Database “input” results in three input choices when we design test cases.</a:t>
            </a:r>
            <a:endParaRPr b="1"/>
          </a:p>
        </p:txBody>
      </p:sp>
      <p:sp>
        <p:nvSpPr>
          <p:cNvPr id="371" name="Google Shape;371;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2" name="Google Shape;372;p44"/>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378" name="Google Shape;378;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Class Registration System</a:t>
            </a:r>
            <a:endParaRPr/>
          </a:p>
          <a:p>
            <a:pPr indent="0" lvl="0" marL="0" marR="0" rtl="0" algn="l">
              <a:lnSpc>
                <a:spcPct val="100000"/>
              </a:lnSpc>
              <a:spcBef>
                <a:spcPts val="600"/>
              </a:spcBef>
              <a:spcAft>
                <a:spcPts val="0"/>
              </a:spcAft>
              <a:buNone/>
            </a:pPr>
            <a:r>
              <a:rPr b="1" lang="sv-SE"/>
              <a:t>What are some independently testable functions?</a:t>
            </a:r>
            <a:endParaRPr b="1"/>
          </a:p>
        </p:txBody>
      </p:sp>
      <p:sp>
        <p:nvSpPr>
          <p:cNvPr id="379" name="Google Shape;379;p45"/>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Register for</a:t>
            </a:r>
            <a:r>
              <a:rPr lang="sv-SE"/>
              <a:t> class</a:t>
            </a:r>
            <a:endParaRPr/>
          </a:p>
          <a:p>
            <a:pPr indent="-393700" lvl="0" marL="457200" marR="0" rtl="0" algn="l">
              <a:lnSpc>
                <a:spcPct val="100000"/>
              </a:lnSpc>
              <a:spcBef>
                <a:spcPts val="0"/>
              </a:spcBef>
              <a:spcAft>
                <a:spcPts val="0"/>
              </a:spcAft>
              <a:buSzPts val="2600"/>
              <a:buChar char="•"/>
            </a:pPr>
            <a:r>
              <a:rPr lang="sv-SE"/>
              <a:t>Drop class</a:t>
            </a:r>
            <a:endParaRPr/>
          </a:p>
          <a:p>
            <a:pPr indent="-393700" lvl="0" marL="457200" marR="0" rtl="0" algn="l">
              <a:lnSpc>
                <a:spcPct val="100000"/>
              </a:lnSpc>
              <a:spcBef>
                <a:spcPts val="0"/>
              </a:spcBef>
              <a:spcAft>
                <a:spcPts val="0"/>
              </a:spcAft>
              <a:buSzPts val="2600"/>
              <a:buChar char="•"/>
            </a:pPr>
            <a:r>
              <a:rPr lang="sv-SE"/>
              <a:t>Transfer credits from another university </a:t>
            </a:r>
            <a:endParaRPr/>
          </a:p>
          <a:p>
            <a:pPr indent="-393700" lvl="0" marL="457200" marR="0" rtl="0" algn="l">
              <a:lnSpc>
                <a:spcPct val="100000"/>
              </a:lnSpc>
              <a:spcBef>
                <a:spcPts val="0"/>
              </a:spcBef>
              <a:spcAft>
                <a:spcPts val="0"/>
              </a:spcAft>
              <a:buSzPts val="2600"/>
              <a:buChar char="•"/>
            </a:pPr>
            <a:r>
              <a:rPr lang="sv-SE"/>
              <a:t>Apply for degree</a:t>
            </a:r>
            <a:endParaRPr/>
          </a:p>
        </p:txBody>
      </p:sp>
      <p:sp>
        <p:nvSpPr>
          <p:cNvPr id="380" name="Google Shape;38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1" name="Google Shape;381;p45"/>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387" name="Google Shape;387;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What are the choices we make when we design a test case?</a:t>
            </a:r>
            <a:endParaRPr b="1"/>
          </a:p>
        </p:txBody>
      </p:sp>
      <p:sp>
        <p:nvSpPr>
          <p:cNvPr id="388" name="Google Shape;388;p46"/>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Course number to add</a:t>
            </a:r>
            <a:endParaRPr/>
          </a:p>
          <a:p>
            <a:pPr indent="-393700" lvl="0" marL="457200" marR="0" rtl="0" algn="l">
              <a:lnSpc>
                <a:spcPct val="100000"/>
              </a:lnSpc>
              <a:spcBef>
                <a:spcPts val="0"/>
              </a:spcBef>
              <a:spcAft>
                <a:spcPts val="0"/>
              </a:spcAft>
              <a:buSzPts val="2600"/>
              <a:buChar char="•"/>
            </a:pPr>
            <a:r>
              <a:rPr lang="sv-SE"/>
              <a:t>Student record</a:t>
            </a:r>
            <a:endParaRPr/>
          </a:p>
          <a:p>
            <a:pPr indent="-393700" lvl="0" marL="457200" marR="0" rtl="0" algn="l">
              <a:lnSpc>
                <a:spcPct val="100000"/>
              </a:lnSpc>
              <a:spcBef>
                <a:spcPts val="0"/>
              </a:spcBef>
              <a:spcAft>
                <a:spcPts val="0"/>
              </a:spcAft>
              <a:buSzPts val="2600"/>
              <a:buChar char="•"/>
            </a:pPr>
            <a:r>
              <a:rPr lang="sv-SE"/>
              <a:t>What about a course database? Student record database?</a:t>
            </a:r>
            <a:endParaRPr/>
          </a:p>
          <a:p>
            <a:pPr indent="-393700" lvl="0" marL="457200" marR="0" rtl="0" algn="l">
              <a:lnSpc>
                <a:spcPct val="100000"/>
              </a:lnSpc>
              <a:spcBef>
                <a:spcPts val="0"/>
              </a:spcBef>
              <a:spcAft>
                <a:spcPts val="0"/>
              </a:spcAft>
              <a:buSzPts val="2600"/>
              <a:buChar char="•"/>
            </a:pPr>
            <a:r>
              <a:rPr b="1" lang="sv-SE"/>
              <a:t>What else influences the outcome?</a:t>
            </a:r>
            <a:endParaRPr b="1"/>
          </a:p>
        </p:txBody>
      </p:sp>
      <p:sp>
        <p:nvSpPr>
          <p:cNvPr id="389" name="Google Shape;389;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0" name="Google Shape;390;p46"/>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396" name="Google Shape;396;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Student Record is an implicit input choice.</a:t>
            </a:r>
            <a:endParaRPr/>
          </a:p>
          <a:p>
            <a:pPr indent="-393700" lvl="0" marL="457200" rtl="0" algn="l">
              <a:spcBef>
                <a:spcPts val="1000"/>
              </a:spcBef>
              <a:spcAft>
                <a:spcPts val="0"/>
              </a:spcAft>
              <a:buSzPts val="2600"/>
              <a:buChar char="•"/>
            </a:pPr>
            <a:r>
              <a:rPr lang="sv-SE"/>
              <a:t>How is it used?</a:t>
            </a:r>
            <a:endParaRPr/>
          </a:p>
          <a:p>
            <a:pPr indent="-368300" lvl="1" marL="914400" rtl="0" algn="l">
              <a:spcBef>
                <a:spcPts val="500"/>
              </a:spcBef>
              <a:spcAft>
                <a:spcPts val="0"/>
              </a:spcAft>
              <a:buSzPts val="2200"/>
              <a:buChar char="•"/>
            </a:pPr>
            <a:r>
              <a:rPr lang="sv-SE"/>
              <a:t>Have you already taken the course?</a:t>
            </a:r>
            <a:endParaRPr/>
          </a:p>
          <a:p>
            <a:pPr indent="-368300" lvl="1" marL="914400" rtl="0" algn="l">
              <a:spcBef>
                <a:spcPts val="500"/>
              </a:spcBef>
              <a:spcAft>
                <a:spcPts val="0"/>
              </a:spcAft>
              <a:buSzPts val="2200"/>
              <a:buChar char="•"/>
            </a:pPr>
            <a:r>
              <a:rPr lang="sv-SE"/>
              <a:t>Do you meet the prerequisites?</a:t>
            </a:r>
            <a:endParaRPr/>
          </a:p>
          <a:p>
            <a:pPr indent="-368300" lvl="1" marL="914400" rtl="0" algn="l">
              <a:spcBef>
                <a:spcPts val="500"/>
              </a:spcBef>
              <a:spcAft>
                <a:spcPts val="0"/>
              </a:spcAft>
              <a:buSzPts val="2200"/>
              <a:buChar char="•"/>
            </a:pPr>
            <a:r>
              <a:rPr lang="sv-SE"/>
              <a:t>What university are you registered at? </a:t>
            </a:r>
            <a:endParaRPr/>
          </a:p>
          <a:p>
            <a:pPr indent="-368300" lvl="1" marL="914400" rtl="0" algn="l">
              <a:spcBef>
                <a:spcPts val="500"/>
              </a:spcBef>
              <a:spcAft>
                <a:spcPts val="0"/>
              </a:spcAft>
              <a:buSzPts val="2200"/>
              <a:buChar char="•"/>
            </a:pPr>
            <a:r>
              <a:rPr lang="sv-SE"/>
              <a:t>Can you take classes at the university the course is offered at? </a:t>
            </a:r>
            <a:endParaRPr/>
          </a:p>
        </p:txBody>
      </p:sp>
      <p:sp>
        <p:nvSpPr>
          <p:cNvPr id="397" name="Google Shape;397;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8" name="Google Shape;398;p47"/>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5" name="Google Shape;40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406" name="Google Shape;406;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Potential Test Choices:</a:t>
            </a:r>
            <a:endParaRPr/>
          </a:p>
          <a:p>
            <a:pPr indent="-368300" lvl="1" marL="914400" rtl="0" algn="l">
              <a:spcBef>
                <a:spcPts val="0"/>
              </a:spcBef>
              <a:spcAft>
                <a:spcPts val="0"/>
              </a:spcAft>
              <a:buSzPts val="2200"/>
              <a:buChar char="•"/>
            </a:pPr>
            <a:r>
              <a:rPr lang="sv-SE"/>
              <a:t>Course to Add</a:t>
            </a:r>
            <a:endParaRPr/>
          </a:p>
          <a:p>
            <a:pPr indent="-368300" lvl="1" marL="914400" rtl="0" algn="l">
              <a:spcBef>
                <a:spcPts val="0"/>
              </a:spcBef>
              <a:spcAft>
                <a:spcPts val="0"/>
              </a:spcAft>
              <a:buSzPts val="2200"/>
              <a:buChar char="•"/>
            </a:pPr>
            <a:r>
              <a:rPr lang="sv-SE"/>
              <a:t>Does course exist?</a:t>
            </a:r>
            <a:endParaRPr/>
          </a:p>
          <a:p>
            <a:pPr indent="-368300" lvl="1" marL="914400" rtl="0" algn="l">
              <a:spcBef>
                <a:spcPts val="0"/>
              </a:spcBef>
              <a:spcAft>
                <a:spcPts val="0"/>
              </a:spcAft>
              <a:buSzPts val="2200"/>
              <a:buChar char="•"/>
            </a:pPr>
            <a:r>
              <a:rPr lang="sv-SE"/>
              <a:t>Does student record exist?</a:t>
            </a:r>
            <a:endParaRPr/>
          </a:p>
          <a:p>
            <a:pPr indent="-368300" lvl="1" marL="914400" rtl="0" algn="l">
              <a:spcBef>
                <a:spcPts val="0"/>
              </a:spcBef>
              <a:spcAft>
                <a:spcPts val="0"/>
              </a:spcAft>
              <a:buSzPts val="2200"/>
              <a:buChar char="•"/>
            </a:pPr>
            <a:r>
              <a:rPr lang="sv-SE"/>
              <a:t>Has student taken the course?</a:t>
            </a:r>
            <a:endParaRPr/>
          </a:p>
          <a:p>
            <a:pPr indent="-368300" lvl="1" marL="914400" rtl="0" algn="l">
              <a:spcBef>
                <a:spcPts val="0"/>
              </a:spcBef>
              <a:spcAft>
                <a:spcPts val="0"/>
              </a:spcAft>
              <a:buSzPts val="2200"/>
              <a:buChar char="•"/>
            </a:pPr>
            <a:r>
              <a:rPr lang="sv-SE"/>
              <a:t>Which university is student registered at?</a:t>
            </a:r>
            <a:endParaRPr/>
          </a:p>
          <a:p>
            <a:pPr indent="-368300" lvl="1" marL="914400" rtl="0" algn="l">
              <a:spcBef>
                <a:spcPts val="0"/>
              </a:spcBef>
              <a:spcAft>
                <a:spcPts val="0"/>
              </a:spcAft>
              <a:buSzPts val="2200"/>
              <a:buChar char="•"/>
            </a:pPr>
            <a:r>
              <a:rPr lang="sv-SE"/>
              <a:t>Is course at a valid university for the student?</a:t>
            </a:r>
            <a:endParaRPr/>
          </a:p>
          <a:p>
            <a:pPr indent="-368300" lvl="1" marL="914400" rtl="0" algn="l">
              <a:spcBef>
                <a:spcPts val="0"/>
              </a:spcBef>
              <a:spcAft>
                <a:spcPts val="0"/>
              </a:spcAft>
              <a:buSzPts val="2200"/>
              <a:buChar char="•"/>
            </a:pPr>
            <a:r>
              <a:rPr lang="sv-SE"/>
              <a:t>Can student record be </a:t>
            </a:r>
            <a:r>
              <a:rPr lang="sv-SE"/>
              <a:t>retrieved</a:t>
            </a:r>
            <a:r>
              <a:rPr lang="sv-SE"/>
              <a:t> from database?</a:t>
            </a:r>
            <a:endParaRPr/>
          </a:p>
          <a:p>
            <a:pPr indent="-368300" lvl="1" marL="914400" rtl="0" algn="l">
              <a:spcBef>
                <a:spcPts val="0"/>
              </a:spcBef>
              <a:spcAft>
                <a:spcPts val="0"/>
              </a:spcAft>
              <a:buSzPts val="2200"/>
              <a:buChar char="•"/>
            </a:pPr>
            <a:r>
              <a:rPr lang="sv-SE"/>
              <a:t>Does the course exist?</a:t>
            </a:r>
            <a:endParaRPr/>
          </a:p>
          <a:p>
            <a:pPr indent="-368300" lvl="1" marL="914400" rtl="0" algn="l">
              <a:spcBef>
                <a:spcPts val="0"/>
              </a:spcBef>
              <a:spcAft>
                <a:spcPts val="0"/>
              </a:spcAft>
              <a:buSzPts val="2200"/>
              <a:buChar char="•"/>
            </a:pPr>
            <a:r>
              <a:rPr lang="sv-SE"/>
              <a:t>Does student meet the prerequisites? </a:t>
            </a:r>
            <a:endParaRPr/>
          </a:p>
        </p:txBody>
      </p:sp>
      <p:sp>
        <p:nvSpPr>
          <p:cNvPr id="407" name="Google Shape;407;p48"/>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Identifying Representative Values</a:t>
            </a:r>
            <a:endParaRPr/>
          </a:p>
        </p:txBody>
      </p:sp>
      <p:sp>
        <p:nvSpPr>
          <p:cNvPr id="413" name="Google Shape;413;p49"/>
          <p:cNvSpPr txBox="1"/>
          <p:nvPr>
            <p:ph idx="1" type="body"/>
          </p:nvPr>
        </p:nvSpPr>
        <p:spPr>
          <a:xfrm>
            <a:off x="468902" y="1282400"/>
            <a:ext cx="52611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We know the functions. </a:t>
            </a:r>
            <a:endParaRPr/>
          </a:p>
          <a:p>
            <a:pPr indent="-419100" lvl="0" marL="457200" marR="0" rtl="0" algn="l">
              <a:lnSpc>
                <a:spcPct val="100000"/>
              </a:lnSpc>
              <a:spcBef>
                <a:spcPts val="0"/>
              </a:spcBef>
              <a:spcAft>
                <a:spcPts val="0"/>
              </a:spcAft>
              <a:buClr>
                <a:schemeClr val="dk1"/>
              </a:buClr>
              <a:buSzPts val="3000"/>
              <a:buFont typeface="Arial"/>
              <a:buChar char="•"/>
            </a:pPr>
            <a:r>
              <a:rPr lang="sv-SE"/>
              <a:t>We have a set of choices.</a:t>
            </a:r>
            <a:endParaRPr/>
          </a:p>
          <a:p>
            <a:pPr indent="-393700" lvl="0" marL="457200" marR="0" rtl="0" algn="l">
              <a:lnSpc>
                <a:spcPct val="100000"/>
              </a:lnSpc>
              <a:spcBef>
                <a:spcPts val="0"/>
              </a:spcBef>
              <a:spcAft>
                <a:spcPts val="0"/>
              </a:spcAft>
              <a:buSzPts val="2600"/>
              <a:buChar char="•"/>
            </a:pPr>
            <a:r>
              <a:rPr lang="sv-SE"/>
              <a:t>What values should we try?</a:t>
            </a:r>
            <a:endParaRPr/>
          </a:p>
          <a:p>
            <a:pPr indent="-368300" lvl="1" marL="914400" marR="0" rtl="0" algn="l">
              <a:lnSpc>
                <a:spcPct val="100000"/>
              </a:lnSpc>
              <a:spcBef>
                <a:spcPts val="0"/>
              </a:spcBef>
              <a:spcAft>
                <a:spcPts val="0"/>
              </a:spcAft>
              <a:buSzPts val="2200"/>
              <a:buChar char="•"/>
            </a:pPr>
            <a:r>
              <a:rPr lang="sv-SE"/>
              <a:t>For some choices, finite set.</a:t>
            </a:r>
            <a:endParaRPr/>
          </a:p>
          <a:p>
            <a:pPr indent="-368300" lvl="1" marL="914400" marR="0" rtl="0" algn="l">
              <a:lnSpc>
                <a:spcPct val="100000"/>
              </a:lnSpc>
              <a:spcBef>
                <a:spcPts val="0"/>
              </a:spcBef>
              <a:spcAft>
                <a:spcPts val="0"/>
              </a:spcAft>
              <a:buSzPts val="2200"/>
              <a:buChar char="•"/>
            </a:pPr>
            <a:r>
              <a:rPr lang="sv-SE"/>
              <a:t>For many, near-infinite set.</a:t>
            </a:r>
            <a:endParaRPr/>
          </a:p>
          <a:p>
            <a:pPr indent="-393700" lvl="0" marL="457200" marR="0" rtl="0" algn="l">
              <a:lnSpc>
                <a:spcPct val="100000"/>
              </a:lnSpc>
              <a:spcBef>
                <a:spcPts val="0"/>
              </a:spcBef>
              <a:spcAft>
                <a:spcPts val="0"/>
              </a:spcAft>
              <a:buSzPts val="2600"/>
              <a:buChar char="•"/>
            </a:pPr>
            <a:r>
              <a:rPr b="1" lang="sv-SE"/>
              <a:t>What about exhaustively trying all options?</a:t>
            </a:r>
            <a:endParaRPr b="1"/>
          </a:p>
          <a:p>
            <a:pPr indent="0" lvl="0" marL="0" marR="0" rtl="0" algn="l">
              <a:lnSpc>
                <a:spcPct val="100000"/>
              </a:lnSpc>
              <a:spcBef>
                <a:spcPts val="600"/>
              </a:spcBef>
              <a:spcAft>
                <a:spcPts val="0"/>
              </a:spcAft>
              <a:buNone/>
            </a:pPr>
            <a:r>
              <a:t/>
            </a:r>
            <a:endParaRPr/>
          </a:p>
        </p:txBody>
      </p:sp>
      <p:sp>
        <p:nvSpPr>
          <p:cNvPr id="414" name="Google Shape;414;p49"/>
          <p:cNvSpPr/>
          <p:nvPr/>
        </p:nvSpPr>
        <p:spPr>
          <a:xfrm>
            <a:off x="6007625" y="1432901"/>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15" name="Google Shape;415;p49"/>
          <p:cNvSpPr/>
          <p:nvPr/>
        </p:nvSpPr>
        <p:spPr>
          <a:xfrm>
            <a:off x="6007625" y="3433202"/>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16" name="Google Shape;416;p49"/>
          <p:cNvSpPr/>
          <p:nvPr/>
        </p:nvSpPr>
        <p:spPr>
          <a:xfrm>
            <a:off x="6628569" y="2637812"/>
            <a:ext cx="1335900" cy="41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417" name="Google Shape;417;p49"/>
          <p:cNvCxnSpPr>
            <a:endCxn id="416" idx="0"/>
          </p:cNvCxnSpPr>
          <p:nvPr/>
        </p:nvCxnSpPr>
        <p:spPr>
          <a:xfrm>
            <a:off x="6290619" y="1866512"/>
            <a:ext cx="1005900" cy="771300"/>
          </a:xfrm>
          <a:prstGeom prst="straightConnector1">
            <a:avLst/>
          </a:prstGeom>
          <a:noFill/>
          <a:ln cap="flat" cmpd="sng" w="19050">
            <a:solidFill>
              <a:schemeClr val="dk2"/>
            </a:solidFill>
            <a:prstDash val="solid"/>
            <a:round/>
            <a:headEnd len="med" w="med" type="none"/>
            <a:tailEnd len="med" w="med" type="triangle"/>
          </a:ln>
        </p:spPr>
      </p:cxnSp>
      <p:cxnSp>
        <p:nvCxnSpPr>
          <p:cNvPr id="418" name="Google Shape;418;p49"/>
          <p:cNvCxnSpPr>
            <a:endCxn id="416" idx="0"/>
          </p:cNvCxnSpPr>
          <p:nvPr/>
        </p:nvCxnSpPr>
        <p:spPr>
          <a:xfrm flipH="1">
            <a:off x="7296519" y="1695812"/>
            <a:ext cx="214500" cy="942000"/>
          </a:xfrm>
          <a:prstGeom prst="straightConnector1">
            <a:avLst/>
          </a:prstGeom>
          <a:noFill/>
          <a:ln cap="flat" cmpd="sng" w="19050">
            <a:solidFill>
              <a:schemeClr val="dk2"/>
            </a:solidFill>
            <a:prstDash val="solid"/>
            <a:round/>
            <a:headEnd len="med" w="med" type="none"/>
            <a:tailEnd len="med" w="med" type="triangle"/>
          </a:ln>
        </p:spPr>
      </p:cxnSp>
      <p:cxnSp>
        <p:nvCxnSpPr>
          <p:cNvPr id="419" name="Google Shape;419;p49"/>
          <p:cNvCxnSpPr>
            <a:endCxn id="416" idx="0"/>
          </p:cNvCxnSpPr>
          <p:nvPr/>
        </p:nvCxnSpPr>
        <p:spPr>
          <a:xfrm flipH="1">
            <a:off x="7296519" y="1774112"/>
            <a:ext cx="921900" cy="863700"/>
          </a:xfrm>
          <a:prstGeom prst="straightConnector1">
            <a:avLst/>
          </a:prstGeom>
          <a:noFill/>
          <a:ln cap="flat" cmpd="sng" w="19050">
            <a:solidFill>
              <a:schemeClr val="dk2"/>
            </a:solidFill>
            <a:prstDash val="solid"/>
            <a:round/>
            <a:headEnd len="med" w="med" type="none"/>
            <a:tailEnd len="med" w="med" type="triangle"/>
          </a:ln>
        </p:spPr>
      </p:cxnSp>
      <p:cxnSp>
        <p:nvCxnSpPr>
          <p:cNvPr id="420" name="Google Shape;420;p49"/>
          <p:cNvCxnSpPr>
            <a:stCxn id="416" idx="2"/>
          </p:cNvCxnSpPr>
          <p:nvPr/>
        </p:nvCxnSpPr>
        <p:spPr>
          <a:xfrm flipH="1">
            <a:off x="6464019" y="3056912"/>
            <a:ext cx="832500" cy="906000"/>
          </a:xfrm>
          <a:prstGeom prst="straightConnector1">
            <a:avLst/>
          </a:prstGeom>
          <a:noFill/>
          <a:ln cap="flat" cmpd="sng" w="19050">
            <a:solidFill>
              <a:schemeClr val="dk2"/>
            </a:solidFill>
            <a:prstDash val="solid"/>
            <a:round/>
            <a:headEnd len="med" w="med" type="none"/>
            <a:tailEnd len="med" w="med" type="triangle"/>
          </a:ln>
        </p:spPr>
      </p:cxnSp>
      <p:cxnSp>
        <p:nvCxnSpPr>
          <p:cNvPr id="421" name="Google Shape;421;p49"/>
          <p:cNvCxnSpPr>
            <a:stCxn id="416" idx="2"/>
          </p:cNvCxnSpPr>
          <p:nvPr/>
        </p:nvCxnSpPr>
        <p:spPr>
          <a:xfrm>
            <a:off x="7296519" y="3056912"/>
            <a:ext cx="531900" cy="1098000"/>
          </a:xfrm>
          <a:prstGeom prst="straightConnector1">
            <a:avLst/>
          </a:prstGeom>
          <a:noFill/>
          <a:ln cap="flat" cmpd="sng" w="19050">
            <a:solidFill>
              <a:schemeClr val="dk2"/>
            </a:solidFill>
            <a:prstDash val="solid"/>
            <a:round/>
            <a:headEnd len="med" w="med" type="none"/>
            <a:tailEnd len="med" w="med" type="triangle"/>
          </a:ln>
        </p:spPr>
      </p:cxnSp>
      <p:cxnSp>
        <p:nvCxnSpPr>
          <p:cNvPr id="422" name="Google Shape;422;p49"/>
          <p:cNvCxnSpPr>
            <a:stCxn id="416" idx="2"/>
          </p:cNvCxnSpPr>
          <p:nvPr/>
        </p:nvCxnSpPr>
        <p:spPr>
          <a:xfrm>
            <a:off x="7296519" y="3056912"/>
            <a:ext cx="1131300" cy="764100"/>
          </a:xfrm>
          <a:prstGeom prst="straightConnector1">
            <a:avLst/>
          </a:prstGeom>
          <a:noFill/>
          <a:ln cap="flat" cmpd="sng" w="19050">
            <a:solidFill>
              <a:schemeClr val="dk2"/>
            </a:solidFill>
            <a:prstDash val="solid"/>
            <a:round/>
            <a:headEnd len="med" w="med" type="none"/>
            <a:tailEnd len="med" w="med" type="triangle"/>
          </a:ln>
        </p:spPr>
      </p:cxnSp>
      <p:sp>
        <p:nvSpPr>
          <p:cNvPr id="423" name="Google Shape;423;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4" name="Google Shape;424;p4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Testing</a:t>
            </a:r>
            <a:endParaRPr/>
          </a:p>
        </p:txBody>
      </p:sp>
      <p:sp>
        <p:nvSpPr>
          <p:cNvPr id="430" name="Google Shape;430;p50"/>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Take the arithmetic function for the calculator:</a:t>
            </a:r>
            <a:endParaRPr/>
          </a:p>
          <a:p>
            <a:pPr indent="0" lvl="0" marL="0" marR="0" rtl="0" algn="l">
              <a:lnSpc>
                <a:spcPct val="100000"/>
              </a:lnSpc>
              <a:spcBef>
                <a:spcPts val="600"/>
              </a:spcBef>
              <a:spcAft>
                <a:spcPts val="0"/>
              </a:spcAft>
              <a:buNone/>
            </a:pPr>
            <a:r>
              <a:rPr lang="sv-SE" sz="2800">
                <a:latin typeface="Courier New"/>
                <a:ea typeface="Courier New"/>
                <a:cs typeface="Courier New"/>
                <a:sym typeface="Courier New"/>
              </a:rPr>
              <a:t>add(int a, int b)</a:t>
            </a:r>
            <a:endParaRPr sz="28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How long would it take to exhaustively test this function?</a:t>
            </a:r>
            <a:endParaRPr/>
          </a:p>
          <a:p>
            <a:pPr indent="0" lvl="0" marL="0" marR="0" rtl="0" algn="l">
              <a:lnSpc>
                <a:spcPct val="100000"/>
              </a:lnSpc>
              <a:spcBef>
                <a:spcPts val="600"/>
              </a:spcBef>
              <a:spcAft>
                <a:spcPts val="0"/>
              </a:spcAft>
              <a:buNone/>
            </a:pPr>
            <a:r>
              <a:t/>
            </a:r>
            <a:endParaRPr/>
          </a:p>
        </p:txBody>
      </p:sp>
      <p:sp>
        <p:nvSpPr>
          <p:cNvPr id="431" name="Google Shape;431;p50"/>
          <p:cNvSpPr/>
          <p:nvPr/>
        </p:nvSpPr>
        <p:spPr>
          <a:xfrm>
            <a:off x="4634225" y="1200150"/>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32" name="Google Shape;432;p50"/>
          <p:cNvSpPr/>
          <p:nvPr/>
        </p:nvSpPr>
        <p:spPr>
          <a:xfrm>
            <a:off x="4634225" y="3490481"/>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33" name="Google Shape;433;p50"/>
          <p:cNvSpPr/>
          <p:nvPr/>
        </p:nvSpPr>
        <p:spPr>
          <a:xfrm>
            <a:off x="5567375" y="2579766"/>
            <a:ext cx="2007600" cy="48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434" name="Google Shape;434;p50"/>
          <p:cNvCxnSpPr>
            <a:endCxn id="433" idx="0"/>
          </p:cNvCxnSpPr>
          <p:nvPr/>
        </p:nvCxnSpPr>
        <p:spPr>
          <a:xfrm>
            <a:off x="5059475" y="1696566"/>
            <a:ext cx="1511700" cy="883200"/>
          </a:xfrm>
          <a:prstGeom prst="straightConnector1">
            <a:avLst/>
          </a:prstGeom>
          <a:noFill/>
          <a:ln cap="flat" cmpd="sng" w="19050">
            <a:solidFill>
              <a:schemeClr val="dk2"/>
            </a:solidFill>
            <a:prstDash val="solid"/>
            <a:round/>
            <a:headEnd len="med" w="med" type="none"/>
            <a:tailEnd len="med" w="med" type="triangle"/>
          </a:ln>
        </p:spPr>
      </p:cxnSp>
      <p:cxnSp>
        <p:nvCxnSpPr>
          <p:cNvPr id="435" name="Google Shape;435;p50"/>
          <p:cNvCxnSpPr>
            <a:endCxn id="433" idx="0"/>
          </p:cNvCxnSpPr>
          <p:nvPr/>
        </p:nvCxnSpPr>
        <p:spPr>
          <a:xfrm flipH="1">
            <a:off x="6571175" y="1501266"/>
            <a:ext cx="322200" cy="1078500"/>
          </a:xfrm>
          <a:prstGeom prst="straightConnector1">
            <a:avLst/>
          </a:prstGeom>
          <a:noFill/>
          <a:ln cap="flat" cmpd="sng" w="19050">
            <a:solidFill>
              <a:schemeClr val="dk2"/>
            </a:solidFill>
            <a:prstDash val="solid"/>
            <a:round/>
            <a:headEnd len="med" w="med" type="none"/>
            <a:tailEnd len="med" w="med" type="triangle"/>
          </a:ln>
        </p:spPr>
      </p:cxnSp>
      <p:cxnSp>
        <p:nvCxnSpPr>
          <p:cNvPr id="436" name="Google Shape;436;p50"/>
          <p:cNvCxnSpPr>
            <a:endCxn id="433" idx="0"/>
          </p:cNvCxnSpPr>
          <p:nvPr/>
        </p:nvCxnSpPr>
        <p:spPr>
          <a:xfrm flipH="1">
            <a:off x="6571175" y="1590966"/>
            <a:ext cx="1385400" cy="988800"/>
          </a:xfrm>
          <a:prstGeom prst="straightConnector1">
            <a:avLst/>
          </a:prstGeom>
          <a:noFill/>
          <a:ln cap="flat" cmpd="sng" w="19050">
            <a:solidFill>
              <a:schemeClr val="dk2"/>
            </a:solidFill>
            <a:prstDash val="solid"/>
            <a:round/>
            <a:headEnd len="med" w="med" type="none"/>
            <a:tailEnd len="med" w="med" type="triangle"/>
          </a:ln>
        </p:spPr>
      </p:cxnSp>
      <p:cxnSp>
        <p:nvCxnSpPr>
          <p:cNvPr id="437" name="Google Shape;437;p50"/>
          <p:cNvCxnSpPr>
            <a:stCxn id="433" idx="2"/>
          </p:cNvCxnSpPr>
          <p:nvPr/>
        </p:nvCxnSpPr>
        <p:spPr>
          <a:xfrm flipH="1">
            <a:off x="5319875" y="3059766"/>
            <a:ext cx="1251300" cy="1037400"/>
          </a:xfrm>
          <a:prstGeom prst="straightConnector1">
            <a:avLst/>
          </a:prstGeom>
          <a:noFill/>
          <a:ln cap="flat" cmpd="sng" w="19050">
            <a:solidFill>
              <a:schemeClr val="dk2"/>
            </a:solidFill>
            <a:prstDash val="solid"/>
            <a:round/>
            <a:headEnd len="med" w="med" type="none"/>
            <a:tailEnd len="med" w="med" type="triangle"/>
          </a:ln>
        </p:spPr>
      </p:cxnSp>
      <p:cxnSp>
        <p:nvCxnSpPr>
          <p:cNvPr id="438" name="Google Shape;438;p50"/>
          <p:cNvCxnSpPr>
            <a:stCxn id="433" idx="2"/>
          </p:cNvCxnSpPr>
          <p:nvPr/>
        </p:nvCxnSpPr>
        <p:spPr>
          <a:xfrm>
            <a:off x="6571175" y="3059766"/>
            <a:ext cx="799500" cy="1257300"/>
          </a:xfrm>
          <a:prstGeom prst="straightConnector1">
            <a:avLst/>
          </a:prstGeom>
          <a:noFill/>
          <a:ln cap="flat" cmpd="sng" w="19050">
            <a:solidFill>
              <a:schemeClr val="dk2"/>
            </a:solidFill>
            <a:prstDash val="solid"/>
            <a:round/>
            <a:headEnd len="med" w="med" type="none"/>
            <a:tailEnd len="med" w="med" type="triangle"/>
          </a:ln>
        </p:spPr>
      </p:cxnSp>
      <p:cxnSp>
        <p:nvCxnSpPr>
          <p:cNvPr id="439" name="Google Shape;439;p50"/>
          <p:cNvCxnSpPr>
            <a:stCxn id="433" idx="2"/>
          </p:cNvCxnSpPr>
          <p:nvPr/>
        </p:nvCxnSpPr>
        <p:spPr>
          <a:xfrm>
            <a:off x="6571175" y="3059766"/>
            <a:ext cx="1700100" cy="874800"/>
          </a:xfrm>
          <a:prstGeom prst="straightConnector1">
            <a:avLst/>
          </a:prstGeom>
          <a:noFill/>
          <a:ln cap="flat" cmpd="sng" w="19050">
            <a:solidFill>
              <a:schemeClr val="dk2"/>
            </a:solidFill>
            <a:prstDash val="solid"/>
            <a:round/>
            <a:headEnd len="med" w="med" type="none"/>
            <a:tailEnd len="med" w="med" type="triangle"/>
          </a:ln>
        </p:spPr>
      </p:cxnSp>
      <p:sp>
        <p:nvSpPr>
          <p:cNvPr id="440" name="Google Shape;440;p50"/>
          <p:cNvSpPr/>
          <p:nvPr/>
        </p:nvSpPr>
        <p:spPr>
          <a:xfrm>
            <a:off x="4572000" y="1165800"/>
            <a:ext cx="3974100" cy="146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2</a:t>
            </a:r>
            <a:r>
              <a:rPr baseline="30000" lang="sv-SE" sz="2400"/>
              <a:t>32</a:t>
            </a:r>
            <a:r>
              <a:rPr lang="sv-SE" sz="2400"/>
              <a:t> possible integer values for each parameter.</a:t>
            </a:r>
            <a:endParaRPr sz="2400"/>
          </a:p>
          <a:p>
            <a:pPr indent="0" lvl="0" marL="0" rtl="0" algn="l">
              <a:spcBef>
                <a:spcPts val="0"/>
              </a:spcBef>
              <a:spcAft>
                <a:spcPts val="0"/>
              </a:spcAft>
              <a:buNone/>
            </a:pPr>
            <a:r>
              <a:rPr lang="sv-SE" sz="2400"/>
              <a:t>= </a:t>
            </a:r>
            <a:r>
              <a:rPr lang="sv-SE" sz="2400">
                <a:solidFill>
                  <a:schemeClr val="dk1"/>
                </a:solidFill>
              </a:rPr>
              <a:t>2</a:t>
            </a:r>
            <a:r>
              <a:rPr baseline="30000" lang="sv-SE" sz="2400">
                <a:solidFill>
                  <a:schemeClr val="dk1"/>
                </a:solidFill>
              </a:rPr>
              <a:t>32</a:t>
            </a:r>
            <a:r>
              <a:rPr lang="sv-SE" sz="2400"/>
              <a:t> x </a:t>
            </a:r>
            <a:r>
              <a:rPr lang="sv-SE" sz="2400">
                <a:solidFill>
                  <a:schemeClr val="dk1"/>
                </a:solidFill>
              </a:rPr>
              <a:t>2</a:t>
            </a:r>
            <a:r>
              <a:rPr baseline="30000" lang="sv-SE" sz="2400">
                <a:solidFill>
                  <a:schemeClr val="dk1"/>
                </a:solidFill>
              </a:rPr>
              <a:t>32  </a:t>
            </a:r>
            <a:r>
              <a:rPr lang="sv-SE" sz="2400"/>
              <a:t>= 2</a:t>
            </a:r>
            <a:r>
              <a:rPr baseline="30000" lang="sv-SE" sz="2400"/>
              <a:t>64</a:t>
            </a:r>
            <a:r>
              <a:rPr lang="sv-SE" sz="2400"/>
              <a:t> combinations = 10</a:t>
            </a:r>
            <a:r>
              <a:rPr baseline="30000" lang="sv-SE" sz="2400"/>
              <a:t>13 </a:t>
            </a:r>
            <a:r>
              <a:rPr lang="sv-SE" sz="2400"/>
              <a:t>tests.</a:t>
            </a:r>
            <a:endParaRPr sz="2400"/>
          </a:p>
        </p:txBody>
      </p:sp>
      <p:sp>
        <p:nvSpPr>
          <p:cNvPr id="441" name="Google Shape;441;p50"/>
          <p:cNvSpPr/>
          <p:nvPr/>
        </p:nvSpPr>
        <p:spPr>
          <a:xfrm>
            <a:off x="4572000" y="2631903"/>
            <a:ext cx="3974100" cy="177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1 test per nanosecond</a:t>
            </a:r>
            <a:endParaRPr sz="2400"/>
          </a:p>
          <a:p>
            <a:pPr indent="0" lvl="0" marL="0" rtl="0" algn="l">
              <a:spcBef>
                <a:spcPts val="0"/>
              </a:spcBef>
              <a:spcAft>
                <a:spcPts val="0"/>
              </a:spcAft>
              <a:buNone/>
            </a:pPr>
            <a:r>
              <a:rPr lang="sv-SE" sz="2400"/>
              <a:t>= 10</a:t>
            </a:r>
            <a:r>
              <a:rPr baseline="30000" lang="sv-SE" sz="2400"/>
              <a:t>5</a:t>
            </a:r>
            <a:r>
              <a:rPr lang="sv-SE" sz="2400"/>
              <a:t> tests per second</a:t>
            </a:r>
            <a:endParaRPr sz="2400"/>
          </a:p>
          <a:p>
            <a:pPr indent="0" lvl="0" marL="0" rtl="0" algn="l">
              <a:spcBef>
                <a:spcPts val="0"/>
              </a:spcBef>
              <a:spcAft>
                <a:spcPts val="0"/>
              </a:spcAft>
              <a:buNone/>
            </a:pPr>
            <a:r>
              <a:rPr lang="sv-SE" sz="2400"/>
              <a:t>= 10</a:t>
            </a:r>
            <a:r>
              <a:rPr baseline="30000" lang="sv-SE" sz="2400"/>
              <a:t>10</a:t>
            </a:r>
            <a:r>
              <a:rPr lang="sv-SE" sz="2400"/>
              <a:t> seconds</a:t>
            </a:r>
            <a:endParaRPr sz="2400"/>
          </a:p>
          <a:p>
            <a:pPr indent="0" lvl="0" marL="0" rtl="0" algn="l">
              <a:spcBef>
                <a:spcPts val="0"/>
              </a:spcBef>
              <a:spcAft>
                <a:spcPts val="0"/>
              </a:spcAft>
              <a:buNone/>
            </a:pPr>
            <a:r>
              <a:t/>
            </a:r>
            <a:endParaRPr sz="2400"/>
          </a:p>
        </p:txBody>
      </p:sp>
      <p:sp>
        <p:nvSpPr>
          <p:cNvPr id="442" name="Google Shape;442;p50"/>
          <p:cNvSpPr/>
          <p:nvPr/>
        </p:nvSpPr>
        <p:spPr>
          <a:xfrm>
            <a:off x="4572000" y="3934863"/>
            <a:ext cx="3812700" cy="44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or… about 600 years!</a:t>
            </a:r>
            <a:endParaRPr b="1" sz="2400"/>
          </a:p>
        </p:txBody>
      </p:sp>
      <p:sp>
        <p:nvSpPr>
          <p:cNvPr id="443" name="Google Shape;443;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4" name="Google Shape;444;p5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165" name="Google Shape;165;p24"/>
          <p:cNvSpPr txBox="1"/>
          <p:nvPr>
            <p:ph idx="1" type="body"/>
          </p:nvPr>
        </p:nvSpPr>
        <p:spPr>
          <a:xfrm>
            <a:off x="468900" y="1282400"/>
            <a:ext cx="55182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b="1" lang="sv-SE"/>
              <a:t>Unit Testing</a:t>
            </a:r>
            <a:endParaRPr b="1"/>
          </a:p>
          <a:p>
            <a:pPr indent="-368300" lvl="1" marL="914400" marR="0" rtl="0" algn="l">
              <a:lnSpc>
                <a:spcPct val="100000"/>
              </a:lnSpc>
              <a:spcBef>
                <a:spcPts val="0"/>
              </a:spcBef>
              <a:spcAft>
                <a:spcPts val="0"/>
              </a:spcAft>
              <a:buSzPts val="2200"/>
              <a:buChar char="•"/>
            </a:pPr>
            <a:r>
              <a:rPr lang="sv-SE"/>
              <a:t>Do the methods of a class work? </a:t>
            </a:r>
            <a:endParaRPr/>
          </a:p>
          <a:p>
            <a:pPr indent="-393700" lvl="0" marL="457200" marR="0" rtl="0" algn="l">
              <a:lnSpc>
                <a:spcPct val="100000"/>
              </a:lnSpc>
              <a:spcBef>
                <a:spcPts val="0"/>
              </a:spcBef>
              <a:spcAft>
                <a:spcPts val="0"/>
              </a:spcAft>
              <a:buSzPts val="2600"/>
              <a:buChar char="•"/>
            </a:pPr>
            <a:r>
              <a:rPr b="1" lang="sv-SE"/>
              <a:t>System-level Testing</a:t>
            </a:r>
            <a:endParaRPr b="1"/>
          </a:p>
          <a:p>
            <a:pPr indent="-368300" lvl="1" marL="914400" marR="0" rtl="0" algn="l">
              <a:lnSpc>
                <a:spcPct val="100000"/>
              </a:lnSpc>
              <a:spcBef>
                <a:spcPts val="0"/>
              </a:spcBef>
              <a:spcAft>
                <a:spcPts val="0"/>
              </a:spcAft>
              <a:buSzPts val="2200"/>
              <a:buChar char="•"/>
            </a:pPr>
            <a:r>
              <a:rPr b="1" lang="sv-SE"/>
              <a:t>System (Integration) Testing</a:t>
            </a:r>
            <a:endParaRPr b="1"/>
          </a:p>
          <a:p>
            <a:pPr indent="-342900" lvl="2" marL="1371600" marR="0" rtl="0" algn="l">
              <a:lnSpc>
                <a:spcPct val="100000"/>
              </a:lnSpc>
              <a:spcBef>
                <a:spcPts val="0"/>
              </a:spcBef>
              <a:spcAft>
                <a:spcPts val="0"/>
              </a:spcAft>
              <a:buSzPts val="1800"/>
              <a:buChar char="•"/>
            </a:pPr>
            <a:r>
              <a:rPr lang="sv-SE"/>
              <a:t>(Subsystem-level) Do the collected units work?</a:t>
            </a:r>
            <a:endParaRPr/>
          </a:p>
          <a:p>
            <a:pPr indent="-342900" lvl="2" marL="1371600" marR="0" rtl="0" algn="l">
              <a:lnSpc>
                <a:spcPct val="100000"/>
              </a:lnSpc>
              <a:spcBef>
                <a:spcPts val="0"/>
              </a:spcBef>
              <a:spcAft>
                <a:spcPts val="0"/>
              </a:spcAft>
              <a:buSzPts val="1800"/>
              <a:buChar char="•"/>
            </a:pPr>
            <a:r>
              <a:rPr lang="sv-SE"/>
              <a:t>(System-level) Does high-level interaction through APIs/UIs work?</a:t>
            </a:r>
            <a:endParaRPr/>
          </a:p>
          <a:p>
            <a:pPr indent="-368300" lvl="1" marL="914400" marR="0" rtl="0" algn="l">
              <a:lnSpc>
                <a:spcPct val="100000"/>
              </a:lnSpc>
              <a:spcBef>
                <a:spcPts val="0"/>
              </a:spcBef>
              <a:spcAft>
                <a:spcPts val="0"/>
              </a:spcAft>
              <a:buSzPts val="2200"/>
              <a:buChar char="•"/>
            </a:pPr>
            <a:r>
              <a:rPr b="1" lang="sv-SE"/>
              <a:t>Exploratory Testing</a:t>
            </a:r>
            <a:endParaRPr b="1"/>
          </a:p>
          <a:p>
            <a:pPr indent="-342900" lvl="2" marL="1371600" marR="0" rtl="0" algn="l">
              <a:lnSpc>
                <a:spcPct val="100000"/>
              </a:lnSpc>
              <a:spcBef>
                <a:spcPts val="0"/>
              </a:spcBef>
              <a:spcAft>
                <a:spcPts val="0"/>
              </a:spcAft>
              <a:buSzPts val="1800"/>
              <a:buChar char="•"/>
            </a:pPr>
            <a:r>
              <a:rPr lang="sv-SE"/>
              <a:t>Does interaction through GUIs work?</a:t>
            </a:r>
            <a:endParaRPr/>
          </a:p>
        </p:txBody>
      </p:sp>
      <p:sp>
        <p:nvSpPr>
          <p:cNvPr id="166" name="Google Shape;166;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7" name="Google Shape;167;p24"/>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69" name="Google Shape;169;p24"/>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170" name="Google Shape;170;p24"/>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171" name="Google Shape;171;p24"/>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73" name="Google Shape;173;p24"/>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75" name="Google Shape;175;p24"/>
          <p:cNvCxnSpPr>
            <a:endCxn id="174"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76" name="Google Shape;176;p24"/>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24"/>
          <p:cNvCxnSpPr>
            <a:stCxn id="176" idx="0"/>
            <a:endCxn id="178"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80" name="Google Shape;180;p24"/>
          <p:cNvCxnSpPr>
            <a:stCxn id="177"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4"/>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4" name="Google Shape;184;p24"/>
          <p:cNvCxnSpPr>
            <a:stCxn id="181" idx="0"/>
            <a:endCxn id="183"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85" name="Google Shape;185;p24"/>
          <p:cNvCxnSpPr>
            <a:stCxn id="182"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 all Inputs are Created Equal</a:t>
            </a:r>
            <a:endParaRPr/>
          </a:p>
        </p:txBody>
      </p:sp>
      <p:sp>
        <p:nvSpPr>
          <p:cNvPr id="450" name="Google Shape;450;p51"/>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inputs lead to same outcome.</a:t>
            </a:r>
            <a:endParaRPr/>
          </a:p>
          <a:p>
            <a:pPr indent="-393700" lvl="0" marL="457200" rtl="0" algn="l">
              <a:spcBef>
                <a:spcPts val="1000"/>
              </a:spcBef>
              <a:spcAft>
                <a:spcPts val="0"/>
              </a:spcAft>
              <a:buSzPts val="2600"/>
              <a:buChar char="•"/>
            </a:pPr>
            <a:r>
              <a:rPr lang="sv-SE"/>
              <a:t>Some inputs better at revealing faults.</a:t>
            </a:r>
            <a:endParaRPr/>
          </a:p>
          <a:p>
            <a:pPr indent="-368300" lvl="1" marL="914400" rtl="0" algn="l">
              <a:spcBef>
                <a:spcPts val="500"/>
              </a:spcBef>
              <a:spcAft>
                <a:spcPts val="0"/>
              </a:spcAft>
              <a:buSzPts val="2200"/>
              <a:buChar char="•"/>
            </a:pPr>
            <a:r>
              <a:rPr lang="sv-SE"/>
              <a:t>We can’t know which in advance.</a:t>
            </a:r>
            <a:endParaRPr/>
          </a:p>
          <a:p>
            <a:pPr indent="-368300" lvl="1" marL="914400" rtl="0" algn="l">
              <a:spcBef>
                <a:spcPts val="500"/>
              </a:spcBef>
              <a:spcAft>
                <a:spcPts val="0"/>
              </a:spcAft>
              <a:buSzPts val="2200"/>
              <a:buChar char="•"/>
            </a:pPr>
            <a:r>
              <a:rPr lang="sv-SE"/>
              <a:t>Tests with different input better than tests with similar input.</a:t>
            </a:r>
            <a:endParaRPr/>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p:txBody>
      </p:sp>
      <p:sp>
        <p:nvSpPr>
          <p:cNvPr id="451" name="Google Shape;451;p51"/>
          <p:cNvSpPr/>
          <p:nvPr/>
        </p:nvSpPr>
        <p:spPr>
          <a:xfrm>
            <a:off x="5215500" y="1907777"/>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52" name="Google Shape;452;p51"/>
          <p:cNvSpPr/>
          <p:nvPr/>
        </p:nvSpPr>
        <p:spPr>
          <a:xfrm>
            <a:off x="5215500" y="3622048"/>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53" name="Google Shape;453;p51"/>
          <p:cNvSpPr/>
          <p:nvPr/>
        </p:nvSpPr>
        <p:spPr>
          <a:xfrm>
            <a:off x="6006301" y="2940394"/>
            <a:ext cx="1701300" cy="35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454" name="Google Shape;454;p51"/>
          <p:cNvCxnSpPr>
            <a:endCxn id="453" idx="0"/>
          </p:cNvCxnSpPr>
          <p:nvPr/>
        </p:nvCxnSpPr>
        <p:spPr>
          <a:xfrm>
            <a:off x="5575951" y="2279194"/>
            <a:ext cx="1281000" cy="661200"/>
          </a:xfrm>
          <a:prstGeom prst="straightConnector1">
            <a:avLst/>
          </a:prstGeom>
          <a:noFill/>
          <a:ln cap="flat" cmpd="sng" w="19050">
            <a:solidFill>
              <a:schemeClr val="dk2"/>
            </a:solidFill>
            <a:prstDash val="solid"/>
            <a:round/>
            <a:headEnd len="med" w="med" type="none"/>
            <a:tailEnd len="med" w="med" type="triangle"/>
          </a:ln>
        </p:spPr>
      </p:cxnSp>
      <p:cxnSp>
        <p:nvCxnSpPr>
          <p:cNvPr id="455" name="Google Shape;455;p51"/>
          <p:cNvCxnSpPr>
            <a:endCxn id="453" idx="0"/>
          </p:cNvCxnSpPr>
          <p:nvPr/>
        </p:nvCxnSpPr>
        <p:spPr>
          <a:xfrm flipH="1">
            <a:off x="6856951" y="2133094"/>
            <a:ext cx="273000" cy="807300"/>
          </a:xfrm>
          <a:prstGeom prst="straightConnector1">
            <a:avLst/>
          </a:prstGeom>
          <a:noFill/>
          <a:ln cap="flat" cmpd="sng" w="19050">
            <a:solidFill>
              <a:schemeClr val="dk2"/>
            </a:solidFill>
            <a:prstDash val="solid"/>
            <a:round/>
            <a:headEnd len="med" w="med" type="none"/>
            <a:tailEnd len="med" w="med" type="triangle"/>
          </a:ln>
        </p:spPr>
      </p:cxnSp>
      <p:cxnSp>
        <p:nvCxnSpPr>
          <p:cNvPr id="456" name="Google Shape;456;p51"/>
          <p:cNvCxnSpPr>
            <a:endCxn id="453" idx="0"/>
          </p:cNvCxnSpPr>
          <p:nvPr/>
        </p:nvCxnSpPr>
        <p:spPr>
          <a:xfrm flipH="1">
            <a:off x="6856951" y="2200294"/>
            <a:ext cx="1174200" cy="740100"/>
          </a:xfrm>
          <a:prstGeom prst="straightConnector1">
            <a:avLst/>
          </a:prstGeom>
          <a:noFill/>
          <a:ln cap="flat" cmpd="sng" w="19050">
            <a:solidFill>
              <a:schemeClr val="dk2"/>
            </a:solidFill>
            <a:prstDash val="solid"/>
            <a:round/>
            <a:headEnd len="med" w="med" type="none"/>
            <a:tailEnd len="med" w="med" type="triangle"/>
          </a:ln>
        </p:spPr>
      </p:cxnSp>
      <p:cxnSp>
        <p:nvCxnSpPr>
          <p:cNvPr id="457" name="Google Shape;457;p51"/>
          <p:cNvCxnSpPr>
            <a:stCxn id="453" idx="2"/>
          </p:cNvCxnSpPr>
          <p:nvPr/>
        </p:nvCxnSpPr>
        <p:spPr>
          <a:xfrm flipH="1">
            <a:off x="5796451" y="3299794"/>
            <a:ext cx="1060500" cy="776400"/>
          </a:xfrm>
          <a:prstGeom prst="straightConnector1">
            <a:avLst/>
          </a:prstGeom>
          <a:noFill/>
          <a:ln cap="flat" cmpd="sng" w="19050">
            <a:solidFill>
              <a:schemeClr val="dk2"/>
            </a:solidFill>
            <a:prstDash val="solid"/>
            <a:round/>
            <a:headEnd len="med" w="med" type="none"/>
            <a:tailEnd len="med" w="med" type="triangle"/>
          </a:ln>
        </p:spPr>
      </p:cxnSp>
      <p:cxnSp>
        <p:nvCxnSpPr>
          <p:cNvPr id="458" name="Google Shape;458;p51"/>
          <p:cNvCxnSpPr>
            <a:stCxn id="453" idx="2"/>
          </p:cNvCxnSpPr>
          <p:nvPr/>
        </p:nvCxnSpPr>
        <p:spPr>
          <a:xfrm>
            <a:off x="6856951" y="3299794"/>
            <a:ext cx="677400" cy="941100"/>
          </a:xfrm>
          <a:prstGeom prst="straightConnector1">
            <a:avLst/>
          </a:prstGeom>
          <a:noFill/>
          <a:ln cap="flat" cmpd="sng" w="19050">
            <a:solidFill>
              <a:schemeClr val="dk2"/>
            </a:solidFill>
            <a:prstDash val="solid"/>
            <a:round/>
            <a:headEnd len="med" w="med" type="none"/>
            <a:tailEnd len="med" w="med" type="triangle"/>
          </a:ln>
        </p:spPr>
      </p:cxnSp>
      <p:cxnSp>
        <p:nvCxnSpPr>
          <p:cNvPr id="459" name="Google Shape;459;p51"/>
          <p:cNvCxnSpPr>
            <a:stCxn id="453" idx="2"/>
          </p:cNvCxnSpPr>
          <p:nvPr/>
        </p:nvCxnSpPr>
        <p:spPr>
          <a:xfrm>
            <a:off x="6856951" y="3299794"/>
            <a:ext cx="1440900" cy="654900"/>
          </a:xfrm>
          <a:prstGeom prst="straightConnector1">
            <a:avLst/>
          </a:prstGeom>
          <a:noFill/>
          <a:ln cap="flat" cmpd="sng" w="19050">
            <a:solidFill>
              <a:schemeClr val="dk2"/>
            </a:solidFill>
            <a:prstDash val="solid"/>
            <a:round/>
            <a:headEnd len="med" w="med" type="none"/>
            <a:tailEnd len="med" w="med" type="triangle"/>
          </a:ln>
        </p:spPr>
      </p:cxnSp>
      <p:sp>
        <p:nvSpPr>
          <p:cNvPr id="460" name="Google Shape;460;p51"/>
          <p:cNvSpPr/>
          <p:nvPr/>
        </p:nvSpPr>
        <p:spPr>
          <a:xfrm>
            <a:off x="7598878" y="1935901"/>
            <a:ext cx="8274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I</a:t>
            </a:r>
            <a:endParaRPr b="1" sz="3000"/>
          </a:p>
        </p:txBody>
      </p:sp>
      <p:sp>
        <p:nvSpPr>
          <p:cNvPr id="461" name="Google Shape;461;p51"/>
          <p:cNvSpPr/>
          <p:nvPr/>
        </p:nvSpPr>
        <p:spPr>
          <a:xfrm>
            <a:off x="7534514" y="3747414"/>
            <a:ext cx="8919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O</a:t>
            </a:r>
            <a:endParaRPr b="1" sz="3000"/>
          </a:p>
        </p:txBody>
      </p:sp>
      <p:sp>
        <p:nvSpPr>
          <p:cNvPr id="462" name="Google Shape;462;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3" name="Google Shape;463;p5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0" name="Google Shape;470;p5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Partitioning</a:t>
            </a:r>
            <a:endParaRPr/>
          </a:p>
        </p:txBody>
      </p:sp>
      <p:sp>
        <p:nvSpPr>
          <p:cNvPr id="476" name="Google Shape;476;p53"/>
          <p:cNvSpPr/>
          <p:nvPr/>
        </p:nvSpPr>
        <p:spPr>
          <a:xfrm>
            <a:off x="457200" y="1389019"/>
            <a:ext cx="4191300" cy="324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3"/>
          <p:cNvSpPr/>
          <p:nvPr/>
        </p:nvSpPr>
        <p:spPr>
          <a:xfrm>
            <a:off x="1230994"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3"/>
          <p:cNvSpPr/>
          <p:nvPr/>
        </p:nvSpPr>
        <p:spPr>
          <a:xfrm>
            <a:off x="1021147"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3"/>
          <p:cNvSpPr/>
          <p:nvPr/>
        </p:nvSpPr>
        <p:spPr>
          <a:xfrm>
            <a:off x="3791189"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3"/>
          <p:cNvSpPr/>
          <p:nvPr/>
        </p:nvSpPr>
        <p:spPr>
          <a:xfrm>
            <a:off x="3791177" y="3826667"/>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3"/>
          <p:cNvSpPr/>
          <p:nvPr/>
        </p:nvSpPr>
        <p:spPr>
          <a:xfrm>
            <a:off x="3596675"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2" name="Google Shape;482;p53"/>
          <p:cNvCxnSpPr>
            <a:stCxn id="476" idx="0"/>
          </p:cNvCxnSpPr>
          <p:nvPr/>
        </p:nvCxnSpPr>
        <p:spPr>
          <a:xfrm>
            <a:off x="2552850" y="1389019"/>
            <a:ext cx="0" cy="3249900"/>
          </a:xfrm>
          <a:prstGeom prst="straightConnector1">
            <a:avLst/>
          </a:prstGeom>
          <a:noFill/>
          <a:ln cap="flat" cmpd="sng" w="19050">
            <a:solidFill>
              <a:schemeClr val="dk2"/>
            </a:solidFill>
            <a:prstDash val="dash"/>
            <a:round/>
            <a:headEnd len="med" w="med" type="none"/>
            <a:tailEnd len="med" w="med" type="none"/>
          </a:ln>
        </p:spPr>
      </p:cxnSp>
      <p:cxnSp>
        <p:nvCxnSpPr>
          <p:cNvPr id="483" name="Google Shape;483;p53"/>
          <p:cNvCxnSpPr>
            <a:endCxn id="476" idx="3"/>
          </p:cNvCxnSpPr>
          <p:nvPr/>
        </p:nvCxnSpPr>
        <p:spPr>
          <a:xfrm>
            <a:off x="457200" y="3013969"/>
            <a:ext cx="4191300" cy="0"/>
          </a:xfrm>
          <a:prstGeom prst="straightConnector1">
            <a:avLst/>
          </a:prstGeom>
          <a:noFill/>
          <a:ln cap="flat" cmpd="sng" w="19050">
            <a:solidFill>
              <a:schemeClr val="dk2"/>
            </a:solidFill>
            <a:prstDash val="dash"/>
            <a:round/>
            <a:headEnd len="med" w="med" type="none"/>
            <a:tailEnd len="med" w="med" type="none"/>
          </a:ln>
        </p:spPr>
      </p:cxnSp>
      <p:cxnSp>
        <p:nvCxnSpPr>
          <p:cNvPr id="484" name="Google Shape;484;p53"/>
          <p:cNvCxnSpPr>
            <a:stCxn id="476" idx="1"/>
            <a:endCxn id="476" idx="0"/>
          </p:cNvCxnSpPr>
          <p:nvPr/>
        </p:nvCxnSpPr>
        <p:spPr>
          <a:xfrm flipH="1" rot="10800000">
            <a:off x="457200" y="13888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485" name="Google Shape;485;p53"/>
          <p:cNvCxnSpPr>
            <a:stCxn id="476" idx="0"/>
          </p:cNvCxnSpPr>
          <p:nvPr/>
        </p:nvCxnSpPr>
        <p:spPr>
          <a:xfrm>
            <a:off x="2552850" y="1389019"/>
            <a:ext cx="2095500" cy="1624800"/>
          </a:xfrm>
          <a:prstGeom prst="straightConnector1">
            <a:avLst/>
          </a:prstGeom>
          <a:noFill/>
          <a:ln cap="flat" cmpd="sng" w="19050">
            <a:solidFill>
              <a:schemeClr val="dk2"/>
            </a:solidFill>
            <a:prstDash val="dash"/>
            <a:round/>
            <a:headEnd len="med" w="med" type="none"/>
            <a:tailEnd len="med" w="med" type="none"/>
          </a:ln>
        </p:spPr>
      </p:cxnSp>
      <p:cxnSp>
        <p:nvCxnSpPr>
          <p:cNvPr id="486" name="Google Shape;486;p53"/>
          <p:cNvCxnSpPr>
            <a:stCxn id="476" idx="3"/>
            <a:endCxn id="476" idx="2"/>
          </p:cNvCxnSpPr>
          <p:nvPr/>
        </p:nvCxnSpPr>
        <p:spPr>
          <a:xfrm flipH="1">
            <a:off x="2552700" y="30139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487" name="Google Shape;487;p53"/>
          <p:cNvCxnSpPr>
            <a:stCxn id="476" idx="1"/>
          </p:cNvCxnSpPr>
          <p:nvPr/>
        </p:nvCxnSpPr>
        <p:spPr>
          <a:xfrm>
            <a:off x="457200" y="3013969"/>
            <a:ext cx="2095500" cy="1624800"/>
          </a:xfrm>
          <a:prstGeom prst="straightConnector1">
            <a:avLst/>
          </a:prstGeom>
          <a:noFill/>
          <a:ln cap="flat" cmpd="sng" w="19050">
            <a:solidFill>
              <a:schemeClr val="dk2"/>
            </a:solidFill>
            <a:prstDash val="dash"/>
            <a:round/>
            <a:headEnd len="med" w="med" type="none"/>
            <a:tailEnd len="med" w="med" type="none"/>
          </a:ln>
        </p:spPr>
      </p:cxnSp>
      <p:sp>
        <p:nvSpPr>
          <p:cNvPr id="488" name="Google Shape;488;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9" name="Google Shape;489;p53"/>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490" name="Google Shape;490;p53"/>
          <p:cNvSpPr txBox="1"/>
          <p:nvPr>
            <p:ph idx="1" type="body"/>
          </p:nvPr>
        </p:nvSpPr>
        <p:spPr>
          <a:xfrm>
            <a:off x="4729420" y="1282400"/>
            <a:ext cx="39573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Consider possible values for a variable.</a:t>
            </a:r>
            <a:endParaRPr sz="2300"/>
          </a:p>
          <a:p>
            <a:pPr indent="-374650" lvl="0" marL="457200" rtl="0" algn="l">
              <a:spcBef>
                <a:spcPts val="1000"/>
              </a:spcBef>
              <a:spcAft>
                <a:spcPts val="0"/>
              </a:spcAft>
              <a:buSzPts val="2300"/>
              <a:buChar char="•"/>
            </a:pPr>
            <a:r>
              <a:rPr lang="sv-SE" sz="2300"/>
              <a:t>Faults sparse in space of all inputs, but dense in parts where they appear.</a:t>
            </a:r>
            <a:endParaRPr sz="2300"/>
          </a:p>
          <a:p>
            <a:pPr indent="-349250" lvl="1" marL="914400" rtl="0" algn="l">
              <a:spcBef>
                <a:spcPts val="500"/>
              </a:spcBef>
              <a:spcAft>
                <a:spcPts val="0"/>
              </a:spcAft>
              <a:buSzPts val="1900"/>
              <a:buChar char="•"/>
            </a:pPr>
            <a:r>
              <a:rPr lang="sv-SE" sz="1900"/>
              <a:t>Similar input to failing input also likely to fail.</a:t>
            </a:r>
            <a:endParaRPr sz="1900"/>
          </a:p>
          <a:p>
            <a:pPr indent="-374650" lvl="0" marL="457200" rtl="0" algn="l">
              <a:spcBef>
                <a:spcPts val="1000"/>
              </a:spcBef>
              <a:spcAft>
                <a:spcPts val="0"/>
              </a:spcAft>
              <a:buSzPts val="2300"/>
              <a:buChar char="•"/>
            </a:pPr>
            <a:r>
              <a:rPr lang="sv-SE" sz="2300"/>
              <a:t>Try input from partitions, hit dense fault space.</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Equivalence Class</a:t>
            </a:r>
            <a:endParaRPr/>
          </a:p>
        </p:txBody>
      </p:sp>
      <p:sp>
        <p:nvSpPr>
          <p:cNvPr id="496" name="Google Shape;496;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ivide the input domain into </a:t>
            </a:r>
            <a:r>
              <a:rPr b="1" lang="sv-SE"/>
              <a:t>equivalence classes</a:t>
            </a:r>
            <a:r>
              <a:rPr lang="sv-SE"/>
              <a:t>.</a:t>
            </a:r>
            <a:endParaRPr/>
          </a:p>
          <a:p>
            <a:pPr indent="-368300" lvl="1" marL="914400" rtl="0" algn="l">
              <a:spcBef>
                <a:spcPts val="500"/>
              </a:spcBef>
              <a:spcAft>
                <a:spcPts val="0"/>
              </a:spcAft>
              <a:buSzPts val="2200"/>
              <a:buChar char="•"/>
            </a:pPr>
            <a:r>
              <a:rPr lang="sv-SE"/>
              <a:t>Inputs from a group interchangeable (trigger same outcome, result in the same behavior, etc.).</a:t>
            </a:r>
            <a:endParaRPr/>
          </a:p>
          <a:p>
            <a:pPr indent="-368300" lvl="1" marL="914400" rtl="0" algn="l">
              <a:spcBef>
                <a:spcPts val="500"/>
              </a:spcBef>
              <a:spcAft>
                <a:spcPts val="0"/>
              </a:spcAft>
              <a:buSzPts val="2200"/>
              <a:buChar char="•"/>
            </a:pPr>
            <a:r>
              <a:rPr lang="sv-SE"/>
              <a:t>If one input reveals a fault, others in this class (probably) will too. In one input does not reveal a fault, the other ones (probably) will not either.</a:t>
            </a:r>
            <a:endParaRPr/>
          </a:p>
          <a:p>
            <a:pPr indent="-393700" lvl="0" marL="457200" rtl="0" algn="l">
              <a:spcBef>
                <a:spcPts val="1000"/>
              </a:spcBef>
              <a:spcAft>
                <a:spcPts val="0"/>
              </a:spcAft>
              <a:buSzPts val="2600"/>
              <a:buChar char="•"/>
            </a:pPr>
            <a:r>
              <a:rPr lang="sv-SE"/>
              <a:t>Partitioning based on intuition, experience, and common sense.</a:t>
            </a:r>
            <a:endParaRPr/>
          </a:p>
        </p:txBody>
      </p:sp>
      <p:sp>
        <p:nvSpPr>
          <p:cNvPr id="497" name="Google Shape;497;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8" name="Google Shape;498;p54"/>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504" name="Google Shape;504;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latin typeface="Courier New"/>
                <a:ea typeface="Courier New"/>
                <a:cs typeface="Courier New"/>
                <a:sym typeface="Courier New"/>
              </a:rPr>
              <a:t>substr(string str, int index)</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b="1" lang="sv-SE"/>
              <a:t>What are some possible partitions?</a:t>
            </a:r>
            <a:endParaRPr b="1"/>
          </a:p>
        </p:txBody>
      </p:sp>
      <p:sp>
        <p:nvSpPr>
          <p:cNvPr id="505" name="Google Shape;505;p55"/>
          <p:cNvSpPr txBox="1"/>
          <p:nvPr/>
        </p:nvSpPr>
        <p:spPr>
          <a:xfrm>
            <a:off x="591200" y="2250281"/>
            <a:ext cx="8229600" cy="2372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sv-SE" sz="2000">
                <a:solidFill>
                  <a:schemeClr val="dk1"/>
                </a:solidFill>
              </a:rPr>
              <a:t>index &lt;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index =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index &gt;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&lt; index</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 index</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&gt; index </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a:t>
            </a:r>
            <a:endParaRPr sz="2000">
              <a:solidFill>
                <a:schemeClr val="dk1"/>
              </a:solidFill>
            </a:endParaRPr>
          </a:p>
        </p:txBody>
      </p:sp>
      <p:sp>
        <p:nvSpPr>
          <p:cNvPr id="506" name="Google Shape;50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7" name="Google Shape;507;p55"/>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
                                        <p:tgtEl>
                                          <p:spTgt spid="5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Input Partitions</a:t>
            </a:r>
            <a:endParaRPr/>
          </a:p>
        </p:txBody>
      </p:sp>
      <p:sp>
        <p:nvSpPr>
          <p:cNvPr id="513" name="Google Shape;513;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a:t>
            </a:r>
            <a:r>
              <a:rPr lang="sv-SE"/>
              <a:t>quivalent output events.</a:t>
            </a:r>
            <a:endParaRPr/>
          </a:p>
          <a:p>
            <a:pPr indent="-393700" lvl="0" marL="457200" rtl="0" algn="l">
              <a:spcBef>
                <a:spcPts val="1000"/>
              </a:spcBef>
              <a:spcAft>
                <a:spcPts val="0"/>
              </a:spcAft>
              <a:buSzPts val="2600"/>
              <a:buChar char="•"/>
            </a:pPr>
            <a:r>
              <a:rPr lang="sv-SE"/>
              <a:t>Ranges of numbers or values.</a:t>
            </a:r>
            <a:endParaRPr/>
          </a:p>
          <a:p>
            <a:pPr indent="-393700" lvl="0" marL="457200" rtl="0" algn="l">
              <a:spcBef>
                <a:spcPts val="1000"/>
              </a:spcBef>
              <a:spcAft>
                <a:spcPts val="0"/>
              </a:spcAft>
              <a:buSzPts val="2600"/>
              <a:buChar char="•"/>
            </a:pPr>
            <a:r>
              <a:rPr lang="sv-SE"/>
              <a:t>Membership in a logical group.</a:t>
            </a:r>
            <a:endParaRPr/>
          </a:p>
          <a:p>
            <a:pPr indent="-393700" lvl="0" marL="457200" rtl="0" algn="l">
              <a:spcBef>
                <a:spcPts val="1000"/>
              </a:spcBef>
              <a:spcAft>
                <a:spcPts val="0"/>
              </a:spcAft>
              <a:buSzPts val="2600"/>
              <a:buChar char="•"/>
            </a:pPr>
            <a:r>
              <a:rPr lang="sv-SE"/>
              <a:t>Time-dependent equivalence classes.</a:t>
            </a:r>
            <a:endParaRPr/>
          </a:p>
          <a:p>
            <a:pPr indent="-393700" lvl="0" marL="457200" rtl="0" algn="l">
              <a:spcBef>
                <a:spcPts val="1000"/>
              </a:spcBef>
              <a:spcAft>
                <a:spcPts val="0"/>
              </a:spcAft>
              <a:buSzPts val="2600"/>
              <a:buChar char="•"/>
            </a:pPr>
            <a:r>
              <a:rPr lang="sv-SE"/>
              <a:t>Equivalent operating environments.</a:t>
            </a:r>
            <a:endParaRPr/>
          </a:p>
          <a:p>
            <a:pPr indent="-393700" lvl="0" marL="457200" rtl="0" algn="l">
              <a:spcBef>
                <a:spcPts val="1000"/>
              </a:spcBef>
              <a:spcAft>
                <a:spcPts val="0"/>
              </a:spcAft>
              <a:buSzPts val="2600"/>
              <a:buChar char="•"/>
            </a:pPr>
            <a:r>
              <a:rPr lang="sv-SE"/>
              <a:t>Data structures.</a:t>
            </a:r>
            <a:endParaRPr/>
          </a:p>
          <a:p>
            <a:pPr indent="-393700" lvl="0" marL="457200" rtl="0" algn="l">
              <a:spcBef>
                <a:spcPts val="1000"/>
              </a:spcBef>
              <a:spcAft>
                <a:spcPts val="0"/>
              </a:spcAft>
              <a:buSzPts val="2600"/>
              <a:buChar char="•"/>
            </a:pPr>
            <a:r>
              <a:rPr lang="sv-SE"/>
              <a:t>Partition boundary conditions.</a:t>
            </a:r>
            <a:endParaRPr/>
          </a:p>
        </p:txBody>
      </p:sp>
      <p:sp>
        <p:nvSpPr>
          <p:cNvPr id="514" name="Google Shape;514;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5" name="Google Shape;515;p56"/>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Equivalent Outcomes</a:t>
            </a:r>
            <a:endParaRPr/>
          </a:p>
        </p:txBody>
      </p:sp>
      <p:sp>
        <p:nvSpPr>
          <p:cNvPr id="521" name="Google Shape;521;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Look at the outcomes and group input by the outcomes they trigger.</a:t>
            </a:r>
            <a:endParaRPr/>
          </a:p>
          <a:p>
            <a:pPr indent="-393700" lvl="0" marL="457200" rtl="0" algn="l">
              <a:spcBef>
                <a:spcPts val="1000"/>
              </a:spcBef>
              <a:spcAft>
                <a:spcPts val="0"/>
              </a:spcAft>
              <a:buSzPts val="2600"/>
              <a:buChar char="•"/>
            </a:pPr>
            <a:r>
              <a:rPr lang="sv-SE"/>
              <a:t>Example: </a:t>
            </a:r>
            <a:r>
              <a:rPr b="1" lang="sv-SE">
                <a:latin typeface="Consolas"/>
                <a:ea typeface="Consolas"/>
                <a:cs typeface="Consolas"/>
                <a:sym typeface="Consolas"/>
              </a:rPr>
              <a:t>getEmployeeStatus(employeeID)</a:t>
            </a:r>
            <a:endParaRPr b="1">
              <a:latin typeface="Consolas"/>
              <a:ea typeface="Consolas"/>
              <a:cs typeface="Consolas"/>
              <a:sym typeface="Consolas"/>
            </a:endParaRPr>
          </a:p>
          <a:p>
            <a:pPr indent="-368300" lvl="1" marL="914400" rtl="0" algn="l">
              <a:spcBef>
                <a:spcPts val="500"/>
              </a:spcBef>
              <a:spcAft>
                <a:spcPts val="0"/>
              </a:spcAft>
              <a:buSzPts val="2200"/>
              <a:buChar char="•"/>
            </a:pPr>
            <a:r>
              <a:rPr lang="sv-SE"/>
              <a:t>Outcomes include: Manager, Developer, Marketer, Lawyer, Employee Does Not Exist, Malformed ID</a:t>
            </a:r>
            <a:endParaRPr/>
          </a:p>
          <a:p>
            <a:pPr indent="-368300" lvl="1" marL="914400" rtl="0" algn="l">
              <a:spcBef>
                <a:spcPts val="500"/>
              </a:spcBef>
              <a:spcAft>
                <a:spcPts val="0"/>
              </a:spcAft>
              <a:buSzPts val="2200"/>
              <a:buChar char="•"/>
            </a:pPr>
            <a:r>
              <a:rPr lang="sv-SE"/>
              <a:t>Abstract values for choice </a:t>
            </a:r>
            <a:r>
              <a:rPr lang="sv-SE">
                <a:latin typeface="Consolas"/>
                <a:ea typeface="Consolas"/>
                <a:cs typeface="Consolas"/>
                <a:sym typeface="Consolas"/>
              </a:rPr>
              <a:t>employeeID</a:t>
            </a:r>
            <a:r>
              <a:rPr lang="sv-SE"/>
              <a:t>.</a:t>
            </a:r>
            <a:endParaRPr/>
          </a:p>
          <a:p>
            <a:pPr indent="-342900" lvl="2" marL="1371600" rtl="0" algn="l">
              <a:spcBef>
                <a:spcPts val="500"/>
              </a:spcBef>
              <a:spcAft>
                <a:spcPts val="0"/>
              </a:spcAft>
              <a:buSzPts val="1800"/>
              <a:buChar char="•"/>
            </a:pPr>
            <a:r>
              <a:rPr lang="sv-SE"/>
              <a:t>Can potentially break down further. </a:t>
            </a:r>
            <a:endParaRPr/>
          </a:p>
        </p:txBody>
      </p:sp>
      <p:sp>
        <p:nvSpPr>
          <p:cNvPr id="522" name="Google Shape;52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3" name="Google Shape;523;p5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Ranges of Values</a:t>
            </a:r>
            <a:endParaRPr/>
          </a:p>
        </p:txBody>
      </p:sp>
      <p:sp>
        <p:nvSpPr>
          <p:cNvPr id="529" name="Google Shape;529;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based on data type and how variable used.</a:t>
            </a:r>
            <a:endParaRPr/>
          </a:p>
          <a:p>
            <a:pPr indent="-368300" lvl="1" marL="914400" rtl="0" algn="l">
              <a:spcBef>
                <a:spcPts val="500"/>
              </a:spcBef>
              <a:spcAft>
                <a:spcPts val="0"/>
              </a:spcAft>
              <a:buSzPts val="2200"/>
              <a:buChar char="•"/>
            </a:pPr>
            <a:r>
              <a:rPr lang="sv-SE"/>
              <a:t>Ex: Integer input. Intended to be </a:t>
            </a:r>
            <a:r>
              <a:rPr lang="sv-SE"/>
              <a:t>5-digit:</a:t>
            </a:r>
            <a:endParaRPr/>
          </a:p>
          <a:p>
            <a:pPr indent="-342900" lvl="2" marL="1371600" rtl="0" algn="l">
              <a:spcBef>
                <a:spcPts val="500"/>
              </a:spcBef>
              <a:spcAft>
                <a:spcPts val="0"/>
              </a:spcAft>
              <a:buSzPts val="1800"/>
              <a:buChar char="•"/>
            </a:pPr>
            <a:r>
              <a:rPr lang="sv-SE"/>
              <a:t>&lt; 10000, 10000-99999, &gt;= 100000</a:t>
            </a:r>
            <a:endParaRPr/>
          </a:p>
          <a:p>
            <a:pPr indent="-342900" lvl="2" marL="1371600" rtl="0" algn="l">
              <a:spcBef>
                <a:spcPts val="500"/>
              </a:spcBef>
              <a:spcAft>
                <a:spcPts val="0"/>
              </a:spcAft>
              <a:buSzPts val="1800"/>
              <a:buChar char="•"/>
            </a:pPr>
            <a:r>
              <a:rPr lang="sv-SE"/>
              <a:t>Other options: &lt; 0, 0, max int</a:t>
            </a:r>
            <a:endParaRPr/>
          </a:p>
          <a:p>
            <a:pPr indent="-342900" lvl="2" marL="1371600" rtl="0" algn="l">
              <a:spcBef>
                <a:spcPts val="500"/>
              </a:spcBef>
              <a:spcAft>
                <a:spcPts val="0"/>
              </a:spcAft>
              <a:buSzPts val="1800"/>
              <a:buChar char="•"/>
            </a:pPr>
            <a:r>
              <a:rPr lang="sv-SE"/>
              <a:t>Can you pass it something non-numeric? Null pointer?</a:t>
            </a:r>
            <a:endParaRPr/>
          </a:p>
          <a:p>
            <a:pPr indent="-393700" lvl="0" marL="457200" rtl="0" algn="l">
              <a:spcBef>
                <a:spcPts val="1000"/>
              </a:spcBef>
              <a:spcAft>
                <a:spcPts val="0"/>
              </a:spcAft>
              <a:buSzPts val="2600"/>
              <a:buChar char="•"/>
            </a:pPr>
            <a:r>
              <a:rPr lang="sv-SE"/>
              <a:t>Try “expected” values and potential error cases.</a:t>
            </a:r>
            <a:endParaRPr/>
          </a:p>
        </p:txBody>
      </p:sp>
      <p:sp>
        <p:nvSpPr>
          <p:cNvPr id="530" name="Google Shape;530;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1" name="Google Shape;531;p5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Membership in a Group</a:t>
            </a:r>
            <a:endParaRPr/>
          </a:p>
        </p:txBody>
      </p:sp>
      <p:sp>
        <p:nvSpPr>
          <p:cNvPr id="537" name="Google Shape;537;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the following inputs to a program:</a:t>
            </a:r>
            <a:endParaRPr/>
          </a:p>
          <a:p>
            <a:pPr indent="-393700" lvl="0" marL="914400" rtl="0" algn="l">
              <a:spcBef>
                <a:spcPts val="1000"/>
              </a:spcBef>
              <a:spcAft>
                <a:spcPts val="0"/>
              </a:spcAft>
              <a:buSzPts val="2600"/>
              <a:buChar char="•"/>
            </a:pPr>
            <a:r>
              <a:rPr lang="sv-SE"/>
              <a:t>A floor layout</a:t>
            </a:r>
            <a:endParaRPr/>
          </a:p>
          <a:p>
            <a:pPr indent="-393700" lvl="0" marL="914400" rtl="0" algn="l">
              <a:spcBef>
                <a:spcPts val="1000"/>
              </a:spcBef>
              <a:spcAft>
                <a:spcPts val="0"/>
              </a:spcAft>
              <a:buSzPts val="2600"/>
              <a:buChar char="•"/>
            </a:pPr>
            <a:r>
              <a:rPr lang="sv-SE"/>
              <a:t>A country name.</a:t>
            </a:r>
            <a:endParaRPr/>
          </a:p>
          <a:p>
            <a:pPr indent="-393700" lvl="0" marL="457200" rtl="0" algn="l">
              <a:spcBef>
                <a:spcPts val="1000"/>
              </a:spcBef>
              <a:spcAft>
                <a:spcPts val="0"/>
              </a:spcAft>
              <a:buSzPts val="2600"/>
              <a:buChar char="•"/>
            </a:pPr>
            <a:r>
              <a:rPr lang="sv-SE"/>
              <a:t>All can be partitioned into groups.</a:t>
            </a:r>
            <a:endParaRPr/>
          </a:p>
          <a:p>
            <a:pPr indent="-368300" lvl="1" marL="914400" rtl="0" algn="l">
              <a:spcBef>
                <a:spcPts val="500"/>
              </a:spcBef>
              <a:spcAft>
                <a:spcPts val="0"/>
              </a:spcAft>
              <a:buSzPts val="2200"/>
              <a:buChar char="•"/>
            </a:pPr>
            <a:r>
              <a:rPr lang="sv-SE"/>
              <a:t>Apartment vs Business, Europe vs Asia, etc. </a:t>
            </a:r>
            <a:endParaRPr/>
          </a:p>
          <a:p>
            <a:pPr indent="-393700" lvl="0" marL="457200" rtl="0" algn="l">
              <a:spcBef>
                <a:spcPts val="1000"/>
              </a:spcBef>
              <a:spcAft>
                <a:spcPts val="0"/>
              </a:spcAft>
              <a:buSzPts val="2600"/>
              <a:buChar char="•"/>
            </a:pPr>
            <a:r>
              <a:rPr lang="sv-SE"/>
              <a:t>Many groups can be subdivided further.</a:t>
            </a:r>
            <a:endParaRPr/>
          </a:p>
          <a:p>
            <a:pPr indent="-393700" lvl="0" marL="457200" rtl="0" algn="l">
              <a:spcBef>
                <a:spcPts val="1000"/>
              </a:spcBef>
              <a:spcAft>
                <a:spcPts val="0"/>
              </a:spcAft>
              <a:buSzPts val="2600"/>
              <a:buChar char="•"/>
            </a:pPr>
            <a:r>
              <a:rPr lang="sv-SE"/>
              <a:t>Look for context that an input is used in.</a:t>
            </a:r>
            <a:endParaRPr/>
          </a:p>
        </p:txBody>
      </p:sp>
      <p:sp>
        <p:nvSpPr>
          <p:cNvPr id="538" name="Google Shape;538;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9" name="Google Shape;539;p5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Timing Partitions</a:t>
            </a:r>
            <a:endParaRPr/>
          </a:p>
        </p:txBody>
      </p:sp>
      <p:sp>
        <p:nvSpPr>
          <p:cNvPr id="545" name="Google Shape;545;p60"/>
          <p:cNvSpPr txBox="1"/>
          <p:nvPr>
            <p:ph idx="1" type="body"/>
          </p:nvPr>
        </p:nvSpPr>
        <p:spPr>
          <a:xfrm>
            <a:off x="468900" y="1282400"/>
            <a:ext cx="507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Timing and duration of an input may be as important as the value.</a:t>
            </a:r>
            <a:endParaRPr/>
          </a:p>
          <a:p>
            <a:pPr indent="-368300" lvl="1" marL="914400" rtl="0" algn="l">
              <a:spcBef>
                <a:spcPts val="500"/>
              </a:spcBef>
              <a:spcAft>
                <a:spcPts val="0"/>
              </a:spcAft>
              <a:buSzPts val="2200"/>
              <a:buChar char="•"/>
            </a:pPr>
            <a:r>
              <a:rPr lang="sv-SE"/>
              <a:t>Timing often implicit input.</a:t>
            </a:r>
            <a:endParaRPr/>
          </a:p>
          <a:p>
            <a:pPr indent="-342900" lvl="2" marL="1371600" rtl="0" algn="l">
              <a:spcBef>
                <a:spcPts val="500"/>
              </a:spcBef>
              <a:spcAft>
                <a:spcPts val="0"/>
              </a:spcAft>
              <a:buSzPts val="1800"/>
              <a:buChar char="•"/>
            </a:pPr>
            <a:r>
              <a:rPr lang="sv-SE"/>
              <a:t>Trigger an electrical pulse 5ms before a deadline, 1ms before the deadline, exactly at the deadline, and 1ms after the deadline.</a:t>
            </a:r>
            <a:endParaRPr/>
          </a:p>
          <a:p>
            <a:pPr indent="-342900" lvl="2" marL="1371600" rtl="0" algn="l">
              <a:spcBef>
                <a:spcPts val="500"/>
              </a:spcBef>
              <a:spcAft>
                <a:spcPts val="0"/>
              </a:spcAft>
              <a:buSzPts val="1800"/>
              <a:buChar char="•"/>
            </a:pPr>
            <a:r>
              <a:rPr lang="sv-SE"/>
              <a:t>Close program before, during, and after the program is writing to (or reading from) a disc.</a:t>
            </a:r>
            <a:endParaRPr/>
          </a:p>
        </p:txBody>
      </p:sp>
      <p:sp>
        <p:nvSpPr>
          <p:cNvPr id="546" name="Google Shape;546;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7" name="Google Shape;547;p6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548" name="Google Shape;548;p60"/>
          <p:cNvPicPr preferRelativeResize="0"/>
          <p:nvPr/>
        </p:nvPicPr>
        <p:blipFill>
          <a:blip r:embed="rId3">
            <a:alphaModFix/>
          </a:blip>
          <a:stretch>
            <a:fillRect/>
          </a:stretch>
        </p:blipFill>
        <p:spPr>
          <a:xfrm>
            <a:off x="5398750" y="1190375"/>
            <a:ext cx="3745250" cy="3745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2" name="Google Shape;19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93" name="Google Shape;193;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Discuss testing at the system level.</a:t>
            </a:r>
            <a:endParaRPr/>
          </a:p>
          <a:p>
            <a:pPr indent="-368300" lvl="1" marL="914400" rtl="0" algn="l">
              <a:spcBef>
                <a:spcPts val="500"/>
              </a:spcBef>
              <a:spcAft>
                <a:spcPts val="0"/>
              </a:spcAft>
              <a:buSzPts val="2200"/>
              <a:buChar char="•"/>
            </a:pPr>
            <a:r>
              <a:rPr lang="sv-SE"/>
              <a:t>System (Integration) Testing versus Unit Testing.</a:t>
            </a:r>
            <a:endParaRPr/>
          </a:p>
          <a:p>
            <a:pPr indent="-393700" lvl="0" marL="457200" rtl="0" algn="l">
              <a:spcBef>
                <a:spcPts val="1000"/>
              </a:spcBef>
              <a:spcAft>
                <a:spcPts val="0"/>
              </a:spcAft>
              <a:buSzPts val="2600"/>
              <a:buChar char="•"/>
            </a:pPr>
            <a:r>
              <a:rPr lang="sv-SE"/>
              <a:t>Introduce process for creating System Tests.</a:t>
            </a:r>
            <a:endParaRPr/>
          </a:p>
          <a:p>
            <a:pPr indent="-368300" lvl="1" marL="914400" rtl="0" algn="l">
              <a:spcBef>
                <a:spcPts val="500"/>
              </a:spcBef>
              <a:spcAft>
                <a:spcPts val="0"/>
              </a:spcAft>
              <a:buSzPts val="2200"/>
              <a:buChar char="•"/>
            </a:pPr>
            <a:r>
              <a:rPr lang="sv-SE"/>
              <a:t>Identify a Independently Testable Function</a:t>
            </a:r>
            <a:endParaRPr/>
          </a:p>
          <a:p>
            <a:pPr indent="-368300" lvl="1" marL="914400" rtl="0" algn="l">
              <a:spcBef>
                <a:spcPts val="500"/>
              </a:spcBef>
              <a:spcAft>
                <a:spcPts val="0"/>
              </a:spcAft>
              <a:buSzPts val="2200"/>
              <a:buChar char="•"/>
            </a:pPr>
            <a:r>
              <a:rPr lang="sv-SE"/>
              <a:t>Identify Choices</a:t>
            </a:r>
            <a:endParaRPr/>
          </a:p>
          <a:p>
            <a:pPr indent="-368300" lvl="1" marL="914400" rtl="0" algn="l">
              <a:spcBef>
                <a:spcPts val="500"/>
              </a:spcBef>
              <a:spcAft>
                <a:spcPts val="0"/>
              </a:spcAft>
              <a:buSzPts val="2200"/>
              <a:buChar char="•"/>
            </a:pPr>
            <a:r>
              <a:rPr lang="sv-SE"/>
              <a:t>Identify Representative Values</a:t>
            </a:r>
            <a:endParaRPr/>
          </a:p>
          <a:p>
            <a:pPr indent="-368300" lvl="1" marL="914400" rtl="0" algn="l">
              <a:spcBef>
                <a:spcPts val="500"/>
              </a:spcBef>
              <a:spcAft>
                <a:spcPts val="0"/>
              </a:spcAft>
              <a:buSzPts val="2200"/>
              <a:buChar char="•"/>
            </a:pPr>
            <a:r>
              <a:rPr lang="sv-SE"/>
              <a:t>Generate Test Case Specifications</a:t>
            </a:r>
            <a:endParaRPr/>
          </a:p>
          <a:p>
            <a:pPr indent="-368300" lvl="1" marL="914400" rtl="0" algn="l">
              <a:spcBef>
                <a:spcPts val="500"/>
              </a:spcBef>
              <a:spcAft>
                <a:spcPts val="0"/>
              </a:spcAft>
              <a:buSzPts val="2200"/>
              <a:buChar char="•"/>
            </a:pPr>
            <a:r>
              <a:rPr lang="sv-SE"/>
              <a:t>Generate Concrete Test Cases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Operating Environments</a:t>
            </a:r>
            <a:endParaRPr/>
          </a:p>
        </p:txBody>
      </p:sp>
      <p:sp>
        <p:nvSpPr>
          <p:cNvPr id="554" name="Google Shape;554;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Environment may affect behavior of the program. </a:t>
            </a:r>
            <a:endParaRPr/>
          </a:p>
          <a:p>
            <a:pPr indent="-393700" lvl="0" marL="457200" rtl="0" algn="l">
              <a:spcBef>
                <a:spcPts val="1000"/>
              </a:spcBef>
              <a:spcAft>
                <a:spcPts val="0"/>
              </a:spcAft>
              <a:buSzPts val="2600"/>
              <a:buChar char="•"/>
            </a:pPr>
            <a:r>
              <a:rPr lang="sv-SE"/>
              <a:t>Environmental factors can be partitioned.</a:t>
            </a:r>
            <a:endParaRPr/>
          </a:p>
          <a:p>
            <a:pPr indent="-368300" lvl="1" marL="914400" rtl="0" algn="l">
              <a:spcBef>
                <a:spcPts val="500"/>
              </a:spcBef>
              <a:spcAft>
                <a:spcPts val="0"/>
              </a:spcAft>
              <a:buSzPts val="2200"/>
              <a:buChar char="•"/>
            </a:pPr>
            <a:r>
              <a:rPr lang="sv-SE"/>
              <a:t>Memory may affect the program.</a:t>
            </a:r>
            <a:endParaRPr/>
          </a:p>
          <a:p>
            <a:pPr indent="-368300" lvl="1" marL="914400" rtl="0" algn="l">
              <a:spcBef>
                <a:spcPts val="500"/>
              </a:spcBef>
              <a:spcAft>
                <a:spcPts val="0"/>
              </a:spcAft>
              <a:buSzPts val="2200"/>
              <a:buChar char="•"/>
            </a:pPr>
            <a:r>
              <a:rPr lang="sv-SE"/>
              <a:t>Processor speed and architecture.</a:t>
            </a:r>
            <a:endParaRPr/>
          </a:p>
          <a:p>
            <a:pPr indent="-368300" lvl="1" marL="914400" rtl="0" algn="l">
              <a:spcBef>
                <a:spcPts val="500"/>
              </a:spcBef>
              <a:spcAft>
                <a:spcPts val="0"/>
              </a:spcAft>
              <a:buSzPts val="2200"/>
              <a:buChar char="•"/>
            </a:pPr>
            <a:r>
              <a:rPr lang="sv-SE"/>
              <a:t>Client-Server Environment</a:t>
            </a:r>
            <a:endParaRPr/>
          </a:p>
          <a:p>
            <a:pPr indent="-342900" lvl="2" marL="1371600" rtl="0" algn="l">
              <a:spcBef>
                <a:spcPts val="500"/>
              </a:spcBef>
              <a:spcAft>
                <a:spcPts val="0"/>
              </a:spcAft>
              <a:buSzPts val="1800"/>
              <a:buChar char="•"/>
            </a:pPr>
            <a:r>
              <a:rPr lang="sv-SE"/>
              <a:t>No clients, some clients, many clients</a:t>
            </a:r>
            <a:endParaRPr/>
          </a:p>
          <a:p>
            <a:pPr indent="-342900" lvl="2" marL="1371600" rtl="0" algn="l">
              <a:spcBef>
                <a:spcPts val="500"/>
              </a:spcBef>
              <a:spcAft>
                <a:spcPts val="0"/>
              </a:spcAft>
              <a:buSzPts val="1800"/>
              <a:buChar char="•"/>
            </a:pPr>
            <a:r>
              <a:rPr lang="sv-SE"/>
              <a:t>Network latency</a:t>
            </a:r>
            <a:endParaRPr/>
          </a:p>
          <a:p>
            <a:pPr indent="-342900" lvl="2" marL="1371600" rtl="0" algn="l">
              <a:spcBef>
                <a:spcPts val="500"/>
              </a:spcBef>
              <a:spcAft>
                <a:spcPts val="0"/>
              </a:spcAft>
              <a:buSzPts val="1800"/>
              <a:buChar char="•"/>
            </a:pPr>
            <a:r>
              <a:rPr lang="sv-SE"/>
              <a:t>Communication protocols (SSH vs HTTPS)</a:t>
            </a:r>
            <a:endParaRPr/>
          </a:p>
        </p:txBody>
      </p:sp>
      <p:sp>
        <p:nvSpPr>
          <p:cNvPr id="555" name="Google Shape;555;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6" name="Google Shape;556;p6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Structures </a:t>
            </a:r>
            <a:endParaRPr/>
          </a:p>
        </p:txBody>
      </p:sp>
      <p:sp>
        <p:nvSpPr>
          <p:cNvPr id="562" name="Google Shape;562;p62"/>
          <p:cNvSpPr txBox="1"/>
          <p:nvPr>
            <p:ph idx="1" type="body"/>
          </p:nvPr>
        </p:nvSpPr>
        <p:spPr>
          <a:xfrm>
            <a:off x="468900" y="1282400"/>
            <a:ext cx="5168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ata structures are prone to certain types of errors. </a:t>
            </a:r>
            <a:endParaRPr/>
          </a:p>
          <a:p>
            <a:pPr indent="-393700" lvl="0" marL="457200" rtl="0" algn="l">
              <a:spcBef>
                <a:spcPts val="1000"/>
              </a:spcBef>
              <a:spcAft>
                <a:spcPts val="0"/>
              </a:spcAft>
              <a:buSzPts val="2600"/>
              <a:buChar char="•"/>
            </a:pPr>
            <a:r>
              <a:rPr lang="sv-SE"/>
              <a:t>For arrays or lists:</a:t>
            </a:r>
            <a:endParaRPr/>
          </a:p>
          <a:p>
            <a:pPr indent="-368300" lvl="1" marL="914400" rtl="0" algn="l">
              <a:spcBef>
                <a:spcPts val="500"/>
              </a:spcBef>
              <a:spcAft>
                <a:spcPts val="0"/>
              </a:spcAft>
              <a:buSzPts val="2200"/>
              <a:buChar char="•"/>
            </a:pPr>
            <a:r>
              <a:rPr lang="sv-SE"/>
              <a:t>Only a single value.</a:t>
            </a:r>
            <a:endParaRPr/>
          </a:p>
          <a:p>
            <a:pPr indent="-368300" lvl="1" marL="914400" rtl="0" algn="l">
              <a:spcBef>
                <a:spcPts val="500"/>
              </a:spcBef>
              <a:spcAft>
                <a:spcPts val="0"/>
              </a:spcAft>
              <a:buSzPts val="2200"/>
              <a:buChar char="•"/>
            </a:pPr>
            <a:r>
              <a:rPr lang="sv-SE"/>
              <a:t>Different sizes and number filled.</a:t>
            </a:r>
            <a:endParaRPr/>
          </a:p>
          <a:p>
            <a:pPr indent="-368300" lvl="1" marL="914400" rtl="0" algn="l">
              <a:spcBef>
                <a:spcPts val="500"/>
              </a:spcBef>
              <a:spcAft>
                <a:spcPts val="0"/>
              </a:spcAft>
              <a:buSzPts val="2200"/>
              <a:buChar char="•"/>
            </a:pPr>
            <a:r>
              <a:rPr lang="sv-SE"/>
              <a:t>Order of elements: access first, middle, and last elements.</a:t>
            </a:r>
            <a:endParaRPr/>
          </a:p>
        </p:txBody>
      </p:sp>
      <p:sp>
        <p:nvSpPr>
          <p:cNvPr id="563" name="Google Shape;563;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4" name="Google Shape;564;p62"/>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565" name="Google Shape;565;p62"/>
          <p:cNvPicPr preferRelativeResize="0"/>
          <p:nvPr/>
        </p:nvPicPr>
        <p:blipFill>
          <a:blip r:embed="rId3">
            <a:alphaModFix/>
          </a:blip>
          <a:stretch>
            <a:fillRect/>
          </a:stretch>
        </p:blipFill>
        <p:spPr>
          <a:xfrm>
            <a:off x="5506123" y="1139946"/>
            <a:ext cx="3397675" cy="1863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 Example</a:t>
            </a:r>
            <a:endParaRPr/>
          </a:p>
        </p:txBody>
      </p:sp>
      <p:sp>
        <p:nvSpPr>
          <p:cNvPr id="571" name="Google Shape;571;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What are the input partitions for:</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max(int a, int b) returns (int c)</a:t>
            </a:r>
            <a:endParaRPr>
              <a:latin typeface="Courier New"/>
              <a:ea typeface="Courier New"/>
              <a:cs typeface="Courier New"/>
              <a:sym typeface="Courier New"/>
            </a:endParaRPr>
          </a:p>
        </p:txBody>
      </p:sp>
      <p:sp>
        <p:nvSpPr>
          <p:cNvPr id="572" name="Google Shape;572;p63"/>
          <p:cNvSpPr txBox="1"/>
          <p:nvPr>
            <p:ph idx="1" type="body"/>
          </p:nvPr>
        </p:nvSpPr>
        <p:spPr>
          <a:xfrm>
            <a:off x="457200" y="2321100"/>
            <a:ext cx="8538600" cy="19434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We could consider </a:t>
            </a:r>
            <a:r>
              <a:rPr lang="sv-SE">
                <a:latin typeface="Courier New"/>
                <a:ea typeface="Courier New"/>
                <a:cs typeface="Courier New"/>
                <a:sym typeface="Courier New"/>
              </a:rPr>
              <a:t>a</a:t>
            </a:r>
            <a:r>
              <a:rPr lang="sv-SE"/>
              <a:t> or </a:t>
            </a:r>
            <a:r>
              <a:rPr lang="sv-SE">
                <a:latin typeface="Courier New"/>
                <a:ea typeface="Courier New"/>
                <a:cs typeface="Courier New"/>
                <a:sym typeface="Courier New"/>
              </a:rPr>
              <a:t>b</a:t>
            </a:r>
            <a:r>
              <a:rPr lang="sv-SE"/>
              <a:t> in isolation:</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&lt; 0, a = 0, a &gt; 0</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a:t>C</a:t>
            </a:r>
            <a:r>
              <a:rPr lang="sv-SE"/>
              <a:t>onsider combinations of </a:t>
            </a:r>
            <a:r>
              <a:rPr lang="sv-SE">
                <a:latin typeface="Courier New"/>
                <a:ea typeface="Courier New"/>
                <a:cs typeface="Courier New"/>
                <a:sym typeface="Courier New"/>
              </a:rPr>
              <a:t>a</a:t>
            </a:r>
            <a:r>
              <a:rPr lang="sv-SE"/>
              <a:t> and </a:t>
            </a:r>
            <a:r>
              <a:rPr lang="sv-SE">
                <a:latin typeface="Courier New"/>
                <a:ea typeface="Courier New"/>
                <a:cs typeface="Courier New"/>
                <a:sym typeface="Courier New"/>
              </a:rPr>
              <a:t>b</a:t>
            </a:r>
            <a:r>
              <a:rPr lang="sv-SE"/>
              <a:t> that change outcome:</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&gt; b, a &lt; b, a = b</a:t>
            </a:r>
            <a:endParaRPr>
              <a:latin typeface="Courier New"/>
              <a:ea typeface="Courier New"/>
              <a:cs typeface="Courier New"/>
              <a:sym typeface="Courier New"/>
            </a:endParaRPr>
          </a:p>
        </p:txBody>
      </p:sp>
      <p:sp>
        <p:nvSpPr>
          <p:cNvPr id="573" name="Google Shape;57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4" name="Google Shape;574;p63"/>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Revisit the Roadmap</a:t>
            </a:r>
            <a:endParaRPr/>
          </a:p>
        </p:txBody>
      </p:sp>
      <p:sp>
        <p:nvSpPr>
          <p:cNvPr id="580" name="Google Shape;580;p64"/>
          <p:cNvSpPr/>
          <p:nvPr/>
        </p:nvSpPr>
        <p:spPr>
          <a:xfrm>
            <a:off x="769125" y="1870925"/>
            <a:ext cx="23049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Values</a:t>
            </a:r>
            <a:endParaRPr b="1"/>
          </a:p>
        </p:txBody>
      </p:sp>
      <p:sp>
        <p:nvSpPr>
          <p:cNvPr id="581" name="Google Shape;581;p64"/>
          <p:cNvSpPr/>
          <p:nvPr/>
        </p:nvSpPr>
        <p:spPr>
          <a:xfrm>
            <a:off x="1780626" y="2539075"/>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582" name="Google Shape;582;p64"/>
          <p:cNvSpPr/>
          <p:nvPr/>
        </p:nvSpPr>
        <p:spPr>
          <a:xfrm>
            <a:off x="2828571" y="3222173"/>
            <a:ext cx="17580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583" name="Google Shape;583;p64"/>
          <p:cNvCxnSpPr/>
          <p:nvPr/>
        </p:nvCxnSpPr>
        <p:spPr>
          <a:xfrm>
            <a:off x="1160616" y="2357264"/>
            <a:ext cx="620100" cy="408300"/>
          </a:xfrm>
          <a:prstGeom prst="straightConnector1">
            <a:avLst/>
          </a:prstGeom>
          <a:noFill/>
          <a:ln cap="flat" cmpd="sng" w="19050">
            <a:solidFill>
              <a:schemeClr val="dk2"/>
            </a:solidFill>
            <a:prstDash val="solid"/>
            <a:round/>
            <a:headEnd len="med" w="med" type="none"/>
            <a:tailEnd len="med" w="med" type="triangle"/>
          </a:ln>
        </p:spPr>
      </p:cxnSp>
      <p:cxnSp>
        <p:nvCxnSpPr>
          <p:cNvPr id="584" name="Google Shape;584;p64"/>
          <p:cNvCxnSpPr/>
          <p:nvPr/>
        </p:nvCxnSpPr>
        <p:spPr>
          <a:xfrm>
            <a:off x="2208565" y="3025408"/>
            <a:ext cx="620100" cy="408300"/>
          </a:xfrm>
          <a:prstGeom prst="straightConnector1">
            <a:avLst/>
          </a:prstGeom>
          <a:noFill/>
          <a:ln cap="flat" cmpd="sng" w="19050">
            <a:solidFill>
              <a:schemeClr val="dk2"/>
            </a:solidFill>
            <a:prstDash val="solid"/>
            <a:round/>
            <a:headEnd len="med" w="med" type="none"/>
            <a:tailEnd len="med" w="med" type="triangle"/>
          </a:ln>
        </p:spPr>
      </p:cxnSp>
      <p:sp>
        <p:nvSpPr>
          <p:cNvPr id="585" name="Google Shape;585;p64"/>
          <p:cNvSpPr txBox="1"/>
          <p:nvPr>
            <p:ph idx="1" type="body"/>
          </p:nvPr>
        </p:nvSpPr>
        <p:spPr>
          <a:xfrm>
            <a:off x="4794174" y="12099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100">
                <a:solidFill>
                  <a:schemeClr val="dk1"/>
                </a:solidFill>
              </a:rPr>
              <a:t>For each testing choice for a function, we want to:</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Partition each choice into representative values.</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Choose a value for each choice to form a test specification.</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Assigning concrete values from each partition.</a:t>
            </a:r>
            <a:endParaRPr sz="2100">
              <a:solidFill>
                <a:schemeClr val="dk1"/>
              </a:solidFill>
            </a:endParaRPr>
          </a:p>
        </p:txBody>
      </p:sp>
      <p:sp>
        <p:nvSpPr>
          <p:cNvPr id="586" name="Google Shape;586;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a:t>
            </a:r>
            <a:endParaRPr/>
          </a:p>
        </p:txBody>
      </p:sp>
      <p:sp>
        <p:nvSpPr>
          <p:cNvPr id="592" name="Google Shape;592;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Function </a:t>
            </a:r>
            <a:r>
              <a:rPr lang="sv-SE">
                <a:latin typeface="Consolas"/>
                <a:ea typeface="Consolas"/>
                <a:cs typeface="Consolas"/>
                <a:sym typeface="Consolas"/>
              </a:rPr>
              <a:t>insertPostalCode(int N, list A)</a:t>
            </a:r>
            <a:r>
              <a:rPr lang="sv-SE"/>
              <a:t>.</a:t>
            </a:r>
            <a:endParaRPr/>
          </a:p>
          <a:p>
            <a:pPr indent="-387350" lvl="0" marL="457200" rtl="0" algn="l">
              <a:spcBef>
                <a:spcPts val="1000"/>
              </a:spcBef>
              <a:spcAft>
                <a:spcPts val="0"/>
              </a:spcAft>
              <a:buSzPts val="2500"/>
              <a:buChar char="•"/>
            </a:pPr>
            <a:r>
              <a:rPr b="1" lang="sv-SE" sz="2500"/>
              <a:t>Choice:</a:t>
            </a:r>
            <a:r>
              <a:rPr lang="sv-SE" sz="2500"/>
              <a:t> int N </a:t>
            </a:r>
            <a:endParaRPr sz="2500"/>
          </a:p>
          <a:p>
            <a:pPr indent="-361950" lvl="1" marL="914400" rtl="0" algn="l">
              <a:spcBef>
                <a:spcPts val="500"/>
              </a:spcBef>
              <a:spcAft>
                <a:spcPts val="0"/>
              </a:spcAft>
              <a:buSzPts val="2100"/>
              <a:buChar char="•"/>
            </a:pPr>
            <a:r>
              <a:rPr lang="sv-SE" sz="2100"/>
              <a:t>5-digit integer between 10000 and 99999</a:t>
            </a:r>
            <a:endParaRPr sz="2100"/>
          </a:p>
          <a:p>
            <a:pPr indent="-361950" lvl="1" marL="914400" rtl="0" algn="l">
              <a:spcBef>
                <a:spcPts val="500"/>
              </a:spcBef>
              <a:spcAft>
                <a:spcPts val="0"/>
              </a:spcAft>
              <a:buSzPts val="2100"/>
              <a:buChar char="•"/>
            </a:pPr>
            <a:r>
              <a:rPr b="1" lang="sv-SE" sz="2100"/>
              <a:t>Representative Values:</a:t>
            </a:r>
            <a:r>
              <a:rPr lang="sv-SE" sz="2100"/>
              <a:t> &lt;10000, 10000-99999, &gt;100000</a:t>
            </a:r>
            <a:endParaRPr sz="2100"/>
          </a:p>
          <a:p>
            <a:pPr indent="-387350" lvl="0" marL="457200" rtl="0" algn="l">
              <a:spcBef>
                <a:spcPts val="1000"/>
              </a:spcBef>
              <a:spcAft>
                <a:spcPts val="0"/>
              </a:spcAft>
              <a:buSzPts val="2500"/>
              <a:buChar char="•"/>
            </a:pPr>
            <a:r>
              <a:rPr b="1" lang="sv-SE" sz="2500"/>
              <a:t>Choice:</a:t>
            </a:r>
            <a:r>
              <a:rPr lang="sv-SE" sz="2500"/>
              <a:t> list A</a:t>
            </a:r>
            <a:endParaRPr sz="2500"/>
          </a:p>
          <a:p>
            <a:pPr indent="-361950" lvl="1" marL="914400" rtl="0" algn="l">
              <a:spcBef>
                <a:spcPts val="500"/>
              </a:spcBef>
              <a:spcAft>
                <a:spcPts val="0"/>
              </a:spcAft>
              <a:buSzPts val="2100"/>
              <a:buChar char="•"/>
            </a:pPr>
            <a:r>
              <a:rPr lang="sv-SE" sz="2100"/>
              <a:t>list of length 1-10</a:t>
            </a:r>
            <a:endParaRPr sz="2100"/>
          </a:p>
          <a:p>
            <a:pPr indent="-361950" lvl="1" marL="914400" rtl="0" algn="l">
              <a:spcBef>
                <a:spcPts val="500"/>
              </a:spcBef>
              <a:spcAft>
                <a:spcPts val="0"/>
              </a:spcAft>
              <a:buSzPts val="2100"/>
              <a:buChar char="•"/>
            </a:pPr>
            <a:r>
              <a:rPr b="1" lang="sv-SE" sz="2100"/>
              <a:t>Representative Values:</a:t>
            </a:r>
            <a:r>
              <a:rPr lang="sv-SE" sz="2100"/>
              <a:t> Empty List, List of Length 1, List Length 2-10, List of Length &gt; 10</a:t>
            </a:r>
            <a:endParaRPr sz="2100"/>
          </a:p>
        </p:txBody>
      </p:sp>
      <p:sp>
        <p:nvSpPr>
          <p:cNvPr id="593" name="Google Shape;59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4" name="Google Shape;594;p65"/>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Specifications</a:t>
            </a:r>
            <a:endParaRPr/>
          </a:p>
        </p:txBody>
      </p:sp>
      <p:sp>
        <p:nvSpPr>
          <p:cNvPr id="600" name="Google Shape;600;p66"/>
          <p:cNvSpPr txBox="1"/>
          <p:nvPr>
            <p:ph idx="1" type="body"/>
          </p:nvPr>
        </p:nvSpPr>
        <p:spPr>
          <a:xfrm>
            <a:off x="468900" y="1152150"/>
            <a:ext cx="8217900" cy="2083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800"/>
              <a:t>Choose concrete values for each combination of input partitions: </a:t>
            </a:r>
            <a:r>
              <a:rPr lang="sv-SE" sz="1800">
                <a:latin typeface="Courier New"/>
                <a:ea typeface="Courier New"/>
                <a:cs typeface="Courier New"/>
                <a:sym typeface="Courier New"/>
              </a:rPr>
              <a:t>insertPostalCode(int N, list A)</a:t>
            </a:r>
            <a:endParaRPr sz="1800"/>
          </a:p>
          <a:p>
            <a:pPr indent="0" lvl="0" marL="0" rtl="0" algn="l">
              <a:spcBef>
                <a:spcPts val="1000"/>
              </a:spcBef>
              <a:spcAft>
                <a:spcPts val="0"/>
              </a:spcAft>
              <a:buNone/>
            </a:pPr>
            <a:r>
              <a:rPr lang="sv-SE" sz="1800">
                <a:latin typeface="Courier New"/>
                <a:ea typeface="Courier New"/>
                <a:cs typeface="Courier New"/>
                <a:sym typeface="Courier New"/>
              </a:rPr>
              <a:t>int N</a:t>
            </a:r>
            <a:endParaRPr sz="1800">
              <a:latin typeface="Courier New"/>
              <a:ea typeface="Courier New"/>
              <a:cs typeface="Courier New"/>
              <a:sym typeface="Courier New"/>
            </a:endParaRPr>
          </a:p>
          <a:p>
            <a:pPr indent="0" lvl="0" marL="0" rtl="0" algn="l">
              <a:spcBef>
                <a:spcPts val="1000"/>
              </a:spcBef>
              <a:spcAft>
                <a:spcPts val="0"/>
              </a:spcAft>
              <a:buNone/>
            </a:pPr>
            <a:r>
              <a:t/>
            </a:r>
            <a:endParaRPr>
              <a:latin typeface="Courier New"/>
              <a:ea typeface="Courier New"/>
              <a:cs typeface="Courier New"/>
              <a:sym typeface="Courier New"/>
            </a:endParaRPr>
          </a:p>
          <a:p>
            <a:pPr indent="0" lvl="0" marL="0" rtl="0" algn="l">
              <a:spcBef>
                <a:spcPts val="1000"/>
              </a:spcBef>
              <a:spcAft>
                <a:spcPts val="0"/>
              </a:spcAft>
              <a:buNone/>
            </a:pPr>
            <a:r>
              <a:t/>
            </a:r>
            <a:endParaRPr sz="1100">
              <a:latin typeface="Courier New"/>
              <a:ea typeface="Courier New"/>
              <a:cs typeface="Courier New"/>
              <a:sym typeface="Courier New"/>
            </a:endParaRPr>
          </a:p>
          <a:p>
            <a:pPr indent="0" lvl="0" marL="0" rtl="0" algn="l">
              <a:spcBef>
                <a:spcPts val="1000"/>
              </a:spcBef>
              <a:spcAft>
                <a:spcPts val="0"/>
              </a:spcAft>
              <a:buNone/>
            </a:pPr>
            <a:r>
              <a:rPr lang="sv-SE" sz="1800">
                <a:latin typeface="Courier New"/>
                <a:ea typeface="Courier New"/>
                <a:cs typeface="Courier New"/>
                <a:sym typeface="Courier New"/>
              </a:rPr>
              <a:t>list A</a:t>
            </a:r>
            <a:endParaRPr sz="1800">
              <a:latin typeface="Courier New"/>
              <a:ea typeface="Courier New"/>
              <a:cs typeface="Courier New"/>
              <a:sym typeface="Courier New"/>
            </a:endParaRPr>
          </a:p>
        </p:txBody>
      </p:sp>
      <p:sp>
        <p:nvSpPr>
          <p:cNvPr id="601" name="Google Shape;601;p66"/>
          <p:cNvSpPr txBox="1"/>
          <p:nvPr>
            <p:ph idx="1" type="body"/>
          </p:nvPr>
        </p:nvSpPr>
        <p:spPr>
          <a:xfrm>
            <a:off x="2807100" y="2057400"/>
            <a:ext cx="5879700" cy="270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solidFill>
                  <a:srgbClr val="FF0000"/>
                </a:solidFill>
              </a:rPr>
              <a:t>Test Specifications:</a:t>
            </a:r>
            <a:endParaRPr b="1" sz="1800">
              <a:solidFill>
                <a:srgbClr val="FF0000"/>
              </a:solidFill>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insert(&lt; 10000, Empty List)</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insert(10000 - 99999, list[1])</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insert(&gt; 99999, list[2-10])</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sv-SE" sz="1800">
                <a:solidFill>
                  <a:srgbClr val="FF0000"/>
                </a:solidFill>
              </a:rPr>
              <a:t>Concrete </a:t>
            </a:r>
            <a:r>
              <a:rPr b="1" lang="sv-SE" sz="1800">
                <a:solidFill>
                  <a:srgbClr val="FF0000"/>
                </a:solidFill>
              </a:rPr>
              <a:t>Test Cases:</a:t>
            </a:r>
            <a:endParaRPr b="1" sz="1800">
              <a:solidFill>
                <a:srgbClr val="FF0000"/>
              </a:solidFill>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insert(5000, {})</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insert(96521, {11123})</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insert(150000, {11123, 98765})</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p:txBody>
      </p:sp>
      <p:sp>
        <p:nvSpPr>
          <p:cNvPr id="602" name="Google Shape;602;p66"/>
          <p:cNvSpPr/>
          <p:nvPr/>
        </p:nvSpPr>
        <p:spPr>
          <a:xfrm>
            <a:off x="606625" y="2220377"/>
            <a:ext cx="1359600" cy="2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&lt; 10000</a:t>
            </a:r>
            <a:endParaRPr/>
          </a:p>
        </p:txBody>
      </p:sp>
      <p:sp>
        <p:nvSpPr>
          <p:cNvPr id="603" name="Google Shape;603;p66"/>
          <p:cNvSpPr/>
          <p:nvPr/>
        </p:nvSpPr>
        <p:spPr>
          <a:xfrm>
            <a:off x="606625" y="2504608"/>
            <a:ext cx="1359600" cy="2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10000 - 99999</a:t>
            </a:r>
            <a:endParaRPr/>
          </a:p>
        </p:txBody>
      </p:sp>
      <p:sp>
        <p:nvSpPr>
          <p:cNvPr id="604" name="Google Shape;604;p66"/>
          <p:cNvSpPr/>
          <p:nvPr/>
        </p:nvSpPr>
        <p:spPr>
          <a:xfrm>
            <a:off x="606625" y="2712493"/>
            <a:ext cx="1359600" cy="2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&gt; 99999</a:t>
            </a:r>
            <a:endParaRPr/>
          </a:p>
        </p:txBody>
      </p:sp>
      <p:sp>
        <p:nvSpPr>
          <p:cNvPr id="605" name="Google Shape;605;p66"/>
          <p:cNvSpPr/>
          <p:nvPr/>
        </p:nvSpPr>
        <p:spPr>
          <a:xfrm>
            <a:off x="606625" y="3527901"/>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Empty List</a:t>
            </a:r>
            <a:endParaRPr/>
          </a:p>
        </p:txBody>
      </p:sp>
      <p:sp>
        <p:nvSpPr>
          <p:cNvPr id="606" name="Google Shape;606;p66"/>
          <p:cNvSpPr/>
          <p:nvPr/>
        </p:nvSpPr>
        <p:spPr>
          <a:xfrm>
            <a:off x="606625" y="3771539"/>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List[1]</a:t>
            </a:r>
            <a:endParaRPr/>
          </a:p>
        </p:txBody>
      </p:sp>
      <p:sp>
        <p:nvSpPr>
          <p:cNvPr id="607" name="Google Shape;607;p66"/>
          <p:cNvSpPr/>
          <p:nvPr/>
        </p:nvSpPr>
        <p:spPr>
          <a:xfrm>
            <a:off x="606625" y="4002906"/>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List[2-10]</a:t>
            </a:r>
            <a:endParaRPr/>
          </a:p>
        </p:txBody>
      </p:sp>
      <p:sp>
        <p:nvSpPr>
          <p:cNvPr id="608" name="Google Shape;608;p66"/>
          <p:cNvSpPr/>
          <p:nvPr/>
        </p:nvSpPr>
        <p:spPr>
          <a:xfrm>
            <a:off x="606625" y="4255438"/>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List[&gt;10]</a:t>
            </a:r>
            <a:endParaRPr/>
          </a:p>
        </p:txBody>
      </p:sp>
      <p:sp>
        <p:nvSpPr>
          <p:cNvPr id="609" name="Google Shape;609;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10" name="Google Shape;610;p66"/>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611" name="Google Shape;611;p66"/>
          <p:cNvSpPr/>
          <p:nvPr/>
        </p:nvSpPr>
        <p:spPr>
          <a:xfrm>
            <a:off x="5359525" y="1923675"/>
            <a:ext cx="3117000" cy="2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(3 * 4 = 12 abstract specifications)</a:t>
            </a:r>
            <a:endParaRPr b="1"/>
          </a:p>
        </p:txBody>
      </p:sp>
      <p:sp>
        <p:nvSpPr>
          <p:cNvPr id="612" name="Google Shape;612;p66"/>
          <p:cNvSpPr/>
          <p:nvPr/>
        </p:nvSpPr>
        <p:spPr>
          <a:xfrm>
            <a:off x="5359525" y="3429650"/>
            <a:ext cx="3117000" cy="48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(Each specification = 1000s of potential test cases)</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Generate Test Cases</a:t>
            </a:r>
            <a:endParaRPr/>
          </a:p>
        </p:txBody>
      </p:sp>
      <p:sp>
        <p:nvSpPr>
          <p:cNvPr id="618" name="Google Shape;618;p67"/>
          <p:cNvSpPr/>
          <p:nvPr/>
        </p:nvSpPr>
        <p:spPr>
          <a:xfrm>
            <a:off x="780425" y="1429144"/>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619" name="Google Shape;619;p67"/>
          <p:cNvSpPr/>
          <p:nvPr/>
        </p:nvSpPr>
        <p:spPr>
          <a:xfrm>
            <a:off x="2028825" y="2172131"/>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cxnSp>
        <p:nvCxnSpPr>
          <p:cNvPr id="620" name="Google Shape;620;p67"/>
          <p:cNvCxnSpPr/>
          <p:nvPr/>
        </p:nvCxnSpPr>
        <p:spPr>
          <a:xfrm>
            <a:off x="1290225" y="1958119"/>
            <a:ext cx="738600" cy="44400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67"/>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latin typeface="Consolas"/>
                <a:ea typeface="Consolas"/>
                <a:cs typeface="Consolas"/>
                <a:sym typeface="Consolas"/>
              </a:rPr>
              <a:t>substr(string str, int index)</a:t>
            </a:r>
            <a:endParaRPr sz="1800">
              <a:latin typeface="Consolas"/>
              <a:ea typeface="Consolas"/>
              <a:cs typeface="Consolas"/>
              <a:sym typeface="Consolas"/>
            </a:endParaRPr>
          </a:p>
          <a:p>
            <a:pPr indent="0" lvl="0" marL="0" rtl="0" algn="l">
              <a:spcBef>
                <a:spcPts val="0"/>
              </a:spcBef>
              <a:spcAft>
                <a:spcPts val="0"/>
              </a:spcAft>
              <a:buNone/>
            </a:pPr>
            <a:r>
              <a:t/>
            </a:r>
            <a:endParaRPr sz="2000"/>
          </a:p>
          <a:p>
            <a:pPr indent="0" lvl="0" marL="0" rtl="0" algn="l">
              <a:spcBef>
                <a:spcPts val="0"/>
              </a:spcBef>
              <a:spcAft>
                <a:spcPts val="0"/>
              </a:spcAft>
              <a:buNone/>
            </a:pPr>
            <a:r>
              <a:rPr lang="sv-SE" sz="2000"/>
              <a:t>Specification: </a:t>
            </a:r>
            <a:endParaRPr sz="2000"/>
          </a:p>
          <a:p>
            <a:pPr indent="0" lvl="0" marL="0" rtl="0" algn="l">
              <a:spcBef>
                <a:spcPts val="0"/>
              </a:spcBef>
              <a:spcAft>
                <a:spcPts val="0"/>
              </a:spcAft>
              <a:buNone/>
            </a:pPr>
            <a:r>
              <a:rPr lang="sv-SE" sz="2000">
                <a:latin typeface="Courier New"/>
                <a:ea typeface="Courier New"/>
                <a:cs typeface="Courier New"/>
                <a:sym typeface="Courier New"/>
              </a:rPr>
              <a:t>str:</a:t>
            </a:r>
            <a:r>
              <a:rPr lang="sv-SE" sz="2000"/>
              <a:t> length &gt;=2, contains special characters</a:t>
            </a:r>
            <a:endParaRPr sz="2000"/>
          </a:p>
          <a:p>
            <a:pPr indent="0" lvl="0" marL="0" rtl="0" algn="l">
              <a:spcBef>
                <a:spcPts val="0"/>
              </a:spcBef>
              <a:spcAft>
                <a:spcPts val="0"/>
              </a:spcAft>
              <a:buNone/>
            </a:pPr>
            <a:r>
              <a:rPr lang="sv-SE" sz="2000">
                <a:latin typeface="Courier New"/>
                <a:ea typeface="Courier New"/>
                <a:cs typeface="Courier New"/>
                <a:sym typeface="Courier New"/>
              </a:rPr>
              <a:t>index:</a:t>
            </a:r>
            <a:r>
              <a:rPr lang="sv-SE" sz="2000"/>
              <a:t> value &gt; 0</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sv-SE" sz="2000"/>
              <a:t>Test Case:</a:t>
            </a:r>
            <a:endParaRPr sz="2000"/>
          </a:p>
          <a:p>
            <a:pPr indent="0" lvl="0" marL="0" rtl="0" algn="l">
              <a:spcBef>
                <a:spcPts val="0"/>
              </a:spcBef>
              <a:spcAft>
                <a:spcPts val="0"/>
              </a:spcAft>
              <a:buNone/>
            </a:pPr>
            <a:r>
              <a:rPr lang="sv-SE" sz="2000">
                <a:latin typeface="Courier New"/>
                <a:ea typeface="Courier New"/>
                <a:cs typeface="Courier New"/>
                <a:sym typeface="Courier New"/>
              </a:rPr>
              <a:t>str</a:t>
            </a:r>
            <a:r>
              <a:rPr lang="sv-SE" sz="2000"/>
              <a:t> = “ABCC!\n\t7”</a:t>
            </a:r>
            <a:endParaRPr sz="2000"/>
          </a:p>
          <a:p>
            <a:pPr indent="0" lvl="0" marL="0" rtl="0" algn="l">
              <a:spcBef>
                <a:spcPts val="0"/>
              </a:spcBef>
              <a:spcAft>
                <a:spcPts val="0"/>
              </a:spcAft>
              <a:buNone/>
            </a:pPr>
            <a:r>
              <a:rPr lang="sv-SE" sz="2000">
                <a:latin typeface="Courier New"/>
                <a:ea typeface="Courier New"/>
                <a:cs typeface="Courier New"/>
                <a:sym typeface="Courier New"/>
              </a:rPr>
              <a:t>index</a:t>
            </a:r>
            <a:r>
              <a:rPr lang="sv-SE" sz="2000"/>
              <a:t>= 5</a:t>
            </a:r>
            <a:endParaRPr sz="2000"/>
          </a:p>
          <a:p>
            <a:pPr indent="0" lvl="0" marL="0" rtl="0" algn="l">
              <a:spcBef>
                <a:spcPts val="0"/>
              </a:spcBef>
              <a:spcAft>
                <a:spcPts val="0"/>
              </a:spcAft>
              <a:buNone/>
            </a:pPr>
            <a:r>
              <a:t/>
            </a:r>
            <a:endParaRPr sz="2000"/>
          </a:p>
        </p:txBody>
      </p:sp>
      <p:sp>
        <p:nvSpPr>
          <p:cNvPr id="622" name="Google Shape;622;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3" name="Google Shape;623;p67"/>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629" name="Google Shape;629;p68"/>
          <p:cNvSpPr txBox="1"/>
          <p:nvPr>
            <p:ph idx="1" type="body"/>
          </p:nvPr>
        </p:nvSpPr>
        <p:spPr>
          <a:xfrm>
            <a:off x="468895" y="1282400"/>
            <a:ext cx="416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Char char="•"/>
            </a:pPr>
            <a:r>
              <a:rPr lang="sv-SE"/>
              <a:t>Errors tend to occur at the boundary of a partition.</a:t>
            </a:r>
            <a:endParaRPr/>
          </a:p>
          <a:p>
            <a:pPr indent="-393700" lvl="0" marL="457200" marR="0" rtl="0" algn="l">
              <a:lnSpc>
                <a:spcPct val="100000"/>
              </a:lnSpc>
              <a:spcBef>
                <a:spcPts val="0"/>
              </a:spcBef>
              <a:spcAft>
                <a:spcPts val="0"/>
              </a:spcAft>
              <a:buSzPts val="2600"/>
              <a:buChar char="•"/>
            </a:pPr>
            <a:r>
              <a:rPr lang="sv-SE"/>
              <a:t>Remember to select inputs from those boundaries.</a:t>
            </a:r>
            <a:endParaRPr/>
          </a:p>
        </p:txBody>
      </p:sp>
      <p:sp>
        <p:nvSpPr>
          <p:cNvPr id="630" name="Google Shape;630;p68"/>
          <p:cNvSpPr/>
          <p:nvPr/>
        </p:nvSpPr>
        <p:spPr>
          <a:xfrm>
            <a:off x="4715700" y="1359675"/>
            <a:ext cx="3767100" cy="3049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8"/>
          <p:cNvSpPr/>
          <p:nvPr/>
        </p:nvSpPr>
        <p:spPr>
          <a:xfrm>
            <a:off x="5411165"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8"/>
          <p:cNvSpPr/>
          <p:nvPr/>
        </p:nvSpPr>
        <p:spPr>
          <a:xfrm>
            <a:off x="5222560"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8"/>
          <p:cNvSpPr/>
          <p:nvPr/>
        </p:nvSpPr>
        <p:spPr>
          <a:xfrm>
            <a:off x="7712196"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8"/>
          <p:cNvSpPr/>
          <p:nvPr/>
        </p:nvSpPr>
        <p:spPr>
          <a:xfrm>
            <a:off x="7712186" y="3647303"/>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8"/>
          <p:cNvSpPr/>
          <p:nvPr/>
        </p:nvSpPr>
        <p:spPr>
          <a:xfrm>
            <a:off x="7537373"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6" name="Google Shape;636;p68"/>
          <p:cNvCxnSpPr>
            <a:stCxn id="630" idx="0"/>
          </p:cNvCxnSpPr>
          <p:nvPr/>
        </p:nvCxnSpPr>
        <p:spPr>
          <a:xfrm>
            <a:off x="6599250" y="1359675"/>
            <a:ext cx="0" cy="3049800"/>
          </a:xfrm>
          <a:prstGeom prst="straightConnector1">
            <a:avLst/>
          </a:prstGeom>
          <a:noFill/>
          <a:ln cap="flat" cmpd="sng" w="19050">
            <a:solidFill>
              <a:schemeClr val="dk2"/>
            </a:solidFill>
            <a:prstDash val="dash"/>
            <a:round/>
            <a:headEnd len="med" w="med" type="none"/>
            <a:tailEnd len="med" w="med" type="none"/>
          </a:ln>
        </p:spPr>
      </p:cxnSp>
      <p:cxnSp>
        <p:nvCxnSpPr>
          <p:cNvPr id="637" name="Google Shape;637;p68"/>
          <p:cNvCxnSpPr>
            <a:endCxn id="630" idx="3"/>
          </p:cNvCxnSpPr>
          <p:nvPr/>
        </p:nvCxnSpPr>
        <p:spPr>
          <a:xfrm>
            <a:off x="4715400" y="2884575"/>
            <a:ext cx="3767400" cy="0"/>
          </a:xfrm>
          <a:prstGeom prst="straightConnector1">
            <a:avLst/>
          </a:prstGeom>
          <a:noFill/>
          <a:ln cap="flat" cmpd="sng" w="19050">
            <a:solidFill>
              <a:schemeClr val="dk2"/>
            </a:solidFill>
            <a:prstDash val="dash"/>
            <a:round/>
            <a:headEnd len="med" w="med" type="none"/>
            <a:tailEnd len="med" w="med" type="none"/>
          </a:ln>
        </p:spPr>
      </p:cxnSp>
      <p:cxnSp>
        <p:nvCxnSpPr>
          <p:cNvPr id="638" name="Google Shape;638;p68"/>
          <p:cNvCxnSpPr>
            <a:stCxn id="630" idx="1"/>
            <a:endCxn id="630" idx="0"/>
          </p:cNvCxnSpPr>
          <p:nvPr/>
        </p:nvCxnSpPr>
        <p:spPr>
          <a:xfrm flipH="1" rot="10800000">
            <a:off x="4715700" y="1359675"/>
            <a:ext cx="1883700" cy="1524900"/>
          </a:xfrm>
          <a:prstGeom prst="straightConnector1">
            <a:avLst/>
          </a:prstGeom>
          <a:noFill/>
          <a:ln cap="flat" cmpd="sng" w="19050">
            <a:solidFill>
              <a:schemeClr val="dk2"/>
            </a:solidFill>
            <a:prstDash val="dash"/>
            <a:round/>
            <a:headEnd len="med" w="med" type="none"/>
            <a:tailEnd len="med" w="med" type="none"/>
          </a:ln>
        </p:spPr>
      </p:cxnSp>
      <p:cxnSp>
        <p:nvCxnSpPr>
          <p:cNvPr id="639" name="Google Shape;639;p68"/>
          <p:cNvCxnSpPr>
            <a:stCxn id="630" idx="0"/>
          </p:cNvCxnSpPr>
          <p:nvPr/>
        </p:nvCxnSpPr>
        <p:spPr>
          <a:xfrm>
            <a:off x="6599250" y="13596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640" name="Google Shape;640;p68"/>
          <p:cNvCxnSpPr>
            <a:stCxn id="630" idx="3"/>
            <a:endCxn id="630" idx="2"/>
          </p:cNvCxnSpPr>
          <p:nvPr/>
        </p:nvCxnSpPr>
        <p:spPr>
          <a:xfrm flipH="1">
            <a:off x="6599400" y="28845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641" name="Google Shape;641;p68"/>
          <p:cNvCxnSpPr>
            <a:stCxn id="630" idx="1"/>
          </p:cNvCxnSpPr>
          <p:nvPr/>
        </p:nvCxnSpPr>
        <p:spPr>
          <a:xfrm>
            <a:off x="4715700" y="2884575"/>
            <a:ext cx="1883400" cy="1524900"/>
          </a:xfrm>
          <a:prstGeom prst="straightConnector1">
            <a:avLst/>
          </a:prstGeom>
          <a:noFill/>
          <a:ln cap="flat" cmpd="sng" w="19050">
            <a:solidFill>
              <a:schemeClr val="dk2"/>
            </a:solidFill>
            <a:prstDash val="dash"/>
            <a:round/>
            <a:headEnd len="med" w="med" type="none"/>
            <a:tailEnd len="med" w="med" type="none"/>
          </a:ln>
        </p:spPr>
      </p:cxnSp>
      <p:sp>
        <p:nvSpPr>
          <p:cNvPr id="642" name="Google Shape;642;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43" name="Google Shape;643;p68"/>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649" name="Google Shape;649;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Choose test case values at the boundary (and typical) values for each partition.</a:t>
            </a:r>
            <a:endParaRPr sz="2400"/>
          </a:p>
          <a:p>
            <a:pPr indent="-381000" lvl="0" marL="457200" rtl="0" algn="l">
              <a:spcBef>
                <a:spcPts val="1000"/>
              </a:spcBef>
              <a:spcAft>
                <a:spcPts val="0"/>
              </a:spcAft>
              <a:buSzPts val="2400"/>
              <a:buChar char="•"/>
            </a:pPr>
            <a:r>
              <a:rPr lang="sv-SE" sz="2400"/>
              <a:t>If an input is intended to be a 5-digit integer between 10000 and 99999, you want partitions:</a:t>
            </a:r>
            <a:endParaRPr sz="2400"/>
          </a:p>
          <a:p>
            <a:pPr indent="457200" lvl="0" marL="0" rtl="0" algn="l">
              <a:spcBef>
                <a:spcPts val="1000"/>
              </a:spcBef>
              <a:spcAft>
                <a:spcPts val="0"/>
              </a:spcAft>
              <a:buClr>
                <a:schemeClr val="dk1"/>
              </a:buClr>
              <a:buSzPts val="1100"/>
              <a:buFont typeface="Arial"/>
              <a:buNone/>
            </a:pPr>
            <a:r>
              <a:rPr b="1" lang="sv-SE" sz="2400"/>
              <a:t>&lt;10000, 10000-99999, &gt;100000</a:t>
            </a:r>
            <a:endParaRPr sz="24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650" name="Google Shape;650;p69"/>
          <p:cNvSpPr/>
          <p:nvPr/>
        </p:nvSpPr>
        <p:spPr>
          <a:xfrm>
            <a:off x="238825" y="3576731"/>
            <a:ext cx="380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0</a:t>
            </a:r>
            <a:endParaRPr/>
          </a:p>
        </p:txBody>
      </p:sp>
      <p:sp>
        <p:nvSpPr>
          <p:cNvPr id="651" name="Google Shape;651;p69"/>
          <p:cNvSpPr/>
          <p:nvPr/>
        </p:nvSpPr>
        <p:spPr>
          <a:xfrm>
            <a:off x="1072100"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a:t>
            </a:r>
            <a:endParaRPr/>
          </a:p>
        </p:txBody>
      </p:sp>
      <p:sp>
        <p:nvSpPr>
          <p:cNvPr id="652" name="Google Shape;652;p69"/>
          <p:cNvSpPr/>
          <p:nvPr/>
        </p:nvSpPr>
        <p:spPr>
          <a:xfrm>
            <a:off x="1849975"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a:t>
            </a:r>
            <a:endParaRPr/>
          </a:p>
        </p:txBody>
      </p:sp>
      <p:cxnSp>
        <p:nvCxnSpPr>
          <p:cNvPr id="653" name="Google Shape;653;p69"/>
          <p:cNvCxnSpPr>
            <a:stCxn id="650" idx="0"/>
          </p:cNvCxnSpPr>
          <p:nvPr/>
        </p:nvCxnSpPr>
        <p:spPr>
          <a:xfrm flipH="1" rot="10800000">
            <a:off x="429025" y="3376331"/>
            <a:ext cx="714600" cy="200400"/>
          </a:xfrm>
          <a:prstGeom prst="straightConnector1">
            <a:avLst/>
          </a:prstGeom>
          <a:noFill/>
          <a:ln cap="flat" cmpd="sng" w="19050">
            <a:solidFill>
              <a:schemeClr val="dk2"/>
            </a:solidFill>
            <a:prstDash val="solid"/>
            <a:round/>
            <a:headEnd len="med" w="med" type="none"/>
            <a:tailEnd len="med" w="med" type="triangle"/>
          </a:ln>
        </p:spPr>
      </p:cxnSp>
      <p:cxnSp>
        <p:nvCxnSpPr>
          <p:cNvPr id="654" name="Google Shape;654;p69"/>
          <p:cNvCxnSpPr>
            <a:stCxn id="651" idx="0"/>
          </p:cNvCxnSpPr>
          <p:nvPr/>
        </p:nvCxnSpPr>
        <p:spPr>
          <a:xfrm flipH="1" rot="10800000">
            <a:off x="1376300" y="3391631"/>
            <a:ext cx="150000" cy="185100"/>
          </a:xfrm>
          <a:prstGeom prst="straightConnector1">
            <a:avLst/>
          </a:prstGeom>
          <a:noFill/>
          <a:ln cap="flat" cmpd="sng" w="19050">
            <a:solidFill>
              <a:schemeClr val="dk2"/>
            </a:solidFill>
            <a:prstDash val="solid"/>
            <a:round/>
            <a:headEnd len="med" w="med" type="none"/>
            <a:tailEnd len="med" w="med" type="triangle"/>
          </a:ln>
        </p:spPr>
      </p:cxnSp>
      <p:cxnSp>
        <p:nvCxnSpPr>
          <p:cNvPr id="655" name="Google Shape;655;p69"/>
          <p:cNvCxnSpPr>
            <a:stCxn id="652" idx="0"/>
          </p:cNvCxnSpPr>
          <p:nvPr/>
        </p:nvCxnSpPr>
        <p:spPr>
          <a:xfrm rot="10800000">
            <a:off x="1740475" y="3407231"/>
            <a:ext cx="413700" cy="169500"/>
          </a:xfrm>
          <a:prstGeom prst="straightConnector1">
            <a:avLst/>
          </a:prstGeom>
          <a:noFill/>
          <a:ln cap="flat" cmpd="sng" w="19050">
            <a:solidFill>
              <a:schemeClr val="dk2"/>
            </a:solidFill>
            <a:prstDash val="solid"/>
            <a:round/>
            <a:headEnd len="med" w="med" type="none"/>
            <a:tailEnd len="med" w="med" type="triangle"/>
          </a:ln>
        </p:spPr>
      </p:cxnSp>
      <p:sp>
        <p:nvSpPr>
          <p:cNvPr id="656" name="Google Shape;656;p69"/>
          <p:cNvSpPr/>
          <p:nvPr/>
        </p:nvSpPr>
        <p:spPr>
          <a:xfrm>
            <a:off x="208715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a:t>
            </a:r>
            <a:endParaRPr/>
          </a:p>
        </p:txBody>
      </p:sp>
      <p:sp>
        <p:nvSpPr>
          <p:cNvPr id="657" name="Google Shape;657;p69"/>
          <p:cNvSpPr/>
          <p:nvPr/>
        </p:nvSpPr>
        <p:spPr>
          <a:xfrm>
            <a:off x="2899825"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50000</a:t>
            </a:r>
            <a:endParaRPr/>
          </a:p>
        </p:txBody>
      </p:sp>
      <p:sp>
        <p:nvSpPr>
          <p:cNvPr id="658" name="Google Shape;658;p69"/>
          <p:cNvSpPr/>
          <p:nvPr/>
        </p:nvSpPr>
        <p:spPr>
          <a:xfrm>
            <a:off x="385740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99999</a:t>
            </a:r>
            <a:endParaRPr/>
          </a:p>
        </p:txBody>
      </p:sp>
      <p:cxnSp>
        <p:nvCxnSpPr>
          <p:cNvPr id="659" name="Google Shape;659;p69"/>
          <p:cNvCxnSpPr>
            <a:stCxn id="656" idx="0"/>
          </p:cNvCxnSpPr>
          <p:nvPr/>
        </p:nvCxnSpPr>
        <p:spPr>
          <a:xfrm flipH="1" rot="10800000">
            <a:off x="2444450" y="3371288"/>
            <a:ext cx="534000" cy="746400"/>
          </a:xfrm>
          <a:prstGeom prst="straightConnector1">
            <a:avLst/>
          </a:prstGeom>
          <a:noFill/>
          <a:ln cap="flat" cmpd="sng" w="19050">
            <a:solidFill>
              <a:schemeClr val="dk2"/>
            </a:solidFill>
            <a:prstDash val="solid"/>
            <a:round/>
            <a:headEnd len="med" w="med" type="none"/>
            <a:tailEnd len="med" w="med" type="triangle"/>
          </a:ln>
        </p:spPr>
      </p:cxnSp>
      <p:cxnSp>
        <p:nvCxnSpPr>
          <p:cNvPr id="660" name="Google Shape;660;p69"/>
          <p:cNvCxnSpPr>
            <a:stCxn id="657" idx="0"/>
          </p:cNvCxnSpPr>
          <p:nvPr/>
        </p:nvCxnSpPr>
        <p:spPr>
          <a:xfrm rot="10800000">
            <a:off x="3164725" y="3409688"/>
            <a:ext cx="92400" cy="708000"/>
          </a:xfrm>
          <a:prstGeom prst="straightConnector1">
            <a:avLst/>
          </a:prstGeom>
          <a:noFill/>
          <a:ln cap="flat" cmpd="sng" w="19050">
            <a:solidFill>
              <a:schemeClr val="dk2"/>
            </a:solidFill>
            <a:prstDash val="solid"/>
            <a:round/>
            <a:headEnd len="med" w="med" type="none"/>
            <a:tailEnd len="med" w="med" type="triangle"/>
          </a:ln>
        </p:spPr>
      </p:cxnSp>
      <p:cxnSp>
        <p:nvCxnSpPr>
          <p:cNvPr id="661" name="Google Shape;661;p69"/>
          <p:cNvCxnSpPr>
            <a:stCxn id="658" idx="0"/>
          </p:cNvCxnSpPr>
          <p:nvPr/>
        </p:nvCxnSpPr>
        <p:spPr>
          <a:xfrm rot="10800000">
            <a:off x="3667500" y="3394088"/>
            <a:ext cx="547200" cy="723600"/>
          </a:xfrm>
          <a:prstGeom prst="straightConnector1">
            <a:avLst/>
          </a:prstGeom>
          <a:noFill/>
          <a:ln cap="flat" cmpd="sng" w="19050">
            <a:solidFill>
              <a:schemeClr val="dk2"/>
            </a:solidFill>
            <a:prstDash val="solid"/>
            <a:round/>
            <a:headEnd len="med" w="med" type="none"/>
            <a:tailEnd len="med" w="med" type="triangle"/>
          </a:ln>
        </p:spPr>
      </p:cxnSp>
      <p:sp>
        <p:nvSpPr>
          <p:cNvPr id="662" name="Google Shape;662;p69"/>
          <p:cNvSpPr/>
          <p:nvPr/>
        </p:nvSpPr>
        <p:spPr>
          <a:xfrm>
            <a:off x="43485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100000</a:t>
            </a:r>
            <a:endParaRPr/>
          </a:p>
        </p:txBody>
      </p:sp>
      <p:sp>
        <p:nvSpPr>
          <p:cNvPr id="663" name="Google Shape;663;p69"/>
          <p:cNvSpPr/>
          <p:nvPr/>
        </p:nvSpPr>
        <p:spPr>
          <a:xfrm>
            <a:off x="554920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150000</a:t>
            </a:r>
            <a:endParaRPr/>
          </a:p>
        </p:txBody>
      </p:sp>
      <p:sp>
        <p:nvSpPr>
          <p:cNvPr id="664" name="Google Shape;664;p69"/>
          <p:cNvSpPr/>
          <p:nvPr/>
        </p:nvSpPr>
        <p:spPr>
          <a:xfrm>
            <a:off x="66042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max int</a:t>
            </a:r>
            <a:endParaRPr/>
          </a:p>
        </p:txBody>
      </p:sp>
      <p:cxnSp>
        <p:nvCxnSpPr>
          <p:cNvPr id="665" name="Google Shape;665;p69"/>
          <p:cNvCxnSpPr>
            <a:stCxn id="662" idx="0"/>
          </p:cNvCxnSpPr>
          <p:nvPr/>
        </p:nvCxnSpPr>
        <p:spPr>
          <a:xfrm flipH="1" rot="10800000">
            <a:off x="4791350" y="3399431"/>
            <a:ext cx="181200" cy="177300"/>
          </a:xfrm>
          <a:prstGeom prst="straightConnector1">
            <a:avLst/>
          </a:prstGeom>
          <a:noFill/>
          <a:ln cap="flat" cmpd="sng" w="19050">
            <a:solidFill>
              <a:schemeClr val="dk2"/>
            </a:solidFill>
            <a:prstDash val="solid"/>
            <a:round/>
            <a:headEnd len="med" w="med" type="none"/>
            <a:tailEnd len="med" w="med" type="triangle"/>
          </a:ln>
        </p:spPr>
      </p:cxnSp>
      <p:cxnSp>
        <p:nvCxnSpPr>
          <p:cNvPr id="666" name="Google Shape;666;p69"/>
          <p:cNvCxnSpPr>
            <a:stCxn id="663" idx="0"/>
          </p:cNvCxnSpPr>
          <p:nvPr/>
        </p:nvCxnSpPr>
        <p:spPr>
          <a:xfrm rot="10800000">
            <a:off x="5283100" y="3430331"/>
            <a:ext cx="708900" cy="146400"/>
          </a:xfrm>
          <a:prstGeom prst="straightConnector1">
            <a:avLst/>
          </a:prstGeom>
          <a:noFill/>
          <a:ln cap="flat" cmpd="sng" w="19050">
            <a:solidFill>
              <a:schemeClr val="dk2"/>
            </a:solidFill>
            <a:prstDash val="solid"/>
            <a:round/>
            <a:headEnd len="med" w="med" type="none"/>
            <a:tailEnd len="med" w="med" type="triangle"/>
          </a:ln>
        </p:spPr>
      </p:cxnSp>
      <p:cxnSp>
        <p:nvCxnSpPr>
          <p:cNvPr id="667" name="Google Shape;667;p69"/>
          <p:cNvCxnSpPr>
            <a:stCxn id="664" idx="0"/>
          </p:cNvCxnSpPr>
          <p:nvPr/>
        </p:nvCxnSpPr>
        <p:spPr>
          <a:xfrm rot="10800000">
            <a:off x="5694950" y="3399431"/>
            <a:ext cx="1352100" cy="177300"/>
          </a:xfrm>
          <a:prstGeom prst="straightConnector1">
            <a:avLst/>
          </a:prstGeom>
          <a:noFill/>
          <a:ln cap="flat" cmpd="sng" w="19050">
            <a:solidFill>
              <a:schemeClr val="dk2"/>
            </a:solidFill>
            <a:prstDash val="solid"/>
            <a:round/>
            <a:headEnd len="med" w="med" type="none"/>
            <a:tailEnd len="med" w="med" type="triangle"/>
          </a:ln>
        </p:spPr>
      </p:cxnSp>
      <p:sp>
        <p:nvSpPr>
          <p:cNvPr id="668" name="Google Shape;668;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69" name="Google Shape;669;p69"/>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675" name="Google Shape;675;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Microservice related to Sets</a:t>
            </a:r>
            <a:r>
              <a:rPr lang="sv-SE"/>
              <a:t>:</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Boolean find(Set set, Object obj)</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void delete(Set set, Object obj)</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For each </a:t>
            </a:r>
            <a:r>
              <a:rPr b="1" lang="sv-SE"/>
              <a:t>function</a:t>
            </a:r>
            <a:r>
              <a:rPr lang="sv-SE"/>
              <a:t>, identify </a:t>
            </a:r>
            <a:r>
              <a:rPr b="1" lang="sv-SE"/>
              <a:t>choices</a:t>
            </a:r>
            <a:r>
              <a:rPr lang="sv-SE"/>
              <a:t>.</a:t>
            </a:r>
            <a:endParaRPr/>
          </a:p>
          <a:p>
            <a:pPr indent="-393700" lvl="0" marL="457200" rtl="0" algn="l">
              <a:spcBef>
                <a:spcPts val="1000"/>
              </a:spcBef>
              <a:spcAft>
                <a:spcPts val="0"/>
              </a:spcAft>
              <a:buSzPts val="2600"/>
              <a:buChar char="●"/>
            </a:pPr>
            <a:r>
              <a:rPr lang="sv-SE"/>
              <a:t>For each choice, identify </a:t>
            </a:r>
            <a:r>
              <a:rPr b="1" lang="sv-SE"/>
              <a:t>representative values</a:t>
            </a:r>
            <a:r>
              <a:rPr lang="sv-SE"/>
              <a:t>.</a:t>
            </a:r>
            <a:endParaRPr/>
          </a:p>
          <a:p>
            <a:pPr indent="-393700" lvl="0" marL="457200" rtl="0" algn="l">
              <a:spcBef>
                <a:spcPts val="1000"/>
              </a:spcBef>
              <a:spcAft>
                <a:spcPts val="0"/>
              </a:spcAft>
              <a:buSzPts val="2600"/>
              <a:buChar char="●"/>
            </a:pPr>
            <a:r>
              <a:rPr lang="sv-SE"/>
              <a:t>Create </a:t>
            </a:r>
            <a:r>
              <a:rPr b="1" lang="sv-SE"/>
              <a:t>test specifications</a:t>
            </a:r>
            <a:r>
              <a:rPr lang="sv-SE"/>
              <a:t> with expected outcomes. </a:t>
            </a:r>
            <a:endParaRPr/>
          </a:p>
        </p:txBody>
      </p:sp>
      <p:sp>
        <p:nvSpPr>
          <p:cNvPr id="676" name="Google Shape;67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199" name="Google Shape;199;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a:t>
            </a:r>
            <a:r>
              <a:rPr lang="sv-SE"/>
              <a:t>the smallest “unit” that can be tested.</a:t>
            </a:r>
            <a:endParaRPr/>
          </a:p>
          <a:p>
            <a:pPr indent="-368300" lvl="1" marL="914400" rtl="0" algn="l">
              <a:spcBef>
                <a:spcPts val="500"/>
              </a:spcBef>
              <a:spcAft>
                <a:spcPts val="0"/>
              </a:spcAft>
              <a:buSzPts val="2200"/>
              <a:buChar char="•"/>
            </a:pPr>
            <a:r>
              <a:rPr lang="sv-SE"/>
              <a:t>Often, a class and its methods.</a:t>
            </a:r>
            <a:endParaRPr/>
          </a:p>
          <a:p>
            <a:pPr indent="-393700" lvl="0" marL="457200" rtl="0" algn="l">
              <a:spcBef>
                <a:spcPts val="1000"/>
              </a:spcBef>
              <a:spcAft>
                <a:spcPts val="0"/>
              </a:spcAft>
              <a:buSzPts val="2600"/>
              <a:buChar char="•"/>
            </a:pPr>
            <a:r>
              <a:rPr lang="sv-SE"/>
              <a:t>Tested in </a:t>
            </a:r>
            <a:r>
              <a:rPr b="1" lang="sv-SE"/>
              <a:t>isolation</a:t>
            </a:r>
            <a:r>
              <a:rPr lang="sv-SE"/>
              <a:t> from all other units.</a:t>
            </a:r>
            <a:endParaRPr/>
          </a:p>
          <a:p>
            <a:pPr indent="-368300" lvl="1" marL="914400" rtl="0" algn="l">
              <a:spcBef>
                <a:spcPts val="500"/>
              </a:spcBef>
              <a:spcAft>
                <a:spcPts val="0"/>
              </a:spcAft>
              <a:buSzPts val="2200"/>
              <a:buChar char="•"/>
            </a:pPr>
            <a:r>
              <a:rPr b="1" lang="sv-SE"/>
              <a:t>Mock</a:t>
            </a:r>
            <a:r>
              <a:rPr lang="sv-SE"/>
              <a:t> the results from other classes.</a:t>
            </a:r>
            <a:endParaRPr/>
          </a:p>
          <a:p>
            <a:pPr indent="-393700" lvl="0" marL="457200" rtl="0" algn="l">
              <a:spcBef>
                <a:spcPts val="1000"/>
              </a:spcBef>
              <a:spcAft>
                <a:spcPts val="0"/>
              </a:spcAft>
              <a:buSzPts val="2600"/>
              <a:buChar char="•"/>
            </a:pPr>
            <a:r>
              <a:rPr lang="sv-SE"/>
              <a:t>Test input = method calls.</a:t>
            </a:r>
            <a:endParaRPr/>
          </a:p>
          <a:p>
            <a:pPr indent="-393700" lvl="0" marL="457200" rtl="0" algn="l">
              <a:spcBef>
                <a:spcPts val="1000"/>
              </a:spcBef>
              <a:spcAft>
                <a:spcPts val="0"/>
              </a:spcAft>
              <a:buSzPts val="2600"/>
              <a:buChar char="•"/>
            </a:pPr>
            <a:r>
              <a:rPr lang="sv-SE"/>
              <a:t>Test oracle = assertions on output/class variables. </a:t>
            </a:r>
            <a:endParaRPr/>
          </a:p>
        </p:txBody>
      </p:sp>
      <p:sp>
        <p:nvSpPr>
          <p:cNvPr id="200" name="Google Shape;200;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83" name="Google Shape;683;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684" name="Google Shape;684;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What are our choices?</a:t>
            </a:r>
            <a:endParaRPr/>
          </a:p>
        </p:txBody>
      </p:sp>
      <p:sp>
        <p:nvSpPr>
          <p:cNvPr id="685" name="Google Shape;685;p71"/>
          <p:cNvSpPr/>
          <p:nvPr/>
        </p:nvSpPr>
        <p:spPr>
          <a:xfrm>
            <a:off x="6592925" y="1413300"/>
            <a:ext cx="2314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686" name="Google Shape;686;p71"/>
          <p:cNvSpPr/>
          <p:nvPr/>
        </p:nvSpPr>
        <p:spPr>
          <a:xfrm>
            <a:off x="5473801" y="2007700"/>
            <a:ext cx="21336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687" name="Google Shape;687;p71"/>
          <p:cNvSpPr txBox="1"/>
          <p:nvPr/>
        </p:nvSpPr>
        <p:spPr>
          <a:xfrm>
            <a:off x="1244250" y="2558600"/>
            <a:ext cx="50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88" name="Google Shape;688;p71"/>
          <p:cNvSpPr txBox="1"/>
          <p:nvPr/>
        </p:nvSpPr>
        <p:spPr>
          <a:xfrm>
            <a:off x="1358150" y="2544325"/>
            <a:ext cx="65982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b="1" lang="sv-SE" sz="2000"/>
              <a:t>Parameter:</a:t>
            </a:r>
            <a:r>
              <a:rPr lang="sv-SE" sz="2000"/>
              <a:t> set</a:t>
            </a:r>
            <a:endParaRPr sz="2000"/>
          </a:p>
          <a:p>
            <a:pPr indent="-355600" lvl="1" marL="914400" rtl="0" algn="l">
              <a:spcBef>
                <a:spcPts val="0"/>
              </a:spcBef>
              <a:spcAft>
                <a:spcPts val="0"/>
              </a:spcAft>
              <a:buClr>
                <a:srgbClr val="0000FF"/>
              </a:buClr>
              <a:buSzPts val="2000"/>
              <a:buChar char="○"/>
            </a:pPr>
            <a:r>
              <a:rPr b="1" lang="sv-SE" sz="2000">
                <a:solidFill>
                  <a:srgbClr val="0000FF"/>
                </a:solidFill>
              </a:rPr>
              <a:t>Choice 1:</a:t>
            </a:r>
            <a:r>
              <a:rPr lang="sv-SE" sz="2000">
                <a:solidFill>
                  <a:srgbClr val="0000FF"/>
                </a:solidFill>
              </a:rPr>
              <a:t> Number of items in the set</a:t>
            </a:r>
            <a:endParaRPr sz="2000">
              <a:solidFill>
                <a:srgbClr val="0000FF"/>
              </a:solidFill>
            </a:endParaRPr>
          </a:p>
          <a:p>
            <a:pPr indent="-355600" lvl="0" marL="457200" rtl="0" algn="l">
              <a:spcBef>
                <a:spcPts val="0"/>
              </a:spcBef>
              <a:spcAft>
                <a:spcPts val="0"/>
              </a:spcAft>
              <a:buSzPts val="2000"/>
              <a:buChar char="●"/>
            </a:pPr>
            <a:r>
              <a:rPr b="1" lang="sv-SE" sz="2000"/>
              <a:t>Parameter:</a:t>
            </a:r>
            <a:r>
              <a:rPr lang="sv-SE" sz="2000"/>
              <a:t> obj</a:t>
            </a:r>
            <a:endParaRPr sz="2000"/>
          </a:p>
          <a:p>
            <a:pPr indent="-355600" lvl="1" marL="914400" rtl="0" algn="l">
              <a:spcBef>
                <a:spcPts val="0"/>
              </a:spcBef>
              <a:spcAft>
                <a:spcPts val="0"/>
              </a:spcAft>
              <a:buClr>
                <a:srgbClr val="0000FF"/>
              </a:buClr>
              <a:buSzPts val="2000"/>
              <a:buChar char="○"/>
            </a:pPr>
            <a:r>
              <a:rPr b="1" lang="sv-SE" sz="2000">
                <a:solidFill>
                  <a:srgbClr val="0000FF"/>
                </a:solidFill>
              </a:rPr>
              <a:t>Choice 2: </a:t>
            </a:r>
            <a:r>
              <a:rPr lang="sv-SE" sz="2000">
                <a:solidFill>
                  <a:srgbClr val="0000FF"/>
                </a:solidFill>
              </a:rPr>
              <a:t>Is obj already in the set?</a:t>
            </a:r>
            <a:endParaRPr sz="2000">
              <a:solidFill>
                <a:srgbClr val="0000FF"/>
              </a:solidFill>
            </a:endParaRPr>
          </a:p>
          <a:p>
            <a:pPr indent="-355600" lvl="1" marL="914400" rtl="0" algn="l">
              <a:spcBef>
                <a:spcPts val="0"/>
              </a:spcBef>
              <a:spcAft>
                <a:spcPts val="0"/>
              </a:spcAft>
              <a:buClr>
                <a:srgbClr val="0000FF"/>
              </a:buClr>
              <a:buSzPts val="2000"/>
              <a:buChar char="○"/>
            </a:pPr>
            <a:r>
              <a:rPr b="1" lang="sv-SE" sz="2000">
                <a:solidFill>
                  <a:srgbClr val="0000FF"/>
                </a:solidFill>
              </a:rPr>
              <a:t>Choice 3:</a:t>
            </a:r>
            <a:r>
              <a:rPr lang="sv-SE" sz="2000">
                <a:solidFill>
                  <a:srgbClr val="0000FF"/>
                </a:solidFill>
              </a:rPr>
              <a:t> Type of obj (e.g., valid, invalid, null)</a:t>
            </a:r>
            <a:endParaRPr sz="20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
                                        <p:tgtEl>
                                          <p:spTgt spid="6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695" name="Google Shape;695;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696" name="Google Shape;696;p72"/>
          <p:cNvSpPr txBox="1"/>
          <p:nvPr>
            <p:ph idx="1" type="body"/>
          </p:nvPr>
        </p:nvSpPr>
        <p:spPr>
          <a:xfrm>
            <a:off x="468900" y="1282400"/>
            <a:ext cx="64620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0" lvl="0" marL="0" rtl="0" algn="l">
              <a:spcBef>
                <a:spcPts val="1000"/>
              </a:spcBef>
              <a:spcAft>
                <a:spcPts val="0"/>
              </a:spcAft>
              <a:buNone/>
            </a:pPr>
            <a:r>
              <a:t/>
            </a:r>
            <a:endParaRPr b="1" sz="1800"/>
          </a:p>
          <a:p>
            <a:pPr indent="0" lvl="0" marL="0" rtl="0" algn="l">
              <a:spcBef>
                <a:spcPts val="1000"/>
              </a:spcBef>
              <a:spcAft>
                <a:spcPts val="0"/>
              </a:spcAft>
              <a:buNone/>
            </a:pPr>
            <a:r>
              <a:rPr b="1" lang="sv-SE" sz="1400"/>
              <a:t>Parameter: set</a:t>
            </a:r>
            <a:endParaRPr b="1" sz="1400"/>
          </a:p>
          <a:p>
            <a:pPr indent="-317500" lvl="0" marL="457200" rtl="0" algn="l">
              <a:spcBef>
                <a:spcPts val="1000"/>
              </a:spcBef>
              <a:spcAft>
                <a:spcPts val="0"/>
              </a:spcAft>
              <a:buClr>
                <a:srgbClr val="0000FF"/>
              </a:buClr>
              <a:buSzPts val="1400"/>
              <a:buChar char="•"/>
            </a:pPr>
            <a:r>
              <a:rPr b="1" lang="sv-SE" sz="1400">
                <a:solidFill>
                  <a:srgbClr val="0000FF"/>
                </a:solidFill>
              </a:rPr>
              <a:t>Choice:</a:t>
            </a:r>
            <a:r>
              <a:rPr lang="sv-SE" sz="1400">
                <a:solidFill>
                  <a:srgbClr val="0000FF"/>
                </a:solidFill>
              </a:rPr>
              <a:t> Number of items in the set</a:t>
            </a:r>
            <a:endParaRPr sz="1400">
              <a:solidFill>
                <a:srgbClr val="0000FF"/>
              </a:solidFill>
            </a:endParaRPr>
          </a:p>
          <a:p>
            <a:pPr indent="-317500" lvl="1" marL="914400" rtl="0" algn="l">
              <a:spcBef>
                <a:spcPts val="500"/>
              </a:spcBef>
              <a:spcAft>
                <a:spcPts val="0"/>
              </a:spcAft>
              <a:buSzPts val="1400"/>
              <a:buChar char="•"/>
            </a:pPr>
            <a:r>
              <a:rPr b="1" lang="sv-SE" sz="1400"/>
              <a:t>Representative Values:</a:t>
            </a:r>
            <a:endParaRPr b="1" sz="1400"/>
          </a:p>
          <a:p>
            <a:pPr indent="-317500" lvl="2" marL="1371600" rtl="0" algn="l">
              <a:spcBef>
                <a:spcPts val="500"/>
              </a:spcBef>
              <a:spcAft>
                <a:spcPts val="0"/>
              </a:spcAft>
              <a:buSzPts val="1400"/>
              <a:buChar char="•"/>
            </a:pPr>
            <a:r>
              <a:rPr lang="sv-SE" sz="1400"/>
              <a:t>Empty Set</a:t>
            </a:r>
            <a:endParaRPr sz="1400"/>
          </a:p>
          <a:p>
            <a:pPr indent="-317500" lvl="2" marL="1371600" rtl="0" algn="l">
              <a:spcBef>
                <a:spcPts val="500"/>
              </a:spcBef>
              <a:spcAft>
                <a:spcPts val="0"/>
              </a:spcAft>
              <a:buSzPts val="1400"/>
              <a:buChar char="•"/>
            </a:pPr>
            <a:r>
              <a:rPr lang="sv-SE" sz="1400"/>
              <a:t>Set with 1 item</a:t>
            </a:r>
            <a:endParaRPr sz="1400"/>
          </a:p>
          <a:p>
            <a:pPr indent="-317500" lvl="2" marL="1371600" rtl="0" algn="l">
              <a:spcBef>
                <a:spcPts val="500"/>
              </a:spcBef>
              <a:spcAft>
                <a:spcPts val="0"/>
              </a:spcAft>
              <a:buSzPts val="1400"/>
              <a:buChar char="•"/>
            </a:pPr>
            <a:r>
              <a:rPr lang="sv-SE" sz="1400"/>
              <a:t>Set with 10 items</a:t>
            </a:r>
            <a:endParaRPr sz="1400"/>
          </a:p>
          <a:p>
            <a:pPr indent="-317500" lvl="2" marL="1371600" rtl="0" algn="l">
              <a:spcBef>
                <a:spcPts val="500"/>
              </a:spcBef>
              <a:spcAft>
                <a:spcPts val="0"/>
              </a:spcAft>
              <a:buSzPts val="1400"/>
              <a:buChar char="•"/>
            </a:pPr>
            <a:r>
              <a:rPr lang="sv-SE" sz="1400"/>
              <a:t>Set with 10000 items</a:t>
            </a:r>
            <a:endParaRPr sz="1400"/>
          </a:p>
        </p:txBody>
      </p:sp>
      <p:sp>
        <p:nvSpPr>
          <p:cNvPr id="697" name="Google Shape;697;p72"/>
          <p:cNvSpPr/>
          <p:nvPr/>
        </p:nvSpPr>
        <p:spPr>
          <a:xfrm>
            <a:off x="6697250" y="1367000"/>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698" name="Google Shape;698;p72"/>
          <p:cNvSpPr txBox="1"/>
          <p:nvPr/>
        </p:nvSpPr>
        <p:spPr>
          <a:xfrm>
            <a:off x="4740450" y="1920027"/>
            <a:ext cx="4021800" cy="306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b="1" lang="sv-SE">
                <a:solidFill>
                  <a:schemeClr val="dk1"/>
                </a:solidFill>
              </a:rPr>
              <a:t>Parameter: </a:t>
            </a:r>
            <a:r>
              <a:rPr b="1" lang="sv-SE">
                <a:solidFill>
                  <a:schemeClr val="dk1"/>
                </a:solidFill>
              </a:rPr>
              <a:t>obj</a:t>
            </a:r>
            <a:endParaRPr b="1">
              <a:solidFill>
                <a:schemeClr val="dk1"/>
              </a:solidFill>
            </a:endParaRPr>
          </a:p>
          <a:p>
            <a:pPr indent="-317500" lvl="0" marL="457200" rtl="0" algn="l">
              <a:lnSpc>
                <a:spcPct val="90000"/>
              </a:lnSpc>
              <a:spcBef>
                <a:spcPts val="1000"/>
              </a:spcBef>
              <a:spcAft>
                <a:spcPts val="0"/>
              </a:spcAft>
              <a:buClr>
                <a:srgbClr val="0000FF"/>
              </a:buClr>
              <a:buSzPts val="1400"/>
              <a:buChar char="•"/>
            </a:pPr>
            <a:r>
              <a:rPr b="1" lang="sv-SE">
                <a:solidFill>
                  <a:srgbClr val="0000FF"/>
                </a:solidFill>
              </a:rPr>
              <a:t>Choice:</a:t>
            </a:r>
            <a:r>
              <a:rPr lang="sv-SE">
                <a:solidFill>
                  <a:srgbClr val="0000FF"/>
                </a:solidFill>
              </a:rPr>
              <a:t> Is obj already in the set?</a:t>
            </a:r>
            <a:endParaRPr>
              <a:solidFill>
                <a:srgbClr val="0000FF"/>
              </a:solidFill>
            </a:endParaRPr>
          </a:p>
          <a:p>
            <a:pPr indent="-317500" lvl="1" marL="914400" rtl="0" algn="l">
              <a:lnSpc>
                <a:spcPct val="90000"/>
              </a:lnSpc>
              <a:spcBef>
                <a:spcPts val="1000"/>
              </a:spcBef>
              <a:spcAft>
                <a:spcPts val="0"/>
              </a:spcAft>
              <a:buClr>
                <a:schemeClr val="dk1"/>
              </a:buClr>
              <a:buSzPts val="1400"/>
              <a:buChar char="•"/>
            </a:pPr>
            <a:r>
              <a:rPr b="1" lang="sv-SE">
                <a:solidFill>
                  <a:schemeClr val="dk1"/>
                </a:solidFill>
              </a:rPr>
              <a:t>Representative Values:</a:t>
            </a:r>
            <a:endParaRPr b="1">
              <a:solidFill>
                <a:schemeClr val="dk1"/>
              </a:solidFill>
            </a:endParaRPr>
          </a:p>
          <a:p>
            <a:pPr indent="-317500" lvl="2" marL="1371600" rtl="0" algn="l">
              <a:lnSpc>
                <a:spcPct val="90000"/>
              </a:lnSpc>
              <a:spcBef>
                <a:spcPts val="1000"/>
              </a:spcBef>
              <a:spcAft>
                <a:spcPts val="0"/>
              </a:spcAft>
              <a:buClr>
                <a:schemeClr val="dk1"/>
              </a:buClr>
              <a:buSzPts val="1400"/>
              <a:buChar char="•"/>
            </a:pPr>
            <a:r>
              <a:rPr lang="sv-SE">
                <a:solidFill>
                  <a:schemeClr val="dk1"/>
                </a:solidFill>
              </a:rPr>
              <a:t>obj already in set</a:t>
            </a:r>
            <a:endParaRPr>
              <a:solidFill>
                <a:schemeClr val="dk1"/>
              </a:solidFill>
            </a:endParaRPr>
          </a:p>
          <a:p>
            <a:pPr indent="-342900" lvl="2" marL="1371600" rtl="0" algn="l">
              <a:lnSpc>
                <a:spcPct val="90000"/>
              </a:lnSpc>
              <a:spcBef>
                <a:spcPts val="1000"/>
              </a:spcBef>
              <a:spcAft>
                <a:spcPts val="0"/>
              </a:spcAft>
              <a:buClr>
                <a:schemeClr val="dk1"/>
              </a:buClr>
              <a:buSzPts val="1800"/>
              <a:buChar char="•"/>
            </a:pPr>
            <a:r>
              <a:rPr lang="sv-SE">
                <a:solidFill>
                  <a:schemeClr val="dk1"/>
                </a:solidFill>
              </a:rPr>
              <a:t>obj not in set</a:t>
            </a:r>
            <a:endParaRPr>
              <a:solidFill>
                <a:schemeClr val="dk1"/>
              </a:solidFill>
            </a:endParaRPr>
          </a:p>
          <a:p>
            <a:pPr indent="-317500" lvl="0" marL="457200" rtl="0" algn="l">
              <a:lnSpc>
                <a:spcPct val="90000"/>
              </a:lnSpc>
              <a:spcBef>
                <a:spcPts val="1000"/>
              </a:spcBef>
              <a:spcAft>
                <a:spcPts val="0"/>
              </a:spcAft>
              <a:buClr>
                <a:srgbClr val="0000FF"/>
              </a:buClr>
              <a:buSzPts val="1400"/>
              <a:buChar char="•"/>
            </a:pPr>
            <a:r>
              <a:rPr b="1" lang="sv-SE">
                <a:solidFill>
                  <a:srgbClr val="0000FF"/>
                </a:solidFill>
              </a:rPr>
              <a:t>Choice: </a:t>
            </a:r>
            <a:r>
              <a:rPr lang="sv-SE">
                <a:solidFill>
                  <a:srgbClr val="0000FF"/>
                </a:solidFill>
              </a:rPr>
              <a:t>Type of obj</a:t>
            </a:r>
            <a:endParaRPr>
              <a:solidFill>
                <a:srgbClr val="0000FF"/>
              </a:solidFill>
            </a:endParaRPr>
          </a:p>
          <a:p>
            <a:pPr indent="-317500" lvl="1" marL="914400" rtl="0" algn="l">
              <a:lnSpc>
                <a:spcPct val="90000"/>
              </a:lnSpc>
              <a:spcBef>
                <a:spcPts val="1000"/>
              </a:spcBef>
              <a:spcAft>
                <a:spcPts val="0"/>
              </a:spcAft>
              <a:buClr>
                <a:schemeClr val="dk1"/>
              </a:buClr>
              <a:buSzPts val="1400"/>
              <a:buChar char="•"/>
            </a:pPr>
            <a:r>
              <a:rPr b="1" lang="sv-SE">
                <a:solidFill>
                  <a:schemeClr val="dk1"/>
                </a:solidFill>
              </a:rPr>
              <a:t>Representative Values:</a:t>
            </a:r>
            <a:endParaRPr b="1">
              <a:solidFill>
                <a:schemeClr val="dk1"/>
              </a:solidFill>
            </a:endParaRPr>
          </a:p>
          <a:p>
            <a:pPr indent="-317500" lvl="2" marL="1371600" rtl="0" algn="l">
              <a:lnSpc>
                <a:spcPct val="90000"/>
              </a:lnSpc>
              <a:spcBef>
                <a:spcPts val="1000"/>
              </a:spcBef>
              <a:spcAft>
                <a:spcPts val="0"/>
              </a:spcAft>
              <a:buClr>
                <a:schemeClr val="dk1"/>
              </a:buClr>
              <a:buSzPts val="1400"/>
              <a:buChar char="•"/>
            </a:pPr>
            <a:r>
              <a:rPr lang="sv-SE">
                <a:solidFill>
                  <a:schemeClr val="dk1"/>
                </a:solidFill>
              </a:rPr>
              <a:t>Valid obj</a:t>
            </a:r>
            <a:endParaRPr>
              <a:solidFill>
                <a:schemeClr val="dk1"/>
              </a:solidFill>
            </a:endParaRPr>
          </a:p>
          <a:p>
            <a:pPr indent="-342900" lvl="2" marL="1371600" rtl="0" algn="l">
              <a:lnSpc>
                <a:spcPct val="90000"/>
              </a:lnSpc>
              <a:spcBef>
                <a:spcPts val="1000"/>
              </a:spcBef>
              <a:spcAft>
                <a:spcPts val="0"/>
              </a:spcAft>
              <a:buClr>
                <a:schemeClr val="dk1"/>
              </a:buClr>
              <a:buSzPts val="1800"/>
              <a:buChar char="•"/>
            </a:pPr>
            <a:r>
              <a:rPr lang="sv-SE">
                <a:solidFill>
                  <a:schemeClr val="dk1"/>
                </a:solidFill>
              </a:rPr>
              <a:t>Null obj</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05" name="Google Shape;705;p73"/>
          <p:cNvSpPr txBox="1"/>
          <p:nvPr>
            <p:ph type="title"/>
          </p:nvPr>
        </p:nvSpPr>
        <p:spPr>
          <a:xfrm>
            <a:off x="468900" y="543275"/>
            <a:ext cx="8217900" cy="739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706" name="Google Shape;706;p73"/>
          <p:cNvSpPr txBox="1"/>
          <p:nvPr>
            <p:ph idx="1" type="body"/>
          </p:nvPr>
        </p:nvSpPr>
        <p:spPr>
          <a:xfrm>
            <a:off x="4170875" y="1139100"/>
            <a:ext cx="4515900" cy="787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374650" lvl="0" marL="457200" rtl="0" algn="l">
              <a:spcBef>
                <a:spcPts val="1000"/>
              </a:spcBef>
              <a:spcAft>
                <a:spcPts val="0"/>
              </a:spcAft>
              <a:buSzPts val="2300"/>
              <a:buChar char="•"/>
            </a:pPr>
            <a:r>
              <a:rPr lang="sv-SE" sz="2300"/>
              <a:t>(4 * 2 * 2) = 16 specifications</a:t>
            </a:r>
            <a:endParaRPr sz="2300"/>
          </a:p>
          <a:p>
            <a:pPr indent="-349250" lvl="1" marL="914400" rtl="0" algn="l">
              <a:spcBef>
                <a:spcPts val="0"/>
              </a:spcBef>
              <a:spcAft>
                <a:spcPts val="0"/>
              </a:spcAft>
              <a:buSzPts val="1900"/>
              <a:buChar char="•"/>
            </a:pPr>
            <a:r>
              <a:rPr lang="sv-SE" sz="1900"/>
              <a:t>Some are invalid (null in set). Can remove/ignore those.</a:t>
            </a:r>
            <a:endParaRPr sz="1900"/>
          </a:p>
          <a:p>
            <a:pPr indent="-349250" lvl="0" marL="457200" rtl="0" algn="l">
              <a:spcBef>
                <a:spcPts val="0"/>
              </a:spcBef>
              <a:spcAft>
                <a:spcPts val="0"/>
              </a:spcAft>
              <a:buSzPts val="1900"/>
              <a:buChar char="•"/>
            </a:pPr>
            <a:r>
              <a:rPr lang="sv-SE" sz="1900"/>
              <a:t>Each can become 1+ test cases.</a:t>
            </a:r>
            <a:br>
              <a:rPr lang="sv-SE" sz="1900"/>
            </a:br>
            <a:br>
              <a:rPr lang="sv-SE" sz="1900"/>
            </a:br>
            <a:br>
              <a:rPr lang="sv-SE" sz="1900"/>
            </a:br>
            <a:endParaRPr sz="1900"/>
          </a:p>
          <a:p>
            <a:pPr indent="-349250" lvl="0" marL="457200" rtl="0" algn="l">
              <a:spcBef>
                <a:spcPts val="0"/>
              </a:spcBef>
              <a:spcAft>
                <a:spcPts val="0"/>
              </a:spcAft>
              <a:buSzPts val="1900"/>
              <a:buChar char="•"/>
            </a:pPr>
            <a:r>
              <a:rPr lang="sv-SE" sz="1900"/>
              <a:t>(1 item, Yes, Valid) becomes:</a:t>
            </a:r>
            <a:endParaRPr sz="1900"/>
          </a:p>
          <a:p>
            <a:pPr indent="-349250" lvl="0" marL="457200" rtl="0" algn="l">
              <a:spcBef>
                <a:spcPts val="0"/>
              </a:spcBef>
              <a:spcAft>
                <a:spcPts val="0"/>
              </a:spcAft>
              <a:buSzPts val="1900"/>
              <a:buFont typeface="Consolas"/>
              <a:buChar char="•"/>
            </a:pPr>
            <a:r>
              <a:rPr b="1" lang="sv-SE" sz="1900">
                <a:latin typeface="Consolas"/>
                <a:ea typeface="Consolas"/>
                <a:cs typeface="Consolas"/>
                <a:sym typeface="Consolas"/>
              </a:rPr>
              <a:t>insert({“Bob”}, “Bob”);</a:t>
            </a:r>
            <a:endParaRPr b="1" sz="1900">
              <a:latin typeface="Consolas"/>
              <a:ea typeface="Consolas"/>
              <a:cs typeface="Consolas"/>
              <a:sym typeface="Consolas"/>
            </a:endParaRPr>
          </a:p>
          <a:p>
            <a:pPr indent="0" lvl="0" marL="0" rtl="0" algn="l">
              <a:spcBef>
                <a:spcPts val="1000"/>
              </a:spcBef>
              <a:spcAft>
                <a:spcPts val="0"/>
              </a:spcAft>
              <a:buNone/>
            </a:pPr>
            <a:r>
              <a:t/>
            </a:r>
            <a:endParaRPr/>
          </a:p>
        </p:txBody>
      </p:sp>
      <p:sp>
        <p:nvSpPr>
          <p:cNvPr id="707" name="Google Shape;707;p73"/>
          <p:cNvSpPr/>
          <p:nvPr/>
        </p:nvSpPr>
        <p:spPr>
          <a:xfrm>
            <a:off x="468900" y="1139100"/>
            <a:ext cx="3277200" cy="2079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708" name="Google Shape;708;p73"/>
          <p:cNvSpPr/>
          <p:nvPr/>
        </p:nvSpPr>
        <p:spPr>
          <a:xfrm>
            <a:off x="4170879" y="3412241"/>
            <a:ext cx="19194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graphicFrame>
        <p:nvGraphicFramePr>
          <p:cNvPr id="709" name="Google Shape;709;p73"/>
          <p:cNvGraphicFramePr/>
          <p:nvPr/>
        </p:nvGraphicFramePr>
        <p:xfrm>
          <a:off x="135150" y="1385550"/>
          <a:ext cx="3000000" cy="3000000"/>
        </p:xfrm>
        <a:graphic>
          <a:graphicData uri="http://schemas.openxmlformats.org/drawingml/2006/table">
            <a:tbl>
              <a:tblPr>
                <a:noFill/>
                <a:tableStyleId>{D70DEC23-2B69-4CF5-98B9-6AB3B04AA034}</a:tableStyleId>
              </a:tblPr>
              <a:tblGrid>
                <a:gridCol w="599350"/>
                <a:gridCol w="642125"/>
                <a:gridCol w="666200"/>
                <a:gridCol w="1936200"/>
              </a:tblGrid>
              <a:tr h="268200">
                <a:tc>
                  <a:txBody>
                    <a:bodyPr/>
                    <a:lstStyle/>
                    <a:p>
                      <a:pPr indent="0" lvl="0" marL="0" rtl="0" algn="l">
                        <a:spcBef>
                          <a:spcPts val="0"/>
                        </a:spcBef>
                        <a:spcAft>
                          <a:spcPts val="0"/>
                        </a:spcAft>
                        <a:buNone/>
                      </a:pPr>
                      <a:r>
                        <a:rPr b="1" lang="sv-SE" sz="700"/>
                        <a:t>Set Size</a:t>
                      </a:r>
                      <a:endParaRPr b="1" sz="700"/>
                    </a:p>
                  </a:txBody>
                  <a:tcPr marT="91425" marB="91425" marR="91425" marL="91425"/>
                </a:tc>
                <a:tc>
                  <a:txBody>
                    <a:bodyPr/>
                    <a:lstStyle/>
                    <a:p>
                      <a:pPr indent="0" lvl="0" marL="0" rtl="0" algn="l">
                        <a:spcBef>
                          <a:spcPts val="0"/>
                        </a:spcBef>
                        <a:spcAft>
                          <a:spcPts val="0"/>
                        </a:spcAft>
                        <a:buNone/>
                      </a:pPr>
                      <a:r>
                        <a:rPr b="1" lang="sv-SE" sz="700"/>
                        <a:t>Obj in Set</a:t>
                      </a:r>
                      <a:endParaRPr b="1" sz="700"/>
                    </a:p>
                  </a:txBody>
                  <a:tcPr marT="91425" marB="91425" marR="91425" marL="91425"/>
                </a:tc>
                <a:tc>
                  <a:txBody>
                    <a:bodyPr/>
                    <a:lstStyle/>
                    <a:p>
                      <a:pPr indent="0" lvl="0" marL="0" rtl="0" algn="l">
                        <a:spcBef>
                          <a:spcPts val="0"/>
                        </a:spcBef>
                        <a:spcAft>
                          <a:spcPts val="0"/>
                        </a:spcAft>
                        <a:buNone/>
                      </a:pPr>
                      <a:r>
                        <a:rPr b="1" lang="sv-SE" sz="700"/>
                        <a:t>Obj Status</a:t>
                      </a:r>
                      <a:endParaRPr b="1" sz="700"/>
                    </a:p>
                  </a:txBody>
                  <a:tcPr marT="91425" marB="91425" marR="91425" marL="91425"/>
                </a:tc>
                <a:tc>
                  <a:txBody>
                    <a:bodyPr/>
                    <a:lstStyle/>
                    <a:p>
                      <a:pPr indent="0" lvl="0" marL="0" rtl="0" algn="l">
                        <a:spcBef>
                          <a:spcPts val="0"/>
                        </a:spcBef>
                        <a:spcAft>
                          <a:spcPts val="0"/>
                        </a:spcAft>
                        <a:buNone/>
                      </a:pPr>
                      <a:r>
                        <a:rPr b="1" lang="sv-SE" sz="700">
                          <a:solidFill>
                            <a:srgbClr val="FF0000"/>
                          </a:solidFill>
                        </a:rPr>
                        <a:t>Outcome</a:t>
                      </a:r>
                      <a:endParaRPr b="1" sz="700">
                        <a:solidFill>
                          <a:srgbClr val="FF0000"/>
                        </a:solidFill>
                      </a:endParaRPr>
                    </a:p>
                  </a:txBody>
                  <a:tcPr marT="91425" marB="91425" marR="91425" marL="91425"/>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 (may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r>
                        <a:rPr lang="sv-SE" sz="700">
                          <a:solidFill>
                            <a:srgbClr val="FF0000"/>
                          </a:solidFill>
                        </a:rPr>
                        <a:t>(may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4475">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 </a:t>
                      </a:r>
                      <a:r>
                        <a:rPr lang="sv-SE" sz="700">
                          <a:solidFill>
                            <a:srgbClr val="FF0000"/>
                          </a:solidFill>
                        </a:rPr>
                        <a:t>(may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16" name="Google Shape;716;p7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System Tests for a REST API with Postman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23" name="Google Shape;723;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a:t>
            </a:r>
            <a:endParaRPr/>
          </a:p>
        </p:txBody>
      </p:sp>
      <p:sp>
        <p:nvSpPr>
          <p:cNvPr id="724" name="Google Shape;724;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and development framework for systems with a REST API.</a:t>
            </a:r>
            <a:endParaRPr/>
          </a:p>
          <a:p>
            <a:pPr indent="-368300" lvl="1" marL="914400" rtl="0" algn="l">
              <a:spcBef>
                <a:spcPts val="500"/>
              </a:spcBef>
              <a:spcAft>
                <a:spcPts val="0"/>
              </a:spcAft>
              <a:buSzPts val="2200"/>
              <a:buChar char="•"/>
            </a:pPr>
            <a:r>
              <a:rPr lang="sv-SE"/>
              <a:t>A system interface with </a:t>
            </a:r>
            <a:r>
              <a:rPr b="1" lang="sv-SE"/>
              <a:t>endpoints</a:t>
            </a:r>
            <a:r>
              <a:rPr lang="sv-SE"/>
              <a:t> we can interact with.</a:t>
            </a:r>
            <a:endParaRPr/>
          </a:p>
          <a:p>
            <a:pPr indent="-368300" lvl="1" marL="914400" rtl="0" algn="l">
              <a:spcBef>
                <a:spcPts val="500"/>
              </a:spcBef>
              <a:spcAft>
                <a:spcPts val="0"/>
              </a:spcAft>
              <a:buSzPts val="2200"/>
              <a:buChar char="•"/>
            </a:pPr>
            <a:r>
              <a:rPr lang="sv-SE"/>
              <a:t>At an endpoint, we can send HTTPS request to:</a:t>
            </a:r>
            <a:endParaRPr/>
          </a:p>
          <a:p>
            <a:pPr indent="-342900" lvl="2" marL="1371600" rtl="0" algn="l">
              <a:spcBef>
                <a:spcPts val="500"/>
              </a:spcBef>
              <a:spcAft>
                <a:spcPts val="0"/>
              </a:spcAft>
              <a:buSzPts val="1800"/>
              <a:buChar char="•"/>
            </a:pPr>
            <a:r>
              <a:rPr b="1" lang="sv-SE"/>
              <a:t>GET </a:t>
            </a:r>
            <a:r>
              <a:rPr lang="sv-SE"/>
              <a:t>information that you are interested in.</a:t>
            </a:r>
            <a:endParaRPr/>
          </a:p>
          <a:p>
            <a:pPr indent="-342900" lvl="2" marL="1371600" rtl="0" algn="l">
              <a:spcBef>
                <a:spcPts val="500"/>
              </a:spcBef>
              <a:spcAft>
                <a:spcPts val="0"/>
              </a:spcAft>
              <a:buSzPts val="1800"/>
              <a:buChar char="•"/>
            </a:pPr>
            <a:r>
              <a:rPr b="1" lang="sv-SE"/>
              <a:t>DELETE</a:t>
            </a:r>
            <a:r>
              <a:rPr lang="sv-SE"/>
              <a:t> the information stored.</a:t>
            </a:r>
            <a:endParaRPr/>
          </a:p>
          <a:p>
            <a:pPr indent="-342900" lvl="2" marL="1371600" rtl="0" algn="l">
              <a:spcBef>
                <a:spcPts val="500"/>
              </a:spcBef>
              <a:spcAft>
                <a:spcPts val="0"/>
              </a:spcAft>
              <a:buSzPts val="1800"/>
              <a:buChar char="•"/>
            </a:pPr>
            <a:r>
              <a:rPr b="1" lang="sv-SE"/>
              <a:t>PUT</a:t>
            </a:r>
            <a:r>
              <a:rPr lang="sv-SE"/>
              <a:t> information into what is stored (ex: create a new entry)</a:t>
            </a:r>
            <a:endParaRPr/>
          </a:p>
          <a:p>
            <a:pPr indent="-342900" lvl="2" marL="1371600" rtl="0" algn="l">
              <a:spcBef>
                <a:spcPts val="500"/>
              </a:spcBef>
              <a:spcAft>
                <a:spcPts val="0"/>
              </a:spcAft>
              <a:buSzPts val="1800"/>
              <a:buChar char="•"/>
            </a:pPr>
            <a:r>
              <a:rPr b="1" lang="sv-SE"/>
              <a:t>POST</a:t>
            </a:r>
            <a:r>
              <a:rPr lang="sv-SE"/>
              <a:t> information (ex: update an existing record)</a:t>
            </a:r>
            <a:endParaRPr/>
          </a:p>
          <a:p>
            <a:pPr indent="-393700" lvl="0" marL="457200" rtl="0" algn="l">
              <a:spcBef>
                <a:spcPts val="1000"/>
              </a:spcBef>
              <a:spcAft>
                <a:spcPts val="0"/>
              </a:spcAft>
              <a:buSzPts val="2600"/>
              <a:buChar char="•"/>
            </a:pPr>
            <a:r>
              <a:rPr lang="sv-SE"/>
              <a:t>Create requests and test cases using Postman.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Tests in Postman</a:t>
            </a:r>
            <a:endParaRPr/>
          </a:p>
        </p:txBody>
      </p:sp>
      <p:sp>
        <p:nvSpPr>
          <p:cNvPr id="731" name="Google Shape;731;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732" name="Google Shape;732;p76"/>
          <p:cNvPicPr preferRelativeResize="0"/>
          <p:nvPr/>
        </p:nvPicPr>
        <p:blipFill>
          <a:blip r:embed="rId3">
            <a:alphaModFix/>
          </a:blip>
          <a:stretch>
            <a:fillRect/>
          </a:stretch>
        </p:blipFill>
        <p:spPr>
          <a:xfrm>
            <a:off x="396875" y="1234450"/>
            <a:ext cx="3945074" cy="3657701"/>
          </a:xfrm>
          <a:prstGeom prst="rect">
            <a:avLst/>
          </a:prstGeom>
          <a:noFill/>
          <a:ln>
            <a:noFill/>
          </a:ln>
        </p:spPr>
      </p:pic>
      <p:sp>
        <p:nvSpPr>
          <p:cNvPr id="733" name="Google Shape;733;p76"/>
          <p:cNvSpPr/>
          <p:nvPr/>
        </p:nvSpPr>
        <p:spPr>
          <a:xfrm>
            <a:off x="318900" y="1234450"/>
            <a:ext cx="4023000" cy="1018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Input</a:t>
            </a:r>
            <a:endParaRPr b="1">
              <a:solidFill>
                <a:srgbClr val="FF0000"/>
              </a:solidFill>
            </a:endParaRPr>
          </a:p>
        </p:txBody>
      </p:sp>
      <p:sp>
        <p:nvSpPr>
          <p:cNvPr id="734" name="Google Shape;734;p76"/>
          <p:cNvSpPr/>
          <p:nvPr/>
        </p:nvSpPr>
        <p:spPr>
          <a:xfrm>
            <a:off x="265575" y="2392300"/>
            <a:ext cx="4023000" cy="545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Oracle</a:t>
            </a:r>
            <a:endParaRPr b="1">
              <a:solidFill>
                <a:srgbClr val="FF0000"/>
              </a:solidFill>
            </a:endParaRPr>
          </a:p>
        </p:txBody>
      </p:sp>
      <p:sp>
        <p:nvSpPr>
          <p:cNvPr id="735" name="Google Shape;735;p76"/>
          <p:cNvSpPr txBox="1"/>
          <p:nvPr/>
        </p:nvSpPr>
        <p:spPr>
          <a:xfrm>
            <a:off x="4495075" y="1279300"/>
            <a:ext cx="4191600" cy="3632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Char char="●"/>
            </a:pPr>
            <a:r>
              <a:rPr lang="sv-SE" sz="2000">
                <a:solidFill>
                  <a:schemeClr val="dk1"/>
                </a:solidFill>
              </a:rPr>
              <a:t>Each tab is a request.</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The request is the </a:t>
            </a:r>
            <a:r>
              <a:rPr b="1" lang="sv-SE" sz="2000">
                <a:solidFill>
                  <a:schemeClr val="dk1"/>
                </a:solidFill>
              </a:rPr>
              <a:t>test input</a:t>
            </a:r>
            <a:r>
              <a:rPr lang="sv-SE" sz="2000">
                <a:solidFill>
                  <a:schemeClr val="dk1"/>
                </a:solidFill>
              </a:rPr>
              <a:t>.</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(GET/POST/PUT/DELETE) to an endpoint.</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Can specify body, header, authorization, etc. for the request.</a:t>
            </a:r>
            <a:endParaRPr sz="18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Tests tab allows creation of</a:t>
            </a:r>
            <a:r>
              <a:rPr b="1" lang="sv-SE" sz="2000">
                <a:solidFill>
                  <a:schemeClr val="dk1"/>
                </a:solidFill>
              </a:rPr>
              <a:t> test oracles</a:t>
            </a:r>
            <a:r>
              <a:rPr lang="sv-SE" sz="2000">
                <a:solidFill>
                  <a:schemeClr val="dk1"/>
                </a:solidFill>
              </a:rPr>
              <a:t>. </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Write small JavaScript methods to check correctness of output.</a:t>
            </a:r>
            <a:endParaRPr sz="18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42" name="Google Shape;742;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Input - </a:t>
            </a:r>
            <a:r>
              <a:rPr lang="sv-SE" sz="3000"/>
              <a:t>GET</a:t>
            </a:r>
            <a:endParaRPr sz="3000"/>
          </a:p>
        </p:txBody>
      </p:sp>
      <p:sp>
        <p:nvSpPr>
          <p:cNvPr id="743" name="Google Shape;743;p77"/>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3">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pic>
        <p:nvPicPr>
          <p:cNvPr id="744" name="Google Shape;744;p77"/>
          <p:cNvPicPr preferRelativeResize="0"/>
          <p:nvPr/>
        </p:nvPicPr>
        <p:blipFill>
          <a:blip r:embed="rId4">
            <a:alphaModFix/>
          </a:blip>
          <a:stretch>
            <a:fillRect/>
          </a:stretch>
        </p:blipFill>
        <p:spPr>
          <a:xfrm>
            <a:off x="3198251" y="452775"/>
            <a:ext cx="5903875" cy="4417450"/>
          </a:xfrm>
          <a:prstGeom prst="rect">
            <a:avLst/>
          </a:prstGeom>
          <a:noFill/>
          <a:ln>
            <a:noFill/>
          </a:ln>
        </p:spPr>
      </p:pic>
      <p:sp>
        <p:nvSpPr>
          <p:cNvPr id="745" name="Google Shape;745;p77"/>
          <p:cNvSpPr txBox="1"/>
          <p:nvPr/>
        </p:nvSpPr>
        <p:spPr>
          <a:xfrm>
            <a:off x="227825" y="1200450"/>
            <a:ext cx="2970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AutoNum type="arabicPeriod"/>
            </a:pPr>
            <a:r>
              <a:rPr lang="sv-SE" sz="1800">
                <a:solidFill>
                  <a:schemeClr val="dk1"/>
                </a:solidFill>
              </a:rPr>
              <a:t>Select GET as the request type.</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Set the endpoint URL.</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Click “Send”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The response status is indicated.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The body contains the returned information.</a:t>
            </a:r>
            <a:endParaRPr sz="18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52" name="Google Shape;752;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 POST</a:t>
            </a:r>
            <a:endParaRPr/>
          </a:p>
        </p:txBody>
      </p:sp>
      <p:sp>
        <p:nvSpPr>
          <p:cNvPr id="753" name="Google Shape;753;p78"/>
          <p:cNvSpPr txBox="1"/>
          <p:nvPr>
            <p:ph idx="1" type="body"/>
          </p:nvPr>
        </p:nvSpPr>
        <p:spPr>
          <a:xfrm>
            <a:off x="468895" y="1282400"/>
            <a:ext cx="37722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AutoNum type="arabicPeriod"/>
            </a:pPr>
            <a:r>
              <a:rPr lang="sv-SE" sz="2000"/>
              <a:t>Set request to POST.</a:t>
            </a:r>
            <a:endParaRPr sz="2000"/>
          </a:p>
          <a:p>
            <a:pPr indent="-355600" lvl="0" marL="457200" rtl="0" algn="l">
              <a:spcBef>
                <a:spcPts val="0"/>
              </a:spcBef>
              <a:spcAft>
                <a:spcPts val="0"/>
              </a:spcAft>
              <a:buSzPts val="2000"/>
              <a:buAutoNum type="arabicPeriod"/>
            </a:pPr>
            <a:r>
              <a:rPr lang="sv-SE" sz="2000"/>
              <a:t>Set the endpoint URL.</a:t>
            </a:r>
            <a:endParaRPr sz="2000"/>
          </a:p>
          <a:p>
            <a:pPr indent="-355600" lvl="0" marL="457200" rtl="0" algn="l">
              <a:spcBef>
                <a:spcPts val="0"/>
              </a:spcBef>
              <a:spcAft>
                <a:spcPts val="0"/>
              </a:spcAft>
              <a:buSzPts val="2000"/>
              <a:buAutoNum type="arabicPeriod"/>
            </a:pPr>
            <a:r>
              <a:rPr lang="sv-SE" sz="2000"/>
              <a:t>Select the “Body” tab.</a:t>
            </a:r>
            <a:endParaRPr sz="2000"/>
          </a:p>
        </p:txBody>
      </p:sp>
      <p:pic>
        <p:nvPicPr>
          <p:cNvPr id="754" name="Google Shape;754;p78"/>
          <p:cNvPicPr preferRelativeResize="0"/>
          <p:nvPr/>
        </p:nvPicPr>
        <p:blipFill>
          <a:blip r:embed="rId3">
            <a:alphaModFix/>
          </a:blip>
          <a:stretch>
            <a:fillRect/>
          </a:stretch>
        </p:blipFill>
        <p:spPr>
          <a:xfrm>
            <a:off x="3846800" y="727022"/>
            <a:ext cx="4501450" cy="1844725"/>
          </a:xfrm>
          <a:prstGeom prst="rect">
            <a:avLst/>
          </a:prstGeom>
          <a:noFill/>
          <a:ln>
            <a:noFill/>
          </a:ln>
        </p:spPr>
      </p:pic>
      <p:pic>
        <p:nvPicPr>
          <p:cNvPr id="755" name="Google Shape;755;p78"/>
          <p:cNvPicPr preferRelativeResize="0"/>
          <p:nvPr/>
        </p:nvPicPr>
        <p:blipFill>
          <a:blip r:embed="rId4">
            <a:alphaModFix/>
          </a:blip>
          <a:stretch>
            <a:fillRect/>
          </a:stretch>
        </p:blipFill>
        <p:spPr>
          <a:xfrm>
            <a:off x="1168945" y="2571747"/>
            <a:ext cx="3789799" cy="2059079"/>
          </a:xfrm>
          <a:prstGeom prst="rect">
            <a:avLst/>
          </a:prstGeom>
          <a:noFill/>
          <a:ln>
            <a:noFill/>
          </a:ln>
        </p:spPr>
      </p:pic>
      <p:sp>
        <p:nvSpPr>
          <p:cNvPr id="756" name="Google Shape;756;p78"/>
          <p:cNvSpPr txBox="1"/>
          <p:nvPr/>
        </p:nvSpPr>
        <p:spPr>
          <a:xfrm>
            <a:off x="289150" y="3391025"/>
            <a:ext cx="3145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sv-SE"/>
              <a:t>Click “raw” (raw text), “binary” (file/executable), etc.</a:t>
            </a:r>
            <a:endParaRPr/>
          </a:p>
          <a:p>
            <a:pPr indent="-317500" lvl="0" marL="457200" rtl="0" algn="l">
              <a:spcBef>
                <a:spcPts val="0"/>
              </a:spcBef>
              <a:spcAft>
                <a:spcPts val="0"/>
              </a:spcAft>
              <a:buSzPts val="1400"/>
              <a:buAutoNum type="arabicPeriod"/>
            </a:pPr>
            <a:r>
              <a:rPr lang="sv-SE"/>
              <a:t>Select data format (JSON, XML, etc.)</a:t>
            </a:r>
            <a:endParaRPr/>
          </a:p>
        </p:txBody>
      </p:sp>
      <p:cxnSp>
        <p:nvCxnSpPr>
          <p:cNvPr id="757" name="Google Shape;757;p78"/>
          <p:cNvCxnSpPr/>
          <p:nvPr/>
        </p:nvCxnSpPr>
        <p:spPr>
          <a:xfrm flipH="1">
            <a:off x="4284925" y="2330775"/>
            <a:ext cx="481800" cy="482100"/>
          </a:xfrm>
          <a:prstGeom prst="straightConnector1">
            <a:avLst/>
          </a:prstGeom>
          <a:noFill/>
          <a:ln cap="flat" cmpd="sng" w="38100">
            <a:solidFill>
              <a:srgbClr val="0000FF"/>
            </a:solidFill>
            <a:prstDash val="solid"/>
            <a:round/>
            <a:headEnd len="med" w="med" type="none"/>
            <a:tailEnd len="med" w="med" type="triangle"/>
          </a:ln>
        </p:spPr>
      </p:cxnSp>
      <p:pic>
        <p:nvPicPr>
          <p:cNvPr id="758" name="Google Shape;758;p78"/>
          <p:cNvPicPr preferRelativeResize="0"/>
          <p:nvPr/>
        </p:nvPicPr>
        <p:blipFill>
          <a:blip r:embed="rId5">
            <a:alphaModFix/>
          </a:blip>
          <a:stretch>
            <a:fillRect/>
          </a:stretch>
        </p:blipFill>
        <p:spPr>
          <a:xfrm>
            <a:off x="5115700" y="2315972"/>
            <a:ext cx="3232550" cy="2776928"/>
          </a:xfrm>
          <a:prstGeom prst="rect">
            <a:avLst/>
          </a:prstGeom>
          <a:noFill/>
          <a:ln>
            <a:noFill/>
          </a:ln>
        </p:spPr>
      </p:pic>
      <p:cxnSp>
        <p:nvCxnSpPr>
          <p:cNvPr id="759" name="Google Shape;759;p78"/>
          <p:cNvCxnSpPr/>
          <p:nvPr/>
        </p:nvCxnSpPr>
        <p:spPr>
          <a:xfrm>
            <a:off x="4302325" y="4293550"/>
            <a:ext cx="832500" cy="245400"/>
          </a:xfrm>
          <a:prstGeom prst="straightConnector1">
            <a:avLst/>
          </a:prstGeom>
          <a:noFill/>
          <a:ln cap="flat" cmpd="sng" w="38100">
            <a:solidFill>
              <a:srgbClr val="0000FF"/>
            </a:solidFill>
            <a:prstDash val="solid"/>
            <a:round/>
            <a:headEnd len="med" w="med" type="none"/>
            <a:tailEnd len="med" w="med" type="triangle"/>
          </a:ln>
        </p:spPr>
      </p:cxnSp>
      <p:sp>
        <p:nvSpPr>
          <p:cNvPr id="760" name="Google Shape;760;p78"/>
          <p:cNvSpPr txBox="1"/>
          <p:nvPr/>
        </p:nvSpPr>
        <p:spPr>
          <a:xfrm>
            <a:off x="7299050" y="3829150"/>
            <a:ext cx="1428300" cy="831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Add user data in proper JSON format.</a:t>
            </a:r>
            <a:endParaRPr/>
          </a:p>
        </p:txBody>
      </p:sp>
      <p:sp>
        <p:nvSpPr>
          <p:cNvPr id="761" name="Google Shape;761;p78"/>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6">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68" name="Google Shape;768;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Output - POST</a:t>
            </a:r>
            <a:endParaRPr/>
          </a:p>
        </p:txBody>
      </p:sp>
      <p:sp>
        <p:nvSpPr>
          <p:cNvPr id="769" name="Google Shape;769;p79"/>
          <p:cNvSpPr txBox="1"/>
          <p:nvPr>
            <p:ph idx="1" type="body"/>
          </p:nvPr>
        </p:nvSpPr>
        <p:spPr>
          <a:xfrm>
            <a:off x="468893" y="1282400"/>
            <a:ext cx="25365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a:pPr>
            <a:r>
              <a:rPr lang="sv-SE" sz="2200"/>
              <a:t>Click Send to send request.</a:t>
            </a:r>
            <a:endParaRPr sz="2200"/>
          </a:p>
          <a:p>
            <a:pPr indent="-368300" lvl="0" marL="457200" rtl="0" algn="l">
              <a:spcBef>
                <a:spcPts val="0"/>
              </a:spcBef>
              <a:spcAft>
                <a:spcPts val="0"/>
              </a:spcAft>
              <a:buSzPts val="2200"/>
              <a:buAutoNum type="arabicPeriod"/>
            </a:pPr>
            <a:r>
              <a:rPr lang="sv-SE" sz="2200"/>
              <a:t>Response status is indicated (201, data created)</a:t>
            </a:r>
            <a:endParaRPr sz="2200"/>
          </a:p>
          <a:p>
            <a:pPr indent="-368300" lvl="0" marL="457200" rtl="0" algn="l">
              <a:spcBef>
                <a:spcPts val="0"/>
              </a:spcBef>
              <a:spcAft>
                <a:spcPts val="0"/>
              </a:spcAft>
              <a:buSzPts val="2200"/>
              <a:buAutoNum type="arabicPeriod"/>
            </a:pPr>
            <a:r>
              <a:rPr lang="sv-SE" sz="2200"/>
              <a:t>Body indicates record “11” was created.</a:t>
            </a:r>
            <a:endParaRPr sz="2200"/>
          </a:p>
        </p:txBody>
      </p:sp>
      <p:pic>
        <p:nvPicPr>
          <p:cNvPr id="770" name="Google Shape;770;p79"/>
          <p:cNvPicPr preferRelativeResize="0"/>
          <p:nvPr/>
        </p:nvPicPr>
        <p:blipFill>
          <a:blip r:embed="rId3">
            <a:alphaModFix/>
          </a:blip>
          <a:stretch>
            <a:fillRect/>
          </a:stretch>
        </p:blipFill>
        <p:spPr>
          <a:xfrm>
            <a:off x="3103450" y="1195938"/>
            <a:ext cx="5888799" cy="3653225"/>
          </a:xfrm>
          <a:prstGeom prst="rect">
            <a:avLst/>
          </a:prstGeom>
          <a:noFill/>
          <a:ln>
            <a:noFill/>
          </a:ln>
        </p:spPr>
      </p:pic>
      <p:sp>
        <p:nvSpPr>
          <p:cNvPr id="771" name="Google Shape;771;p79"/>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4">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78" name="Google Shape;778;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Test Oracles</a:t>
            </a:r>
            <a:endParaRPr/>
          </a:p>
        </p:txBody>
      </p:sp>
      <p:sp>
        <p:nvSpPr>
          <p:cNvPr id="779" name="Google Shape;779;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Tests tab allows creation of JavaScript blocks used to verify results.</a:t>
            </a:r>
            <a:endParaRPr/>
          </a:p>
          <a:p>
            <a:pPr indent="-368300" lvl="1" marL="914400" rtl="0" algn="l">
              <a:spcBef>
                <a:spcPts val="500"/>
              </a:spcBef>
              <a:spcAft>
                <a:spcPts val="0"/>
              </a:spcAft>
              <a:buSzPts val="2200"/>
              <a:buChar char="•"/>
            </a:pPr>
            <a:r>
              <a:rPr lang="sv-SE"/>
              <a:t>These are “test oracles”. </a:t>
            </a:r>
            <a:endParaRPr/>
          </a:p>
          <a:p>
            <a:pPr indent="-368300" lvl="1" marL="914400" rtl="0" algn="l">
              <a:spcBef>
                <a:spcPts val="500"/>
              </a:spcBef>
              <a:spcAft>
                <a:spcPts val="0"/>
              </a:spcAft>
              <a:buSzPts val="2200"/>
              <a:buChar char="•"/>
            </a:pPr>
            <a:r>
              <a:rPr lang="sv-SE"/>
              <a:t>Embed expectations on results and code to compare expected and actual values.</a:t>
            </a:r>
            <a:endParaRPr/>
          </a:p>
          <a:p>
            <a:pPr indent="-393700" lvl="0" marL="457200" rtl="0" algn="l">
              <a:spcBef>
                <a:spcPts val="1000"/>
              </a:spcBef>
              <a:spcAft>
                <a:spcPts val="0"/>
              </a:spcAft>
              <a:buSzPts val="2600"/>
              <a:buChar char="•"/>
            </a:pPr>
            <a:r>
              <a:rPr lang="sv-SE"/>
              <a:t>pm.test library gives variety of commands to make assertions on output.</a:t>
            </a:r>
            <a:endParaRPr/>
          </a:p>
          <a:p>
            <a:pPr indent="-368300" lvl="1" marL="914400" rtl="0" algn="l">
              <a:spcBef>
                <a:spcPts val="500"/>
              </a:spcBef>
              <a:spcAft>
                <a:spcPts val="0"/>
              </a:spcAft>
              <a:buSzPts val="2200"/>
              <a:buChar char="•"/>
            </a:pPr>
            <a:r>
              <a:rPr lang="sv-SE" u="sng">
                <a:solidFill>
                  <a:schemeClr val="hlink"/>
                </a:solidFill>
                <a:hlinkClick r:id="rId3"/>
              </a:rPr>
              <a:t>https://learning.postman.com/docs/writing-scripts/script-references/test-examples/</a:t>
            </a:r>
            <a:r>
              <a:rPr lang="sv-SE"/>
              <a:t> (many example scripts!)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206" name="Google Shape;206;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a unit, tests should:</a:t>
            </a:r>
            <a:endParaRPr/>
          </a:p>
          <a:p>
            <a:pPr indent="-368300" lvl="1" marL="914400" rtl="0" algn="l">
              <a:spcBef>
                <a:spcPts val="500"/>
              </a:spcBef>
              <a:spcAft>
                <a:spcPts val="0"/>
              </a:spcAft>
              <a:buSzPts val="2200"/>
              <a:buChar char="•"/>
            </a:pPr>
            <a:r>
              <a:rPr lang="sv-SE"/>
              <a:t>Test all “jobs” associated with the unit.</a:t>
            </a:r>
            <a:endParaRPr/>
          </a:p>
          <a:p>
            <a:pPr indent="-342900" lvl="2" marL="1371600" rtl="0" algn="l">
              <a:spcBef>
                <a:spcPts val="500"/>
              </a:spcBef>
              <a:spcAft>
                <a:spcPts val="0"/>
              </a:spcAft>
              <a:buSzPts val="1800"/>
              <a:buChar char="•"/>
            </a:pPr>
            <a:r>
              <a:rPr lang="sv-SE"/>
              <a:t>Individual methods belonging to a class.</a:t>
            </a:r>
            <a:endParaRPr/>
          </a:p>
          <a:p>
            <a:pPr indent="-342900" lvl="2" marL="1371600" rtl="0" algn="l">
              <a:spcBef>
                <a:spcPts val="500"/>
              </a:spcBef>
              <a:spcAft>
                <a:spcPts val="0"/>
              </a:spcAft>
              <a:buSzPts val="1800"/>
              <a:buChar char="•"/>
            </a:pPr>
            <a:r>
              <a:rPr lang="sv-SE"/>
              <a:t>Sequences of methods that can interact.</a:t>
            </a:r>
            <a:endParaRPr/>
          </a:p>
          <a:p>
            <a:pPr indent="-368300" lvl="1" marL="914400" rtl="0" algn="l">
              <a:spcBef>
                <a:spcPts val="500"/>
              </a:spcBef>
              <a:spcAft>
                <a:spcPts val="0"/>
              </a:spcAft>
              <a:buSzPts val="2200"/>
              <a:buChar char="•"/>
            </a:pPr>
            <a:r>
              <a:rPr lang="sv-SE"/>
              <a:t>Set and check value of all class variables.</a:t>
            </a:r>
            <a:endParaRPr/>
          </a:p>
          <a:p>
            <a:pPr indent="-342900" lvl="2" marL="1371600" rtl="0" algn="l">
              <a:spcBef>
                <a:spcPts val="500"/>
              </a:spcBef>
              <a:spcAft>
                <a:spcPts val="0"/>
              </a:spcAft>
              <a:buSzPts val="1800"/>
              <a:buChar char="•"/>
            </a:pPr>
            <a:r>
              <a:rPr lang="sv-SE"/>
              <a:t>Examine how variables change after method calls. </a:t>
            </a:r>
            <a:endParaRPr/>
          </a:p>
          <a:p>
            <a:pPr indent="-342900" lvl="2" marL="1371600" rtl="0" algn="l">
              <a:spcBef>
                <a:spcPts val="500"/>
              </a:spcBef>
              <a:spcAft>
                <a:spcPts val="0"/>
              </a:spcAft>
              <a:buSzPts val="1800"/>
              <a:buChar char="•"/>
            </a:pPr>
            <a:r>
              <a:rPr lang="sv-SE"/>
              <a:t>Put the variables into all possible states (types of values).</a:t>
            </a:r>
            <a:endParaRPr/>
          </a:p>
          <a:p>
            <a:pPr indent="0" lvl="0" marL="0" rtl="0" algn="l">
              <a:spcBef>
                <a:spcPts val="1000"/>
              </a:spcBef>
              <a:spcAft>
                <a:spcPts val="0"/>
              </a:spcAft>
              <a:buNone/>
            </a:pPr>
            <a:r>
              <a:t/>
            </a:r>
            <a:endParaRPr/>
          </a:p>
        </p:txBody>
      </p:sp>
      <p:sp>
        <p:nvSpPr>
          <p:cNvPr id="207" name="Google Shape;207;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6" name="Google Shape;786;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Oracle Example - Status Check</a:t>
            </a:r>
            <a:endParaRPr/>
          </a:p>
        </p:txBody>
      </p:sp>
      <p:pic>
        <p:nvPicPr>
          <p:cNvPr id="787" name="Google Shape;787;p81"/>
          <p:cNvPicPr preferRelativeResize="0"/>
          <p:nvPr/>
        </p:nvPicPr>
        <p:blipFill>
          <a:blip r:embed="rId3">
            <a:alphaModFix/>
          </a:blip>
          <a:stretch>
            <a:fillRect/>
          </a:stretch>
        </p:blipFill>
        <p:spPr>
          <a:xfrm>
            <a:off x="857038" y="1152275"/>
            <a:ext cx="7441626" cy="3783349"/>
          </a:xfrm>
          <a:prstGeom prst="rect">
            <a:avLst/>
          </a:prstGeom>
          <a:noFill/>
          <a:ln>
            <a:noFill/>
          </a:ln>
        </p:spPr>
      </p:pic>
      <p:sp>
        <p:nvSpPr>
          <p:cNvPr id="788" name="Google Shape;788;p81"/>
          <p:cNvSpPr txBox="1"/>
          <p:nvPr>
            <p:ph idx="1" type="body"/>
          </p:nvPr>
        </p:nvSpPr>
        <p:spPr>
          <a:xfrm>
            <a:off x="1244250" y="3014250"/>
            <a:ext cx="4924500" cy="1734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AutoNum type="arabicPeriod"/>
            </a:pPr>
            <a:r>
              <a:rPr lang="sv-SE" sz="2000"/>
              <a:t>Create test in “tests tab”</a:t>
            </a:r>
            <a:endParaRPr sz="2000"/>
          </a:p>
          <a:p>
            <a:pPr indent="-355600" lvl="0" marL="457200" rtl="0" algn="l">
              <a:spcBef>
                <a:spcPts val="0"/>
              </a:spcBef>
              <a:spcAft>
                <a:spcPts val="0"/>
              </a:spcAft>
              <a:buSzPts val="2000"/>
              <a:buAutoNum type="arabicPeriod"/>
            </a:pPr>
            <a:r>
              <a:rPr lang="sv-SE" sz="2000"/>
              <a:t>Snippets offer pre-built test oracles.</a:t>
            </a:r>
            <a:endParaRPr sz="2000"/>
          </a:p>
          <a:p>
            <a:pPr indent="-355600" lvl="0" marL="457200" rtl="0" algn="l">
              <a:spcBef>
                <a:spcPts val="0"/>
              </a:spcBef>
              <a:spcAft>
                <a:spcPts val="0"/>
              </a:spcAft>
              <a:buSzPts val="2000"/>
              <a:buAutoNum type="arabicPeriod"/>
            </a:pPr>
            <a:r>
              <a:rPr lang="sv-SE" sz="2000"/>
              <a:t>Example - “status code must be 200”</a:t>
            </a:r>
            <a:endParaRPr sz="2000"/>
          </a:p>
        </p:txBody>
      </p:sp>
      <p:sp>
        <p:nvSpPr>
          <p:cNvPr id="789" name="Google Shape;789;p81"/>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4">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96" name="Google Shape;796;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Oracle Example - Expected Value</a:t>
            </a:r>
            <a:endParaRPr/>
          </a:p>
        </p:txBody>
      </p:sp>
      <p:sp>
        <p:nvSpPr>
          <p:cNvPr id="797" name="Google Shape;797;p82"/>
          <p:cNvSpPr txBox="1"/>
          <p:nvPr>
            <p:ph idx="1" type="body"/>
          </p:nvPr>
        </p:nvSpPr>
        <p:spPr>
          <a:xfrm>
            <a:off x="468903" y="1282400"/>
            <a:ext cx="27117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sv-SE" sz="1800"/>
              <a:t>Choose snippet “JSON value check”</a:t>
            </a:r>
            <a:endParaRPr sz="1800"/>
          </a:p>
          <a:p>
            <a:pPr indent="-342900" lvl="0" marL="457200" rtl="0" algn="l">
              <a:spcBef>
                <a:spcPts val="0"/>
              </a:spcBef>
              <a:spcAft>
                <a:spcPts val="0"/>
              </a:spcAft>
              <a:buSzPts val="1800"/>
              <a:buAutoNum type="arabicPeriod"/>
            </a:pPr>
            <a:r>
              <a:rPr lang="sv-SE" sz="1800"/>
              <a:t>This inserts generic test body.</a:t>
            </a:r>
            <a:endParaRPr sz="1800"/>
          </a:p>
          <a:p>
            <a:pPr indent="-342900" lvl="0" marL="457200" rtl="0" algn="l">
              <a:spcBef>
                <a:spcPts val="0"/>
              </a:spcBef>
              <a:spcAft>
                <a:spcPts val="0"/>
              </a:spcAft>
              <a:buSzPts val="1800"/>
              <a:buAutoNum type="arabicPeriod"/>
            </a:pPr>
            <a:r>
              <a:rPr lang="sv-SE" sz="1800"/>
              <a:t>Change </a:t>
            </a:r>
            <a:r>
              <a:rPr b="1" lang="sv-SE" sz="1800"/>
              <a:t>test name</a:t>
            </a:r>
            <a:r>
              <a:rPr lang="sv-SE" sz="1800"/>
              <a:t>, </a:t>
            </a:r>
            <a:r>
              <a:rPr b="1" lang="sv-SE" sz="1800"/>
              <a:t>variable</a:t>
            </a:r>
            <a:r>
              <a:rPr b="1" lang="sv-SE" sz="1800"/>
              <a:t> to check</a:t>
            </a:r>
            <a:r>
              <a:rPr lang="sv-SE" sz="1800"/>
              <a:t> (name of the first user), </a:t>
            </a:r>
            <a:r>
              <a:rPr b="1" lang="sv-SE" sz="1800"/>
              <a:t>value to check</a:t>
            </a:r>
            <a:r>
              <a:rPr lang="sv-SE" sz="1800"/>
              <a:t> (check for name “Leanne Graham”).</a:t>
            </a:r>
            <a:endParaRPr sz="1800"/>
          </a:p>
        </p:txBody>
      </p:sp>
      <p:sp>
        <p:nvSpPr>
          <p:cNvPr id="798" name="Google Shape;798;p82"/>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3">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pic>
        <p:nvPicPr>
          <p:cNvPr id="799" name="Google Shape;799;p82"/>
          <p:cNvPicPr preferRelativeResize="0"/>
          <p:nvPr/>
        </p:nvPicPr>
        <p:blipFill>
          <a:blip r:embed="rId4">
            <a:alphaModFix/>
          </a:blip>
          <a:stretch>
            <a:fillRect/>
          </a:stretch>
        </p:blipFill>
        <p:spPr>
          <a:xfrm>
            <a:off x="3233300" y="1206525"/>
            <a:ext cx="5910699" cy="2418325"/>
          </a:xfrm>
          <a:prstGeom prst="rect">
            <a:avLst/>
          </a:prstGeom>
          <a:noFill/>
          <a:ln>
            <a:noFill/>
          </a:ln>
        </p:spPr>
      </p:pic>
      <p:sp>
        <p:nvSpPr>
          <p:cNvPr id="800" name="Google Shape;800;p82"/>
          <p:cNvSpPr/>
          <p:nvPr/>
        </p:nvSpPr>
        <p:spPr>
          <a:xfrm>
            <a:off x="3180600" y="3163200"/>
            <a:ext cx="4530300" cy="155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300">
                <a:latin typeface="Consolas"/>
                <a:ea typeface="Consolas"/>
                <a:cs typeface="Consolas"/>
                <a:sym typeface="Consolas"/>
              </a:rPr>
              <a:t>pm.test(</a:t>
            </a:r>
            <a:r>
              <a:rPr b="1" lang="sv-SE" sz="1300">
                <a:latin typeface="Consolas"/>
                <a:ea typeface="Consolas"/>
                <a:cs typeface="Consolas"/>
                <a:sym typeface="Consolas"/>
              </a:rPr>
              <a:t>"Check if user with id1 is Leanne Graham"</a:t>
            </a:r>
            <a:r>
              <a:rPr lang="sv-SE" sz="1300">
                <a:latin typeface="Consolas"/>
                <a:ea typeface="Consolas"/>
                <a:cs typeface="Consolas"/>
                <a:sym typeface="Consolas"/>
              </a:rPr>
              <a:t>, function ()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var jsonData = pm.response.json();</a:t>
            </a:r>
            <a:br>
              <a:rPr lang="sv-SE" sz="1300">
                <a:latin typeface="Consolas"/>
                <a:ea typeface="Consolas"/>
                <a:cs typeface="Consolas"/>
                <a:sym typeface="Consolas"/>
              </a:rPr>
            </a:br>
            <a:r>
              <a:rPr lang="sv-SE" sz="1300">
                <a:latin typeface="Consolas"/>
                <a:ea typeface="Consolas"/>
                <a:cs typeface="Consolas"/>
                <a:sym typeface="Consolas"/>
              </a:rPr>
              <a:t>    pm.expect(</a:t>
            </a:r>
            <a:r>
              <a:rPr b="1" lang="sv-SE" sz="1300">
                <a:latin typeface="Consolas"/>
                <a:ea typeface="Consolas"/>
                <a:cs typeface="Consolas"/>
                <a:sym typeface="Consolas"/>
              </a:rPr>
              <a:t>jsonData[0].name</a:t>
            </a:r>
            <a:r>
              <a:rPr lang="sv-SE" sz="1300">
                <a:latin typeface="Consolas"/>
                <a:ea typeface="Consolas"/>
                <a:cs typeface="Consolas"/>
                <a:sym typeface="Consolas"/>
              </a:rPr>
              <a:t>).to.eql(</a:t>
            </a:r>
            <a:r>
              <a:rPr b="1" lang="sv-SE" sz="1300">
                <a:latin typeface="Consolas"/>
                <a:ea typeface="Consolas"/>
                <a:cs typeface="Consolas"/>
                <a:sym typeface="Consolas"/>
              </a:rPr>
              <a:t>"Leanne Graham"</a:t>
            </a:r>
            <a:r>
              <a:rPr lang="sv-SE"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a:t>
            </a:r>
            <a:endParaRPr sz="1300">
              <a:latin typeface="Consolas"/>
              <a:ea typeface="Consolas"/>
              <a:cs typeface="Consolas"/>
              <a:sym typeface="Consolas"/>
            </a:endParaRPr>
          </a:p>
        </p:txBody>
      </p:sp>
      <p:sp>
        <p:nvSpPr>
          <p:cNvPr id="801" name="Google Shape;801;p82"/>
          <p:cNvSpPr/>
          <p:nvPr/>
        </p:nvSpPr>
        <p:spPr>
          <a:xfrm>
            <a:off x="3040525" y="2987950"/>
            <a:ext cx="368100" cy="338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solidFill>
                  <a:srgbClr val="FFFFFF"/>
                </a:solidFill>
              </a:rPr>
              <a:t>3</a:t>
            </a:r>
            <a:endParaRPr>
              <a:solidFill>
                <a:srgbClr val="FFFF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08" name="Google Shape;808;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Execution Results</a:t>
            </a:r>
            <a:endParaRPr/>
          </a:p>
        </p:txBody>
      </p:sp>
      <p:pic>
        <p:nvPicPr>
          <p:cNvPr id="809" name="Google Shape;809;p83"/>
          <p:cNvPicPr preferRelativeResize="0"/>
          <p:nvPr/>
        </p:nvPicPr>
        <p:blipFill>
          <a:blip r:embed="rId3">
            <a:alphaModFix/>
          </a:blip>
          <a:stretch>
            <a:fillRect/>
          </a:stretch>
        </p:blipFill>
        <p:spPr>
          <a:xfrm>
            <a:off x="341725" y="1193075"/>
            <a:ext cx="7866477" cy="3480300"/>
          </a:xfrm>
          <a:prstGeom prst="rect">
            <a:avLst/>
          </a:prstGeom>
          <a:noFill/>
          <a:ln>
            <a:noFill/>
          </a:ln>
        </p:spPr>
      </p:pic>
      <p:sp>
        <p:nvSpPr>
          <p:cNvPr id="810" name="Google Shape;810;p83"/>
          <p:cNvSpPr txBox="1"/>
          <p:nvPr>
            <p:ph idx="1" type="body"/>
          </p:nvPr>
        </p:nvSpPr>
        <p:spPr>
          <a:xfrm>
            <a:off x="2602422" y="3916767"/>
            <a:ext cx="6084300" cy="84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Both tests should pass. Status and test names indicated in GUI.</a:t>
            </a:r>
            <a:endParaRPr sz="22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16" name="Google Shape;816;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testing focus on a single class.</a:t>
            </a:r>
            <a:endParaRPr/>
          </a:p>
          <a:p>
            <a:pPr indent="-393700" lvl="0" marL="457200" rtl="0" algn="l">
              <a:spcBef>
                <a:spcPts val="1000"/>
              </a:spcBef>
              <a:spcAft>
                <a:spcPts val="0"/>
              </a:spcAft>
              <a:buSzPts val="2600"/>
              <a:buChar char="•"/>
            </a:pPr>
            <a:r>
              <a:rPr lang="sv-SE"/>
              <a:t>System tests focus on high-level functionality, integrating low-level components through a UI/API.</a:t>
            </a:r>
            <a:endParaRPr/>
          </a:p>
          <a:p>
            <a:pPr indent="-368300" lvl="1" marL="914400" rtl="0" algn="l">
              <a:spcBef>
                <a:spcPts val="500"/>
              </a:spcBef>
              <a:spcAft>
                <a:spcPts val="0"/>
              </a:spcAft>
              <a:buSzPts val="2200"/>
              <a:buChar char="•"/>
            </a:pPr>
            <a:r>
              <a:rPr lang="sv-SE"/>
              <a:t>Identify an independently testable function.</a:t>
            </a:r>
            <a:endParaRPr/>
          </a:p>
          <a:p>
            <a:pPr indent="-368300" lvl="1" marL="914400" rtl="0" algn="l">
              <a:spcBef>
                <a:spcPts val="500"/>
              </a:spcBef>
              <a:spcAft>
                <a:spcPts val="0"/>
              </a:spcAft>
              <a:buSzPts val="2200"/>
              <a:buChar char="•"/>
            </a:pPr>
            <a:r>
              <a:rPr lang="sv-SE"/>
              <a:t>Identify choices that influence function outcome.</a:t>
            </a:r>
            <a:endParaRPr/>
          </a:p>
          <a:p>
            <a:pPr indent="-368300" lvl="1" marL="914400" rtl="0" algn="l">
              <a:spcBef>
                <a:spcPts val="500"/>
              </a:spcBef>
              <a:spcAft>
                <a:spcPts val="0"/>
              </a:spcAft>
              <a:buSzPts val="2200"/>
              <a:buChar char="•"/>
            </a:pPr>
            <a:r>
              <a:rPr lang="sv-SE"/>
              <a:t>Partition choices into representative values.</a:t>
            </a:r>
            <a:endParaRPr/>
          </a:p>
          <a:p>
            <a:pPr indent="-368300" lvl="1" marL="914400" rtl="0" algn="l">
              <a:spcBef>
                <a:spcPts val="500"/>
              </a:spcBef>
              <a:spcAft>
                <a:spcPts val="0"/>
              </a:spcAft>
              <a:buSzPts val="2200"/>
              <a:buChar char="•"/>
            </a:pPr>
            <a:r>
              <a:rPr lang="sv-SE"/>
              <a:t>Form specifications by choosing a value for each choice.</a:t>
            </a:r>
            <a:endParaRPr/>
          </a:p>
          <a:p>
            <a:pPr indent="-368300" lvl="1" marL="914400" rtl="0" algn="l">
              <a:spcBef>
                <a:spcPts val="500"/>
              </a:spcBef>
              <a:spcAft>
                <a:spcPts val="0"/>
              </a:spcAft>
              <a:buSzPts val="2200"/>
              <a:buChar char="•"/>
            </a:pPr>
            <a:r>
              <a:rPr lang="sv-SE"/>
              <a:t>Turn specifications into concrete test cases.</a:t>
            </a:r>
            <a:endParaRPr/>
          </a:p>
        </p:txBody>
      </p:sp>
      <p:sp>
        <p:nvSpPr>
          <p:cNvPr id="817" name="Google Shape;817;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823" name="Google Shape;823;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Choosing system test cases.</a:t>
            </a:r>
            <a:endParaRPr/>
          </a:p>
          <a:p>
            <a:pPr indent="-368300" lvl="1" marL="914400" rtl="0" algn="l">
              <a:spcBef>
                <a:spcPts val="0"/>
              </a:spcBef>
              <a:spcAft>
                <a:spcPts val="0"/>
              </a:spcAft>
              <a:buSzPts val="2200"/>
              <a:buChar char="•"/>
            </a:pPr>
            <a:r>
              <a:rPr lang="sv-SE"/>
              <a:t>Handling infeasible combinations.</a:t>
            </a:r>
            <a:endParaRPr/>
          </a:p>
          <a:p>
            <a:pPr indent="-368300" lvl="1" marL="914400" rtl="0" algn="l">
              <a:spcBef>
                <a:spcPts val="0"/>
              </a:spcBef>
              <a:spcAft>
                <a:spcPts val="0"/>
              </a:spcAft>
              <a:buSzPts val="2200"/>
              <a:buChar char="•"/>
            </a:pPr>
            <a:r>
              <a:rPr lang="sv-SE"/>
              <a:t>Selecting an interesting subset of specifications. </a:t>
            </a:r>
            <a:endParaRPr/>
          </a:p>
          <a:p>
            <a:pPr indent="0" lvl="0" marL="91440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1 - Due Feb 14</a:t>
            </a:r>
            <a:endParaRPr/>
          </a:p>
          <a:p>
            <a:pPr indent="-368300" lvl="1" marL="914400" rtl="0" algn="l">
              <a:spcBef>
                <a:spcPts val="0"/>
              </a:spcBef>
              <a:spcAft>
                <a:spcPts val="0"/>
              </a:spcAft>
              <a:buSzPts val="2200"/>
              <a:buChar char="•"/>
            </a:pPr>
            <a:r>
              <a:rPr lang="sv-SE"/>
              <a:t>Based on Lectures 1-6</a:t>
            </a:r>
            <a:endParaRPr/>
          </a:p>
          <a:p>
            <a:pPr indent="0" lvl="0" marL="0" rtl="0" algn="l">
              <a:spcBef>
                <a:spcPts val="1000"/>
              </a:spcBef>
              <a:spcAft>
                <a:spcPts val="0"/>
              </a:spcAft>
              <a:buNone/>
            </a:pPr>
            <a:r>
              <a:t/>
            </a:r>
            <a:endParaRPr/>
          </a:p>
        </p:txBody>
      </p:sp>
      <p:sp>
        <p:nvSpPr>
          <p:cNvPr id="824" name="Google Shape;824;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a:t>
            </a:r>
            <a:r>
              <a:rPr lang="sv-SE"/>
              <a:t>Testing</a:t>
            </a:r>
            <a:endParaRPr/>
          </a:p>
        </p:txBody>
      </p:sp>
      <p:sp>
        <p:nvSpPr>
          <p:cNvPr id="213" name="Google Shape;213;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After </a:t>
            </a:r>
            <a:r>
              <a:rPr lang="sv-SE"/>
              <a:t>testing units, test their </a:t>
            </a:r>
            <a:r>
              <a:rPr b="1" lang="sv-SE"/>
              <a:t>integration</a:t>
            </a:r>
            <a:r>
              <a:rPr lang="sv-SE"/>
              <a:t>.</a:t>
            </a:r>
            <a:endParaRPr/>
          </a:p>
          <a:p>
            <a:pPr indent="-368300" lvl="1" marL="914400" rtl="0" algn="l">
              <a:spcBef>
                <a:spcPts val="500"/>
              </a:spcBef>
              <a:spcAft>
                <a:spcPts val="0"/>
              </a:spcAft>
              <a:buSzPts val="2200"/>
              <a:buChar char="•"/>
            </a:pPr>
            <a:r>
              <a:rPr lang="sv-SE"/>
              <a:t>Integrate units in one subsystem.</a:t>
            </a:r>
            <a:endParaRPr/>
          </a:p>
          <a:p>
            <a:pPr indent="-368300" lvl="1" marL="914400" rtl="0" algn="l">
              <a:spcBef>
                <a:spcPts val="500"/>
              </a:spcBef>
              <a:spcAft>
                <a:spcPts val="0"/>
              </a:spcAft>
              <a:buSzPts val="2200"/>
              <a:buChar char="•"/>
            </a:pPr>
            <a:r>
              <a:rPr lang="sv-SE"/>
              <a:t>Then integrate the subsystems.</a:t>
            </a:r>
            <a:endParaRPr/>
          </a:p>
          <a:p>
            <a:pPr indent="-393700" lvl="0" marL="457200" rtl="0" algn="l">
              <a:spcBef>
                <a:spcPts val="1000"/>
              </a:spcBef>
              <a:spcAft>
                <a:spcPts val="0"/>
              </a:spcAft>
              <a:buSzPts val="2600"/>
              <a:buChar char="•"/>
            </a:pPr>
            <a:r>
              <a:rPr lang="sv-SE"/>
              <a:t>Test through a </a:t>
            </a:r>
            <a:r>
              <a:rPr b="1" lang="sv-SE"/>
              <a:t>defined interface</a:t>
            </a:r>
            <a:r>
              <a:rPr lang="sv-SE"/>
              <a:t>. </a:t>
            </a:r>
            <a:endParaRPr/>
          </a:p>
          <a:p>
            <a:pPr indent="-368300" lvl="1" marL="914400" rtl="0" algn="l">
              <a:spcBef>
                <a:spcPts val="500"/>
              </a:spcBef>
              <a:spcAft>
                <a:spcPts val="0"/>
              </a:spcAft>
              <a:buSzPts val="2200"/>
              <a:buChar char="•"/>
            </a:pPr>
            <a:r>
              <a:rPr lang="sv-SE"/>
              <a:t>Focus on showing that functionality accessed through interfaces is correct.</a:t>
            </a:r>
            <a:endParaRPr/>
          </a:p>
          <a:p>
            <a:pPr indent="-368300" lvl="1" marL="914400" rtl="0" algn="l">
              <a:spcBef>
                <a:spcPts val="500"/>
              </a:spcBef>
              <a:spcAft>
                <a:spcPts val="0"/>
              </a:spcAft>
              <a:buSzPts val="2200"/>
              <a:buChar char="•"/>
            </a:pPr>
            <a:r>
              <a:rPr lang="sv-SE"/>
              <a:t>Subsystems: “Top-Level” Class, API</a:t>
            </a:r>
            <a:endParaRPr/>
          </a:p>
          <a:p>
            <a:pPr indent="-368300" lvl="1" marL="914400" rtl="0" algn="l">
              <a:spcBef>
                <a:spcPts val="500"/>
              </a:spcBef>
              <a:spcAft>
                <a:spcPts val="0"/>
              </a:spcAft>
              <a:buSzPts val="2200"/>
              <a:buChar char="•"/>
            </a:pPr>
            <a:r>
              <a:rPr lang="sv-SE"/>
              <a:t>System: API, GUI, CLI, … </a:t>
            </a:r>
            <a:endParaRPr/>
          </a:p>
          <a:p>
            <a:pPr indent="0" lvl="0" marL="0" rtl="0" algn="l">
              <a:spcBef>
                <a:spcPts val="1000"/>
              </a:spcBef>
              <a:spcAft>
                <a:spcPts val="0"/>
              </a:spcAft>
              <a:buNone/>
            </a:pPr>
            <a:r>
              <a:t/>
            </a:r>
            <a:endParaRPr/>
          </a:p>
        </p:txBody>
      </p:sp>
      <p:sp>
        <p:nvSpPr>
          <p:cNvPr id="214" name="Google Shape;214;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a:t>
            </a:r>
            <a:r>
              <a:rPr lang="sv-SE"/>
              <a:t> Testing</a:t>
            </a:r>
            <a:endParaRPr/>
          </a:p>
        </p:txBody>
      </p:sp>
      <p:sp>
        <p:nvSpPr>
          <p:cNvPr id="220" name="Google Shape;220;p29"/>
          <p:cNvSpPr txBox="1"/>
          <p:nvPr>
            <p:ph idx="1" type="body"/>
          </p:nvPr>
        </p:nvSpPr>
        <p:spPr>
          <a:xfrm>
            <a:off x="468896" y="1282400"/>
            <a:ext cx="4731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S</a:t>
            </a:r>
            <a:r>
              <a:rPr lang="sv-SE"/>
              <a:t>ubsystem made up classes of A, B, and C. We have performed unit testing...</a:t>
            </a:r>
            <a:endParaRPr/>
          </a:p>
          <a:p>
            <a:pPr indent="-368300" lvl="0" marL="457200" rtl="0" algn="l">
              <a:spcBef>
                <a:spcPts val="1000"/>
              </a:spcBef>
              <a:spcAft>
                <a:spcPts val="0"/>
              </a:spcAft>
              <a:buSzPts val="2200"/>
              <a:buChar char="•"/>
            </a:pPr>
            <a:r>
              <a:rPr lang="sv-SE" sz="2200"/>
              <a:t>Classes work together to perform subsystem functions.</a:t>
            </a:r>
            <a:endParaRPr sz="2200"/>
          </a:p>
          <a:p>
            <a:pPr indent="-368300" lvl="0" marL="457200" rtl="0" algn="l">
              <a:spcBef>
                <a:spcPts val="1000"/>
              </a:spcBef>
              <a:spcAft>
                <a:spcPts val="0"/>
              </a:spcAft>
              <a:buSzPts val="2200"/>
              <a:buChar char="•"/>
            </a:pPr>
            <a:r>
              <a:rPr lang="sv-SE" sz="2200"/>
              <a:t>Tests applied to the interface of the subsystem they form.</a:t>
            </a:r>
            <a:endParaRPr sz="2200"/>
          </a:p>
          <a:p>
            <a:pPr indent="-368300" lvl="0" marL="457200" rtl="0" algn="l">
              <a:spcBef>
                <a:spcPts val="1000"/>
              </a:spcBef>
              <a:spcAft>
                <a:spcPts val="0"/>
              </a:spcAft>
              <a:buSzPts val="2200"/>
              <a:buChar char="•"/>
            </a:pPr>
            <a:r>
              <a:rPr lang="sv-SE" sz="2200"/>
              <a:t>Errors in combined behavior not caught by unit testing.</a:t>
            </a:r>
            <a:endParaRPr sz="1400"/>
          </a:p>
        </p:txBody>
      </p:sp>
      <p:sp>
        <p:nvSpPr>
          <p:cNvPr id="221" name="Google Shape;221;p29"/>
          <p:cNvSpPr/>
          <p:nvPr/>
        </p:nvSpPr>
        <p:spPr>
          <a:xfrm>
            <a:off x="5244350" y="2281463"/>
            <a:ext cx="3532500" cy="16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5669575"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223" name="Google Shape;223;p29"/>
          <p:cNvSpPr/>
          <p:nvPr/>
        </p:nvSpPr>
        <p:spPr>
          <a:xfrm>
            <a:off x="6639700" y="3368869"/>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t>
            </a:r>
            <a:endParaRPr/>
          </a:p>
        </p:txBody>
      </p:sp>
      <p:sp>
        <p:nvSpPr>
          <p:cNvPr id="224" name="Google Shape;224;p29"/>
          <p:cNvSpPr/>
          <p:nvPr/>
        </p:nvSpPr>
        <p:spPr>
          <a:xfrm>
            <a:off x="7479000"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t>
            </a:r>
            <a:endParaRPr/>
          </a:p>
        </p:txBody>
      </p:sp>
      <p:cxnSp>
        <p:nvCxnSpPr>
          <p:cNvPr id="225" name="Google Shape;225;p29"/>
          <p:cNvCxnSpPr/>
          <p:nvPr/>
        </p:nvCxnSpPr>
        <p:spPr>
          <a:xfrm>
            <a:off x="6716275" y="2800706"/>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226" name="Google Shape;226;p29"/>
          <p:cNvCxnSpPr>
            <a:stCxn id="224" idx="2"/>
            <a:endCxn id="223" idx="3"/>
          </p:cNvCxnSpPr>
          <p:nvPr/>
        </p:nvCxnSpPr>
        <p:spPr>
          <a:xfrm flipH="1">
            <a:off x="7686450" y="3074625"/>
            <a:ext cx="315900" cy="486300"/>
          </a:xfrm>
          <a:prstGeom prst="straightConnector1">
            <a:avLst/>
          </a:prstGeom>
          <a:noFill/>
          <a:ln cap="flat" cmpd="sng" w="19050">
            <a:solidFill>
              <a:schemeClr val="dk2"/>
            </a:solidFill>
            <a:prstDash val="solid"/>
            <a:round/>
            <a:headEnd len="med" w="med" type="none"/>
            <a:tailEnd len="med" w="med" type="triangle"/>
          </a:ln>
        </p:spPr>
      </p:cxnSp>
      <p:cxnSp>
        <p:nvCxnSpPr>
          <p:cNvPr id="227" name="Google Shape;227;p29"/>
          <p:cNvCxnSpPr>
            <a:stCxn id="223" idx="1"/>
            <a:endCxn id="222" idx="2"/>
          </p:cNvCxnSpPr>
          <p:nvPr/>
        </p:nvCxnSpPr>
        <p:spPr>
          <a:xfrm rot="10800000">
            <a:off x="6193000" y="3074719"/>
            <a:ext cx="446700" cy="486300"/>
          </a:xfrm>
          <a:prstGeom prst="straightConnector1">
            <a:avLst/>
          </a:prstGeom>
          <a:noFill/>
          <a:ln cap="flat" cmpd="sng" w="19050">
            <a:solidFill>
              <a:schemeClr val="dk2"/>
            </a:solidFill>
            <a:prstDash val="solid"/>
            <a:round/>
            <a:headEnd len="med" w="med" type="none"/>
            <a:tailEnd len="med" w="med" type="triangle"/>
          </a:ln>
        </p:spPr>
      </p:cxnSp>
      <p:cxnSp>
        <p:nvCxnSpPr>
          <p:cNvPr id="228" name="Google Shape;228;p29"/>
          <p:cNvCxnSpPr/>
          <p:nvPr/>
        </p:nvCxnSpPr>
        <p:spPr>
          <a:xfrm rot="10800000">
            <a:off x="6716275" y="2964263"/>
            <a:ext cx="762600" cy="0"/>
          </a:xfrm>
          <a:prstGeom prst="straightConnector1">
            <a:avLst/>
          </a:prstGeom>
          <a:noFill/>
          <a:ln cap="flat" cmpd="sng" w="19050">
            <a:solidFill>
              <a:schemeClr val="dk2"/>
            </a:solidFill>
            <a:prstDash val="solid"/>
            <a:round/>
            <a:headEnd len="med" w="med" type="none"/>
            <a:tailEnd len="med" w="med" type="triangle"/>
          </a:ln>
        </p:spPr>
      </p:cxnSp>
      <p:sp>
        <p:nvSpPr>
          <p:cNvPr id="229" name="Google Shape;229;p29"/>
          <p:cNvSpPr/>
          <p:nvPr/>
        </p:nvSpPr>
        <p:spPr>
          <a:xfrm>
            <a:off x="6448825" y="1307813"/>
            <a:ext cx="12975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Cases</a:t>
            </a:r>
            <a:endParaRPr/>
          </a:p>
        </p:txBody>
      </p:sp>
      <p:sp>
        <p:nvSpPr>
          <p:cNvPr id="230" name="Google Shape;230;p29"/>
          <p:cNvSpPr/>
          <p:nvPr/>
        </p:nvSpPr>
        <p:spPr>
          <a:xfrm>
            <a:off x="54941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29"/>
          <p:cNvSpPr/>
          <p:nvPr/>
        </p:nvSpPr>
        <p:spPr>
          <a:xfrm>
            <a:off x="6216888"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29"/>
          <p:cNvSpPr/>
          <p:nvPr/>
        </p:nvSpPr>
        <p:spPr>
          <a:xfrm>
            <a:off x="6939625" y="21445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29"/>
          <p:cNvSpPr/>
          <p:nvPr/>
        </p:nvSpPr>
        <p:spPr>
          <a:xfrm>
            <a:off x="76623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29"/>
          <p:cNvSpPr/>
          <p:nvPr/>
        </p:nvSpPr>
        <p:spPr>
          <a:xfrm>
            <a:off x="829800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5" name="Google Shape;235;p29"/>
          <p:cNvCxnSpPr>
            <a:stCxn id="229" idx="2"/>
            <a:endCxn id="230" idx="0"/>
          </p:cNvCxnSpPr>
          <p:nvPr/>
        </p:nvCxnSpPr>
        <p:spPr>
          <a:xfrm flipH="1">
            <a:off x="5652175" y="1692113"/>
            <a:ext cx="1445400" cy="458700"/>
          </a:xfrm>
          <a:prstGeom prst="straightConnector1">
            <a:avLst/>
          </a:prstGeom>
          <a:noFill/>
          <a:ln cap="flat" cmpd="sng" w="19050">
            <a:solidFill>
              <a:schemeClr val="dk2"/>
            </a:solidFill>
            <a:prstDash val="solid"/>
            <a:round/>
            <a:headEnd len="med" w="med" type="none"/>
            <a:tailEnd len="med" w="med" type="triangle"/>
          </a:ln>
        </p:spPr>
      </p:cxnSp>
      <p:cxnSp>
        <p:nvCxnSpPr>
          <p:cNvPr id="236" name="Google Shape;236;p29"/>
          <p:cNvCxnSpPr>
            <a:stCxn id="229" idx="2"/>
            <a:endCxn id="231" idx="0"/>
          </p:cNvCxnSpPr>
          <p:nvPr/>
        </p:nvCxnSpPr>
        <p:spPr>
          <a:xfrm flipH="1">
            <a:off x="63748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237" name="Google Shape;237;p29"/>
          <p:cNvCxnSpPr>
            <a:stCxn id="229" idx="2"/>
            <a:endCxn id="232" idx="0"/>
          </p:cNvCxnSpPr>
          <p:nvPr/>
        </p:nvCxnSpPr>
        <p:spPr>
          <a:xfrm>
            <a:off x="7097575" y="1692113"/>
            <a:ext cx="0" cy="452400"/>
          </a:xfrm>
          <a:prstGeom prst="straightConnector1">
            <a:avLst/>
          </a:prstGeom>
          <a:noFill/>
          <a:ln cap="flat" cmpd="sng" w="19050">
            <a:solidFill>
              <a:schemeClr val="dk2"/>
            </a:solidFill>
            <a:prstDash val="solid"/>
            <a:round/>
            <a:headEnd len="med" w="med" type="none"/>
            <a:tailEnd len="med" w="med" type="triangle"/>
          </a:ln>
        </p:spPr>
      </p:cxnSp>
      <p:cxnSp>
        <p:nvCxnSpPr>
          <p:cNvPr id="238" name="Google Shape;238;p29"/>
          <p:cNvCxnSpPr>
            <a:stCxn id="229" idx="2"/>
            <a:endCxn id="233" idx="0"/>
          </p:cNvCxnSpPr>
          <p:nvPr/>
        </p:nvCxnSpPr>
        <p:spPr>
          <a:xfrm>
            <a:off x="70975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239" name="Google Shape;239;p29"/>
          <p:cNvCxnSpPr>
            <a:stCxn id="229" idx="2"/>
            <a:endCxn id="234" idx="0"/>
          </p:cNvCxnSpPr>
          <p:nvPr/>
        </p:nvCxnSpPr>
        <p:spPr>
          <a:xfrm>
            <a:off x="7097575" y="1692113"/>
            <a:ext cx="1358400" cy="458700"/>
          </a:xfrm>
          <a:prstGeom prst="straightConnector1">
            <a:avLst/>
          </a:prstGeom>
          <a:noFill/>
          <a:ln cap="flat" cmpd="sng" w="19050">
            <a:solidFill>
              <a:schemeClr val="dk2"/>
            </a:solidFill>
            <a:prstDash val="solid"/>
            <a:round/>
            <a:headEnd len="med" w="med" type="none"/>
            <a:tailEnd len="med" w="med" type="triangle"/>
          </a:ln>
        </p:spPr>
      </p:cxnSp>
      <p:sp>
        <p:nvSpPr>
          <p:cNvPr id="240" name="Google Shape;24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7" name="Google Shape;247;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vs System Testing</a:t>
            </a:r>
            <a:endParaRPr/>
          </a:p>
        </p:txBody>
      </p:sp>
      <p:sp>
        <p:nvSpPr>
          <p:cNvPr id="248" name="Google Shape;248;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tests focus on a </a:t>
            </a:r>
            <a:r>
              <a:rPr b="1" lang="sv-SE"/>
              <a:t>single class</a:t>
            </a:r>
            <a:r>
              <a:rPr lang="sv-SE"/>
              <a:t>.</a:t>
            </a:r>
            <a:endParaRPr/>
          </a:p>
          <a:p>
            <a:pPr indent="-368300" lvl="1" marL="914400" rtl="0" algn="l">
              <a:spcBef>
                <a:spcPts val="500"/>
              </a:spcBef>
              <a:spcAft>
                <a:spcPts val="0"/>
              </a:spcAft>
              <a:buSzPts val="2200"/>
              <a:buChar char="•"/>
            </a:pPr>
            <a:r>
              <a:rPr lang="sv-SE"/>
              <a:t>Simple functionality, more freedom.</a:t>
            </a:r>
            <a:endParaRPr/>
          </a:p>
          <a:p>
            <a:pPr indent="-368300" lvl="1" marL="914400" rtl="0" algn="l">
              <a:spcBef>
                <a:spcPts val="500"/>
              </a:spcBef>
              <a:spcAft>
                <a:spcPts val="0"/>
              </a:spcAft>
              <a:buSzPts val="2200"/>
              <a:buChar char="•"/>
            </a:pPr>
            <a:r>
              <a:rPr lang="sv-SE"/>
              <a:t>Few method calls.</a:t>
            </a:r>
            <a:endParaRPr/>
          </a:p>
          <a:p>
            <a:pPr indent="-393700" lvl="0" marL="457200" rtl="0" algn="l">
              <a:spcBef>
                <a:spcPts val="1000"/>
              </a:spcBef>
              <a:spcAft>
                <a:spcPts val="0"/>
              </a:spcAft>
              <a:buSzPts val="2600"/>
              <a:buChar char="•"/>
            </a:pPr>
            <a:r>
              <a:rPr lang="sv-SE"/>
              <a:t>System tests </a:t>
            </a:r>
            <a:r>
              <a:rPr b="1" lang="sv-SE"/>
              <a:t>bring many classes together</a:t>
            </a:r>
            <a:r>
              <a:rPr lang="sv-SE"/>
              <a:t>.</a:t>
            </a:r>
            <a:endParaRPr/>
          </a:p>
          <a:p>
            <a:pPr indent="-368300" lvl="1" marL="914400" rtl="0" algn="l">
              <a:spcBef>
                <a:spcPts val="500"/>
              </a:spcBef>
              <a:spcAft>
                <a:spcPts val="0"/>
              </a:spcAft>
              <a:buSzPts val="2200"/>
              <a:buChar char="•"/>
            </a:pPr>
            <a:r>
              <a:rPr lang="sv-SE"/>
              <a:t>Focus on testing through an interface.</a:t>
            </a:r>
            <a:endParaRPr/>
          </a:p>
          <a:p>
            <a:pPr indent="-368300" lvl="1" marL="914400" rtl="0" algn="l">
              <a:spcBef>
                <a:spcPts val="500"/>
              </a:spcBef>
              <a:spcAft>
                <a:spcPts val="0"/>
              </a:spcAft>
              <a:buSzPts val="2200"/>
              <a:buChar char="•"/>
            </a:pPr>
            <a:r>
              <a:rPr lang="sv-SE"/>
              <a:t>One interface call triggers many internal calls.</a:t>
            </a:r>
            <a:endParaRPr/>
          </a:p>
          <a:p>
            <a:pPr indent="-342900" lvl="2" marL="1371600" rtl="0" algn="l">
              <a:spcBef>
                <a:spcPts val="500"/>
              </a:spcBef>
              <a:spcAft>
                <a:spcPts val="0"/>
              </a:spcAft>
              <a:buSzPts val="1800"/>
              <a:buChar char="•"/>
            </a:pPr>
            <a:r>
              <a:rPr lang="sv-SE"/>
              <a:t>Slower test execution.</a:t>
            </a:r>
            <a:endParaRPr/>
          </a:p>
          <a:p>
            <a:pPr indent="-368300" lvl="1" marL="914400" rtl="0" algn="l">
              <a:spcBef>
                <a:spcPts val="500"/>
              </a:spcBef>
              <a:spcAft>
                <a:spcPts val="0"/>
              </a:spcAft>
              <a:buSzPts val="2200"/>
              <a:buChar char="•"/>
            </a:pPr>
            <a:r>
              <a:rPr lang="sv-SE"/>
              <a:t>May have complex input and setup.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