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5e1427166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5e1427166_0_2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another example together. Let’s say that we want to build a platform that can control the visual </a:t>
            </a:r>
            <a:r>
              <a:rPr lang="sv-SE"/>
              <a:t>appearance</a:t>
            </a:r>
            <a:r>
              <a:rPr lang="sv-SE"/>
              <a:t> of our website. For example, it might present different layouts on a desktop, </a:t>
            </a:r>
            <a:r>
              <a:rPr lang="sv-SE"/>
              <a:t>mobile phone, and a tablet. So, one feature is a layout selector, with the options tablet, desktop, and mobile. What other features might this product line have? Think about a website that changes its functionality or appearance under different circumstances. Or one that allows personalization of the content. What are the different options that can result in different configurations of the site? (discuss)</a:t>
            </a:r>
            <a:endParaRPr/>
          </a:p>
          <a:p>
            <a:pPr indent="0" lvl="0" marL="0" rtl="0" algn="l">
              <a:spcBef>
                <a:spcPts val="0"/>
              </a:spcBef>
              <a:spcAft>
                <a:spcPts val="0"/>
              </a:spcAft>
              <a:buNone/>
            </a:pPr>
            <a:r>
              <a:rPr lang="sv-SE">
                <a:solidFill>
                  <a:srgbClr val="4F4F4F"/>
                </a:solidFill>
              </a:rPr>
              <a:t>Appearence: - images - full quality, low quality, text-only - color scheme - light mode, dark mode</a:t>
            </a:r>
            <a:endParaRPr>
              <a:solidFill>
                <a:srgbClr val="4F4F4F"/>
              </a:solidFill>
            </a:endParaRPr>
          </a:p>
          <a:p>
            <a:pPr indent="0" lvl="0" marL="0" rtl="0" algn="l">
              <a:spcBef>
                <a:spcPts val="0"/>
              </a:spcBef>
              <a:spcAft>
                <a:spcPts val="0"/>
              </a:spcAft>
              <a:buClr>
                <a:schemeClr val="dk1"/>
              </a:buClr>
              <a:buSzPts val="1100"/>
              <a:buFont typeface="Arial"/>
              <a:buNone/>
            </a:pPr>
            <a:r>
              <a:rPr lang="sv-SE">
                <a:solidFill>
                  <a:srgbClr val="4F4F4F"/>
                </a:solidFill>
              </a:rPr>
              <a:t>Content: </a:t>
            </a:r>
            <a:r>
              <a:rPr lang="sv-SE"/>
              <a:t>- cookies - all, only essential, none - advertising - targeted, non-targeted, none - languages - english, swedish, norwegian</a:t>
            </a:r>
            <a:endParaRPr/>
          </a:p>
          <a:p>
            <a:pPr indent="0" lvl="0" marL="0" rtl="0" algn="l">
              <a:spcBef>
                <a:spcPts val="0"/>
              </a:spcBef>
              <a:spcAft>
                <a:spcPts val="0"/>
              </a:spcAft>
              <a:buNone/>
            </a:pPr>
            <a:r>
              <a:rPr lang="sv-SE"/>
              <a:t>- account features - logged in, not logged in -&gt; change password, personalized content, edit account details</a:t>
            </a:r>
            <a:endParaRPr/>
          </a:p>
        </p:txBody>
      </p:sp>
      <p:sp>
        <p:nvSpPr>
          <p:cNvPr id="148" name="Google Shape;148;gf5e1427166_0_2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5e1427166_0_4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5e1427166_0_4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Appearence:</a:t>
            </a:r>
            <a:endParaRPr>
              <a:solidFill>
                <a:srgbClr val="4F4F4F"/>
              </a:solidFill>
            </a:endParaRPr>
          </a:p>
          <a:p>
            <a:pPr indent="0" lvl="0" marL="0" rtl="0" algn="l">
              <a:spcBef>
                <a:spcPts val="0"/>
              </a:spcBef>
              <a:spcAft>
                <a:spcPts val="0"/>
              </a:spcAft>
              <a:buNone/>
            </a:pPr>
            <a:r>
              <a:rPr lang="sv-SE">
                <a:solidFill>
                  <a:srgbClr val="4F4F4F"/>
                </a:solidFill>
              </a:rPr>
              <a:t>- images - full quality, low quality, text-only</a:t>
            </a:r>
            <a:endParaRPr>
              <a:solidFill>
                <a:srgbClr val="4F4F4F"/>
              </a:solidFill>
            </a:endParaRPr>
          </a:p>
          <a:p>
            <a:pPr indent="0" lvl="0" marL="0" rtl="0" algn="l">
              <a:spcBef>
                <a:spcPts val="0"/>
              </a:spcBef>
              <a:spcAft>
                <a:spcPts val="0"/>
              </a:spcAft>
              <a:buNone/>
            </a:pPr>
            <a:r>
              <a:rPr lang="sv-SE">
                <a:solidFill>
                  <a:srgbClr val="4F4F4F"/>
                </a:solidFill>
              </a:rPr>
              <a:t>- color scheme - light mode, dark mode</a:t>
            </a:r>
            <a:endParaRPr>
              <a:solidFill>
                <a:srgbClr val="4F4F4F"/>
              </a:solidFill>
            </a:endParaRPr>
          </a:p>
          <a:p>
            <a:pPr indent="0" lvl="0" marL="0" rtl="0" algn="l">
              <a:spcBef>
                <a:spcPts val="0"/>
              </a:spcBef>
              <a:spcAft>
                <a:spcPts val="0"/>
              </a:spcAft>
              <a:buNone/>
            </a:pPr>
            <a:r>
              <a:t/>
            </a:r>
            <a:endParaRPr/>
          </a:p>
        </p:txBody>
      </p:sp>
      <p:sp>
        <p:nvSpPr>
          <p:cNvPr id="168" name="Google Shape;168;gf5e1427166_0_4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5e1427166_0_4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5e1427166_0_4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Content:</a:t>
            </a:r>
            <a:endParaRPr>
              <a:solidFill>
                <a:srgbClr val="4F4F4F"/>
              </a:solidFill>
            </a:endParaRPr>
          </a:p>
          <a:p>
            <a:pPr indent="0" lvl="0" marL="0" rtl="0" algn="l">
              <a:spcBef>
                <a:spcPts val="0"/>
              </a:spcBef>
              <a:spcAft>
                <a:spcPts val="0"/>
              </a:spcAft>
              <a:buNone/>
            </a:pPr>
            <a:r>
              <a:rPr lang="sv-SE"/>
              <a:t>- cookies - all, only essential, none</a:t>
            </a:r>
            <a:endParaRPr/>
          </a:p>
          <a:p>
            <a:pPr indent="0" lvl="0" marL="0" rtl="0" algn="l">
              <a:spcBef>
                <a:spcPts val="0"/>
              </a:spcBef>
              <a:spcAft>
                <a:spcPts val="0"/>
              </a:spcAft>
              <a:buNone/>
            </a:pPr>
            <a:r>
              <a:rPr lang="sv-SE"/>
              <a:t>- advertising - targeted, non-targeted, none</a:t>
            </a:r>
            <a:endParaRPr/>
          </a:p>
          <a:p>
            <a:pPr indent="0" lvl="0" marL="0" rtl="0" algn="l">
              <a:spcBef>
                <a:spcPts val="0"/>
              </a:spcBef>
              <a:spcAft>
                <a:spcPts val="0"/>
              </a:spcAft>
              <a:buNone/>
            </a:pPr>
            <a:r>
              <a:rPr lang="sv-SE"/>
              <a:t>- languages - english, swedish, norwegian</a:t>
            </a:r>
            <a:endParaRPr/>
          </a:p>
          <a:p>
            <a:pPr indent="0" lvl="0" marL="0" rtl="0" algn="l">
              <a:spcBef>
                <a:spcPts val="0"/>
              </a:spcBef>
              <a:spcAft>
                <a:spcPts val="0"/>
              </a:spcAft>
              <a:buNone/>
            </a:pPr>
            <a:r>
              <a:rPr lang="sv-SE"/>
              <a:t>- account features - logged in, not logged in -&gt; change password, personalized content, edit account details</a:t>
            </a:r>
            <a:endParaRPr/>
          </a:p>
        </p:txBody>
      </p:sp>
      <p:sp>
        <p:nvSpPr>
          <p:cNvPr id="191" name="Google Shape;191;gf5e1427166_0_4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f5e1427166_0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f5e1427166_0_2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I’d like you to try an example. You don’t have to get this completely done, but try to do a little bit. OK? </a:t>
            </a:r>
            <a:r>
              <a:rPr lang="sv-SE" sz="1100">
                <a:latin typeface="Arial"/>
                <a:ea typeface="Arial"/>
                <a:cs typeface="Arial"/>
                <a:sym typeface="Arial"/>
              </a:rPr>
              <a:t>You work at a company that is developing an </a:t>
            </a:r>
            <a:r>
              <a:rPr b="1" lang="sv-SE" sz="1100">
                <a:latin typeface="Arial"/>
                <a:ea typeface="Arial"/>
                <a:cs typeface="Arial"/>
                <a:sym typeface="Arial"/>
              </a:rPr>
              <a:t>operating system for smart televisions</a:t>
            </a:r>
            <a:r>
              <a:rPr lang="sv-SE" sz="1100">
                <a:latin typeface="Arial"/>
                <a:ea typeface="Arial"/>
                <a:cs typeface="Arial"/>
                <a:sym typeface="Arial"/>
              </a:rPr>
              <a:t>. You have decided to develop this as a software product line, so that you can easily provide different feature sets for different physical products.</a:t>
            </a:r>
            <a:endParaRPr sz="1100">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Analyze the domain and identify a set of features. </a:t>
            </a:r>
            <a:endParaRPr sz="1100">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Model the domain with a feature diagram. </a:t>
            </a:r>
            <a:endParaRPr sz="1100">
              <a:latin typeface="Arial"/>
              <a:ea typeface="Arial"/>
              <a:cs typeface="Arial"/>
              <a:sym typeface="Arial"/>
            </a:endParaRPr>
          </a:p>
          <a:p>
            <a:pPr indent="0" lvl="0" marL="0" rtl="0" algn="just">
              <a:lnSpc>
                <a:spcPct val="115000"/>
              </a:lnSpc>
              <a:spcBef>
                <a:spcPts val="0"/>
              </a:spcBef>
              <a:spcAft>
                <a:spcPts val="0"/>
              </a:spcAft>
              <a:buNone/>
            </a:pPr>
            <a:r>
              <a:rPr lang="sv-SE" sz="1100">
                <a:latin typeface="Arial"/>
                <a:ea typeface="Arial"/>
                <a:cs typeface="Arial"/>
                <a:sym typeface="Arial"/>
              </a:rPr>
              <a:t>To analyze the domain, you may draw on your own experiences with such products, or may search the internet for examples of such products (e.g., looking at Samsung, Sony, or other manufacturer websites or at shopping websites). </a:t>
            </a:r>
            <a:endParaRPr/>
          </a:p>
        </p:txBody>
      </p:sp>
      <p:sp>
        <p:nvSpPr>
          <p:cNvPr id="235" name="Google Shape;235;gf5e1427166_0_2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5e1427166_0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5e1427166_0_2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t/>
            </a:r>
            <a:endParaRPr/>
          </a:p>
        </p:txBody>
      </p:sp>
      <p:sp>
        <p:nvSpPr>
          <p:cNvPr id="243" name="Google Shape;243;gf5e1427166_0_2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75a4da306b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75a4da306b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Which features will many (or few) customers want?</a:t>
            </a:r>
            <a:endParaRPr/>
          </a:p>
          <a:p>
            <a:pPr indent="0" lvl="0" marL="0" rtl="0" algn="l">
              <a:spcBef>
                <a:spcPts val="0"/>
              </a:spcBef>
              <a:spcAft>
                <a:spcPts val="0"/>
              </a:spcAft>
              <a:buNone/>
            </a:pPr>
            <a:r>
              <a:rPr lang="sv-SE"/>
              <a:t>Which features might distinguish your product from others on the market?</a:t>
            </a:r>
            <a:endParaRPr/>
          </a:p>
          <a:p>
            <a:pPr indent="0" lvl="0" marL="0" rtl="0" algn="l">
              <a:spcBef>
                <a:spcPts val="0"/>
              </a:spcBef>
              <a:spcAft>
                <a:spcPts val="0"/>
              </a:spcAft>
              <a:buNone/>
            </a:pPr>
            <a:r>
              <a:rPr lang="sv-SE"/>
              <a:t>Don’t try to capture all features, but an interesting subset (aim for 15-25). </a:t>
            </a:r>
            <a:endParaRPr/>
          </a:p>
          <a:p>
            <a:pPr indent="0" lvl="0" marL="0" rtl="0" algn="l">
              <a:spcBef>
                <a:spcPts val="0"/>
              </a:spcBef>
              <a:spcAft>
                <a:spcPts val="0"/>
              </a:spcAft>
              <a:buNone/>
            </a:pPr>
            <a:r>
              <a:rPr lang="sv-SE"/>
              <a:t>Capture dependencies between features using visual structures and cross-tree constraints.</a:t>
            </a:r>
            <a:endParaRPr/>
          </a:p>
          <a:p>
            <a:pPr indent="0" lvl="0" marL="0" rtl="0" algn="l">
              <a:spcBef>
                <a:spcPts val="0"/>
              </a:spcBef>
              <a:spcAft>
                <a:spcPts val="0"/>
              </a:spcAft>
              <a:buNone/>
            </a:pPr>
            <a:r>
              <a:t/>
            </a:r>
            <a:endParaRPr/>
          </a:p>
        </p:txBody>
      </p:sp>
      <p:sp>
        <p:nvSpPr>
          <p:cNvPr id="251" name="Google Shape;251;g175a4da306b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5e1427166_0_3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5e1427166_0_3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sz="1100">
                <a:latin typeface="Arial"/>
                <a:ea typeface="Arial"/>
                <a:cs typeface="Arial"/>
                <a:sym typeface="Arial"/>
              </a:rPr>
              <a:t>This is open ended, so there will be a range of answers and not a </a:t>
            </a:r>
            <a:r>
              <a:rPr lang="sv-SE" sz="1100">
                <a:latin typeface="Arial"/>
                <a:ea typeface="Arial"/>
                <a:cs typeface="Arial"/>
                <a:sym typeface="Arial"/>
              </a:rPr>
              <a:t>single</a:t>
            </a:r>
            <a:r>
              <a:rPr lang="sv-SE" sz="1100">
                <a:latin typeface="Arial"/>
                <a:ea typeface="Arial"/>
                <a:cs typeface="Arial"/>
                <a:sym typeface="Arial"/>
              </a:rPr>
              <a:t> correct one. But, here is one option you might have come up </a:t>
            </a:r>
            <a:r>
              <a:rPr lang="sv-SE" sz="1100">
                <a:latin typeface="Arial"/>
                <a:ea typeface="Arial"/>
                <a:cs typeface="Arial"/>
                <a:sym typeface="Arial"/>
              </a:rPr>
              <a:t>with</a:t>
            </a: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0"/>
              </a:spcBef>
              <a:spcAft>
                <a:spcPts val="0"/>
              </a:spcAft>
              <a:buNone/>
            </a:pPr>
            <a:r>
              <a:rPr lang="sv-SE" sz="1100">
                <a:latin typeface="Arial"/>
                <a:ea typeface="Arial"/>
                <a:cs typeface="Arial"/>
                <a:sym typeface="Arial"/>
              </a:rPr>
              <a:t>go over, point out cross-tree constraints</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259" name="Google Shape;259;gf5e1427166_0_3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f5e1427166_0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f5e1427166_0_3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sz="1100">
                <a:latin typeface="Arial"/>
                <a:ea typeface="Arial"/>
                <a:cs typeface="Arial"/>
                <a:sym typeface="Arial"/>
              </a:rPr>
              <a:t>This is open ended, so there will be a range of answers and not a single correct one. But, here is one option you might have come up with. </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lang="sv-SE" sz="1100">
                <a:latin typeface="Arial"/>
                <a:ea typeface="Arial"/>
                <a:cs typeface="Arial"/>
                <a:sym typeface="Arial"/>
              </a:rPr>
              <a:t>go over, cross-tree constraints, open circle = only one, closed circle = at least one</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303" name="Google Shape;303;gf5e1427166_0_3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9660c5376a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9660c5376a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minutes to refresh</a:t>
            </a:r>
            <a:endParaRPr/>
          </a:p>
        </p:txBody>
      </p:sp>
      <p:sp>
        <p:nvSpPr>
          <p:cNvPr id="349" name="Google Shape;349;g9660c5376a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5e1427166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5e1427166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 break or adjust</a:t>
            </a:r>
            <a:endParaRPr/>
          </a:p>
        </p:txBody>
      </p:sp>
      <p:sp>
        <p:nvSpPr>
          <p:cNvPr id="356" name="Google Shape;356;gf5e1427166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Last class, we introduced the concept of domain modeling, and the core idea that we can </a:t>
            </a:r>
            <a:r>
              <a:rPr lang="sv-SE"/>
              <a:t>model</a:t>
            </a:r>
            <a:r>
              <a:rPr lang="sv-SE"/>
              <a:t> variability and customizability in a product by examining variation point and feature selections. We introduced a format called feature diagrams to visually depict variability in a system. Today, we’re going to focus more on </a:t>
            </a:r>
            <a:r>
              <a:rPr lang="sv-SE"/>
              <a:t>feature</a:t>
            </a:r>
            <a:r>
              <a:rPr lang="sv-SE"/>
              <a:t> modeling both in visual form and analysis of these models based on propositional logic.  Propositional logic enables us to use automated tools such as SAT solvers to test interesting properties, such as checking validity of feature models and feature selections, detecting dead features, and comparing feature models.</a:t>
            </a:r>
            <a:endParaRPr/>
          </a:p>
        </p:txBody>
      </p:sp>
      <p:sp>
        <p:nvSpPr>
          <p:cNvPr id="74" name="Google Shape;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420c69fc7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420c69fc7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 diagrams can be directly mapped to propositional formulas, defining a formal semantics of feature diagrams that we can analyze to prove our system will meet our requirements. In formulae, all feature names are interpreted as propositional variables. If the feature has been selected, the variable evaluates to true. If it is not selected, it evaluates to false. In the examples here, p, f and f_i are features. P is the parent of F.  A mandatory feature definition mandatory(p,f) between a parent feature p and a child feature f corresponds to a logical equivalence. That is, whenever the parent feature is selected, so too must the child and vice versa - the double arrow </a:t>
            </a:r>
            <a:r>
              <a:rPr lang="sv-SE">
                <a:solidFill>
                  <a:srgbClr val="4F4F4F"/>
                </a:solidFill>
              </a:rPr>
              <a:t>(in the graphical version, this is denoted by a filled bullet at the child feature f). An optional feature, denoted graphically by an empty bullet, is written as optional(p,f) and corresponds to implication. The implication states that the parent p may be chosen independently from f, but the child f can only be chosen if p is selected</a:t>
            </a:r>
            <a:endParaRPr/>
          </a:p>
        </p:txBody>
      </p:sp>
      <p:sp>
        <p:nvSpPr>
          <p:cNvPr id="363" name="Google Shape;363;ga420c69fc7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a420c69fc7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a420c69fc7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t>
            </a:r>
            <a:r>
              <a:rPr lang="sv-SE"/>
              <a:t>he alternative constraint defines a one-out-of-many choice (xor) and is denoted by an empty arc in graphical feature diagrams. The definition alternative has as first parameter the parent feature p and as second parameter a non-empty set {f1,...,f_n} of child features. Mapped to propositional logic, this is a disjunction, in which, at least, one child feature is selected when the parent is chosen (first half of equation, go over). Additionally (second half of equation), we ensure for each pair of child features that no two child features are selected together -maintaining the exclusive choice - that adds an AND for all pairs of features saying they won’t be there together. An unrestricted choice or “or”, denoted by a filled arc in feature diagrams, defines a some-out-of-many choice. Again, the definition choice(p,{f1,...fn}) has as second parameter a non-empty set of child features. Mapped to propositional logic, the selection of p is equivalent to a disjunction of the child features, where we choose at least one - the first half of the alternative constraint. Now, these examples have been between a parent and child, but can be expressed between any pair of features. We can also define arbitrary propositional formulae between any two features. </a:t>
            </a:r>
            <a:endParaRPr/>
          </a:p>
        </p:txBody>
      </p:sp>
      <p:sp>
        <p:nvSpPr>
          <p:cNvPr id="374" name="Google Shape;374;ga420c69fc7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5e1427166_0_5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f5e1427166_0_5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cross-tree constraints can be expressed as propositional formulas, as well. In fact, they are often already specified as propositional formulas in the corresponding graphical notations, like in the examples we showed - in terms of implication, and, or, and so on. Therefore, we can directly reuse them in the logic representation as well. All formulas for cross-tree constraints are connected via conjunction (by AND), which restricts the set of possible products we can build.</a:t>
            </a:r>
            <a:endParaRPr/>
          </a:p>
          <a:p>
            <a:pPr indent="0" lvl="0" marL="0" rtl="0" algn="l">
              <a:spcBef>
                <a:spcPts val="0"/>
              </a:spcBef>
              <a:spcAft>
                <a:spcPts val="0"/>
              </a:spcAft>
              <a:buNone/>
            </a:pPr>
            <a:r>
              <a:rPr lang="sv-SE"/>
              <a:t>This means that we have a formula for each relationship between nodes in the graphical model and for each cross-tree constraint. We can join these together into a single formula that </a:t>
            </a:r>
            <a:r>
              <a:rPr lang="sv-SE"/>
              <a:t>describes</a:t>
            </a:r>
            <a:r>
              <a:rPr lang="sv-SE"/>
              <a:t> the entire model. The corresponding propositional formula of the feature constraints and the cross-tree constraints are conjoined using AND, resulting in one propositional formula that represents the semantics of the whole feature diagram. This formula can then be used in various ways to analye our product line and the products we can build.</a:t>
            </a:r>
            <a:endParaRPr/>
          </a:p>
          <a:p>
            <a:pPr indent="0" lvl="0" marL="0" rtl="0" algn="l">
              <a:spcBef>
                <a:spcPts val="0"/>
              </a:spcBef>
              <a:spcAft>
                <a:spcPts val="0"/>
              </a:spcAft>
              <a:buNone/>
            </a:pPr>
            <a:r>
              <a:rPr lang="sv-SE"/>
              <a:t>(go over formula)</a:t>
            </a:r>
            <a:endParaRPr/>
          </a:p>
        </p:txBody>
      </p:sp>
      <p:sp>
        <p:nvSpPr>
          <p:cNvPr id="383" name="Google Shape;383;gf5e1427166_0_5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420c69fc7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a420c69fc7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Analyzing feature models is a good starting point for analyzing a product line, because it is well understood and comparably simple. These analyses not only provide support for reasoning about feature models themselves, but also provide a foundation for analyzing the code of a software product line later. All the analyses discussed today are concerned with the feature model (in domain analysis) and feature selections (in requirements analysis in application engineering). Among many others, feature model analyses can provide answers to the following questions: • Is a given feature selection valid for a given feature model? • Is the given feature model consistent (that is, is there at least one valid feature selection)? • Do the following assumptions hold for my feature model (testing)? • Which features are mandatory? • Which features can never be selected (dead features)? • How many valid feature selections does a given feature model have? • Are two feature models equivalent (that is, do they define the same feature selections)? • Given a partial feature selection, what other features must be included (or excluded)? • Given a partial feature selection, what features should be selected to produce the product with lowest cost, lowest size, best security, or highest performance? All of these questions can be answered with analyses of feature models and feature selections, and can be automated with tool support. Each can be encoded as a Boolean satisfiability problem that can be answered automatically with SAT solvers, </a:t>
            </a:r>
            <a:endParaRPr/>
          </a:p>
        </p:txBody>
      </p:sp>
      <p:sp>
        <p:nvSpPr>
          <p:cNvPr id="399" name="Google Shape;399;ga420c69fc7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a420c69fc7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a420c69fc7_0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question that we can answer easily is whether a given feature selection is valid for a given feature model. To this end, we translate the feature model into a propositional formula φ (phi). A feature selection is valid if and only if the interpretation of the formula, in which we assign true for every selected feature and false otherwise, is a valid solution to the formula. In other words, we substitute every variable corresponding to a selected feature by true and every other variable by false; the selection is valid if the overall formula, φ, is true. The operation is computationally very cheap (linear in the size of φ). A typical application of this analysis is during the requirements-analysis phase of application engineering - where we are building a concrete product. When a user selects features, we can give immediate feedback whether the current selection is valid. We don’t even need a SAT solver - just plug in what we did to the formula. For example, this is implemented already in the configuration dialog of FeatureIDE (sorry for the blurry screenshot). Next to the root feature, FeatureIDE indicates whether the current selection is valid.  in addition, the red “-” shows features we cannot select given our current selections (undirected can’t be chosen because we chose directed, MST can’t be chosen because we selected directed and it needs undirected)</a:t>
            </a:r>
            <a:endParaRPr/>
          </a:p>
        </p:txBody>
      </p:sp>
      <p:sp>
        <p:nvSpPr>
          <p:cNvPr id="407" name="Google Shape;407;ga420c69fc7_0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a420c69fc7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a420c69fc7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a:t>
            </a:r>
            <a:r>
              <a:rPr lang="sv-SE"/>
              <a:t>we show a subset of the feature model of our graph example and its corresponding propositional formula φ (phi). (go over graph (required edge type, weights/algo options, algorithm is OR, edge type and MST type are XOR, two cross-tree constraints (cycle, MST)). This graph translates into this propositional formula, which incorporates the choice types and cross-tree constraints (go over)</a:t>
            </a:r>
            <a:endParaRPr/>
          </a:p>
        </p:txBody>
      </p:sp>
      <p:sp>
        <p:nvSpPr>
          <p:cNvPr id="416" name="Google Shape;416;ga420c69fc7_0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75a4da306b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75a4da306b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check whether {GraphLibrary, EdgeType, Directed} is a valid selection, we substitute all variables of φ with the corresponding assignment (click) (match with formula) </a:t>
            </a:r>
            <a:endParaRPr/>
          </a:p>
          <a:p>
            <a:pPr indent="0" lvl="0" marL="0" rtl="0" algn="l">
              <a:spcBef>
                <a:spcPts val="0"/>
              </a:spcBef>
              <a:spcAft>
                <a:spcPts val="0"/>
              </a:spcAft>
              <a:buNone/>
            </a:pPr>
            <a:r>
              <a:rPr lang="sv-SE"/>
              <a:t>Ok, we can clearly clean this up and simplify, but we basically want to step one by one and make sure each clause evaluates to true. </a:t>
            </a:r>
            <a:endParaRPr/>
          </a:p>
          <a:p>
            <a:pPr indent="0" lvl="0" marL="0" rtl="0" algn="l">
              <a:spcBef>
                <a:spcPts val="0"/>
              </a:spcBef>
              <a:spcAft>
                <a:spcPts val="0"/>
              </a:spcAft>
              <a:buNone/>
            </a:pPr>
            <a:r>
              <a:rPr lang="sv-SE"/>
              <a:t>Let’s do some quick cleaning by evaluating all simple AND/OR expressions, then  check the rest (go over, click)</a:t>
            </a:r>
            <a:endParaRPr/>
          </a:p>
          <a:p>
            <a:pPr indent="0" lvl="0" marL="0" rtl="0" algn="l">
              <a:spcBef>
                <a:spcPts val="0"/>
              </a:spcBef>
              <a:spcAft>
                <a:spcPts val="0"/>
              </a:spcAft>
              <a:buNone/>
            </a:pPr>
            <a:r>
              <a:rPr lang="sv-SE"/>
              <a:t>Ok - not too bad. Let’s go over these. </a:t>
            </a:r>
            <a:endParaRPr/>
          </a:p>
          <a:p>
            <a:pPr indent="0" lvl="0" marL="0" rtl="0" algn="l">
              <a:spcBef>
                <a:spcPts val="0"/>
              </a:spcBef>
              <a:spcAft>
                <a:spcPts val="0"/>
              </a:spcAft>
              <a:buNone/>
            </a:pPr>
            <a:r>
              <a:rPr lang="sv-SE"/>
              <a:t>(F ⇒ T) is OK, as is (F ⇒ F) . This would only be bad if True implied False. We can have neither. We can have GraphLibrary without Weighted. We can’t have Weighted without GraphLibrary</a:t>
            </a:r>
            <a:endParaRPr/>
          </a:p>
          <a:p>
            <a:pPr indent="0" lvl="0" marL="0" rtl="0" algn="l">
              <a:spcBef>
                <a:spcPts val="0"/>
              </a:spcBef>
              <a:spcAft>
                <a:spcPts val="0"/>
              </a:spcAft>
              <a:buNone/>
            </a:pPr>
            <a:r>
              <a:rPr lang="sv-SE"/>
              <a:t>(click) This is OK</a:t>
            </a:r>
            <a:endParaRPr/>
          </a:p>
        </p:txBody>
      </p:sp>
      <p:sp>
        <p:nvSpPr>
          <p:cNvPr id="426" name="Google Shape;426;g175a4da306b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75a4da306b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75a4da306b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we want to see if {GraphLibrary, EdgeType, Directed, Undirect} is a valid selection. We again start with substituting all variables of φ with the corresponding assignment (click) (match with formula, ) Now, again let’s clean it up by solving the subexpressions. Some of you have already spotted the problem, but let’s start with the AND/OR/NOT again. </a:t>
            </a:r>
            <a:endParaRPr/>
          </a:p>
          <a:p>
            <a:pPr indent="0" lvl="0" marL="0" rtl="0" algn="l">
              <a:spcBef>
                <a:spcPts val="0"/>
              </a:spcBef>
              <a:spcAft>
                <a:spcPts val="0"/>
              </a:spcAft>
              <a:buClr>
                <a:schemeClr val="dk1"/>
              </a:buClr>
              <a:buSzPts val="1100"/>
              <a:buFont typeface="Arial"/>
              <a:buNone/>
            </a:pPr>
            <a:r>
              <a:rPr lang="sv-SE"/>
              <a:t>(click) This is not an acceptable feature selection. Again, make substitutions of true and false and check the result of evaluating the complete formula assignment and see if it works</a:t>
            </a:r>
            <a:endParaRPr/>
          </a:p>
        </p:txBody>
      </p:sp>
      <p:sp>
        <p:nvSpPr>
          <p:cNvPr id="440" name="Google Shape;440;g175a4da306b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72c931770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72c931770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next question we attempt to answer is: Is there any valid feature selection for a given feature model? We say a feature model is consistent if it has at least one valid feature selection; otherwise, we say the feature model is inconsistent. In a model with many cross-tree constraints, such question is not trivial to answer; adding contradictory constraints by accident can easily happen. Naively, we could automatically check all possible feature selections until we find a valid one. This does not scale to larger models, and as a result, determining whether a featrure model is consistent  is an NP-complete problem, meaning that there is no guaranteed efficient algorithm. In practice, we encode the question as a Boolean satisfiability problem and use a SAT solver to compute the answer. To ask whether a feature model is consistent, we simply determine whether its Boolean representation φ is satisfiable (SAT(φ)). Modern SAT solvers can solve many of these problems with great efficiency and can also output the first valid feature selection they find (that is, a solution to the formula). </a:t>
            </a:r>
            <a:endParaRPr/>
          </a:p>
        </p:txBody>
      </p:sp>
      <p:sp>
        <p:nvSpPr>
          <p:cNvPr id="454" name="Google Shape;454;g172c931770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72c9317708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72c9317708_0_1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engineer typically knows certain facts that must hold in the domain and that should also hold in the feature model to ensure the system we build is a valid one. For example, in graph library we have been using as an example, we know that feature Cycle requires the feature Directed. This fact must be embodied in the feature model; the feature model must not allow any selection to violate that dependency or there will be issues in the corresponding system. In the graph example, the constraint is pretty easily fulfilled, it is even stated directly as a cross-tree constraint in the feature model. However, especially in large models, it is really easy to forget constraints, or not even realize they should exist when you first create the model. In these cases, we may want to ensure the model meets our stated properties. If it does. it is more likely the systems we build in the application engineering phase will as well. To test a feature model, we check an assumption, encoded as a second propositional formula ψ (psi) (such as Cycle ⇒ Directed), in a feature model encoded as φ. The idea is simple: We check that the feature model implies the assumption (φ ⇒ ψ). Phrased differently, we check whether φ ∧ ¬ψ is satisfiable; if it is, the feature model is incorrect as there exists a valid feature selection in φ that does not satisfy ψ. In a practical setting, a domain expert can test a feature model by creating a list of assumptions that the feature model must satisfy and follow this process to search for violations.</a:t>
            </a:r>
            <a:endParaRPr/>
          </a:p>
        </p:txBody>
      </p:sp>
      <p:sp>
        <p:nvSpPr>
          <p:cNvPr id="462" name="Google Shape;462;g172c9317708_0_1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5e1427166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 name="Google Shape;83;gf5e1427166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a quick review, </a:t>
            </a:r>
            <a:r>
              <a:rPr lang="sv-SE" sz="1000">
                <a:latin typeface="Arial"/>
                <a:ea typeface="Arial"/>
                <a:cs typeface="Arial"/>
                <a:sym typeface="Arial"/>
              </a:rPr>
              <a:t>Variation point: the variation point describes where differences exist in the final systems (e.g. systems may differ with respect to the operating systems they rely on, with respect to whether they support a particular feature or not, which algorithm a feature uses, etc.) For example, we may have a security alarm product line that can perform different types of detection. Which are supported by a concrete alarm? This is essentially where you make a choice between the different possibilities that exist to satisfy a variation point , what we call features </a:t>
            </a:r>
            <a:endParaRPr/>
          </a:p>
        </p:txBody>
      </p:sp>
      <p:sp>
        <p:nvSpPr>
          <p:cNvPr id="84" name="Google Shape;84;gf5e1427166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75a4da306b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75a4da306b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Here, we have the graph library again. To test this model, we want to state constraints that are not already encoded into our formula as a set of propositional formulae. For example, here are three facts we could assess. The first two facts state that an MST algorithm requires Weighted graphs. The third states that both Prim and Kruskal algorithms will never both be present in a graph product. To check whether these are true, (box). In this example, facts 1-3 are true and 4 is false - MST implies weighted, but not in the other direction.You can have weighted and Cycle or shortest path.</a:t>
            </a:r>
            <a:endParaRPr/>
          </a:p>
          <a:p>
            <a:pPr indent="0" lvl="0" marL="0" rtl="0" algn="l">
              <a:spcBef>
                <a:spcPts val="0"/>
              </a:spcBef>
              <a:spcAft>
                <a:spcPts val="0"/>
              </a:spcAft>
              <a:buNone/>
            </a:pPr>
            <a:r>
              <a:t/>
            </a:r>
            <a:endParaRPr/>
          </a:p>
        </p:txBody>
      </p:sp>
      <p:sp>
        <p:nvSpPr>
          <p:cNvPr id="470" name="Google Shape;470;g175a4da306b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72c9317708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72c9317708_0_1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Two common examples of this is when</a:t>
            </a:r>
            <a:r>
              <a:rPr lang="sv-SE"/>
              <a:t> we might want to know if a feature is either dead or mandatory. A dead feature is never used in any product. In contrast, a mandatory feature is always used in every product. Given φ of a feature model, there is at least one valid feature selection with feature f, iff φ ∧ f is satisfiable, and there is at least one valid feature selection without feature f, iff φ ∧ ¬f is satisfiable. A feature is dead if there is no valid feature selection with it (¬SAT(φ ∧ f)) and mandatory if there is none without it (¬SAT(φ ∧ ¬f)). To detect all dead (or mandatory) features, we simply iterate over all features. A typical application of detecting dead features is to report warnings. If a dead feature is detected, we alert the developer. This means that no possible product will ever have that feature, which makes us ask why its there in the first place. It’s likely that we made a mistake in our constraints that results in that feature never being selected. Also, an editor may issue a warning of a false optional feature if analysis reports that a feature that is modeled as optional feature (or part of a choice or alternative group) is actually mandatory in all valid feature selections. Dead and false optional features can be considered code smells of feature models that indicate possible defects. We likely made some kind of mistake in specifying the model. This is really easy to do when we evolve a model over time.</a:t>
            </a:r>
            <a:endParaRPr/>
          </a:p>
        </p:txBody>
      </p:sp>
      <p:sp>
        <p:nvSpPr>
          <p:cNvPr id="482" name="Google Shape;482;g172c9317708_0_1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72c9317708_0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72c9317708_0_2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we have the graph library again. This model has no dead features as it is. GraphLibrary and EdgeType are mandatory (root needed no matter what, no options - edge type has filled circle so we must choose it, others at same level are optional, so can be skipped). If we make also feature Undirected mandatory by adding a constraint (φ  = φ ∧ Undirected), the features Directed and Cycle would become dead features</a:t>
            </a:r>
            <a:endParaRPr/>
          </a:p>
        </p:txBody>
      </p:sp>
      <p:sp>
        <p:nvSpPr>
          <p:cNvPr id="490" name="Google Shape;490;g172c9317708_0_2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75a4da306b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75a4da306b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we have the graph library again. This model has no dead features as it is. GraphLibrary and EdgeType are mandatory (root needed no matter what, no options - edge type has filled circle so we must choose it, others at same level are optional, so can be skipped). If we make also feature Undirected mandatory by adding a constraint (φ  = φ ∧ Undirected), the features Directed and Cycle would become dead features</a:t>
            </a:r>
            <a:endParaRPr/>
          </a:p>
        </p:txBody>
      </p:sp>
      <p:sp>
        <p:nvSpPr>
          <p:cNvPr id="499" name="Google Shape;499;g175a4da306b_0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72c9317708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72c9317708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(files tab in canvas, in the lectures folder - this link goes directly to it) Consider the following Feature Models. </a:t>
            </a:r>
            <a:endParaRPr b="1" sz="1100">
              <a:latin typeface="Arial"/>
              <a:ea typeface="Arial"/>
              <a:cs typeface="Arial"/>
              <a:sym typeface="Arial"/>
            </a:endParaRPr>
          </a:p>
          <a:p>
            <a:pPr indent="0" lvl="0" marL="0" rtl="0" algn="l">
              <a:lnSpc>
                <a:spcPct val="115000"/>
              </a:lnSpc>
              <a:spcBef>
                <a:spcPts val="0"/>
              </a:spcBef>
              <a:spcAft>
                <a:spcPts val="0"/>
              </a:spcAft>
              <a:buNone/>
            </a:pPr>
            <a:r>
              <a:rPr lang="sv-SE" sz="1100">
                <a:latin typeface="Arial"/>
                <a:ea typeface="Arial"/>
                <a:cs typeface="Arial"/>
                <a:sym typeface="Arial"/>
              </a:rPr>
              <a:t>Translate the feature model into a propositional logic formula. Note that the logical expressions next to models A, B, and D are cross-tree constraints that must be incorporated as well.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Provide two valid and two invalid feature selections (if possible).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Determine whether the feature model is consistent (are there any valid configurations?). If it is not consistent, identify one reason why.</a:t>
            </a:r>
            <a:endParaRPr sz="1100">
              <a:latin typeface="Arial"/>
              <a:ea typeface="Arial"/>
              <a:cs typeface="Arial"/>
              <a:sym typeface="Arial"/>
            </a:endParaRPr>
          </a:p>
          <a:p>
            <a:pPr indent="0" lvl="0" marL="0" rtl="0" algn="l">
              <a:lnSpc>
                <a:spcPct val="115000"/>
              </a:lnSpc>
              <a:spcBef>
                <a:spcPts val="0"/>
              </a:spcBef>
              <a:spcAft>
                <a:spcPts val="0"/>
              </a:spcAft>
              <a:buNone/>
            </a:pPr>
            <a:r>
              <a:rPr b="1" lang="sv-SE" sz="1100">
                <a:latin typeface="Arial"/>
                <a:ea typeface="Arial"/>
                <a:cs typeface="Arial"/>
                <a:sym typeface="Arial"/>
              </a:rPr>
              <a:t>(Do A with everyone. Then have them try)</a:t>
            </a:r>
            <a:endParaRPr b="1"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510" name="Google Shape;510;g172c9317708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72c9317708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72c9317708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(do </a:t>
            </a:r>
            <a:r>
              <a:rPr lang="sv-SE" sz="1100">
                <a:latin typeface="Arial"/>
                <a:ea typeface="Arial"/>
                <a:cs typeface="Arial"/>
                <a:sym typeface="Arial"/>
              </a:rPr>
              <a:t>together)</a:t>
            </a:r>
            <a:endParaRPr sz="1100">
              <a:latin typeface="Arial"/>
              <a:ea typeface="Arial"/>
              <a:cs typeface="Arial"/>
              <a:sym typeface="Arial"/>
            </a:endParaRPr>
          </a:p>
        </p:txBody>
      </p:sp>
      <p:sp>
        <p:nvSpPr>
          <p:cNvPr id="519" name="Google Shape;519;g172c9317708_0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72c9317708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72c9317708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Consider the following Feature Models. </a:t>
            </a:r>
            <a:r>
              <a:rPr b="1" lang="sv-SE" sz="1100">
                <a:latin typeface="Arial"/>
                <a:ea typeface="Arial"/>
                <a:cs typeface="Arial"/>
                <a:sym typeface="Arial"/>
              </a:rPr>
              <a:t>Start with Models A and B. If you have time, also try Models C and D.</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Translate the feature model into a propositional logic formula. Note that the logical expressions next to models A, B, and D are cross-tree constraints that must be incorporated as well.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Provide two valid and two invalid feature selections (if possible).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Determine whether the feature model is consistent (are there any valid configurations?). If it is not consistent, identify one reason why.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530" name="Google Shape;530;g172c9317708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72c9317708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72c9317708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Consider the following Feature Models. </a:t>
            </a:r>
            <a:r>
              <a:rPr b="1" lang="sv-SE" sz="1100">
                <a:latin typeface="Arial"/>
                <a:ea typeface="Arial"/>
                <a:cs typeface="Arial"/>
                <a:sym typeface="Arial"/>
              </a:rPr>
              <a:t>Start with Models A and B. If you have time, also try Models C and D.</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Translate the feature model into a propositional logic formula. Note that the logical expressions next to models A, B, and D are cross-tree constraints that must be incorporated as well.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Provide two valid and two invalid feature selections (if possible).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Determine whether the feature model is consistent (are there any valid configurations?). If it is not consistent, identify one reason why.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541" name="Google Shape;541;g172c9317708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72c9317708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72c9317708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Consider the following Feature Models. </a:t>
            </a:r>
            <a:r>
              <a:rPr b="1" lang="sv-SE" sz="1100">
                <a:latin typeface="Arial"/>
                <a:ea typeface="Arial"/>
                <a:cs typeface="Arial"/>
                <a:sym typeface="Arial"/>
              </a:rPr>
              <a:t>Start with Models A and B. If you have time, also try Models C and D.</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Translate the feature model into a propositional logic formula. Note that the logical expressions next to models A, B, and D are cross-tree constraints that must be incorporated as well.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Provide two valid and two invalid feature selections (if possible).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Determine whether the feature model is consistent (are there any valid configurations?). If it is not consistent, identify one reason why.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552" name="Google Shape;552;g172c9317708_0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f5e1427166_0_4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f5e1427166_0_4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gf5e1427166_0_4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f5e1427166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f5e1427166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00">
                <a:solidFill>
                  <a:srgbClr val="131413"/>
                </a:solidFill>
                <a:latin typeface="Arial"/>
                <a:ea typeface="Arial"/>
                <a:cs typeface="Arial"/>
                <a:sym typeface="Arial"/>
              </a:rPr>
              <a:t>A </a:t>
            </a:r>
            <a:r>
              <a:rPr i="1" lang="sv-SE" sz="1000">
                <a:solidFill>
                  <a:srgbClr val="0000FF"/>
                </a:solidFill>
                <a:latin typeface="Arial"/>
                <a:ea typeface="Arial"/>
                <a:cs typeface="Arial"/>
                <a:sym typeface="Arial"/>
              </a:rPr>
              <a:t>feature </a:t>
            </a:r>
            <a:r>
              <a:rPr lang="sv-SE" sz="1000">
                <a:solidFill>
                  <a:srgbClr val="131413"/>
                </a:solidFill>
                <a:latin typeface="Arial"/>
                <a:ea typeface="Arial"/>
                <a:cs typeface="Arial"/>
                <a:sym typeface="Arial"/>
              </a:rPr>
              <a:t>is a end-user-visible - that’s key - characteristic or behavior of the system (2). Features are used in product-line engineering to specify and communicate commonalities and variabilities, the differences, of the products between stakeholders and designers, and to guide structure, reuse, and variation across all phases of the development life cycle. The product portfolio of a product line is defined by its features and their relations. A specific product is identified by a subset of features, called a </a:t>
            </a:r>
            <a:r>
              <a:rPr i="1" lang="sv-SE" sz="1000">
                <a:solidFill>
                  <a:srgbClr val="0000FF"/>
                </a:solidFill>
                <a:latin typeface="Arial"/>
                <a:ea typeface="Arial"/>
                <a:cs typeface="Arial"/>
                <a:sym typeface="Arial"/>
              </a:rPr>
              <a:t>feature selection</a:t>
            </a:r>
            <a:r>
              <a:rPr lang="sv-SE" sz="1000">
                <a:solidFill>
                  <a:srgbClr val="131413"/>
                </a:solidFill>
                <a:latin typeface="Arial"/>
                <a:ea typeface="Arial"/>
                <a:cs typeface="Arial"/>
                <a:sym typeface="Arial"/>
              </a:rPr>
              <a:t>. A </a:t>
            </a:r>
            <a:r>
              <a:rPr i="1" lang="sv-SE" sz="1000">
                <a:solidFill>
                  <a:srgbClr val="0000FF"/>
                </a:solidFill>
                <a:latin typeface="Arial"/>
                <a:ea typeface="Arial"/>
                <a:cs typeface="Arial"/>
                <a:sym typeface="Arial"/>
              </a:rPr>
              <a:t>product </a:t>
            </a:r>
            <a:r>
              <a:rPr lang="sv-SE" sz="1000">
                <a:solidFill>
                  <a:srgbClr val="131413"/>
                </a:solidFill>
                <a:latin typeface="Arial"/>
                <a:ea typeface="Arial"/>
                <a:cs typeface="Arial"/>
                <a:sym typeface="Arial"/>
              </a:rPr>
              <a:t>of a product line is specified by a valid feature selection (a subset of the features of the product line). A feature selection is </a:t>
            </a:r>
            <a:r>
              <a:rPr i="1" lang="sv-SE" sz="1000">
                <a:solidFill>
                  <a:srgbClr val="0000FF"/>
                </a:solidFill>
                <a:latin typeface="Arial"/>
                <a:ea typeface="Arial"/>
                <a:cs typeface="Arial"/>
                <a:sym typeface="Arial"/>
              </a:rPr>
              <a:t>valid </a:t>
            </a:r>
            <a:r>
              <a:rPr lang="sv-SE" sz="1000">
                <a:solidFill>
                  <a:srgbClr val="131413"/>
                </a:solidFill>
                <a:latin typeface="Arial"/>
                <a:ea typeface="Arial"/>
                <a:cs typeface="Arial"/>
                <a:sym typeface="Arial"/>
              </a:rPr>
              <a:t>if and only if it fulfills all variability and </a:t>
            </a:r>
            <a:r>
              <a:rPr i="1" lang="sv-SE" sz="1000">
                <a:solidFill>
                  <a:srgbClr val="0000FF"/>
                </a:solidFill>
                <a:latin typeface="Arial"/>
                <a:ea typeface="Arial"/>
                <a:cs typeface="Arial"/>
                <a:sym typeface="Arial"/>
              </a:rPr>
              <a:t>feature dependencies</a:t>
            </a:r>
            <a:r>
              <a:rPr lang="sv-SE" sz="1000">
                <a:solidFill>
                  <a:srgbClr val="131413"/>
                </a:solidFill>
                <a:latin typeface="Arial"/>
                <a:ea typeface="Arial"/>
                <a:cs typeface="Arial"/>
                <a:sym typeface="Arial"/>
              </a:rPr>
              <a:t>. </a:t>
            </a:r>
            <a:endParaRPr sz="1000">
              <a:solidFill>
                <a:srgbClr val="131413"/>
              </a:solidFill>
              <a:latin typeface="Arial"/>
              <a:ea typeface="Arial"/>
              <a:cs typeface="Arial"/>
              <a:sym typeface="Arial"/>
            </a:endParaRPr>
          </a:p>
        </p:txBody>
      </p:sp>
      <p:sp>
        <p:nvSpPr>
          <p:cNvPr id="93" name="Google Shape;93;gf5e1427166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72c9317708_0_2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72c9317708_0_2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9660c5376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9660c5376a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ab111edaec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gab111edaec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75a4da306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75a4da306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solidFill>
                  <a:srgbClr val="131413"/>
                </a:solidFill>
                <a:latin typeface="Arial"/>
                <a:ea typeface="Arial"/>
                <a:cs typeface="Arial"/>
                <a:sym typeface="Arial"/>
              </a:rPr>
              <a:t>Modeling the possible variability is a crucial step in product-line development. A common approach is to express variability in terms of common and optional features, a process called </a:t>
            </a:r>
            <a:r>
              <a:rPr i="1" lang="sv-SE" sz="1000">
                <a:solidFill>
                  <a:srgbClr val="0000FF"/>
                </a:solidFill>
                <a:latin typeface="Arial"/>
                <a:ea typeface="Arial"/>
                <a:cs typeface="Arial"/>
                <a:sym typeface="Arial"/>
              </a:rPr>
              <a:t>feature modeling</a:t>
            </a:r>
            <a:r>
              <a:rPr lang="sv-SE" sz="1000">
                <a:solidFill>
                  <a:srgbClr val="131413"/>
                </a:solidFill>
                <a:latin typeface="Arial"/>
                <a:ea typeface="Arial"/>
                <a:cs typeface="Arial"/>
                <a:sym typeface="Arial"/>
              </a:rPr>
              <a:t>. </a:t>
            </a:r>
            <a:r>
              <a:rPr i="1" lang="sv-SE" sz="1000">
                <a:solidFill>
                  <a:srgbClr val="131413"/>
                </a:solidFill>
                <a:latin typeface="Arial"/>
                <a:ea typeface="Arial"/>
                <a:cs typeface="Arial"/>
                <a:sym typeface="Arial"/>
              </a:rPr>
              <a:t>A feature model documents a product line’s variability</a:t>
            </a:r>
            <a:r>
              <a:rPr lang="sv-SE" sz="1000">
                <a:solidFill>
                  <a:srgbClr val="131413"/>
                </a:solidFill>
                <a:latin typeface="Arial"/>
                <a:ea typeface="Arial"/>
                <a:cs typeface="Arial"/>
                <a:sym typeface="Arial"/>
              </a:rPr>
              <a:t>. It specifies the set of valid products that we can create, based on the constraints between features at a single variation point or across multiple variation points, specified in a hierarchical manner. Feature models take two forms. First is a graphical form, called a feature diagram, where we create an expanding hierarchy of variation points and the features to fill them, expressed along with additional constraints between these features. This allows us to quickly understand how our common platform can create a variety of real products, and to quickly understand what products represent a valid configuration of the feature model. Besides introducing the graphical language of feature diagrams, we also connect the graphical representation to a formal representation that is the basis of engineering tools that can quickly be used to answer questions about our planned product line - are particular configuraton is valid, are there constraints that are specified incorrectly, what code connects to particular features, and so on.</a:t>
            </a:r>
            <a:endParaRPr/>
          </a:p>
        </p:txBody>
      </p:sp>
      <p:sp>
        <p:nvSpPr>
          <p:cNvPr id="101" name="Google Shape;101;g175a4da306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451feef84_0_4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451feef84_0_4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 break or adjust</a:t>
            </a:r>
            <a:endParaRPr/>
          </a:p>
        </p:txBody>
      </p:sp>
      <p:sp>
        <p:nvSpPr>
          <p:cNvPr id="109" name="Google Shape;109;ga451feef84_0_4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420c69fc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420c69fc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 diagrams are a standard visual representation, whose semantics are specified by a translation into propositional logic. Feature diagrams define a feature model as a hierarchy of features and constraints among them. It is a tree whose nodes are labeled with feature names. Different notations convey parent–child relationships between features and their constraints. </a:t>
            </a:r>
            <a:r>
              <a:rPr lang="sv-SE" sz="1100">
                <a:latin typeface="Arial"/>
                <a:ea typeface="Arial"/>
                <a:cs typeface="Arial"/>
                <a:sym typeface="Arial"/>
              </a:rPr>
              <a:t>	</a:t>
            </a:r>
            <a:r>
              <a:rPr lang="sv-SE" sz="1000">
                <a:solidFill>
                  <a:srgbClr val="131413"/>
                </a:solidFill>
                <a:latin typeface="Arial"/>
                <a:ea typeface="Arial"/>
                <a:cs typeface="Arial"/>
                <a:sym typeface="Arial"/>
              </a:rPr>
              <a:t>If a feature </a:t>
            </a:r>
            <a:r>
              <a:rPr lang="sv-SE" sz="900">
                <a:latin typeface="Arial"/>
                <a:ea typeface="Arial"/>
                <a:cs typeface="Arial"/>
                <a:sym typeface="Arial"/>
              </a:rPr>
              <a:t>f </a:t>
            </a:r>
            <a:r>
              <a:rPr lang="sv-SE" sz="1000">
                <a:solidFill>
                  <a:srgbClr val="131413"/>
                </a:solidFill>
                <a:latin typeface="Arial"/>
                <a:ea typeface="Arial"/>
                <a:cs typeface="Arial"/>
                <a:sym typeface="Arial"/>
              </a:rPr>
              <a:t>is a child of another feature </a:t>
            </a:r>
            <a:r>
              <a:rPr lang="sv-SE" sz="900">
                <a:latin typeface="Arial"/>
                <a:ea typeface="Arial"/>
                <a:cs typeface="Arial"/>
                <a:sym typeface="Arial"/>
              </a:rPr>
              <a:t>p</a:t>
            </a:r>
            <a:r>
              <a:rPr lang="sv-SE" sz="1000">
                <a:solidFill>
                  <a:srgbClr val="131413"/>
                </a:solidFill>
                <a:latin typeface="Arial"/>
                <a:ea typeface="Arial"/>
                <a:cs typeface="Arial"/>
                <a:sym typeface="Arial"/>
              </a:rPr>
              <a:t>, </a:t>
            </a:r>
            <a:r>
              <a:rPr lang="sv-SE" sz="900">
                <a:latin typeface="Arial"/>
                <a:ea typeface="Arial"/>
                <a:cs typeface="Arial"/>
                <a:sym typeface="Arial"/>
              </a:rPr>
              <a:t>f </a:t>
            </a:r>
            <a:r>
              <a:rPr lang="sv-SE" sz="1000">
                <a:solidFill>
                  <a:srgbClr val="131413"/>
                </a:solidFill>
                <a:latin typeface="Arial"/>
                <a:ea typeface="Arial"/>
                <a:cs typeface="Arial"/>
                <a:sym typeface="Arial"/>
              </a:rPr>
              <a:t>can be selected only when </a:t>
            </a:r>
            <a:r>
              <a:rPr lang="sv-SE" sz="900">
                <a:latin typeface="Arial"/>
                <a:ea typeface="Arial"/>
                <a:cs typeface="Arial"/>
                <a:sym typeface="Arial"/>
              </a:rPr>
              <a:t>p </a:t>
            </a:r>
            <a:r>
              <a:rPr lang="sv-SE" sz="1000">
                <a:solidFill>
                  <a:srgbClr val="131413"/>
                </a:solidFill>
                <a:latin typeface="Arial"/>
                <a:ea typeface="Arial"/>
                <a:cs typeface="Arial"/>
                <a:sym typeface="Arial"/>
              </a:rPr>
              <a:t>is also selected. Typically, a feature diagram includes mutual relations between features. For example, the parent feature denotes a more general concept and the child a specialization. For example, the parent might be “Sensor” - a abstract concept, and a child might be “RADAR” a specific kind of sensor.</a:t>
            </a:r>
            <a:endParaRPr sz="1000">
              <a:solidFill>
                <a:srgbClr val="131413"/>
              </a:solidFill>
              <a:latin typeface="Arial"/>
              <a:ea typeface="Arial"/>
              <a:cs typeface="Arial"/>
              <a:sym typeface="Arial"/>
            </a:endParaRPr>
          </a:p>
          <a:p>
            <a:pPr indent="0" lvl="0" marL="0" rtl="0" algn="l">
              <a:lnSpc>
                <a:spcPct val="115000"/>
              </a:lnSpc>
              <a:spcBef>
                <a:spcPts val="0"/>
              </a:spcBef>
              <a:spcAft>
                <a:spcPts val="0"/>
              </a:spcAft>
              <a:buNone/>
            </a:pPr>
            <a:r>
              <a:rPr lang="sv-SE"/>
              <a:t>On the left, </a:t>
            </a:r>
            <a:r>
              <a:rPr lang="sv-SE">
                <a:solidFill>
                  <a:srgbClr val="4F4F4F"/>
                </a:solidFill>
              </a:rPr>
              <a:t>The parent node is labeled with p, the child node with f.  If a feature f is a child of another feature p, f can be selected only when p is also selected. </a:t>
            </a:r>
            <a:r>
              <a:rPr lang="sv-SE"/>
              <a:t>Mandatory and optional features are distinguished by a small circle on the child node—a filled bullet denotes a mandatory feature, whereas an empty bullet denotes an optional feature. </a:t>
            </a:r>
            <a:endParaRPr>
              <a:solidFill>
                <a:srgbClr val="4F4F4F"/>
              </a:solidFill>
            </a:endParaRPr>
          </a:p>
        </p:txBody>
      </p:sp>
      <p:sp>
        <p:nvSpPr>
          <p:cNvPr id="116" name="Google Shape;116;ga420c69fc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5e1427166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5e1427166_0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solidFill>
                  <a:srgbClr val="131413"/>
                </a:solidFill>
                <a:latin typeface="Arial"/>
                <a:ea typeface="Arial"/>
                <a:cs typeface="Arial"/>
                <a:sym typeface="Arial"/>
              </a:rPr>
              <a:t>Specific graphical elements define additional constraints, if the child features of a common parent cannot be selected independently.  The top and bottom right show graphical notations for disjunctive combinations. </a:t>
            </a:r>
            <a:r>
              <a:rPr lang="sv-SE">
                <a:solidFill>
                  <a:srgbClr val="4F4F4F"/>
                </a:solidFill>
              </a:rPr>
              <a:t>On the top right, the edges between a parent feature and a group of child features are connected via an empty arc. This graphical element denotes a choice of exactly one feature out of the group (that is, choose one from {f1 ... fn}). In propositional logic, it is an xor statement, choose exactly one. This construct is called alternative or mutually exclusive choice. </a:t>
            </a:r>
            <a:r>
              <a:rPr lang="sv-SE" sz="1100">
                <a:latin typeface="Arial"/>
                <a:ea typeface="Arial"/>
                <a:cs typeface="Arial"/>
                <a:sym typeface="Arial"/>
              </a:rPr>
              <a:t>T</a:t>
            </a:r>
            <a:r>
              <a:rPr lang="sv-SE" sz="1000">
                <a:solidFill>
                  <a:srgbClr val="131413"/>
                </a:solidFill>
                <a:latin typeface="Arial"/>
                <a:ea typeface="Arial"/>
                <a:cs typeface="Arial"/>
                <a:sym typeface="Arial"/>
              </a:rPr>
              <a:t>ypical examples of exclusive disjunctions of features are different implementations of the same functionality or different technical platforms such as the choice of the supported operating system. </a:t>
            </a:r>
            <a:r>
              <a:rPr lang="sv-SE">
                <a:solidFill>
                  <a:srgbClr val="4F4F4F"/>
                </a:solidFill>
              </a:rPr>
              <a:t>The bottom right shows child features connected via a filled arc. This graphical element denotes an unrestricted choice of one or more features out of a feature group. It is chosen if, at least, one feature of the collection has to be selected, but there are no other restrictions. Mathematically, it denotes an inclusive disjunction (an or statement).</a:t>
            </a:r>
            <a:endParaRPr>
              <a:solidFill>
                <a:srgbClr val="4F4F4F"/>
              </a:solidFill>
            </a:endParaRPr>
          </a:p>
        </p:txBody>
      </p:sp>
      <p:sp>
        <p:nvSpPr>
          <p:cNvPr id="127" name="Google Shape;127;gf5e1427166_0_1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420c69fc7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420c69fc7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notational elements of feature diagrams support a natural description of a wide range of variability options, but not all. More general restrictions are needed in the form of propositional logic constraints. Typical constraints are implications between features located in different parts of the feature hierarchy, for example, to express that a certain algorithm requires a special data structure or that a certain function is not available for a certain operating system. Those additional constraints may span large parts of the feature diagrams and so we call them cross-tree constraints. for example, For embedded data management, storing an explicit data dictionary requires the support of the String data type to store attribute names (2), or For a graph library, a typical cross-tree constraint would be that the computation of minimal spanning trees requires undirected, weighted edges to be supported (4). LArgely, we will focus on named Boolean features as an introduction, but non-Boolean features or attributes of features may also be of interest. For example, in a system supporting parallelization, the number of supported processes may lead to different products, and we might have constraints defined over the number of processes</a:t>
            </a:r>
            <a:endParaRPr/>
          </a:p>
        </p:txBody>
      </p:sp>
      <p:sp>
        <p:nvSpPr>
          <p:cNvPr id="140" name="Google Shape;140;ga420c69fc7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3: Feature Modeling</a:t>
            </a:r>
            <a:endParaRPr sz="3000"/>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TDA 594/DIT 593 - </a:t>
            </a:r>
            <a:r>
              <a:rPr lang="sv-SE"/>
              <a:t>November</a:t>
            </a:r>
            <a:r>
              <a:rPr lang="sv-SE"/>
              <a:t> 8, 2022</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p:nvPr/>
        </p:nvSpPr>
        <p:spPr>
          <a:xfrm>
            <a:off x="8300700" y="3150800"/>
            <a:ext cx="386100" cy="2670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2" name="Google Shape;152;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Website Configuration</a:t>
            </a:r>
            <a:endParaRPr/>
          </a:p>
        </p:txBody>
      </p:sp>
      <p:sp>
        <p:nvSpPr>
          <p:cNvPr id="153" name="Google Shape;153;p21"/>
          <p:cNvSpPr txBox="1"/>
          <p:nvPr>
            <p:ph idx="1" type="body"/>
          </p:nvPr>
        </p:nvSpPr>
        <p:spPr>
          <a:xfrm>
            <a:off x="468900" y="1282400"/>
            <a:ext cx="5331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SPL that provides </a:t>
            </a:r>
            <a:r>
              <a:rPr lang="sv-SE"/>
              <a:t>website functionality.</a:t>
            </a:r>
            <a:endParaRPr/>
          </a:p>
          <a:p>
            <a:pPr indent="-393700" lvl="0" marL="457200" rtl="0" algn="l">
              <a:spcBef>
                <a:spcPts val="1000"/>
              </a:spcBef>
              <a:spcAft>
                <a:spcPts val="0"/>
              </a:spcAft>
              <a:buSzPts val="2600"/>
              <a:buChar char="•"/>
            </a:pPr>
            <a:r>
              <a:rPr lang="sv-SE"/>
              <a:t>One feature - adjusts layout based on the device.</a:t>
            </a:r>
            <a:endParaRPr/>
          </a:p>
          <a:p>
            <a:pPr indent="-393700" lvl="0" marL="457200" rtl="0" algn="l">
              <a:spcBef>
                <a:spcPts val="1000"/>
              </a:spcBef>
              <a:spcAft>
                <a:spcPts val="0"/>
              </a:spcAft>
              <a:buSzPts val="2600"/>
              <a:buChar char="•"/>
            </a:pPr>
            <a:r>
              <a:rPr lang="sv-SE"/>
              <a:t>What other aspect of the site could be features?</a:t>
            </a:r>
            <a:endParaRPr/>
          </a:p>
          <a:p>
            <a:pPr indent="-368300" lvl="1" marL="914400" rtl="0" algn="l">
              <a:spcBef>
                <a:spcPts val="500"/>
              </a:spcBef>
              <a:spcAft>
                <a:spcPts val="0"/>
              </a:spcAft>
              <a:buSzPts val="2200"/>
              <a:buChar char="•"/>
            </a:pPr>
            <a:r>
              <a:rPr lang="sv-SE"/>
              <a:t>Consider visual appearance and personalized content.</a:t>
            </a:r>
            <a:endParaRPr/>
          </a:p>
        </p:txBody>
      </p:sp>
      <p:sp>
        <p:nvSpPr>
          <p:cNvPr id="154" name="Google Shape;154;p21"/>
          <p:cNvSpPr/>
          <p:nvPr/>
        </p:nvSpPr>
        <p:spPr>
          <a:xfrm>
            <a:off x="6051175" y="1282400"/>
            <a:ext cx="1491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Website Configuration</a:t>
            </a:r>
            <a:endParaRPr b="1"/>
          </a:p>
        </p:txBody>
      </p:sp>
      <p:sp>
        <p:nvSpPr>
          <p:cNvPr id="155" name="Google Shape;155;p21"/>
          <p:cNvSpPr/>
          <p:nvPr/>
        </p:nvSpPr>
        <p:spPr>
          <a:xfrm>
            <a:off x="7397050" y="2060550"/>
            <a:ext cx="1491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Visual </a:t>
            </a:r>
            <a:r>
              <a:rPr b="1" lang="sv-SE"/>
              <a:t>Appearance</a:t>
            </a:r>
            <a:endParaRPr b="1"/>
          </a:p>
        </p:txBody>
      </p:sp>
      <p:cxnSp>
        <p:nvCxnSpPr>
          <p:cNvPr id="156" name="Google Shape;156;p21"/>
          <p:cNvCxnSpPr>
            <a:stCxn id="154" idx="2"/>
            <a:endCxn id="155" idx="0"/>
          </p:cNvCxnSpPr>
          <p:nvPr/>
        </p:nvCxnSpPr>
        <p:spPr>
          <a:xfrm>
            <a:off x="6797125" y="1793600"/>
            <a:ext cx="1345800" cy="267000"/>
          </a:xfrm>
          <a:prstGeom prst="straightConnector1">
            <a:avLst/>
          </a:prstGeom>
          <a:noFill/>
          <a:ln cap="flat" cmpd="sng" w="38100">
            <a:solidFill>
              <a:schemeClr val="dk2"/>
            </a:solidFill>
            <a:prstDash val="solid"/>
            <a:round/>
            <a:headEnd len="med" w="med" type="none"/>
            <a:tailEnd len="med" w="med" type="oval"/>
          </a:ln>
        </p:spPr>
      </p:cxnSp>
      <p:sp>
        <p:nvSpPr>
          <p:cNvPr id="157" name="Google Shape;157;p21"/>
          <p:cNvSpPr/>
          <p:nvPr/>
        </p:nvSpPr>
        <p:spPr>
          <a:xfrm>
            <a:off x="7960425" y="2766950"/>
            <a:ext cx="11373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Layouts</a:t>
            </a:r>
            <a:endParaRPr b="1"/>
          </a:p>
        </p:txBody>
      </p:sp>
      <p:cxnSp>
        <p:nvCxnSpPr>
          <p:cNvPr id="158" name="Google Shape;158;p21"/>
          <p:cNvCxnSpPr>
            <a:stCxn id="155" idx="2"/>
            <a:endCxn id="157" idx="0"/>
          </p:cNvCxnSpPr>
          <p:nvPr/>
        </p:nvCxnSpPr>
        <p:spPr>
          <a:xfrm>
            <a:off x="8143000" y="2571750"/>
            <a:ext cx="386100" cy="195300"/>
          </a:xfrm>
          <a:prstGeom prst="straightConnector1">
            <a:avLst/>
          </a:prstGeom>
          <a:noFill/>
          <a:ln cap="flat" cmpd="sng" w="38100">
            <a:solidFill>
              <a:schemeClr val="dk2"/>
            </a:solidFill>
            <a:prstDash val="solid"/>
            <a:round/>
            <a:headEnd len="med" w="med" type="none"/>
            <a:tailEnd len="med" w="med" type="oval"/>
          </a:ln>
        </p:spPr>
      </p:cxnSp>
      <p:sp>
        <p:nvSpPr>
          <p:cNvPr id="159" name="Google Shape;159;p21"/>
          <p:cNvSpPr/>
          <p:nvPr/>
        </p:nvSpPr>
        <p:spPr>
          <a:xfrm>
            <a:off x="8142925" y="3595725"/>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Desktop</a:t>
            </a:r>
            <a:endParaRPr b="1"/>
          </a:p>
        </p:txBody>
      </p:sp>
      <p:sp>
        <p:nvSpPr>
          <p:cNvPr id="160" name="Google Shape;160;p21"/>
          <p:cNvSpPr/>
          <p:nvPr/>
        </p:nvSpPr>
        <p:spPr>
          <a:xfrm>
            <a:off x="7074663" y="3595725"/>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Tablet</a:t>
            </a:r>
            <a:endParaRPr b="1"/>
          </a:p>
        </p:txBody>
      </p:sp>
      <p:sp>
        <p:nvSpPr>
          <p:cNvPr id="161" name="Google Shape;161;p21"/>
          <p:cNvSpPr/>
          <p:nvPr/>
        </p:nvSpPr>
        <p:spPr>
          <a:xfrm>
            <a:off x="6006400" y="3595725"/>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Mobile</a:t>
            </a:r>
            <a:endParaRPr b="1"/>
          </a:p>
        </p:txBody>
      </p:sp>
      <p:cxnSp>
        <p:nvCxnSpPr>
          <p:cNvPr id="162" name="Google Shape;162;p21"/>
          <p:cNvCxnSpPr>
            <a:stCxn id="157" idx="2"/>
            <a:endCxn id="159" idx="0"/>
          </p:cNvCxnSpPr>
          <p:nvPr/>
        </p:nvCxnSpPr>
        <p:spPr>
          <a:xfrm>
            <a:off x="8529075" y="3278150"/>
            <a:ext cx="99600" cy="317700"/>
          </a:xfrm>
          <a:prstGeom prst="straightConnector1">
            <a:avLst/>
          </a:prstGeom>
          <a:noFill/>
          <a:ln cap="flat" cmpd="sng" w="38100">
            <a:solidFill>
              <a:schemeClr val="dk2"/>
            </a:solidFill>
            <a:prstDash val="solid"/>
            <a:round/>
            <a:headEnd len="med" w="med" type="none"/>
            <a:tailEnd len="med" w="med" type="none"/>
          </a:ln>
        </p:spPr>
      </p:cxnSp>
      <p:cxnSp>
        <p:nvCxnSpPr>
          <p:cNvPr id="163" name="Google Shape;163;p21"/>
          <p:cNvCxnSpPr>
            <a:stCxn id="157" idx="2"/>
            <a:endCxn id="160" idx="0"/>
          </p:cNvCxnSpPr>
          <p:nvPr/>
        </p:nvCxnSpPr>
        <p:spPr>
          <a:xfrm flipH="1">
            <a:off x="7560375" y="3278150"/>
            <a:ext cx="968700" cy="317700"/>
          </a:xfrm>
          <a:prstGeom prst="straightConnector1">
            <a:avLst/>
          </a:prstGeom>
          <a:noFill/>
          <a:ln cap="flat" cmpd="sng" w="38100">
            <a:solidFill>
              <a:schemeClr val="dk2"/>
            </a:solidFill>
            <a:prstDash val="solid"/>
            <a:round/>
            <a:headEnd len="med" w="med" type="none"/>
            <a:tailEnd len="med" w="med" type="none"/>
          </a:ln>
        </p:spPr>
      </p:cxnSp>
      <p:cxnSp>
        <p:nvCxnSpPr>
          <p:cNvPr id="164" name="Google Shape;164;p21"/>
          <p:cNvCxnSpPr>
            <a:stCxn id="157" idx="2"/>
            <a:endCxn id="161" idx="0"/>
          </p:cNvCxnSpPr>
          <p:nvPr/>
        </p:nvCxnSpPr>
        <p:spPr>
          <a:xfrm flipH="1">
            <a:off x="6492375" y="3278150"/>
            <a:ext cx="2036700" cy="3177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p:nvPr/>
        </p:nvSpPr>
        <p:spPr>
          <a:xfrm>
            <a:off x="4555125" y="3150800"/>
            <a:ext cx="386100" cy="2670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72" name="Google Shape;172;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Website Configuration</a:t>
            </a:r>
            <a:endParaRPr/>
          </a:p>
        </p:txBody>
      </p:sp>
      <p:sp>
        <p:nvSpPr>
          <p:cNvPr id="173" name="Google Shape;173;p22"/>
          <p:cNvSpPr/>
          <p:nvPr/>
        </p:nvSpPr>
        <p:spPr>
          <a:xfrm>
            <a:off x="3703725" y="1282400"/>
            <a:ext cx="1491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Website Configuration</a:t>
            </a:r>
            <a:endParaRPr b="1"/>
          </a:p>
        </p:txBody>
      </p:sp>
      <p:sp>
        <p:nvSpPr>
          <p:cNvPr id="174" name="Google Shape;174;p22"/>
          <p:cNvSpPr/>
          <p:nvPr/>
        </p:nvSpPr>
        <p:spPr>
          <a:xfrm>
            <a:off x="5486200" y="2024675"/>
            <a:ext cx="1491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Visual </a:t>
            </a:r>
            <a:r>
              <a:rPr b="1" lang="sv-SE"/>
              <a:t>Appearance</a:t>
            </a:r>
            <a:endParaRPr b="1"/>
          </a:p>
        </p:txBody>
      </p:sp>
      <p:cxnSp>
        <p:nvCxnSpPr>
          <p:cNvPr id="175" name="Google Shape;175;p22"/>
          <p:cNvCxnSpPr>
            <a:stCxn id="173" idx="2"/>
            <a:endCxn id="174" idx="0"/>
          </p:cNvCxnSpPr>
          <p:nvPr/>
        </p:nvCxnSpPr>
        <p:spPr>
          <a:xfrm>
            <a:off x="4449675" y="1793600"/>
            <a:ext cx="1782600" cy="231000"/>
          </a:xfrm>
          <a:prstGeom prst="straightConnector1">
            <a:avLst/>
          </a:prstGeom>
          <a:noFill/>
          <a:ln cap="flat" cmpd="sng" w="38100">
            <a:solidFill>
              <a:schemeClr val="dk2"/>
            </a:solidFill>
            <a:prstDash val="solid"/>
            <a:round/>
            <a:headEnd len="med" w="med" type="none"/>
            <a:tailEnd len="med" w="med" type="oval"/>
          </a:ln>
        </p:spPr>
      </p:cxnSp>
      <p:sp>
        <p:nvSpPr>
          <p:cNvPr id="176" name="Google Shape;176;p22"/>
          <p:cNvSpPr/>
          <p:nvPr/>
        </p:nvSpPr>
        <p:spPr>
          <a:xfrm>
            <a:off x="4179525" y="2766875"/>
            <a:ext cx="11373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Layouts</a:t>
            </a:r>
            <a:endParaRPr b="1"/>
          </a:p>
        </p:txBody>
      </p:sp>
      <p:cxnSp>
        <p:nvCxnSpPr>
          <p:cNvPr id="177" name="Google Shape;177;p22"/>
          <p:cNvCxnSpPr>
            <a:stCxn id="174" idx="2"/>
            <a:endCxn id="176" idx="0"/>
          </p:cNvCxnSpPr>
          <p:nvPr/>
        </p:nvCxnSpPr>
        <p:spPr>
          <a:xfrm flipH="1">
            <a:off x="4748050" y="2535875"/>
            <a:ext cx="1484100" cy="231000"/>
          </a:xfrm>
          <a:prstGeom prst="straightConnector1">
            <a:avLst/>
          </a:prstGeom>
          <a:noFill/>
          <a:ln cap="flat" cmpd="sng" w="38100">
            <a:solidFill>
              <a:schemeClr val="dk2"/>
            </a:solidFill>
            <a:prstDash val="solid"/>
            <a:round/>
            <a:headEnd len="med" w="med" type="none"/>
            <a:tailEnd len="med" w="med" type="oval"/>
          </a:ln>
        </p:spPr>
      </p:cxnSp>
      <p:sp>
        <p:nvSpPr>
          <p:cNvPr id="178" name="Google Shape;178;p22"/>
          <p:cNvSpPr/>
          <p:nvPr/>
        </p:nvSpPr>
        <p:spPr>
          <a:xfrm>
            <a:off x="5303775" y="4251350"/>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Desktop</a:t>
            </a:r>
            <a:endParaRPr b="1"/>
          </a:p>
        </p:txBody>
      </p:sp>
      <p:sp>
        <p:nvSpPr>
          <p:cNvPr id="179" name="Google Shape;179;p22"/>
          <p:cNvSpPr/>
          <p:nvPr/>
        </p:nvSpPr>
        <p:spPr>
          <a:xfrm>
            <a:off x="4262313" y="4251350"/>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Tablet</a:t>
            </a:r>
            <a:endParaRPr b="1"/>
          </a:p>
        </p:txBody>
      </p:sp>
      <p:sp>
        <p:nvSpPr>
          <p:cNvPr id="180" name="Google Shape;180;p22"/>
          <p:cNvSpPr/>
          <p:nvPr/>
        </p:nvSpPr>
        <p:spPr>
          <a:xfrm>
            <a:off x="3220875" y="4251350"/>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Mobile</a:t>
            </a:r>
            <a:endParaRPr b="1"/>
          </a:p>
        </p:txBody>
      </p:sp>
      <p:cxnSp>
        <p:nvCxnSpPr>
          <p:cNvPr id="181" name="Google Shape;181;p22"/>
          <p:cNvCxnSpPr>
            <a:stCxn id="176" idx="2"/>
            <a:endCxn id="178" idx="0"/>
          </p:cNvCxnSpPr>
          <p:nvPr/>
        </p:nvCxnSpPr>
        <p:spPr>
          <a:xfrm>
            <a:off x="4748175" y="3278075"/>
            <a:ext cx="1041600" cy="973200"/>
          </a:xfrm>
          <a:prstGeom prst="straightConnector1">
            <a:avLst/>
          </a:prstGeom>
          <a:noFill/>
          <a:ln cap="flat" cmpd="sng" w="38100">
            <a:solidFill>
              <a:schemeClr val="dk2"/>
            </a:solidFill>
            <a:prstDash val="solid"/>
            <a:round/>
            <a:headEnd len="med" w="med" type="none"/>
            <a:tailEnd len="med" w="med" type="none"/>
          </a:ln>
        </p:spPr>
      </p:cxnSp>
      <p:cxnSp>
        <p:nvCxnSpPr>
          <p:cNvPr id="182" name="Google Shape;182;p22"/>
          <p:cNvCxnSpPr>
            <a:stCxn id="176" idx="2"/>
            <a:endCxn id="179" idx="0"/>
          </p:cNvCxnSpPr>
          <p:nvPr/>
        </p:nvCxnSpPr>
        <p:spPr>
          <a:xfrm>
            <a:off x="4748175" y="3278075"/>
            <a:ext cx="0" cy="973200"/>
          </a:xfrm>
          <a:prstGeom prst="straightConnector1">
            <a:avLst/>
          </a:prstGeom>
          <a:noFill/>
          <a:ln cap="flat" cmpd="sng" w="38100">
            <a:solidFill>
              <a:schemeClr val="dk2"/>
            </a:solidFill>
            <a:prstDash val="solid"/>
            <a:round/>
            <a:headEnd len="med" w="med" type="none"/>
            <a:tailEnd len="med" w="med" type="none"/>
          </a:ln>
        </p:spPr>
      </p:cxnSp>
      <p:cxnSp>
        <p:nvCxnSpPr>
          <p:cNvPr id="183" name="Google Shape;183;p22"/>
          <p:cNvCxnSpPr>
            <a:stCxn id="176" idx="2"/>
            <a:endCxn id="180" idx="0"/>
          </p:cNvCxnSpPr>
          <p:nvPr/>
        </p:nvCxnSpPr>
        <p:spPr>
          <a:xfrm flipH="1">
            <a:off x="3706875" y="3278075"/>
            <a:ext cx="1041300" cy="973200"/>
          </a:xfrm>
          <a:prstGeom prst="straightConnector1">
            <a:avLst/>
          </a:prstGeom>
          <a:noFill/>
          <a:ln cap="flat" cmpd="sng" w="38100">
            <a:solidFill>
              <a:schemeClr val="dk2"/>
            </a:solidFill>
            <a:prstDash val="solid"/>
            <a:round/>
            <a:headEnd len="med" w="med" type="none"/>
            <a:tailEnd len="med" w="med" type="none"/>
          </a:ln>
        </p:spPr>
      </p:cxnSp>
      <p:sp>
        <p:nvSpPr>
          <p:cNvPr id="184" name="Google Shape;184;p22"/>
          <p:cNvSpPr/>
          <p:nvPr/>
        </p:nvSpPr>
        <p:spPr>
          <a:xfrm>
            <a:off x="1587675" y="2024675"/>
            <a:ext cx="16332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Content Personalization</a:t>
            </a:r>
            <a:endParaRPr b="1"/>
          </a:p>
        </p:txBody>
      </p:sp>
      <p:cxnSp>
        <p:nvCxnSpPr>
          <p:cNvPr id="185" name="Google Shape;185;p22"/>
          <p:cNvCxnSpPr>
            <a:stCxn id="173" idx="2"/>
            <a:endCxn id="184" idx="0"/>
          </p:cNvCxnSpPr>
          <p:nvPr/>
        </p:nvCxnSpPr>
        <p:spPr>
          <a:xfrm flipH="1">
            <a:off x="2404275" y="1793600"/>
            <a:ext cx="2045400" cy="231000"/>
          </a:xfrm>
          <a:prstGeom prst="straightConnector1">
            <a:avLst/>
          </a:prstGeom>
          <a:noFill/>
          <a:ln cap="flat" cmpd="sng" w="38100">
            <a:solidFill>
              <a:schemeClr val="dk2"/>
            </a:solidFill>
            <a:prstDash val="solid"/>
            <a:round/>
            <a:headEnd len="med" w="med" type="none"/>
            <a:tailEnd len="med" w="med" type="oval"/>
          </a:ln>
        </p:spPr>
      </p:cxnSp>
      <p:cxnSp>
        <p:nvCxnSpPr>
          <p:cNvPr id="186" name="Google Shape;186;p22"/>
          <p:cNvCxnSpPr>
            <a:stCxn id="174" idx="2"/>
            <a:endCxn id="187" idx="0"/>
          </p:cNvCxnSpPr>
          <p:nvPr/>
        </p:nvCxnSpPr>
        <p:spPr>
          <a:xfrm>
            <a:off x="6232150" y="2535875"/>
            <a:ext cx="673200" cy="231000"/>
          </a:xfrm>
          <a:prstGeom prst="straightConnector1">
            <a:avLst/>
          </a:prstGeom>
          <a:noFill/>
          <a:ln cap="flat" cmpd="sng" w="38100">
            <a:solidFill>
              <a:schemeClr val="dk2"/>
            </a:solidFill>
            <a:prstDash val="solid"/>
            <a:round/>
            <a:headEnd len="med" w="med" type="none"/>
            <a:tailEnd len="med" w="med" type="oval"/>
          </a:ln>
        </p:spPr>
      </p:cxnSp>
      <p:sp>
        <p:nvSpPr>
          <p:cNvPr id="187" name="Google Shape;187;p22"/>
          <p:cNvSpPr/>
          <p:nvPr/>
        </p:nvSpPr>
        <p:spPr>
          <a:xfrm>
            <a:off x="6419550" y="2766875"/>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Dark Mode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p:nvPr/>
        </p:nvSpPr>
        <p:spPr>
          <a:xfrm>
            <a:off x="2939400" y="3278150"/>
            <a:ext cx="386100" cy="2670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a:off x="5001450" y="3245700"/>
            <a:ext cx="386100" cy="2670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a:off x="7762025" y="3245600"/>
            <a:ext cx="386100" cy="2670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Website Configuration</a:t>
            </a:r>
            <a:endParaRPr/>
          </a:p>
        </p:txBody>
      </p:sp>
      <p:sp>
        <p:nvSpPr>
          <p:cNvPr id="197" name="Google Shape;197;p23"/>
          <p:cNvSpPr/>
          <p:nvPr/>
        </p:nvSpPr>
        <p:spPr>
          <a:xfrm>
            <a:off x="3703725" y="1282400"/>
            <a:ext cx="1491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Website Configuration</a:t>
            </a:r>
            <a:endParaRPr b="1"/>
          </a:p>
        </p:txBody>
      </p:sp>
      <p:sp>
        <p:nvSpPr>
          <p:cNvPr id="198" name="Google Shape;198;p23"/>
          <p:cNvSpPr/>
          <p:nvPr/>
        </p:nvSpPr>
        <p:spPr>
          <a:xfrm>
            <a:off x="7520650" y="2024675"/>
            <a:ext cx="1491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Visual Appearance</a:t>
            </a:r>
            <a:endParaRPr b="1"/>
          </a:p>
        </p:txBody>
      </p:sp>
      <p:cxnSp>
        <p:nvCxnSpPr>
          <p:cNvPr id="199" name="Google Shape;199;p23"/>
          <p:cNvCxnSpPr>
            <a:stCxn id="197" idx="2"/>
            <a:endCxn id="198" idx="0"/>
          </p:cNvCxnSpPr>
          <p:nvPr/>
        </p:nvCxnSpPr>
        <p:spPr>
          <a:xfrm>
            <a:off x="4449675" y="1793600"/>
            <a:ext cx="3816900" cy="231000"/>
          </a:xfrm>
          <a:prstGeom prst="straightConnector1">
            <a:avLst/>
          </a:prstGeom>
          <a:noFill/>
          <a:ln cap="flat" cmpd="sng" w="38100">
            <a:solidFill>
              <a:schemeClr val="dk2"/>
            </a:solidFill>
            <a:prstDash val="solid"/>
            <a:round/>
            <a:headEnd len="med" w="med" type="none"/>
            <a:tailEnd len="med" w="med" type="oval"/>
          </a:ln>
        </p:spPr>
      </p:cxnSp>
      <p:sp>
        <p:nvSpPr>
          <p:cNvPr id="200" name="Google Shape;200;p23"/>
          <p:cNvSpPr/>
          <p:nvPr/>
        </p:nvSpPr>
        <p:spPr>
          <a:xfrm>
            <a:off x="1587675" y="2024675"/>
            <a:ext cx="16332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Content Personalization</a:t>
            </a:r>
            <a:endParaRPr b="1"/>
          </a:p>
        </p:txBody>
      </p:sp>
      <p:cxnSp>
        <p:nvCxnSpPr>
          <p:cNvPr id="201" name="Google Shape;201;p23"/>
          <p:cNvCxnSpPr>
            <a:stCxn id="197" idx="2"/>
            <a:endCxn id="200" idx="0"/>
          </p:cNvCxnSpPr>
          <p:nvPr/>
        </p:nvCxnSpPr>
        <p:spPr>
          <a:xfrm flipH="1">
            <a:off x="2404275" y="1793600"/>
            <a:ext cx="2045400" cy="231000"/>
          </a:xfrm>
          <a:prstGeom prst="straightConnector1">
            <a:avLst/>
          </a:prstGeom>
          <a:noFill/>
          <a:ln cap="flat" cmpd="sng" w="38100">
            <a:solidFill>
              <a:schemeClr val="dk2"/>
            </a:solidFill>
            <a:prstDash val="solid"/>
            <a:round/>
            <a:headEnd len="med" w="med" type="none"/>
            <a:tailEnd len="med" w="med" type="oval"/>
          </a:ln>
        </p:spPr>
      </p:cxnSp>
      <p:sp>
        <p:nvSpPr>
          <p:cNvPr id="202" name="Google Shape;202;p23"/>
          <p:cNvSpPr/>
          <p:nvPr/>
        </p:nvSpPr>
        <p:spPr>
          <a:xfrm>
            <a:off x="7440825" y="2841900"/>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Cookies</a:t>
            </a:r>
            <a:endParaRPr b="1"/>
          </a:p>
        </p:txBody>
      </p:sp>
      <p:sp>
        <p:nvSpPr>
          <p:cNvPr id="203" name="Google Shape;203;p23"/>
          <p:cNvSpPr/>
          <p:nvPr/>
        </p:nvSpPr>
        <p:spPr>
          <a:xfrm>
            <a:off x="4574563" y="2823138"/>
            <a:ext cx="1239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Advertising</a:t>
            </a:r>
            <a:endParaRPr b="1"/>
          </a:p>
        </p:txBody>
      </p:sp>
      <p:sp>
        <p:nvSpPr>
          <p:cNvPr id="204" name="Google Shape;204;p23"/>
          <p:cNvSpPr/>
          <p:nvPr/>
        </p:nvSpPr>
        <p:spPr>
          <a:xfrm>
            <a:off x="2581563" y="2859688"/>
            <a:ext cx="11373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Languages</a:t>
            </a:r>
            <a:endParaRPr b="1"/>
          </a:p>
        </p:txBody>
      </p:sp>
      <p:sp>
        <p:nvSpPr>
          <p:cNvPr id="205" name="Google Shape;205;p23"/>
          <p:cNvSpPr/>
          <p:nvPr/>
        </p:nvSpPr>
        <p:spPr>
          <a:xfrm>
            <a:off x="368225" y="2766950"/>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Account Features</a:t>
            </a:r>
            <a:endParaRPr b="1"/>
          </a:p>
        </p:txBody>
      </p:sp>
      <p:cxnSp>
        <p:nvCxnSpPr>
          <p:cNvPr id="206" name="Google Shape;206;p23"/>
          <p:cNvCxnSpPr>
            <a:stCxn id="200" idx="2"/>
            <a:endCxn id="205" idx="0"/>
          </p:cNvCxnSpPr>
          <p:nvPr/>
        </p:nvCxnSpPr>
        <p:spPr>
          <a:xfrm flipH="1">
            <a:off x="854175" y="2535875"/>
            <a:ext cx="1550100" cy="231000"/>
          </a:xfrm>
          <a:prstGeom prst="straightConnector1">
            <a:avLst/>
          </a:prstGeom>
          <a:noFill/>
          <a:ln cap="flat" cmpd="sng" w="38100">
            <a:solidFill>
              <a:schemeClr val="dk2"/>
            </a:solidFill>
            <a:prstDash val="solid"/>
            <a:round/>
            <a:headEnd len="med" w="med" type="none"/>
            <a:tailEnd len="med" w="med" type="oval"/>
          </a:ln>
        </p:spPr>
      </p:cxnSp>
      <p:cxnSp>
        <p:nvCxnSpPr>
          <p:cNvPr id="207" name="Google Shape;207;p23"/>
          <p:cNvCxnSpPr>
            <a:stCxn id="200" idx="2"/>
            <a:endCxn id="204" idx="0"/>
          </p:cNvCxnSpPr>
          <p:nvPr/>
        </p:nvCxnSpPr>
        <p:spPr>
          <a:xfrm>
            <a:off x="2404275" y="2535875"/>
            <a:ext cx="745800" cy="323700"/>
          </a:xfrm>
          <a:prstGeom prst="straightConnector1">
            <a:avLst/>
          </a:prstGeom>
          <a:noFill/>
          <a:ln cap="flat" cmpd="sng" w="38100">
            <a:solidFill>
              <a:schemeClr val="dk2"/>
            </a:solidFill>
            <a:prstDash val="solid"/>
            <a:round/>
            <a:headEnd len="med" w="med" type="none"/>
            <a:tailEnd len="med" w="med" type="oval"/>
          </a:ln>
        </p:spPr>
      </p:cxnSp>
      <p:cxnSp>
        <p:nvCxnSpPr>
          <p:cNvPr id="208" name="Google Shape;208;p23"/>
          <p:cNvCxnSpPr>
            <a:stCxn id="200" idx="2"/>
            <a:endCxn id="203" idx="0"/>
          </p:cNvCxnSpPr>
          <p:nvPr/>
        </p:nvCxnSpPr>
        <p:spPr>
          <a:xfrm>
            <a:off x="2404275" y="2535875"/>
            <a:ext cx="2790300" cy="287400"/>
          </a:xfrm>
          <a:prstGeom prst="straightConnector1">
            <a:avLst/>
          </a:prstGeom>
          <a:noFill/>
          <a:ln cap="flat" cmpd="sng" w="38100">
            <a:solidFill>
              <a:schemeClr val="dk2"/>
            </a:solidFill>
            <a:prstDash val="solid"/>
            <a:round/>
            <a:headEnd len="med" w="med" type="none"/>
            <a:tailEnd len="med" w="med" type="oval"/>
          </a:ln>
        </p:spPr>
      </p:cxnSp>
      <p:cxnSp>
        <p:nvCxnSpPr>
          <p:cNvPr id="209" name="Google Shape;209;p23"/>
          <p:cNvCxnSpPr>
            <a:stCxn id="200" idx="2"/>
            <a:endCxn id="202" idx="0"/>
          </p:cNvCxnSpPr>
          <p:nvPr/>
        </p:nvCxnSpPr>
        <p:spPr>
          <a:xfrm>
            <a:off x="2404275" y="2535875"/>
            <a:ext cx="5522400" cy="306000"/>
          </a:xfrm>
          <a:prstGeom prst="straightConnector1">
            <a:avLst/>
          </a:prstGeom>
          <a:noFill/>
          <a:ln cap="flat" cmpd="sng" w="38100">
            <a:solidFill>
              <a:schemeClr val="dk2"/>
            </a:solidFill>
            <a:prstDash val="solid"/>
            <a:round/>
            <a:headEnd len="med" w="med" type="none"/>
            <a:tailEnd len="med" w="med" type="oval"/>
          </a:ln>
        </p:spPr>
      </p:cxnSp>
      <p:sp>
        <p:nvSpPr>
          <p:cNvPr id="210" name="Google Shape;210;p23"/>
          <p:cNvSpPr/>
          <p:nvPr/>
        </p:nvSpPr>
        <p:spPr>
          <a:xfrm>
            <a:off x="8528338" y="3659150"/>
            <a:ext cx="4842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All</a:t>
            </a:r>
            <a:endParaRPr b="1"/>
          </a:p>
        </p:txBody>
      </p:sp>
      <p:sp>
        <p:nvSpPr>
          <p:cNvPr id="211" name="Google Shape;211;p23"/>
          <p:cNvSpPr/>
          <p:nvPr/>
        </p:nvSpPr>
        <p:spPr>
          <a:xfrm>
            <a:off x="7778313" y="3659150"/>
            <a:ext cx="6342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None</a:t>
            </a:r>
            <a:endParaRPr b="1"/>
          </a:p>
        </p:txBody>
      </p:sp>
      <p:sp>
        <p:nvSpPr>
          <p:cNvPr id="212" name="Google Shape;212;p23"/>
          <p:cNvSpPr/>
          <p:nvPr/>
        </p:nvSpPr>
        <p:spPr>
          <a:xfrm>
            <a:off x="6690800" y="3698488"/>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Essential</a:t>
            </a:r>
            <a:endParaRPr b="1"/>
          </a:p>
        </p:txBody>
      </p:sp>
      <p:cxnSp>
        <p:nvCxnSpPr>
          <p:cNvPr id="213" name="Google Shape;213;p23"/>
          <p:cNvCxnSpPr>
            <a:stCxn id="202" idx="2"/>
            <a:endCxn id="210" idx="0"/>
          </p:cNvCxnSpPr>
          <p:nvPr/>
        </p:nvCxnSpPr>
        <p:spPr>
          <a:xfrm>
            <a:off x="7926675" y="3353100"/>
            <a:ext cx="843900" cy="306000"/>
          </a:xfrm>
          <a:prstGeom prst="straightConnector1">
            <a:avLst/>
          </a:prstGeom>
          <a:noFill/>
          <a:ln cap="flat" cmpd="sng" w="38100">
            <a:solidFill>
              <a:schemeClr val="dk2"/>
            </a:solidFill>
            <a:prstDash val="solid"/>
            <a:round/>
            <a:headEnd len="med" w="med" type="none"/>
            <a:tailEnd len="med" w="med" type="none"/>
          </a:ln>
        </p:spPr>
      </p:cxnSp>
      <p:cxnSp>
        <p:nvCxnSpPr>
          <p:cNvPr id="214" name="Google Shape;214;p23"/>
          <p:cNvCxnSpPr>
            <a:stCxn id="202" idx="2"/>
            <a:endCxn id="211" idx="0"/>
          </p:cNvCxnSpPr>
          <p:nvPr/>
        </p:nvCxnSpPr>
        <p:spPr>
          <a:xfrm>
            <a:off x="7926675" y="3353100"/>
            <a:ext cx="168600" cy="306000"/>
          </a:xfrm>
          <a:prstGeom prst="straightConnector1">
            <a:avLst/>
          </a:prstGeom>
          <a:noFill/>
          <a:ln cap="flat" cmpd="sng" w="38100">
            <a:solidFill>
              <a:schemeClr val="dk2"/>
            </a:solidFill>
            <a:prstDash val="solid"/>
            <a:round/>
            <a:headEnd len="med" w="med" type="none"/>
            <a:tailEnd len="med" w="med" type="none"/>
          </a:ln>
        </p:spPr>
      </p:cxnSp>
      <p:cxnSp>
        <p:nvCxnSpPr>
          <p:cNvPr id="215" name="Google Shape;215;p23"/>
          <p:cNvCxnSpPr>
            <a:stCxn id="202" idx="2"/>
            <a:endCxn id="212" idx="0"/>
          </p:cNvCxnSpPr>
          <p:nvPr/>
        </p:nvCxnSpPr>
        <p:spPr>
          <a:xfrm flipH="1">
            <a:off x="7176675" y="3353100"/>
            <a:ext cx="750000" cy="345300"/>
          </a:xfrm>
          <a:prstGeom prst="straightConnector1">
            <a:avLst/>
          </a:prstGeom>
          <a:noFill/>
          <a:ln cap="flat" cmpd="sng" w="38100">
            <a:solidFill>
              <a:schemeClr val="dk2"/>
            </a:solidFill>
            <a:prstDash val="solid"/>
            <a:round/>
            <a:headEnd len="med" w="med" type="none"/>
            <a:tailEnd len="med" w="med" type="none"/>
          </a:ln>
        </p:spPr>
      </p:cxnSp>
      <p:sp>
        <p:nvSpPr>
          <p:cNvPr id="216" name="Google Shape;216;p23"/>
          <p:cNvSpPr/>
          <p:nvPr/>
        </p:nvSpPr>
        <p:spPr>
          <a:xfrm>
            <a:off x="5814450" y="4248950"/>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Targeted</a:t>
            </a:r>
            <a:endParaRPr b="1"/>
          </a:p>
        </p:txBody>
      </p:sp>
      <p:sp>
        <p:nvSpPr>
          <p:cNvPr id="217" name="Google Shape;217;p23"/>
          <p:cNvSpPr/>
          <p:nvPr/>
        </p:nvSpPr>
        <p:spPr>
          <a:xfrm>
            <a:off x="5102488" y="4248950"/>
            <a:ext cx="6342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None</a:t>
            </a:r>
            <a:endParaRPr b="1"/>
          </a:p>
        </p:txBody>
      </p:sp>
      <p:sp>
        <p:nvSpPr>
          <p:cNvPr id="218" name="Google Shape;218;p23"/>
          <p:cNvSpPr/>
          <p:nvPr/>
        </p:nvSpPr>
        <p:spPr>
          <a:xfrm>
            <a:off x="4053050" y="4248950"/>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Standard</a:t>
            </a:r>
            <a:endParaRPr b="1"/>
          </a:p>
        </p:txBody>
      </p:sp>
      <p:cxnSp>
        <p:nvCxnSpPr>
          <p:cNvPr id="219" name="Google Shape;219;p23"/>
          <p:cNvCxnSpPr>
            <a:stCxn id="203" idx="2"/>
            <a:endCxn id="216" idx="0"/>
          </p:cNvCxnSpPr>
          <p:nvPr/>
        </p:nvCxnSpPr>
        <p:spPr>
          <a:xfrm>
            <a:off x="5194513" y="3334338"/>
            <a:ext cx="1105800" cy="914700"/>
          </a:xfrm>
          <a:prstGeom prst="straightConnector1">
            <a:avLst/>
          </a:prstGeom>
          <a:noFill/>
          <a:ln cap="flat" cmpd="sng" w="38100">
            <a:solidFill>
              <a:schemeClr val="dk2"/>
            </a:solidFill>
            <a:prstDash val="solid"/>
            <a:round/>
            <a:headEnd len="med" w="med" type="none"/>
            <a:tailEnd len="med" w="med" type="none"/>
          </a:ln>
        </p:spPr>
      </p:cxnSp>
      <p:cxnSp>
        <p:nvCxnSpPr>
          <p:cNvPr id="220" name="Google Shape;220;p23"/>
          <p:cNvCxnSpPr>
            <a:stCxn id="203" idx="2"/>
            <a:endCxn id="217" idx="0"/>
          </p:cNvCxnSpPr>
          <p:nvPr/>
        </p:nvCxnSpPr>
        <p:spPr>
          <a:xfrm>
            <a:off x="5194513" y="3334338"/>
            <a:ext cx="225000" cy="914700"/>
          </a:xfrm>
          <a:prstGeom prst="straightConnector1">
            <a:avLst/>
          </a:prstGeom>
          <a:noFill/>
          <a:ln cap="flat" cmpd="sng" w="38100">
            <a:solidFill>
              <a:schemeClr val="dk2"/>
            </a:solidFill>
            <a:prstDash val="solid"/>
            <a:round/>
            <a:headEnd len="med" w="med" type="none"/>
            <a:tailEnd len="med" w="med" type="none"/>
          </a:ln>
        </p:spPr>
      </p:cxnSp>
      <p:cxnSp>
        <p:nvCxnSpPr>
          <p:cNvPr id="221" name="Google Shape;221;p23"/>
          <p:cNvCxnSpPr>
            <a:stCxn id="203" idx="2"/>
            <a:endCxn id="218" idx="0"/>
          </p:cNvCxnSpPr>
          <p:nvPr/>
        </p:nvCxnSpPr>
        <p:spPr>
          <a:xfrm flipH="1">
            <a:off x="4539013" y="3334338"/>
            <a:ext cx="655500" cy="914700"/>
          </a:xfrm>
          <a:prstGeom prst="straightConnector1">
            <a:avLst/>
          </a:prstGeom>
          <a:noFill/>
          <a:ln cap="flat" cmpd="sng" w="38100">
            <a:solidFill>
              <a:schemeClr val="dk2"/>
            </a:solidFill>
            <a:prstDash val="solid"/>
            <a:round/>
            <a:headEnd len="med" w="med" type="none"/>
            <a:tailEnd len="med" w="med" type="none"/>
          </a:ln>
        </p:spPr>
      </p:cxnSp>
      <p:sp>
        <p:nvSpPr>
          <p:cNvPr id="222" name="Google Shape;222;p23"/>
          <p:cNvSpPr/>
          <p:nvPr/>
        </p:nvSpPr>
        <p:spPr>
          <a:xfrm>
            <a:off x="3406625" y="3611350"/>
            <a:ext cx="8760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English</a:t>
            </a:r>
            <a:endParaRPr b="1"/>
          </a:p>
        </p:txBody>
      </p:sp>
      <p:sp>
        <p:nvSpPr>
          <p:cNvPr id="223" name="Google Shape;223;p23"/>
          <p:cNvSpPr/>
          <p:nvPr/>
        </p:nvSpPr>
        <p:spPr>
          <a:xfrm>
            <a:off x="2353800" y="3611350"/>
            <a:ext cx="9717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Swedish</a:t>
            </a:r>
            <a:endParaRPr b="1"/>
          </a:p>
        </p:txBody>
      </p:sp>
      <p:cxnSp>
        <p:nvCxnSpPr>
          <p:cNvPr id="224" name="Google Shape;224;p23"/>
          <p:cNvCxnSpPr>
            <a:stCxn id="204" idx="2"/>
            <a:endCxn id="223" idx="0"/>
          </p:cNvCxnSpPr>
          <p:nvPr/>
        </p:nvCxnSpPr>
        <p:spPr>
          <a:xfrm flipH="1">
            <a:off x="2839713" y="3370888"/>
            <a:ext cx="310500" cy="240600"/>
          </a:xfrm>
          <a:prstGeom prst="straightConnector1">
            <a:avLst/>
          </a:prstGeom>
          <a:noFill/>
          <a:ln cap="flat" cmpd="sng" w="38100">
            <a:solidFill>
              <a:schemeClr val="dk2"/>
            </a:solidFill>
            <a:prstDash val="solid"/>
            <a:round/>
            <a:headEnd len="med" w="med" type="none"/>
            <a:tailEnd len="med" w="med" type="none"/>
          </a:ln>
        </p:spPr>
      </p:cxnSp>
      <p:cxnSp>
        <p:nvCxnSpPr>
          <p:cNvPr id="225" name="Google Shape;225;p23"/>
          <p:cNvCxnSpPr>
            <a:stCxn id="204" idx="2"/>
            <a:endCxn id="222" idx="0"/>
          </p:cNvCxnSpPr>
          <p:nvPr/>
        </p:nvCxnSpPr>
        <p:spPr>
          <a:xfrm>
            <a:off x="3150213" y="3370888"/>
            <a:ext cx="694500" cy="240600"/>
          </a:xfrm>
          <a:prstGeom prst="straightConnector1">
            <a:avLst/>
          </a:prstGeom>
          <a:noFill/>
          <a:ln cap="flat" cmpd="sng" w="38100">
            <a:solidFill>
              <a:schemeClr val="dk2"/>
            </a:solidFill>
            <a:prstDash val="solid"/>
            <a:round/>
            <a:headEnd len="med" w="med" type="none"/>
            <a:tailEnd len="med" w="med" type="none"/>
          </a:ln>
        </p:spPr>
      </p:cxnSp>
      <p:sp>
        <p:nvSpPr>
          <p:cNvPr id="226" name="Google Shape;226;p23"/>
          <p:cNvSpPr/>
          <p:nvPr/>
        </p:nvSpPr>
        <p:spPr>
          <a:xfrm>
            <a:off x="2098875" y="4363000"/>
            <a:ext cx="13566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Personalized Content</a:t>
            </a:r>
            <a:endParaRPr b="1"/>
          </a:p>
        </p:txBody>
      </p:sp>
      <p:sp>
        <p:nvSpPr>
          <p:cNvPr id="227" name="Google Shape;227;p23"/>
          <p:cNvSpPr/>
          <p:nvPr/>
        </p:nvSpPr>
        <p:spPr>
          <a:xfrm>
            <a:off x="1080038" y="4248950"/>
            <a:ext cx="9717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Edit Account Details</a:t>
            </a:r>
            <a:endParaRPr b="1"/>
          </a:p>
        </p:txBody>
      </p:sp>
      <p:cxnSp>
        <p:nvCxnSpPr>
          <p:cNvPr id="228" name="Google Shape;228;p23"/>
          <p:cNvCxnSpPr>
            <a:stCxn id="205" idx="2"/>
            <a:endCxn id="227" idx="0"/>
          </p:cNvCxnSpPr>
          <p:nvPr/>
        </p:nvCxnSpPr>
        <p:spPr>
          <a:xfrm>
            <a:off x="854075" y="3278150"/>
            <a:ext cx="711900" cy="970800"/>
          </a:xfrm>
          <a:prstGeom prst="straightConnector1">
            <a:avLst/>
          </a:prstGeom>
          <a:noFill/>
          <a:ln cap="flat" cmpd="sng" w="38100">
            <a:solidFill>
              <a:schemeClr val="dk2"/>
            </a:solidFill>
            <a:prstDash val="solid"/>
            <a:round/>
            <a:headEnd len="med" w="med" type="none"/>
            <a:tailEnd len="med" w="med" type="oval"/>
          </a:ln>
        </p:spPr>
      </p:cxnSp>
      <p:cxnSp>
        <p:nvCxnSpPr>
          <p:cNvPr id="229" name="Google Shape;229;p23"/>
          <p:cNvCxnSpPr>
            <a:stCxn id="205" idx="2"/>
            <a:endCxn id="226" idx="0"/>
          </p:cNvCxnSpPr>
          <p:nvPr/>
        </p:nvCxnSpPr>
        <p:spPr>
          <a:xfrm>
            <a:off x="854075" y="3278150"/>
            <a:ext cx="1923000" cy="1084800"/>
          </a:xfrm>
          <a:prstGeom prst="straightConnector1">
            <a:avLst/>
          </a:prstGeom>
          <a:noFill/>
          <a:ln cap="flat" cmpd="sng" w="38100">
            <a:solidFill>
              <a:schemeClr val="dk2"/>
            </a:solidFill>
            <a:prstDash val="solid"/>
            <a:round/>
            <a:headEnd len="med" w="med" type="none"/>
            <a:tailEnd len="med" w="med" type="oval"/>
          </a:ln>
        </p:spPr>
      </p:cxnSp>
      <p:sp>
        <p:nvSpPr>
          <p:cNvPr id="230" name="Google Shape;230;p23"/>
          <p:cNvSpPr/>
          <p:nvPr/>
        </p:nvSpPr>
        <p:spPr>
          <a:xfrm>
            <a:off x="0" y="4327550"/>
            <a:ext cx="1032900" cy="51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Change Password</a:t>
            </a:r>
            <a:endParaRPr b="1"/>
          </a:p>
        </p:txBody>
      </p:sp>
      <p:cxnSp>
        <p:nvCxnSpPr>
          <p:cNvPr id="231" name="Google Shape;231;p23"/>
          <p:cNvCxnSpPr>
            <a:stCxn id="205" idx="2"/>
            <a:endCxn id="230" idx="0"/>
          </p:cNvCxnSpPr>
          <p:nvPr/>
        </p:nvCxnSpPr>
        <p:spPr>
          <a:xfrm flipH="1">
            <a:off x="516575" y="3278150"/>
            <a:ext cx="337500" cy="1049400"/>
          </a:xfrm>
          <a:prstGeom prst="straightConnector1">
            <a:avLst/>
          </a:prstGeom>
          <a:noFill/>
          <a:ln cap="flat" cmpd="sng" w="38100">
            <a:solidFill>
              <a:schemeClr val="dk2"/>
            </a:solidFill>
            <a:prstDash val="solid"/>
            <a:round/>
            <a:headEnd len="med" w="med" type="none"/>
            <a:tailEnd len="med" w="med" type="oval"/>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8" name="Google Shape;238;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Smart TV OS</a:t>
            </a:r>
            <a:endParaRPr/>
          </a:p>
        </p:txBody>
      </p:sp>
      <p:sp>
        <p:nvSpPr>
          <p:cNvPr id="239" name="Google Shape;239;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Your company is developing a product line of smart televisions, with different feature configurations.</a:t>
            </a:r>
            <a:endParaRPr/>
          </a:p>
          <a:p>
            <a:pPr indent="-368300" lvl="1" marL="914400" rtl="0" algn="l">
              <a:spcBef>
                <a:spcPts val="500"/>
              </a:spcBef>
              <a:spcAft>
                <a:spcPts val="0"/>
              </a:spcAft>
              <a:buSzPts val="2200"/>
              <a:buChar char="•"/>
            </a:pPr>
            <a:r>
              <a:rPr lang="sv-SE"/>
              <a:t>Identify the features of this product line.</a:t>
            </a:r>
            <a:endParaRPr/>
          </a:p>
          <a:p>
            <a:pPr indent="-368300" lvl="1" marL="914400" rtl="0" algn="l">
              <a:spcBef>
                <a:spcPts val="500"/>
              </a:spcBef>
              <a:spcAft>
                <a:spcPts val="0"/>
              </a:spcAft>
              <a:buSzPts val="2200"/>
              <a:buChar char="•"/>
            </a:pPr>
            <a:r>
              <a:rPr lang="sv-SE"/>
              <a:t>Model the domain with a feature diagram.</a:t>
            </a:r>
            <a:endParaRPr/>
          </a:p>
          <a:p>
            <a:pPr indent="-393700" lvl="0" marL="457200" rtl="0" algn="l">
              <a:spcBef>
                <a:spcPts val="1000"/>
              </a:spcBef>
              <a:spcAft>
                <a:spcPts val="0"/>
              </a:spcAft>
              <a:buSzPts val="2600"/>
              <a:buChar char="•"/>
            </a:pPr>
            <a:r>
              <a:rPr lang="sv-SE"/>
              <a:t>Consider existing products on the </a:t>
            </a:r>
            <a:r>
              <a:rPr lang="sv-SE"/>
              <a:t>market</a:t>
            </a:r>
            <a:r>
              <a:rPr lang="sv-SE"/>
              <a:t> (e.g., Samsung TVs). Maybe check an electronics website (elgiganten, 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6" name="Google Shape;246;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Smart TV OS</a:t>
            </a:r>
            <a:endParaRPr/>
          </a:p>
        </p:txBody>
      </p:sp>
      <p:sp>
        <p:nvSpPr>
          <p:cNvPr id="247" name="Google Shape;247;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Which features will many (or few) customers want?</a:t>
            </a:r>
            <a:endParaRPr/>
          </a:p>
          <a:p>
            <a:pPr indent="-393700" lvl="0" marL="457200" rtl="0" algn="l">
              <a:spcBef>
                <a:spcPts val="1000"/>
              </a:spcBef>
              <a:spcAft>
                <a:spcPts val="0"/>
              </a:spcAft>
              <a:buSzPts val="2600"/>
              <a:buChar char="•"/>
            </a:pPr>
            <a:r>
              <a:rPr lang="sv-SE"/>
              <a:t>Which features might distinguish your product from others on the market?</a:t>
            </a:r>
            <a:endParaRPr/>
          </a:p>
          <a:p>
            <a:pPr indent="-393700" lvl="0" marL="457200" rtl="0" algn="l">
              <a:spcBef>
                <a:spcPts val="1000"/>
              </a:spcBef>
              <a:spcAft>
                <a:spcPts val="0"/>
              </a:spcAft>
              <a:buSzPts val="2600"/>
              <a:buChar char="•"/>
            </a:pPr>
            <a:r>
              <a:rPr lang="sv-SE"/>
              <a:t>Don’t try to capture all features, but an interesting subset (aim for 15-25). </a:t>
            </a:r>
            <a:endParaRPr/>
          </a:p>
          <a:p>
            <a:pPr indent="-393700" lvl="0" marL="457200" rtl="0" algn="l">
              <a:spcBef>
                <a:spcPts val="1000"/>
              </a:spcBef>
              <a:spcAft>
                <a:spcPts val="0"/>
              </a:spcAft>
              <a:buSzPts val="2600"/>
              <a:buChar char="•"/>
            </a:pPr>
            <a:r>
              <a:rPr lang="sv-SE"/>
              <a:t>Capture dependencies between features using visual structures and cross-tree constraints.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54" name="Google Shape;25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Smart TV OS</a:t>
            </a:r>
            <a:endParaRPr/>
          </a:p>
        </p:txBody>
      </p:sp>
      <p:sp>
        <p:nvSpPr>
          <p:cNvPr id="255" name="Google Shape;255;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7"/>
          <p:cNvSpPr/>
          <p:nvPr/>
        </p:nvSpPr>
        <p:spPr>
          <a:xfrm>
            <a:off x="6967425" y="3043600"/>
            <a:ext cx="519600" cy="2565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7565125" y="2224875"/>
            <a:ext cx="519600" cy="2565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4231175" y="2274400"/>
            <a:ext cx="519600" cy="2565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1158075" y="2274400"/>
            <a:ext cx="519600" cy="2565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66" name="Google Shape;266;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Possible Solution</a:t>
            </a:r>
            <a:endParaRPr/>
          </a:p>
        </p:txBody>
      </p:sp>
      <p:sp>
        <p:nvSpPr>
          <p:cNvPr id="267" name="Google Shape;267;p27"/>
          <p:cNvSpPr/>
          <p:nvPr/>
        </p:nvSpPr>
        <p:spPr>
          <a:xfrm>
            <a:off x="3943675" y="1215400"/>
            <a:ext cx="960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TV OS</a:t>
            </a:r>
            <a:endParaRPr b="1"/>
          </a:p>
        </p:txBody>
      </p:sp>
      <p:sp>
        <p:nvSpPr>
          <p:cNvPr id="268" name="Google Shape;268;p27"/>
          <p:cNvSpPr/>
          <p:nvPr/>
        </p:nvSpPr>
        <p:spPr>
          <a:xfrm>
            <a:off x="726225" y="1910300"/>
            <a:ext cx="13812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Connectivity</a:t>
            </a:r>
            <a:endParaRPr b="1"/>
          </a:p>
        </p:txBody>
      </p:sp>
      <p:sp>
        <p:nvSpPr>
          <p:cNvPr id="269" name="Google Shape;269;p27"/>
          <p:cNvSpPr/>
          <p:nvPr/>
        </p:nvSpPr>
        <p:spPr>
          <a:xfrm>
            <a:off x="154625" y="2720000"/>
            <a:ext cx="960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Eithernet</a:t>
            </a:r>
            <a:endParaRPr b="1"/>
          </a:p>
        </p:txBody>
      </p:sp>
      <p:sp>
        <p:nvSpPr>
          <p:cNvPr id="270" name="Google Shape;270;p27"/>
          <p:cNvSpPr/>
          <p:nvPr/>
        </p:nvSpPr>
        <p:spPr>
          <a:xfrm>
            <a:off x="1197950" y="2720000"/>
            <a:ext cx="960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WiFi</a:t>
            </a:r>
            <a:endParaRPr b="1"/>
          </a:p>
        </p:txBody>
      </p:sp>
      <p:sp>
        <p:nvSpPr>
          <p:cNvPr id="271" name="Google Shape;271;p27"/>
          <p:cNvSpPr/>
          <p:nvPr/>
        </p:nvSpPr>
        <p:spPr>
          <a:xfrm>
            <a:off x="2241275" y="2720000"/>
            <a:ext cx="10494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Bluetooth</a:t>
            </a:r>
            <a:endParaRPr b="1"/>
          </a:p>
        </p:txBody>
      </p:sp>
      <p:cxnSp>
        <p:nvCxnSpPr>
          <p:cNvPr id="272" name="Google Shape;272;p27"/>
          <p:cNvCxnSpPr>
            <a:stCxn id="267" idx="2"/>
            <a:endCxn id="268" idx="0"/>
          </p:cNvCxnSpPr>
          <p:nvPr/>
        </p:nvCxnSpPr>
        <p:spPr>
          <a:xfrm flipH="1">
            <a:off x="1416775" y="1695400"/>
            <a:ext cx="3006900" cy="214800"/>
          </a:xfrm>
          <a:prstGeom prst="straightConnector1">
            <a:avLst/>
          </a:prstGeom>
          <a:noFill/>
          <a:ln cap="flat" cmpd="sng" w="38100">
            <a:solidFill>
              <a:schemeClr val="dk2"/>
            </a:solidFill>
            <a:prstDash val="solid"/>
            <a:round/>
            <a:headEnd len="med" w="med" type="none"/>
            <a:tailEnd len="med" w="med" type="oval"/>
          </a:ln>
        </p:spPr>
      </p:cxnSp>
      <p:cxnSp>
        <p:nvCxnSpPr>
          <p:cNvPr id="273" name="Google Shape;273;p27"/>
          <p:cNvCxnSpPr>
            <a:stCxn id="268" idx="2"/>
            <a:endCxn id="269" idx="0"/>
          </p:cNvCxnSpPr>
          <p:nvPr/>
        </p:nvCxnSpPr>
        <p:spPr>
          <a:xfrm flipH="1">
            <a:off x="634725" y="2390300"/>
            <a:ext cx="782100" cy="329700"/>
          </a:xfrm>
          <a:prstGeom prst="straightConnector1">
            <a:avLst/>
          </a:prstGeom>
          <a:noFill/>
          <a:ln cap="flat" cmpd="sng" w="38100">
            <a:solidFill>
              <a:schemeClr val="dk2"/>
            </a:solidFill>
            <a:prstDash val="solid"/>
            <a:round/>
            <a:headEnd len="med" w="med" type="none"/>
            <a:tailEnd len="med" w="med" type="none"/>
          </a:ln>
        </p:spPr>
      </p:cxnSp>
      <p:cxnSp>
        <p:nvCxnSpPr>
          <p:cNvPr id="274" name="Google Shape;274;p27"/>
          <p:cNvCxnSpPr>
            <a:stCxn id="268" idx="2"/>
            <a:endCxn id="270" idx="0"/>
          </p:cNvCxnSpPr>
          <p:nvPr/>
        </p:nvCxnSpPr>
        <p:spPr>
          <a:xfrm>
            <a:off x="1416825" y="2390300"/>
            <a:ext cx="261000" cy="329700"/>
          </a:xfrm>
          <a:prstGeom prst="straightConnector1">
            <a:avLst/>
          </a:prstGeom>
          <a:noFill/>
          <a:ln cap="flat" cmpd="sng" w="38100">
            <a:solidFill>
              <a:schemeClr val="dk2"/>
            </a:solidFill>
            <a:prstDash val="solid"/>
            <a:round/>
            <a:headEnd len="med" w="med" type="none"/>
            <a:tailEnd len="med" w="med" type="none"/>
          </a:ln>
        </p:spPr>
      </p:cxnSp>
      <p:cxnSp>
        <p:nvCxnSpPr>
          <p:cNvPr id="275" name="Google Shape;275;p27"/>
          <p:cNvCxnSpPr>
            <a:stCxn id="268" idx="2"/>
            <a:endCxn id="271" idx="0"/>
          </p:cNvCxnSpPr>
          <p:nvPr/>
        </p:nvCxnSpPr>
        <p:spPr>
          <a:xfrm>
            <a:off x="1416825" y="2390300"/>
            <a:ext cx="1349100" cy="329700"/>
          </a:xfrm>
          <a:prstGeom prst="straightConnector1">
            <a:avLst/>
          </a:prstGeom>
          <a:noFill/>
          <a:ln cap="flat" cmpd="sng" w="38100">
            <a:solidFill>
              <a:schemeClr val="dk2"/>
            </a:solidFill>
            <a:prstDash val="solid"/>
            <a:round/>
            <a:headEnd len="med" w="med" type="none"/>
            <a:tailEnd len="med" w="med" type="none"/>
          </a:ln>
        </p:spPr>
      </p:cxnSp>
      <p:sp>
        <p:nvSpPr>
          <p:cNvPr id="276" name="Google Shape;276;p27"/>
          <p:cNvSpPr/>
          <p:nvPr/>
        </p:nvSpPr>
        <p:spPr>
          <a:xfrm>
            <a:off x="3800375" y="1910300"/>
            <a:ext cx="13812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Screen Resolution</a:t>
            </a:r>
            <a:endParaRPr b="1"/>
          </a:p>
        </p:txBody>
      </p:sp>
      <p:cxnSp>
        <p:nvCxnSpPr>
          <p:cNvPr id="277" name="Google Shape;277;p27"/>
          <p:cNvCxnSpPr>
            <a:stCxn id="267" idx="2"/>
            <a:endCxn id="276" idx="0"/>
          </p:cNvCxnSpPr>
          <p:nvPr/>
        </p:nvCxnSpPr>
        <p:spPr>
          <a:xfrm>
            <a:off x="4423675" y="1695400"/>
            <a:ext cx="67200" cy="214800"/>
          </a:xfrm>
          <a:prstGeom prst="straightConnector1">
            <a:avLst/>
          </a:prstGeom>
          <a:noFill/>
          <a:ln cap="flat" cmpd="sng" w="38100">
            <a:solidFill>
              <a:schemeClr val="dk2"/>
            </a:solidFill>
            <a:prstDash val="solid"/>
            <a:round/>
            <a:headEnd len="med" w="med" type="none"/>
            <a:tailEnd len="med" w="med" type="oval"/>
          </a:ln>
        </p:spPr>
      </p:cxnSp>
      <p:sp>
        <p:nvSpPr>
          <p:cNvPr id="278" name="Google Shape;278;p27"/>
          <p:cNvSpPr/>
          <p:nvPr/>
        </p:nvSpPr>
        <p:spPr>
          <a:xfrm>
            <a:off x="4231463" y="2710288"/>
            <a:ext cx="6426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720p</a:t>
            </a:r>
            <a:endParaRPr b="1"/>
          </a:p>
        </p:txBody>
      </p:sp>
      <p:sp>
        <p:nvSpPr>
          <p:cNvPr id="279" name="Google Shape;279;p27"/>
          <p:cNvSpPr/>
          <p:nvPr/>
        </p:nvSpPr>
        <p:spPr>
          <a:xfrm>
            <a:off x="4967838" y="2710300"/>
            <a:ext cx="7821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1080p</a:t>
            </a:r>
            <a:endParaRPr b="1"/>
          </a:p>
        </p:txBody>
      </p:sp>
      <p:sp>
        <p:nvSpPr>
          <p:cNvPr id="280" name="Google Shape;280;p27"/>
          <p:cNvSpPr/>
          <p:nvPr/>
        </p:nvSpPr>
        <p:spPr>
          <a:xfrm>
            <a:off x="5814850" y="2691938"/>
            <a:ext cx="5196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4K</a:t>
            </a:r>
            <a:endParaRPr b="1"/>
          </a:p>
        </p:txBody>
      </p:sp>
      <p:cxnSp>
        <p:nvCxnSpPr>
          <p:cNvPr id="281" name="Google Shape;281;p27"/>
          <p:cNvCxnSpPr>
            <a:stCxn id="276" idx="2"/>
            <a:endCxn id="278" idx="0"/>
          </p:cNvCxnSpPr>
          <p:nvPr/>
        </p:nvCxnSpPr>
        <p:spPr>
          <a:xfrm>
            <a:off x="4490975" y="2390300"/>
            <a:ext cx="61800" cy="320100"/>
          </a:xfrm>
          <a:prstGeom prst="straightConnector1">
            <a:avLst/>
          </a:prstGeom>
          <a:noFill/>
          <a:ln cap="flat" cmpd="sng" w="38100">
            <a:solidFill>
              <a:schemeClr val="dk2"/>
            </a:solidFill>
            <a:prstDash val="solid"/>
            <a:round/>
            <a:headEnd len="med" w="med" type="none"/>
            <a:tailEnd len="med" w="med" type="none"/>
          </a:ln>
        </p:spPr>
      </p:cxnSp>
      <p:cxnSp>
        <p:nvCxnSpPr>
          <p:cNvPr id="282" name="Google Shape;282;p27"/>
          <p:cNvCxnSpPr>
            <a:stCxn id="276" idx="2"/>
            <a:endCxn id="279" idx="0"/>
          </p:cNvCxnSpPr>
          <p:nvPr/>
        </p:nvCxnSpPr>
        <p:spPr>
          <a:xfrm>
            <a:off x="4490975" y="2390300"/>
            <a:ext cx="867900" cy="320100"/>
          </a:xfrm>
          <a:prstGeom prst="straightConnector1">
            <a:avLst/>
          </a:prstGeom>
          <a:noFill/>
          <a:ln cap="flat" cmpd="sng" w="38100">
            <a:solidFill>
              <a:schemeClr val="dk2"/>
            </a:solidFill>
            <a:prstDash val="solid"/>
            <a:round/>
            <a:headEnd len="med" w="med" type="none"/>
            <a:tailEnd len="med" w="med" type="none"/>
          </a:ln>
        </p:spPr>
      </p:cxnSp>
      <p:cxnSp>
        <p:nvCxnSpPr>
          <p:cNvPr id="283" name="Google Shape;283;p27"/>
          <p:cNvCxnSpPr>
            <a:stCxn id="276" idx="2"/>
            <a:endCxn id="280" idx="0"/>
          </p:cNvCxnSpPr>
          <p:nvPr/>
        </p:nvCxnSpPr>
        <p:spPr>
          <a:xfrm>
            <a:off x="4490975" y="2390300"/>
            <a:ext cx="1583700" cy="301500"/>
          </a:xfrm>
          <a:prstGeom prst="straightConnector1">
            <a:avLst/>
          </a:prstGeom>
          <a:noFill/>
          <a:ln cap="flat" cmpd="sng" w="38100">
            <a:solidFill>
              <a:schemeClr val="dk2"/>
            </a:solidFill>
            <a:prstDash val="solid"/>
            <a:round/>
            <a:headEnd len="med" w="med" type="none"/>
            <a:tailEnd len="med" w="med" type="none"/>
          </a:ln>
        </p:spPr>
      </p:cxnSp>
      <p:sp>
        <p:nvSpPr>
          <p:cNvPr id="284" name="Google Shape;284;p27"/>
          <p:cNvSpPr/>
          <p:nvPr/>
        </p:nvSpPr>
        <p:spPr>
          <a:xfrm>
            <a:off x="7334075" y="1873150"/>
            <a:ext cx="960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Control</a:t>
            </a:r>
            <a:endParaRPr b="1"/>
          </a:p>
        </p:txBody>
      </p:sp>
      <p:sp>
        <p:nvSpPr>
          <p:cNvPr id="285" name="Google Shape;285;p27"/>
          <p:cNvSpPr/>
          <p:nvPr/>
        </p:nvSpPr>
        <p:spPr>
          <a:xfrm>
            <a:off x="6797925" y="2691938"/>
            <a:ext cx="8586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Remote</a:t>
            </a:r>
            <a:endParaRPr b="1"/>
          </a:p>
        </p:txBody>
      </p:sp>
      <p:sp>
        <p:nvSpPr>
          <p:cNvPr id="286" name="Google Shape;286;p27"/>
          <p:cNvSpPr/>
          <p:nvPr/>
        </p:nvSpPr>
        <p:spPr>
          <a:xfrm>
            <a:off x="7903825" y="2691938"/>
            <a:ext cx="8586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Mobile Phone</a:t>
            </a:r>
            <a:endParaRPr b="1"/>
          </a:p>
        </p:txBody>
      </p:sp>
      <p:cxnSp>
        <p:nvCxnSpPr>
          <p:cNvPr id="287" name="Google Shape;287;p27"/>
          <p:cNvCxnSpPr>
            <a:stCxn id="267" idx="2"/>
            <a:endCxn id="284" idx="0"/>
          </p:cNvCxnSpPr>
          <p:nvPr/>
        </p:nvCxnSpPr>
        <p:spPr>
          <a:xfrm>
            <a:off x="4423675" y="1695400"/>
            <a:ext cx="3390300" cy="177900"/>
          </a:xfrm>
          <a:prstGeom prst="straightConnector1">
            <a:avLst/>
          </a:prstGeom>
          <a:noFill/>
          <a:ln cap="flat" cmpd="sng" w="38100">
            <a:solidFill>
              <a:schemeClr val="dk2"/>
            </a:solidFill>
            <a:prstDash val="solid"/>
            <a:round/>
            <a:headEnd len="med" w="med" type="none"/>
            <a:tailEnd len="med" w="med" type="oval"/>
          </a:ln>
        </p:spPr>
      </p:cxnSp>
      <p:cxnSp>
        <p:nvCxnSpPr>
          <p:cNvPr id="288" name="Google Shape;288;p27"/>
          <p:cNvCxnSpPr>
            <a:stCxn id="284" idx="2"/>
            <a:endCxn id="285" idx="0"/>
          </p:cNvCxnSpPr>
          <p:nvPr/>
        </p:nvCxnSpPr>
        <p:spPr>
          <a:xfrm flipH="1">
            <a:off x="7227275" y="2353150"/>
            <a:ext cx="586800" cy="338700"/>
          </a:xfrm>
          <a:prstGeom prst="straightConnector1">
            <a:avLst/>
          </a:prstGeom>
          <a:noFill/>
          <a:ln cap="flat" cmpd="sng" w="38100">
            <a:solidFill>
              <a:schemeClr val="dk2"/>
            </a:solidFill>
            <a:prstDash val="solid"/>
            <a:round/>
            <a:headEnd len="med" w="med" type="none"/>
            <a:tailEnd len="med" w="med" type="none"/>
          </a:ln>
        </p:spPr>
      </p:cxnSp>
      <p:cxnSp>
        <p:nvCxnSpPr>
          <p:cNvPr id="289" name="Google Shape;289;p27"/>
          <p:cNvCxnSpPr>
            <a:stCxn id="284" idx="2"/>
            <a:endCxn id="286" idx="0"/>
          </p:cNvCxnSpPr>
          <p:nvPr/>
        </p:nvCxnSpPr>
        <p:spPr>
          <a:xfrm>
            <a:off x="7814075" y="2353150"/>
            <a:ext cx="519000" cy="338700"/>
          </a:xfrm>
          <a:prstGeom prst="straightConnector1">
            <a:avLst/>
          </a:prstGeom>
          <a:noFill/>
          <a:ln cap="flat" cmpd="sng" w="38100">
            <a:solidFill>
              <a:schemeClr val="dk2"/>
            </a:solidFill>
            <a:prstDash val="solid"/>
            <a:round/>
            <a:headEnd len="med" w="med" type="none"/>
            <a:tailEnd len="med" w="med" type="none"/>
          </a:ln>
        </p:spPr>
      </p:cxnSp>
      <p:sp>
        <p:nvSpPr>
          <p:cNvPr id="290" name="Google Shape;290;p27"/>
          <p:cNvSpPr/>
          <p:nvPr/>
        </p:nvSpPr>
        <p:spPr>
          <a:xfrm>
            <a:off x="6301750" y="3420250"/>
            <a:ext cx="5196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IR</a:t>
            </a:r>
            <a:endParaRPr b="1"/>
          </a:p>
        </p:txBody>
      </p:sp>
      <p:sp>
        <p:nvSpPr>
          <p:cNvPr id="291" name="Google Shape;291;p27"/>
          <p:cNvSpPr/>
          <p:nvPr/>
        </p:nvSpPr>
        <p:spPr>
          <a:xfrm>
            <a:off x="6995975" y="3404388"/>
            <a:ext cx="10494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Bluetooth Remote</a:t>
            </a:r>
            <a:endParaRPr b="1"/>
          </a:p>
        </p:txBody>
      </p:sp>
      <p:cxnSp>
        <p:nvCxnSpPr>
          <p:cNvPr id="292" name="Google Shape;292;p27"/>
          <p:cNvCxnSpPr>
            <a:stCxn id="285" idx="2"/>
            <a:endCxn id="290" idx="0"/>
          </p:cNvCxnSpPr>
          <p:nvPr/>
        </p:nvCxnSpPr>
        <p:spPr>
          <a:xfrm flipH="1">
            <a:off x="6561525" y="3171938"/>
            <a:ext cx="665700" cy="2484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27"/>
          <p:cNvCxnSpPr>
            <a:stCxn id="285" idx="2"/>
            <a:endCxn id="291" idx="0"/>
          </p:cNvCxnSpPr>
          <p:nvPr/>
        </p:nvCxnSpPr>
        <p:spPr>
          <a:xfrm>
            <a:off x="7227225" y="3171938"/>
            <a:ext cx="293400" cy="232500"/>
          </a:xfrm>
          <a:prstGeom prst="straightConnector1">
            <a:avLst/>
          </a:prstGeom>
          <a:noFill/>
          <a:ln cap="flat" cmpd="sng" w="38100">
            <a:solidFill>
              <a:schemeClr val="dk2"/>
            </a:solidFill>
            <a:prstDash val="solid"/>
            <a:round/>
            <a:headEnd len="med" w="med" type="none"/>
            <a:tailEnd len="med" w="med" type="none"/>
          </a:ln>
        </p:spPr>
      </p:cxnSp>
      <p:sp>
        <p:nvSpPr>
          <p:cNvPr id="294" name="Google Shape;294;p27"/>
          <p:cNvSpPr txBox="1"/>
          <p:nvPr/>
        </p:nvSpPr>
        <p:spPr>
          <a:xfrm>
            <a:off x="6498050" y="3993338"/>
            <a:ext cx="233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200"/>
              <a:t>Bluetooth Remote =&gt; Bluetooth</a:t>
            </a:r>
            <a:endParaRPr sz="1200"/>
          </a:p>
        </p:txBody>
      </p:sp>
      <p:sp>
        <p:nvSpPr>
          <p:cNvPr id="295" name="Google Shape;295;p27"/>
          <p:cNvSpPr/>
          <p:nvPr/>
        </p:nvSpPr>
        <p:spPr>
          <a:xfrm>
            <a:off x="5494775" y="1891788"/>
            <a:ext cx="10953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Media Upscaling</a:t>
            </a:r>
            <a:endParaRPr b="1"/>
          </a:p>
        </p:txBody>
      </p:sp>
      <p:cxnSp>
        <p:nvCxnSpPr>
          <p:cNvPr id="296" name="Google Shape;296;p27"/>
          <p:cNvCxnSpPr>
            <a:stCxn id="267" idx="2"/>
            <a:endCxn id="295" idx="0"/>
          </p:cNvCxnSpPr>
          <p:nvPr/>
        </p:nvCxnSpPr>
        <p:spPr>
          <a:xfrm>
            <a:off x="4423675" y="1695400"/>
            <a:ext cx="1618800" cy="196500"/>
          </a:xfrm>
          <a:prstGeom prst="straightConnector1">
            <a:avLst/>
          </a:prstGeom>
          <a:noFill/>
          <a:ln cap="flat" cmpd="sng" w="38100">
            <a:solidFill>
              <a:schemeClr val="dk2"/>
            </a:solidFill>
            <a:prstDash val="solid"/>
            <a:round/>
            <a:headEnd len="med" w="med" type="none"/>
            <a:tailEnd len="med" w="med" type="oval"/>
          </a:ln>
        </p:spPr>
      </p:cxnSp>
      <p:sp>
        <p:nvSpPr>
          <p:cNvPr id="297" name="Google Shape;297;p27"/>
          <p:cNvSpPr txBox="1"/>
          <p:nvPr/>
        </p:nvSpPr>
        <p:spPr>
          <a:xfrm>
            <a:off x="5680000" y="1393125"/>
            <a:ext cx="1763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200"/>
              <a:t>Media Upscaling =&gt; 4K</a:t>
            </a:r>
            <a:endParaRPr sz="1200"/>
          </a:p>
        </p:txBody>
      </p:sp>
      <p:sp>
        <p:nvSpPr>
          <p:cNvPr id="298" name="Google Shape;298;p27"/>
          <p:cNvSpPr/>
          <p:nvPr/>
        </p:nvSpPr>
        <p:spPr>
          <a:xfrm>
            <a:off x="3516775" y="2720000"/>
            <a:ext cx="6426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480p</a:t>
            </a:r>
            <a:endParaRPr b="1"/>
          </a:p>
        </p:txBody>
      </p:sp>
      <p:cxnSp>
        <p:nvCxnSpPr>
          <p:cNvPr id="299" name="Google Shape;299;p27"/>
          <p:cNvCxnSpPr>
            <a:stCxn id="276" idx="2"/>
            <a:endCxn id="298" idx="0"/>
          </p:cNvCxnSpPr>
          <p:nvPr/>
        </p:nvCxnSpPr>
        <p:spPr>
          <a:xfrm flipH="1">
            <a:off x="3838175" y="2390300"/>
            <a:ext cx="652800" cy="3297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p:nvPr/>
        </p:nvSpPr>
        <p:spPr>
          <a:xfrm>
            <a:off x="7966525" y="2274400"/>
            <a:ext cx="519600" cy="256500"/>
          </a:xfrm>
          <a:prstGeom prst="ellipse">
            <a:avLst/>
          </a:pr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
          <p:cNvSpPr/>
          <p:nvPr/>
        </p:nvSpPr>
        <p:spPr>
          <a:xfrm>
            <a:off x="3380100" y="3067300"/>
            <a:ext cx="519600" cy="256500"/>
          </a:xfrm>
          <a:prstGeom prst="ellipse">
            <a:avLst/>
          </a:pr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
          <p:cNvSpPr/>
          <p:nvPr/>
        </p:nvSpPr>
        <p:spPr>
          <a:xfrm>
            <a:off x="5063200" y="3067300"/>
            <a:ext cx="519600" cy="256500"/>
          </a:xfrm>
          <a:prstGeom prst="ellipse">
            <a:avLst/>
          </a:prstGeom>
          <a:solidFill>
            <a:schemeClr val="dk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8"/>
          <p:cNvSpPr/>
          <p:nvPr/>
        </p:nvSpPr>
        <p:spPr>
          <a:xfrm>
            <a:off x="4231175" y="2274400"/>
            <a:ext cx="519600" cy="2565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8"/>
          <p:cNvSpPr/>
          <p:nvPr/>
        </p:nvSpPr>
        <p:spPr>
          <a:xfrm>
            <a:off x="1158075" y="2274400"/>
            <a:ext cx="519600" cy="2565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1" name="Google Shape;311;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Possible Solution</a:t>
            </a:r>
            <a:endParaRPr/>
          </a:p>
        </p:txBody>
      </p:sp>
      <p:sp>
        <p:nvSpPr>
          <p:cNvPr id="312" name="Google Shape;312;p28"/>
          <p:cNvSpPr/>
          <p:nvPr/>
        </p:nvSpPr>
        <p:spPr>
          <a:xfrm>
            <a:off x="3943675" y="1215400"/>
            <a:ext cx="960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TV OS</a:t>
            </a:r>
            <a:endParaRPr b="1"/>
          </a:p>
        </p:txBody>
      </p:sp>
      <p:sp>
        <p:nvSpPr>
          <p:cNvPr id="313" name="Google Shape;313;p28"/>
          <p:cNvSpPr/>
          <p:nvPr/>
        </p:nvSpPr>
        <p:spPr>
          <a:xfrm>
            <a:off x="726225" y="1910300"/>
            <a:ext cx="13812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Screen Casting</a:t>
            </a:r>
            <a:endParaRPr b="1"/>
          </a:p>
        </p:txBody>
      </p:sp>
      <p:sp>
        <p:nvSpPr>
          <p:cNvPr id="314" name="Google Shape;314;p28"/>
          <p:cNvSpPr/>
          <p:nvPr/>
        </p:nvSpPr>
        <p:spPr>
          <a:xfrm>
            <a:off x="154625" y="2720000"/>
            <a:ext cx="960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AirPlay</a:t>
            </a:r>
            <a:endParaRPr b="1"/>
          </a:p>
        </p:txBody>
      </p:sp>
      <p:sp>
        <p:nvSpPr>
          <p:cNvPr id="315" name="Google Shape;315;p28"/>
          <p:cNvSpPr/>
          <p:nvPr/>
        </p:nvSpPr>
        <p:spPr>
          <a:xfrm>
            <a:off x="1354450" y="2720000"/>
            <a:ext cx="960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ChromeCast</a:t>
            </a:r>
            <a:endParaRPr b="1"/>
          </a:p>
        </p:txBody>
      </p:sp>
      <p:cxnSp>
        <p:nvCxnSpPr>
          <p:cNvPr id="316" name="Google Shape;316;p28"/>
          <p:cNvCxnSpPr>
            <a:stCxn id="312" idx="2"/>
            <a:endCxn id="313" idx="0"/>
          </p:cNvCxnSpPr>
          <p:nvPr/>
        </p:nvCxnSpPr>
        <p:spPr>
          <a:xfrm flipH="1">
            <a:off x="1416775" y="1695400"/>
            <a:ext cx="3006900" cy="214800"/>
          </a:xfrm>
          <a:prstGeom prst="straightConnector1">
            <a:avLst/>
          </a:prstGeom>
          <a:noFill/>
          <a:ln cap="flat" cmpd="sng" w="38100">
            <a:solidFill>
              <a:schemeClr val="dk2"/>
            </a:solidFill>
            <a:prstDash val="solid"/>
            <a:round/>
            <a:headEnd len="med" w="med" type="none"/>
            <a:tailEnd len="med" w="med" type="oval"/>
          </a:ln>
        </p:spPr>
      </p:cxnSp>
      <p:cxnSp>
        <p:nvCxnSpPr>
          <p:cNvPr id="317" name="Google Shape;317;p28"/>
          <p:cNvCxnSpPr>
            <a:stCxn id="313" idx="2"/>
            <a:endCxn id="314" idx="0"/>
          </p:cNvCxnSpPr>
          <p:nvPr/>
        </p:nvCxnSpPr>
        <p:spPr>
          <a:xfrm flipH="1">
            <a:off x="634725" y="2390300"/>
            <a:ext cx="782100" cy="329700"/>
          </a:xfrm>
          <a:prstGeom prst="straightConnector1">
            <a:avLst/>
          </a:prstGeom>
          <a:noFill/>
          <a:ln cap="flat" cmpd="sng" w="38100">
            <a:solidFill>
              <a:schemeClr val="dk2"/>
            </a:solidFill>
            <a:prstDash val="solid"/>
            <a:round/>
            <a:headEnd len="med" w="med" type="none"/>
            <a:tailEnd len="med" w="med" type="none"/>
          </a:ln>
        </p:spPr>
      </p:cxnSp>
      <p:cxnSp>
        <p:nvCxnSpPr>
          <p:cNvPr id="318" name="Google Shape;318;p28"/>
          <p:cNvCxnSpPr>
            <a:stCxn id="313" idx="2"/>
            <a:endCxn id="315" idx="0"/>
          </p:cNvCxnSpPr>
          <p:nvPr/>
        </p:nvCxnSpPr>
        <p:spPr>
          <a:xfrm>
            <a:off x="1416825" y="2390300"/>
            <a:ext cx="417600" cy="329700"/>
          </a:xfrm>
          <a:prstGeom prst="straightConnector1">
            <a:avLst/>
          </a:prstGeom>
          <a:noFill/>
          <a:ln cap="flat" cmpd="sng" w="38100">
            <a:solidFill>
              <a:schemeClr val="dk2"/>
            </a:solidFill>
            <a:prstDash val="solid"/>
            <a:round/>
            <a:headEnd len="med" w="med" type="none"/>
            <a:tailEnd len="med" w="med" type="none"/>
          </a:ln>
        </p:spPr>
      </p:cxnSp>
      <p:sp>
        <p:nvSpPr>
          <p:cNvPr id="319" name="Google Shape;319;p28"/>
          <p:cNvSpPr/>
          <p:nvPr/>
        </p:nvSpPr>
        <p:spPr>
          <a:xfrm>
            <a:off x="3800375" y="1910300"/>
            <a:ext cx="13812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Media Apps</a:t>
            </a:r>
            <a:endParaRPr b="1"/>
          </a:p>
        </p:txBody>
      </p:sp>
      <p:cxnSp>
        <p:nvCxnSpPr>
          <p:cNvPr id="320" name="Google Shape;320;p28"/>
          <p:cNvCxnSpPr>
            <a:stCxn id="312" idx="2"/>
            <a:endCxn id="319" idx="0"/>
          </p:cNvCxnSpPr>
          <p:nvPr/>
        </p:nvCxnSpPr>
        <p:spPr>
          <a:xfrm>
            <a:off x="4423675" y="1695400"/>
            <a:ext cx="67200" cy="214800"/>
          </a:xfrm>
          <a:prstGeom prst="straightConnector1">
            <a:avLst/>
          </a:prstGeom>
          <a:noFill/>
          <a:ln cap="flat" cmpd="sng" w="38100">
            <a:solidFill>
              <a:schemeClr val="dk2"/>
            </a:solidFill>
            <a:prstDash val="solid"/>
            <a:round/>
            <a:headEnd len="med" w="med" type="none"/>
            <a:tailEnd len="med" w="med" type="oval"/>
          </a:ln>
        </p:spPr>
      </p:cxnSp>
      <p:sp>
        <p:nvSpPr>
          <p:cNvPr id="321" name="Google Shape;321;p28"/>
          <p:cNvSpPr/>
          <p:nvPr/>
        </p:nvSpPr>
        <p:spPr>
          <a:xfrm>
            <a:off x="4965350" y="2720000"/>
            <a:ext cx="6894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Audio</a:t>
            </a:r>
            <a:endParaRPr b="1"/>
          </a:p>
        </p:txBody>
      </p:sp>
      <p:cxnSp>
        <p:nvCxnSpPr>
          <p:cNvPr id="322" name="Google Shape;322;p28"/>
          <p:cNvCxnSpPr>
            <a:stCxn id="319" idx="2"/>
            <a:endCxn id="323" idx="0"/>
          </p:cNvCxnSpPr>
          <p:nvPr/>
        </p:nvCxnSpPr>
        <p:spPr>
          <a:xfrm flipH="1">
            <a:off x="3695375" y="2390300"/>
            <a:ext cx="795600" cy="329700"/>
          </a:xfrm>
          <a:prstGeom prst="straightConnector1">
            <a:avLst/>
          </a:prstGeom>
          <a:noFill/>
          <a:ln cap="flat" cmpd="sng" w="38100">
            <a:solidFill>
              <a:schemeClr val="dk2"/>
            </a:solidFill>
            <a:prstDash val="solid"/>
            <a:round/>
            <a:headEnd len="med" w="med" type="none"/>
            <a:tailEnd len="med" w="med" type="none"/>
          </a:ln>
        </p:spPr>
      </p:cxnSp>
      <p:cxnSp>
        <p:nvCxnSpPr>
          <p:cNvPr id="324" name="Google Shape;324;p28"/>
          <p:cNvCxnSpPr>
            <a:stCxn id="319" idx="2"/>
            <a:endCxn id="321" idx="0"/>
          </p:cNvCxnSpPr>
          <p:nvPr/>
        </p:nvCxnSpPr>
        <p:spPr>
          <a:xfrm>
            <a:off x="4490975" y="2390300"/>
            <a:ext cx="819000" cy="329700"/>
          </a:xfrm>
          <a:prstGeom prst="straightConnector1">
            <a:avLst/>
          </a:prstGeom>
          <a:noFill/>
          <a:ln cap="flat" cmpd="sng" w="38100">
            <a:solidFill>
              <a:schemeClr val="dk2"/>
            </a:solidFill>
            <a:prstDash val="solid"/>
            <a:round/>
            <a:headEnd len="med" w="med" type="none"/>
            <a:tailEnd len="med" w="med" type="none"/>
          </a:ln>
        </p:spPr>
      </p:cxnSp>
      <p:sp>
        <p:nvSpPr>
          <p:cNvPr id="325" name="Google Shape;325;p28"/>
          <p:cNvSpPr/>
          <p:nvPr/>
        </p:nvSpPr>
        <p:spPr>
          <a:xfrm>
            <a:off x="7624725" y="1910300"/>
            <a:ext cx="13812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Connection Ports</a:t>
            </a:r>
            <a:endParaRPr b="1"/>
          </a:p>
        </p:txBody>
      </p:sp>
      <p:cxnSp>
        <p:nvCxnSpPr>
          <p:cNvPr id="326" name="Google Shape;326;p28"/>
          <p:cNvCxnSpPr>
            <a:stCxn id="312" idx="2"/>
            <a:endCxn id="325" idx="0"/>
          </p:cNvCxnSpPr>
          <p:nvPr/>
        </p:nvCxnSpPr>
        <p:spPr>
          <a:xfrm>
            <a:off x="4423675" y="1695400"/>
            <a:ext cx="3891600" cy="214800"/>
          </a:xfrm>
          <a:prstGeom prst="straightConnector1">
            <a:avLst/>
          </a:prstGeom>
          <a:noFill/>
          <a:ln cap="flat" cmpd="sng" w="38100">
            <a:solidFill>
              <a:schemeClr val="dk2"/>
            </a:solidFill>
            <a:prstDash val="solid"/>
            <a:round/>
            <a:headEnd len="med" w="med" type="none"/>
            <a:tailEnd len="med" w="med" type="oval"/>
          </a:ln>
        </p:spPr>
      </p:cxnSp>
      <p:sp>
        <p:nvSpPr>
          <p:cNvPr id="327" name="Google Shape;327;p28"/>
          <p:cNvSpPr txBox="1"/>
          <p:nvPr/>
        </p:nvSpPr>
        <p:spPr>
          <a:xfrm>
            <a:off x="181575" y="4093100"/>
            <a:ext cx="247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200"/>
              <a:t>Screen Casting =&gt; Connectivity</a:t>
            </a:r>
            <a:endParaRPr sz="1200"/>
          </a:p>
          <a:p>
            <a:pPr indent="0" lvl="0" marL="0" rtl="0" algn="l">
              <a:spcBef>
                <a:spcPts val="0"/>
              </a:spcBef>
              <a:spcAft>
                <a:spcPts val="0"/>
              </a:spcAft>
              <a:buNone/>
            </a:pPr>
            <a:r>
              <a:rPr lang="sv-SE" sz="1200"/>
              <a:t>Media Apps =&gt; Connectivity</a:t>
            </a:r>
            <a:endParaRPr sz="1200"/>
          </a:p>
          <a:p>
            <a:pPr indent="0" lvl="0" marL="0" rtl="0" algn="l">
              <a:spcBef>
                <a:spcPts val="0"/>
              </a:spcBef>
              <a:spcAft>
                <a:spcPts val="0"/>
              </a:spcAft>
              <a:buNone/>
            </a:pPr>
            <a:r>
              <a:rPr lang="sv-SE" sz="1200"/>
              <a:t>App Store =&gt; Connectivity</a:t>
            </a:r>
            <a:endParaRPr sz="1200"/>
          </a:p>
        </p:txBody>
      </p:sp>
      <p:sp>
        <p:nvSpPr>
          <p:cNvPr id="328" name="Google Shape;328;p28"/>
          <p:cNvSpPr/>
          <p:nvPr/>
        </p:nvSpPr>
        <p:spPr>
          <a:xfrm>
            <a:off x="3344125" y="2720000"/>
            <a:ext cx="6894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Video</a:t>
            </a:r>
            <a:endParaRPr b="1"/>
          </a:p>
        </p:txBody>
      </p:sp>
      <p:sp>
        <p:nvSpPr>
          <p:cNvPr id="329" name="Google Shape;329;p28"/>
          <p:cNvSpPr/>
          <p:nvPr/>
        </p:nvSpPr>
        <p:spPr>
          <a:xfrm>
            <a:off x="4423675" y="3414900"/>
            <a:ext cx="819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Spotify</a:t>
            </a:r>
            <a:endParaRPr b="1"/>
          </a:p>
        </p:txBody>
      </p:sp>
      <p:sp>
        <p:nvSpPr>
          <p:cNvPr id="330" name="Google Shape;330;p28"/>
          <p:cNvSpPr/>
          <p:nvPr/>
        </p:nvSpPr>
        <p:spPr>
          <a:xfrm>
            <a:off x="5309975" y="3414900"/>
            <a:ext cx="960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Pandora</a:t>
            </a:r>
            <a:endParaRPr b="1"/>
          </a:p>
        </p:txBody>
      </p:sp>
      <p:cxnSp>
        <p:nvCxnSpPr>
          <p:cNvPr id="331" name="Google Shape;331;p28"/>
          <p:cNvCxnSpPr>
            <a:stCxn id="321" idx="2"/>
            <a:endCxn id="329" idx="0"/>
          </p:cNvCxnSpPr>
          <p:nvPr/>
        </p:nvCxnSpPr>
        <p:spPr>
          <a:xfrm flipH="1">
            <a:off x="4833050" y="3200000"/>
            <a:ext cx="477000" cy="214800"/>
          </a:xfrm>
          <a:prstGeom prst="straightConnector1">
            <a:avLst/>
          </a:prstGeom>
          <a:noFill/>
          <a:ln cap="flat" cmpd="sng" w="38100">
            <a:solidFill>
              <a:schemeClr val="dk2"/>
            </a:solidFill>
            <a:prstDash val="solid"/>
            <a:round/>
            <a:headEnd len="med" w="med" type="none"/>
            <a:tailEnd len="med" w="med" type="none"/>
          </a:ln>
        </p:spPr>
      </p:cxnSp>
      <p:cxnSp>
        <p:nvCxnSpPr>
          <p:cNvPr id="332" name="Google Shape;332;p28"/>
          <p:cNvCxnSpPr>
            <a:stCxn id="321" idx="2"/>
            <a:endCxn id="330" idx="0"/>
          </p:cNvCxnSpPr>
          <p:nvPr/>
        </p:nvCxnSpPr>
        <p:spPr>
          <a:xfrm>
            <a:off x="5310050" y="3200000"/>
            <a:ext cx="480000" cy="214800"/>
          </a:xfrm>
          <a:prstGeom prst="straightConnector1">
            <a:avLst/>
          </a:prstGeom>
          <a:noFill/>
          <a:ln cap="flat" cmpd="sng" w="38100">
            <a:solidFill>
              <a:schemeClr val="dk2"/>
            </a:solidFill>
            <a:prstDash val="solid"/>
            <a:round/>
            <a:headEnd len="med" w="med" type="none"/>
            <a:tailEnd len="med" w="med" type="none"/>
          </a:ln>
        </p:spPr>
      </p:cxnSp>
      <p:sp>
        <p:nvSpPr>
          <p:cNvPr id="333" name="Google Shape;333;p28"/>
          <p:cNvSpPr/>
          <p:nvPr/>
        </p:nvSpPr>
        <p:spPr>
          <a:xfrm>
            <a:off x="3537375" y="3414900"/>
            <a:ext cx="819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Netflix</a:t>
            </a:r>
            <a:endParaRPr b="1"/>
          </a:p>
        </p:txBody>
      </p:sp>
      <p:sp>
        <p:nvSpPr>
          <p:cNvPr id="334" name="Google Shape;334;p28"/>
          <p:cNvSpPr/>
          <p:nvPr/>
        </p:nvSpPr>
        <p:spPr>
          <a:xfrm>
            <a:off x="2651075" y="3414900"/>
            <a:ext cx="8190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SVT</a:t>
            </a:r>
            <a:endParaRPr b="1"/>
          </a:p>
        </p:txBody>
      </p:sp>
      <p:cxnSp>
        <p:nvCxnSpPr>
          <p:cNvPr id="335" name="Google Shape;335;p28"/>
          <p:cNvCxnSpPr>
            <a:stCxn id="328" idx="2"/>
            <a:endCxn id="334" idx="0"/>
          </p:cNvCxnSpPr>
          <p:nvPr/>
        </p:nvCxnSpPr>
        <p:spPr>
          <a:xfrm flipH="1">
            <a:off x="3060625" y="3200000"/>
            <a:ext cx="628200" cy="214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28"/>
          <p:cNvCxnSpPr>
            <a:stCxn id="328" idx="2"/>
            <a:endCxn id="333" idx="0"/>
          </p:cNvCxnSpPr>
          <p:nvPr/>
        </p:nvCxnSpPr>
        <p:spPr>
          <a:xfrm>
            <a:off x="3688825" y="3200000"/>
            <a:ext cx="258000" cy="214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28"/>
          <p:cNvSpPr/>
          <p:nvPr/>
        </p:nvSpPr>
        <p:spPr>
          <a:xfrm>
            <a:off x="5712550" y="1910300"/>
            <a:ext cx="13812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App Store</a:t>
            </a:r>
            <a:endParaRPr b="1"/>
          </a:p>
        </p:txBody>
      </p:sp>
      <p:cxnSp>
        <p:nvCxnSpPr>
          <p:cNvPr id="338" name="Google Shape;338;p28"/>
          <p:cNvCxnSpPr>
            <a:stCxn id="312" idx="2"/>
            <a:endCxn id="337" idx="0"/>
          </p:cNvCxnSpPr>
          <p:nvPr/>
        </p:nvCxnSpPr>
        <p:spPr>
          <a:xfrm>
            <a:off x="4423675" y="1695400"/>
            <a:ext cx="1979400" cy="214800"/>
          </a:xfrm>
          <a:prstGeom prst="straightConnector1">
            <a:avLst/>
          </a:prstGeom>
          <a:noFill/>
          <a:ln cap="flat" cmpd="sng" w="38100">
            <a:solidFill>
              <a:schemeClr val="dk2"/>
            </a:solidFill>
            <a:prstDash val="solid"/>
            <a:round/>
            <a:headEnd len="med" w="med" type="none"/>
            <a:tailEnd len="med" w="med" type="oval"/>
          </a:ln>
        </p:spPr>
      </p:cxnSp>
      <p:sp>
        <p:nvSpPr>
          <p:cNvPr id="339" name="Google Shape;339;p28"/>
          <p:cNvSpPr/>
          <p:nvPr/>
        </p:nvSpPr>
        <p:spPr>
          <a:xfrm>
            <a:off x="6465938" y="2720000"/>
            <a:ext cx="6894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HDMI</a:t>
            </a:r>
            <a:endParaRPr b="1"/>
          </a:p>
        </p:txBody>
      </p:sp>
      <p:sp>
        <p:nvSpPr>
          <p:cNvPr id="340" name="Google Shape;340;p28"/>
          <p:cNvSpPr/>
          <p:nvPr/>
        </p:nvSpPr>
        <p:spPr>
          <a:xfrm>
            <a:off x="7205425" y="2720000"/>
            <a:ext cx="6894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VGA</a:t>
            </a:r>
            <a:endParaRPr b="1"/>
          </a:p>
        </p:txBody>
      </p:sp>
      <p:sp>
        <p:nvSpPr>
          <p:cNvPr id="341" name="Google Shape;341;p28"/>
          <p:cNvSpPr/>
          <p:nvPr/>
        </p:nvSpPr>
        <p:spPr>
          <a:xfrm>
            <a:off x="7966525" y="2720000"/>
            <a:ext cx="1177500" cy="48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Composite</a:t>
            </a:r>
            <a:endParaRPr b="1"/>
          </a:p>
        </p:txBody>
      </p:sp>
      <p:cxnSp>
        <p:nvCxnSpPr>
          <p:cNvPr id="342" name="Google Shape;342;p28"/>
          <p:cNvCxnSpPr>
            <a:stCxn id="325" idx="2"/>
            <a:endCxn id="339" idx="0"/>
          </p:cNvCxnSpPr>
          <p:nvPr/>
        </p:nvCxnSpPr>
        <p:spPr>
          <a:xfrm flipH="1">
            <a:off x="6810525" y="2390300"/>
            <a:ext cx="1504800" cy="329700"/>
          </a:xfrm>
          <a:prstGeom prst="straightConnector1">
            <a:avLst/>
          </a:prstGeom>
          <a:noFill/>
          <a:ln cap="flat" cmpd="sng" w="38100">
            <a:solidFill>
              <a:schemeClr val="dk2"/>
            </a:solidFill>
            <a:prstDash val="solid"/>
            <a:round/>
            <a:headEnd len="med" w="med" type="none"/>
            <a:tailEnd len="med" w="med" type="none"/>
          </a:ln>
        </p:spPr>
      </p:cxnSp>
      <p:cxnSp>
        <p:nvCxnSpPr>
          <p:cNvPr id="343" name="Google Shape;343;p28"/>
          <p:cNvCxnSpPr>
            <a:stCxn id="325" idx="2"/>
            <a:endCxn id="340" idx="0"/>
          </p:cNvCxnSpPr>
          <p:nvPr/>
        </p:nvCxnSpPr>
        <p:spPr>
          <a:xfrm flipH="1">
            <a:off x="7550025" y="2390300"/>
            <a:ext cx="765300" cy="329700"/>
          </a:xfrm>
          <a:prstGeom prst="straightConnector1">
            <a:avLst/>
          </a:prstGeom>
          <a:noFill/>
          <a:ln cap="flat" cmpd="sng" w="38100">
            <a:solidFill>
              <a:schemeClr val="dk2"/>
            </a:solidFill>
            <a:prstDash val="solid"/>
            <a:round/>
            <a:headEnd len="med" w="med" type="none"/>
            <a:tailEnd len="med" w="med" type="none"/>
          </a:ln>
        </p:spPr>
      </p:cxnSp>
      <p:cxnSp>
        <p:nvCxnSpPr>
          <p:cNvPr id="344" name="Google Shape;344;p28"/>
          <p:cNvCxnSpPr>
            <a:stCxn id="325" idx="2"/>
            <a:endCxn id="341" idx="0"/>
          </p:cNvCxnSpPr>
          <p:nvPr/>
        </p:nvCxnSpPr>
        <p:spPr>
          <a:xfrm>
            <a:off x="8315325" y="2390300"/>
            <a:ext cx="240000" cy="329700"/>
          </a:xfrm>
          <a:prstGeom prst="straightConnector1">
            <a:avLst/>
          </a:prstGeom>
          <a:noFill/>
          <a:ln cap="flat" cmpd="sng" w="38100">
            <a:solidFill>
              <a:schemeClr val="dk2"/>
            </a:solidFill>
            <a:prstDash val="solid"/>
            <a:round/>
            <a:headEnd len="med" w="med" type="none"/>
            <a:tailEnd len="med" w="med" type="none"/>
          </a:ln>
        </p:spPr>
      </p:cxnSp>
      <p:sp>
        <p:nvSpPr>
          <p:cNvPr id="345" name="Google Shape;345;p28"/>
          <p:cNvSpPr txBox="1"/>
          <p:nvPr/>
        </p:nvSpPr>
        <p:spPr>
          <a:xfrm>
            <a:off x="7411275" y="3323800"/>
            <a:ext cx="164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200"/>
              <a:t>Composite =&gt; 480P</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2" name="Google Shape;352;p2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9" name="Google Shape;359;p3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Propositional Logic and </a:t>
            </a:r>
            <a:br>
              <a:rPr lang="sv-SE"/>
            </a:br>
            <a:r>
              <a:rPr lang="sv-SE"/>
              <a:t>Feature Model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77" name="Google Shape;77;p13"/>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78" name="Google Shape;78;p13"/>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9" name="Google Shape;79;p13"/>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80" name="Google Shape;80;p13"/>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Feature Modeling</a:t>
            </a:r>
            <a:endParaRPr/>
          </a:p>
          <a:p>
            <a:pPr indent="-368300" lvl="1" marL="914400" rtl="0" algn="l">
              <a:spcBef>
                <a:spcPts val="500"/>
              </a:spcBef>
              <a:spcAft>
                <a:spcPts val="0"/>
              </a:spcAft>
              <a:buSzPts val="2200"/>
              <a:buChar char="•"/>
            </a:pPr>
            <a:r>
              <a:rPr lang="sv-SE"/>
              <a:t>Feature Diagrams</a:t>
            </a:r>
            <a:endParaRPr/>
          </a:p>
          <a:p>
            <a:pPr indent="-368300" lvl="1" marL="914400" rtl="0" algn="l">
              <a:spcBef>
                <a:spcPts val="500"/>
              </a:spcBef>
              <a:spcAft>
                <a:spcPts val="0"/>
              </a:spcAft>
              <a:buSzPts val="2200"/>
              <a:buChar char="•"/>
            </a:pPr>
            <a:r>
              <a:rPr lang="sv-SE"/>
              <a:t>Propositional Logic </a:t>
            </a:r>
            <a:endParaRPr/>
          </a:p>
          <a:p>
            <a:pPr indent="-393700" lvl="0" marL="457200" rtl="0" algn="l">
              <a:spcBef>
                <a:spcPts val="1000"/>
              </a:spcBef>
              <a:spcAft>
                <a:spcPts val="0"/>
              </a:spcAft>
              <a:buSzPts val="2600"/>
              <a:buChar char="•"/>
            </a:pPr>
            <a:r>
              <a:rPr lang="sv-SE"/>
              <a:t>Analysis of Feature Models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6" name="Google Shape;366;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Propositional Logic</a:t>
            </a:r>
            <a:endParaRPr/>
          </a:p>
        </p:txBody>
      </p:sp>
      <p:sp>
        <p:nvSpPr>
          <p:cNvPr id="367" name="Google Shape;367;p31"/>
          <p:cNvSpPr txBox="1"/>
          <p:nvPr>
            <p:ph idx="1" type="body"/>
          </p:nvPr>
        </p:nvSpPr>
        <p:spPr>
          <a:xfrm>
            <a:off x="468897" y="1282400"/>
            <a:ext cx="5555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Mandatory:</a:t>
            </a:r>
            <a:r>
              <a:rPr lang="sv-SE"/>
              <a:t> If parent is selected, the child must be.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mandatory(p, f) ≡ f ⇔ p</a:t>
            </a:r>
            <a:endParaRPr>
              <a:latin typeface="Consolas"/>
              <a:ea typeface="Consolas"/>
              <a:cs typeface="Consolas"/>
              <a:sym typeface="Consolas"/>
            </a:endParaRPr>
          </a:p>
          <a:p>
            <a:pPr indent="-393700" lvl="0" marL="457200" rtl="0" algn="l">
              <a:spcBef>
                <a:spcPts val="1000"/>
              </a:spcBef>
              <a:spcAft>
                <a:spcPts val="0"/>
              </a:spcAft>
              <a:buSzPts val="2600"/>
              <a:buChar char="•"/>
            </a:pPr>
            <a:r>
              <a:rPr b="1" lang="sv-SE"/>
              <a:t>Optional:</a:t>
            </a:r>
            <a:r>
              <a:rPr lang="sv-SE"/>
              <a:t> Child may only be chosen if the parent is.</a:t>
            </a:r>
            <a:endParaRPr/>
          </a:p>
          <a:p>
            <a:pPr indent="-368300" lvl="1" marL="914400" rtl="0" algn="l">
              <a:spcBef>
                <a:spcPts val="500"/>
              </a:spcBef>
              <a:spcAft>
                <a:spcPts val="0"/>
              </a:spcAft>
              <a:buSzPts val="2200"/>
              <a:buChar char="•"/>
            </a:pPr>
            <a:r>
              <a:rPr lang="sv-SE">
                <a:latin typeface="Consolas"/>
                <a:ea typeface="Consolas"/>
                <a:cs typeface="Consolas"/>
                <a:sym typeface="Consolas"/>
              </a:rPr>
              <a:t>optional</a:t>
            </a:r>
            <a:r>
              <a:rPr lang="sv-SE">
                <a:latin typeface="Consolas"/>
                <a:ea typeface="Consolas"/>
                <a:cs typeface="Consolas"/>
                <a:sym typeface="Consolas"/>
              </a:rPr>
              <a:t>(p, f) ≡ f ⇒ p</a:t>
            </a:r>
            <a:endParaRPr/>
          </a:p>
        </p:txBody>
      </p:sp>
      <p:pic>
        <p:nvPicPr>
          <p:cNvPr id="368" name="Google Shape;368;p31"/>
          <p:cNvPicPr preferRelativeResize="0"/>
          <p:nvPr/>
        </p:nvPicPr>
        <p:blipFill>
          <a:blip r:embed="rId3">
            <a:alphaModFix/>
          </a:blip>
          <a:stretch>
            <a:fillRect/>
          </a:stretch>
        </p:blipFill>
        <p:spPr>
          <a:xfrm>
            <a:off x="6089825" y="2114238"/>
            <a:ext cx="2571750" cy="2162175"/>
          </a:xfrm>
          <a:prstGeom prst="rect">
            <a:avLst/>
          </a:prstGeom>
          <a:noFill/>
          <a:ln>
            <a:noFill/>
          </a:ln>
        </p:spPr>
      </p:pic>
      <p:sp>
        <p:nvSpPr>
          <p:cNvPr id="369" name="Google Shape;369;p31"/>
          <p:cNvSpPr/>
          <p:nvPr/>
        </p:nvSpPr>
        <p:spPr>
          <a:xfrm>
            <a:off x="6024300" y="146505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Mandatory Feature</a:t>
            </a:r>
            <a:endParaRPr/>
          </a:p>
        </p:txBody>
      </p:sp>
      <p:sp>
        <p:nvSpPr>
          <p:cNvPr id="370" name="Google Shape;370;p31"/>
          <p:cNvSpPr/>
          <p:nvPr/>
        </p:nvSpPr>
        <p:spPr>
          <a:xfrm>
            <a:off x="7452325" y="146505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Optional Feature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7" name="Google Shape;377;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Propositional Logic</a:t>
            </a:r>
            <a:endParaRPr/>
          </a:p>
        </p:txBody>
      </p:sp>
      <p:sp>
        <p:nvSpPr>
          <p:cNvPr id="378" name="Google Shape;378;p32"/>
          <p:cNvSpPr txBox="1"/>
          <p:nvPr>
            <p:ph idx="1" type="body"/>
          </p:nvPr>
        </p:nvSpPr>
        <p:spPr>
          <a:xfrm>
            <a:off x="468898" y="1282400"/>
            <a:ext cx="62880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Alternative: </a:t>
            </a:r>
            <a:r>
              <a:rPr lang="sv-SE"/>
              <a:t>Choose </a:t>
            </a:r>
            <a:r>
              <a:rPr b="1" lang="sv-SE"/>
              <a:t>exactly</a:t>
            </a:r>
            <a:r>
              <a:rPr lang="sv-SE"/>
              <a:t> one </a:t>
            </a:r>
            <a:endParaRPr/>
          </a:p>
          <a:p>
            <a:pPr indent="-368300" lvl="1" marL="914400" rtl="0" algn="l">
              <a:spcBef>
                <a:spcPts val="500"/>
              </a:spcBef>
              <a:spcAft>
                <a:spcPts val="0"/>
              </a:spcAft>
              <a:buSzPts val="2200"/>
              <a:buChar char="•"/>
            </a:pPr>
            <a:r>
              <a:rPr lang="sv-SE">
                <a:latin typeface="Consolas"/>
                <a:ea typeface="Consolas"/>
                <a:cs typeface="Consolas"/>
                <a:sym typeface="Consolas"/>
              </a:rPr>
              <a:t>alternative(p, {f</a:t>
            </a:r>
            <a:r>
              <a:rPr baseline="-25000" lang="sv-SE">
                <a:latin typeface="Consolas"/>
                <a:ea typeface="Consolas"/>
                <a:cs typeface="Consolas"/>
                <a:sym typeface="Consolas"/>
              </a:rPr>
              <a:t>1</a:t>
            </a:r>
            <a:r>
              <a:rPr lang="sv-SE">
                <a:latin typeface="Consolas"/>
                <a:ea typeface="Consolas"/>
                <a:cs typeface="Consolas"/>
                <a:sym typeface="Consolas"/>
              </a:rPr>
              <a:t>,...,f</a:t>
            </a:r>
            <a:r>
              <a:rPr baseline="-25000" lang="sv-SE">
                <a:latin typeface="Consolas"/>
                <a:ea typeface="Consolas"/>
                <a:cs typeface="Consolas"/>
                <a:sym typeface="Consolas"/>
              </a:rPr>
              <a:t>n</a:t>
            </a:r>
            <a:r>
              <a:rPr lang="sv-SE">
                <a:latin typeface="Consolas"/>
                <a:ea typeface="Consolas"/>
                <a:cs typeface="Consolas"/>
                <a:sym typeface="Consolas"/>
              </a:rPr>
              <a:t>}) </a:t>
            </a:r>
            <a:r>
              <a:rPr lang="sv-SE">
                <a:latin typeface="Consolas"/>
                <a:ea typeface="Consolas"/>
                <a:cs typeface="Consolas"/>
                <a:sym typeface="Consolas"/>
              </a:rPr>
              <a:t>≡ </a:t>
            </a:r>
            <a:br>
              <a:rPr lang="sv-SE">
                <a:latin typeface="Consolas"/>
                <a:ea typeface="Consolas"/>
                <a:cs typeface="Consolas"/>
                <a:sym typeface="Consolas"/>
              </a:rPr>
            </a:br>
            <a:r>
              <a:rPr lang="sv-SE">
                <a:latin typeface="Consolas"/>
                <a:ea typeface="Consolas"/>
                <a:cs typeface="Consolas"/>
                <a:sym typeface="Consolas"/>
              </a:rPr>
              <a:t>((f</a:t>
            </a:r>
            <a:r>
              <a:rPr baseline="-25000" lang="sv-SE">
                <a:latin typeface="Consolas"/>
                <a:ea typeface="Consolas"/>
                <a:cs typeface="Consolas"/>
                <a:sym typeface="Consolas"/>
              </a:rPr>
              <a:t>1</a:t>
            </a:r>
            <a:r>
              <a:rPr lang="sv-SE">
                <a:latin typeface="Consolas"/>
                <a:ea typeface="Consolas"/>
                <a:cs typeface="Consolas"/>
                <a:sym typeface="Consolas"/>
              </a:rPr>
              <a:t> ∨ … ∨ f</a:t>
            </a:r>
            <a:r>
              <a:rPr baseline="-25000" lang="sv-SE">
                <a:latin typeface="Consolas"/>
                <a:ea typeface="Consolas"/>
                <a:cs typeface="Consolas"/>
                <a:sym typeface="Consolas"/>
              </a:rPr>
              <a:t>n</a:t>
            </a:r>
            <a:r>
              <a:rPr lang="sv-SE">
                <a:latin typeface="Consolas"/>
                <a:ea typeface="Consolas"/>
                <a:cs typeface="Consolas"/>
                <a:sym typeface="Consolas"/>
              </a:rPr>
              <a:t>) ⇔ p) </a:t>
            </a:r>
            <a:br>
              <a:rPr lang="sv-SE">
                <a:latin typeface="Consolas"/>
                <a:ea typeface="Consolas"/>
                <a:cs typeface="Consolas"/>
                <a:sym typeface="Consolas"/>
              </a:rPr>
            </a:br>
            <a:r>
              <a:rPr lang="sv-SE">
                <a:latin typeface="Consolas"/>
                <a:ea typeface="Consolas"/>
                <a:cs typeface="Consolas"/>
                <a:sym typeface="Consolas"/>
              </a:rPr>
              <a:t>∧</a:t>
            </a:r>
            <a:r>
              <a:rPr baseline="-25000" lang="sv-SE">
                <a:latin typeface="Consolas"/>
                <a:ea typeface="Consolas"/>
                <a:cs typeface="Consolas"/>
                <a:sym typeface="Consolas"/>
              </a:rPr>
              <a:t>(fi,fj)</a:t>
            </a:r>
            <a:r>
              <a:rPr lang="sv-SE">
                <a:latin typeface="Consolas"/>
                <a:ea typeface="Consolas"/>
                <a:cs typeface="Consolas"/>
                <a:sym typeface="Consolas"/>
              </a:rPr>
              <a:t> ￢(f</a:t>
            </a:r>
            <a:r>
              <a:rPr baseline="-25000" lang="sv-SE">
                <a:latin typeface="Consolas"/>
                <a:ea typeface="Consolas"/>
                <a:cs typeface="Consolas"/>
                <a:sym typeface="Consolas"/>
              </a:rPr>
              <a:t>i</a:t>
            </a:r>
            <a:r>
              <a:rPr lang="sv-SE">
                <a:latin typeface="Consolas"/>
                <a:ea typeface="Consolas"/>
                <a:cs typeface="Consolas"/>
                <a:sym typeface="Consolas"/>
              </a:rPr>
              <a:t> ∧ f</a:t>
            </a:r>
            <a:r>
              <a:rPr baseline="-25000" lang="sv-SE">
                <a:latin typeface="Consolas"/>
                <a:ea typeface="Consolas"/>
                <a:cs typeface="Consolas"/>
                <a:sym typeface="Consolas"/>
              </a:rPr>
              <a:t>j</a:t>
            </a:r>
            <a:r>
              <a:rPr lang="sv-SE">
                <a:latin typeface="Consolas"/>
                <a:ea typeface="Consolas"/>
                <a:cs typeface="Consolas"/>
                <a:sym typeface="Consolas"/>
              </a:rPr>
              <a:t>)</a:t>
            </a:r>
            <a:endParaRPr>
              <a:latin typeface="Consolas"/>
              <a:ea typeface="Consolas"/>
              <a:cs typeface="Consolas"/>
              <a:sym typeface="Consolas"/>
            </a:endParaRPr>
          </a:p>
          <a:p>
            <a:pPr indent="-393700" lvl="0" marL="457200" rtl="0" algn="l">
              <a:spcBef>
                <a:spcPts val="1000"/>
              </a:spcBef>
              <a:spcAft>
                <a:spcPts val="0"/>
              </a:spcAft>
              <a:buSzPts val="2600"/>
              <a:buChar char="•"/>
            </a:pPr>
            <a:r>
              <a:rPr b="1" lang="sv-SE"/>
              <a:t>Or:</a:t>
            </a:r>
            <a:r>
              <a:rPr lang="sv-SE"/>
              <a:t> Choose </a:t>
            </a:r>
            <a:r>
              <a:rPr b="1" lang="sv-SE"/>
              <a:t>at least</a:t>
            </a:r>
            <a:r>
              <a:rPr lang="sv-SE"/>
              <a:t> one</a:t>
            </a:r>
            <a:endParaRPr/>
          </a:p>
          <a:p>
            <a:pPr indent="-368300" lvl="1" marL="914400" rtl="0" algn="l">
              <a:spcBef>
                <a:spcPts val="500"/>
              </a:spcBef>
              <a:spcAft>
                <a:spcPts val="0"/>
              </a:spcAft>
              <a:buSzPts val="2200"/>
              <a:buChar char="•"/>
            </a:pPr>
            <a:r>
              <a:rPr lang="sv-SE">
                <a:latin typeface="Consolas"/>
                <a:ea typeface="Consolas"/>
                <a:cs typeface="Consolas"/>
                <a:sym typeface="Consolas"/>
              </a:rPr>
              <a:t>or</a:t>
            </a:r>
            <a:r>
              <a:rPr lang="sv-SE">
                <a:latin typeface="Consolas"/>
                <a:ea typeface="Consolas"/>
                <a:cs typeface="Consolas"/>
                <a:sym typeface="Consolas"/>
              </a:rPr>
              <a:t>(p, {f</a:t>
            </a:r>
            <a:r>
              <a:rPr baseline="-25000" lang="sv-SE">
                <a:latin typeface="Consolas"/>
                <a:ea typeface="Consolas"/>
                <a:cs typeface="Consolas"/>
                <a:sym typeface="Consolas"/>
              </a:rPr>
              <a:t>1</a:t>
            </a:r>
            <a:r>
              <a:rPr lang="sv-SE">
                <a:latin typeface="Consolas"/>
                <a:ea typeface="Consolas"/>
                <a:cs typeface="Consolas"/>
                <a:sym typeface="Consolas"/>
              </a:rPr>
              <a:t>,...,f</a:t>
            </a:r>
            <a:r>
              <a:rPr baseline="-25000" lang="sv-SE">
                <a:latin typeface="Consolas"/>
                <a:ea typeface="Consolas"/>
                <a:cs typeface="Consolas"/>
                <a:sym typeface="Consolas"/>
              </a:rPr>
              <a:t>n</a:t>
            </a:r>
            <a:r>
              <a:rPr lang="sv-SE">
                <a:latin typeface="Consolas"/>
                <a:ea typeface="Consolas"/>
                <a:cs typeface="Consolas"/>
                <a:sym typeface="Consolas"/>
              </a:rPr>
              <a:t>}) ≡ </a:t>
            </a:r>
            <a:br>
              <a:rPr lang="sv-SE">
                <a:latin typeface="Consolas"/>
                <a:ea typeface="Consolas"/>
                <a:cs typeface="Consolas"/>
                <a:sym typeface="Consolas"/>
              </a:rPr>
            </a:br>
            <a:r>
              <a:rPr lang="sv-SE">
                <a:latin typeface="Consolas"/>
                <a:ea typeface="Consolas"/>
                <a:cs typeface="Consolas"/>
                <a:sym typeface="Consolas"/>
              </a:rPr>
              <a:t>((f</a:t>
            </a:r>
            <a:r>
              <a:rPr baseline="-25000" lang="sv-SE">
                <a:latin typeface="Consolas"/>
                <a:ea typeface="Consolas"/>
                <a:cs typeface="Consolas"/>
                <a:sym typeface="Consolas"/>
              </a:rPr>
              <a:t>1</a:t>
            </a:r>
            <a:r>
              <a:rPr lang="sv-SE">
                <a:latin typeface="Consolas"/>
                <a:ea typeface="Consolas"/>
                <a:cs typeface="Consolas"/>
                <a:sym typeface="Consolas"/>
              </a:rPr>
              <a:t> ∨ … ∨ f</a:t>
            </a:r>
            <a:r>
              <a:rPr baseline="-25000" lang="sv-SE">
                <a:latin typeface="Consolas"/>
                <a:ea typeface="Consolas"/>
                <a:cs typeface="Consolas"/>
                <a:sym typeface="Consolas"/>
              </a:rPr>
              <a:t>n</a:t>
            </a:r>
            <a:r>
              <a:rPr lang="sv-SE">
                <a:latin typeface="Consolas"/>
                <a:ea typeface="Consolas"/>
                <a:cs typeface="Consolas"/>
                <a:sym typeface="Consolas"/>
              </a:rPr>
              <a:t>) ⇔ p)</a:t>
            </a:r>
            <a:endParaRPr/>
          </a:p>
        </p:txBody>
      </p:sp>
      <p:pic>
        <p:nvPicPr>
          <p:cNvPr id="379" name="Google Shape;379;p32"/>
          <p:cNvPicPr preferRelativeResize="0"/>
          <p:nvPr/>
        </p:nvPicPr>
        <p:blipFill>
          <a:blip r:embed="rId3">
            <a:alphaModFix/>
          </a:blip>
          <a:stretch>
            <a:fillRect/>
          </a:stretch>
        </p:blipFill>
        <p:spPr>
          <a:xfrm>
            <a:off x="6232624" y="1282399"/>
            <a:ext cx="2655340" cy="3480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6" name="Google Shape;386;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Propositional Logic</a:t>
            </a:r>
            <a:endParaRPr/>
          </a:p>
        </p:txBody>
      </p:sp>
      <p:sp>
        <p:nvSpPr>
          <p:cNvPr id="387" name="Google Shape;387;p33"/>
          <p:cNvSpPr txBox="1"/>
          <p:nvPr>
            <p:ph idx="1" type="body"/>
          </p:nvPr>
        </p:nvSpPr>
        <p:spPr>
          <a:xfrm>
            <a:off x="468900" y="1282396"/>
            <a:ext cx="8217900" cy="20040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Cross-tree constraints already expressed in logic.</a:t>
            </a:r>
            <a:endParaRPr/>
          </a:p>
          <a:p>
            <a:pPr indent="-393700" lvl="0" marL="457200" rtl="0" algn="l">
              <a:spcBef>
                <a:spcPts val="1000"/>
              </a:spcBef>
              <a:spcAft>
                <a:spcPts val="0"/>
              </a:spcAft>
              <a:buSzPts val="2600"/>
              <a:buChar char="•"/>
            </a:pPr>
            <a:r>
              <a:rPr lang="sv-SE"/>
              <a:t>Form a single formula </a:t>
            </a:r>
            <a:r>
              <a:rPr lang="sv-SE"/>
              <a:t>capturing how products are configured by joining each node relationship and cross-tree constraint using AND (∧)</a:t>
            </a:r>
            <a:endParaRPr/>
          </a:p>
        </p:txBody>
      </p:sp>
      <p:sp>
        <p:nvSpPr>
          <p:cNvPr id="388" name="Google Shape;388;p33"/>
          <p:cNvSpPr/>
          <p:nvPr/>
        </p:nvSpPr>
        <p:spPr>
          <a:xfrm>
            <a:off x="5712325" y="3175800"/>
            <a:ext cx="448500" cy="45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t>
            </a:r>
            <a:endParaRPr b="1"/>
          </a:p>
        </p:txBody>
      </p:sp>
      <p:sp>
        <p:nvSpPr>
          <p:cNvPr id="389" name="Google Shape;389;p33"/>
          <p:cNvSpPr/>
          <p:nvPr/>
        </p:nvSpPr>
        <p:spPr>
          <a:xfrm>
            <a:off x="6104700" y="3922875"/>
            <a:ext cx="448500" cy="45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a:t>
            </a:r>
            <a:endParaRPr b="1"/>
          </a:p>
        </p:txBody>
      </p:sp>
      <p:sp>
        <p:nvSpPr>
          <p:cNvPr id="390" name="Google Shape;390;p33"/>
          <p:cNvSpPr/>
          <p:nvPr/>
        </p:nvSpPr>
        <p:spPr>
          <a:xfrm>
            <a:off x="5377150" y="3922875"/>
            <a:ext cx="448500" cy="45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Q</a:t>
            </a:r>
            <a:endParaRPr b="1"/>
          </a:p>
        </p:txBody>
      </p:sp>
      <p:cxnSp>
        <p:nvCxnSpPr>
          <p:cNvPr id="391" name="Google Shape;391;p33"/>
          <p:cNvCxnSpPr>
            <a:stCxn id="388" idx="2"/>
            <a:endCxn id="390" idx="0"/>
          </p:cNvCxnSpPr>
          <p:nvPr/>
        </p:nvCxnSpPr>
        <p:spPr>
          <a:xfrm flipH="1">
            <a:off x="5601475" y="3634800"/>
            <a:ext cx="335100" cy="288000"/>
          </a:xfrm>
          <a:prstGeom prst="straightConnector1">
            <a:avLst/>
          </a:prstGeom>
          <a:noFill/>
          <a:ln cap="flat" cmpd="sng" w="38100">
            <a:solidFill>
              <a:schemeClr val="dk2"/>
            </a:solidFill>
            <a:prstDash val="solid"/>
            <a:round/>
            <a:headEnd len="med" w="med" type="none"/>
            <a:tailEnd len="med" w="med" type="oval"/>
          </a:ln>
        </p:spPr>
      </p:cxnSp>
      <p:cxnSp>
        <p:nvCxnSpPr>
          <p:cNvPr id="392" name="Google Shape;392;p33"/>
          <p:cNvCxnSpPr>
            <a:stCxn id="388" idx="2"/>
            <a:endCxn id="389" idx="0"/>
          </p:cNvCxnSpPr>
          <p:nvPr/>
        </p:nvCxnSpPr>
        <p:spPr>
          <a:xfrm>
            <a:off x="5936575" y="3634800"/>
            <a:ext cx="392400" cy="288000"/>
          </a:xfrm>
          <a:prstGeom prst="straightConnector1">
            <a:avLst/>
          </a:prstGeom>
          <a:noFill/>
          <a:ln cap="flat" cmpd="sng" w="38100">
            <a:solidFill>
              <a:schemeClr val="dk2"/>
            </a:solidFill>
            <a:prstDash val="solid"/>
            <a:round/>
            <a:headEnd len="med" w="med" type="none"/>
            <a:tailEnd len="med" w="med" type="oval"/>
          </a:ln>
        </p:spPr>
      </p:cxnSp>
      <p:sp>
        <p:nvSpPr>
          <p:cNvPr id="393" name="Google Shape;393;p33"/>
          <p:cNvSpPr txBox="1"/>
          <p:nvPr/>
        </p:nvSpPr>
        <p:spPr>
          <a:xfrm>
            <a:off x="6104700" y="4458650"/>
            <a:ext cx="86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Q =&gt; R</a:t>
            </a:r>
            <a:endParaRPr/>
          </a:p>
        </p:txBody>
      </p:sp>
      <p:sp>
        <p:nvSpPr>
          <p:cNvPr id="394" name="Google Shape;394;p33"/>
          <p:cNvSpPr txBox="1"/>
          <p:nvPr/>
        </p:nvSpPr>
        <p:spPr>
          <a:xfrm>
            <a:off x="2566525" y="3432475"/>
            <a:ext cx="34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95" name="Google Shape;395;p33"/>
          <p:cNvSpPr txBox="1"/>
          <p:nvPr/>
        </p:nvSpPr>
        <p:spPr>
          <a:xfrm>
            <a:off x="1982275" y="3129900"/>
            <a:ext cx="3490800" cy="1596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500"/>
              </a:spcBef>
              <a:spcAft>
                <a:spcPts val="0"/>
              </a:spcAft>
              <a:buNone/>
            </a:pPr>
            <a:r>
              <a:rPr lang="sv-SE" sz="2200">
                <a:solidFill>
                  <a:schemeClr val="dk1"/>
                </a:solidFill>
                <a:latin typeface="Consolas"/>
                <a:ea typeface="Consolas"/>
                <a:cs typeface="Consolas"/>
                <a:sym typeface="Consolas"/>
              </a:rPr>
              <a:t>φ =  P</a:t>
            </a:r>
            <a:endParaRPr sz="22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2200">
                <a:solidFill>
                  <a:schemeClr val="dk1"/>
                </a:solidFill>
                <a:latin typeface="Consolas"/>
                <a:ea typeface="Consolas"/>
                <a:cs typeface="Consolas"/>
                <a:sym typeface="Consolas"/>
              </a:rPr>
              <a:t>     ∧ (Q</a:t>
            </a:r>
            <a:r>
              <a:rPr lang="sv-SE" sz="2200">
                <a:solidFill>
                  <a:schemeClr val="dk1"/>
                </a:solidFill>
                <a:latin typeface="Consolas"/>
                <a:ea typeface="Consolas"/>
                <a:cs typeface="Consolas"/>
                <a:sym typeface="Consolas"/>
              </a:rPr>
              <a:t> ⇒ P)</a:t>
            </a:r>
            <a:endParaRPr sz="22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2200">
                <a:solidFill>
                  <a:schemeClr val="dk1"/>
                </a:solidFill>
                <a:latin typeface="Consolas"/>
                <a:ea typeface="Consolas"/>
                <a:cs typeface="Consolas"/>
                <a:sym typeface="Consolas"/>
              </a:rPr>
              <a:t>     ∧ (R ⇒ P)</a:t>
            </a:r>
            <a:endParaRPr sz="22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2200">
                <a:solidFill>
                  <a:schemeClr val="dk1"/>
                </a:solidFill>
                <a:latin typeface="Consolas"/>
                <a:ea typeface="Consolas"/>
                <a:cs typeface="Consolas"/>
                <a:sym typeface="Consolas"/>
              </a:rPr>
              <a:t>     ∧ (Q ⇒ R)</a:t>
            </a:r>
            <a:endParaRPr sz="2200">
              <a:solidFill>
                <a:schemeClr val="dk1"/>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2" name="Google Shape;402;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Analyses of Feature Models</a:t>
            </a:r>
            <a:endParaRPr/>
          </a:p>
        </p:txBody>
      </p:sp>
      <p:sp>
        <p:nvSpPr>
          <p:cNvPr id="403" name="Google Shape;403;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Is a feature selection valid?</a:t>
            </a:r>
            <a:endParaRPr/>
          </a:p>
          <a:p>
            <a:pPr indent="-393700" lvl="0" marL="457200" rtl="0" algn="l">
              <a:spcBef>
                <a:spcPts val="0"/>
              </a:spcBef>
              <a:spcAft>
                <a:spcPts val="0"/>
              </a:spcAft>
              <a:buSzPts val="2600"/>
              <a:buChar char="•"/>
            </a:pPr>
            <a:r>
              <a:rPr lang="sv-SE"/>
              <a:t>Is the feature model consistent?</a:t>
            </a:r>
            <a:endParaRPr/>
          </a:p>
          <a:p>
            <a:pPr indent="-393700" lvl="0" marL="457200" rtl="0" algn="l">
              <a:spcBef>
                <a:spcPts val="0"/>
              </a:spcBef>
              <a:spcAft>
                <a:spcPts val="0"/>
              </a:spcAft>
              <a:buSzPts val="2600"/>
              <a:buChar char="•"/>
            </a:pPr>
            <a:r>
              <a:rPr lang="sv-SE"/>
              <a:t>Do our assumptions hold (testing)?</a:t>
            </a:r>
            <a:endParaRPr/>
          </a:p>
          <a:p>
            <a:pPr indent="-393700" lvl="0" marL="457200" rtl="0" algn="l">
              <a:spcBef>
                <a:spcPts val="0"/>
              </a:spcBef>
              <a:spcAft>
                <a:spcPts val="0"/>
              </a:spcAft>
              <a:buSzPts val="2600"/>
              <a:buChar char="•"/>
            </a:pPr>
            <a:r>
              <a:rPr lang="sv-SE"/>
              <a:t>Which features are mandatory?</a:t>
            </a:r>
            <a:endParaRPr/>
          </a:p>
          <a:p>
            <a:pPr indent="-393700" lvl="0" marL="457200" rtl="0" algn="l">
              <a:spcBef>
                <a:spcPts val="0"/>
              </a:spcBef>
              <a:spcAft>
                <a:spcPts val="0"/>
              </a:spcAft>
              <a:buSzPts val="2600"/>
              <a:buChar char="•"/>
            </a:pPr>
            <a:r>
              <a:rPr lang="sv-SE"/>
              <a:t>Which features can never be selected (dead)?</a:t>
            </a:r>
            <a:endParaRPr/>
          </a:p>
          <a:p>
            <a:pPr indent="-393700" lvl="0" marL="457200" rtl="0" algn="l">
              <a:spcBef>
                <a:spcPts val="0"/>
              </a:spcBef>
              <a:spcAft>
                <a:spcPts val="0"/>
              </a:spcAft>
              <a:buSzPts val="2600"/>
              <a:buChar char="•"/>
            </a:pPr>
            <a:r>
              <a:rPr lang="sv-SE"/>
              <a:t>How many valid selections does model have?</a:t>
            </a:r>
            <a:endParaRPr/>
          </a:p>
          <a:p>
            <a:pPr indent="-393700" lvl="0" marL="457200" rtl="0" algn="l">
              <a:spcBef>
                <a:spcPts val="0"/>
              </a:spcBef>
              <a:spcAft>
                <a:spcPts val="0"/>
              </a:spcAft>
              <a:buSzPts val="2600"/>
              <a:buChar char="•"/>
            </a:pPr>
            <a:r>
              <a:rPr lang="sv-SE"/>
              <a:t>Are two models equivalent?</a:t>
            </a:r>
            <a:endParaRPr/>
          </a:p>
          <a:p>
            <a:pPr indent="-393700" lvl="0" marL="457200" rtl="0" algn="l">
              <a:spcBef>
                <a:spcPts val="0"/>
              </a:spcBef>
              <a:spcAft>
                <a:spcPts val="0"/>
              </a:spcAft>
              <a:buSzPts val="2600"/>
              <a:buChar char="•"/>
            </a:pPr>
            <a:r>
              <a:rPr lang="sv-SE"/>
              <a:t>Given partial selection, what must be included?</a:t>
            </a:r>
            <a:endParaRPr/>
          </a:p>
          <a:p>
            <a:pPr indent="-393700" lvl="0" marL="457200" rtl="0" algn="l">
              <a:spcBef>
                <a:spcPts val="0"/>
              </a:spcBef>
              <a:spcAft>
                <a:spcPts val="0"/>
              </a:spcAft>
              <a:buSzPts val="2600"/>
              <a:buChar char="•"/>
            </a:pPr>
            <a:r>
              <a:rPr lang="sv-SE"/>
              <a:t>What selections give best cost/size/performance?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0" name="Google Shape;410;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Valid Feature Selection</a:t>
            </a:r>
            <a:endParaRPr/>
          </a:p>
        </p:txBody>
      </p:sp>
      <p:sp>
        <p:nvSpPr>
          <p:cNvPr id="411" name="Google Shape;411;p35"/>
          <p:cNvSpPr txBox="1"/>
          <p:nvPr>
            <p:ph idx="1" type="body"/>
          </p:nvPr>
        </p:nvSpPr>
        <p:spPr>
          <a:xfrm>
            <a:off x="468897" y="1282400"/>
            <a:ext cx="5403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Translate model into a propositional formula </a:t>
            </a:r>
            <a:r>
              <a:rPr lang="sv-SE"/>
              <a:t> φ.</a:t>
            </a:r>
            <a:endParaRPr/>
          </a:p>
          <a:p>
            <a:pPr indent="-393700" lvl="0" marL="457200" rtl="0" algn="l">
              <a:spcBef>
                <a:spcPts val="1000"/>
              </a:spcBef>
              <a:spcAft>
                <a:spcPts val="0"/>
              </a:spcAft>
              <a:buSzPts val="2600"/>
              <a:buChar char="•"/>
            </a:pPr>
            <a:r>
              <a:rPr lang="sv-SE"/>
              <a:t>Assign </a:t>
            </a:r>
            <a:r>
              <a:rPr lang="sv-SE">
                <a:latin typeface="Consolas"/>
                <a:ea typeface="Consolas"/>
                <a:cs typeface="Consolas"/>
                <a:sym typeface="Consolas"/>
              </a:rPr>
              <a:t>true</a:t>
            </a:r>
            <a:r>
              <a:rPr lang="sv-SE"/>
              <a:t> to each selected feature, </a:t>
            </a:r>
            <a:r>
              <a:rPr lang="sv-SE">
                <a:latin typeface="Consolas"/>
                <a:ea typeface="Consolas"/>
                <a:cs typeface="Consolas"/>
                <a:sym typeface="Consolas"/>
              </a:rPr>
              <a:t>false </a:t>
            </a:r>
            <a:r>
              <a:rPr lang="sv-SE"/>
              <a:t>to rest.</a:t>
            </a:r>
            <a:endParaRPr/>
          </a:p>
          <a:p>
            <a:pPr indent="-393700" lvl="0" marL="457200" rtl="0" algn="l">
              <a:spcBef>
                <a:spcPts val="1000"/>
              </a:spcBef>
              <a:spcAft>
                <a:spcPts val="0"/>
              </a:spcAft>
              <a:buSzPts val="2600"/>
              <a:buChar char="•"/>
            </a:pPr>
            <a:r>
              <a:rPr lang="sv-SE"/>
              <a:t>Assess whether φ is </a:t>
            </a:r>
            <a:r>
              <a:rPr lang="sv-SE">
                <a:latin typeface="Consolas"/>
                <a:ea typeface="Consolas"/>
                <a:cs typeface="Consolas"/>
                <a:sym typeface="Consolas"/>
              </a:rPr>
              <a:t>true</a:t>
            </a:r>
            <a:r>
              <a:rPr lang="sv-SE"/>
              <a:t>. </a:t>
            </a:r>
            <a:endParaRPr/>
          </a:p>
          <a:p>
            <a:pPr indent="-368300" lvl="1" marL="914400" rtl="0" algn="l">
              <a:spcBef>
                <a:spcPts val="500"/>
              </a:spcBef>
              <a:spcAft>
                <a:spcPts val="0"/>
              </a:spcAft>
              <a:buSzPts val="2200"/>
              <a:buChar char="•"/>
            </a:pPr>
            <a:r>
              <a:rPr lang="sv-SE"/>
              <a:t>If yes, valid selection.</a:t>
            </a:r>
            <a:endParaRPr/>
          </a:p>
        </p:txBody>
      </p:sp>
      <p:pic>
        <p:nvPicPr>
          <p:cNvPr id="412" name="Google Shape;412;p35"/>
          <p:cNvPicPr preferRelativeResize="0"/>
          <p:nvPr/>
        </p:nvPicPr>
        <p:blipFill>
          <a:blip r:embed="rId3">
            <a:alphaModFix/>
          </a:blip>
          <a:stretch>
            <a:fillRect/>
          </a:stretch>
        </p:blipFill>
        <p:spPr>
          <a:xfrm>
            <a:off x="5959300" y="1437577"/>
            <a:ext cx="2843700" cy="1934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36"/>
          <p:cNvPicPr preferRelativeResize="0"/>
          <p:nvPr/>
        </p:nvPicPr>
        <p:blipFill>
          <a:blip r:embed="rId3">
            <a:alphaModFix/>
          </a:blip>
          <a:stretch>
            <a:fillRect/>
          </a:stretch>
        </p:blipFill>
        <p:spPr>
          <a:xfrm>
            <a:off x="100975" y="1239975"/>
            <a:ext cx="5222826" cy="3064050"/>
          </a:xfrm>
          <a:prstGeom prst="rect">
            <a:avLst/>
          </a:prstGeom>
          <a:noFill/>
          <a:ln>
            <a:noFill/>
          </a:ln>
        </p:spPr>
      </p:pic>
      <p:sp>
        <p:nvSpPr>
          <p:cNvPr id="419" name="Google Shape;419;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0" name="Google Shape;420;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sp>
        <p:nvSpPr>
          <p:cNvPr id="421" name="Google Shape;421;p36"/>
          <p:cNvSpPr/>
          <p:nvPr/>
        </p:nvSpPr>
        <p:spPr>
          <a:xfrm>
            <a:off x="137875" y="3648175"/>
            <a:ext cx="8940000" cy="79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4933575" y="1282400"/>
            <a:ext cx="4006500" cy="351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φ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(EdgeType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(Weighted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(Algorithm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(((Directed ∨ Undirected) ⇔ EdgeType) ∧ ￢(Directed ∧ Undirected))</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((Cycle ∨ ShortestPath ∨ MST) ⇔ Algorithm)</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(((Prim ∨ Kruskal) ⇔ MST) ∧ ￢(Prim ∧ Kruskal))</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(MST ⇒ (Undirected ∧ Weighted))</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(Cycle ⇒ Directed)  </a:t>
            </a:r>
            <a:endParaRPr sz="1600">
              <a:solidFill>
                <a:schemeClr val="dk1"/>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37"/>
          <p:cNvPicPr preferRelativeResize="0"/>
          <p:nvPr/>
        </p:nvPicPr>
        <p:blipFill>
          <a:blip r:embed="rId3">
            <a:alphaModFix/>
          </a:blip>
          <a:stretch>
            <a:fillRect/>
          </a:stretch>
        </p:blipFill>
        <p:spPr>
          <a:xfrm>
            <a:off x="100975" y="1239975"/>
            <a:ext cx="5222826" cy="3064050"/>
          </a:xfrm>
          <a:prstGeom prst="rect">
            <a:avLst/>
          </a:prstGeom>
          <a:noFill/>
          <a:ln>
            <a:noFill/>
          </a:ln>
        </p:spPr>
      </p:pic>
      <p:sp>
        <p:nvSpPr>
          <p:cNvPr id="429" name="Google Shape;429;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0" name="Google Shape;430;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sp>
        <p:nvSpPr>
          <p:cNvPr id="431" name="Google Shape;431;p37"/>
          <p:cNvSpPr/>
          <p:nvPr/>
        </p:nvSpPr>
        <p:spPr>
          <a:xfrm>
            <a:off x="137875" y="3648175"/>
            <a:ext cx="8940000" cy="79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4933575" y="1282400"/>
            <a:ext cx="4006500" cy="351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φ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(EdgeType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(Weighted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(Algorithm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(((Directed ∨ Undirected) ⇔ EdgeType) ∧ ￢(Directed ∧ Undirected))</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((Cycle ∨ ShortestPath ∨ MST) ⇔ Algorithm)</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(((Prim ∨ Kruskal) ⇔ MST) ∧ ￢(Prim ∧ Kruskal))</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(MST ⇒ (Undirected ∧ Weighted))</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(Cycle ⇒ Directed)  </a:t>
            </a:r>
            <a:endParaRPr sz="1600">
              <a:solidFill>
                <a:schemeClr val="dk1"/>
              </a:solidFill>
              <a:latin typeface="Consolas"/>
              <a:ea typeface="Consolas"/>
              <a:cs typeface="Consolas"/>
              <a:sym typeface="Consolas"/>
            </a:endParaRPr>
          </a:p>
        </p:txBody>
      </p:sp>
      <p:sp>
        <p:nvSpPr>
          <p:cNvPr id="433" name="Google Shape;433;p37"/>
          <p:cNvSpPr txBox="1"/>
          <p:nvPr/>
        </p:nvSpPr>
        <p:spPr>
          <a:xfrm>
            <a:off x="259250" y="3732200"/>
            <a:ext cx="43953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800"/>
              <a:t>Selection: </a:t>
            </a:r>
            <a:endParaRPr b="1" sz="1800"/>
          </a:p>
          <a:p>
            <a:pPr indent="0" lvl="0" marL="0" rtl="0" algn="l">
              <a:spcBef>
                <a:spcPts val="0"/>
              </a:spcBef>
              <a:spcAft>
                <a:spcPts val="0"/>
              </a:spcAft>
              <a:buNone/>
            </a:pPr>
            <a:r>
              <a:rPr b="1" lang="sv-SE" sz="1800"/>
              <a:t>{GraphLibrary, EdgeType, Directed}</a:t>
            </a:r>
            <a:endParaRPr b="1" sz="1800"/>
          </a:p>
        </p:txBody>
      </p:sp>
      <p:sp>
        <p:nvSpPr>
          <p:cNvPr id="434" name="Google Shape;434;p37"/>
          <p:cNvSpPr/>
          <p:nvPr/>
        </p:nvSpPr>
        <p:spPr>
          <a:xfrm>
            <a:off x="4933575" y="1282400"/>
            <a:ext cx="4006500" cy="351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φ = T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(T ⇔ T)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T)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T)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(((T ∨ F) ⇔ T) ∧ ￢(T ∧ F))</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F ∨ F) ⇔ F)</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F) ⇔ F) ∧ ￢(F ∧ F))</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(T ∧ F))</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F)  </a:t>
            </a:r>
            <a:endParaRPr sz="1600">
              <a:solidFill>
                <a:schemeClr val="dk1"/>
              </a:solidFill>
              <a:latin typeface="Consolas"/>
              <a:ea typeface="Consolas"/>
              <a:cs typeface="Consolas"/>
              <a:sym typeface="Consolas"/>
            </a:endParaRPr>
          </a:p>
        </p:txBody>
      </p:sp>
      <p:sp>
        <p:nvSpPr>
          <p:cNvPr id="435" name="Google Shape;435;p37"/>
          <p:cNvSpPr/>
          <p:nvPr/>
        </p:nvSpPr>
        <p:spPr>
          <a:xfrm>
            <a:off x="4933575" y="1282400"/>
            <a:ext cx="4006500" cy="351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φ = T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(T ⇔ T)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T)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T)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(((T) ⇔ T) ∧ T)</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F)</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F) ∧ T)</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(F))</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F)  </a:t>
            </a:r>
            <a:endParaRPr sz="1600">
              <a:solidFill>
                <a:schemeClr val="dk1"/>
              </a:solidFill>
              <a:latin typeface="Consolas"/>
              <a:ea typeface="Consolas"/>
              <a:cs typeface="Consolas"/>
              <a:sym typeface="Consolas"/>
            </a:endParaRPr>
          </a:p>
        </p:txBody>
      </p:sp>
      <p:sp>
        <p:nvSpPr>
          <p:cNvPr id="436" name="Google Shape;436;p37"/>
          <p:cNvSpPr/>
          <p:nvPr/>
        </p:nvSpPr>
        <p:spPr>
          <a:xfrm>
            <a:off x="7651600" y="765650"/>
            <a:ext cx="1358700" cy="13206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38"/>
          <p:cNvPicPr preferRelativeResize="0"/>
          <p:nvPr/>
        </p:nvPicPr>
        <p:blipFill>
          <a:blip r:embed="rId3">
            <a:alphaModFix/>
          </a:blip>
          <a:stretch>
            <a:fillRect/>
          </a:stretch>
        </p:blipFill>
        <p:spPr>
          <a:xfrm>
            <a:off x="100975" y="1239975"/>
            <a:ext cx="5222826" cy="3064050"/>
          </a:xfrm>
          <a:prstGeom prst="rect">
            <a:avLst/>
          </a:prstGeom>
          <a:noFill/>
          <a:ln>
            <a:noFill/>
          </a:ln>
        </p:spPr>
      </p:pic>
      <p:sp>
        <p:nvSpPr>
          <p:cNvPr id="443" name="Google Shape;443;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4" name="Google Shape;444;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sp>
        <p:nvSpPr>
          <p:cNvPr id="445" name="Google Shape;445;p38"/>
          <p:cNvSpPr/>
          <p:nvPr/>
        </p:nvSpPr>
        <p:spPr>
          <a:xfrm>
            <a:off x="137875" y="3648175"/>
            <a:ext cx="8940000" cy="79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
          <p:cNvSpPr/>
          <p:nvPr/>
        </p:nvSpPr>
        <p:spPr>
          <a:xfrm>
            <a:off x="4933575" y="1282400"/>
            <a:ext cx="4006500" cy="351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φ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(EdgeType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(Weighted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(Algorithm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(((Directed ∨ Undirected) ⇔ EdgeType) ∧ ￢(Directed ∧ Undirected))</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((Cycle ∨ ShortestPath ∨ MST) ⇔ Algorithm)</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(((Prim ∨ Kruskal) ⇔ MST) ∧ ￢(Prim ∧ Kruskal))</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(MST ⇒ (Undirected ∧ Weighted))</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(Cycle ⇒ Directed)  </a:t>
            </a:r>
            <a:endParaRPr sz="1600">
              <a:solidFill>
                <a:schemeClr val="dk1"/>
              </a:solidFill>
              <a:latin typeface="Consolas"/>
              <a:ea typeface="Consolas"/>
              <a:cs typeface="Consolas"/>
              <a:sym typeface="Consolas"/>
            </a:endParaRPr>
          </a:p>
        </p:txBody>
      </p:sp>
      <p:sp>
        <p:nvSpPr>
          <p:cNvPr id="447" name="Google Shape;447;p38"/>
          <p:cNvSpPr txBox="1"/>
          <p:nvPr/>
        </p:nvSpPr>
        <p:spPr>
          <a:xfrm>
            <a:off x="240750" y="3817050"/>
            <a:ext cx="42771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800"/>
              <a:t>Selection: </a:t>
            </a:r>
            <a:endParaRPr b="1" sz="1800"/>
          </a:p>
          <a:p>
            <a:pPr indent="0" lvl="0" marL="0" rtl="0" algn="l">
              <a:spcBef>
                <a:spcPts val="0"/>
              </a:spcBef>
              <a:spcAft>
                <a:spcPts val="0"/>
              </a:spcAft>
              <a:buNone/>
            </a:pPr>
            <a:r>
              <a:rPr b="1" lang="sv-SE" sz="1800"/>
              <a:t>{GraphLibrary, EdgeType, Directed, Undirected}</a:t>
            </a:r>
            <a:endParaRPr b="1" sz="1800"/>
          </a:p>
        </p:txBody>
      </p:sp>
      <p:sp>
        <p:nvSpPr>
          <p:cNvPr id="448" name="Google Shape;448;p38"/>
          <p:cNvSpPr/>
          <p:nvPr/>
        </p:nvSpPr>
        <p:spPr>
          <a:xfrm>
            <a:off x="4933575" y="1282400"/>
            <a:ext cx="4006500" cy="351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φ = T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(T ⇔ T)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T)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T)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(((T ∨ T) ⇔ T) ∧ ￢(T ∧ T))</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F ∨ F) ⇔ F)</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F) ⇔ F) ∧ ￢(F ∧ F))</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(T ∧ F))</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T)  </a:t>
            </a:r>
            <a:endParaRPr sz="1600">
              <a:solidFill>
                <a:schemeClr val="dk1"/>
              </a:solidFill>
              <a:latin typeface="Consolas"/>
              <a:ea typeface="Consolas"/>
              <a:cs typeface="Consolas"/>
              <a:sym typeface="Consolas"/>
            </a:endParaRPr>
          </a:p>
        </p:txBody>
      </p:sp>
      <p:sp>
        <p:nvSpPr>
          <p:cNvPr id="449" name="Google Shape;449;p38"/>
          <p:cNvSpPr/>
          <p:nvPr/>
        </p:nvSpPr>
        <p:spPr>
          <a:xfrm>
            <a:off x="4933575" y="1282400"/>
            <a:ext cx="4006500" cy="351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φ = T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(T ⇔ T)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T)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T)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((T ⇔ T) ∧ </a:t>
            </a:r>
            <a:r>
              <a:rPr b="1" lang="sv-SE" sz="1600">
                <a:solidFill>
                  <a:srgbClr val="FF0000"/>
                </a:solidFill>
                <a:latin typeface="Consolas"/>
                <a:ea typeface="Consolas"/>
                <a:cs typeface="Consolas"/>
                <a:sym typeface="Consolas"/>
              </a:rPr>
              <a:t>F</a:t>
            </a:r>
            <a:r>
              <a:rPr lang="sv-SE" sz="1600">
                <a:solidFill>
                  <a:schemeClr val="dk1"/>
                </a:solidFill>
                <a:latin typeface="Consolas"/>
                <a:ea typeface="Consolas"/>
                <a:cs typeface="Consolas"/>
                <a:sym typeface="Consolas"/>
              </a:rPr>
              <a:t>)</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F)</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F) ∧ T)</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F)</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(F ⇒ T)  </a:t>
            </a:r>
            <a:endParaRPr sz="1600">
              <a:solidFill>
                <a:schemeClr val="dk1"/>
              </a:solidFill>
              <a:latin typeface="Consolas"/>
              <a:ea typeface="Consolas"/>
              <a:cs typeface="Consolas"/>
              <a:sym typeface="Consolas"/>
            </a:endParaRPr>
          </a:p>
        </p:txBody>
      </p:sp>
      <p:sp>
        <p:nvSpPr>
          <p:cNvPr id="450" name="Google Shape;450;p38"/>
          <p:cNvSpPr/>
          <p:nvPr/>
        </p:nvSpPr>
        <p:spPr>
          <a:xfrm>
            <a:off x="7890775" y="816150"/>
            <a:ext cx="1187100" cy="10989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7" name="Google Shape;45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Consistent Feature Models</a:t>
            </a:r>
            <a:endParaRPr/>
          </a:p>
        </p:txBody>
      </p:sp>
      <p:sp>
        <p:nvSpPr>
          <p:cNvPr id="458" name="Google Shape;458;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a:t>
            </a:r>
            <a:r>
              <a:rPr b="1" lang="sv-SE"/>
              <a:t>consistent</a:t>
            </a:r>
            <a:r>
              <a:rPr lang="sv-SE"/>
              <a:t> model has 1+ valid selections.</a:t>
            </a:r>
            <a:endParaRPr/>
          </a:p>
          <a:p>
            <a:pPr indent="-368300" lvl="1" marL="914400" rtl="0" algn="l">
              <a:spcBef>
                <a:spcPts val="500"/>
              </a:spcBef>
              <a:spcAft>
                <a:spcPts val="0"/>
              </a:spcAft>
              <a:buSzPts val="2200"/>
              <a:buChar char="•"/>
            </a:pPr>
            <a:r>
              <a:rPr b="1" lang="sv-SE"/>
              <a:t>Inconsistent</a:t>
            </a:r>
            <a:r>
              <a:rPr lang="sv-SE"/>
              <a:t> models do not have any valid selection.</a:t>
            </a:r>
            <a:endParaRPr/>
          </a:p>
          <a:p>
            <a:pPr indent="-393700" lvl="0" marL="457200" rtl="0" algn="l">
              <a:spcBef>
                <a:spcPts val="1000"/>
              </a:spcBef>
              <a:spcAft>
                <a:spcPts val="0"/>
              </a:spcAft>
              <a:buSzPts val="2600"/>
              <a:buChar char="•"/>
            </a:pPr>
            <a:r>
              <a:rPr lang="sv-SE"/>
              <a:t>Contradictory constraints are common.</a:t>
            </a:r>
            <a:endParaRPr/>
          </a:p>
          <a:p>
            <a:pPr indent="-393700" lvl="0" marL="457200" rtl="0" algn="l">
              <a:spcBef>
                <a:spcPts val="1000"/>
              </a:spcBef>
              <a:spcAft>
                <a:spcPts val="0"/>
              </a:spcAft>
              <a:buSzPts val="2600"/>
              <a:buChar char="•"/>
            </a:pPr>
            <a:r>
              <a:rPr lang="sv-SE"/>
              <a:t>Find any feature selection that results in φ = </a:t>
            </a:r>
            <a:r>
              <a:rPr lang="sv-SE">
                <a:latin typeface="Consolas"/>
                <a:ea typeface="Consolas"/>
                <a:cs typeface="Consolas"/>
                <a:sym typeface="Consolas"/>
              </a:rPr>
              <a:t>true</a:t>
            </a:r>
            <a:endParaRPr>
              <a:latin typeface="Consolas"/>
              <a:ea typeface="Consolas"/>
              <a:cs typeface="Consolas"/>
              <a:sym typeface="Consolas"/>
            </a:endParaRPr>
          </a:p>
          <a:p>
            <a:pPr indent="-368300" lvl="1" marL="914400" rtl="0" algn="l">
              <a:spcBef>
                <a:spcPts val="500"/>
              </a:spcBef>
              <a:spcAft>
                <a:spcPts val="0"/>
              </a:spcAft>
              <a:buSzPts val="2200"/>
              <a:buChar char="•"/>
            </a:pPr>
            <a:r>
              <a:rPr lang="sv-SE"/>
              <a:t>NP-complete problem, but SAT solvers can often find solutions quickly.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65" name="Google Shape;465;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Facts about Models</a:t>
            </a:r>
            <a:endParaRPr/>
          </a:p>
        </p:txBody>
      </p:sp>
      <p:sp>
        <p:nvSpPr>
          <p:cNvPr id="466" name="Google Shape;466;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fact that </a:t>
            </a:r>
            <a:r>
              <a:rPr i="1" lang="sv-SE"/>
              <a:t>should be true</a:t>
            </a:r>
            <a:r>
              <a:rPr lang="sv-SE"/>
              <a:t> encoded as formula ψ.</a:t>
            </a:r>
            <a:endParaRPr/>
          </a:p>
          <a:p>
            <a:pPr indent="-393700" lvl="0" marL="457200" rtl="0" algn="l">
              <a:spcBef>
                <a:spcPts val="1000"/>
              </a:spcBef>
              <a:spcAft>
                <a:spcPts val="0"/>
              </a:spcAft>
              <a:buSzPts val="2600"/>
              <a:buChar char="•"/>
            </a:pPr>
            <a:r>
              <a:rPr lang="sv-SE"/>
              <a:t>Check whether </a:t>
            </a:r>
            <a:r>
              <a:rPr lang="sv-SE">
                <a:latin typeface="Consolas"/>
                <a:ea typeface="Consolas"/>
                <a:cs typeface="Consolas"/>
                <a:sym typeface="Consolas"/>
              </a:rPr>
              <a:t>φ ∧ ￢ψ</a:t>
            </a:r>
            <a:r>
              <a:rPr lang="sv-SE"/>
              <a:t> is satisfiable.</a:t>
            </a:r>
            <a:endParaRPr/>
          </a:p>
          <a:p>
            <a:pPr indent="-368300" lvl="1" marL="914400" rtl="0" algn="l">
              <a:spcBef>
                <a:spcPts val="500"/>
              </a:spcBef>
              <a:spcAft>
                <a:spcPts val="0"/>
              </a:spcAft>
              <a:buSzPts val="2200"/>
              <a:buChar char="•"/>
            </a:pPr>
            <a:r>
              <a:rPr lang="sv-SE"/>
              <a:t>Is there a valid feature selection for </a:t>
            </a:r>
            <a:r>
              <a:rPr lang="sv-SE">
                <a:latin typeface="Consolas"/>
                <a:ea typeface="Consolas"/>
                <a:cs typeface="Consolas"/>
                <a:sym typeface="Consolas"/>
              </a:rPr>
              <a:t>φ</a:t>
            </a:r>
            <a:r>
              <a:rPr lang="sv-SE"/>
              <a:t> that does not satisfy constraint </a:t>
            </a:r>
            <a:r>
              <a:rPr lang="sv-SE">
                <a:latin typeface="Consolas"/>
                <a:ea typeface="Consolas"/>
                <a:cs typeface="Consolas"/>
                <a:sym typeface="Consolas"/>
              </a:rPr>
              <a:t>ψ</a:t>
            </a:r>
            <a:r>
              <a:rPr lang="sv-SE"/>
              <a:t>?</a:t>
            </a:r>
            <a:endParaRPr/>
          </a:p>
          <a:p>
            <a:pPr indent="-368300" lvl="1" marL="914400" rtl="0" algn="l">
              <a:spcBef>
                <a:spcPts val="500"/>
              </a:spcBef>
              <a:spcAft>
                <a:spcPts val="0"/>
              </a:spcAft>
              <a:buSzPts val="2200"/>
              <a:buChar char="•"/>
            </a:pPr>
            <a:r>
              <a:rPr lang="sv-SE"/>
              <a:t>If yes, there is a problem with the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7" name="Google Shape;87;p1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Reasoning about Variability</a:t>
            </a:r>
            <a:endParaRPr/>
          </a:p>
        </p:txBody>
      </p:sp>
      <p:sp>
        <p:nvSpPr>
          <p:cNvPr id="88" name="Google Shape;88;p14"/>
          <p:cNvSpPr txBox="1"/>
          <p:nvPr>
            <p:ph idx="1" type="body"/>
          </p:nvPr>
        </p:nvSpPr>
        <p:spPr>
          <a:xfrm>
            <a:off x="468901" y="1282400"/>
            <a:ext cx="81636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Variation Point</a:t>
            </a:r>
            <a:endParaRPr b="1"/>
          </a:p>
          <a:p>
            <a:pPr indent="-368300" lvl="1" marL="914400" rtl="0" algn="l">
              <a:spcBef>
                <a:spcPts val="500"/>
              </a:spcBef>
              <a:spcAft>
                <a:spcPts val="0"/>
              </a:spcAft>
              <a:buSzPts val="2200"/>
              <a:buChar char="•"/>
            </a:pPr>
            <a:r>
              <a:rPr lang="sv-SE"/>
              <a:t>Where one product can differ </a:t>
            </a:r>
            <a:br>
              <a:rPr lang="sv-SE"/>
            </a:br>
            <a:r>
              <a:rPr lang="sv-SE"/>
              <a:t>from another.</a:t>
            </a:r>
            <a:endParaRPr/>
          </a:p>
          <a:p>
            <a:pPr indent="-368300" lvl="1" marL="914400" rtl="0" algn="l">
              <a:spcBef>
                <a:spcPts val="500"/>
              </a:spcBef>
              <a:spcAft>
                <a:spcPts val="0"/>
              </a:spcAft>
              <a:buSzPts val="2200"/>
              <a:buChar char="•"/>
            </a:pPr>
            <a:r>
              <a:rPr lang="sv-SE"/>
              <a:t>Ex: Which features are supported by </a:t>
            </a:r>
            <a:br>
              <a:rPr lang="sv-SE"/>
            </a:br>
            <a:r>
              <a:rPr lang="sv-SE"/>
              <a:t>this security alarm?</a:t>
            </a:r>
            <a:endParaRPr/>
          </a:p>
          <a:p>
            <a:pPr indent="-393700" lvl="0" marL="457200" rtl="0" algn="l">
              <a:spcBef>
                <a:spcPts val="1000"/>
              </a:spcBef>
              <a:spcAft>
                <a:spcPts val="0"/>
              </a:spcAft>
              <a:buSzPts val="2600"/>
              <a:buChar char="•"/>
            </a:pPr>
            <a:r>
              <a:rPr b="1" lang="sv-SE"/>
              <a:t>Feature </a:t>
            </a:r>
            <a:endParaRPr b="1"/>
          </a:p>
          <a:p>
            <a:pPr indent="-368300" lvl="1" marL="914400" rtl="0" algn="l">
              <a:spcBef>
                <a:spcPts val="500"/>
              </a:spcBef>
              <a:spcAft>
                <a:spcPts val="0"/>
              </a:spcAft>
              <a:buSzPts val="2200"/>
              <a:buChar char="•"/>
            </a:pPr>
            <a:r>
              <a:rPr lang="sv-SE"/>
              <a:t>Options that can be chosen at each variation point.</a:t>
            </a:r>
            <a:endParaRPr/>
          </a:p>
          <a:p>
            <a:pPr indent="-368300" lvl="1" marL="914400" rtl="0" algn="l">
              <a:spcBef>
                <a:spcPts val="500"/>
              </a:spcBef>
              <a:spcAft>
                <a:spcPts val="0"/>
              </a:spcAft>
              <a:buSzPts val="2200"/>
              <a:buChar char="•"/>
            </a:pPr>
            <a:r>
              <a:rPr lang="sv-SE"/>
              <a:t>Ex: Motion detection, camera</a:t>
            </a:r>
            <a:endParaRPr/>
          </a:p>
        </p:txBody>
      </p:sp>
      <p:pic>
        <p:nvPicPr>
          <p:cNvPr id="89" name="Google Shape;89;p14"/>
          <p:cNvPicPr preferRelativeResize="0"/>
          <p:nvPr/>
        </p:nvPicPr>
        <p:blipFill>
          <a:blip r:embed="rId3">
            <a:alphaModFix/>
          </a:blip>
          <a:stretch>
            <a:fillRect/>
          </a:stretch>
        </p:blipFill>
        <p:spPr>
          <a:xfrm>
            <a:off x="6375163" y="1378400"/>
            <a:ext cx="2257425" cy="1752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id="472" name="Google Shape;472;p41"/>
          <p:cNvPicPr preferRelativeResize="0"/>
          <p:nvPr/>
        </p:nvPicPr>
        <p:blipFill>
          <a:blip r:embed="rId3">
            <a:alphaModFix/>
          </a:blip>
          <a:stretch>
            <a:fillRect/>
          </a:stretch>
        </p:blipFill>
        <p:spPr>
          <a:xfrm>
            <a:off x="100975" y="1239975"/>
            <a:ext cx="5222826" cy="3064050"/>
          </a:xfrm>
          <a:prstGeom prst="rect">
            <a:avLst/>
          </a:prstGeom>
          <a:noFill/>
          <a:ln>
            <a:noFill/>
          </a:ln>
        </p:spPr>
      </p:pic>
      <p:sp>
        <p:nvSpPr>
          <p:cNvPr id="473" name="Google Shape;473;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4" name="Google Shape;474;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sp>
        <p:nvSpPr>
          <p:cNvPr id="475" name="Google Shape;475;p41"/>
          <p:cNvSpPr/>
          <p:nvPr/>
        </p:nvSpPr>
        <p:spPr>
          <a:xfrm>
            <a:off x="137875" y="3648175"/>
            <a:ext cx="8940000" cy="79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1"/>
          <p:cNvSpPr/>
          <p:nvPr/>
        </p:nvSpPr>
        <p:spPr>
          <a:xfrm>
            <a:off x="5071375" y="1239975"/>
            <a:ext cx="4006500" cy="351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φ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(EdgeType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(Weighted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(Algorithm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(((Directed ∨ Undirected) ⇔ EdgeType) ∧ ￢(Directed ∧ Undirected))</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((Cycle ∨ ShortestPath ∨ MST) ⇔ Algorithm)</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(((Prim ∨ Kruskal) ⇔ MST) ∧ ￢(Prim ∧ Kruskal))</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(MST ⇒ (Undirected ∧ Weighted))</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(Cycle ⇒ Directed)  </a:t>
            </a:r>
            <a:endParaRPr sz="1600">
              <a:solidFill>
                <a:schemeClr val="dk1"/>
              </a:solidFill>
              <a:latin typeface="Consolas"/>
              <a:ea typeface="Consolas"/>
              <a:cs typeface="Consolas"/>
              <a:sym typeface="Consolas"/>
            </a:endParaRPr>
          </a:p>
        </p:txBody>
      </p:sp>
      <p:sp>
        <p:nvSpPr>
          <p:cNvPr id="477" name="Google Shape;477;p41"/>
          <p:cNvSpPr/>
          <p:nvPr/>
        </p:nvSpPr>
        <p:spPr>
          <a:xfrm>
            <a:off x="58550" y="3574425"/>
            <a:ext cx="3176100" cy="11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Consolas"/>
              <a:buAutoNum type="arabicPeriod"/>
            </a:pPr>
            <a:r>
              <a:rPr lang="sv-SE" sz="1600">
                <a:latin typeface="Consolas"/>
                <a:ea typeface="Consolas"/>
                <a:cs typeface="Consolas"/>
                <a:sym typeface="Consolas"/>
              </a:rPr>
              <a:t>ψ = Kruskal ⇒ Weighted</a:t>
            </a:r>
            <a:endParaRPr sz="1600">
              <a:latin typeface="Consolas"/>
              <a:ea typeface="Consolas"/>
              <a:cs typeface="Consolas"/>
              <a:sym typeface="Consolas"/>
            </a:endParaRPr>
          </a:p>
          <a:p>
            <a:pPr indent="-330200" lvl="0" marL="457200" rtl="0" algn="l">
              <a:spcBef>
                <a:spcPts val="0"/>
              </a:spcBef>
              <a:spcAft>
                <a:spcPts val="0"/>
              </a:spcAft>
              <a:buSzPts val="1600"/>
              <a:buFont typeface="Consolas"/>
              <a:buAutoNum type="arabicPeriod"/>
            </a:pPr>
            <a:r>
              <a:rPr lang="sv-SE" sz="1600">
                <a:latin typeface="Consolas"/>
                <a:ea typeface="Consolas"/>
                <a:cs typeface="Consolas"/>
                <a:sym typeface="Consolas"/>
              </a:rPr>
              <a:t>ψ = Prim ⇒ Weighted</a:t>
            </a:r>
            <a:endParaRPr sz="1600">
              <a:latin typeface="Consolas"/>
              <a:ea typeface="Consolas"/>
              <a:cs typeface="Consolas"/>
              <a:sym typeface="Consolas"/>
            </a:endParaRPr>
          </a:p>
          <a:p>
            <a:pPr indent="-330200" lvl="0" marL="457200" rtl="0" algn="l">
              <a:spcBef>
                <a:spcPts val="0"/>
              </a:spcBef>
              <a:spcAft>
                <a:spcPts val="0"/>
              </a:spcAft>
              <a:buSzPts val="1600"/>
              <a:buFont typeface="Consolas"/>
              <a:buAutoNum type="arabicPeriod"/>
            </a:pPr>
            <a:r>
              <a:rPr lang="sv-SE" sz="1600">
                <a:latin typeface="Consolas"/>
                <a:ea typeface="Consolas"/>
                <a:cs typeface="Consolas"/>
                <a:sym typeface="Consolas"/>
              </a:rPr>
              <a:t>ψ = ￢(Prim ∧ Kruskal)</a:t>
            </a:r>
            <a:endParaRPr sz="1600">
              <a:latin typeface="Consolas"/>
              <a:ea typeface="Consolas"/>
              <a:cs typeface="Consolas"/>
              <a:sym typeface="Consolas"/>
            </a:endParaRPr>
          </a:p>
          <a:p>
            <a:pPr indent="-330200" lvl="0" marL="457200" rtl="0" algn="l">
              <a:spcBef>
                <a:spcPts val="0"/>
              </a:spcBef>
              <a:spcAft>
                <a:spcPts val="0"/>
              </a:spcAft>
              <a:buSzPts val="1600"/>
              <a:buFont typeface="Consolas"/>
              <a:buAutoNum type="arabicPeriod"/>
            </a:pPr>
            <a:r>
              <a:rPr lang="sv-SE" sz="1600">
                <a:latin typeface="Consolas"/>
                <a:ea typeface="Consolas"/>
                <a:cs typeface="Consolas"/>
                <a:sym typeface="Consolas"/>
              </a:rPr>
              <a:t>ψ = Weighted ⇒ MST</a:t>
            </a:r>
            <a:endParaRPr sz="1600">
              <a:latin typeface="Consolas"/>
              <a:ea typeface="Consolas"/>
              <a:cs typeface="Consolas"/>
              <a:sym typeface="Consolas"/>
            </a:endParaRPr>
          </a:p>
        </p:txBody>
      </p:sp>
      <p:sp>
        <p:nvSpPr>
          <p:cNvPr id="478" name="Google Shape;478;p41"/>
          <p:cNvSpPr/>
          <p:nvPr/>
        </p:nvSpPr>
        <p:spPr>
          <a:xfrm>
            <a:off x="3277075" y="3574425"/>
            <a:ext cx="1794300" cy="126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t>For each, assess whether (φ ∧ ￢ψ) </a:t>
            </a:r>
            <a:br>
              <a:rPr lang="sv-SE" sz="1800"/>
            </a:br>
            <a:r>
              <a:rPr lang="sv-SE" sz="1800"/>
              <a:t>is satisfiable.</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5" name="Google Shape;485;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Dead and Mandatory Features</a:t>
            </a:r>
            <a:endParaRPr/>
          </a:p>
        </p:txBody>
      </p:sp>
      <p:sp>
        <p:nvSpPr>
          <p:cNvPr id="486" name="Google Shape;486;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b="1" lang="sv-SE"/>
              <a:t> dead</a:t>
            </a:r>
            <a:r>
              <a:rPr lang="sv-SE"/>
              <a:t> feature is never used.</a:t>
            </a:r>
            <a:endParaRPr/>
          </a:p>
          <a:p>
            <a:pPr indent="-393700" lvl="0" marL="457200" rtl="0" algn="l">
              <a:spcBef>
                <a:spcPts val="1000"/>
              </a:spcBef>
              <a:spcAft>
                <a:spcPts val="0"/>
              </a:spcAft>
              <a:buSzPts val="2600"/>
              <a:buChar char="•"/>
            </a:pPr>
            <a:r>
              <a:rPr lang="sv-SE"/>
              <a:t>A </a:t>
            </a:r>
            <a:r>
              <a:rPr b="1" lang="sv-SE"/>
              <a:t>mandatory</a:t>
            </a:r>
            <a:r>
              <a:rPr lang="sv-SE"/>
              <a:t> feature is always used.</a:t>
            </a:r>
            <a:endParaRPr/>
          </a:p>
          <a:p>
            <a:pPr indent="-393700" lvl="0" marL="457200" rtl="0" algn="l">
              <a:spcBef>
                <a:spcPts val="1000"/>
              </a:spcBef>
              <a:spcAft>
                <a:spcPts val="0"/>
              </a:spcAft>
              <a:buSzPts val="2600"/>
              <a:buChar char="•"/>
            </a:pPr>
            <a:r>
              <a:rPr lang="sv-SE"/>
              <a:t>Given model φ and feature F:</a:t>
            </a:r>
            <a:endParaRPr/>
          </a:p>
          <a:p>
            <a:pPr indent="-368300" lvl="1" marL="914400" rtl="0" algn="l">
              <a:spcBef>
                <a:spcPts val="500"/>
              </a:spcBef>
              <a:spcAft>
                <a:spcPts val="0"/>
              </a:spcAft>
              <a:buSzPts val="2200"/>
              <a:buChar char="•"/>
            </a:pPr>
            <a:r>
              <a:rPr lang="sv-SE"/>
              <a:t>There is 1+ valid selection </a:t>
            </a:r>
            <a:r>
              <a:rPr b="1" lang="sv-SE"/>
              <a:t>with F</a:t>
            </a:r>
            <a:r>
              <a:rPr lang="sv-SE"/>
              <a:t> </a:t>
            </a:r>
            <a:r>
              <a:rPr b="1" lang="sv-SE" u="sng"/>
              <a:t>if</a:t>
            </a:r>
            <a:r>
              <a:rPr b="1" lang="sv-SE"/>
              <a:t> (φ ∧ F)</a:t>
            </a:r>
            <a:r>
              <a:rPr lang="sv-SE"/>
              <a:t> is satisfiable.</a:t>
            </a:r>
            <a:endParaRPr/>
          </a:p>
          <a:p>
            <a:pPr indent="-342900" lvl="2" marL="1371600" rtl="0" algn="l">
              <a:spcBef>
                <a:spcPts val="500"/>
              </a:spcBef>
              <a:spcAft>
                <a:spcPts val="0"/>
              </a:spcAft>
              <a:buSzPts val="1800"/>
              <a:buChar char="•"/>
            </a:pPr>
            <a:r>
              <a:rPr lang="sv-SE"/>
              <a:t>There is 1+ valid selection </a:t>
            </a:r>
            <a:r>
              <a:rPr b="1" lang="sv-SE"/>
              <a:t>without F</a:t>
            </a:r>
            <a:r>
              <a:rPr lang="sv-SE"/>
              <a:t> </a:t>
            </a:r>
            <a:r>
              <a:rPr b="1" lang="sv-SE"/>
              <a:t>if (φ ∧ ¬F)</a:t>
            </a:r>
            <a:r>
              <a:rPr lang="sv-SE"/>
              <a:t> is satisfiable.</a:t>
            </a:r>
            <a:endParaRPr/>
          </a:p>
          <a:p>
            <a:pPr indent="-368300" lvl="1" marL="914400" rtl="0" algn="l">
              <a:spcBef>
                <a:spcPts val="500"/>
              </a:spcBef>
              <a:spcAft>
                <a:spcPts val="0"/>
              </a:spcAft>
              <a:buSzPts val="2200"/>
              <a:buChar char="•"/>
            </a:pPr>
            <a:r>
              <a:rPr lang="sv-SE"/>
              <a:t>Feature is dead if no selection with F (</a:t>
            </a:r>
            <a:r>
              <a:rPr b="1" lang="sv-SE"/>
              <a:t>¬(φ ∧ F)</a:t>
            </a:r>
            <a:r>
              <a:rPr lang="sv-SE"/>
              <a:t>)</a:t>
            </a:r>
            <a:endParaRPr/>
          </a:p>
          <a:p>
            <a:pPr indent="-368300" lvl="1" marL="914400" rtl="0" algn="l">
              <a:spcBef>
                <a:spcPts val="500"/>
              </a:spcBef>
              <a:spcAft>
                <a:spcPts val="0"/>
              </a:spcAft>
              <a:buSzPts val="2200"/>
              <a:buChar char="•"/>
            </a:pPr>
            <a:r>
              <a:rPr lang="sv-SE"/>
              <a:t>Feature is mandatory if no selection without F (</a:t>
            </a:r>
            <a:r>
              <a:rPr b="1" lang="sv-SE"/>
              <a:t>¬(φ ∧ ¬F)</a:t>
            </a:r>
            <a:r>
              <a:rPr lang="sv-SE"/>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3" name="Google Shape;493;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pic>
        <p:nvPicPr>
          <p:cNvPr id="494" name="Google Shape;494;p43"/>
          <p:cNvPicPr preferRelativeResize="0"/>
          <p:nvPr/>
        </p:nvPicPr>
        <p:blipFill>
          <a:blip r:embed="rId3">
            <a:alphaModFix/>
          </a:blip>
          <a:stretch>
            <a:fillRect/>
          </a:stretch>
        </p:blipFill>
        <p:spPr>
          <a:xfrm>
            <a:off x="326100" y="1231875"/>
            <a:ext cx="6227093" cy="3653225"/>
          </a:xfrm>
          <a:prstGeom prst="rect">
            <a:avLst/>
          </a:prstGeom>
          <a:noFill/>
          <a:ln>
            <a:noFill/>
          </a:ln>
        </p:spPr>
      </p:pic>
      <p:sp>
        <p:nvSpPr>
          <p:cNvPr id="495" name="Google Shape;495;p43"/>
          <p:cNvSpPr/>
          <p:nvPr/>
        </p:nvSpPr>
        <p:spPr>
          <a:xfrm>
            <a:off x="5721350" y="1231875"/>
            <a:ext cx="3309000" cy="222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sv-SE" sz="1800"/>
              <a:t>No dead features.</a:t>
            </a:r>
            <a:endParaRPr sz="1800"/>
          </a:p>
          <a:p>
            <a:pPr indent="-330200" lvl="1" marL="914400" rtl="0" algn="l">
              <a:spcBef>
                <a:spcPts val="0"/>
              </a:spcBef>
              <a:spcAft>
                <a:spcPts val="0"/>
              </a:spcAft>
              <a:buSzPts val="1600"/>
              <a:buChar char="○"/>
            </a:pPr>
            <a:r>
              <a:rPr lang="sv-SE" sz="1600"/>
              <a:t>If Undirected made mandatory, Directed and Cycle would be dead.</a:t>
            </a:r>
            <a:endParaRPr sz="1600"/>
          </a:p>
          <a:p>
            <a:pPr indent="-342900" lvl="0" marL="457200" rtl="0" algn="l">
              <a:spcBef>
                <a:spcPts val="0"/>
              </a:spcBef>
              <a:spcAft>
                <a:spcPts val="0"/>
              </a:spcAft>
              <a:buSzPts val="1800"/>
              <a:buChar char="●"/>
            </a:pPr>
            <a:r>
              <a:rPr lang="sv-SE" sz="1800"/>
              <a:t>GraphLibrary and EdgeType are mandatory.</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44"/>
          <p:cNvPicPr preferRelativeResize="0"/>
          <p:nvPr/>
        </p:nvPicPr>
        <p:blipFill>
          <a:blip r:embed="rId3">
            <a:alphaModFix/>
          </a:blip>
          <a:stretch>
            <a:fillRect/>
          </a:stretch>
        </p:blipFill>
        <p:spPr>
          <a:xfrm>
            <a:off x="100975" y="1239975"/>
            <a:ext cx="5222826" cy="3064050"/>
          </a:xfrm>
          <a:prstGeom prst="rect">
            <a:avLst/>
          </a:prstGeom>
          <a:noFill/>
          <a:ln>
            <a:noFill/>
          </a:ln>
        </p:spPr>
      </p:pic>
      <p:sp>
        <p:nvSpPr>
          <p:cNvPr id="502" name="Google Shape;502;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03" name="Google Shape;503;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sp>
        <p:nvSpPr>
          <p:cNvPr id="504" name="Google Shape;504;p44"/>
          <p:cNvSpPr/>
          <p:nvPr/>
        </p:nvSpPr>
        <p:spPr>
          <a:xfrm>
            <a:off x="137875" y="3648175"/>
            <a:ext cx="8940000" cy="79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4"/>
          <p:cNvSpPr/>
          <p:nvPr/>
        </p:nvSpPr>
        <p:spPr>
          <a:xfrm>
            <a:off x="4933575" y="1282400"/>
            <a:ext cx="4006500" cy="351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φ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(EdgeType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(Weighted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(Algorithm ⇒ GraphLibrary) </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(((Directed ∨ Undirected) ⇔ EdgeType) ∧ ￢(Directed ∧ Undirected))</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((Cycle ∨ ShortestPath ∨ MST) ⇔ Algorithm)</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(((Prim ∨ Kruskal) ⇔ MST) ∧ ￢(Prim ∧ Kruskal))</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(MST ⇒ (Undirected ∧ Weighted))</a:t>
            </a:r>
            <a:endParaRPr sz="1600">
              <a:solidFill>
                <a:schemeClr val="dk1"/>
              </a:solidFill>
              <a:latin typeface="Consolas"/>
              <a:ea typeface="Consolas"/>
              <a:cs typeface="Consolas"/>
              <a:sym typeface="Consolas"/>
            </a:endParaRPr>
          </a:p>
          <a:p>
            <a:pPr indent="0" lvl="0" marL="0" rtl="0" algn="l">
              <a:lnSpc>
                <a:spcPct val="90000"/>
              </a:lnSpc>
              <a:spcBef>
                <a:spcPts val="500"/>
              </a:spcBef>
              <a:spcAft>
                <a:spcPts val="0"/>
              </a:spcAft>
              <a:buNone/>
            </a:pPr>
            <a:r>
              <a:rPr lang="sv-SE" sz="1600">
                <a:solidFill>
                  <a:schemeClr val="dk1"/>
                </a:solidFill>
                <a:latin typeface="Consolas"/>
                <a:ea typeface="Consolas"/>
                <a:cs typeface="Consolas"/>
                <a:sym typeface="Consolas"/>
              </a:rPr>
              <a:t>∧ (Cycle ⇒ Directed)  </a:t>
            </a:r>
            <a:endParaRPr sz="1600">
              <a:solidFill>
                <a:schemeClr val="dk1"/>
              </a:solidFill>
              <a:latin typeface="Consolas"/>
              <a:ea typeface="Consolas"/>
              <a:cs typeface="Consolas"/>
              <a:sym typeface="Consolas"/>
            </a:endParaRPr>
          </a:p>
        </p:txBody>
      </p:sp>
      <p:sp>
        <p:nvSpPr>
          <p:cNvPr id="506" name="Google Shape;506;p44"/>
          <p:cNvSpPr/>
          <p:nvPr/>
        </p:nvSpPr>
        <p:spPr>
          <a:xfrm>
            <a:off x="100975" y="3584550"/>
            <a:ext cx="4777500" cy="135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sv-SE" sz="1800"/>
              <a:t>No dead features.</a:t>
            </a:r>
            <a:endParaRPr sz="1800"/>
          </a:p>
          <a:p>
            <a:pPr indent="-330200" lvl="1" marL="914400" rtl="0" algn="l">
              <a:spcBef>
                <a:spcPts val="0"/>
              </a:spcBef>
              <a:spcAft>
                <a:spcPts val="0"/>
              </a:spcAft>
              <a:buSzPts val="1600"/>
              <a:buChar char="○"/>
            </a:pPr>
            <a:r>
              <a:rPr lang="sv-SE" sz="1600"/>
              <a:t>If Undirected were made mandatory, Directed and Cycle would be dead.</a:t>
            </a:r>
            <a:endParaRPr sz="1600"/>
          </a:p>
          <a:p>
            <a:pPr indent="-342900" lvl="0" marL="457200" rtl="0" algn="l">
              <a:spcBef>
                <a:spcPts val="0"/>
              </a:spcBef>
              <a:spcAft>
                <a:spcPts val="0"/>
              </a:spcAft>
              <a:buSzPts val="1800"/>
              <a:buChar char="●"/>
            </a:pPr>
            <a:r>
              <a:rPr lang="sv-SE" sz="1800"/>
              <a:t>GraphLibrary and EdgeType are mandatory.</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13" name="Google Shape;513;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514" name="Google Shape;514;p45"/>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515" name="Google Shape;515;p45"/>
          <p:cNvPicPr preferRelativeResize="0"/>
          <p:nvPr/>
        </p:nvPicPr>
        <p:blipFill>
          <a:blip r:embed="rId3">
            <a:alphaModFix/>
          </a:blip>
          <a:stretch>
            <a:fillRect/>
          </a:stretch>
        </p:blipFill>
        <p:spPr>
          <a:xfrm>
            <a:off x="3890952" y="681375"/>
            <a:ext cx="5191425" cy="41323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22" name="Google Shape;522;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Solution (A)</a:t>
            </a:r>
            <a:endParaRPr/>
          </a:p>
        </p:txBody>
      </p:sp>
      <p:sp>
        <p:nvSpPr>
          <p:cNvPr id="523" name="Google Shape;523;p46"/>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524" name="Google Shape;524;p46"/>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525" name="Google Shape;525;p46"/>
          <p:cNvSpPr/>
          <p:nvPr/>
        </p:nvSpPr>
        <p:spPr>
          <a:xfrm>
            <a:off x="6748100" y="637450"/>
            <a:ext cx="2334300" cy="213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6"/>
          <p:cNvSpPr/>
          <p:nvPr/>
        </p:nvSpPr>
        <p:spPr>
          <a:xfrm>
            <a:off x="3780675" y="2769550"/>
            <a:ext cx="4835700" cy="20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a:t>
            </a:r>
            <a:r>
              <a:rPr b="1" lang="sv-SE">
                <a:solidFill>
                  <a:srgbClr val="FF0000"/>
                </a:solidFill>
              </a:rPr>
              <a:t>∧</a:t>
            </a:r>
            <a:r>
              <a:rPr lang="sv-SE"/>
              <a:t> (B ⇒ A) </a:t>
            </a:r>
            <a:r>
              <a:rPr b="1" lang="sv-SE">
                <a:solidFill>
                  <a:srgbClr val="FF0000"/>
                </a:solidFill>
              </a:rPr>
              <a:t>∧</a:t>
            </a:r>
            <a:r>
              <a:rPr lang="sv-SE"/>
              <a:t>  (C ⇔ A) </a:t>
            </a:r>
            <a:r>
              <a:rPr b="1" lang="sv-SE">
                <a:solidFill>
                  <a:srgbClr val="FF0000"/>
                </a:solidFill>
              </a:rPr>
              <a:t>∧</a:t>
            </a:r>
            <a:r>
              <a:rPr lang="sv-SE"/>
              <a:t>  (D ⇒ A) </a:t>
            </a:r>
            <a:r>
              <a:rPr b="1" lang="sv-SE">
                <a:solidFill>
                  <a:srgbClr val="FF0000"/>
                </a:solidFill>
              </a:rPr>
              <a:t>∧ </a:t>
            </a:r>
            <a:br>
              <a:rPr b="1" lang="sv-SE">
                <a:solidFill>
                  <a:srgbClr val="FF0000"/>
                </a:solidFill>
              </a:rPr>
            </a:br>
            <a:r>
              <a:rPr lang="sv-SE"/>
              <a:t>((C ⇔ (E ∨ F)) ∧ ￢(E ∧ F)) </a:t>
            </a:r>
            <a:r>
              <a:rPr b="1" lang="sv-SE">
                <a:solidFill>
                  <a:srgbClr val="FF0000"/>
                </a:solidFill>
              </a:rPr>
              <a:t>∧ </a:t>
            </a:r>
            <a:r>
              <a:rPr lang="sv-SE"/>
              <a:t>((E ∨ F) ⇒ 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Valid: A, B, C, D, F ; A, C, D, E</a:t>
            </a:r>
            <a:endParaRPr/>
          </a:p>
          <a:p>
            <a:pPr indent="-317500" lvl="0" marL="457200" rtl="0" algn="l">
              <a:spcBef>
                <a:spcPts val="0"/>
              </a:spcBef>
              <a:spcAft>
                <a:spcPts val="0"/>
              </a:spcAft>
              <a:buSzPts val="1400"/>
              <a:buChar char="●"/>
            </a:pPr>
            <a:r>
              <a:rPr lang="sv-SE"/>
              <a:t>Invalid: A, B, C, D, E, F ; A, B, C, E</a:t>
            </a:r>
            <a:endParaRPr/>
          </a:p>
          <a:p>
            <a:pPr indent="-317500" lvl="0" marL="457200" rtl="0" algn="l">
              <a:spcBef>
                <a:spcPts val="0"/>
              </a:spcBef>
              <a:spcAft>
                <a:spcPts val="0"/>
              </a:spcAft>
              <a:buSzPts val="1400"/>
              <a:buChar char="●"/>
            </a:pPr>
            <a:r>
              <a:rPr lang="sv-SE"/>
              <a:t>Is it consistent: Yes</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
                                        <p:tgtEl>
                                          <p:spTgt spid="5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3" name="Google Shape;533;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Solution (B)</a:t>
            </a:r>
            <a:endParaRPr/>
          </a:p>
        </p:txBody>
      </p:sp>
      <p:sp>
        <p:nvSpPr>
          <p:cNvPr id="534" name="Google Shape;534;p47"/>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535" name="Google Shape;535;p47"/>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536" name="Google Shape;536;p47"/>
          <p:cNvSpPr/>
          <p:nvPr/>
        </p:nvSpPr>
        <p:spPr>
          <a:xfrm>
            <a:off x="3780675" y="2769550"/>
            <a:ext cx="4835700" cy="20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a:t>
            </a:r>
            <a:r>
              <a:rPr b="1" lang="sv-SE">
                <a:solidFill>
                  <a:srgbClr val="FF0000"/>
                </a:solidFill>
              </a:rPr>
              <a:t>∧</a:t>
            </a:r>
            <a:r>
              <a:rPr lang="sv-SE"/>
              <a:t> (B ⇔ A)</a:t>
            </a:r>
            <a:r>
              <a:rPr b="1" lang="sv-SE">
                <a:solidFill>
                  <a:srgbClr val="FF0000"/>
                </a:solidFill>
              </a:rPr>
              <a:t>∧</a:t>
            </a:r>
            <a:r>
              <a:rPr lang="sv-SE"/>
              <a:t>  (C ⇒ A) </a:t>
            </a:r>
            <a:r>
              <a:rPr b="1" lang="sv-SE">
                <a:solidFill>
                  <a:srgbClr val="FF0000"/>
                </a:solidFill>
              </a:rPr>
              <a:t>∧</a:t>
            </a:r>
            <a:r>
              <a:rPr lang="sv-SE"/>
              <a:t>  (D ⇒ A) </a:t>
            </a:r>
            <a:r>
              <a:rPr b="1" lang="sv-SE">
                <a:solidFill>
                  <a:srgbClr val="FF0000"/>
                </a:solidFill>
              </a:rPr>
              <a:t>∧ </a:t>
            </a:r>
            <a:br>
              <a:rPr b="1" lang="sv-SE">
                <a:solidFill>
                  <a:srgbClr val="FF0000"/>
                </a:solidFill>
              </a:rPr>
            </a:br>
            <a:r>
              <a:rPr lang="sv-SE"/>
              <a:t>((C ⇔ (E ∨ F)) ∧ ￢(E ∧ F)) </a:t>
            </a:r>
            <a:r>
              <a:rPr b="1" lang="sv-SE">
                <a:solidFill>
                  <a:srgbClr val="FF0000"/>
                </a:solidFill>
              </a:rPr>
              <a:t>∧ </a:t>
            </a:r>
            <a:r>
              <a:rPr lang="sv-SE"/>
              <a:t> (G ⇒ D) </a:t>
            </a:r>
            <a:r>
              <a:rPr b="1" lang="sv-SE">
                <a:solidFill>
                  <a:srgbClr val="FF0000"/>
                </a:solidFill>
              </a:rPr>
              <a:t>∧ </a:t>
            </a:r>
            <a:r>
              <a:rPr lang="sv-SE"/>
              <a:t> (D ⇒ ￢B) </a:t>
            </a:r>
            <a:r>
              <a:rPr b="1" lang="sv-SE">
                <a:solidFill>
                  <a:srgbClr val="FF0000"/>
                </a:solidFill>
              </a:rPr>
              <a:t>∧</a:t>
            </a:r>
            <a:br>
              <a:rPr b="1" lang="sv-SE">
                <a:solidFill>
                  <a:srgbClr val="FF0000"/>
                </a:solidFill>
              </a:rPr>
            </a:br>
            <a:r>
              <a:rPr lang="sv-SE"/>
              <a:t>(E ⇒ G)</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Valid: A, B ; A, B, C, F</a:t>
            </a:r>
            <a:endParaRPr/>
          </a:p>
          <a:p>
            <a:pPr indent="-317500" lvl="0" marL="457200" rtl="0" algn="l">
              <a:spcBef>
                <a:spcPts val="0"/>
              </a:spcBef>
              <a:spcAft>
                <a:spcPts val="0"/>
              </a:spcAft>
              <a:buSzPts val="1400"/>
              <a:buChar char="●"/>
            </a:pPr>
            <a:r>
              <a:rPr lang="sv-SE"/>
              <a:t>Invalid: A, B, D, G ; A, B, C, E</a:t>
            </a:r>
            <a:endParaRPr/>
          </a:p>
          <a:p>
            <a:pPr indent="-317500" lvl="0" marL="457200" rtl="0" algn="l">
              <a:spcBef>
                <a:spcPts val="0"/>
              </a:spcBef>
              <a:spcAft>
                <a:spcPts val="0"/>
              </a:spcAft>
              <a:buSzPts val="1400"/>
              <a:buChar char="●"/>
            </a:pPr>
            <a:r>
              <a:rPr lang="sv-SE"/>
              <a:t>It is consistent: Yes, but D, E, and G are dead features (because B is mandatory). </a:t>
            </a:r>
            <a:endParaRPr/>
          </a:p>
          <a:p>
            <a:pPr indent="0" lvl="0" marL="0" rtl="0" algn="l">
              <a:spcBef>
                <a:spcPts val="0"/>
              </a:spcBef>
              <a:spcAft>
                <a:spcPts val="0"/>
              </a:spcAft>
              <a:buNone/>
            </a:pPr>
            <a:r>
              <a:t/>
            </a:r>
            <a:endParaRPr/>
          </a:p>
        </p:txBody>
      </p:sp>
      <p:sp>
        <p:nvSpPr>
          <p:cNvPr id="537" name="Google Shape;537;p47"/>
          <p:cNvSpPr/>
          <p:nvPr/>
        </p:nvSpPr>
        <p:spPr>
          <a:xfrm>
            <a:off x="3967525" y="494575"/>
            <a:ext cx="2334300" cy="213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4" name="Google Shape;544;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Solution (C)</a:t>
            </a:r>
            <a:endParaRPr/>
          </a:p>
        </p:txBody>
      </p:sp>
      <p:sp>
        <p:nvSpPr>
          <p:cNvPr id="545" name="Google Shape;545;p48"/>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546" name="Google Shape;546;p48"/>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547" name="Google Shape;547;p48"/>
          <p:cNvSpPr/>
          <p:nvPr/>
        </p:nvSpPr>
        <p:spPr>
          <a:xfrm>
            <a:off x="4068813" y="614000"/>
            <a:ext cx="4835700" cy="20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a:t>
            </a:r>
            <a:r>
              <a:rPr b="1" lang="sv-SE">
                <a:solidFill>
                  <a:srgbClr val="FF0000"/>
                </a:solidFill>
              </a:rPr>
              <a:t>∧</a:t>
            </a:r>
            <a:r>
              <a:rPr lang="sv-SE"/>
              <a:t> ((B ∨ C ∨ D) ⇔ A) </a:t>
            </a:r>
            <a:r>
              <a:rPr b="1" lang="sv-SE">
                <a:solidFill>
                  <a:srgbClr val="FF0000"/>
                </a:solidFill>
              </a:rPr>
              <a:t>∧</a:t>
            </a:r>
            <a:r>
              <a:rPr lang="sv-SE"/>
              <a:t>  (E ⇔ B) </a:t>
            </a:r>
            <a:r>
              <a:rPr b="1" lang="sv-SE">
                <a:solidFill>
                  <a:srgbClr val="FF0000"/>
                </a:solidFill>
              </a:rPr>
              <a:t>∧</a:t>
            </a:r>
            <a:r>
              <a:rPr lang="sv-SE"/>
              <a:t>  (F ⇒ D) </a:t>
            </a:r>
            <a:r>
              <a:rPr b="1" lang="sv-SE">
                <a:solidFill>
                  <a:srgbClr val="FF0000"/>
                </a:solidFill>
              </a:rPr>
              <a:t>∧ </a:t>
            </a:r>
            <a:r>
              <a:rPr lang="sv-SE"/>
              <a:t>(G ⇒ D) </a:t>
            </a:r>
            <a:endParaRPr b="1">
              <a:solidFill>
                <a:srgbClr val="FF0000"/>
              </a:solidFill>
            </a:endParaRPr>
          </a:p>
          <a:p>
            <a:pPr indent="0" lvl="0" marL="0" rtl="0" algn="l">
              <a:spcBef>
                <a:spcPts val="0"/>
              </a:spcBef>
              <a:spcAft>
                <a:spcPts val="0"/>
              </a:spcAft>
              <a:buNone/>
            </a:pPr>
            <a:r>
              <a:t/>
            </a:r>
            <a:endParaRPr b="1">
              <a:solidFill>
                <a:srgbClr val="FF0000"/>
              </a:solidFill>
            </a:endParaRPr>
          </a:p>
          <a:p>
            <a:pPr indent="-317500" lvl="0" marL="457200" rtl="0" algn="l">
              <a:spcBef>
                <a:spcPts val="0"/>
              </a:spcBef>
              <a:spcAft>
                <a:spcPts val="0"/>
              </a:spcAft>
              <a:buSzPts val="1400"/>
              <a:buChar char="●"/>
            </a:pPr>
            <a:r>
              <a:rPr lang="sv-SE"/>
              <a:t>Valid: A, C ; A, B, C, D, E, F, G</a:t>
            </a:r>
            <a:endParaRPr/>
          </a:p>
          <a:p>
            <a:pPr indent="-317500" lvl="0" marL="457200" rtl="0" algn="l">
              <a:spcBef>
                <a:spcPts val="0"/>
              </a:spcBef>
              <a:spcAft>
                <a:spcPts val="0"/>
              </a:spcAft>
              <a:buSzPts val="1400"/>
              <a:buChar char="●"/>
            </a:pPr>
            <a:r>
              <a:rPr lang="sv-SE"/>
              <a:t>Invalid: A, B, C; A, C, E</a:t>
            </a:r>
            <a:endParaRPr/>
          </a:p>
          <a:p>
            <a:pPr indent="-317500" lvl="0" marL="457200" rtl="0" algn="l">
              <a:spcBef>
                <a:spcPts val="0"/>
              </a:spcBef>
              <a:spcAft>
                <a:spcPts val="0"/>
              </a:spcAft>
              <a:buSzPts val="1400"/>
              <a:buChar char="●"/>
            </a:pPr>
            <a:r>
              <a:rPr lang="sv-SE"/>
              <a:t>It is consistent: Yes (just remember that B and E need to come as a pair)</a:t>
            </a:r>
            <a:endParaRPr/>
          </a:p>
          <a:p>
            <a:pPr indent="0" lvl="0" marL="0" rtl="0" algn="l">
              <a:spcBef>
                <a:spcPts val="0"/>
              </a:spcBef>
              <a:spcAft>
                <a:spcPts val="0"/>
              </a:spcAft>
              <a:buNone/>
            </a:pPr>
            <a:r>
              <a:t/>
            </a:r>
            <a:endParaRPr/>
          </a:p>
        </p:txBody>
      </p:sp>
      <p:sp>
        <p:nvSpPr>
          <p:cNvPr id="548" name="Google Shape;548;p48"/>
          <p:cNvSpPr/>
          <p:nvPr/>
        </p:nvSpPr>
        <p:spPr>
          <a:xfrm>
            <a:off x="6638175" y="2730863"/>
            <a:ext cx="2334300" cy="213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5" name="Google Shape;555;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Solution (D)</a:t>
            </a:r>
            <a:endParaRPr/>
          </a:p>
        </p:txBody>
      </p:sp>
      <p:sp>
        <p:nvSpPr>
          <p:cNvPr id="556" name="Google Shape;556;p49"/>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557" name="Google Shape;557;p49"/>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558" name="Google Shape;558;p49"/>
          <p:cNvSpPr/>
          <p:nvPr/>
        </p:nvSpPr>
        <p:spPr>
          <a:xfrm>
            <a:off x="4068813" y="681375"/>
            <a:ext cx="4835700" cy="20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a:t>
            </a:r>
            <a:r>
              <a:rPr b="1" lang="sv-SE">
                <a:solidFill>
                  <a:srgbClr val="FF0000"/>
                </a:solidFill>
              </a:rPr>
              <a:t>∧</a:t>
            </a:r>
            <a:r>
              <a:rPr lang="sv-SE"/>
              <a:t> (B ⇒ A) </a:t>
            </a:r>
            <a:r>
              <a:rPr b="1" lang="sv-SE">
                <a:solidFill>
                  <a:srgbClr val="FF0000"/>
                </a:solidFill>
              </a:rPr>
              <a:t>∧ </a:t>
            </a:r>
            <a:r>
              <a:rPr lang="sv-SE"/>
              <a:t>(C ⇔ A) </a:t>
            </a:r>
            <a:r>
              <a:rPr b="1" lang="sv-SE">
                <a:solidFill>
                  <a:srgbClr val="FF0000"/>
                </a:solidFill>
              </a:rPr>
              <a:t>∧</a:t>
            </a:r>
            <a:r>
              <a:rPr lang="sv-SE"/>
              <a:t>  (D ⇔ B) </a:t>
            </a:r>
            <a:r>
              <a:rPr b="1" lang="sv-SE">
                <a:solidFill>
                  <a:srgbClr val="FF0000"/>
                </a:solidFill>
              </a:rPr>
              <a:t>∧ </a:t>
            </a:r>
            <a:r>
              <a:rPr lang="sv-SE"/>
              <a:t>(E ⇒ C) </a:t>
            </a:r>
            <a:r>
              <a:rPr b="1" lang="sv-SE">
                <a:solidFill>
                  <a:srgbClr val="FF0000"/>
                </a:solidFill>
              </a:rPr>
              <a:t>∧ </a:t>
            </a:r>
            <a:r>
              <a:rPr lang="sv-SE"/>
              <a:t> (F ⇒ C) </a:t>
            </a:r>
            <a:r>
              <a:rPr b="1" lang="sv-SE">
                <a:solidFill>
                  <a:srgbClr val="FF0000"/>
                </a:solidFill>
              </a:rPr>
              <a:t>∧</a:t>
            </a:r>
            <a:br>
              <a:rPr b="1" lang="sv-SE">
                <a:solidFill>
                  <a:srgbClr val="FF0000"/>
                </a:solidFill>
              </a:rPr>
            </a:br>
            <a:r>
              <a:rPr lang="sv-SE"/>
              <a:t>(F ⇒ E) </a:t>
            </a:r>
            <a:r>
              <a:rPr b="1" lang="sv-SE">
                <a:solidFill>
                  <a:srgbClr val="FF0000"/>
                </a:solidFill>
              </a:rPr>
              <a:t>∧ </a:t>
            </a:r>
            <a:r>
              <a:rPr lang="sv-SE"/>
              <a:t>(D ⇔ 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Valid: A, C ; A, B, C, D, E</a:t>
            </a:r>
            <a:endParaRPr/>
          </a:p>
          <a:p>
            <a:pPr indent="-317500" lvl="0" marL="457200" rtl="0" algn="l">
              <a:spcBef>
                <a:spcPts val="0"/>
              </a:spcBef>
              <a:spcAft>
                <a:spcPts val="0"/>
              </a:spcAft>
              <a:buSzPts val="1400"/>
              <a:buChar char="●"/>
            </a:pPr>
            <a:r>
              <a:rPr lang="sv-SE"/>
              <a:t>Invalid: A, B, C, D ; A, C, F </a:t>
            </a:r>
            <a:endParaRPr/>
          </a:p>
          <a:p>
            <a:pPr indent="-317500" lvl="0" marL="457200" rtl="0" algn="l">
              <a:spcBef>
                <a:spcPts val="0"/>
              </a:spcBef>
              <a:spcAft>
                <a:spcPts val="0"/>
              </a:spcAft>
              <a:buSzPts val="1400"/>
              <a:buChar char="●"/>
            </a:pPr>
            <a:r>
              <a:rPr lang="sv-SE"/>
              <a:t>It is consistent: Yes, but remember that if you have F, you need E, D, and B as well. </a:t>
            </a:r>
            <a:endParaRPr/>
          </a:p>
        </p:txBody>
      </p:sp>
      <p:sp>
        <p:nvSpPr>
          <p:cNvPr id="559" name="Google Shape;559;p49"/>
          <p:cNvSpPr/>
          <p:nvPr/>
        </p:nvSpPr>
        <p:spPr>
          <a:xfrm>
            <a:off x="3890950" y="2803525"/>
            <a:ext cx="2472600" cy="20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66" name="Google Shape;566;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567" name="Google Shape;567;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product is a </a:t>
            </a:r>
            <a:r>
              <a:rPr b="1" lang="sv-SE"/>
              <a:t>valid</a:t>
            </a:r>
            <a:r>
              <a:rPr lang="sv-SE"/>
              <a:t> selection of features.</a:t>
            </a:r>
            <a:endParaRPr/>
          </a:p>
          <a:p>
            <a:pPr indent="-393700" lvl="0" marL="457200" rtl="0" algn="l">
              <a:spcBef>
                <a:spcPts val="1000"/>
              </a:spcBef>
              <a:spcAft>
                <a:spcPts val="0"/>
              </a:spcAft>
              <a:buSzPts val="2600"/>
              <a:buChar char="•"/>
            </a:pPr>
            <a:r>
              <a:rPr lang="sv-SE"/>
              <a:t>Feature models capture the constraints that define whether a selection is valid.</a:t>
            </a:r>
            <a:endParaRPr/>
          </a:p>
          <a:p>
            <a:pPr indent="-368300" lvl="1" marL="914400" rtl="0" algn="l">
              <a:spcBef>
                <a:spcPts val="500"/>
              </a:spcBef>
              <a:spcAft>
                <a:spcPts val="0"/>
              </a:spcAft>
              <a:buSzPts val="2200"/>
              <a:buChar char="•"/>
            </a:pPr>
            <a:r>
              <a:rPr lang="sv-SE"/>
              <a:t>Feature diagrams represent feature relationships visually.</a:t>
            </a:r>
            <a:endParaRPr/>
          </a:p>
          <a:p>
            <a:pPr indent="-368300" lvl="1" marL="914400" rtl="0" algn="l">
              <a:spcBef>
                <a:spcPts val="500"/>
              </a:spcBef>
              <a:spcAft>
                <a:spcPts val="0"/>
              </a:spcAft>
              <a:buSzPts val="2200"/>
              <a:buChar char="•"/>
            </a:pPr>
            <a:r>
              <a:rPr lang="sv-SE"/>
              <a:t>Propositional logic represents feature relationships as formulae that can be used in analyses.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6" name="Google Shape;96;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Features and Products</a:t>
            </a:r>
            <a:endParaRPr/>
          </a:p>
        </p:txBody>
      </p:sp>
      <p:sp>
        <p:nvSpPr>
          <p:cNvPr id="97" name="Google Shape;97;p1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Any end-user-visible characteristic or behavior of a system is a </a:t>
            </a:r>
            <a:r>
              <a:rPr b="1" lang="sv-SE"/>
              <a:t>feature</a:t>
            </a:r>
            <a:r>
              <a:rPr lang="sv-SE"/>
              <a:t>.</a:t>
            </a:r>
            <a:endParaRPr/>
          </a:p>
          <a:p>
            <a:pPr indent="-368300" lvl="1" marL="914400" rtl="0" algn="l">
              <a:spcBef>
                <a:spcPts val="500"/>
              </a:spcBef>
              <a:spcAft>
                <a:spcPts val="0"/>
              </a:spcAft>
              <a:buSzPts val="2200"/>
              <a:buChar char="•"/>
            </a:pPr>
            <a:r>
              <a:rPr lang="sv-SE"/>
              <a:t>(often, functionality a user can directly interact with)</a:t>
            </a:r>
            <a:endParaRPr/>
          </a:p>
          <a:p>
            <a:pPr indent="-393700" lvl="0" marL="457200" rtl="0" algn="l">
              <a:spcBef>
                <a:spcPts val="1000"/>
              </a:spcBef>
              <a:spcAft>
                <a:spcPts val="0"/>
              </a:spcAft>
              <a:buSzPts val="2600"/>
              <a:buChar char="•"/>
            </a:pPr>
            <a:r>
              <a:rPr lang="sv-SE"/>
              <a:t>A concrete </a:t>
            </a:r>
            <a:r>
              <a:rPr b="1" lang="sv-SE"/>
              <a:t>product</a:t>
            </a:r>
            <a:r>
              <a:rPr lang="sv-SE"/>
              <a:t> is a valid </a:t>
            </a:r>
            <a:r>
              <a:rPr b="1" lang="sv-SE"/>
              <a:t>feature selection</a:t>
            </a:r>
            <a:r>
              <a:rPr lang="sv-SE"/>
              <a:t>.</a:t>
            </a:r>
            <a:endParaRPr/>
          </a:p>
          <a:p>
            <a:pPr indent="-368300" lvl="1" marL="914400" rtl="0" algn="l">
              <a:spcBef>
                <a:spcPts val="500"/>
              </a:spcBef>
              <a:spcAft>
                <a:spcPts val="0"/>
              </a:spcAft>
              <a:buSzPts val="2200"/>
              <a:buChar char="•"/>
            </a:pPr>
            <a:r>
              <a:rPr lang="sv-SE"/>
              <a:t>Fulfills all </a:t>
            </a:r>
            <a:r>
              <a:rPr b="1" lang="sv-SE"/>
              <a:t>variability and feature dependencies.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573" name="Google Shape;573;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Feature Models can be expressed using propositional logic formulae (φ).</a:t>
            </a:r>
            <a:endParaRPr/>
          </a:p>
          <a:p>
            <a:pPr indent="-368300" lvl="1" marL="914400" rtl="0" algn="l">
              <a:spcBef>
                <a:spcPts val="500"/>
              </a:spcBef>
              <a:spcAft>
                <a:spcPts val="0"/>
              </a:spcAft>
              <a:buSzPts val="2200"/>
              <a:buChar char="•"/>
            </a:pPr>
            <a:r>
              <a:rPr lang="sv-SE"/>
              <a:t>Based on model and cross-tree constaints.</a:t>
            </a:r>
            <a:endParaRPr/>
          </a:p>
          <a:p>
            <a:pPr indent="-393700" lvl="0" marL="457200" rtl="0" algn="l">
              <a:spcBef>
                <a:spcPts val="1000"/>
              </a:spcBef>
              <a:spcAft>
                <a:spcPts val="0"/>
              </a:spcAft>
              <a:buSzPts val="2600"/>
              <a:buChar char="•"/>
            </a:pPr>
            <a:r>
              <a:rPr lang="sv-SE"/>
              <a:t>Valid feature selections result in (φ = true).</a:t>
            </a:r>
            <a:endParaRPr/>
          </a:p>
          <a:p>
            <a:pPr indent="-368300" lvl="1" marL="914400" rtl="0" algn="l">
              <a:spcBef>
                <a:spcPts val="500"/>
              </a:spcBef>
              <a:spcAft>
                <a:spcPts val="0"/>
              </a:spcAft>
              <a:buSzPts val="2200"/>
              <a:buChar char="•"/>
            </a:pPr>
            <a:r>
              <a:rPr lang="sv-SE"/>
              <a:t>Can add propositions to check facts about model (e.g., dead or mandatory features)</a:t>
            </a:r>
            <a:endParaRPr/>
          </a:p>
        </p:txBody>
      </p:sp>
      <p:sp>
        <p:nvSpPr>
          <p:cNvPr id="574" name="Google Shape;574;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580" name="Google Shape;580;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Project Workshop</a:t>
            </a:r>
            <a:endParaRPr/>
          </a:p>
          <a:p>
            <a:pPr indent="-368300" lvl="1" marL="914400" rtl="0" algn="l">
              <a:spcBef>
                <a:spcPts val="500"/>
              </a:spcBef>
              <a:spcAft>
                <a:spcPts val="0"/>
              </a:spcAft>
              <a:buSzPts val="2200"/>
              <a:buChar char="•"/>
            </a:pPr>
            <a:r>
              <a:rPr lang="sv-SE"/>
              <a:t>Robocode</a:t>
            </a:r>
            <a:endParaRPr/>
          </a:p>
          <a:p>
            <a:pPr indent="-368300" lvl="1" marL="914400" rtl="0" algn="l">
              <a:spcBef>
                <a:spcPts val="500"/>
              </a:spcBef>
              <a:spcAft>
                <a:spcPts val="0"/>
              </a:spcAft>
              <a:buSzPts val="2200"/>
              <a:buChar char="•"/>
            </a:pPr>
            <a:r>
              <a:rPr lang="sv-SE"/>
              <a:t>Installing FeatureIDE, Eclipse</a:t>
            </a:r>
            <a:endParaRPr/>
          </a:p>
          <a:p>
            <a:pPr indent="-368300" lvl="1" marL="914400" rtl="0" algn="l">
              <a:spcBef>
                <a:spcPts val="500"/>
              </a:spcBef>
              <a:spcAft>
                <a:spcPts val="0"/>
              </a:spcAft>
              <a:buSzPts val="2200"/>
              <a:buChar char="•"/>
            </a:pPr>
            <a:r>
              <a:rPr lang="sv-SE"/>
              <a:t>GitLab setup</a:t>
            </a:r>
            <a:endParaRPr/>
          </a:p>
          <a:p>
            <a:pPr indent="-393700" lvl="0" marL="457200" rtl="0" algn="l">
              <a:spcBef>
                <a:spcPts val="1000"/>
              </a:spcBef>
              <a:spcAft>
                <a:spcPts val="0"/>
              </a:spcAft>
              <a:buSzPts val="2600"/>
              <a:buChar char="•"/>
            </a:pPr>
            <a:r>
              <a:rPr lang="sv-SE"/>
              <a:t>Assignment 1 - due November 13</a:t>
            </a:r>
            <a:endParaRPr/>
          </a:p>
          <a:p>
            <a:pPr indent="-393700" lvl="0" marL="457200" rtl="0" algn="l">
              <a:spcBef>
                <a:spcPts val="1000"/>
              </a:spcBef>
              <a:spcAft>
                <a:spcPts val="0"/>
              </a:spcAft>
              <a:buSzPts val="2600"/>
              <a:buChar char="•"/>
            </a:pPr>
            <a:r>
              <a:rPr lang="sv-SE"/>
              <a:t>Assignment 2 up soon.</a:t>
            </a:r>
            <a:endParaRPr/>
          </a:p>
          <a:p>
            <a:pPr indent="-368300" lvl="1" marL="914400" rtl="0" algn="l">
              <a:spcBef>
                <a:spcPts val="500"/>
              </a:spcBef>
              <a:spcAft>
                <a:spcPts val="0"/>
              </a:spcAft>
              <a:buSzPts val="2200"/>
              <a:buChar char="•"/>
            </a:pPr>
            <a:r>
              <a:rPr lang="sv-SE"/>
              <a:t>Domain modelling!</a:t>
            </a:r>
            <a:endParaRPr/>
          </a:p>
        </p:txBody>
      </p:sp>
      <p:sp>
        <p:nvSpPr>
          <p:cNvPr id="581" name="Google Shape;581;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4" name="Google Shape;104;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 Modeling</a:t>
            </a:r>
            <a:endParaRPr/>
          </a:p>
        </p:txBody>
      </p:sp>
      <p:sp>
        <p:nvSpPr>
          <p:cNvPr id="105" name="Google Shape;105;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specification of variation points and features in a hierarchical form.</a:t>
            </a:r>
            <a:endParaRPr/>
          </a:p>
          <a:p>
            <a:pPr indent="-368300" lvl="1" marL="914400" rtl="0" algn="l">
              <a:spcBef>
                <a:spcPts val="500"/>
              </a:spcBef>
              <a:spcAft>
                <a:spcPts val="0"/>
              </a:spcAft>
              <a:buSzPts val="2200"/>
              <a:buChar char="•"/>
            </a:pPr>
            <a:r>
              <a:rPr lang="sv-SE"/>
              <a:t>Represented visually using </a:t>
            </a:r>
            <a:r>
              <a:rPr b="1" lang="sv-SE"/>
              <a:t>feature diagrams</a:t>
            </a:r>
            <a:r>
              <a:rPr lang="sv-SE"/>
              <a:t>.</a:t>
            </a:r>
            <a:endParaRPr/>
          </a:p>
          <a:p>
            <a:pPr indent="-368300" lvl="1" marL="914400" rtl="0" algn="l">
              <a:spcBef>
                <a:spcPts val="500"/>
              </a:spcBef>
              <a:spcAft>
                <a:spcPts val="0"/>
              </a:spcAft>
              <a:buSzPts val="2200"/>
              <a:buChar char="•"/>
            </a:pPr>
            <a:r>
              <a:rPr lang="sv-SE"/>
              <a:t>Also represented as </a:t>
            </a:r>
            <a:r>
              <a:rPr b="1" lang="sv-SE"/>
              <a:t>propositional logic</a:t>
            </a:r>
            <a:r>
              <a:rPr lang="sv-SE"/>
              <a:t> for analysis.</a:t>
            </a:r>
            <a:endParaRPr/>
          </a:p>
          <a:p>
            <a:pPr indent="-393700" lvl="0" marL="457200" rtl="0" algn="l">
              <a:spcBef>
                <a:spcPts val="1000"/>
              </a:spcBef>
              <a:spcAft>
                <a:spcPts val="0"/>
              </a:spcAft>
              <a:buSzPts val="2600"/>
              <a:buChar char="•"/>
            </a:pPr>
            <a:r>
              <a:rPr lang="sv-SE"/>
              <a:t>Enables understanding of dependencies and what valid products can be built using a platform.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2" name="Google Shape;112;p1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Feature Diagrams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9" name="Google Shape;119;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 Diagrams</a:t>
            </a:r>
            <a:endParaRPr/>
          </a:p>
        </p:txBody>
      </p:sp>
      <p:pic>
        <p:nvPicPr>
          <p:cNvPr id="120" name="Google Shape;120;p18"/>
          <p:cNvPicPr preferRelativeResize="0"/>
          <p:nvPr/>
        </p:nvPicPr>
        <p:blipFill>
          <a:blip r:embed="rId3">
            <a:alphaModFix/>
          </a:blip>
          <a:stretch>
            <a:fillRect/>
          </a:stretch>
        </p:blipFill>
        <p:spPr>
          <a:xfrm>
            <a:off x="722275" y="2467888"/>
            <a:ext cx="2571750" cy="2162175"/>
          </a:xfrm>
          <a:prstGeom prst="rect">
            <a:avLst/>
          </a:prstGeom>
          <a:noFill/>
          <a:ln>
            <a:noFill/>
          </a:ln>
        </p:spPr>
      </p:pic>
      <p:sp>
        <p:nvSpPr>
          <p:cNvPr id="121" name="Google Shape;121;p18"/>
          <p:cNvSpPr/>
          <p:nvPr/>
        </p:nvSpPr>
        <p:spPr>
          <a:xfrm>
            <a:off x="656750" y="181870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Mandatory Feature</a:t>
            </a:r>
            <a:endParaRPr/>
          </a:p>
        </p:txBody>
      </p:sp>
      <p:sp>
        <p:nvSpPr>
          <p:cNvPr id="122" name="Google Shape;122;p18"/>
          <p:cNvSpPr/>
          <p:nvPr/>
        </p:nvSpPr>
        <p:spPr>
          <a:xfrm>
            <a:off x="2084775" y="181870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Optional </a:t>
            </a:r>
            <a:r>
              <a:rPr lang="sv-SE"/>
              <a:t>Feature</a:t>
            </a:r>
            <a:endParaRPr/>
          </a:p>
        </p:txBody>
      </p:sp>
      <p:sp>
        <p:nvSpPr>
          <p:cNvPr id="123" name="Google Shape;123;p18"/>
          <p:cNvSpPr txBox="1"/>
          <p:nvPr>
            <p:ph idx="1" type="body"/>
          </p:nvPr>
        </p:nvSpPr>
        <p:spPr>
          <a:xfrm>
            <a:off x="3512800" y="1604063"/>
            <a:ext cx="5334300" cy="30099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Tree </a:t>
            </a:r>
            <a:r>
              <a:rPr lang="sv-SE" sz="2200"/>
              <a:t>where</a:t>
            </a:r>
            <a:r>
              <a:rPr lang="sv-SE" sz="2200"/>
              <a:t> nodes represent features.</a:t>
            </a:r>
            <a:endParaRPr sz="2200"/>
          </a:p>
          <a:p>
            <a:pPr indent="-368300" lvl="0" marL="457200" rtl="0" algn="l">
              <a:spcBef>
                <a:spcPts val="1000"/>
              </a:spcBef>
              <a:spcAft>
                <a:spcPts val="0"/>
              </a:spcAft>
              <a:buSzPts val="2200"/>
              <a:buChar char="•"/>
            </a:pPr>
            <a:r>
              <a:rPr lang="sv-SE" sz="2200"/>
              <a:t>Shows parent-child relationship.</a:t>
            </a:r>
            <a:endParaRPr sz="2200"/>
          </a:p>
          <a:p>
            <a:pPr indent="-368300" lvl="1" marL="914400" rtl="0" algn="l">
              <a:spcBef>
                <a:spcPts val="500"/>
              </a:spcBef>
              <a:spcAft>
                <a:spcPts val="0"/>
              </a:spcAft>
              <a:buSzPts val="2200"/>
              <a:buChar char="•"/>
            </a:pPr>
            <a:r>
              <a:rPr lang="sv-SE"/>
              <a:t>F can only be selected when P is selected.</a:t>
            </a:r>
            <a:endParaRPr/>
          </a:p>
          <a:p>
            <a:pPr indent="-368300" lvl="1" marL="914400" rtl="0" algn="l">
              <a:spcBef>
                <a:spcPts val="500"/>
              </a:spcBef>
              <a:spcAft>
                <a:spcPts val="0"/>
              </a:spcAft>
              <a:buSzPts val="2200"/>
              <a:buChar char="•"/>
            </a:pPr>
            <a:r>
              <a:rPr lang="sv-SE"/>
              <a:t>Parent tends to be more general, child is more specific.</a:t>
            </a:r>
            <a:endParaRPr/>
          </a:p>
          <a:p>
            <a:pPr indent="-342900" lvl="2" marL="1371600" rtl="0" algn="l">
              <a:spcBef>
                <a:spcPts val="500"/>
              </a:spcBef>
              <a:spcAft>
                <a:spcPts val="0"/>
              </a:spcAft>
              <a:buSzPts val="1800"/>
              <a:buChar char="•"/>
            </a:pPr>
            <a:r>
              <a:rPr lang="sv-SE"/>
              <a:t>Parent - Sensor, Child - RADAR</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0" name="Google Shape;130;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 Diagrams</a:t>
            </a:r>
            <a:endParaRPr/>
          </a:p>
        </p:txBody>
      </p:sp>
      <p:pic>
        <p:nvPicPr>
          <p:cNvPr id="131" name="Google Shape;131;p19"/>
          <p:cNvPicPr preferRelativeResize="0"/>
          <p:nvPr/>
        </p:nvPicPr>
        <p:blipFill>
          <a:blip r:embed="rId3">
            <a:alphaModFix/>
          </a:blip>
          <a:stretch>
            <a:fillRect/>
          </a:stretch>
        </p:blipFill>
        <p:spPr>
          <a:xfrm>
            <a:off x="722275" y="2467888"/>
            <a:ext cx="2571750" cy="2162175"/>
          </a:xfrm>
          <a:prstGeom prst="rect">
            <a:avLst/>
          </a:prstGeom>
          <a:noFill/>
          <a:ln>
            <a:noFill/>
          </a:ln>
        </p:spPr>
      </p:pic>
      <p:pic>
        <p:nvPicPr>
          <p:cNvPr id="132" name="Google Shape;132;p19"/>
          <p:cNvPicPr preferRelativeResize="0"/>
          <p:nvPr/>
        </p:nvPicPr>
        <p:blipFill>
          <a:blip r:embed="rId4">
            <a:alphaModFix/>
          </a:blip>
          <a:stretch>
            <a:fillRect/>
          </a:stretch>
        </p:blipFill>
        <p:spPr>
          <a:xfrm>
            <a:off x="4173949" y="1282399"/>
            <a:ext cx="2655340" cy="3480300"/>
          </a:xfrm>
          <a:prstGeom prst="rect">
            <a:avLst/>
          </a:prstGeom>
          <a:noFill/>
          <a:ln>
            <a:noFill/>
          </a:ln>
        </p:spPr>
      </p:pic>
      <p:sp>
        <p:nvSpPr>
          <p:cNvPr id="133" name="Google Shape;133;p19"/>
          <p:cNvSpPr/>
          <p:nvPr/>
        </p:nvSpPr>
        <p:spPr>
          <a:xfrm>
            <a:off x="656750" y="181870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Mandatory Feature</a:t>
            </a:r>
            <a:endParaRPr/>
          </a:p>
        </p:txBody>
      </p:sp>
      <p:sp>
        <p:nvSpPr>
          <p:cNvPr id="134" name="Google Shape;134;p19"/>
          <p:cNvSpPr/>
          <p:nvPr/>
        </p:nvSpPr>
        <p:spPr>
          <a:xfrm>
            <a:off x="2084775" y="181870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Optional Feature</a:t>
            </a:r>
            <a:endParaRPr/>
          </a:p>
        </p:txBody>
      </p:sp>
      <p:sp>
        <p:nvSpPr>
          <p:cNvPr id="135" name="Google Shape;135;p19"/>
          <p:cNvSpPr/>
          <p:nvPr/>
        </p:nvSpPr>
        <p:spPr>
          <a:xfrm>
            <a:off x="6455550" y="884950"/>
            <a:ext cx="2309700" cy="93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Alternative</a:t>
            </a:r>
            <a:r>
              <a:rPr lang="sv-SE"/>
              <a:t> (m</a:t>
            </a:r>
            <a:r>
              <a:rPr lang="sv-SE"/>
              <a:t>utually exclusive choice): Choose </a:t>
            </a:r>
            <a:r>
              <a:rPr i="1" lang="sv-SE"/>
              <a:t>exactly</a:t>
            </a:r>
            <a:r>
              <a:rPr lang="sv-SE"/>
              <a:t> one </a:t>
            </a:r>
            <a:endParaRPr/>
          </a:p>
        </p:txBody>
      </p:sp>
      <p:sp>
        <p:nvSpPr>
          <p:cNvPr id="136" name="Google Shape;136;p19"/>
          <p:cNvSpPr/>
          <p:nvPr/>
        </p:nvSpPr>
        <p:spPr>
          <a:xfrm>
            <a:off x="6455550" y="2994975"/>
            <a:ext cx="2309700" cy="93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Or:</a:t>
            </a:r>
            <a:r>
              <a:rPr lang="sv-SE"/>
              <a:t> </a:t>
            </a:r>
            <a:r>
              <a:rPr lang="sv-SE"/>
              <a:t>Choose </a:t>
            </a:r>
            <a:r>
              <a:rPr b="1" lang="sv-SE"/>
              <a:t>at least</a:t>
            </a:r>
            <a:r>
              <a:rPr lang="sv-SE"/>
              <a:t> one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3" name="Google Shape;143;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Cross-Tree Constraints</a:t>
            </a:r>
            <a:endParaRPr/>
          </a:p>
        </p:txBody>
      </p:sp>
      <p:sp>
        <p:nvSpPr>
          <p:cNvPr id="144" name="Google Shape;144;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Cross-tree Constraints</a:t>
            </a:r>
            <a:r>
              <a:rPr lang="sv-SE"/>
              <a:t> are predicates imposing constraints between features.</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DataDictionary ⇒ String</a:t>
            </a:r>
            <a:endParaRPr>
              <a:latin typeface="Consolas"/>
              <a:ea typeface="Consolas"/>
              <a:cs typeface="Consolas"/>
              <a:sym typeface="Consolas"/>
            </a:endParaRPr>
          </a:p>
          <a:p>
            <a:pPr indent="-342900" lvl="2" marL="1371600" rtl="0" algn="l">
              <a:spcBef>
                <a:spcPts val="500"/>
              </a:spcBef>
              <a:spcAft>
                <a:spcPts val="0"/>
              </a:spcAft>
              <a:buSzPts val="1800"/>
              <a:buChar char="•"/>
            </a:pPr>
            <a:r>
              <a:rPr lang="sv-SE"/>
              <a:t>(Storing a data dictionary </a:t>
            </a:r>
            <a:r>
              <a:rPr b="1" lang="sv-SE"/>
              <a:t>requires</a:t>
            </a:r>
            <a:r>
              <a:rPr lang="sv-SE"/>
              <a:t> support for strings)</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MinimumSpanningTree</a:t>
            </a:r>
            <a:r>
              <a:rPr lang="sv-SE">
                <a:latin typeface="Consolas"/>
                <a:ea typeface="Consolas"/>
                <a:cs typeface="Consolas"/>
                <a:sym typeface="Consolas"/>
              </a:rPr>
              <a:t> ⇒ Undirected ∧ Weighted</a:t>
            </a:r>
            <a:endParaRPr>
              <a:latin typeface="Consolas"/>
              <a:ea typeface="Consolas"/>
              <a:cs typeface="Consolas"/>
              <a:sym typeface="Consolas"/>
            </a:endParaRPr>
          </a:p>
          <a:p>
            <a:pPr indent="-342900" lvl="2" marL="1371600" rtl="0" algn="l">
              <a:spcBef>
                <a:spcPts val="500"/>
              </a:spcBef>
              <a:spcAft>
                <a:spcPts val="0"/>
              </a:spcAft>
              <a:buSzPts val="1800"/>
              <a:buChar char="•"/>
            </a:pPr>
            <a:r>
              <a:rPr lang="sv-SE"/>
              <a:t>(Computing a Minimum Spanning Tree </a:t>
            </a:r>
            <a:r>
              <a:rPr b="1" lang="sv-SE"/>
              <a:t>requires</a:t>
            </a:r>
            <a:r>
              <a:rPr lang="sv-SE"/>
              <a:t> support for undirected</a:t>
            </a:r>
            <a:r>
              <a:rPr b="1" lang="sv-SE"/>
              <a:t> and </a:t>
            </a:r>
            <a:r>
              <a:rPr lang="sv-SE"/>
              <a:t>weighted edges)</a:t>
            </a:r>
            <a:endParaRPr/>
          </a:p>
          <a:p>
            <a:pPr indent="-368300" lvl="1" marL="914400" rtl="0" algn="l">
              <a:spcBef>
                <a:spcPts val="500"/>
              </a:spcBef>
              <a:spcAft>
                <a:spcPts val="0"/>
              </a:spcAft>
              <a:buSzPts val="2200"/>
              <a:buChar char="•"/>
            </a:pPr>
            <a:r>
              <a:rPr lang="sv-SE"/>
              <a:t>Constraints over Boolean variables and subexpressions.</a:t>
            </a:r>
            <a:endParaRPr/>
          </a:p>
          <a:p>
            <a:pPr indent="-342900" lvl="2" marL="1371600" rtl="0" algn="l">
              <a:spcBef>
                <a:spcPts val="500"/>
              </a:spcBef>
              <a:spcAft>
                <a:spcPts val="0"/>
              </a:spcAft>
              <a:buSzPts val="1800"/>
              <a:buChar char="•"/>
            </a:pPr>
            <a:r>
              <a:rPr lang="sv-SE"/>
              <a:t>(i.e., </a:t>
            </a:r>
            <a:r>
              <a:rPr lang="sv-SE">
                <a:latin typeface="Consolas"/>
                <a:ea typeface="Consolas"/>
                <a:cs typeface="Consolas"/>
                <a:sym typeface="Consolas"/>
              </a:rPr>
              <a:t>(NumProcesses &gt;= 5)</a:t>
            </a:r>
            <a:r>
              <a:rPr lang="sv-SE"/>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