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 id="2147483667" r:id="rId7"/>
    <p:sldMasterId id="214748366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FAE2A7-ED3D-42C7-AC40-D8DA6144D8F5}">
  <a:tblStyle styleId="{75FAE2A7-ED3D-42C7-AC40-D8DA6144D8F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b19ff9da7_0_5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b19ff9da7_0_5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writing unit tests for classes, your Tests should:</a:t>
            </a:r>
            <a:endParaRPr/>
          </a:p>
          <a:p>
            <a:pPr indent="0" lvl="0" marL="0" rtl="0" algn="l">
              <a:spcBef>
                <a:spcPts val="0"/>
              </a:spcBef>
              <a:spcAft>
                <a:spcPts val="0"/>
              </a:spcAft>
              <a:buNone/>
            </a:pPr>
            <a:r>
              <a:rPr lang="sv-SE"/>
              <a:t>(2)) - so try every method offered by the class. Then, if methods are meant to interact with each other, try those sequences of calls and make sure you get the expected results. If the sequence can be called in different orders, do that as well. (5) Look at different ways those variables change in response to method calls. Call those methods and try to corrupt the values of the class variables. Put the variables into all possible states (broad types of values).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b19ff9da7_0_10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b19ff9da7_0_10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this WeatherStation class. It corresponds to a sensor unit in the field that gives us weather information. It has class variables - an identifier, the current temperature, and the current atmospheric pressure, and a set of public methods (check link to home base, report current weather, report instrumentStatus, restart instrument, shutdown instrument, and reconfigure an instrument). When writing unit tests for this, we want to:  (2-5) Check its link to the home base. Try to restart, shutdown, adn reconfigure instruemnts. Do this in different sequences and orderings too to see if we can break something. Remember to hit (last point). Many of these methods do some error handling. Try input that triuggers that to see if it is is hit. Look at different possible return values of these as well.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b19ff9da7_0_12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b19ff9da7_0_12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does a unit test look like? Usually, unit tests are code that you write, included in their own package within the project, that can be executed and perform that series of steps we just talked about - set up, execute input, checking the results with your oracle - your assertions -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 What you usually will do is choose some target - some unit from the code base. your class or a small group of classes. Then, in the test package write a “testing class” containing a series of unit tests centered around testing that target. These tests are methods in that class marked with an annotation @Test. Here, for example, we have a Calculator class in our code with an evaluate method that takes a string representing and equation and evaluates it. Right now, it just takes strings with + and will definitely crash if you use other non-number characters, but it can be expanded later. We want to test this.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b19ff9da7_0_1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b19ff9da7_0_1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inputs,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b19ff9da7_0_1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b19ff9da7_0_1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an example, on the left, we have that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sv-SE"/>
              <a:t>Now, we can write a test class using JUnit. </a:t>
            </a:r>
            <a:endParaRPr/>
          </a:p>
          <a:p>
            <a:pPr indent="0" lvl="0" marL="0" rtl="0" algn="l">
              <a:spcBef>
                <a:spcPts val="0"/>
              </a:spcBef>
              <a:spcAft>
                <a:spcPts val="0"/>
              </a:spcAft>
              <a:buNone/>
            </a:pPr>
            <a:r>
              <a:rPr lang="sv-SE">
                <a:solidFill>
                  <a:schemeClr val="dk1"/>
                </a:solidFill>
              </a:rPr>
              <a:t>- You create classes for testing either a particular class or unit of your system or for testing a kind of functionality at a </a:t>
            </a:r>
            <a:r>
              <a:rPr lang="sv-SE"/>
              <a:t>higher level</a:t>
            </a:r>
            <a:r>
              <a:rPr lang="sv-SE">
                <a:solidFill>
                  <a:schemeClr val="dk1"/>
                </a:solidFill>
              </a:rPr>
              <a:t>. The convention is to name it (read), followed by the word Test. </a:t>
            </a:r>
            <a:endParaRPr>
              <a:solidFill>
                <a:schemeClr val="dk1"/>
              </a:solidFill>
            </a:endParaRPr>
          </a:p>
          <a:p>
            <a:pPr indent="0" lvl="0" marL="0" rtl="0" algn="l">
              <a:spcBef>
                <a:spcPts val="0"/>
              </a:spcBef>
              <a:spcAft>
                <a:spcPts val="0"/>
              </a:spcAft>
              <a:buNone/>
            </a:pPr>
            <a:r>
              <a:rPr lang="sv-SE">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sv-SE">
                <a:solidFill>
                  <a:schemeClr val="dk1"/>
                </a:solidFill>
              </a:rPr>
              <a:t>-this is our initialization</a:t>
            </a:r>
            <a:endParaRPr>
              <a:solidFill>
                <a:schemeClr val="dk1"/>
              </a:solidFill>
            </a:endParaRPr>
          </a:p>
          <a:p>
            <a:pPr indent="0" lvl="0" marL="0" rtl="0" algn="l">
              <a:spcBef>
                <a:spcPts val="0"/>
              </a:spcBef>
              <a:spcAft>
                <a:spcPts val="0"/>
              </a:spcAft>
              <a:buNone/>
            </a:pPr>
            <a:r>
              <a:rPr lang="sv-SE">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sv-SE">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sv-SE">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sv-SE">
                <a:solidFill>
                  <a:schemeClr val="dk1"/>
                </a:solidFill>
              </a:rPr>
              <a:t>-  finally, to prepare for the next test, we set calculator to null. This is our tear down - any prep that needs to happen for the next test to ensure that this test does not corrupt another test.</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b19ff9da7_0_6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b19ff9da7_0_6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That’s the gist of unit testing, now we move up the hierarchy to integration testing. Most software works by combining multiple, interacting units, within multiple interacting subsystems. In addition to testing units independently, we must test their integration. Then, when the individual subsystems work in isolation, we bring them together again and test the integration of the subsystems. Functionality performed across units is accessed through a defined interface. So, our tests tend to be through the  interface of the subsystem or the interfaces of the system as a whole.Therefore, integration testing focuses on showing that functionality accessed through this interface behaves according to the specifications. Interfaces come in many forms. At the subsystem level, we may still be talking about method calls. or we might have an actual API - especially if we are integrating a 3rd party microservice. It mighti nteract through its own REST API, for example. Then, of course, at the system level, we may not be calling methods, though it is possible. We might be calling an API, a command line interace, some kind of messaging queue, a command line interface, or any number of other ways we can interact with a whole system.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b19ff9da7_0_6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b19ff9da7_0_6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However, (2). Therefore, we apply test cases not to the classes, but to the interface of the subsystem they form.</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b19ff9da7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b19ff9da7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 are one of the most common forms of error in complex systems. These usually fall into three types. (1) </a:t>
            </a:r>
            <a:r>
              <a:rPr lang="sv-SE"/>
              <a:t>A calling component calls another component and makes an error in the use of its interface, in how it is called. This might be wrong type or malformed data passed to a parameter, parameters passed in the wrong order, wrong number of parameters input. (3) Incorrect assumptions made about the called component.  </a:t>
            </a:r>
            <a:r>
              <a:rPr lang="sv-SE"/>
              <a:t>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Timing errors. Producer of data and consumer of data may operate at different speeds, and may access out of data information as a result. You need to watch out for all three of these, and write tests to account for them.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b19ff9da7_0_4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b19ff9da7_0_4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testing types are not equal in number that you write. </a:t>
            </a:r>
            <a:r>
              <a:rPr lang="sv-SE"/>
              <a:t>Unit tests validate your app's behavior one class at a time. These are about 70% of your tests in a project. It is important to verify that the classes work as expected before we combine them. Then, Integration tests validate either interactions between levels of the stack within a subsystem - a cluster of classes-, or interactions between related subsystems at the system level. These tend to be about 20% of your tests. Finally, End-to-end tests or UI tests validate user journeys spanning multiple subsytems of your app. These tend to make up the remaining 10% of your number of tests.</a:t>
            </a:r>
            <a:endParaRPr/>
          </a:p>
          <a:p>
            <a:pPr indent="0" lvl="0" marL="0" rtl="0" algn="l">
              <a:spcBef>
                <a:spcPts val="0"/>
              </a:spcBef>
              <a:spcAft>
                <a:spcPts val="0"/>
              </a:spcAft>
              <a:buNone/>
            </a:pPr>
            <a:r>
              <a:t/>
            </a:r>
            <a:endParaRPr/>
          </a:p>
        </p:txBody>
      </p:sp>
      <p:sp>
        <p:nvSpPr>
          <p:cNvPr id="349" name="Google Shape;349;g9b19ff9da7_0_4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b19ff9da7_0_4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b19ff9da7_0_4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70/20/10 split is what Google recommends. Thus is not set in stone, but has a logical underpinning.</a:t>
            </a:r>
            <a:r>
              <a:rPr lang="sv-SE"/>
              <a:t> The reason for this is that as you work up the pyramid, from small unit tests to large complex UI tests, each test increases in fidelity but also increases in execution time and effort to create, maintain, and debug. Therefore, you should write more unit tests than integration tests, and more integration tests than UI tests. Unit tests run through the command line, on the machine you use to develop the app. They run quickly, in milliseconds. UI tests require running the full system, and if interacting with Android for example you need emulators or physical devices. You should run UI tests on multiple devices too in any case, to make sure they work in different hardware, OS, and software configurations. This dramatically increases the required execution time. UI tests are also often more complex, so they require more maintenance effort too. The good news is that this split also works out even without the speed factor. Units are tested in isolation. Well-tested units should integrate more cleanly - if there are issues, they are due to the integration itself and not a problem solely in one unit. Creating more unit tests makes the other levels easier as well. Cheaper and easier.</a:t>
            </a:r>
            <a:endParaRPr/>
          </a:p>
        </p:txBody>
      </p:sp>
      <p:sp>
        <p:nvSpPr>
          <p:cNvPr id="358" name="Google Shape;358;g9b19ff9da7_0_4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19ff9d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19ff9da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Something we have not talked about much is testing. Today, we are going to get into testing of systems with a lot of variability, like SPLs, with the focus on testing at the system level - through defined interfaces - versus at the individual class or unit level.</a:t>
            </a:r>
            <a:endParaRPr/>
          </a:p>
        </p:txBody>
      </p:sp>
      <p:sp>
        <p:nvSpPr>
          <p:cNvPr id="137" name="Google Shape;137;g9b19ff9da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b19ff9da7_0_1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b19ff9da7_0_1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how do we write these. Here is is very depedent on technology - which language are you working in? What product domain? what interface type? To give some examples. (go over) Even for these three, there are a bunch of other alternatives for testing. Lets take a quick look at a couple of these though and what they look like</a:t>
            </a:r>
            <a:endParaRPr/>
          </a:p>
        </p:txBody>
      </p:sp>
      <p:sp>
        <p:nvSpPr>
          <p:cNvPr id="367" name="Google Shape;367;g9b19ff9da7_0_13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b19ff9da7_0_1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b19ff9da7_0_13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an Android UI test that uses the </a:t>
            </a:r>
            <a:r>
              <a:rPr lang="sv-SE"/>
              <a:t>Espresso library within JUnit tests. We use the new ActivityScenario API to launch the LoginActivity. This creates the activity and brings it to the resumed state, where it is visible to the user and ready for input. ActivityScenario handles the synchronization with the OS. We use the Espresso view interaction library to enter text into two text fields and click a button in the UI. We use the Intents.getIntents() Espresso API to returns a list of captured intents. We then verify the captured intents using IntentSubject.assertThat() to validate the state of an Android framework object. In this case, this assertion verifies that the action we performed took us to the HomeActivity. We ended up on the correct screen. In terms of our testing components, we have (click) setup - launch an activity. (click) Test input. Enter username, password, and click the button. (click) and a test oracle to make sure we ended up on the home screen of the app.</a:t>
            </a:r>
            <a:endParaRPr/>
          </a:p>
        </p:txBody>
      </p:sp>
      <p:sp>
        <p:nvSpPr>
          <p:cNvPr id="375" name="Google Shape;375;g9b19ff9da7_0_13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b19ff9da7_0_1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9b19ff9da7_0_14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have a test of a RESTful API through Postman. This has a GUI where you state the kind of request - our input - and then code the rest of the test, the oracle, in JavaScript. Here, we have input - a GET Request to this endpoint. (click) Then, the test body contains our oracle - our expectation on the output. In the case on the left, it should return status 200. In the case on the right, it should not be an errror, it should have an empty JSON body, and it should not have the word “error” for the JSON body. You don’t need to memorize all of these, but I want you to see that these all ahve the same common elements. Input, test steps, oracle, setup, teardown. What differs is how you interact, what kind of interface you are working with.</a:t>
            </a:r>
            <a:endParaRPr/>
          </a:p>
        </p:txBody>
      </p:sp>
      <p:sp>
        <p:nvSpPr>
          <p:cNvPr id="387" name="Google Shape;387;g9b19ff9da7_0_1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b19ff9da7_0_1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9b19ff9da7_0_13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the focus on system-level testing here? This is because when we focus on variability, that is something we tend to implement at the system level, rather than the single unit. When we discuss features and options. Those features are not method in a class. We don’t implement variance within one class, but we might swap classes or even entire subsystems when we make these substitutions from the product portfolio. We still test at the unit level. We unit test extensively as part of domain engineering, where we test each reusable asset in isolation.. However, SPLs introduce incredible complexity into systems, and many of the particular errors emege in the interactions between the features and the particular options we choose in the full application - so we must do extensive system-level testing as part of application engineering. This is not something discussed as much in your earlier classes, which I imagine focused far more on unit testing. Here, we need to look at how units and entire subsystems interact when we introduce variance in how and which elements need to interact at runtime.</a:t>
            </a:r>
            <a:endParaRPr/>
          </a:p>
        </p:txBody>
      </p:sp>
      <p:sp>
        <p:nvSpPr>
          <p:cNvPr id="398" name="Google Shape;398;g9b19ff9da7_0_13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b19ff9da7_0_13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b19ff9da7_0_13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06" name="Google Shape;406;g9b19ff9da7_0_13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b19ff9da7_0_19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9b19ff9da7_0_19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Creating System-level tests is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the independently testable</a:t>
            </a:r>
            <a:r>
              <a:rPr lang="sv-SE"/>
              <a:t> functionality </a:t>
            </a:r>
            <a:r>
              <a:rPr lang="sv-SE">
                <a:solidFill>
                  <a:schemeClr val="dk1"/>
                </a:solidFill>
              </a:rPr>
              <a:t>of your system or subsystem </a:t>
            </a:r>
            <a:r>
              <a:rPr lang="sv-SE"/>
              <a:t>is</a:t>
            </a:r>
            <a:r>
              <a:rPr lang="sv-SE">
                <a:solidFill>
                  <a:schemeClr val="dk1"/>
                </a:solidFill>
              </a:rPr>
              <a:t>. What features or functions are surfaced by </a:t>
            </a:r>
            <a:r>
              <a:rPr lang="sv-SE"/>
              <a:t>an interface and </a:t>
            </a:r>
            <a:r>
              <a:rPr lang="sv-SE">
                <a:solidFill>
                  <a:schemeClr val="dk1"/>
                </a:solidFill>
              </a:rPr>
              <a:t>can be tested in isolation. What can we push and observe in the software?</a:t>
            </a:r>
            <a:endParaRPr>
              <a:solidFill>
                <a:schemeClr val="dk1"/>
              </a:solidFill>
            </a:endParaRPr>
          </a:p>
          <a:p>
            <a:pPr indent="-317500" lvl="0" marL="457200" rtl="0" algn="l">
              <a:lnSpc>
                <a:spcPct val="115000"/>
              </a:lnSpc>
              <a:spcBef>
                <a:spcPts val="0"/>
              </a:spcBef>
              <a:spcAft>
                <a:spcPts val="0"/>
              </a:spcAft>
              <a:buSzPts val="1400"/>
              <a:buChar char="-"/>
            </a:pPr>
            <a:r>
              <a:rPr lang="sv-SE"/>
              <a:t>For each of those features, what varies? What can you control when you test? This includes both the actual input parameters - what you can pass to the functionality - and any other choices you can make. In a SPL, this includes the set of features you choose from that affect this functionality, and those choices in turn affect other choices. </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 features, what are the possible outcomes - each </a:t>
            </a:r>
            <a:r>
              <a:rPr lang="sv-SE"/>
              <a:t>possible normal outcome or error</a:t>
            </a:r>
            <a:r>
              <a:rPr lang="sv-SE">
                <a:solidFill>
                  <a:schemeClr val="dk1"/>
                </a:solidFill>
              </a:rPr>
              <a:t> outcome - and </a:t>
            </a:r>
            <a:r>
              <a:rPr lang="sv-SE"/>
              <a:t>for each choice, what</a:t>
            </a:r>
            <a:r>
              <a:rPr lang="sv-SE">
                <a:solidFill>
                  <a:schemeClr val="dk1"/>
                </a:solidFill>
              </a:rPr>
              <a:t> kind of input will trigger each </a:t>
            </a:r>
            <a:r>
              <a:rPr lang="sv-SE"/>
              <a:t>possible outcome</a:t>
            </a:r>
            <a:r>
              <a:rPr lang="sv-SE">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This leads you to abstract test case types, based on the combinations of choices we can make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Then, instantiate the specifications by providing concrete input inst</a:t>
            </a:r>
            <a:r>
              <a:rPr lang="sv-SE"/>
              <a:t>ead of abstract choices</a:t>
            </a:r>
            <a:r>
              <a:rPr lang="sv-SE">
                <a:solidFill>
                  <a:schemeClr val="dk1"/>
                </a:solidFill>
              </a:rPr>
              <a:t> to produce individual test cases with </a:t>
            </a:r>
            <a:r>
              <a:rPr lang="sv-SE"/>
              <a:t>exact</a:t>
            </a:r>
            <a:r>
              <a:rPr lang="sv-SE">
                <a:solidFill>
                  <a:schemeClr val="dk1"/>
                </a:solidFill>
              </a:rPr>
              <a:t> input and expected output pairings.</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b19ff9da7_0_15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b19ff9da7_0_15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independently testable feature is a well-defined function that can be tested in (relative) isolation from other functionality. This is often pretty clear in system or subsystem-level testing. You look at the “verbs” - the actions you can perform with the software. If you are working with an interface, it is the high-level functionality you can access through that interface. So, if our target is a subsystem, and even if we can access its underlying classes, we wouldn’t target those, as those are likely not operating in isolation at the time we have integrated them. We look to the interface and see what it tells us we can do. It can be much fuzzier in a GUI, when testing end-to-end journeys from a user perspective. There, you want to look at use cases or user stories if you have them. Those illustrate different paths through the system. In general, for a UI, look at what the user would see as a distinct, independent function. </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a:t>
            </a:r>
            <a:r>
              <a:rPr lang="sv-SE"/>
              <a:t>This is a low-level functionalithy that you’ve probably already covered in unit testing.</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9b19ff9da7_0_15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9b19ff9da7_0_15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Executable tests are typically written in terms of “units” of code.Usually a class or method. (2) </a:t>
            </a:r>
            <a:r>
              <a:rPr lang="sv-SE">
                <a:solidFill>
                  <a:schemeClr val="dk1"/>
                </a:solidFill>
              </a:rPr>
              <a:t>a verb - what does the software do? What actions can it perform? May not correspond to unit(s).</a:t>
            </a:r>
            <a:r>
              <a:rPr lang="sv-SE"/>
              <a:t> </a:t>
            </a:r>
            <a:r>
              <a:rPr lang="sv-SE">
                <a:solidFill>
                  <a:schemeClr val="dk1"/>
                </a:solidFill>
              </a:rPr>
              <a:t>(</a:t>
            </a:r>
            <a:r>
              <a:rPr lang="sv-SE"/>
              <a:t>3</a:t>
            </a:r>
            <a:r>
              <a:rPr lang="sv-SE">
                <a:solidFill>
                  <a:schemeClr val="dk1"/>
                </a:solidFill>
              </a:rPr>
              <a:t>). This is a principle we can apply to dervie test cases at any level of granularity. However, this is </a:t>
            </a:r>
            <a:r>
              <a:rPr lang="sv-SE"/>
              <a:t>usually defined by an interface, and that is really what the purpose of an interface is - to define what the system can do. A system has interfaces. Look to those. </a:t>
            </a:r>
            <a:r>
              <a:rPr lang="sv-SE">
                <a:solidFill>
                  <a:schemeClr val="dk1"/>
                </a:solidFill>
              </a:rPr>
              <a:t> </a:t>
            </a:r>
            <a:r>
              <a:rPr lang="sv-SE"/>
              <a:t>E</a:t>
            </a:r>
            <a:r>
              <a:rPr lang="sv-SE">
                <a:solidFill>
                  <a:schemeClr val="dk1"/>
                </a:solidFill>
              </a:rPr>
              <a:t>ach subsystem offers an interface as well, and has responsibilities it can perform. When we </a:t>
            </a:r>
            <a:r>
              <a:rPr lang="sv-SE"/>
              <a:t>perform integration testing at the subsystem level, look to that interface. Even a</a:t>
            </a:r>
            <a:r>
              <a:rPr lang="sv-SE">
                <a:solidFill>
                  <a:schemeClr val="dk1"/>
                </a:solidFill>
              </a:rPr>
              <a:t>t the class level - a class has methods, thus it has testable f</a:t>
            </a:r>
            <a:r>
              <a:rPr lang="sv-SE"/>
              <a:t>unctionality</a:t>
            </a:r>
            <a:r>
              <a:rPr lang="sv-SE">
                <a:solidFill>
                  <a:schemeClr val="dk1"/>
                </a:solidFill>
              </a:rPr>
              <a:t>. </a:t>
            </a:r>
            <a:r>
              <a:rPr lang="sv-SE"/>
              <a:t>Y</a:t>
            </a:r>
            <a:r>
              <a:rPr lang="sv-SE">
                <a:solidFill>
                  <a:schemeClr val="dk1"/>
                </a:solidFill>
              </a:rPr>
              <a:t>ou can define testable</a:t>
            </a:r>
            <a:r>
              <a:rPr lang="sv-SE"/>
              <a:t> functionality</a:t>
            </a:r>
            <a:r>
              <a:rPr lang="sv-SE">
                <a:solidFill>
                  <a:schemeClr val="dk1"/>
                </a:solidFill>
              </a:rPr>
              <a:t> at different levels of granularity. But, we want to look at this from</a:t>
            </a:r>
            <a:r>
              <a:rPr lang="sv-SE"/>
              <a:t> the outside. Look for an interface. That defines the verbs, </a:t>
            </a:r>
            <a:r>
              <a:rPr lang="sv-SE">
                <a:solidFill>
                  <a:schemeClr val="dk1"/>
                </a:solidFill>
              </a:rPr>
              <a:t>the capabilities that we know the software will have</a:t>
            </a:r>
            <a:r>
              <a:rPr lang="sv-SE"/>
              <a:t>, the actions we can perform with it.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b19ff9da7_0_15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9b19ff9da7_0_15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outcome of a function depends on the choices we make when we test it. What do I mean by choices? This is anything we can control when we test. The </a:t>
            </a:r>
            <a:r>
              <a:rPr lang="sv-SE"/>
              <a:t>parameters, variable choices, and environmental factors that influence the execution of a feature. The obvious choices are the input parameters of the function. We choose values for those. However, as we know from this class,</a:t>
            </a:r>
            <a:r>
              <a:rPr lang="sv-SE">
                <a:solidFill>
                  <a:schemeClr val="dk1"/>
                </a:solidFill>
              </a:rPr>
              <a:t> explicitly defined parameters might not be the only </a:t>
            </a:r>
            <a:r>
              <a:rPr lang="sv-SE"/>
              <a:t>thing that determines the output you get from a function</a:t>
            </a:r>
            <a:r>
              <a:rPr lang="sv-SE">
                <a:solidFill>
                  <a:schemeClr val="dk1"/>
                </a:solidFill>
              </a:rPr>
              <a:t>. In a SPL, we make choices for </a:t>
            </a:r>
            <a:r>
              <a:rPr lang="sv-SE"/>
              <a:t>different variation points. Which choices did we make? Those influence the outcome we will get for this function. Third, what other environmental factors could lead to a different outcome? There may be many of these and they are implicit parameters, as they can have a big impact on the outcome of executing this function. Things like your network connection - number of concurrent users - whether a file exists or not, what is in that file, whether we can connect to the database, what is in that database - does it already have the record we want to insert? - is the hard disk full. We want to consider any important factors that could change the outcome of this function.</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9b19ff9da7_0_20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9b19ff9da7_0_20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Say we have a user registration feature on a website. What </a:t>
            </a:r>
            <a:r>
              <a:rPr lang="sv-SE"/>
              <a:t>choices do we make? First (1). It might take in (2). </a:t>
            </a:r>
            <a:r>
              <a:rPr lang="sv-SE">
                <a:solidFill>
                  <a:schemeClr val="dk1"/>
                </a:solidFill>
              </a:rPr>
              <a:t>Now, the explicitly defined parameters might not be the only ones you have to deal with. If you’re registering users, what else might </a:t>
            </a:r>
            <a:r>
              <a:rPr lang="sv-SE"/>
              <a:t>influence the outcome</a:t>
            </a:r>
            <a:r>
              <a:rPr lang="sv-SE">
                <a:solidFill>
                  <a:schemeClr val="dk1"/>
                </a:solidFill>
              </a:rPr>
              <a:t>? How about a database to store those users? That is going to influence execution. Lets sa</a:t>
            </a:r>
            <a:r>
              <a:rPr lang="sv-SE"/>
              <a:t>y</a:t>
            </a:r>
            <a:r>
              <a:rPr lang="sv-SE">
                <a:solidFill>
                  <a:schemeClr val="dk1"/>
                </a:solidFill>
              </a:rPr>
              <a:t> this website i</a:t>
            </a:r>
            <a:r>
              <a:rPr lang="sv-SE"/>
              <a:t>s part of a product line, where we can attach different databases. This adds one more choice - which type of database are we using? Now, we should consider how that database can influence execution. Those are also choice we make when testing. What matters here? This adds more choices. In this case, we might want to consider whether we can connect to the database and</a:t>
            </a:r>
            <a:r>
              <a:rPr lang="sv-SE">
                <a:solidFill>
                  <a:schemeClr val="dk1"/>
                </a:solidFill>
              </a:rPr>
              <a:t> whether is has this user already in it or not - those have an effect on how the test executes. So, we need to take that into account. This means that for the function </a:t>
            </a:r>
            <a:r>
              <a:rPr lang="sv-SE"/>
              <a:t>“register for website”, we make 7 choices when we test (2,4,6)</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19ff9da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19ff9da7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 know some of you have taken a testing class, but not all in all likelihood. Let’s lay down some basics and some terminology. </a:t>
            </a:r>
            <a:r>
              <a:rPr lang="sv-SE">
                <a:solidFill>
                  <a:schemeClr val="dk1"/>
                </a:solidFill>
              </a:rPr>
              <a:t>Testing is the central activity of verification, and our primary means of determining whether software works correctly and obeys all co</a:t>
            </a:r>
            <a:r>
              <a:rPr lang="sv-SE"/>
              <a:t>nstraints we set on it</a:t>
            </a:r>
            <a:r>
              <a:rPr lang="sv-SE">
                <a:solidFill>
                  <a:schemeClr val="dk1"/>
                </a:solidFill>
              </a:rPr>
              <a:t>. Software testing is fundamentally a</a:t>
            </a:r>
            <a:r>
              <a:rPr lang="sv-SE"/>
              <a:t>n invetigation </a:t>
            </a:r>
            <a:r>
              <a:rPr lang="sv-SE">
                <a:solidFill>
                  <a:schemeClr val="dk1"/>
                </a:solidFill>
              </a:rPr>
              <a:t>conducted to assess the quality of the system being developed - the search for deviations from an expected set of behaviors. </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(2</a:t>
            </a:r>
            <a:r>
              <a:rPr lang="sv-SE"/>
              <a:t>) We create a series of (</a:t>
            </a:r>
            <a:r>
              <a:rPr lang="sv-SE">
                <a:solidFill>
                  <a:schemeClr val="dk1"/>
                </a:solidFill>
              </a:rPr>
              <a:t>3) we pass input to </a:t>
            </a:r>
            <a:r>
              <a:rPr lang="sv-SE"/>
              <a:t>an API</a:t>
            </a:r>
            <a:r>
              <a:rPr lang="sv-SE">
                <a:solidFill>
                  <a:schemeClr val="dk1"/>
                </a:solidFill>
              </a:rPr>
              <a:t>, or create environmental conditions that the system must react to. We poke it and see what it does</a:t>
            </a:r>
            <a:endParaRPr>
              <a:solidFill>
                <a:schemeClr val="dk1"/>
              </a:solidFill>
            </a:endParaRPr>
          </a:p>
          <a:p>
            <a:pPr indent="0" lvl="0" marL="0" rtl="0" algn="l">
              <a:spcBef>
                <a:spcPts val="0"/>
              </a:spcBef>
              <a:spcAft>
                <a:spcPts val="0"/>
              </a:spcAft>
              <a:buClr>
                <a:schemeClr val="dk1"/>
              </a:buClr>
              <a:buSzPts val="1100"/>
              <a:buFont typeface="Arial"/>
              <a:buNone/>
            </a:pPr>
            <a:r>
              <a:rPr lang="sv-SE"/>
              <a:t>We record observations, noting how the system reacted to the stimuli.</a:t>
            </a:r>
            <a:r>
              <a:rPr lang="sv-SE">
                <a:solidFill>
                  <a:schemeClr val="dk1"/>
                </a:solidFill>
              </a:rPr>
              <a:t> We mark down the output, actions taken, internal state, power consumption values, anything that we can use to analyze the system behavior, then we use that to</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(read 5) </a:t>
            </a:r>
            <a:r>
              <a:rPr lang="sv-SE">
                <a:solidFill>
                  <a:srgbClr val="4F4F4F"/>
                </a:solidFill>
              </a:rPr>
              <a:t>So, during testing, we take the system that we’re developing - the system under test - and we run test cases. We instrument the system - that is, we prepare it in such a way that we can monitor its behavior when it processes input.We record information such as the values of output and class variables, timestamps of when the system issues output or took actions, and a lot more - battery levels in mobile applications, timestamps and speed measurements, anything you can use to check the results. You compare your obervations against pre-recorded observations - what we call an oracle - and we then issue a verdict. Pass if everything matched, fail if it did not.</a:t>
            </a:r>
            <a:endParaRPr>
              <a:solidFill>
                <a:srgbClr val="4F4F4F"/>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b19ff9da7_0_15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9b19ff9da7_0_15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key to identifying more choices is in understanding how the input parameters are used by the function. (2-3) </a:t>
            </a:r>
            <a:r>
              <a:rPr lang="sv-SE">
                <a:solidFill>
                  <a:schemeClr val="dk1"/>
                </a:solidFill>
              </a:rPr>
              <a:t>But, any context for how those are used in practice and how they impact execution is invaluable for coming up with tests. If the database already contains an entry for that combination of fields, registration should be rejected.</a:t>
            </a:r>
            <a:r>
              <a:rPr lang="sv-SE"/>
              <a:t> or (last two)</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b19ff9da7_0_15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9b19ff9da7_0_15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input for a function might be split into multiple “choices” based on contextual use.  The database may or may not contain a record for that user. In either case, issues may emerge based on the size of the database. The program may also have issues if a database connection cannot be established. This means that “database” - even though it is an implicit parameter to the User Registration function - is not a choice. Rather, you have three “choices” for this function based on the database</a:t>
            </a:r>
            <a:r>
              <a:rPr lang="sv-SE">
                <a:solidFill>
                  <a:schemeClr val="dk1"/>
                </a:solidFill>
              </a:rPr>
              <a:t>, three things we can vary when testing. So, when thinking about </a:t>
            </a:r>
            <a:r>
              <a:rPr lang="sv-SE"/>
              <a:t>choices</a:t>
            </a:r>
            <a:r>
              <a:rPr lang="sv-SE">
                <a:solidFill>
                  <a:schemeClr val="dk1"/>
                </a:solidFill>
              </a:rPr>
              <a:t>, it is less important to capture just the literal input that would be passed to the </a:t>
            </a:r>
            <a:r>
              <a:rPr lang="sv-SE"/>
              <a:t>function</a:t>
            </a:r>
            <a:r>
              <a:rPr lang="sv-SE">
                <a:solidFill>
                  <a:schemeClr val="dk1"/>
                </a:solidFill>
              </a:rPr>
              <a:t>, and more important to capture each thing we can vary when testing the </a:t>
            </a:r>
            <a:r>
              <a:rPr lang="sv-SE"/>
              <a:t>function</a:t>
            </a:r>
            <a:r>
              <a:rPr lang="sv-SE">
                <a:solidFill>
                  <a:schemeClr val="dk1"/>
                </a:solidFill>
              </a:rPr>
              <a:t>. (3-5)</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b19ff9da7_0_15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9b19ff9da7_0_1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if low on time, skip</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9b19ff9da7_0_15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9b19ff9da7_0_1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9b19ff9da7_0_15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9b19ff9da7_0_15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9b19ff9da7_0_20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9b19ff9da7_0_20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This looks like a lot, but you do want to try to capture all the factors that can influence the outcome of the function. When we create tests, we will not necessarily combine every combination of choices. Many of these we will try once. But, we first need to capture the full space of possibiltiies. </a:t>
            </a:r>
            <a:endParaRPr/>
          </a:p>
        </p:txBody>
      </p:sp>
      <p:sp>
        <p:nvSpPr>
          <p:cNvPr id="509" name="Google Shape;509;g9b19ff9da7_0_20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9b19ff9da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9b19ff9da7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18" name="Google Shape;518;g9b19ff9da7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9b19ff9da7_0_16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9b19ff9da7_0_16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1-2</a:t>
            </a:r>
            <a:r>
              <a:rPr lang="sv-SE">
                <a:solidFill>
                  <a:schemeClr val="dk1"/>
                </a:solidFill>
              </a:rPr>
              <a:t>) The next step, obviously, is to come up with the input to those parameters and choices. If we want to test the software, we </a:t>
            </a:r>
            <a:r>
              <a:rPr lang="sv-SE"/>
              <a:t>need to provide input and choose between the values for those choices. For some, this is easy. On that last slide, we had a lot of yes/no choices. For most cases ,we do not have exactly two options. What if an input is a number? What numbers do we choose? </a:t>
            </a:r>
            <a:endParaRPr/>
          </a:p>
          <a:p>
            <a:pPr indent="0" lvl="0" marL="0" rtl="0" algn="l">
              <a:lnSpc>
                <a:spcPct val="115000"/>
              </a:lnSpc>
              <a:spcBef>
                <a:spcPts val="0"/>
              </a:spcBef>
              <a:spcAft>
                <a:spcPts val="0"/>
              </a:spcAft>
              <a:buNone/>
            </a:pPr>
            <a:r>
              <a:rPr lang="sv-SE">
                <a:solidFill>
                  <a:schemeClr val="dk1"/>
                </a:solidFill>
              </a:rPr>
              <a:t>What values should we pass in? How about we try every input? (discuss)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9b19ff9da7_0_1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9b19ff9da7_0_16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a:t>
            </a:r>
            <a:r>
              <a:rPr lang="sv-SE"/>
              <a:t>a</a:t>
            </a:r>
            <a:r>
              <a:rPr lang="sv-SE">
                <a:solidFill>
                  <a:schemeClr val="dk1"/>
                </a:solidFill>
              </a:rPr>
              <a:t> calculator and just look at addition. Let’s just restrict the numbers to 32 bit integers. If we wanted to exhaustively test </a:t>
            </a:r>
            <a:r>
              <a:rPr lang="sv-SE"/>
              <a:t>adding two numbers</a:t>
            </a:r>
            <a:r>
              <a:rPr lang="sv-SE">
                <a:solidFill>
                  <a:schemeClr val="dk1"/>
                </a:solidFill>
              </a:rPr>
              <a:t>,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9b19ff9da7_0_16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9b19ff9da7_0_1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r>
              <a:rPr lang="sv-SE"/>
              <a:t> </a:t>
            </a:r>
            <a:r>
              <a:rPr lang="sv-SE">
                <a:solidFill>
                  <a:schemeClr val="dk1"/>
                </a:solidFill>
              </a:rPr>
              <a:t>Purely from the verification perspective, there are only so many outcomes of a function, and you’ll have a lot of inputs that lead to the same outcomes. Why use all of them? We can cut that down some. </a:t>
            </a:r>
            <a:r>
              <a:rPr lang="sv-SE"/>
              <a:t> </a:t>
            </a:r>
            <a:r>
              <a:rPr lang="sv-SE">
                <a:solidFill>
                  <a:schemeClr val="dk1"/>
                </a:solidFill>
              </a:rPr>
              <a:t>Then, fundamentally, testing is really something we do to find problems, and some inputs are going to be better than others and revealing those problems. We want those inputs. Sadly, we don’t know which tests will reveal faults until we run them. But, as a start, we know that two tests with inputs that are very different from each other are more likely to reveal faults than two tests with very similar input. </a:t>
            </a:r>
            <a:r>
              <a:rPr lang="sv-SE"/>
              <a:t> </a:t>
            </a:r>
            <a:r>
              <a:rPr lang="sv-SE">
                <a:solidFill>
                  <a:schemeClr val="dk1"/>
                </a:solidFill>
              </a:rPr>
              <a:t>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b19ff9da7_0_9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b19ff9da7_0_9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the real limitation of testing, the real thing to keep in mind is that (read). </a:t>
            </a:r>
            <a:endParaRPr>
              <a:solidFill>
                <a:schemeClr val="dk1"/>
              </a:solidFill>
            </a:endParaRPr>
          </a:p>
          <a:p>
            <a:pPr indent="0" lvl="0" marL="0" rtl="0" algn="l">
              <a:spcBef>
                <a:spcPts val="0"/>
              </a:spcBef>
              <a:spcAft>
                <a:spcPts val="0"/>
              </a:spcAft>
              <a:buNone/>
            </a:pPr>
            <a:r>
              <a:rPr lang="sv-SE">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is the best we can do? Can we make the system act up? Can we find problems and make enough of an argument that the system is ready to deploy?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9b19ff9da7_0_16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9b19ff9da7_0_16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 So, we don’t want to test exhaustively, but we do want to hit a good span of the input space. How about we try a random sampling?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 Let’s just consider all inputs equal and try different ones. This avoids bias</a:t>
            </a:r>
            <a:r>
              <a:rPr lang="sv-SE"/>
              <a:t> - we can’t say we are blind to our softwares potential limitations and allows automation - </a:t>
            </a:r>
            <a:r>
              <a:rPr lang="sv-SE">
                <a:solidFill>
                  <a:schemeClr val="dk1"/>
                </a:solidFill>
              </a:rPr>
              <a:t>we don’t need to spend all of this time coming up with tests by hand  - just spam the system with input. If it’s cheap to run tests, than we can just keep trying until we uncover bugs or run out of time.</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9b19ff9da7_0_16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9b19ff9da7_0_16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that </a:t>
            </a:r>
            <a:r>
              <a:rPr lang="sv-SE">
                <a:solidFill>
                  <a:schemeClr val="dk1"/>
                </a:solidFill>
              </a:rPr>
              <a:t>*can be* useful</a:t>
            </a:r>
            <a:r>
              <a:rPr lang="sv-SE"/>
              <a:t> - and there are some semi-random automation approaches that are quite effective</a:t>
            </a:r>
            <a:r>
              <a:rPr lang="sv-SE">
                <a:solidFill>
                  <a:schemeClr val="dk1"/>
                </a:solidFill>
              </a:rPr>
              <a:t>. we</a:t>
            </a:r>
            <a:r>
              <a:rPr lang="sv-SE"/>
              <a:t>’ll actually talk about fuzzing next week, and talk about how to do this. However, in many cases, we don’t want to just pick completely random input when we design tests by hand, and even automated approaches are not typically completely random. </a:t>
            </a:r>
            <a:r>
              <a:rPr lang="sv-SE">
                <a:solidFill>
                  <a:schemeClr val="dk1"/>
                </a:solidFill>
              </a:rPr>
              <a:t>. You’re basically hoping to get lucky. Even if you generate thousands of random tests, you’ve only covered a tiny set of those possible inputs, and</a:t>
            </a:r>
            <a:r>
              <a:rPr lang="sv-SE"/>
              <a:t> </a:t>
            </a:r>
            <a:r>
              <a:rPr lang="sv-SE">
                <a:solidFill>
                  <a:schemeClr val="dk1"/>
                </a:solidFill>
              </a:rPr>
              <a:t>you’re likely repeating work. There’s no guarantee that you have chosen different inputs, you mgiht have hundreds clustered in a small corner of that space.</a:t>
            </a:r>
            <a:r>
              <a:rPr lang="sv-SE"/>
              <a:t> So, when designing tests, what are the things we should keep in mind when choosing the input we will try for the different choices we can make?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9b19ff9da7_0_16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9b19ff9da7_0_1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next step is to take a good, long look at that input space for a variable. This is the space of all possible i</a:t>
            </a:r>
            <a:r>
              <a:rPr lang="sv-SE"/>
              <a:t>nputs values for a variable (click) </a:t>
            </a:r>
            <a:r>
              <a:rPr lang="sv-SE">
                <a:solidFill>
                  <a:schemeClr val="dk1"/>
                </a:solidFill>
              </a:rPr>
              <a:t>In truth, faults are pretty sparse in the input space as a whole, but they are dense in the part of the input space in which they appear. If we try an inp</a:t>
            </a:r>
            <a:r>
              <a:rPr lang="sv-SE"/>
              <a:t>ut, and it fails, there’s a good chance that a highly similar value will also fail. (click) </a:t>
            </a:r>
            <a:r>
              <a:rPr lang="sv-SE">
                <a:solidFill>
                  <a:schemeClr val="dk1"/>
                </a:solidFill>
              </a:rPr>
              <a:t>In practice, you can almost always divide the space into partitions - into logical group of inputs based on some criteria - maybe based on the outcome they’ll trigger. The thing is, if we do a good job of partitioning, and we come up with an input that lands in a space dense with faults, then we’re in good shape. 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larger range of different results than just randomly trying input. If a feature can result in different outcomes, we’re more likely to hit all of those by br</a:t>
            </a:r>
            <a:r>
              <a:rPr lang="sv-SE"/>
              <a:t>ea</a:t>
            </a:r>
            <a:r>
              <a:rPr lang="sv-SE">
                <a:solidFill>
                  <a:schemeClr val="dk1"/>
                </a:solidFill>
              </a:rPr>
              <a:t>king the input space down along </a:t>
            </a:r>
            <a:r>
              <a:rPr lang="sv-SE"/>
              <a:t>different line</a:t>
            </a:r>
            <a:r>
              <a:rPr lang="sv-SE">
                <a:solidFill>
                  <a:schemeClr val="dk1"/>
                </a:solidFill>
              </a:rPr>
              <a:t>, and as a result, we’re way more likely to hit that space where faults are dense and trigger a few of them. By incorporating </a:t>
            </a:r>
            <a:r>
              <a:rPr lang="sv-SE"/>
              <a:t>domain </a:t>
            </a:r>
            <a:r>
              <a:rPr lang="sv-SE">
                <a:solidFill>
                  <a:schemeClr val="dk1"/>
                </a:solidFill>
              </a:rPr>
              <a:t>knowledge and experience, you can make sure that the tests actually cover a representative portion of that input space.</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9b19ff9da7_0_17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9b19ff9da7_0_17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by partitioning the input domain, we can then form a set of equivalence classes - </a:t>
            </a:r>
            <a:r>
              <a:rPr lang="sv-SE"/>
              <a:t>input</a:t>
            </a:r>
            <a:r>
              <a:rPr lang="sv-SE">
                <a:solidFill>
                  <a:schemeClr val="dk1"/>
                </a:solidFill>
              </a:rPr>
              <a:t> that </a:t>
            </a:r>
            <a:r>
              <a:rPr lang="sv-SE"/>
              <a:t>is</a:t>
            </a:r>
            <a:r>
              <a:rPr lang="sv-SE">
                <a:solidFill>
                  <a:schemeClr val="dk1"/>
                </a:solidFill>
              </a:rPr>
              <a:t> essentially interchangeable. An equivalence class of tests essentially test the same scenario - they give you the same outcome, they trigger the same behavioral pattern, same usage of a feature, they do the</a:t>
            </a:r>
            <a:r>
              <a:rPr lang="sv-SE"/>
              <a:t> same thing according to come criterion we define</a:t>
            </a:r>
            <a:r>
              <a:rPr lang="sv-SE">
                <a:solidFill>
                  <a:schemeClr val="dk1"/>
                </a:solidFill>
              </a:rPr>
              <a:t>. (2-3)</a:t>
            </a:r>
            <a:endParaRPr>
              <a:solidFill>
                <a:schemeClr val="dk1"/>
              </a:solidFill>
            </a:endParaRPr>
          </a:p>
          <a:p>
            <a:pPr indent="0" lvl="0" marL="0" rtl="0" algn="l">
              <a:lnSpc>
                <a:spcPct val="115000"/>
              </a:lnSpc>
              <a:spcBef>
                <a:spcPts val="0"/>
              </a:spcBef>
              <a:spcAft>
                <a:spcPts val="0"/>
              </a:spcAft>
              <a:buNone/>
            </a:pPr>
            <a:r>
              <a:rPr lang="sv-SE">
                <a:solidFill>
                  <a:schemeClr val="dk1"/>
                </a:solidFill>
              </a:rPr>
              <a:t>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9b19ff9da7_0_17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9b19ff9da7_0_17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 both variables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think about the outcomes, and how the variables work together to influence the outcome.</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and walk through</a:t>
            </a:r>
            <a:endParaRPr>
              <a:solidFill>
                <a:schemeClr val="dk1"/>
              </a:solidFill>
            </a:endParaRPr>
          </a:p>
          <a:p>
            <a:pPr indent="0" lvl="0" marL="0" rtl="0" algn="l">
              <a:lnSpc>
                <a:spcPct val="115000"/>
              </a:lnSpc>
              <a:spcBef>
                <a:spcPts val="0"/>
              </a:spcBef>
              <a:spcAft>
                <a:spcPts val="0"/>
              </a:spcAft>
              <a:buNone/>
            </a:pPr>
            <a:r>
              <a:rPr lang="sv-SE">
                <a:solidFill>
                  <a:schemeClr val="dk1"/>
                </a:solidFill>
              </a:rPr>
              <a:t>Let’s go over some strategies.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9b19ff9da7_0_1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9b19ff9da7_0_1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 few of these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Can you group based on the output event that occurs?</a:t>
            </a:r>
            <a:endParaRPr/>
          </a:p>
          <a:p>
            <a:pPr indent="0" lvl="0" marL="0" rtl="0" algn="l">
              <a:lnSpc>
                <a:spcPct val="115000"/>
              </a:lnSpc>
              <a:spcBef>
                <a:spcPts val="0"/>
              </a:spcBef>
              <a:spcAft>
                <a:spcPts val="0"/>
              </a:spcAft>
              <a:buNone/>
            </a:pPr>
            <a:r>
              <a:rPr lang="sv-SE">
                <a:solidFill>
                  <a:schemeClr val="dk1"/>
                </a:solidFill>
              </a:rPr>
              <a:t>-Look for ranges of numbers or values - what are the different discrete ranges of input values that can be provided that might give us </a:t>
            </a:r>
            <a:r>
              <a:rPr lang="sv-SE"/>
              <a:t>different outcomes based on context</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the operating environment might influence system behavior</a:t>
            </a:r>
            <a:endParaRPr/>
          </a:p>
          <a:p>
            <a:pPr indent="0" lvl="0" marL="0" rtl="0" algn="l">
              <a:lnSpc>
                <a:spcPct val="115000"/>
              </a:lnSpc>
              <a:spcBef>
                <a:spcPts val="0"/>
              </a:spcBef>
              <a:spcAft>
                <a:spcPts val="0"/>
              </a:spcAft>
              <a:buNone/>
            </a:pPr>
            <a:r>
              <a:rPr lang="sv-SE">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9b19ff9da7_0_17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9b19ff9da7_0_17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thing to do is start from the output, divide the output into the different outcomes I can get - then try to come up with input that produces those outcomes. This is a good first step, then we might break down further from there.</a:t>
            </a:r>
            <a:r>
              <a:rPr lang="sv-SE"/>
              <a:t>It is often easier to find good tests by looking at the outputs and working backwards. Fior example, (2). The outcomes of this function include (3). Well, this is a good initial set of options for the choice employee ID. These are abstract values, and when we create a concrete test, we would then choose actual input for employee ID from each abstract category. We then might break these abstract values down further into ranges of IDs within those categories.</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9b19ff9da7_0_17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9b19ff9da7_0_17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When dividing input into input partitions, it is natural to look for how you could split the values of inputs into discrete ranges. (1) Any value from a particular input range should have</a:t>
            </a:r>
            <a:r>
              <a:rPr lang="sv-SE"/>
              <a:t> a similar</a:t>
            </a:r>
            <a:r>
              <a:rPr lang="sv-SE">
                <a:solidFill>
                  <a:schemeClr val="dk1"/>
                </a:solidFill>
              </a:rPr>
              <a:t> effect. </a:t>
            </a:r>
            <a:r>
              <a:rPr lang="sv-SE"/>
              <a:t>For example, If input is intended to be a 5-digit integer between 10000 and 99999, but you just inter an integer, you mgiht first divide this into: (3) Then think a little more about other special numbers that might do something weird. For example (4) . In general, </a:t>
            </a:r>
            <a:r>
              <a:rPr lang="sv-SE">
                <a:solidFill>
                  <a:schemeClr val="dk1"/>
                </a:solidFill>
              </a:rPr>
              <a:t>You want to hit a typical value, something from the expected range, then hit cases that fall outside of the expected range</a:t>
            </a:r>
            <a:r>
              <a:rPr lang="sv-SE"/>
              <a:t>. Then consider </a:t>
            </a:r>
            <a:r>
              <a:rPr lang="sv-SE">
                <a:solidFill>
                  <a:schemeClr val="dk1"/>
                </a:solidFill>
              </a:rPr>
              <a:t>those weird corner cases likely to trigger issues - a negative value</a:t>
            </a:r>
            <a:r>
              <a:rPr lang="sv-SE"/>
              <a:t>, exactly 0, </a:t>
            </a:r>
            <a:r>
              <a:rPr lang="sv-SE">
                <a:solidFill>
                  <a:schemeClr val="dk1"/>
                </a:solidFill>
              </a:rPr>
              <a:t>the maximum sized integer. </a:t>
            </a:r>
            <a:r>
              <a:rPr lang="sv-SE"/>
              <a:t>see if those </a:t>
            </a:r>
            <a:r>
              <a:rPr lang="sv-SE">
                <a:solidFill>
                  <a:schemeClr val="dk1"/>
                </a:solidFill>
              </a:rPr>
              <a:t>break something, or if error handling code kicks in</a:t>
            </a:r>
            <a:r>
              <a:rPr lang="sv-SE"/>
              <a:t>. Then, can you pass it something non-numeric? String, some other data type that might be cast in a weird way or cause a problem? A null pointer?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9b19ff9da7_0_17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9b19ff9da7_0_17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title</a:t>
            </a:r>
            <a:r>
              <a:rPr lang="sv-SE">
                <a:solidFill>
                  <a:schemeClr val="dk1"/>
                </a:solidFill>
              </a:rPr>
              <a:t>) - idea is that there is context behind how a program uses inputs. Often ,you have different logical groups in mind when you come up with a feature. Why not break up inputs into these logical groupings? (1</a:t>
            </a:r>
            <a:r>
              <a:rPr lang="sv-SE"/>
              <a:t>-3) Look at how the input is used in the program. These can likely be broken into logical groupings. (4) Often </a:t>
            </a:r>
            <a:r>
              <a:rPr lang="sv-SE">
                <a:solidFill>
                  <a:schemeClr val="dk1"/>
                </a:solidFill>
              </a:rPr>
              <a:t> these groupings are often too broad at first, but can we break those into smaller subgroups?</a:t>
            </a:r>
            <a:r>
              <a:rPr lang="sv-SE"/>
              <a:t> Apartment types. EU and non-EU members, etc. </a:t>
            </a:r>
            <a:r>
              <a:rPr lang="sv-SE">
                <a:solidFill>
                  <a:schemeClr val="dk1"/>
                </a:solidFill>
              </a:rPr>
              <a:t>(Depends on the needs of your program, the idea is that you can look at</a:t>
            </a:r>
            <a:r>
              <a:rPr lang="sv-SE"/>
              <a:t> how a variable is used and break it into </a:t>
            </a:r>
            <a:r>
              <a:rPr lang="sv-SE">
                <a:solidFill>
                  <a:schemeClr val="dk1"/>
                </a:solidFill>
              </a:rPr>
              <a:t>logical groupings based on what it represents)</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9b19ff9da7_0_1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9b19ff9da7_0_1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Very hard and very crucial to get right. </a:t>
            </a:r>
            <a:r>
              <a:rPr lang="sv-SE">
                <a:solidFill>
                  <a:schemeClr val="dk1"/>
                </a:solidFill>
              </a:rPr>
              <a:t>but also something that can be very important. For many systems, the timing of an input is an unstated, implicit input. If timing matters, you need to remember that it is part of the input, and partition it accordingly.</a:t>
            </a:r>
            <a:r>
              <a:rPr lang="sv-SE"/>
              <a:t> </a:t>
            </a:r>
            <a:r>
              <a:rPr lang="sv-SE">
                <a:solidFill>
                  <a:schemeClr val="dk1"/>
                </a:solidFill>
              </a:rPr>
              <a:t>For example, consider a pacemaker - looking for electrical impulses from the heart.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Or,</a:t>
            </a:r>
            <a:r>
              <a:rPr lang="sv-SE"/>
              <a:t> s</a:t>
            </a:r>
            <a:r>
              <a:rPr lang="sv-SE">
                <a:solidFill>
                  <a:schemeClr val="dk1"/>
                </a:solidFill>
              </a:rPr>
              <a:t>trange behaviors can happen when reading from a file or writing out to a file, try (read) </a:t>
            </a:r>
            <a:r>
              <a:rPr lang="sv-SE"/>
              <a:t>Timing can be partitioned.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19ff9da7_0_9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b19ff9da7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test a system, to conduct that investigation, you build test cases. The two most important components of a test case are two things. </a:t>
            </a:r>
            <a:endParaRPr/>
          </a:p>
          <a:p>
            <a:pPr indent="-317500" lvl="0" marL="457200" rtl="0" algn="l">
              <a:spcBef>
                <a:spcPts val="0"/>
              </a:spcBef>
              <a:spcAft>
                <a:spcPts val="0"/>
              </a:spcAft>
              <a:buSzPts val="1400"/>
              <a:buAutoNum type="arabicParenR"/>
            </a:pPr>
            <a:r>
              <a:rPr lang="sv-SE"/>
              <a:t>You need to come up with inputs. You need a plan on how you’re going to draw out issues. </a:t>
            </a:r>
            <a:endParaRPr/>
          </a:p>
          <a:p>
            <a:pPr indent="-317500" lvl="0" marL="457200" rtl="0" algn="l">
              <a:spcBef>
                <a:spcPts val="0"/>
              </a:spcBef>
              <a:spcAft>
                <a:spcPts val="0"/>
              </a:spcAft>
              <a:buSzPts val="1400"/>
              <a:buAutoNum type="arabicParenR"/>
            </a:pPr>
            <a:r>
              <a:rPr lang="sv-SE"/>
              <a:t>you need some way to tell if the observed behavior was the right behavior. To know that there is a problem, you need to know what good behavior looks like. That’s where the test oracle comes in, with expectations on what should happen when we run that input. These come in many forms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9b19ff9da7_0_17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9b19ff9da7_0_17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Similar to timing, the environment that the program operates in can easily impact the behavior of the program. Thus, the environment can also be considered when forming </a:t>
            </a:r>
            <a:r>
              <a:rPr lang="sv-SE"/>
              <a:t>value </a:t>
            </a:r>
            <a:r>
              <a:rPr lang="sv-SE">
                <a:solidFill>
                  <a:schemeClr val="dk1"/>
                </a:solidFill>
              </a:rPr>
              <a:t>partitions. Consider the environment you’re operating in, how it can influence the input or output of the system, and how the combination of both explicit program inputs and implicit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9b19ff9da7_0_17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9b19ff9da7_0_17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 So, use experience with those to suggest values to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9b19ff9da7_0_17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9b19ff9da7_0_17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 (read)</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9b19ff9da7_0_1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9b19ff9da7_0_1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a:t>
            </a:r>
            <a:r>
              <a:rPr lang="sv-SE"/>
              <a:t>unction and its choices</a:t>
            </a:r>
            <a:r>
              <a:rPr lang="sv-SE">
                <a:solidFill>
                  <a:schemeClr val="dk1"/>
                </a:solidFill>
              </a:rPr>
              <a:t>,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a:t>
            </a:r>
            <a:r>
              <a:rPr lang="sv-SE"/>
              <a:t>choice</a:t>
            </a:r>
            <a:r>
              <a:rPr lang="sv-SE">
                <a:solidFill>
                  <a:schemeClr val="dk1"/>
                </a:solidFill>
              </a:rPr>
              <a:t>. For each input choice,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a:t>
            </a:r>
            <a:r>
              <a:rPr lang="sv-SE"/>
              <a:t>choice </a:t>
            </a:r>
            <a:r>
              <a:rPr lang="sv-SE">
                <a:solidFill>
                  <a:schemeClr val="dk1"/>
                </a:solidFill>
              </a:rPr>
              <a:t>partitioned. For tests, we feed in a combination of </a:t>
            </a:r>
            <a:r>
              <a:rPr lang="sv-SE"/>
              <a:t>decisions for each of those choices</a:t>
            </a:r>
            <a:r>
              <a:rPr lang="sv-SE">
                <a:solidFill>
                  <a:schemeClr val="dk1"/>
                </a:solidFill>
              </a:rPr>
              <a:t>. Not just a value for one, but a value for all explicit and implicit inputs of </a:t>
            </a:r>
            <a:r>
              <a:rPr lang="sv-SE"/>
              <a:t>the</a:t>
            </a:r>
            <a:r>
              <a:rPr lang="sv-SE">
                <a:solidFill>
                  <a:schemeClr val="dk1"/>
                </a:solidFill>
              </a:rPr>
              <a:t> function. So, you create a set of abstract tests wh</a:t>
            </a:r>
            <a:r>
              <a:rPr lang="sv-SE"/>
              <a:t>ere each abstract test specification has a partition selected for each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Then, we can turn those specifications into one or more concrete test cases by choosing actual concrete values for each partition selected.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9b19ff9da7_0_17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9b19ff9da7_0_17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in coming up with equivalence partitions for </a:t>
            </a:r>
            <a:r>
              <a:rPr lang="sv-SE"/>
              <a:t>these choices</a:t>
            </a:r>
            <a:r>
              <a:rPr lang="sv-SE">
                <a:solidFill>
                  <a:schemeClr val="dk1"/>
                </a:solidFill>
              </a:rPr>
              <a:t>, you need to think about what exemplifies the space of input</a:t>
            </a:r>
            <a:r>
              <a:rPr lang="sv-SE"/>
              <a:t> values</a:t>
            </a:r>
            <a:r>
              <a:rPr lang="sv-SE">
                <a:solidFill>
                  <a:schemeClr val="dk1"/>
                </a:solidFill>
              </a:rPr>
              <a:t>. You want to make sure you hit the types of input that can be passed in.</a:t>
            </a:r>
            <a:r>
              <a:rPr lang="sv-SE"/>
              <a:t> </a:t>
            </a:r>
            <a:r>
              <a:rPr lang="sv-SE">
                <a:solidFill>
                  <a:schemeClr val="dk1"/>
                </a:solidFill>
              </a:rPr>
              <a:t>For example (</a:t>
            </a:r>
            <a:r>
              <a:rPr lang="sv-SE"/>
              <a:t>go over)</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9b19ff9da7_0_17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9b19ff9da7_0_17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then, we can create concrete test cases by assigning values to each abstract specification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t>(go over number of abstract specifications, real test cases)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9b19ff9da7_0_18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9b19ff9da7_0_18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9b19ff9da7_0_18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9b19ff9da7_0_18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9b19ff9da7_0_18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9b19ff9da7_0_18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9b19ff9da7_0_2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9b19ff9da7_0_2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Go over. For each function, identify the choices you can make when testing.</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each choice, identify the representative values.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each function, create a set of abstract test specifications from those values. For each, state the expected program output.</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b19ff9da7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b19ff9da7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When building a test case, there are also three other things we need to include </a:t>
            </a: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We’ll look at some examples of these later in this class.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9b19ff9da7_0_2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9b19ff9da7_0_2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g9b19ff9da7_0_2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9b19ff9da7_0_2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9b19ff9da7_0_2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jsut one, you may have additional ones. Any volunteers?</a:t>
            </a:r>
            <a:endParaRPr/>
          </a:p>
        </p:txBody>
      </p:sp>
      <p:sp>
        <p:nvSpPr>
          <p:cNvPr id="812" name="Google Shape;812;g9b19ff9da7_0_2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9b19ff9da7_0_20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9b19ff9da7_0_20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go over, partial set, but highlight some</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9b19ff9da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9b19ff9da7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9b19ff9da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9b19ff9da7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b19ff9da7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b19ff9da7_0_2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need to test at all of these levels - class (or unit), subsystems, and the system as a whole.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b19ff9da7_0_9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b19ff9da7_0_9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Broadly, then, when we talk about testing, we talk about either unit testing or system-level testing, with a couple of distinct types of testing in there. (1) </a:t>
            </a:r>
            <a:r>
              <a:rPr lang="sv-SE"/>
              <a:t>is where we tend to spend most of our testing time - we take small pieces of the system - units - the smallest chunk of system we can work with. Generally one class or a small cluster of classes. And we test those in isolation from the rest of the system. We take a class, and come up with tests for each of its methods. We try to isolate these units as much as possible - even faking the results passed from pieces of the system that we aren’t currently testing. Then we move up the ladder to what we collectively call system testing, which encomapsses three things. (click) Subsystem Integration Testing: We bring these units together - which have now been tested </a:t>
            </a:r>
            <a:r>
              <a:rPr lang="sv-SE"/>
              <a:t>independently and we test their integration with each other - can they work together without breaking everything. </a:t>
            </a:r>
            <a:r>
              <a:rPr lang="sv-SE">
                <a:solidFill>
                  <a:srgbClr val="4F4F4F"/>
                </a:solidFill>
              </a:rPr>
              <a:t>Even if we’ve tested the individual units, faults can emerge from their combination, so we integrate the units together and test their combination and whether the subsystem as a whole can perform the functions that we stated in the specification. (click) Then we can test the system as a whole, through its high-level interfaces, to test the integration of the combined system to ensure that therre aren’t integration errors and that the product as a whole meets the requirements. This is System Integration Testing. (click) The third element of system testing is what we call UI testing - where we test from the direct perspective of a user, generally through a GUI. System Integration Testing and UI testing tend to have a blurry line between them, and more come down to whether tests are executed through a GUI or a program-level interface like a REST API or through the command line.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b19ff9da7_0_5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b19ff9da7_0_5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you have taken a testing class, you probably focused heavily on unit testing. This makes sense, as that is the bulk of your testing. Here, in the land of SPLs and complex reuse-driven systems, we are more focused on the system level. But still, let’s talk a little more about unit testing and work our way upwards. </a:t>
            </a:r>
            <a:r>
              <a:rPr lang="sv-SE"/>
              <a:t>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19"/>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5" name="Google Shape;115;p19"/>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6" name="Google Shape;116;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19"/>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8" name="Google Shape;118;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1" name="Shape 121"/>
        <p:cNvGrpSpPr/>
        <p:nvPr/>
      </p:nvGrpSpPr>
      <p:grpSpPr>
        <a:xfrm>
          <a:off x="0" y="0"/>
          <a:ext cx="0" cy="0"/>
          <a:chOff x="0" y="0"/>
          <a:chExt cx="0" cy="0"/>
        </a:xfrm>
      </p:grpSpPr>
      <p:sp>
        <p:nvSpPr>
          <p:cNvPr id="122" name="Google Shape;122;p2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23" name="Google Shape;123;p2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24" name="Google Shape;124;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6" name="Google Shape;126;p2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4.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11:</a:t>
            </a:r>
            <a:r>
              <a:rPr lang="sv-SE" sz="3600"/>
              <a:t> </a:t>
            </a:r>
            <a:r>
              <a:rPr lang="sv-SE" sz="3000"/>
              <a:t>System-Level Testing</a:t>
            </a:r>
            <a:endParaRPr/>
          </a:p>
        </p:txBody>
      </p:sp>
      <p:sp>
        <p:nvSpPr>
          <p:cNvPr id="133" name="Google Shape;133;p2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TDA594 - December 8,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263" name="Google Shape;263;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a unit, tests should:</a:t>
            </a:r>
            <a:endParaRPr/>
          </a:p>
          <a:p>
            <a:pPr indent="-368300" lvl="1" marL="914400" rtl="0" algn="l">
              <a:spcBef>
                <a:spcPts val="500"/>
              </a:spcBef>
              <a:spcAft>
                <a:spcPts val="0"/>
              </a:spcAft>
              <a:buSzPts val="2200"/>
              <a:buChar char="•"/>
            </a:pPr>
            <a:r>
              <a:rPr lang="sv-SE"/>
              <a:t>Test all “jobs” associated with the unit.</a:t>
            </a:r>
            <a:endParaRPr/>
          </a:p>
          <a:p>
            <a:pPr indent="-342900" lvl="2" marL="1371600" rtl="0" algn="l">
              <a:spcBef>
                <a:spcPts val="500"/>
              </a:spcBef>
              <a:spcAft>
                <a:spcPts val="0"/>
              </a:spcAft>
              <a:buSzPts val="1800"/>
              <a:buChar char="•"/>
            </a:pPr>
            <a:r>
              <a:rPr lang="sv-SE"/>
              <a:t>Individual methods belonging to a class.</a:t>
            </a:r>
            <a:endParaRPr/>
          </a:p>
          <a:p>
            <a:pPr indent="-342900" lvl="2" marL="1371600" rtl="0" algn="l">
              <a:spcBef>
                <a:spcPts val="500"/>
              </a:spcBef>
              <a:spcAft>
                <a:spcPts val="0"/>
              </a:spcAft>
              <a:buSzPts val="1800"/>
              <a:buChar char="•"/>
            </a:pPr>
            <a:r>
              <a:rPr lang="sv-SE"/>
              <a:t>Sequences of methods that can interact.</a:t>
            </a:r>
            <a:endParaRPr/>
          </a:p>
          <a:p>
            <a:pPr indent="-368300" lvl="1" marL="914400" rtl="0" algn="l">
              <a:spcBef>
                <a:spcPts val="500"/>
              </a:spcBef>
              <a:spcAft>
                <a:spcPts val="0"/>
              </a:spcAft>
              <a:buSzPts val="2200"/>
              <a:buChar char="•"/>
            </a:pPr>
            <a:r>
              <a:rPr lang="sv-SE"/>
              <a:t>Set and check value of all class variables.</a:t>
            </a:r>
            <a:endParaRPr/>
          </a:p>
          <a:p>
            <a:pPr indent="-342900" lvl="2" marL="1371600" rtl="0" algn="l">
              <a:spcBef>
                <a:spcPts val="500"/>
              </a:spcBef>
              <a:spcAft>
                <a:spcPts val="0"/>
              </a:spcAft>
              <a:buSzPts val="1800"/>
              <a:buChar char="•"/>
            </a:pPr>
            <a:r>
              <a:rPr lang="sv-SE"/>
              <a:t>Examine how variables change after method calls. </a:t>
            </a:r>
            <a:endParaRPr/>
          </a:p>
          <a:p>
            <a:pPr indent="-342900" lvl="2" marL="1371600" rtl="0" algn="l">
              <a:spcBef>
                <a:spcPts val="500"/>
              </a:spcBef>
              <a:spcAft>
                <a:spcPts val="0"/>
              </a:spcAft>
              <a:buSzPts val="1800"/>
              <a:buChar char="•"/>
            </a:pPr>
            <a:r>
              <a:rPr lang="sv-SE"/>
              <a:t>Put the variables into all possible states (types of values).</a:t>
            </a:r>
            <a:endParaRPr/>
          </a:p>
          <a:p>
            <a:pPr indent="0" lvl="0" marL="0" rtl="0" algn="l">
              <a:spcBef>
                <a:spcPts val="1000"/>
              </a:spcBef>
              <a:spcAft>
                <a:spcPts val="0"/>
              </a:spcAft>
              <a:buNone/>
            </a:pPr>
            <a:r>
              <a:t/>
            </a:r>
            <a:endParaRPr/>
          </a:p>
        </p:txBody>
      </p:sp>
      <p:sp>
        <p:nvSpPr>
          <p:cNvPr id="264" name="Google Shape;264;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WeatherStation</a:t>
            </a:r>
            <a:endParaRPr/>
          </a:p>
        </p:txBody>
      </p:sp>
      <p:sp>
        <p:nvSpPr>
          <p:cNvPr id="270" name="Google Shape;270;p32"/>
          <p:cNvSpPr/>
          <p:nvPr/>
        </p:nvSpPr>
        <p:spPr>
          <a:xfrm>
            <a:off x="567375" y="1569675"/>
            <a:ext cx="2494200" cy="27921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W</a:t>
            </a:r>
            <a:r>
              <a:rPr b="1" lang="sv-SE"/>
              <a:t>eatherStation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identifier</a:t>
            </a:r>
            <a:endParaRPr/>
          </a:p>
          <a:p>
            <a:pPr indent="0" lvl="0" marL="0" rtl="0" algn="l">
              <a:spcBef>
                <a:spcPts val="0"/>
              </a:spcBef>
              <a:spcAft>
                <a:spcPts val="0"/>
              </a:spcAft>
              <a:buNone/>
            </a:pPr>
            <a:r>
              <a:rPr lang="sv-SE"/>
              <a:t>temperature</a:t>
            </a:r>
            <a:endParaRPr/>
          </a:p>
          <a:p>
            <a:pPr indent="0" lvl="0" marL="0" rtl="0" algn="l">
              <a:spcBef>
                <a:spcPts val="0"/>
              </a:spcBef>
              <a:spcAft>
                <a:spcPts val="0"/>
              </a:spcAft>
              <a:buNone/>
            </a:pPr>
            <a:r>
              <a:rPr lang="sv-SE"/>
              <a:t>pressure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checkLink()</a:t>
            </a:r>
            <a:endParaRPr/>
          </a:p>
          <a:p>
            <a:pPr indent="0" lvl="0" marL="0" rtl="0" algn="l">
              <a:spcBef>
                <a:spcPts val="0"/>
              </a:spcBef>
              <a:spcAft>
                <a:spcPts val="0"/>
              </a:spcAft>
              <a:buNone/>
            </a:pPr>
            <a:r>
              <a:rPr lang="sv-SE"/>
              <a:t>reportWeather()</a:t>
            </a:r>
            <a:br>
              <a:rPr lang="sv-SE"/>
            </a:br>
            <a:r>
              <a:rPr lang="sv-SE"/>
              <a:t>reportInstrumentStatus()</a:t>
            </a:r>
            <a:endParaRPr/>
          </a:p>
          <a:p>
            <a:pPr indent="0" lvl="0" marL="0" rtl="0" algn="l">
              <a:spcBef>
                <a:spcPts val="0"/>
              </a:spcBef>
              <a:spcAft>
                <a:spcPts val="0"/>
              </a:spcAft>
              <a:buNone/>
            </a:pPr>
            <a:r>
              <a:rPr lang="sv-SE"/>
              <a:t>restart(instrumentName)</a:t>
            </a:r>
            <a:endParaRPr/>
          </a:p>
          <a:p>
            <a:pPr indent="0" lvl="0" marL="0" rtl="0" algn="l">
              <a:spcBef>
                <a:spcPts val="0"/>
              </a:spcBef>
              <a:spcAft>
                <a:spcPts val="0"/>
              </a:spcAft>
              <a:buNone/>
            </a:pPr>
            <a:r>
              <a:rPr lang="sv-SE"/>
              <a:t>shutdown(instrumentName)</a:t>
            </a:r>
            <a:endParaRPr/>
          </a:p>
          <a:p>
            <a:pPr indent="0" lvl="0" marL="0" rtl="0" algn="l">
              <a:spcBef>
                <a:spcPts val="0"/>
              </a:spcBef>
              <a:spcAft>
                <a:spcPts val="0"/>
              </a:spcAft>
              <a:buNone/>
            </a:pPr>
            <a:r>
              <a:rPr lang="sv-SE"/>
              <a:t>reconfigure(instrumentName, commands)</a:t>
            </a:r>
            <a:endParaRPr/>
          </a:p>
        </p:txBody>
      </p:sp>
      <p:cxnSp>
        <p:nvCxnSpPr>
          <p:cNvPr id="271" name="Google Shape;271;p32"/>
          <p:cNvCxnSpPr/>
          <p:nvPr/>
        </p:nvCxnSpPr>
        <p:spPr>
          <a:xfrm>
            <a:off x="567375" y="190264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272" name="Google Shape;272;p32"/>
          <p:cNvCxnSpPr/>
          <p:nvPr/>
        </p:nvCxnSpPr>
        <p:spPr>
          <a:xfrm>
            <a:off x="567375" y="2736755"/>
            <a:ext cx="2494200" cy="0"/>
          </a:xfrm>
          <a:prstGeom prst="straightConnector1">
            <a:avLst/>
          </a:prstGeom>
          <a:noFill/>
          <a:ln cap="flat" cmpd="sng" w="19050">
            <a:solidFill>
              <a:srgbClr val="2388DB"/>
            </a:solidFill>
            <a:prstDash val="solid"/>
            <a:round/>
            <a:headEnd len="med" w="med" type="none"/>
            <a:tailEnd len="med" w="med" type="none"/>
          </a:ln>
        </p:spPr>
      </p:cxnSp>
      <p:sp>
        <p:nvSpPr>
          <p:cNvPr id="273" name="Google Shape;273;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4" name="Google Shape;274;p32"/>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300"/>
              <a:t>Unit tests should cover:</a:t>
            </a:r>
            <a:endParaRPr sz="2300"/>
          </a:p>
          <a:p>
            <a:pPr indent="-374650" lvl="0" marL="457200" rtl="0" algn="l">
              <a:spcBef>
                <a:spcPts val="1000"/>
              </a:spcBef>
              <a:spcAft>
                <a:spcPts val="0"/>
              </a:spcAft>
              <a:buSzPts val="2300"/>
              <a:buChar char="●"/>
            </a:pPr>
            <a:r>
              <a:rPr lang="sv-SE" sz="2300"/>
              <a:t>Set and check class variables.</a:t>
            </a:r>
            <a:endParaRPr sz="2300"/>
          </a:p>
          <a:p>
            <a:pPr indent="-349250" lvl="1" marL="914400" rtl="0" algn="l">
              <a:spcBef>
                <a:spcPts val="500"/>
              </a:spcBef>
              <a:spcAft>
                <a:spcPts val="0"/>
              </a:spcAft>
              <a:buSzPts val="1900"/>
              <a:buChar char="○"/>
            </a:pPr>
            <a:r>
              <a:rPr lang="sv-SE" sz="1900"/>
              <a:t>Can any methods change identifier, temperature, pressure?</a:t>
            </a:r>
            <a:endParaRPr sz="1900"/>
          </a:p>
          <a:p>
            <a:pPr indent="-374650" lvl="0" marL="457200" rtl="0" algn="l">
              <a:spcBef>
                <a:spcPts val="1000"/>
              </a:spcBef>
              <a:spcAft>
                <a:spcPts val="0"/>
              </a:spcAft>
              <a:buSzPts val="2300"/>
              <a:buChar char="●"/>
            </a:pPr>
            <a:r>
              <a:rPr lang="sv-SE" sz="2300"/>
              <a:t>Each “job” performed by the class.</a:t>
            </a:r>
            <a:endParaRPr sz="2300"/>
          </a:p>
          <a:p>
            <a:pPr indent="-349250" lvl="1" marL="914400" rtl="0" algn="l">
              <a:spcBef>
                <a:spcPts val="500"/>
              </a:spcBef>
              <a:spcAft>
                <a:spcPts val="0"/>
              </a:spcAft>
              <a:buSzPts val="1900"/>
              <a:buChar char="○"/>
            </a:pPr>
            <a:r>
              <a:rPr lang="sv-SE" sz="1900"/>
              <a:t>Single methods or method sequences.</a:t>
            </a:r>
            <a:endParaRPr sz="1900"/>
          </a:p>
          <a:p>
            <a:pPr indent="-349250" lvl="1" marL="914400" rtl="0" algn="l">
              <a:spcBef>
                <a:spcPts val="500"/>
              </a:spcBef>
              <a:spcAft>
                <a:spcPts val="0"/>
              </a:spcAft>
              <a:buSzPts val="1900"/>
              <a:buChar char="○"/>
            </a:pPr>
            <a:r>
              <a:rPr lang="sv-SE" sz="1900"/>
              <a:t>Vary the order methods are called.</a:t>
            </a:r>
            <a:endParaRPr sz="1900"/>
          </a:p>
          <a:p>
            <a:pPr indent="-349250" lvl="1" marL="914400" rtl="0" algn="l">
              <a:spcBef>
                <a:spcPts val="500"/>
              </a:spcBef>
              <a:spcAft>
                <a:spcPts val="0"/>
              </a:spcAft>
              <a:buSzPts val="1900"/>
              <a:buChar char="○"/>
            </a:pPr>
            <a:r>
              <a:rPr lang="sv-SE" sz="1900"/>
              <a:t>Each outcome of each “job” (error handling, return conditions).</a:t>
            </a:r>
            <a:endParaRPr sz="1900"/>
          </a:p>
          <a:p>
            <a:pPr indent="0" lvl="0" marL="0" rtl="0" algn="l">
              <a:spcBef>
                <a:spcPts val="1000"/>
              </a:spcBef>
              <a:spcAft>
                <a:spcPts val="0"/>
              </a:spcAft>
              <a:buNone/>
            </a:pPr>
            <a:r>
              <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 Unit Test</a:t>
            </a:r>
            <a:endParaRPr/>
          </a:p>
        </p:txBody>
      </p:sp>
      <p:sp>
        <p:nvSpPr>
          <p:cNvPr id="280" name="Google Shape;280;p33"/>
          <p:cNvSpPr txBox="1"/>
          <p:nvPr>
            <p:ph idx="1" type="body"/>
          </p:nvPr>
        </p:nvSpPr>
        <p:spPr>
          <a:xfrm>
            <a:off x="329175" y="1282400"/>
            <a:ext cx="44127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Java-based unit testing (JUnit).</a:t>
            </a:r>
            <a:r>
              <a:rPr lang="sv-SE"/>
              <a:t> </a:t>
            </a:r>
            <a:endParaRPr/>
          </a:p>
          <a:p>
            <a:pPr indent="-381000" lvl="0" marL="457200" marR="0" rtl="0" algn="l">
              <a:lnSpc>
                <a:spcPct val="100000"/>
              </a:lnSpc>
              <a:spcBef>
                <a:spcPts val="600"/>
              </a:spcBef>
              <a:spcAft>
                <a:spcPts val="0"/>
              </a:spcAft>
              <a:buSzPts val="2400"/>
              <a:buChar char="•"/>
            </a:pPr>
            <a:r>
              <a:rPr lang="sv-SE" sz="2400"/>
              <a:t>Choose a target unit.</a:t>
            </a:r>
            <a:endParaRPr sz="2400"/>
          </a:p>
          <a:p>
            <a:pPr indent="-381000" lvl="1" marL="914400" marR="0" rtl="0" algn="l">
              <a:lnSpc>
                <a:spcPct val="100000"/>
              </a:lnSpc>
              <a:spcBef>
                <a:spcPts val="0"/>
              </a:spcBef>
              <a:spcAft>
                <a:spcPts val="0"/>
              </a:spcAft>
              <a:buSzPts val="2400"/>
              <a:buChar char="•"/>
            </a:pPr>
            <a:r>
              <a:rPr lang="sv-SE" sz="2400"/>
              <a:t>Ex. Calculator to right.</a:t>
            </a:r>
            <a:endParaRPr sz="2400"/>
          </a:p>
          <a:p>
            <a:pPr indent="-381000" lvl="0" marL="457200" marR="0" rtl="0" algn="l">
              <a:lnSpc>
                <a:spcPct val="100000"/>
              </a:lnSpc>
              <a:spcBef>
                <a:spcPts val="0"/>
              </a:spcBef>
              <a:spcAft>
                <a:spcPts val="0"/>
              </a:spcAft>
              <a:buSzPts val="2400"/>
              <a:buChar char="•"/>
            </a:pPr>
            <a:r>
              <a:rPr lang="sv-SE" sz="2400"/>
              <a:t>Create a test class.</a:t>
            </a:r>
            <a:endParaRPr sz="2400"/>
          </a:p>
          <a:p>
            <a:pPr indent="-381000" lvl="1" marL="914400" marR="0" rtl="0" algn="l">
              <a:lnSpc>
                <a:spcPct val="100000"/>
              </a:lnSpc>
              <a:spcBef>
                <a:spcPts val="0"/>
              </a:spcBef>
              <a:spcAft>
                <a:spcPts val="0"/>
              </a:spcAft>
              <a:buSzPts val="2400"/>
              <a:buChar char="•"/>
            </a:pPr>
            <a:r>
              <a:rPr lang="sv-SE" sz="2400"/>
              <a:t>Unit tests are methods marked with @Test.</a:t>
            </a:r>
            <a:endParaRPr sz="2400"/>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81" name="Google Shape;281;p33"/>
          <p:cNvSpPr txBox="1"/>
          <p:nvPr>
            <p:ph idx="1" type="body"/>
          </p:nvPr>
        </p:nvSpPr>
        <p:spPr>
          <a:xfrm>
            <a:off x="4804025" y="1107575"/>
            <a:ext cx="40017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82" name="Google Shape;28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a:t>
            </a:r>
            <a:r>
              <a:rPr lang="sv-SE"/>
              <a:t>Test Skeleton</a:t>
            </a:r>
            <a:endParaRPr/>
          </a:p>
        </p:txBody>
      </p:sp>
      <p:sp>
        <p:nvSpPr>
          <p:cNvPr id="288" name="Google Shape;28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@Test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public void test&lt;Feature or Method Name&gt;_&lt;Testing Context&gt;() {</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//Define Inputs</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try{ //Try to get output.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}catch(Exception error){</a:t>
            </a:r>
            <a:endParaRPr sz="1400">
              <a:latin typeface="Consolas"/>
              <a:ea typeface="Consolas"/>
              <a:cs typeface="Consolas"/>
              <a:sym typeface="Consolas"/>
            </a:endParaRPr>
          </a:p>
          <a:p>
            <a:pPr indent="457200" lvl="0" marL="457200" marR="0" rtl="0" algn="l">
              <a:lnSpc>
                <a:spcPct val="100000"/>
              </a:lnSpc>
              <a:spcBef>
                <a:spcPts val="600"/>
              </a:spcBef>
              <a:spcAft>
                <a:spcPts val="0"/>
              </a:spcAft>
              <a:buNone/>
            </a:pPr>
            <a:r>
              <a:rPr b="1" lang="sv-SE" sz="1400">
                <a:latin typeface="Consolas"/>
                <a:ea typeface="Consolas"/>
                <a:cs typeface="Consolas"/>
                <a:sym typeface="Consolas"/>
              </a:rPr>
              <a:t>fail</a:t>
            </a:r>
            <a:r>
              <a:rPr lang="sv-SE" sz="1400">
                <a:latin typeface="Consolas"/>
                <a:ea typeface="Consolas"/>
                <a:cs typeface="Consolas"/>
                <a:sym typeface="Consolas"/>
              </a:rPr>
              <a:t>("Why did it fail?");</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//Compare expected and actual values through assertions or through </a:t>
            </a:r>
            <a:br>
              <a:rPr lang="sv-SE" sz="1400">
                <a:latin typeface="Consolas"/>
                <a:ea typeface="Consolas"/>
                <a:cs typeface="Consolas"/>
                <a:sym typeface="Consolas"/>
              </a:rPr>
            </a:br>
            <a:r>
              <a:rPr lang="sv-SE" sz="1400">
                <a:latin typeface="Consolas"/>
                <a:ea typeface="Consolas"/>
                <a:cs typeface="Consolas"/>
                <a:sym typeface="Consolas"/>
              </a:rPr>
              <a:t>     //if-statements/fail commands</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89" name="Google Shape;28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0" name="Google Shape;290;p34"/>
          <p:cNvSpPr/>
          <p:nvPr/>
        </p:nvSpPr>
        <p:spPr>
          <a:xfrm>
            <a:off x="1795675" y="1963150"/>
            <a:ext cx="57960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Type of scenario, and expectation on outcome.</a:t>
            </a:r>
            <a:endParaRPr b="1"/>
          </a:p>
          <a:p>
            <a:pPr indent="0" lvl="0" marL="0" rtl="0" algn="l">
              <a:spcBef>
                <a:spcPts val="0"/>
              </a:spcBef>
              <a:spcAft>
                <a:spcPts val="0"/>
              </a:spcAft>
              <a:buNone/>
            </a:pPr>
            <a:r>
              <a:rPr b="1" lang="sv-SE"/>
              <a:t>I.e., </a:t>
            </a:r>
            <a:r>
              <a:rPr b="1" lang="sv-SE">
                <a:latin typeface="Consolas"/>
                <a:ea typeface="Consolas"/>
                <a:cs typeface="Consolas"/>
                <a:sym typeface="Consolas"/>
              </a:rPr>
              <a:t>testEvaluate_GoodInput() </a:t>
            </a:r>
            <a:r>
              <a:rPr b="1" lang="sv-SE"/>
              <a:t>or </a:t>
            </a:r>
            <a:r>
              <a:rPr b="1" lang="sv-SE">
                <a:latin typeface="Consolas"/>
                <a:ea typeface="Consolas"/>
                <a:cs typeface="Consolas"/>
                <a:sym typeface="Consolas"/>
              </a:rPr>
              <a:t>testEvaluate_NullInput()</a:t>
            </a:r>
            <a:endParaRPr b="1">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JUnit Tests</a:t>
            </a:r>
            <a:endParaRPr/>
          </a:p>
        </p:txBody>
      </p:sp>
      <p:sp>
        <p:nvSpPr>
          <p:cNvPr id="296" name="Google Shape;296;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2400"/>
          </a:p>
        </p:txBody>
      </p:sp>
      <p:sp>
        <p:nvSpPr>
          <p:cNvPr id="297" name="Google Shape;297;p35"/>
          <p:cNvSpPr txBox="1"/>
          <p:nvPr>
            <p:ph idx="1" type="body"/>
          </p:nvPr>
        </p:nvSpPr>
        <p:spPr>
          <a:xfrm>
            <a:off x="4488550" y="1200150"/>
            <a:ext cx="45321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import static</a:t>
            </a:r>
            <a:r>
              <a:rPr lang="sv-SE" sz="1200">
                <a:solidFill>
                  <a:srgbClr val="333333"/>
                </a:solidFill>
                <a:latin typeface="Consolas"/>
                <a:ea typeface="Consolas"/>
                <a:cs typeface="Consolas"/>
                <a:sym typeface="Consolas"/>
              </a:rPr>
              <a:t> org.junit.jupiter.api.Assertions.assertEquals;</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import</a:t>
            </a:r>
            <a:r>
              <a:rPr lang="sv-SE" sz="1200">
                <a:solidFill>
                  <a:srgbClr val="333333"/>
                </a:solidFill>
                <a:latin typeface="Consolas"/>
                <a:ea typeface="Consolas"/>
                <a:cs typeface="Consolas"/>
                <a:sym typeface="Consolas"/>
              </a:rPr>
              <a:t> org.junit.jupiter.api.Test;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class</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CalculatorTest</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testEvaluate_Valid_ShouldPass</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Calculator 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Calculator();</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int</a:t>
            </a:r>
            <a:r>
              <a:rPr lang="sv-SE" sz="1200">
                <a:solidFill>
                  <a:srgbClr val="333333"/>
                </a:solidFill>
                <a:latin typeface="Consolas"/>
                <a:ea typeface="Consolas"/>
                <a:cs typeface="Consolas"/>
                <a:sym typeface="Consolas"/>
              </a:rPr>
              <a:t> sum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calculator</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evaluate(</a:t>
            </a:r>
            <a:r>
              <a:rPr lang="sv-SE" sz="1200">
                <a:solidFill>
                  <a:srgbClr val="183691"/>
                </a:solidFill>
                <a:latin typeface="Consolas"/>
                <a:ea typeface="Consolas"/>
                <a:cs typeface="Consolas"/>
                <a:sym typeface="Consolas"/>
              </a:rPr>
              <a:t>"1+2+3"</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0086B3"/>
                </a:solidFill>
                <a:latin typeface="Consolas"/>
                <a:ea typeface="Consolas"/>
                <a:cs typeface="Consolas"/>
                <a:sym typeface="Consolas"/>
              </a:rPr>
              <a:t>6</a:t>
            </a:r>
            <a:r>
              <a:rPr lang="sv-SE" sz="1200">
                <a:solidFill>
                  <a:srgbClr val="333333"/>
                </a:solidFill>
                <a:latin typeface="Consolas"/>
                <a:ea typeface="Consolas"/>
                <a:cs typeface="Consolas"/>
                <a:sym typeface="Consolas"/>
              </a:rPr>
              <a:t>, sum);</a:t>
            </a:r>
            <a:endParaRPr sz="12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null;</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spcBef>
                <a:spcPts val="0"/>
              </a:spcBef>
              <a:spcAft>
                <a:spcPts val="0"/>
              </a:spcAft>
              <a:buNone/>
            </a:pPr>
            <a:r>
              <a:t/>
            </a:r>
            <a:endParaRPr sz="1200"/>
          </a:p>
        </p:txBody>
      </p:sp>
      <p:sp>
        <p:nvSpPr>
          <p:cNvPr id="298" name="Google Shape;298;p35"/>
          <p:cNvSpPr/>
          <p:nvPr/>
        </p:nvSpPr>
        <p:spPr>
          <a:xfrm>
            <a:off x="5923975" y="1352281"/>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Convention - name the test class after the class it is testing or the functionality being tested.</a:t>
            </a:r>
            <a:endParaRPr/>
          </a:p>
        </p:txBody>
      </p:sp>
      <p:sp>
        <p:nvSpPr>
          <p:cNvPr id="299" name="Google Shape;299;p35"/>
          <p:cNvSpPr/>
          <p:nvPr/>
        </p:nvSpPr>
        <p:spPr>
          <a:xfrm>
            <a:off x="1409025" y="2078994"/>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t>@test</a:t>
            </a:r>
            <a:r>
              <a:rPr lang="sv-SE"/>
              <a:t>.</a:t>
            </a:r>
            <a:endParaRPr/>
          </a:p>
        </p:txBody>
      </p:sp>
      <p:sp>
        <p:nvSpPr>
          <p:cNvPr id="300" name="Google Shape;300;p35"/>
          <p:cNvSpPr/>
          <p:nvPr/>
        </p:nvSpPr>
        <p:spPr>
          <a:xfrm>
            <a:off x="3536500" y="2913975"/>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301" name="Google Shape;301;p35"/>
          <p:cNvSpPr/>
          <p:nvPr/>
        </p:nvSpPr>
        <p:spPr>
          <a:xfrm>
            <a:off x="3536500" y="3252175"/>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302" name="Google Shape;302;p35"/>
          <p:cNvSpPr/>
          <p:nvPr/>
        </p:nvSpPr>
        <p:spPr>
          <a:xfrm>
            <a:off x="8231600" y="3212175"/>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303" name="Google Shape;303;p35"/>
          <p:cNvSpPr/>
          <p:nvPr/>
        </p:nvSpPr>
        <p:spPr>
          <a:xfrm>
            <a:off x="6828250" y="3456300"/>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
        <p:nvSpPr>
          <p:cNvPr id="304" name="Google Shape;304;p35"/>
          <p:cNvSpPr/>
          <p:nvPr/>
        </p:nvSpPr>
        <p:spPr>
          <a:xfrm>
            <a:off x="6723625" y="3806231"/>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Tear Down</a:t>
            </a:r>
            <a:endParaRPr/>
          </a:p>
        </p:txBody>
      </p:sp>
      <p:sp>
        <p:nvSpPr>
          <p:cNvPr id="305" name="Google Shape;305;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8"/>
                                        </p:tgtEl>
                                      </p:cBhvr>
                                    </p:animEffect>
                                    <p:set>
                                      <p:cBhvr>
                                        <p:cTn dur="1" fill="hold">
                                          <p:stCondLst>
                                            <p:cond delay="0"/>
                                          </p:stCondLst>
                                        </p:cTn>
                                        <p:tgtEl>
                                          <p:spTgt spid="2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9"/>
                                        </p:tgtEl>
                                      </p:cBhvr>
                                    </p:animEffect>
                                    <p:set>
                                      <p:cBhvr>
                                        <p:cTn dur="1" fill="hold">
                                          <p:stCondLst>
                                            <p:cond delay="0"/>
                                          </p:stCondLst>
                                        </p:cTn>
                                        <p:tgtEl>
                                          <p:spTgt spid="2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a:t>
            </a:r>
            <a:r>
              <a:rPr lang="sv-SE"/>
              <a:t> Testing</a:t>
            </a:r>
            <a:endParaRPr/>
          </a:p>
        </p:txBody>
      </p:sp>
      <p:sp>
        <p:nvSpPr>
          <p:cNvPr id="311" name="Google Shape;311;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After </a:t>
            </a:r>
            <a:r>
              <a:rPr lang="sv-SE"/>
              <a:t>testing units, test their </a:t>
            </a:r>
            <a:r>
              <a:rPr b="1" lang="sv-SE"/>
              <a:t>integration</a:t>
            </a:r>
            <a:r>
              <a:rPr lang="sv-SE"/>
              <a:t>.</a:t>
            </a:r>
            <a:endParaRPr/>
          </a:p>
          <a:p>
            <a:pPr indent="-368300" lvl="1" marL="914400" rtl="0" algn="l">
              <a:spcBef>
                <a:spcPts val="500"/>
              </a:spcBef>
              <a:spcAft>
                <a:spcPts val="0"/>
              </a:spcAft>
              <a:buSzPts val="2200"/>
              <a:buChar char="•"/>
            </a:pPr>
            <a:r>
              <a:rPr lang="sv-SE"/>
              <a:t>Integrate units in one subsystem.</a:t>
            </a:r>
            <a:endParaRPr/>
          </a:p>
          <a:p>
            <a:pPr indent="-368300" lvl="1" marL="914400" rtl="0" algn="l">
              <a:spcBef>
                <a:spcPts val="500"/>
              </a:spcBef>
              <a:spcAft>
                <a:spcPts val="0"/>
              </a:spcAft>
              <a:buSzPts val="2200"/>
              <a:buChar char="•"/>
            </a:pPr>
            <a:r>
              <a:rPr lang="sv-SE"/>
              <a:t>Then integrate the subsystems.</a:t>
            </a:r>
            <a:endParaRPr/>
          </a:p>
          <a:p>
            <a:pPr indent="-393700" lvl="0" marL="457200" rtl="0" algn="l">
              <a:spcBef>
                <a:spcPts val="1000"/>
              </a:spcBef>
              <a:spcAft>
                <a:spcPts val="0"/>
              </a:spcAft>
              <a:buSzPts val="2600"/>
              <a:buChar char="•"/>
            </a:pPr>
            <a:r>
              <a:rPr lang="sv-SE"/>
              <a:t>Test input through a defined interface. </a:t>
            </a:r>
            <a:endParaRPr/>
          </a:p>
          <a:p>
            <a:pPr indent="-368300" lvl="1" marL="914400" rtl="0" algn="l">
              <a:spcBef>
                <a:spcPts val="500"/>
              </a:spcBef>
              <a:spcAft>
                <a:spcPts val="0"/>
              </a:spcAft>
              <a:buSzPts val="2200"/>
              <a:buChar char="•"/>
            </a:pPr>
            <a:r>
              <a:rPr lang="sv-SE"/>
              <a:t>Focus on showing that functionality accessed through interfaces is correct.</a:t>
            </a:r>
            <a:endParaRPr/>
          </a:p>
          <a:p>
            <a:pPr indent="-368300" lvl="1" marL="914400" rtl="0" algn="l">
              <a:spcBef>
                <a:spcPts val="500"/>
              </a:spcBef>
              <a:spcAft>
                <a:spcPts val="0"/>
              </a:spcAft>
              <a:buSzPts val="2200"/>
              <a:buChar char="•"/>
            </a:pPr>
            <a:r>
              <a:rPr lang="sv-SE"/>
              <a:t>Subsystems: “Top-Level” Class, API</a:t>
            </a:r>
            <a:endParaRPr/>
          </a:p>
          <a:p>
            <a:pPr indent="-368300" lvl="1" marL="914400" rtl="0" algn="l">
              <a:spcBef>
                <a:spcPts val="500"/>
              </a:spcBef>
              <a:spcAft>
                <a:spcPts val="0"/>
              </a:spcAft>
              <a:buSzPts val="2200"/>
              <a:buChar char="•"/>
            </a:pPr>
            <a:r>
              <a:rPr lang="sv-SE"/>
              <a:t>System: API, GUI, CLI, … </a:t>
            </a:r>
            <a:endParaRPr/>
          </a:p>
          <a:p>
            <a:pPr indent="0" lvl="0" marL="0" rtl="0" algn="l">
              <a:spcBef>
                <a:spcPts val="1000"/>
              </a:spcBef>
              <a:spcAft>
                <a:spcPts val="0"/>
              </a:spcAft>
              <a:buNone/>
            </a:pPr>
            <a:r>
              <a:t/>
            </a:r>
            <a:endParaRPr/>
          </a:p>
        </p:txBody>
      </p:sp>
      <p:sp>
        <p:nvSpPr>
          <p:cNvPr id="312" name="Google Shape;31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a:t>
            </a:r>
            <a:r>
              <a:rPr lang="sv-SE"/>
              <a:t> Testing</a:t>
            </a:r>
            <a:endParaRPr/>
          </a:p>
        </p:txBody>
      </p:sp>
      <p:sp>
        <p:nvSpPr>
          <p:cNvPr id="318" name="Google Shape;318;p37"/>
          <p:cNvSpPr txBox="1"/>
          <p:nvPr>
            <p:ph idx="1" type="body"/>
          </p:nvPr>
        </p:nvSpPr>
        <p:spPr>
          <a:xfrm>
            <a:off x="468896" y="1282400"/>
            <a:ext cx="4731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a:t>
            </a:r>
            <a:r>
              <a:rPr lang="sv-SE"/>
              <a:t>ubsystem made up classes of A, B, and C. We have performed unit testing...</a:t>
            </a:r>
            <a:endParaRPr/>
          </a:p>
          <a:p>
            <a:pPr indent="-368300" lvl="0" marL="457200" rtl="0" algn="l">
              <a:spcBef>
                <a:spcPts val="1000"/>
              </a:spcBef>
              <a:spcAft>
                <a:spcPts val="0"/>
              </a:spcAft>
              <a:buSzPts val="2200"/>
              <a:buChar char="•"/>
            </a:pPr>
            <a:r>
              <a:rPr lang="sv-SE" sz="2200"/>
              <a:t>Classes work together to perform subsystem functions.</a:t>
            </a:r>
            <a:endParaRPr sz="2200"/>
          </a:p>
          <a:p>
            <a:pPr indent="-368300" lvl="0" marL="457200" rtl="0" algn="l">
              <a:spcBef>
                <a:spcPts val="1000"/>
              </a:spcBef>
              <a:spcAft>
                <a:spcPts val="0"/>
              </a:spcAft>
              <a:buSzPts val="2200"/>
              <a:buChar char="•"/>
            </a:pPr>
            <a:r>
              <a:rPr lang="sv-SE" sz="2200"/>
              <a:t>Tests applied to the interface of the subsystem they form.</a:t>
            </a:r>
            <a:endParaRPr sz="2200"/>
          </a:p>
          <a:p>
            <a:pPr indent="-368300" lvl="0" marL="457200" rtl="0" algn="l">
              <a:spcBef>
                <a:spcPts val="1000"/>
              </a:spcBef>
              <a:spcAft>
                <a:spcPts val="0"/>
              </a:spcAft>
              <a:buSzPts val="2200"/>
              <a:buChar char="•"/>
            </a:pPr>
            <a:r>
              <a:rPr lang="sv-SE" sz="2200"/>
              <a:t>Errors in combined behavior not caught by unit testing.</a:t>
            </a:r>
            <a:endParaRPr sz="1400"/>
          </a:p>
        </p:txBody>
      </p:sp>
      <p:sp>
        <p:nvSpPr>
          <p:cNvPr id="319" name="Google Shape;319;p37"/>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21" name="Google Shape;321;p37"/>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322" name="Google Shape;322;p37"/>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323" name="Google Shape;323;p37"/>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324" name="Google Shape;324;p37"/>
          <p:cNvCxnSpPr>
            <a:stCxn id="322" idx="2"/>
            <a:endCxn id="321"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325" name="Google Shape;325;p37"/>
          <p:cNvCxnSpPr>
            <a:stCxn id="321" idx="1"/>
            <a:endCxn id="320"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326" name="Google Shape;326;p37"/>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327" name="Google Shape;327;p37"/>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328" name="Google Shape;328;p37"/>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37"/>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37"/>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37"/>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37"/>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3" name="Google Shape;333;p37"/>
          <p:cNvCxnSpPr>
            <a:stCxn id="327" idx="2"/>
            <a:endCxn id="328"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37"/>
          <p:cNvCxnSpPr>
            <a:stCxn id="327" idx="2"/>
            <a:endCxn id="329"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37"/>
          <p:cNvCxnSpPr>
            <a:stCxn id="327" idx="2"/>
            <a:endCxn id="330"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37"/>
          <p:cNvCxnSpPr>
            <a:stCxn id="327" idx="2"/>
            <a:endCxn id="331"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37"/>
          <p:cNvCxnSpPr>
            <a:stCxn id="327" idx="2"/>
            <a:endCxn id="332"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338" name="Google Shape;338;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a:t>
            </a:r>
            <a:endParaRPr/>
          </a:p>
        </p:txBody>
      </p:sp>
      <p:sp>
        <p:nvSpPr>
          <p:cNvPr id="344" name="Google Shape;344;p38"/>
          <p:cNvSpPr txBox="1"/>
          <p:nvPr>
            <p:ph idx="1" type="body"/>
          </p:nvPr>
        </p:nvSpPr>
        <p:spPr>
          <a:xfrm>
            <a:off x="468900" y="1158025"/>
            <a:ext cx="8217900" cy="3604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Interface Misuse</a:t>
            </a:r>
            <a:endParaRPr/>
          </a:p>
          <a:p>
            <a:pPr indent="-368300" lvl="1" marL="914400" rtl="0" algn="l">
              <a:spcBef>
                <a:spcPts val="500"/>
              </a:spcBef>
              <a:spcAft>
                <a:spcPts val="0"/>
              </a:spcAft>
              <a:buSzPts val="2200"/>
              <a:buChar char="•"/>
            </a:pPr>
            <a:r>
              <a:rPr lang="sv-SE"/>
              <a:t>Malformed data, order, number of parameters.</a:t>
            </a:r>
            <a:endParaRPr/>
          </a:p>
          <a:p>
            <a:pPr indent="-393700" lvl="0" marL="457200" rtl="0" algn="l">
              <a:spcBef>
                <a:spcPts val="1000"/>
              </a:spcBef>
              <a:spcAft>
                <a:spcPts val="0"/>
              </a:spcAft>
              <a:buSzPts val="2600"/>
              <a:buChar char="•"/>
            </a:pPr>
            <a:r>
              <a:rPr lang="sv-SE"/>
              <a:t>Interface Misunderstanding</a:t>
            </a:r>
            <a:endParaRPr/>
          </a:p>
          <a:p>
            <a:pPr indent="-368300" lvl="1" marL="914400" rtl="0" algn="l">
              <a:spcBef>
                <a:spcPts val="500"/>
              </a:spcBef>
              <a:spcAft>
                <a:spcPts val="0"/>
              </a:spcAft>
              <a:buSzPts val="2200"/>
              <a:buChar char="•"/>
            </a:pPr>
            <a:r>
              <a:rPr lang="sv-SE"/>
              <a:t>Incorrect assumptions made about called component. </a:t>
            </a:r>
            <a:endParaRPr/>
          </a:p>
          <a:p>
            <a:pPr indent="-368300" lvl="1" marL="914400" rtl="0" algn="l">
              <a:spcBef>
                <a:spcPts val="500"/>
              </a:spcBef>
              <a:spcAft>
                <a:spcPts val="0"/>
              </a:spcAft>
              <a:buSzPts val="2200"/>
              <a:buChar char="•"/>
            </a:pPr>
            <a:r>
              <a:rPr lang="sv-SE"/>
              <a:t>A binary search called with an unordered array.</a:t>
            </a:r>
            <a:endParaRPr/>
          </a:p>
          <a:p>
            <a:pPr indent="-393700" lvl="0" marL="457200" rtl="0" algn="l">
              <a:spcBef>
                <a:spcPts val="1000"/>
              </a:spcBef>
              <a:spcAft>
                <a:spcPts val="0"/>
              </a:spcAft>
              <a:buSzPts val="2600"/>
              <a:buChar char="•"/>
            </a:pPr>
            <a:r>
              <a:rPr lang="sv-SE"/>
              <a:t>Timing Errors</a:t>
            </a:r>
            <a:endParaRPr/>
          </a:p>
          <a:p>
            <a:pPr indent="-368300" lvl="1" marL="914400" rtl="0" algn="l">
              <a:spcBef>
                <a:spcPts val="500"/>
              </a:spcBef>
              <a:spcAft>
                <a:spcPts val="0"/>
              </a:spcAft>
              <a:buSzPts val="2200"/>
              <a:buChar char="•"/>
            </a:pPr>
            <a:r>
              <a:rPr lang="sv-SE"/>
              <a:t>Producer of data and consumer of data access data in the wrong order.</a:t>
            </a:r>
            <a:endParaRPr/>
          </a:p>
          <a:p>
            <a:pPr indent="0" lvl="0" marL="0" rtl="0" algn="l">
              <a:spcBef>
                <a:spcPts val="1000"/>
              </a:spcBef>
              <a:spcAft>
                <a:spcPts val="0"/>
              </a:spcAft>
              <a:buNone/>
            </a:pPr>
            <a:r>
              <a:t/>
            </a:r>
            <a:endParaRPr/>
          </a:p>
        </p:txBody>
      </p:sp>
      <p:sp>
        <p:nvSpPr>
          <p:cNvPr id="345" name="Google Shape;345;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2" name="Google Shape;352;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Percentages</a:t>
            </a:r>
            <a:endParaRPr/>
          </a:p>
        </p:txBody>
      </p:sp>
      <p:sp>
        <p:nvSpPr>
          <p:cNvPr id="353" name="Google Shape;353;p3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Unit tests verify behavior of a single class.</a:t>
            </a:r>
            <a:endParaRPr sz="2400"/>
          </a:p>
          <a:p>
            <a:pPr indent="-368300" lvl="1" marL="914400" rtl="0" algn="l">
              <a:spcBef>
                <a:spcPts val="0"/>
              </a:spcBef>
              <a:spcAft>
                <a:spcPts val="0"/>
              </a:spcAft>
              <a:buSzPts val="2200"/>
              <a:buChar char="•"/>
            </a:pPr>
            <a:r>
              <a:rPr lang="sv-SE"/>
              <a:t>70% of your tests.</a:t>
            </a:r>
            <a:endParaRPr/>
          </a:p>
          <a:p>
            <a:pPr indent="-381000" lvl="0" marL="457200" rtl="0" algn="l">
              <a:spcBef>
                <a:spcPts val="0"/>
              </a:spcBef>
              <a:spcAft>
                <a:spcPts val="0"/>
              </a:spcAft>
              <a:buSzPts val="2400"/>
              <a:buChar char="•"/>
            </a:pPr>
            <a:r>
              <a:rPr lang="sv-SE" sz="2400"/>
              <a:t>Integration tests verify class interactions in a portion of the app.</a:t>
            </a:r>
            <a:endParaRPr sz="2400"/>
          </a:p>
          <a:p>
            <a:pPr indent="-368300" lvl="1" marL="914400" rtl="0" algn="l">
              <a:spcBef>
                <a:spcPts val="0"/>
              </a:spcBef>
              <a:spcAft>
                <a:spcPts val="0"/>
              </a:spcAft>
              <a:buSzPts val="2200"/>
              <a:buChar char="•"/>
            </a:pPr>
            <a:r>
              <a:rPr lang="sv-SE"/>
              <a:t>20% of your tests.</a:t>
            </a:r>
            <a:endParaRPr/>
          </a:p>
          <a:p>
            <a:pPr indent="-381000" lvl="0" marL="457200" rtl="0" algn="l">
              <a:spcBef>
                <a:spcPts val="0"/>
              </a:spcBef>
              <a:spcAft>
                <a:spcPts val="0"/>
              </a:spcAft>
              <a:buSzPts val="2400"/>
              <a:buChar char="•"/>
            </a:pPr>
            <a:r>
              <a:rPr lang="sv-SE" sz="2400"/>
              <a:t>UI tests verify end-to-end journey over the app.</a:t>
            </a:r>
            <a:endParaRPr sz="2400"/>
          </a:p>
          <a:p>
            <a:pPr indent="-368300" lvl="1" marL="914400" rtl="0" algn="l">
              <a:spcBef>
                <a:spcPts val="0"/>
              </a:spcBef>
              <a:spcAft>
                <a:spcPts val="0"/>
              </a:spcAft>
              <a:buSzPts val="2200"/>
              <a:buChar char="•"/>
            </a:pPr>
            <a:r>
              <a:rPr lang="sv-SE"/>
              <a:t>10% of your tests.</a:t>
            </a:r>
            <a:endParaRPr/>
          </a:p>
        </p:txBody>
      </p:sp>
      <p:pic>
        <p:nvPicPr>
          <p:cNvPr id="354" name="Google Shape;354;p39"/>
          <p:cNvPicPr preferRelativeResize="0"/>
          <p:nvPr/>
        </p:nvPicPr>
        <p:blipFill>
          <a:blip r:embed="rId3">
            <a:alphaModFix/>
          </a:blip>
          <a:stretch>
            <a:fillRect/>
          </a:stretch>
        </p:blipFill>
        <p:spPr>
          <a:xfrm>
            <a:off x="4572000" y="1407850"/>
            <a:ext cx="4572000" cy="28155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1" name="Google Shape;361;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362" name="Google Shape;362;p40"/>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81000" lvl="0" marL="457200" marR="0" rtl="0" algn="l">
              <a:lnSpc>
                <a:spcPct val="90000"/>
              </a:lnSpc>
              <a:spcBef>
                <a:spcPts val="1000"/>
              </a:spcBef>
              <a:spcAft>
                <a:spcPts val="0"/>
              </a:spcAft>
              <a:buClr>
                <a:schemeClr val="dk1"/>
              </a:buClr>
              <a:buSzPts val="2400"/>
              <a:buFont typeface="Arial"/>
              <a:buChar char="•"/>
            </a:pPr>
            <a:r>
              <a:rPr lang="sv-SE" sz="2400"/>
              <a:t>70/20/10 recommended.</a:t>
            </a:r>
            <a:endParaRPr sz="2400"/>
          </a:p>
          <a:p>
            <a:pPr indent="-381000" lvl="0" marL="457200" marR="0" rtl="0" algn="l">
              <a:lnSpc>
                <a:spcPct val="90000"/>
              </a:lnSpc>
              <a:spcBef>
                <a:spcPts val="0"/>
              </a:spcBef>
              <a:spcAft>
                <a:spcPts val="0"/>
              </a:spcAft>
              <a:buSzPts val="2400"/>
              <a:buChar char="•"/>
            </a:pPr>
            <a:r>
              <a:rPr lang="sv-SE" sz="2400"/>
              <a:t>Unit tests execute quickly, without emulator or devices.</a:t>
            </a:r>
            <a:endParaRPr sz="2400"/>
          </a:p>
          <a:p>
            <a:pPr indent="-381000" lvl="0" marL="457200" marR="0" rtl="0" algn="l">
              <a:lnSpc>
                <a:spcPct val="90000"/>
              </a:lnSpc>
              <a:spcBef>
                <a:spcPts val="0"/>
              </a:spcBef>
              <a:spcAft>
                <a:spcPts val="0"/>
              </a:spcAft>
              <a:buSzPts val="2400"/>
              <a:buChar char="•"/>
            </a:pPr>
            <a:r>
              <a:rPr lang="sv-SE" sz="2400"/>
              <a:t>UI tests must run in Android, are very slow.</a:t>
            </a:r>
            <a:endParaRPr sz="2400"/>
          </a:p>
          <a:p>
            <a:pPr indent="-381000" lvl="0" marL="457200" marR="0" rtl="0" algn="l">
              <a:lnSpc>
                <a:spcPct val="90000"/>
              </a:lnSpc>
              <a:spcBef>
                <a:spcPts val="0"/>
              </a:spcBef>
              <a:spcAft>
                <a:spcPts val="0"/>
              </a:spcAft>
              <a:buSzPts val="2400"/>
              <a:buChar char="•"/>
            </a:pPr>
            <a:r>
              <a:rPr lang="sv-SE" sz="2400"/>
              <a:t>Well-tested units reduce likelihood of integration issues, making high levels of testing easier.</a:t>
            </a:r>
            <a:endParaRPr sz="2400"/>
          </a:p>
        </p:txBody>
      </p:sp>
      <p:pic>
        <p:nvPicPr>
          <p:cNvPr id="363" name="Google Shape;363;p40"/>
          <p:cNvPicPr preferRelativeResize="0"/>
          <p:nvPr/>
        </p:nvPicPr>
        <p:blipFill>
          <a:blip r:embed="rId3">
            <a:alphaModFix/>
          </a:blip>
          <a:stretch>
            <a:fillRect/>
          </a:stretch>
        </p:blipFill>
        <p:spPr>
          <a:xfrm>
            <a:off x="4572000" y="1407850"/>
            <a:ext cx="4572000" cy="28155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0" name="Google Shape;14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41" name="Google Shape;141;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testing at the system level.</a:t>
            </a:r>
            <a:endParaRPr/>
          </a:p>
          <a:p>
            <a:pPr indent="-368300" lvl="1" marL="914400" rtl="0" algn="l">
              <a:spcBef>
                <a:spcPts val="500"/>
              </a:spcBef>
              <a:spcAft>
                <a:spcPts val="0"/>
              </a:spcAft>
              <a:buSzPts val="2200"/>
              <a:buChar char="•"/>
            </a:pPr>
            <a:r>
              <a:rPr lang="sv-SE"/>
              <a:t>UI and Integration versus Unit Testing.</a:t>
            </a:r>
            <a:endParaRPr/>
          </a:p>
          <a:p>
            <a:pPr indent="-393700" lvl="0" marL="457200" rtl="0" algn="l">
              <a:spcBef>
                <a:spcPts val="1000"/>
              </a:spcBef>
              <a:spcAft>
                <a:spcPts val="0"/>
              </a:spcAft>
              <a:buSzPts val="2600"/>
              <a:buChar char="•"/>
            </a:pPr>
            <a:r>
              <a:rPr lang="sv-SE"/>
              <a:t>Introduce process for creating System-Level Tests.</a:t>
            </a:r>
            <a:endParaRPr/>
          </a:p>
          <a:p>
            <a:pPr indent="-368300" lvl="1" marL="914400" rtl="0" algn="l">
              <a:spcBef>
                <a:spcPts val="500"/>
              </a:spcBef>
              <a:spcAft>
                <a:spcPts val="0"/>
              </a:spcAft>
              <a:buSzPts val="2200"/>
              <a:buChar char="•"/>
            </a:pPr>
            <a:r>
              <a:rPr lang="sv-SE"/>
              <a:t>Identify Independently Testable Functionality</a:t>
            </a:r>
            <a:endParaRPr/>
          </a:p>
          <a:p>
            <a:pPr indent="-368300" lvl="1" marL="914400" rtl="0" algn="l">
              <a:spcBef>
                <a:spcPts val="500"/>
              </a:spcBef>
              <a:spcAft>
                <a:spcPts val="0"/>
              </a:spcAft>
              <a:buSzPts val="2200"/>
              <a:buChar char="•"/>
            </a:pPr>
            <a:r>
              <a:rPr lang="sv-SE"/>
              <a:t>Identify Representative Values</a:t>
            </a:r>
            <a:endParaRPr/>
          </a:p>
          <a:p>
            <a:pPr indent="-368300" lvl="1" marL="914400" rtl="0" algn="l">
              <a:spcBef>
                <a:spcPts val="500"/>
              </a:spcBef>
              <a:spcAft>
                <a:spcPts val="0"/>
              </a:spcAft>
              <a:buSzPts val="2200"/>
              <a:buChar char="•"/>
            </a:pPr>
            <a:r>
              <a:rPr lang="sv-SE"/>
              <a:t>Generate Test Case Specifications</a:t>
            </a:r>
            <a:endParaRPr/>
          </a:p>
          <a:p>
            <a:pPr indent="-368300" lvl="1" marL="914400" rtl="0" algn="l">
              <a:spcBef>
                <a:spcPts val="500"/>
              </a:spcBef>
              <a:spcAft>
                <a:spcPts val="0"/>
              </a:spcAft>
              <a:buSzPts val="2200"/>
              <a:buChar char="•"/>
            </a:pPr>
            <a:r>
              <a:rPr lang="sv-SE"/>
              <a:t>Generate Concrete Test Cases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0" name="Google Shape;37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Integration and UI Tests</a:t>
            </a:r>
            <a:endParaRPr/>
          </a:p>
        </p:txBody>
      </p:sp>
      <p:sp>
        <p:nvSpPr>
          <p:cNvPr id="371" name="Google Shape;371;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framework depends on language and interface type.</a:t>
            </a:r>
            <a:endParaRPr/>
          </a:p>
          <a:p>
            <a:pPr indent="-368300" lvl="1" marL="914400" rtl="0" algn="l">
              <a:spcBef>
                <a:spcPts val="500"/>
              </a:spcBef>
              <a:spcAft>
                <a:spcPts val="0"/>
              </a:spcAft>
              <a:buSzPts val="2200"/>
              <a:buChar char="•"/>
            </a:pPr>
            <a:r>
              <a:rPr lang="sv-SE"/>
              <a:t>Android: JUnit (Integration - AndroidX, UI - Espresso)</a:t>
            </a:r>
            <a:endParaRPr/>
          </a:p>
          <a:p>
            <a:pPr indent="-368300" lvl="1" marL="914400" rtl="0" algn="l">
              <a:spcBef>
                <a:spcPts val="500"/>
              </a:spcBef>
              <a:spcAft>
                <a:spcPts val="0"/>
              </a:spcAft>
              <a:buSzPts val="2200"/>
              <a:buChar char="•"/>
            </a:pPr>
            <a:r>
              <a:rPr lang="sv-SE"/>
              <a:t>RESTful API: Postman</a:t>
            </a:r>
            <a:endParaRPr/>
          </a:p>
          <a:p>
            <a:pPr indent="-368300" lvl="1" marL="914400" rtl="0" algn="l">
              <a:spcBef>
                <a:spcPts val="500"/>
              </a:spcBef>
              <a:spcAft>
                <a:spcPts val="0"/>
              </a:spcAft>
              <a:buSzPts val="2200"/>
              <a:buChar char="•"/>
            </a:pPr>
            <a:r>
              <a:rPr lang="sv-SE"/>
              <a:t>Browser-based GUI: Selenium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8" name="Google Shape;378;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Android UI Test</a:t>
            </a:r>
            <a:endParaRPr/>
          </a:p>
        </p:txBody>
      </p:sp>
      <p:sp>
        <p:nvSpPr>
          <p:cNvPr id="379" name="Google Shape;379;p42"/>
          <p:cNvSpPr txBox="1"/>
          <p:nvPr>
            <p:ph idx="1" type="body"/>
          </p:nvPr>
        </p:nvSpPr>
        <p:spPr>
          <a:xfrm>
            <a:off x="468890" y="1282390"/>
            <a:ext cx="8217900" cy="3480300"/>
          </a:xfrm>
          <a:prstGeom prst="rect">
            <a:avLst/>
          </a:prstGeom>
          <a:solidFill>
            <a:srgbClr val="000000"/>
          </a:solidFill>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sv-SE" sz="1700">
                <a:solidFill>
                  <a:srgbClr val="FFFFFF"/>
                </a:solidFill>
                <a:highlight>
                  <a:srgbClr val="000000"/>
                </a:highlight>
                <a:latin typeface="Consolas"/>
                <a:ea typeface="Consolas"/>
                <a:cs typeface="Consolas"/>
                <a:sym typeface="Consolas"/>
              </a:rPr>
              <a:t>@Test</a:t>
            </a:r>
            <a:endParaRPr sz="1700">
              <a:solidFill>
                <a:srgbClr val="FFFFFF"/>
              </a:solidFill>
              <a:highlight>
                <a:srgbClr val="000000"/>
              </a:highlight>
              <a:latin typeface="Consolas"/>
              <a:ea typeface="Consolas"/>
              <a:cs typeface="Consolas"/>
              <a:sym typeface="Consolas"/>
            </a:endParaRPr>
          </a:p>
          <a:p>
            <a:pPr indent="0" lvl="0" marL="0" rtl="0" algn="l">
              <a:lnSpc>
                <a:spcPct val="100000"/>
              </a:lnSpc>
              <a:spcBef>
                <a:spcPts val="1000"/>
              </a:spcBef>
              <a:spcAft>
                <a:spcPts val="0"/>
              </a:spcAft>
              <a:buNone/>
            </a:pPr>
            <a:r>
              <a:rPr lang="sv-SE" sz="1700">
                <a:solidFill>
                  <a:srgbClr val="FFFFFF"/>
                </a:solidFill>
                <a:highlight>
                  <a:srgbClr val="000000"/>
                </a:highlight>
                <a:latin typeface="Consolas"/>
                <a:ea typeface="Consolas"/>
                <a:cs typeface="Consolas"/>
                <a:sym typeface="Consolas"/>
              </a:rPr>
              <a:t>public void successfulLogin() {</a:t>
            </a:r>
            <a:endParaRPr sz="1700">
              <a:solidFill>
                <a:srgbClr val="FFFFFF"/>
              </a:solidFill>
              <a:highlight>
                <a:srgbClr val="000000"/>
              </a:highlight>
              <a:latin typeface="Consolas"/>
              <a:ea typeface="Consolas"/>
              <a:cs typeface="Consolas"/>
              <a:sym typeface="Consolas"/>
            </a:endParaRPr>
          </a:p>
          <a:p>
            <a:pPr indent="0" lvl="0" marL="0" rtl="0" algn="l">
              <a:lnSpc>
                <a:spcPct val="100000"/>
              </a:lnSpc>
              <a:spcBef>
                <a:spcPts val="1000"/>
              </a:spcBef>
              <a:spcAft>
                <a:spcPts val="0"/>
              </a:spcAft>
              <a:buNone/>
            </a:pPr>
            <a:r>
              <a:rPr lang="sv-SE" sz="1700">
                <a:solidFill>
                  <a:srgbClr val="FFFFFF"/>
                </a:solidFill>
                <a:highlight>
                  <a:srgbClr val="000000"/>
                </a:highlight>
                <a:latin typeface="Consolas"/>
                <a:ea typeface="Consolas"/>
                <a:cs typeface="Consolas"/>
                <a:sym typeface="Consolas"/>
              </a:rPr>
              <a:t>    LoginActivity activity =    </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ActivityScenario.launch(LoginActivity.class);</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onView(withId(R.id.user_name)).perform(typeText(“test_user”));</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onView(withId(R.id.password))</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.perform(typeText(“correct_password”));</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onView(withId(R.id.button)).perform(click());</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assertThat(getIntents().first())</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.hasComponentClass(HomeActivity.class);</a:t>
            </a:r>
            <a:endParaRPr sz="1700">
              <a:solidFill>
                <a:srgbClr val="FFFFFF"/>
              </a:solidFill>
              <a:highlight>
                <a:srgbClr val="000000"/>
              </a:highlight>
              <a:latin typeface="Consolas"/>
              <a:ea typeface="Consolas"/>
              <a:cs typeface="Consolas"/>
              <a:sym typeface="Consolas"/>
            </a:endParaRPr>
          </a:p>
          <a:p>
            <a:pPr indent="0" lvl="0" marL="0" rtl="0" algn="l">
              <a:lnSpc>
                <a:spcPct val="100000"/>
              </a:lnSpc>
              <a:spcBef>
                <a:spcPts val="1000"/>
              </a:spcBef>
              <a:spcAft>
                <a:spcPts val="0"/>
              </a:spcAft>
              <a:buNone/>
            </a:pPr>
            <a:r>
              <a:rPr lang="sv-SE" sz="1700">
                <a:solidFill>
                  <a:srgbClr val="FFFFFF"/>
                </a:solidFill>
                <a:highlight>
                  <a:srgbClr val="000000"/>
                </a:highlight>
                <a:latin typeface="Consolas"/>
                <a:ea typeface="Consolas"/>
                <a:cs typeface="Consolas"/>
                <a:sym typeface="Consolas"/>
              </a:rPr>
              <a:t> }</a:t>
            </a:r>
            <a:endParaRPr sz="1700">
              <a:solidFill>
                <a:srgbClr val="FFFFFF"/>
              </a:solidFill>
              <a:highlight>
                <a:srgbClr val="000000"/>
              </a:highlight>
              <a:latin typeface="Consolas"/>
              <a:ea typeface="Consolas"/>
              <a:cs typeface="Consolas"/>
              <a:sym typeface="Consolas"/>
            </a:endParaRPr>
          </a:p>
        </p:txBody>
      </p:sp>
      <p:sp>
        <p:nvSpPr>
          <p:cNvPr id="380" name="Google Shape;380;p42"/>
          <p:cNvSpPr/>
          <p:nvPr/>
        </p:nvSpPr>
        <p:spPr>
          <a:xfrm>
            <a:off x="5689775" y="551350"/>
            <a:ext cx="3063300" cy="101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Uses Espresso testing libraries to interact with Views and Intents.</a:t>
            </a:r>
            <a:endParaRPr b="1"/>
          </a:p>
          <a:p>
            <a:pPr indent="0" lvl="0" marL="0" rtl="0" algn="ctr">
              <a:spcBef>
                <a:spcPts val="0"/>
              </a:spcBef>
              <a:spcAft>
                <a:spcPts val="0"/>
              </a:spcAft>
              <a:buNone/>
            </a:pPr>
            <a:r>
              <a:rPr b="1" lang="sv-SE"/>
              <a:t>(Part of AndroidX)</a:t>
            </a:r>
            <a:endParaRPr b="1"/>
          </a:p>
        </p:txBody>
      </p:sp>
      <p:sp>
        <p:nvSpPr>
          <p:cNvPr id="381" name="Google Shape;381;p42"/>
          <p:cNvSpPr/>
          <p:nvPr/>
        </p:nvSpPr>
        <p:spPr>
          <a:xfrm>
            <a:off x="833250" y="2263150"/>
            <a:ext cx="7694400" cy="50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000">
                <a:solidFill>
                  <a:srgbClr val="FF0000"/>
                </a:solidFill>
              </a:rPr>
              <a:t>                                                                                               </a:t>
            </a:r>
            <a:r>
              <a:rPr b="1" lang="sv-SE" sz="2000">
                <a:solidFill>
                  <a:srgbClr val="FF0000"/>
                </a:solidFill>
              </a:rPr>
              <a:t>Setup</a:t>
            </a:r>
            <a:endParaRPr b="1" sz="2000">
              <a:solidFill>
                <a:srgbClr val="FF0000"/>
              </a:solidFill>
            </a:endParaRPr>
          </a:p>
        </p:txBody>
      </p:sp>
      <p:sp>
        <p:nvSpPr>
          <p:cNvPr id="382" name="Google Shape;382;p42"/>
          <p:cNvSpPr/>
          <p:nvPr/>
        </p:nvSpPr>
        <p:spPr>
          <a:xfrm>
            <a:off x="833250" y="2770550"/>
            <a:ext cx="7694400" cy="1016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sz="2000">
                <a:solidFill>
                  <a:srgbClr val="FF0000"/>
                </a:solidFill>
              </a:rPr>
              <a:t>Test Steps + Input</a:t>
            </a:r>
            <a:endParaRPr b="1" sz="2000">
              <a:solidFill>
                <a:srgbClr val="FF0000"/>
              </a:solidFill>
            </a:endParaRPr>
          </a:p>
        </p:txBody>
      </p:sp>
      <p:sp>
        <p:nvSpPr>
          <p:cNvPr id="383" name="Google Shape;383;p42"/>
          <p:cNvSpPr/>
          <p:nvPr/>
        </p:nvSpPr>
        <p:spPr>
          <a:xfrm>
            <a:off x="833250" y="3790050"/>
            <a:ext cx="7694400" cy="561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sz="2000">
                <a:solidFill>
                  <a:srgbClr val="FF0000"/>
                </a:solidFill>
              </a:rPr>
              <a:t>Test Oracle</a:t>
            </a:r>
            <a:endParaRPr b="1" sz="20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RESTful API Test - Postman</a:t>
            </a:r>
            <a:endParaRPr/>
          </a:p>
        </p:txBody>
      </p:sp>
      <p:sp>
        <p:nvSpPr>
          <p:cNvPr id="390" name="Google Shape;39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91" name="Google Shape;391;p43"/>
          <p:cNvPicPr preferRelativeResize="0"/>
          <p:nvPr/>
        </p:nvPicPr>
        <p:blipFill>
          <a:blip r:embed="rId3">
            <a:alphaModFix/>
          </a:blip>
          <a:stretch>
            <a:fillRect/>
          </a:stretch>
        </p:blipFill>
        <p:spPr>
          <a:xfrm>
            <a:off x="396875" y="1234450"/>
            <a:ext cx="3945074" cy="3657701"/>
          </a:xfrm>
          <a:prstGeom prst="rect">
            <a:avLst/>
          </a:prstGeom>
          <a:noFill/>
          <a:ln>
            <a:noFill/>
          </a:ln>
        </p:spPr>
      </p:pic>
      <p:pic>
        <p:nvPicPr>
          <p:cNvPr id="392" name="Google Shape;392;p43"/>
          <p:cNvPicPr preferRelativeResize="0"/>
          <p:nvPr/>
        </p:nvPicPr>
        <p:blipFill>
          <a:blip r:embed="rId4">
            <a:alphaModFix/>
          </a:blip>
          <a:stretch>
            <a:fillRect/>
          </a:stretch>
        </p:blipFill>
        <p:spPr>
          <a:xfrm>
            <a:off x="4680575" y="2392300"/>
            <a:ext cx="4170051" cy="1180200"/>
          </a:xfrm>
          <a:prstGeom prst="rect">
            <a:avLst/>
          </a:prstGeom>
          <a:noFill/>
          <a:ln>
            <a:noFill/>
          </a:ln>
        </p:spPr>
      </p:pic>
      <p:sp>
        <p:nvSpPr>
          <p:cNvPr id="393" name="Google Shape;393;p43"/>
          <p:cNvSpPr/>
          <p:nvPr/>
        </p:nvSpPr>
        <p:spPr>
          <a:xfrm>
            <a:off x="318900" y="1707650"/>
            <a:ext cx="4773300" cy="54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Step + Input</a:t>
            </a:r>
            <a:endParaRPr b="1">
              <a:solidFill>
                <a:srgbClr val="FF0000"/>
              </a:solidFill>
            </a:endParaRPr>
          </a:p>
        </p:txBody>
      </p:sp>
      <p:sp>
        <p:nvSpPr>
          <p:cNvPr id="394" name="Google Shape;394;p43"/>
          <p:cNvSpPr/>
          <p:nvPr/>
        </p:nvSpPr>
        <p:spPr>
          <a:xfrm>
            <a:off x="265575" y="2392300"/>
            <a:ext cx="4023000" cy="54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Oracle</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1" name="Google Shape;401;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System-Level Tests and SPLs</a:t>
            </a:r>
            <a:endParaRPr/>
          </a:p>
        </p:txBody>
      </p:sp>
      <p:sp>
        <p:nvSpPr>
          <p:cNvPr id="402" name="Google Shape;402;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Variability is a </a:t>
            </a:r>
            <a:r>
              <a:rPr b="1" i="1" lang="sv-SE"/>
              <a:t>system-level</a:t>
            </a:r>
            <a:r>
              <a:rPr lang="sv-SE"/>
              <a:t> </a:t>
            </a:r>
            <a:r>
              <a:rPr b="1" i="1" lang="sv-SE"/>
              <a:t>concept</a:t>
            </a:r>
            <a:r>
              <a:rPr lang="sv-SE"/>
              <a:t>.</a:t>
            </a:r>
            <a:endParaRPr/>
          </a:p>
          <a:p>
            <a:pPr indent="-368300" lvl="1" marL="914400" rtl="0" algn="l">
              <a:spcBef>
                <a:spcPts val="500"/>
              </a:spcBef>
              <a:spcAft>
                <a:spcPts val="0"/>
              </a:spcAft>
              <a:buSzPts val="2200"/>
              <a:buChar char="•"/>
            </a:pPr>
            <a:r>
              <a:rPr lang="sv-SE"/>
              <a:t>Feature options tend to be entire classes or subsystems.</a:t>
            </a:r>
            <a:endParaRPr/>
          </a:p>
          <a:p>
            <a:pPr indent="-393700" lvl="0" marL="457200" rtl="0" algn="l">
              <a:spcBef>
                <a:spcPts val="1000"/>
              </a:spcBef>
              <a:spcAft>
                <a:spcPts val="0"/>
              </a:spcAft>
              <a:buSzPts val="2600"/>
              <a:buChar char="•"/>
            </a:pPr>
            <a:r>
              <a:rPr b="1" lang="sv-SE"/>
              <a:t>Unit testing during domain engineering.</a:t>
            </a:r>
            <a:endParaRPr b="1"/>
          </a:p>
          <a:p>
            <a:pPr indent="-368300" lvl="1" marL="914400" rtl="0" algn="l">
              <a:spcBef>
                <a:spcPts val="500"/>
              </a:spcBef>
              <a:spcAft>
                <a:spcPts val="0"/>
              </a:spcAft>
              <a:buSzPts val="2200"/>
              <a:buChar char="•"/>
            </a:pPr>
            <a:r>
              <a:rPr lang="sv-SE"/>
              <a:t>Assets tested in isolation.</a:t>
            </a:r>
            <a:endParaRPr/>
          </a:p>
          <a:p>
            <a:pPr indent="-393700" lvl="0" marL="457200" rtl="0" algn="l">
              <a:spcBef>
                <a:spcPts val="1000"/>
              </a:spcBef>
              <a:spcAft>
                <a:spcPts val="0"/>
              </a:spcAft>
              <a:buSzPts val="2600"/>
              <a:buChar char="•"/>
            </a:pPr>
            <a:r>
              <a:rPr lang="sv-SE"/>
              <a:t>Many interaction errors between features, depending on chosen options.</a:t>
            </a:r>
            <a:endParaRPr/>
          </a:p>
          <a:p>
            <a:pPr indent="-368300" lvl="1" marL="914400" rtl="0" algn="l">
              <a:spcBef>
                <a:spcPts val="500"/>
              </a:spcBef>
              <a:spcAft>
                <a:spcPts val="0"/>
              </a:spcAft>
              <a:buSzPts val="2200"/>
              <a:buChar char="•"/>
            </a:pPr>
            <a:r>
              <a:rPr b="1" lang="sv-SE"/>
              <a:t>System testing during application engineering.</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09" name="Google Shape;409;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System-Level Test Cases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415" name="Google Shape;415;p46"/>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Independently Testable Functionality</a:t>
            </a:r>
            <a:endParaRPr b="1"/>
          </a:p>
        </p:txBody>
      </p:sp>
      <p:sp>
        <p:nvSpPr>
          <p:cNvPr id="416" name="Google Shape;416;p46"/>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417" name="Google Shape;417;p46"/>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418" name="Google Shape;418;p46"/>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419" name="Google Shape;419;p46"/>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420" name="Google Shape;420;p46"/>
          <p:cNvCxnSpPr>
            <a:endCxn id="416"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421" name="Google Shape;421;p46"/>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422" name="Google Shape;422;p46"/>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423" name="Google Shape;423;p46"/>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424" name="Google Shape;424;p46"/>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a:t>
            </a:r>
            <a:r>
              <a:rPr lang="sv-SE" sz="1600"/>
              <a:t> functionality that can be tested in (relative) isolation.</a:t>
            </a:r>
            <a:endParaRPr sz="1800"/>
          </a:p>
        </p:txBody>
      </p:sp>
      <p:sp>
        <p:nvSpPr>
          <p:cNvPr id="425" name="Google Shape;425;p46"/>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the choices you control when testing.</a:t>
            </a:r>
            <a:endParaRPr sz="1600"/>
          </a:p>
        </p:txBody>
      </p:sp>
      <p:sp>
        <p:nvSpPr>
          <p:cNvPr id="426" name="Google Shape;426;p46"/>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values for each choice that lead to different function outcomes.</a:t>
            </a:r>
            <a:endParaRPr/>
          </a:p>
        </p:txBody>
      </p:sp>
      <p:sp>
        <p:nvSpPr>
          <p:cNvPr id="427" name="Google Shape;427;p46"/>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abstract test cases based on choice combinations. </a:t>
            </a:r>
            <a:endParaRPr/>
          </a:p>
        </p:txBody>
      </p:sp>
      <p:sp>
        <p:nvSpPr>
          <p:cNvPr id="428" name="Google Shape;428;p46"/>
          <p:cNvSpPr/>
          <p:nvPr/>
        </p:nvSpPr>
        <p:spPr>
          <a:xfrm>
            <a:off x="2168807" y="4045997"/>
            <a:ext cx="2599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500"/>
              <a:t>Identify</a:t>
            </a:r>
            <a:r>
              <a:rPr lang="sv-SE" sz="1500"/>
              <a:t> concrete input/expected output pairs.</a:t>
            </a:r>
            <a:endParaRPr sz="1500"/>
          </a:p>
        </p:txBody>
      </p:sp>
      <p:sp>
        <p:nvSpPr>
          <p:cNvPr id="429" name="Google Shape;429;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Functionality</a:t>
            </a:r>
            <a:endParaRPr/>
          </a:p>
        </p:txBody>
      </p:sp>
      <p:sp>
        <p:nvSpPr>
          <p:cNvPr id="435" name="Google Shape;435;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a:t>
            </a:r>
            <a:r>
              <a:rPr b="1" lang="sv-SE"/>
              <a:t> well-defined function that can be tested in (relative) isolation. </a:t>
            </a:r>
            <a:endParaRPr b="1"/>
          </a:p>
          <a:p>
            <a:pPr indent="-368300" lvl="1" marL="914400" rtl="0" algn="l">
              <a:spcBef>
                <a:spcPts val="500"/>
              </a:spcBef>
              <a:spcAft>
                <a:spcPts val="0"/>
              </a:spcAft>
              <a:buSzPts val="2200"/>
              <a:buChar char="•"/>
            </a:pPr>
            <a:r>
              <a:rPr lang="sv-SE"/>
              <a:t>Based on the “verbs” - what can we do with this system?</a:t>
            </a:r>
            <a:endParaRPr/>
          </a:p>
          <a:p>
            <a:pPr indent="-368300" lvl="1" marL="914400" rtl="0" algn="l">
              <a:spcBef>
                <a:spcPts val="500"/>
              </a:spcBef>
              <a:spcAft>
                <a:spcPts val="0"/>
              </a:spcAft>
              <a:buSzPts val="2200"/>
              <a:buChar char="•"/>
            </a:pPr>
            <a:r>
              <a:rPr lang="sv-SE"/>
              <a:t>The high-level functionality offered by an interface.</a:t>
            </a:r>
            <a:endParaRPr/>
          </a:p>
          <a:p>
            <a:pPr indent="-368300" lvl="1" marL="914400" rtl="0" algn="l">
              <a:spcBef>
                <a:spcPts val="500"/>
              </a:spcBef>
              <a:spcAft>
                <a:spcPts val="0"/>
              </a:spcAft>
              <a:buSzPts val="2200"/>
              <a:buChar char="•"/>
            </a:pPr>
            <a:r>
              <a:rPr lang="sv-SE"/>
              <a:t>UI - look for user-visible functions.</a:t>
            </a:r>
            <a:endParaRPr/>
          </a:p>
          <a:p>
            <a:pPr indent="-342900" lvl="2" marL="1371600" rtl="0" algn="l">
              <a:spcBef>
                <a:spcPts val="500"/>
              </a:spcBef>
              <a:spcAft>
                <a:spcPts val="0"/>
              </a:spcAft>
              <a:buSzPts val="1800"/>
              <a:buChar char="•"/>
            </a:pPr>
            <a:r>
              <a:rPr lang="sv-SE"/>
              <a:t>Web Forum: Sorted User List can be accessed.</a:t>
            </a:r>
            <a:endParaRPr/>
          </a:p>
          <a:p>
            <a:pPr indent="-342900" lvl="2" marL="1371600" rtl="0" algn="l">
              <a:spcBef>
                <a:spcPts val="500"/>
              </a:spcBef>
              <a:spcAft>
                <a:spcPts val="0"/>
              </a:spcAft>
              <a:buSzPts val="1800"/>
              <a:buChar char="•"/>
            </a:pPr>
            <a:r>
              <a:rPr lang="sv-SE"/>
              <a:t>Accessing the list is a testable functionality.</a:t>
            </a:r>
            <a:endParaRPr/>
          </a:p>
          <a:p>
            <a:pPr indent="-342900" lvl="2" marL="1371600" rtl="0" algn="l">
              <a:spcBef>
                <a:spcPts val="500"/>
              </a:spcBef>
              <a:spcAft>
                <a:spcPts val="0"/>
              </a:spcAft>
              <a:buSzPts val="1800"/>
              <a:buChar char="•"/>
            </a:pPr>
            <a:r>
              <a:rPr lang="sv-SE"/>
              <a:t>Sorting the list is not (low-level, unit testing target)</a:t>
            </a:r>
            <a:endParaRPr/>
          </a:p>
        </p:txBody>
      </p:sp>
      <p:sp>
        <p:nvSpPr>
          <p:cNvPr id="436" name="Google Shape;436;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7" name="Google Shape;437;p47"/>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Independently Testable Functionality</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Units and “Functionality”</a:t>
            </a:r>
            <a:endParaRPr/>
          </a:p>
        </p:txBody>
      </p:sp>
      <p:sp>
        <p:nvSpPr>
          <p:cNvPr id="443" name="Google Shape;443;p48"/>
          <p:cNvSpPr txBox="1"/>
          <p:nvPr>
            <p:ph idx="1" type="body"/>
          </p:nvPr>
        </p:nvSpPr>
        <p:spPr>
          <a:xfrm>
            <a:off x="468900" y="1282400"/>
            <a:ext cx="45555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Many tests</a:t>
            </a:r>
            <a:r>
              <a:rPr lang="sv-SE"/>
              <a:t> written in terms of “units” of code. </a:t>
            </a:r>
            <a:endParaRPr/>
          </a:p>
          <a:p>
            <a:pPr indent="-393700" lvl="0" marL="457200" marR="0" rtl="0" algn="l">
              <a:lnSpc>
                <a:spcPct val="100000"/>
              </a:lnSpc>
              <a:spcBef>
                <a:spcPts val="0"/>
              </a:spcBef>
              <a:spcAft>
                <a:spcPts val="0"/>
              </a:spcAft>
              <a:buSzPts val="2600"/>
              <a:buChar char="•"/>
            </a:pPr>
            <a:r>
              <a:rPr lang="sv-SE"/>
              <a:t>An independently testable function is a </a:t>
            </a:r>
            <a:r>
              <a:rPr i="1" lang="sv-SE"/>
              <a:t>capability</a:t>
            </a:r>
            <a:r>
              <a:rPr lang="sv-SE"/>
              <a:t> of the software.</a:t>
            </a:r>
            <a:endParaRPr/>
          </a:p>
          <a:p>
            <a:pPr indent="-368300" lvl="1" marL="914400" marR="0" rtl="0" algn="l">
              <a:lnSpc>
                <a:spcPct val="100000"/>
              </a:lnSpc>
              <a:spcBef>
                <a:spcPts val="0"/>
              </a:spcBef>
              <a:spcAft>
                <a:spcPts val="0"/>
              </a:spcAft>
              <a:buSzPts val="2200"/>
              <a:buChar char="•"/>
            </a:pPr>
            <a:r>
              <a:rPr lang="sv-SE"/>
              <a:t>Can be at class, subsystem, or system level.</a:t>
            </a:r>
            <a:endParaRPr/>
          </a:p>
          <a:p>
            <a:pPr indent="-368300" lvl="1" marL="914400" marR="0" rtl="0" algn="l">
              <a:lnSpc>
                <a:spcPct val="100000"/>
              </a:lnSpc>
              <a:spcBef>
                <a:spcPts val="0"/>
              </a:spcBef>
              <a:spcAft>
                <a:spcPts val="0"/>
              </a:spcAft>
              <a:buSzPts val="2200"/>
              <a:buChar char="•"/>
            </a:pPr>
            <a:r>
              <a:rPr b="1" lang="sv-SE"/>
              <a:t>Defined by an interface.</a:t>
            </a:r>
            <a:endParaRPr b="1"/>
          </a:p>
        </p:txBody>
      </p:sp>
      <p:sp>
        <p:nvSpPr>
          <p:cNvPr id="444" name="Google Shape;44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45" name="Google Shape;445;p48"/>
          <p:cNvPicPr preferRelativeResize="0"/>
          <p:nvPr/>
        </p:nvPicPr>
        <p:blipFill>
          <a:blip r:embed="rId3">
            <a:alphaModFix/>
          </a:blip>
          <a:stretch>
            <a:fillRect/>
          </a:stretch>
        </p:blipFill>
        <p:spPr>
          <a:xfrm>
            <a:off x="4972850" y="1373949"/>
            <a:ext cx="3973425" cy="2251600"/>
          </a:xfrm>
          <a:prstGeom prst="rect">
            <a:avLst/>
          </a:prstGeom>
          <a:noFill/>
          <a:ln>
            <a:noFill/>
          </a:ln>
        </p:spPr>
      </p:pic>
      <p:sp>
        <p:nvSpPr>
          <p:cNvPr id="446" name="Google Shape;446;p48"/>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Independently Testable Functionality</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the </a:t>
            </a:r>
            <a:r>
              <a:rPr lang="sv-SE"/>
              <a:t>Choices</a:t>
            </a:r>
            <a:endParaRPr/>
          </a:p>
        </p:txBody>
      </p:sp>
      <p:sp>
        <p:nvSpPr>
          <p:cNvPr id="452" name="Google Shape;452;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choices do we make when using a function?</a:t>
            </a:r>
            <a:endParaRPr/>
          </a:p>
          <a:p>
            <a:pPr indent="-368300" lvl="1" marL="914400" rtl="0" algn="l">
              <a:spcBef>
                <a:spcPts val="500"/>
              </a:spcBef>
              <a:spcAft>
                <a:spcPts val="0"/>
              </a:spcAft>
              <a:buSzPts val="2200"/>
              <a:buChar char="•"/>
            </a:pPr>
            <a:r>
              <a:rPr lang="sv-SE"/>
              <a:t>Anything we control when we test.</a:t>
            </a:r>
            <a:endParaRPr/>
          </a:p>
          <a:p>
            <a:pPr indent="-393700" lvl="0" marL="457200" rtl="0" algn="l">
              <a:spcBef>
                <a:spcPts val="1000"/>
              </a:spcBef>
              <a:spcAft>
                <a:spcPts val="0"/>
              </a:spcAft>
              <a:buSzPts val="2600"/>
              <a:buChar char="•"/>
            </a:pPr>
            <a:r>
              <a:rPr lang="sv-SE"/>
              <a:t>What are the inputs to that feature?</a:t>
            </a:r>
            <a:endParaRPr/>
          </a:p>
          <a:p>
            <a:pPr indent="-393700" lvl="0" marL="457200" rtl="0" algn="l">
              <a:spcBef>
                <a:spcPts val="1000"/>
              </a:spcBef>
              <a:spcAft>
                <a:spcPts val="0"/>
              </a:spcAft>
              <a:buSzPts val="2600"/>
              <a:buChar char="•"/>
            </a:pPr>
            <a:r>
              <a:rPr lang="sv-SE"/>
              <a:t>What choices did we make for variation points?</a:t>
            </a:r>
            <a:endParaRPr/>
          </a:p>
          <a:p>
            <a:pPr indent="-393700" lvl="0" marL="457200" rtl="0" algn="l">
              <a:spcBef>
                <a:spcPts val="1000"/>
              </a:spcBef>
              <a:spcAft>
                <a:spcPts val="0"/>
              </a:spcAft>
              <a:buSzPts val="2600"/>
              <a:buChar char="•"/>
            </a:pPr>
            <a:r>
              <a:rPr lang="sv-SE"/>
              <a:t>Are there environmental factors we can vary?</a:t>
            </a:r>
            <a:endParaRPr/>
          </a:p>
          <a:p>
            <a:pPr indent="-368300" lvl="1" marL="914400" rtl="0" algn="l">
              <a:spcBef>
                <a:spcPts val="500"/>
              </a:spcBef>
              <a:spcAft>
                <a:spcPts val="0"/>
              </a:spcAft>
              <a:buSzPts val="2200"/>
              <a:buChar char="•"/>
            </a:pPr>
            <a:r>
              <a:rPr lang="sv-SE"/>
              <a:t>Networking environment, file existence, file content, database connection, database contents, disk utilization, … </a:t>
            </a:r>
            <a:endParaRPr/>
          </a:p>
        </p:txBody>
      </p:sp>
      <p:sp>
        <p:nvSpPr>
          <p:cNvPr id="453" name="Google Shape;453;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4" name="Google Shape;454;p49"/>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460" name="Google Shape;460;p50"/>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SzPts val="2200"/>
              <a:buChar char="•"/>
            </a:pPr>
            <a:r>
              <a:rPr lang="sv-SE" sz="2200"/>
              <a:t>What are the inputs to that feature?</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(first name, last name, date of birth, e-mail)</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Website is part of product line with different database options.</a:t>
            </a:r>
            <a:endParaRPr sz="2200"/>
          </a:p>
          <a:p>
            <a:pPr indent="-330200" lvl="1" marL="914400" marR="0" rtl="0" algn="l">
              <a:lnSpc>
                <a:spcPct val="100000"/>
              </a:lnSpc>
              <a:spcBef>
                <a:spcPts val="0"/>
              </a:spcBef>
              <a:spcAft>
                <a:spcPts val="0"/>
              </a:spcAft>
              <a:buSzPts val="1600"/>
              <a:buFont typeface="Consolas"/>
              <a:buChar char="•"/>
            </a:pPr>
            <a:r>
              <a:rPr b="1" lang="sv-SE" sz="1600">
                <a:latin typeface="Consolas"/>
                <a:ea typeface="Consolas"/>
                <a:cs typeface="Consolas"/>
                <a:sym typeface="Consolas"/>
              </a:rPr>
              <a:t>(database type)</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Consider implicit environmental factors.</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(database connection, user already in database)</a:t>
            </a:r>
            <a:endParaRPr b="1" sz="1600">
              <a:latin typeface="Consolas"/>
              <a:ea typeface="Consolas"/>
              <a:cs typeface="Consolas"/>
              <a:sym typeface="Consolas"/>
            </a:endParaRPr>
          </a:p>
        </p:txBody>
      </p:sp>
      <p:sp>
        <p:nvSpPr>
          <p:cNvPr id="461" name="Google Shape;461;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2" name="Google Shape;462;p50"/>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463" name="Google Shape;463;p50"/>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Testing</a:t>
            </a:r>
            <a:endParaRPr/>
          </a:p>
        </p:txBody>
      </p:sp>
      <p:sp>
        <p:nvSpPr>
          <p:cNvPr id="147" name="Google Shape;147;p24"/>
          <p:cNvSpPr txBox="1"/>
          <p:nvPr>
            <p:ph idx="1" type="body"/>
          </p:nvPr>
        </p:nvSpPr>
        <p:spPr>
          <a:xfrm>
            <a:off x="468897" y="1282400"/>
            <a:ext cx="5929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 investigation into system quality.</a:t>
            </a:r>
            <a:endParaRPr/>
          </a:p>
          <a:p>
            <a:pPr indent="-393700" lvl="0" marL="457200" rtl="0" algn="l">
              <a:spcBef>
                <a:spcPts val="1000"/>
              </a:spcBef>
              <a:spcAft>
                <a:spcPts val="0"/>
              </a:spcAft>
              <a:buSzPts val="2600"/>
              <a:buChar char="•"/>
            </a:pPr>
            <a:r>
              <a:rPr lang="sv-SE"/>
              <a:t>Based on sequences of </a:t>
            </a:r>
            <a:r>
              <a:rPr b="1" lang="sv-SE"/>
              <a:t>stimuli</a:t>
            </a:r>
            <a:r>
              <a:rPr lang="sv-SE"/>
              <a:t> and </a:t>
            </a:r>
            <a:r>
              <a:rPr b="1" lang="sv-SE"/>
              <a:t>observations</a:t>
            </a:r>
            <a:r>
              <a:rPr lang="sv-SE"/>
              <a:t>.</a:t>
            </a:r>
            <a:endParaRPr/>
          </a:p>
          <a:p>
            <a:pPr indent="-368300" lvl="1" marL="914400" rtl="0" algn="l">
              <a:spcBef>
                <a:spcPts val="500"/>
              </a:spcBef>
              <a:spcAft>
                <a:spcPts val="0"/>
              </a:spcAft>
              <a:buSzPts val="2200"/>
              <a:buChar char="•"/>
            </a:pPr>
            <a:r>
              <a:rPr b="1" lang="sv-SE"/>
              <a:t>Stimuli </a:t>
            </a:r>
            <a:r>
              <a:rPr lang="sv-SE"/>
              <a:t>that the system must react to.</a:t>
            </a:r>
            <a:endParaRPr/>
          </a:p>
          <a:p>
            <a:pPr indent="-368300" lvl="1" marL="914400" rtl="0" algn="l">
              <a:spcBef>
                <a:spcPts val="500"/>
              </a:spcBef>
              <a:spcAft>
                <a:spcPts val="0"/>
              </a:spcAft>
              <a:buSzPts val="2200"/>
              <a:buChar char="•"/>
            </a:pPr>
            <a:r>
              <a:rPr b="1" lang="sv-SE"/>
              <a:t>Observations</a:t>
            </a:r>
            <a:r>
              <a:rPr lang="sv-SE"/>
              <a:t> of system reactions.</a:t>
            </a:r>
            <a:endParaRPr/>
          </a:p>
          <a:p>
            <a:pPr indent="-368300" lvl="1" marL="914400" rtl="0" algn="l">
              <a:spcBef>
                <a:spcPts val="500"/>
              </a:spcBef>
              <a:spcAft>
                <a:spcPts val="0"/>
              </a:spcAft>
              <a:buSzPts val="2200"/>
              <a:buChar char="•"/>
            </a:pPr>
            <a:r>
              <a:rPr b="1" lang="sv-SE"/>
              <a:t>Verdicts </a:t>
            </a:r>
            <a:r>
              <a:rPr lang="sv-SE"/>
              <a:t>on correctness. </a:t>
            </a:r>
            <a:endParaRPr/>
          </a:p>
        </p:txBody>
      </p:sp>
      <p:sp>
        <p:nvSpPr>
          <p:cNvPr id="148" name="Google Shape;148;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9" name="Google Shape;149;p24"/>
          <p:cNvSpPr/>
          <p:nvPr/>
        </p:nvSpPr>
        <p:spPr>
          <a:xfrm>
            <a:off x="7182013" y="1558744"/>
            <a:ext cx="1014000" cy="62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SUT</a:t>
            </a:r>
            <a:endParaRPr b="1"/>
          </a:p>
        </p:txBody>
      </p:sp>
      <p:sp>
        <p:nvSpPr>
          <p:cNvPr id="150" name="Google Shape;150;p24"/>
          <p:cNvSpPr/>
          <p:nvPr/>
        </p:nvSpPr>
        <p:spPr>
          <a:xfrm>
            <a:off x="7128024" y="726700"/>
            <a:ext cx="11220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a:t>
            </a:r>
            <a:endParaRPr b="1"/>
          </a:p>
        </p:txBody>
      </p:sp>
      <p:cxnSp>
        <p:nvCxnSpPr>
          <p:cNvPr id="151" name="Google Shape;151;p24"/>
          <p:cNvCxnSpPr>
            <a:stCxn id="150" idx="2"/>
            <a:endCxn id="149" idx="0"/>
          </p:cNvCxnSpPr>
          <p:nvPr/>
        </p:nvCxnSpPr>
        <p:spPr>
          <a:xfrm>
            <a:off x="7689024" y="1299100"/>
            <a:ext cx="0" cy="259500"/>
          </a:xfrm>
          <a:prstGeom prst="straightConnector1">
            <a:avLst/>
          </a:prstGeom>
          <a:noFill/>
          <a:ln cap="flat" cmpd="sng" w="19050">
            <a:solidFill>
              <a:schemeClr val="dk2"/>
            </a:solidFill>
            <a:prstDash val="solid"/>
            <a:round/>
            <a:headEnd len="med" w="med" type="none"/>
            <a:tailEnd len="med" w="med" type="triangle"/>
          </a:ln>
        </p:spPr>
      </p:cxnSp>
      <p:sp>
        <p:nvSpPr>
          <p:cNvPr id="152" name="Google Shape;152;p24"/>
          <p:cNvSpPr/>
          <p:nvPr/>
        </p:nvSpPr>
        <p:spPr>
          <a:xfrm>
            <a:off x="7241863" y="2489363"/>
            <a:ext cx="894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Output</a:t>
            </a:r>
            <a:endParaRPr b="1"/>
          </a:p>
        </p:txBody>
      </p:sp>
      <p:sp>
        <p:nvSpPr>
          <p:cNvPr id="153" name="Google Shape;153;p24"/>
          <p:cNvSpPr/>
          <p:nvPr/>
        </p:nvSpPr>
        <p:spPr>
          <a:xfrm>
            <a:off x="6679374" y="3316713"/>
            <a:ext cx="2019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Oracle (Expected Output)</a:t>
            </a:r>
            <a:endParaRPr b="1"/>
          </a:p>
        </p:txBody>
      </p:sp>
      <p:cxnSp>
        <p:nvCxnSpPr>
          <p:cNvPr id="154" name="Google Shape;154;p24"/>
          <p:cNvCxnSpPr>
            <a:stCxn id="149" idx="2"/>
            <a:endCxn id="152" idx="0"/>
          </p:cNvCxnSpPr>
          <p:nvPr/>
        </p:nvCxnSpPr>
        <p:spPr>
          <a:xfrm>
            <a:off x="7689013" y="2188144"/>
            <a:ext cx="0" cy="3012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p24"/>
          <p:cNvCxnSpPr>
            <a:stCxn id="153" idx="0"/>
            <a:endCxn id="152" idx="2"/>
          </p:cNvCxnSpPr>
          <p:nvPr/>
        </p:nvCxnSpPr>
        <p:spPr>
          <a:xfrm rot="10800000">
            <a:off x="7689024" y="3061713"/>
            <a:ext cx="0" cy="255000"/>
          </a:xfrm>
          <a:prstGeom prst="straightConnector1">
            <a:avLst/>
          </a:prstGeom>
          <a:noFill/>
          <a:ln cap="flat" cmpd="sng" w="19050">
            <a:solidFill>
              <a:schemeClr val="dk2"/>
            </a:solidFill>
            <a:prstDash val="solid"/>
            <a:round/>
            <a:headEnd len="med" w="med" type="triangle"/>
            <a:tailEnd len="med" w="med" type="none"/>
          </a:ln>
        </p:spPr>
      </p:cxnSp>
      <p:sp>
        <p:nvSpPr>
          <p:cNvPr id="156" name="Google Shape;156;p24"/>
          <p:cNvSpPr/>
          <p:nvPr/>
        </p:nvSpPr>
        <p:spPr>
          <a:xfrm>
            <a:off x="6679374" y="4190288"/>
            <a:ext cx="2019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Verdict (Pass/Fail)</a:t>
            </a:r>
            <a:endParaRPr b="1"/>
          </a:p>
        </p:txBody>
      </p:sp>
      <p:cxnSp>
        <p:nvCxnSpPr>
          <p:cNvPr id="157" name="Google Shape;157;p24"/>
          <p:cNvCxnSpPr>
            <a:stCxn id="153" idx="2"/>
            <a:endCxn id="156" idx="0"/>
          </p:cNvCxnSpPr>
          <p:nvPr/>
        </p:nvCxnSpPr>
        <p:spPr>
          <a:xfrm>
            <a:off x="7689024" y="3889113"/>
            <a:ext cx="0" cy="301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469" name="Google Shape;469;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choices by</a:t>
            </a:r>
            <a:r>
              <a:rPr lang="sv-SE"/>
              <a:t> understanding how parameters are used by the function.</a:t>
            </a:r>
            <a:endParaRPr/>
          </a:p>
          <a:p>
            <a:pPr indent="-393700" lvl="0" marL="457200" rtl="0" algn="l">
              <a:spcBef>
                <a:spcPts val="1000"/>
              </a:spcBef>
              <a:spcAft>
                <a:spcPts val="0"/>
              </a:spcAft>
              <a:buSzPts val="2600"/>
              <a:buChar char="•"/>
            </a:pPr>
            <a:r>
              <a:rPr lang="sv-SE"/>
              <a:t>Type information is helpful.</a:t>
            </a:r>
            <a:endParaRPr/>
          </a:p>
          <a:p>
            <a:pPr indent="-368300" lvl="1" marL="914400" rtl="0" algn="l">
              <a:spcBef>
                <a:spcPts val="500"/>
              </a:spcBef>
              <a:spcAft>
                <a:spcPts val="0"/>
              </a:spcAft>
              <a:buSzPts val="2200"/>
              <a:buChar char="•"/>
            </a:pPr>
            <a:r>
              <a:rPr lang="sv-SE">
                <a:latin typeface="Consolas"/>
                <a:ea typeface="Consolas"/>
                <a:cs typeface="Consolas"/>
                <a:sym typeface="Consolas"/>
              </a:rPr>
              <a:t>firstName</a:t>
            </a:r>
            <a:r>
              <a:rPr lang="sv-SE"/>
              <a:t> is string, database contains </a:t>
            </a:r>
            <a:r>
              <a:rPr lang="sv-SE">
                <a:latin typeface="Consolas"/>
                <a:ea typeface="Consolas"/>
                <a:cs typeface="Consolas"/>
                <a:sym typeface="Consolas"/>
              </a:rPr>
              <a:t>UserRecords</a:t>
            </a:r>
            <a:r>
              <a:rPr lang="sv-SE"/>
              <a:t>.</a:t>
            </a:r>
            <a:endParaRPr/>
          </a:p>
          <a:p>
            <a:pPr indent="-393700" lvl="0" marL="457200" rtl="0" algn="l">
              <a:spcBef>
                <a:spcPts val="1000"/>
              </a:spcBef>
              <a:spcAft>
                <a:spcPts val="0"/>
              </a:spcAft>
              <a:buSzPts val="2600"/>
              <a:buChar char="•"/>
            </a:pPr>
            <a:r>
              <a:rPr lang="sv-SE"/>
              <a:t>… but context is important.</a:t>
            </a:r>
            <a:endParaRPr/>
          </a:p>
          <a:p>
            <a:pPr indent="-368300" lvl="1" marL="914400" rtl="0" algn="l">
              <a:spcBef>
                <a:spcPts val="500"/>
              </a:spcBef>
              <a:spcAft>
                <a:spcPts val="0"/>
              </a:spcAft>
              <a:buSzPts val="2200"/>
              <a:buChar char="•"/>
            </a:pPr>
            <a:r>
              <a:rPr lang="sv-SE"/>
              <a:t>Reject registration if in database. </a:t>
            </a:r>
            <a:endParaRPr/>
          </a:p>
          <a:p>
            <a:pPr indent="-368300" lvl="1" marL="914400" rtl="0" algn="l">
              <a:spcBef>
                <a:spcPts val="500"/>
              </a:spcBef>
              <a:spcAft>
                <a:spcPts val="0"/>
              </a:spcAft>
              <a:buSzPts val="2200"/>
              <a:buChar char="•"/>
            </a:pPr>
            <a:r>
              <a:rPr lang="sv-SE"/>
              <a:t>… or database is full. </a:t>
            </a:r>
            <a:endParaRPr/>
          </a:p>
          <a:p>
            <a:pPr indent="-368300" lvl="1" marL="914400" rtl="0" algn="l">
              <a:spcBef>
                <a:spcPts val="500"/>
              </a:spcBef>
              <a:spcAft>
                <a:spcPts val="0"/>
              </a:spcAft>
              <a:buSzPts val="2200"/>
              <a:buChar char="•"/>
            </a:pPr>
            <a:r>
              <a:rPr lang="sv-SE"/>
              <a:t>… or database connection down. </a:t>
            </a:r>
            <a:endParaRPr/>
          </a:p>
        </p:txBody>
      </p:sp>
      <p:sp>
        <p:nvSpPr>
          <p:cNvPr id="470" name="Google Shape;47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1" name="Google Shape;471;p51"/>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Context</a:t>
            </a:r>
            <a:endParaRPr/>
          </a:p>
        </p:txBody>
      </p:sp>
      <p:sp>
        <p:nvSpPr>
          <p:cNvPr id="477" name="Google Shape;477;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a:t>
            </a:r>
            <a:r>
              <a:rPr lang="sv-SE"/>
              <a:t>nput parameter split into multiple “choices” based on contextual use.</a:t>
            </a:r>
            <a:endParaRPr/>
          </a:p>
          <a:p>
            <a:pPr indent="-368300" lvl="1" marL="914400" rtl="0" algn="l">
              <a:spcBef>
                <a:spcPts val="500"/>
              </a:spcBef>
              <a:spcAft>
                <a:spcPts val="0"/>
              </a:spcAft>
              <a:buSzPts val="2200"/>
              <a:buChar char="•"/>
            </a:pPr>
            <a:r>
              <a:rPr lang="sv-SE"/>
              <a:t>“Database” is an implicit input for User Registration, but it is not </a:t>
            </a:r>
            <a:r>
              <a:rPr b="1" lang="sv-SE"/>
              <a:t>one</a:t>
            </a:r>
            <a:r>
              <a:rPr lang="sv-SE"/>
              <a:t> choice. </a:t>
            </a:r>
            <a:endParaRPr/>
          </a:p>
          <a:p>
            <a:pPr indent="-368300" lvl="1" marL="914400" rtl="0" algn="l">
              <a:spcBef>
                <a:spcPts val="500"/>
              </a:spcBef>
              <a:spcAft>
                <a:spcPts val="0"/>
              </a:spcAft>
              <a:buSzPts val="2200"/>
              <a:buChar char="•"/>
            </a:pPr>
            <a:r>
              <a:rPr lang="sv-SE"/>
              <a:t>“Database Connection Status”, “User Record in Database”, “Percent of Database Filled” influence function outcome.</a:t>
            </a:r>
            <a:endParaRPr/>
          </a:p>
          <a:p>
            <a:pPr indent="-342900" lvl="2" marL="1371600" rtl="0" algn="l">
              <a:spcBef>
                <a:spcPts val="500"/>
              </a:spcBef>
              <a:spcAft>
                <a:spcPts val="0"/>
              </a:spcAft>
              <a:buSzPts val="1800"/>
              <a:buChar char="•"/>
            </a:pPr>
            <a:r>
              <a:rPr b="1" lang="sv-SE"/>
              <a:t>The Database input results in three choices.</a:t>
            </a:r>
            <a:endParaRPr b="1"/>
          </a:p>
          <a:p>
            <a:pPr indent="-342900" lvl="2" marL="1371600" rtl="0" algn="l">
              <a:spcBef>
                <a:spcPts val="500"/>
              </a:spcBef>
              <a:spcAft>
                <a:spcPts val="0"/>
              </a:spcAft>
              <a:buSzPts val="1800"/>
              <a:buChar char="•"/>
            </a:pPr>
            <a:r>
              <a:rPr b="1" lang="sv-SE"/>
              <a:t>Test cases will be based on these choices.</a:t>
            </a:r>
            <a:endParaRPr b="1"/>
          </a:p>
        </p:txBody>
      </p:sp>
      <p:sp>
        <p:nvSpPr>
          <p:cNvPr id="478" name="Google Shape;47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9" name="Google Shape;479;p52"/>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485" name="Google Shape;485;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Class Registration System</a:t>
            </a:r>
            <a:endParaRPr/>
          </a:p>
          <a:p>
            <a:pPr indent="0" lvl="0" marL="0" marR="0" rtl="0" algn="l">
              <a:lnSpc>
                <a:spcPct val="100000"/>
              </a:lnSpc>
              <a:spcBef>
                <a:spcPts val="600"/>
              </a:spcBef>
              <a:spcAft>
                <a:spcPts val="0"/>
              </a:spcAft>
              <a:buNone/>
            </a:pPr>
            <a:r>
              <a:rPr b="1" lang="sv-SE"/>
              <a:t>What are some independently testable functions?</a:t>
            </a:r>
            <a:endParaRPr b="1"/>
          </a:p>
        </p:txBody>
      </p:sp>
      <p:sp>
        <p:nvSpPr>
          <p:cNvPr id="486" name="Google Shape;486;p53"/>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Register for</a:t>
            </a:r>
            <a:r>
              <a:rPr lang="sv-SE"/>
              <a:t> class</a:t>
            </a:r>
            <a:endParaRPr/>
          </a:p>
          <a:p>
            <a:pPr indent="-393700" lvl="0" marL="457200" marR="0" rtl="0" algn="l">
              <a:lnSpc>
                <a:spcPct val="100000"/>
              </a:lnSpc>
              <a:spcBef>
                <a:spcPts val="0"/>
              </a:spcBef>
              <a:spcAft>
                <a:spcPts val="0"/>
              </a:spcAft>
              <a:buSzPts val="2600"/>
              <a:buChar char="•"/>
            </a:pPr>
            <a:r>
              <a:rPr lang="sv-SE"/>
              <a:t>Drop class</a:t>
            </a:r>
            <a:endParaRPr/>
          </a:p>
          <a:p>
            <a:pPr indent="-393700" lvl="0" marL="457200" marR="0" rtl="0" algn="l">
              <a:lnSpc>
                <a:spcPct val="100000"/>
              </a:lnSpc>
              <a:spcBef>
                <a:spcPts val="0"/>
              </a:spcBef>
              <a:spcAft>
                <a:spcPts val="0"/>
              </a:spcAft>
              <a:buSzPts val="2600"/>
              <a:buChar char="•"/>
            </a:pPr>
            <a:r>
              <a:rPr lang="sv-SE"/>
              <a:t>Transfer credits from another university </a:t>
            </a:r>
            <a:endParaRPr/>
          </a:p>
          <a:p>
            <a:pPr indent="-393700" lvl="0" marL="457200" marR="0" rtl="0" algn="l">
              <a:lnSpc>
                <a:spcPct val="100000"/>
              </a:lnSpc>
              <a:spcBef>
                <a:spcPts val="0"/>
              </a:spcBef>
              <a:spcAft>
                <a:spcPts val="0"/>
              </a:spcAft>
              <a:buSzPts val="2600"/>
              <a:buChar char="•"/>
            </a:pPr>
            <a:r>
              <a:rPr lang="sv-SE"/>
              <a:t>Apply for degree</a:t>
            </a:r>
            <a:endParaRPr/>
          </a:p>
        </p:txBody>
      </p:sp>
      <p:sp>
        <p:nvSpPr>
          <p:cNvPr id="487" name="Google Shape;48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8" name="Google Shape;488;p53"/>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Independently Testable Functionality</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494" name="Google Shape;494;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What are the choices?</a:t>
            </a:r>
            <a:endParaRPr b="1"/>
          </a:p>
        </p:txBody>
      </p:sp>
      <p:sp>
        <p:nvSpPr>
          <p:cNvPr id="495" name="Google Shape;495;p54"/>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Course number to add</a:t>
            </a:r>
            <a:endParaRPr/>
          </a:p>
          <a:p>
            <a:pPr indent="-393700" lvl="0" marL="457200" marR="0" rtl="0" algn="l">
              <a:lnSpc>
                <a:spcPct val="100000"/>
              </a:lnSpc>
              <a:spcBef>
                <a:spcPts val="0"/>
              </a:spcBef>
              <a:spcAft>
                <a:spcPts val="0"/>
              </a:spcAft>
              <a:buSzPts val="2600"/>
              <a:buChar char="•"/>
            </a:pPr>
            <a:r>
              <a:rPr lang="sv-SE"/>
              <a:t>Student record</a:t>
            </a:r>
            <a:endParaRPr/>
          </a:p>
          <a:p>
            <a:pPr indent="-393700" lvl="0" marL="457200" marR="0" rtl="0" algn="l">
              <a:lnSpc>
                <a:spcPct val="100000"/>
              </a:lnSpc>
              <a:spcBef>
                <a:spcPts val="0"/>
              </a:spcBef>
              <a:spcAft>
                <a:spcPts val="0"/>
              </a:spcAft>
              <a:buSzPts val="2600"/>
              <a:buChar char="•"/>
            </a:pPr>
            <a:r>
              <a:rPr lang="sv-SE"/>
              <a:t>What about a course database? Student record database?</a:t>
            </a:r>
            <a:endParaRPr/>
          </a:p>
          <a:p>
            <a:pPr indent="-393700" lvl="0" marL="457200" marR="0" rtl="0" algn="l">
              <a:lnSpc>
                <a:spcPct val="100000"/>
              </a:lnSpc>
              <a:spcBef>
                <a:spcPts val="0"/>
              </a:spcBef>
              <a:spcAft>
                <a:spcPts val="0"/>
              </a:spcAft>
              <a:buSzPts val="2600"/>
              <a:buChar char="•"/>
            </a:pPr>
            <a:r>
              <a:rPr b="1" lang="sv-SE"/>
              <a:t>What else influences the outcome?</a:t>
            </a:r>
            <a:endParaRPr b="1"/>
          </a:p>
        </p:txBody>
      </p:sp>
      <p:sp>
        <p:nvSpPr>
          <p:cNvPr id="496" name="Google Shape;496;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7" name="Google Shape;497;p54"/>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03" name="Google Shape;503;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Student Record is an implicit input.</a:t>
            </a:r>
            <a:endParaRPr/>
          </a:p>
          <a:p>
            <a:pPr indent="-393700" lvl="0" marL="457200" rtl="0" algn="l">
              <a:spcBef>
                <a:spcPts val="1000"/>
              </a:spcBef>
              <a:spcAft>
                <a:spcPts val="0"/>
              </a:spcAft>
              <a:buSzPts val="2600"/>
              <a:buChar char="•"/>
            </a:pPr>
            <a:r>
              <a:rPr lang="sv-SE"/>
              <a:t>How is it used?</a:t>
            </a:r>
            <a:endParaRPr/>
          </a:p>
          <a:p>
            <a:pPr indent="-368300" lvl="1" marL="914400" rtl="0" algn="l">
              <a:spcBef>
                <a:spcPts val="500"/>
              </a:spcBef>
              <a:spcAft>
                <a:spcPts val="0"/>
              </a:spcAft>
              <a:buSzPts val="2200"/>
              <a:buChar char="•"/>
            </a:pPr>
            <a:r>
              <a:rPr lang="sv-SE"/>
              <a:t>Have you already taken the course?</a:t>
            </a:r>
            <a:endParaRPr/>
          </a:p>
          <a:p>
            <a:pPr indent="-368300" lvl="1" marL="914400" rtl="0" algn="l">
              <a:spcBef>
                <a:spcPts val="500"/>
              </a:spcBef>
              <a:spcAft>
                <a:spcPts val="0"/>
              </a:spcAft>
              <a:buSzPts val="2200"/>
              <a:buChar char="•"/>
            </a:pPr>
            <a:r>
              <a:rPr lang="sv-SE"/>
              <a:t>Do you meet the prerequisites?</a:t>
            </a:r>
            <a:endParaRPr/>
          </a:p>
          <a:p>
            <a:pPr indent="-368300" lvl="1" marL="914400" rtl="0" algn="l">
              <a:spcBef>
                <a:spcPts val="500"/>
              </a:spcBef>
              <a:spcAft>
                <a:spcPts val="0"/>
              </a:spcAft>
              <a:buSzPts val="2200"/>
              <a:buChar char="•"/>
            </a:pPr>
            <a:r>
              <a:rPr lang="sv-SE"/>
              <a:t>What university are you registered at? </a:t>
            </a:r>
            <a:endParaRPr/>
          </a:p>
          <a:p>
            <a:pPr indent="-368300" lvl="1" marL="914400" rtl="0" algn="l">
              <a:spcBef>
                <a:spcPts val="500"/>
              </a:spcBef>
              <a:spcAft>
                <a:spcPts val="0"/>
              </a:spcAft>
              <a:buSzPts val="2200"/>
              <a:buChar char="•"/>
            </a:pPr>
            <a:r>
              <a:rPr lang="sv-SE"/>
              <a:t>Can you take classes at the university the course is offered at? </a:t>
            </a:r>
            <a:endParaRPr/>
          </a:p>
        </p:txBody>
      </p:sp>
      <p:sp>
        <p:nvSpPr>
          <p:cNvPr id="504" name="Google Shape;504;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5" name="Google Shape;505;p55"/>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2" name="Google Shape;51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13" name="Google Shape;513;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Choices:</a:t>
            </a:r>
            <a:endParaRPr/>
          </a:p>
          <a:p>
            <a:pPr indent="-368300" lvl="1" marL="914400" rtl="0" algn="l">
              <a:spcBef>
                <a:spcPts val="0"/>
              </a:spcBef>
              <a:spcAft>
                <a:spcPts val="0"/>
              </a:spcAft>
              <a:buSzPts val="2200"/>
              <a:buChar char="•"/>
            </a:pPr>
            <a:r>
              <a:rPr lang="sv-SE"/>
              <a:t>Course to Add</a:t>
            </a:r>
            <a:endParaRPr/>
          </a:p>
          <a:p>
            <a:pPr indent="-368300" lvl="1" marL="914400" rtl="0" algn="l">
              <a:spcBef>
                <a:spcPts val="0"/>
              </a:spcBef>
              <a:spcAft>
                <a:spcPts val="0"/>
              </a:spcAft>
              <a:buSzPts val="2200"/>
              <a:buChar char="•"/>
            </a:pPr>
            <a:r>
              <a:rPr lang="sv-SE"/>
              <a:t>Does course exist?</a:t>
            </a:r>
            <a:endParaRPr/>
          </a:p>
          <a:p>
            <a:pPr indent="-368300" lvl="1" marL="914400" rtl="0" algn="l">
              <a:spcBef>
                <a:spcPts val="0"/>
              </a:spcBef>
              <a:spcAft>
                <a:spcPts val="0"/>
              </a:spcAft>
              <a:buSzPts val="2200"/>
              <a:buChar char="•"/>
            </a:pPr>
            <a:r>
              <a:rPr lang="sv-SE"/>
              <a:t>Does student record exist?</a:t>
            </a:r>
            <a:endParaRPr/>
          </a:p>
          <a:p>
            <a:pPr indent="-368300" lvl="1" marL="914400" rtl="0" algn="l">
              <a:spcBef>
                <a:spcPts val="0"/>
              </a:spcBef>
              <a:spcAft>
                <a:spcPts val="0"/>
              </a:spcAft>
              <a:buSzPts val="2200"/>
              <a:buChar char="•"/>
            </a:pPr>
            <a:r>
              <a:rPr lang="sv-SE"/>
              <a:t>Has student taken the course?</a:t>
            </a:r>
            <a:endParaRPr/>
          </a:p>
          <a:p>
            <a:pPr indent="-368300" lvl="1" marL="914400" rtl="0" algn="l">
              <a:spcBef>
                <a:spcPts val="0"/>
              </a:spcBef>
              <a:spcAft>
                <a:spcPts val="0"/>
              </a:spcAft>
              <a:buSzPts val="2200"/>
              <a:buChar char="•"/>
            </a:pPr>
            <a:r>
              <a:rPr lang="sv-SE"/>
              <a:t>Which university is student registered at?</a:t>
            </a:r>
            <a:endParaRPr/>
          </a:p>
          <a:p>
            <a:pPr indent="-368300" lvl="1" marL="914400" rtl="0" algn="l">
              <a:spcBef>
                <a:spcPts val="0"/>
              </a:spcBef>
              <a:spcAft>
                <a:spcPts val="0"/>
              </a:spcAft>
              <a:buSzPts val="2200"/>
              <a:buChar char="•"/>
            </a:pPr>
            <a:r>
              <a:rPr lang="sv-SE"/>
              <a:t>Is course at a valid university for the student?</a:t>
            </a:r>
            <a:endParaRPr/>
          </a:p>
          <a:p>
            <a:pPr indent="-368300" lvl="1" marL="914400" rtl="0" algn="l">
              <a:spcBef>
                <a:spcPts val="0"/>
              </a:spcBef>
              <a:spcAft>
                <a:spcPts val="0"/>
              </a:spcAft>
              <a:buSzPts val="2200"/>
              <a:buChar char="•"/>
            </a:pPr>
            <a:r>
              <a:rPr lang="sv-SE"/>
              <a:t>Can student record be </a:t>
            </a:r>
            <a:r>
              <a:rPr lang="sv-SE"/>
              <a:t>retrieved</a:t>
            </a:r>
            <a:r>
              <a:rPr lang="sv-SE"/>
              <a:t> from database?</a:t>
            </a:r>
            <a:endParaRPr/>
          </a:p>
          <a:p>
            <a:pPr indent="-368300" lvl="1" marL="914400" rtl="0" algn="l">
              <a:spcBef>
                <a:spcPts val="0"/>
              </a:spcBef>
              <a:spcAft>
                <a:spcPts val="0"/>
              </a:spcAft>
              <a:buSzPts val="2200"/>
              <a:buChar char="•"/>
            </a:pPr>
            <a:r>
              <a:rPr lang="sv-SE"/>
              <a:t>Does the course exist?</a:t>
            </a:r>
            <a:endParaRPr/>
          </a:p>
          <a:p>
            <a:pPr indent="-368300" lvl="1" marL="914400" rtl="0" algn="l">
              <a:spcBef>
                <a:spcPts val="0"/>
              </a:spcBef>
              <a:spcAft>
                <a:spcPts val="0"/>
              </a:spcAft>
              <a:buSzPts val="2200"/>
              <a:buChar char="•"/>
            </a:pPr>
            <a:r>
              <a:rPr lang="sv-SE"/>
              <a:t>Does student meet the prerequisites? </a:t>
            </a:r>
            <a:endParaRPr/>
          </a:p>
        </p:txBody>
      </p:sp>
      <p:sp>
        <p:nvSpPr>
          <p:cNvPr id="514" name="Google Shape;514;p56"/>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1" name="Google Shape;521;p5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Representative Values</a:t>
            </a:r>
            <a:endParaRPr/>
          </a:p>
        </p:txBody>
      </p:sp>
      <p:sp>
        <p:nvSpPr>
          <p:cNvPr id="527" name="Google Shape;527;p58"/>
          <p:cNvSpPr txBox="1"/>
          <p:nvPr>
            <p:ph idx="1" type="body"/>
          </p:nvPr>
        </p:nvSpPr>
        <p:spPr>
          <a:xfrm>
            <a:off x="468902" y="1282400"/>
            <a:ext cx="52611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know the functions. </a:t>
            </a:r>
            <a:endParaRPr/>
          </a:p>
          <a:p>
            <a:pPr indent="-419100" lvl="0" marL="457200" marR="0" rtl="0" algn="l">
              <a:lnSpc>
                <a:spcPct val="100000"/>
              </a:lnSpc>
              <a:spcBef>
                <a:spcPts val="0"/>
              </a:spcBef>
              <a:spcAft>
                <a:spcPts val="0"/>
              </a:spcAft>
              <a:buClr>
                <a:schemeClr val="dk1"/>
              </a:buClr>
              <a:buSzPts val="3000"/>
              <a:buFont typeface="Arial"/>
              <a:buChar char="•"/>
            </a:pPr>
            <a:r>
              <a:rPr lang="sv-SE"/>
              <a:t>We have a set of choices.</a:t>
            </a:r>
            <a:endParaRPr/>
          </a:p>
          <a:p>
            <a:pPr indent="-393700" lvl="0" marL="457200" marR="0" rtl="0" algn="l">
              <a:lnSpc>
                <a:spcPct val="100000"/>
              </a:lnSpc>
              <a:spcBef>
                <a:spcPts val="0"/>
              </a:spcBef>
              <a:spcAft>
                <a:spcPts val="0"/>
              </a:spcAft>
              <a:buSzPts val="2600"/>
              <a:buChar char="•"/>
            </a:pPr>
            <a:r>
              <a:rPr lang="sv-SE"/>
              <a:t>What values should we try?</a:t>
            </a:r>
            <a:endParaRPr/>
          </a:p>
          <a:p>
            <a:pPr indent="-368300" lvl="1" marL="914400" marR="0" rtl="0" algn="l">
              <a:lnSpc>
                <a:spcPct val="100000"/>
              </a:lnSpc>
              <a:spcBef>
                <a:spcPts val="0"/>
              </a:spcBef>
              <a:spcAft>
                <a:spcPts val="0"/>
              </a:spcAft>
              <a:buSzPts val="2200"/>
              <a:buChar char="•"/>
            </a:pPr>
            <a:r>
              <a:rPr lang="sv-SE"/>
              <a:t>For some choices, finite set.</a:t>
            </a:r>
            <a:endParaRPr/>
          </a:p>
          <a:p>
            <a:pPr indent="-368300" lvl="1" marL="914400" marR="0" rtl="0" algn="l">
              <a:lnSpc>
                <a:spcPct val="100000"/>
              </a:lnSpc>
              <a:spcBef>
                <a:spcPts val="0"/>
              </a:spcBef>
              <a:spcAft>
                <a:spcPts val="0"/>
              </a:spcAft>
              <a:buSzPts val="2200"/>
              <a:buChar char="•"/>
            </a:pPr>
            <a:r>
              <a:rPr lang="sv-SE"/>
              <a:t>For many, near-infinite set.</a:t>
            </a:r>
            <a:endParaRPr/>
          </a:p>
          <a:p>
            <a:pPr indent="-393700" lvl="0" marL="457200" marR="0" rtl="0" algn="l">
              <a:lnSpc>
                <a:spcPct val="100000"/>
              </a:lnSpc>
              <a:spcBef>
                <a:spcPts val="0"/>
              </a:spcBef>
              <a:spcAft>
                <a:spcPts val="0"/>
              </a:spcAft>
              <a:buSzPts val="2600"/>
              <a:buChar char="•"/>
            </a:pPr>
            <a:r>
              <a:rPr b="1" lang="sv-SE"/>
              <a:t>What about exhaustively trying all options?</a:t>
            </a:r>
            <a:endParaRPr b="1"/>
          </a:p>
          <a:p>
            <a:pPr indent="0" lvl="0" marL="0" marR="0" rtl="0" algn="l">
              <a:lnSpc>
                <a:spcPct val="100000"/>
              </a:lnSpc>
              <a:spcBef>
                <a:spcPts val="600"/>
              </a:spcBef>
              <a:spcAft>
                <a:spcPts val="0"/>
              </a:spcAft>
              <a:buNone/>
            </a:pPr>
            <a:r>
              <a:t/>
            </a:r>
            <a:endParaRPr/>
          </a:p>
        </p:txBody>
      </p:sp>
      <p:sp>
        <p:nvSpPr>
          <p:cNvPr id="528" name="Google Shape;528;p58"/>
          <p:cNvSpPr/>
          <p:nvPr/>
        </p:nvSpPr>
        <p:spPr>
          <a:xfrm>
            <a:off x="6007625" y="1432901"/>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29" name="Google Shape;529;p58"/>
          <p:cNvSpPr/>
          <p:nvPr/>
        </p:nvSpPr>
        <p:spPr>
          <a:xfrm>
            <a:off x="6007625" y="3433202"/>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30" name="Google Shape;530;p58"/>
          <p:cNvSpPr/>
          <p:nvPr/>
        </p:nvSpPr>
        <p:spPr>
          <a:xfrm>
            <a:off x="6628569" y="2637812"/>
            <a:ext cx="1335900" cy="41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31" name="Google Shape;531;p58"/>
          <p:cNvCxnSpPr>
            <a:endCxn id="530" idx="0"/>
          </p:cNvCxnSpPr>
          <p:nvPr/>
        </p:nvCxnSpPr>
        <p:spPr>
          <a:xfrm>
            <a:off x="6290619" y="1866512"/>
            <a:ext cx="1005900" cy="7713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58"/>
          <p:cNvCxnSpPr>
            <a:endCxn id="530" idx="0"/>
          </p:cNvCxnSpPr>
          <p:nvPr/>
        </p:nvCxnSpPr>
        <p:spPr>
          <a:xfrm flipH="1">
            <a:off x="7296519" y="1695812"/>
            <a:ext cx="214500" cy="9420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58"/>
          <p:cNvCxnSpPr>
            <a:endCxn id="530" idx="0"/>
          </p:cNvCxnSpPr>
          <p:nvPr/>
        </p:nvCxnSpPr>
        <p:spPr>
          <a:xfrm flipH="1">
            <a:off x="7296519" y="1774112"/>
            <a:ext cx="921900" cy="8637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58"/>
          <p:cNvCxnSpPr>
            <a:stCxn id="530" idx="2"/>
          </p:cNvCxnSpPr>
          <p:nvPr/>
        </p:nvCxnSpPr>
        <p:spPr>
          <a:xfrm flipH="1">
            <a:off x="6464019" y="3056912"/>
            <a:ext cx="832500" cy="9060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58"/>
          <p:cNvCxnSpPr>
            <a:stCxn id="530" idx="2"/>
          </p:cNvCxnSpPr>
          <p:nvPr/>
        </p:nvCxnSpPr>
        <p:spPr>
          <a:xfrm>
            <a:off x="7296519" y="3056912"/>
            <a:ext cx="531900" cy="10980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58"/>
          <p:cNvCxnSpPr>
            <a:stCxn id="530" idx="2"/>
          </p:cNvCxnSpPr>
          <p:nvPr/>
        </p:nvCxnSpPr>
        <p:spPr>
          <a:xfrm>
            <a:off x="7296519" y="3056912"/>
            <a:ext cx="1131300" cy="764100"/>
          </a:xfrm>
          <a:prstGeom prst="straightConnector1">
            <a:avLst/>
          </a:prstGeom>
          <a:noFill/>
          <a:ln cap="flat" cmpd="sng" w="19050">
            <a:solidFill>
              <a:schemeClr val="dk2"/>
            </a:solidFill>
            <a:prstDash val="solid"/>
            <a:round/>
            <a:headEnd len="med" w="med" type="none"/>
            <a:tailEnd len="med" w="med" type="triangle"/>
          </a:ln>
        </p:spPr>
      </p:cxnSp>
      <p:sp>
        <p:nvSpPr>
          <p:cNvPr id="537" name="Google Shape;53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8" name="Google Shape;538;p5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Testing</a:t>
            </a:r>
            <a:endParaRPr/>
          </a:p>
        </p:txBody>
      </p:sp>
      <p:sp>
        <p:nvSpPr>
          <p:cNvPr id="544" name="Google Shape;544;p5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Take the arithmetic function for the calculator:</a:t>
            </a:r>
            <a:endParaRPr/>
          </a:p>
          <a:p>
            <a:pPr indent="0" lvl="0" marL="0" marR="0" rtl="0" algn="l">
              <a:lnSpc>
                <a:spcPct val="100000"/>
              </a:lnSpc>
              <a:spcBef>
                <a:spcPts val="600"/>
              </a:spcBef>
              <a:spcAft>
                <a:spcPts val="0"/>
              </a:spcAft>
              <a:buNone/>
            </a:pPr>
            <a:r>
              <a:rPr lang="sv-SE"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545" name="Google Shape;545;p59"/>
          <p:cNvSpPr/>
          <p:nvPr/>
        </p:nvSpPr>
        <p:spPr>
          <a:xfrm>
            <a:off x="4634225" y="1200150"/>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46" name="Google Shape;546;p59"/>
          <p:cNvSpPr/>
          <p:nvPr/>
        </p:nvSpPr>
        <p:spPr>
          <a:xfrm>
            <a:off x="4634225" y="34904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47" name="Google Shape;547;p59"/>
          <p:cNvSpPr/>
          <p:nvPr/>
        </p:nvSpPr>
        <p:spPr>
          <a:xfrm>
            <a:off x="5567375" y="2579766"/>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48" name="Google Shape;548;p59"/>
          <p:cNvCxnSpPr>
            <a:endCxn id="547" idx="0"/>
          </p:cNvCxnSpPr>
          <p:nvPr/>
        </p:nvCxnSpPr>
        <p:spPr>
          <a:xfrm>
            <a:off x="5059475" y="1696566"/>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549" name="Google Shape;549;p59"/>
          <p:cNvCxnSpPr>
            <a:endCxn id="547" idx="0"/>
          </p:cNvCxnSpPr>
          <p:nvPr/>
        </p:nvCxnSpPr>
        <p:spPr>
          <a:xfrm flipH="1">
            <a:off x="6571175" y="1501266"/>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550" name="Google Shape;550;p59"/>
          <p:cNvCxnSpPr>
            <a:endCxn id="547" idx="0"/>
          </p:cNvCxnSpPr>
          <p:nvPr/>
        </p:nvCxnSpPr>
        <p:spPr>
          <a:xfrm flipH="1">
            <a:off x="6571175" y="1590966"/>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551" name="Google Shape;551;p59"/>
          <p:cNvCxnSpPr>
            <a:stCxn id="547" idx="2"/>
          </p:cNvCxnSpPr>
          <p:nvPr/>
        </p:nvCxnSpPr>
        <p:spPr>
          <a:xfrm flipH="1">
            <a:off x="5319875" y="3059766"/>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552" name="Google Shape;552;p59"/>
          <p:cNvCxnSpPr>
            <a:stCxn id="547" idx="2"/>
          </p:cNvCxnSpPr>
          <p:nvPr/>
        </p:nvCxnSpPr>
        <p:spPr>
          <a:xfrm>
            <a:off x="6571175" y="3059766"/>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553" name="Google Shape;553;p59"/>
          <p:cNvCxnSpPr>
            <a:stCxn id="547" idx="2"/>
          </p:cNvCxnSpPr>
          <p:nvPr/>
        </p:nvCxnSpPr>
        <p:spPr>
          <a:xfrm>
            <a:off x="6571175" y="3059766"/>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554" name="Google Shape;554;p59"/>
          <p:cNvSpPr/>
          <p:nvPr/>
        </p:nvSpPr>
        <p:spPr>
          <a:xfrm>
            <a:off x="4572000" y="1165800"/>
            <a:ext cx="3974100" cy="146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2</a:t>
            </a:r>
            <a:r>
              <a:rPr baseline="30000" lang="sv-SE" sz="2400"/>
              <a:t>32</a:t>
            </a:r>
            <a:r>
              <a:rPr lang="sv-SE" sz="2400"/>
              <a:t> possible integer values for each parameter.</a:t>
            </a:r>
            <a:endParaRPr sz="2400"/>
          </a:p>
          <a:p>
            <a:pPr indent="0" lvl="0" marL="0" rtl="0" algn="l">
              <a:spcBef>
                <a:spcPts val="0"/>
              </a:spcBef>
              <a:spcAft>
                <a:spcPts val="0"/>
              </a:spcAft>
              <a:buNone/>
            </a:pPr>
            <a:r>
              <a:rPr lang="sv-SE" sz="2400"/>
              <a:t>= </a:t>
            </a:r>
            <a:r>
              <a:rPr lang="sv-SE" sz="2400">
                <a:solidFill>
                  <a:schemeClr val="dk1"/>
                </a:solidFill>
              </a:rPr>
              <a:t>2</a:t>
            </a:r>
            <a:r>
              <a:rPr baseline="30000" lang="sv-SE" sz="2400">
                <a:solidFill>
                  <a:schemeClr val="dk1"/>
                </a:solidFill>
              </a:rPr>
              <a:t>32</a:t>
            </a:r>
            <a:r>
              <a:rPr lang="sv-SE" sz="2400"/>
              <a:t> x </a:t>
            </a:r>
            <a:r>
              <a:rPr lang="sv-SE" sz="2400">
                <a:solidFill>
                  <a:schemeClr val="dk1"/>
                </a:solidFill>
              </a:rPr>
              <a:t>2</a:t>
            </a:r>
            <a:r>
              <a:rPr baseline="30000" lang="sv-SE" sz="2400">
                <a:solidFill>
                  <a:schemeClr val="dk1"/>
                </a:solidFill>
              </a:rPr>
              <a:t>32  </a:t>
            </a:r>
            <a:r>
              <a:rPr lang="sv-SE" sz="2400"/>
              <a:t>= 2</a:t>
            </a:r>
            <a:r>
              <a:rPr baseline="30000" lang="sv-SE" sz="2400"/>
              <a:t>64</a:t>
            </a:r>
            <a:r>
              <a:rPr lang="sv-SE" sz="2400"/>
              <a:t> combinations = 10</a:t>
            </a:r>
            <a:r>
              <a:rPr baseline="30000" lang="sv-SE" sz="2400"/>
              <a:t>13 </a:t>
            </a:r>
            <a:r>
              <a:rPr lang="sv-SE" sz="2400"/>
              <a:t>tests.</a:t>
            </a:r>
            <a:endParaRPr sz="2400"/>
          </a:p>
        </p:txBody>
      </p:sp>
      <p:sp>
        <p:nvSpPr>
          <p:cNvPr id="555" name="Google Shape;555;p59"/>
          <p:cNvSpPr/>
          <p:nvPr/>
        </p:nvSpPr>
        <p:spPr>
          <a:xfrm>
            <a:off x="4572000" y="2631903"/>
            <a:ext cx="3974100" cy="177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1 test per nanosecond</a:t>
            </a:r>
            <a:endParaRPr sz="2400"/>
          </a:p>
          <a:p>
            <a:pPr indent="0" lvl="0" marL="0" rtl="0" algn="l">
              <a:spcBef>
                <a:spcPts val="0"/>
              </a:spcBef>
              <a:spcAft>
                <a:spcPts val="0"/>
              </a:spcAft>
              <a:buNone/>
            </a:pPr>
            <a:r>
              <a:rPr lang="sv-SE" sz="2400"/>
              <a:t>= 10</a:t>
            </a:r>
            <a:r>
              <a:rPr baseline="30000" lang="sv-SE" sz="2400"/>
              <a:t>5</a:t>
            </a:r>
            <a:r>
              <a:rPr lang="sv-SE" sz="2400"/>
              <a:t> tests per second</a:t>
            </a:r>
            <a:endParaRPr sz="2400"/>
          </a:p>
          <a:p>
            <a:pPr indent="0" lvl="0" marL="0" rtl="0" algn="l">
              <a:spcBef>
                <a:spcPts val="0"/>
              </a:spcBef>
              <a:spcAft>
                <a:spcPts val="0"/>
              </a:spcAft>
              <a:buNone/>
            </a:pPr>
            <a:r>
              <a:rPr lang="sv-SE" sz="2400"/>
              <a:t>= 10</a:t>
            </a:r>
            <a:r>
              <a:rPr baseline="30000" lang="sv-SE" sz="2400"/>
              <a:t>10</a:t>
            </a:r>
            <a:r>
              <a:rPr lang="sv-SE" sz="2400"/>
              <a:t> seconds</a:t>
            </a:r>
            <a:endParaRPr sz="2400"/>
          </a:p>
          <a:p>
            <a:pPr indent="0" lvl="0" marL="0" rtl="0" algn="l">
              <a:spcBef>
                <a:spcPts val="0"/>
              </a:spcBef>
              <a:spcAft>
                <a:spcPts val="0"/>
              </a:spcAft>
              <a:buNone/>
            </a:pPr>
            <a:r>
              <a:t/>
            </a:r>
            <a:endParaRPr sz="2400"/>
          </a:p>
        </p:txBody>
      </p:sp>
      <p:sp>
        <p:nvSpPr>
          <p:cNvPr id="556" name="Google Shape;556;p59"/>
          <p:cNvSpPr/>
          <p:nvPr/>
        </p:nvSpPr>
        <p:spPr>
          <a:xfrm>
            <a:off x="4572000" y="3934863"/>
            <a:ext cx="3812700" cy="4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or… about 600 years!</a:t>
            </a:r>
            <a:endParaRPr b="1" sz="2400"/>
          </a:p>
        </p:txBody>
      </p:sp>
      <p:sp>
        <p:nvSpPr>
          <p:cNvPr id="557" name="Google Shape;557;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8" name="Google Shape;558;p5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all Inputs are Created Equal</a:t>
            </a:r>
            <a:endParaRPr/>
          </a:p>
        </p:txBody>
      </p:sp>
      <p:sp>
        <p:nvSpPr>
          <p:cNvPr id="564" name="Google Shape;564;p60"/>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inputs lead to same outcome.</a:t>
            </a:r>
            <a:endParaRPr/>
          </a:p>
          <a:p>
            <a:pPr indent="-393700" lvl="0" marL="457200" rtl="0" algn="l">
              <a:spcBef>
                <a:spcPts val="1000"/>
              </a:spcBef>
              <a:spcAft>
                <a:spcPts val="0"/>
              </a:spcAft>
              <a:buSzPts val="2600"/>
              <a:buChar char="•"/>
            </a:pPr>
            <a:r>
              <a:rPr lang="sv-SE"/>
              <a:t>Some inputs better at revealing faults.</a:t>
            </a:r>
            <a:endParaRPr/>
          </a:p>
          <a:p>
            <a:pPr indent="-368300" lvl="1" marL="914400" rtl="0" algn="l">
              <a:spcBef>
                <a:spcPts val="500"/>
              </a:spcBef>
              <a:spcAft>
                <a:spcPts val="0"/>
              </a:spcAft>
              <a:buSzPts val="2200"/>
              <a:buChar char="•"/>
            </a:pPr>
            <a:r>
              <a:rPr lang="sv-SE"/>
              <a:t>We can’t know which in advance.</a:t>
            </a:r>
            <a:endParaRPr/>
          </a:p>
          <a:p>
            <a:pPr indent="-368300" lvl="1" marL="914400" rtl="0" algn="l">
              <a:spcBef>
                <a:spcPts val="500"/>
              </a:spcBef>
              <a:spcAft>
                <a:spcPts val="0"/>
              </a:spcAft>
              <a:buSzPts val="2200"/>
              <a:buChar char="•"/>
            </a:pPr>
            <a:r>
              <a:rPr lang="sv-SE"/>
              <a:t>Tests with different input better than tests with similar input.</a:t>
            </a:r>
            <a:endParaRPr/>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p:txBody>
      </p:sp>
      <p:sp>
        <p:nvSpPr>
          <p:cNvPr id="565" name="Google Shape;565;p60"/>
          <p:cNvSpPr/>
          <p:nvPr/>
        </p:nvSpPr>
        <p:spPr>
          <a:xfrm>
            <a:off x="5215500" y="1907777"/>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66" name="Google Shape;566;p60"/>
          <p:cNvSpPr/>
          <p:nvPr/>
        </p:nvSpPr>
        <p:spPr>
          <a:xfrm>
            <a:off x="5215500" y="3622048"/>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67" name="Google Shape;567;p60"/>
          <p:cNvSpPr/>
          <p:nvPr/>
        </p:nvSpPr>
        <p:spPr>
          <a:xfrm>
            <a:off x="6006301" y="2940394"/>
            <a:ext cx="1701300" cy="35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68" name="Google Shape;568;p60"/>
          <p:cNvCxnSpPr>
            <a:endCxn id="567" idx="0"/>
          </p:cNvCxnSpPr>
          <p:nvPr/>
        </p:nvCxnSpPr>
        <p:spPr>
          <a:xfrm>
            <a:off x="5575951" y="2279194"/>
            <a:ext cx="1281000" cy="661200"/>
          </a:xfrm>
          <a:prstGeom prst="straightConnector1">
            <a:avLst/>
          </a:prstGeom>
          <a:noFill/>
          <a:ln cap="flat" cmpd="sng" w="19050">
            <a:solidFill>
              <a:schemeClr val="dk2"/>
            </a:solidFill>
            <a:prstDash val="solid"/>
            <a:round/>
            <a:headEnd len="med" w="med" type="none"/>
            <a:tailEnd len="med" w="med" type="triangle"/>
          </a:ln>
        </p:spPr>
      </p:cxnSp>
      <p:cxnSp>
        <p:nvCxnSpPr>
          <p:cNvPr id="569" name="Google Shape;569;p60"/>
          <p:cNvCxnSpPr>
            <a:endCxn id="567" idx="0"/>
          </p:cNvCxnSpPr>
          <p:nvPr/>
        </p:nvCxnSpPr>
        <p:spPr>
          <a:xfrm flipH="1">
            <a:off x="6856951" y="2133094"/>
            <a:ext cx="273000" cy="807300"/>
          </a:xfrm>
          <a:prstGeom prst="straightConnector1">
            <a:avLst/>
          </a:prstGeom>
          <a:noFill/>
          <a:ln cap="flat" cmpd="sng" w="19050">
            <a:solidFill>
              <a:schemeClr val="dk2"/>
            </a:solidFill>
            <a:prstDash val="solid"/>
            <a:round/>
            <a:headEnd len="med" w="med" type="none"/>
            <a:tailEnd len="med" w="med" type="triangle"/>
          </a:ln>
        </p:spPr>
      </p:cxnSp>
      <p:cxnSp>
        <p:nvCxnSpPr>
          <p:cNvPr id="570" name="Google Shape;570;p60"/>
          <p:cNvCxnSpPr>
            <a:endCxn id="567" idx="0"/>
          </p:cNvCxnSpPr>
          <p:nvPr/>
        </p:nvCxnSpPr>
        <p:spPr>
          <a:xfrm flipH="1">
            <a:off x="6856951" y="2200294"/>
            <a:ext cx="1174200" cy="740100"/>
          </a:xfrm>
          <a:prstGeom prst="straightConnector1">
            <a:avLst/>
          </a:prstGeom>
          <a:noFill/>
          <a:ln cap="flat" cmpd="sng" w="19050">
            <a:solidFill>
              <a:schemeClr val="dk2"/>
            </a:solidFill>
            <a:prstDash val="solid"/>
            <a:round/>
            <a:headEnd len="med" w="med" type="none"/>
            <a:tailEnd len="med" w="med" type="triangle"/>
          </a:ln>
        </p:spPr>
      </p:cxnSp>
      <p:cxnSp>
        <p:nvCxnSpPr>
          <p:cNvPr id="571" name="Google Shape;571;p60"/>
          <p:cNvCxnSpPr>
            <a:stCxn id="567" idx="2"/>
          </p:cNvCxnSpPr>
          <p:nvPr/>
        </p:nvCxnSpPr>
        <p:spPr>
          <a:xfrm flipH="1">
            <a:off x="5796451" y="3299794"/>
            <a:ext cx="1060500" cy="776400"/>
          </a:xfrm>
          <a:prstGeom prst="straightConnector1">
            <a:avLst/>
          </a:prstGeom>
          <a:noFill/>
          <a:ln cap="flat" cmpd="sng" w="19050">
            <a:solidFill>
              <a:schemeClr val="dk2"/>
            </a:solidFill>
            <a:prstDash val="solid"/>
            <a:round/>
            <a:headEnd len="med" w="med" type="none"/>
            <a:tailEnd len="med" w="med" type="triangle"/>
          </a:ln>
        </p:spPr>
      </p:cxnSp>
      <p:cxnSp>
        <p:nvCxnSpPr>
          <p:cNvPr id="572" name="Google Shape;572;p60"/>
          <p:cNvCxnSpPr>
            <a:stCxn id="567" idx="2"/>
          </p:cNvCxnSpPr>
          <p:nvPr/>
        </p:nvCxnSpPr>
        <p:spPr>
          <a:xfrm>
            <a:off x="6856951" y="3299794"/>
            <a:ext cx="677400" cy="941100"/>
          </a:xfrm>
          <a:prstGeom prst="straightConnector1">
            <a:avLst/>
          </a:prstGeom>
          <a:noFill/>
          <a:ln cap="flat" cmpd="sng" w="19050">
            <a:solidFill>
              <a:schemeClr val="dk2"/>
            </a:solidFill>
            <a:prstDash val="solid"/>
            <a:round/>
            <a:headEnd len="med" w="med" type="none"/>
            <a:tailEnd len="med" w="med" type="triangle"/>
          </a:ln>
        </p:spPr>
      </p:cxnSp>
      <p:cxnSp>
        <p:nvCxnSpPr>
          <p:cNvPr id="573" name="Google Shape;573;p60"/>
          <p:cNvCxnSpPr>
            <a:stCxn id="567" idx="2"/>
          </p:cNvCxnSpPr>
          <p:nvPr/>
        </p:nvCxnSpPr>
        <p:spPr>
          <a:xfrm>
            <a:off x="6856951" y="3299794"/>
            <a:ext cx="1440900" cy="654900"/>
          </a:xfrm>
          <a:prstGeom prst="straightConnector1">
            <a:avLst/>
          </a:prstGeom>
          <a:noFill/>
          <a:ln cap="flat" cmpd="sng" w="19050">
            <a:solidFill>
              <a:schemeClr val="dk2"/>
            </a:solidFill>
            <a:prstDash val="solid"/>
            <a:round/>
            <a:headEnd len="med" w="med" type="none"/>
            <a:tailEnd len="med" w="med" type="triangle"/>
          </a:ln>
        </p:spPr>
      </p:cxnSp>
      <p:sp>
        <p:nvSpPr>
          <p:cNvPr id="574" name="Google Shape;574;p60"/>
          <p:cNvSpPr/>
          <p:nvPr/>
        </p:nvSpPr>
        <p:spPr>
          <a:xfrm>
            <a:off x="7598878" y="1935901"/>
            <a:ext cx="8274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a:t>
            </a:r>
            <a:endParaRPr b="1" sz="3000"/>
          </a:p>
        </p:txBody>
      </p:sp>
      <p:sp>
        <p:nvSpPr>
          <p:cNvPr id="575" name="Google Shape;575;p60"/>
          <p:cNvSpPr/>
          <p:nvPr/>
        </p:nvSpPr>
        <p:spPr>
          <a:xfrm>
            <a:off x="7534514" y="3747414"/>
            <a:ext cx="8919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a:t>
            </a:r>
            <a:endParaRPr b="1" sz="3000"/>
          </a:p>
        </p:txBody>
      </p:sp>
      <p:sp>
        <p:nvSpPr>
          <p:cNvPr id="576" name="Google Shape;576;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7" name="Google Shape;577;p6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Axiom of Testing</a:t>
            </a:r>
            <a:endParaRPr/>
          </a:p>
        </p:txBody>
      </p:sp>
      <p:sp>
        <p:nvSpPr>
          <p:cNvPr id="163" name="Google Shape;163;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3600"/>
              <a:t>“Program testing can be used to show the presence of bugs, but </a:t>
            </a:r>
            <a:r>
              <a:rPr b="1" lang="sv-SE" sz="3600"/>
              <a:t>never their absence</a:t>
            </a:r>
            <a:r>
              <a:rPr lang="sv-SE" sz="3600"/>
              <a:t>.”</a:t>
            </a:r>
            <a:endParaRPr sz="3600"/>
          </a:p>
          <a:p>
            <a:pPr indent="457200" lvl="0" marL="5029200" marR="0" rtl="0" algn="l">
              <a:lnSpc>
                <a:spcPct val="100000"/>
              </a:lnSpc>
              <a:spcBef>
                <a:spcPts val="600"/>
              </a:spcBef>
              <a:spcAft>
                <a:spcPts val="0"/>
              </a:spcAft>
              <a:buNone/>
            </a:pPr>
            <a:r>
              <a:rPr lang="sv-SE"/>
              <a:t>- Dijkstra</a:t>
            </a:r>
            <a:endParaRPr/>
          </a:p>
        </p:txBody>
      </p:sp>
      <p:sp>
        <p:nvSpPr>
          <p:cNvPr id="164" name="Google Shape;164;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Random Testing</a:t>
            </a:r>
            <a:endParaRPr/>
          </a:p>
        </p:txBody>
      </p:sp>
      <p:sp>
        <p:nvSpPr>
          <p:cNvPr id="583" name="Google Shape;583;p61"/>
          <p:cNvSpPr txBox="1"/>
          <p:nvPr>
            <p:ph idx="1" type="body"/>
          </p:nvPr>
        </p:nvSpPr>
        <p:spPr>
          <a:xfrm>
            <a:off x="468900" y="1282400"/>
            <a:ext cx="53874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Pick inputs uniformly from the distribution of all inputs.</a:t>
            </a:r>
            <a:endParaRPr/>
          </a:p>
          <a:p>
            <a:pPr indent="-393700" lvl="0" marL="457200" marR="0" rtl="0" algn="l">
              <a:lnSpc>
                <a:spcPct val="100000"/>
              </a:lnSpc>
              <a:spcBef>
                <a:spcPts val="0"/>
              </a:spcBef>
              <a:spcAft>
                <a:spcPts val="0"/>
              </a:spcAft>
              <a:buSzPts val="2600"/>
              <a:buChar char="•"/>
            </a:pPr>
            <a:r>
              <a:rPr lang="sv-SE"/>
              <a:t>All inputs considered equal.</a:t>
            </a:r>
            <a:endParaRPr/>
          </a:p>
          <a:p>
            <a:pPr indent="-393700" lvl="0" marL="457200" marR="0" rtl="0" algn="l">
              <a:lnSpc>
                <a:spcPct val="100000"/>
              </a:lnSpc>
              <a:spcBef>
                <a:spcPts val="0"/>
              </a:spcBef>
              <a:spcAft>
                <a:spcPts val="0"/>
              </a:spcAft>
              <a:buSzPts val="2600"/>
              <a:buChar char="•"/>
            </a:pPr>
            <a:r>
              <a:rPr lang="sv-SE"/>
              <a:t>Keep trying until out of time. </a:t>
            </a:r>
            <a:endParaRPr/>
          </a:p>
          <a:p>
            <a:pPr indent="-393700" lvl="0" marL="457200" marR="0" rtl="0" algn="l">
              <a:lnSpc>
                <a:spcPct val="100000"/>
              </a:lnSpc>
              <a:spcBef>
                <a:spcPts val="0"/>
              </a:spcBef>
              <a:spcAft>
                <a:spcPts val="0"/>
              </a:spcAft>
              <a:buSzPts val="2600"/>
              <a:buChar char="•"/>
            </a:pPr>
            <a:r>
              <a:rPr lang="sv-SE"/>
              <a:t>No designer bias.</a:t>
            </a:r>
            <a:endParaRPr/>
          </a:p>
          <a:p>
            <a:pPr indent="-393700" lvl="0" marL="457200" marR="0" rtl="0" algn="l">
              <a:lnSpc>
                <a:spcPct val="100000"/>
              </a:lnSpc>
              <a:spcBef>
                <a:spcPts val="0"/>
              </a:spcBef>
              <a:spcAft>
                <a:spcPts val="0"/>
              </a:spcAft>
              <a:buSzPts val="2600"/>
              <a:buChar char="•"/>
            </a:pPr>
            <a:r>
              <a:rPr lang="sv-SE"/>
              <a:t>Removes manual tedium.</a:t>
            </a:r>
            <a:endParaRPr/>
          </a:p>
        </p:txBody>
      </p:sp>
      <p:pic>
        <p:nvPicPr>
          <p:cNvPr descr="2000px-2-Dice-Icon.svg.png" id="584" name="Google Shape;584;p61"/>
          <p:cNvPicPr preferRelativeResize="0"/>
          <p:nvPr/>
        </p:nvPicPr>
        <p:blipFill>
          <a:blip r:embed="rId3">
            <a:alphaModFix/>
          </a:blip>
          <a:stretch>
            <a:fillRect/>
          </a:stretch>
        </p:blipFill>
        <p:spPr>
          <a:xfrm>
            <a:off x="5576850" y="1371781"/>
            <a:ext cx="3159260" cy="3159260"/>
          </a:xfrm>
          <a:prstGeom prst="rect">
            <a:avLst/>
          </a:prstGeom>
          <a:noFill/>
          <a:ln>
            <a:noFill/>
          </a:ln>
        </p:spPr>
      </p:pic>
      <p:sp>
        <p:nvSpPr>
          <p:cNvPr id="585" name="Google Shape;585;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6" name="Google Shape;586;p6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Random?</a:t>
            </a:r>
            <a:endParaRPr/>
          </a:p>
        </p:txBody>
      </p:sp>
      <p:pic>
        <p:nvPicPr>
          <p:cNvPr descr="c0f33288f377a621cca764d375b09092.jpg" id="592" name="Google Shape;592;p62"/>
          <p:cNvPicPr preferRelativeResize="0"/>
          <p:nvPr/>
        </p:nvPicPr>
        <p:blipFill>
          <a:blip r:embed="rId3">
            <a:alphaModFix/>
          </a:blip>
          <a:stretch>
            <a:fillRect/>
          </a:stretch>
        </p:blipFill>
        <p:spPr>
          <a:xfrm>
            <a:off x="2058250" y="1890206"/>
            <a:ext cx="5429550" cy="1800806"/>
          </a:xfrm>
          <a:prstGeom prst="rect">
            <a:avLst/>
          </a:prstGeom>
          <a:noFill/>
          <a:ln>
            <a:noFill/>
          </a:ln>
        </p:spPr>
      </p:pic>
      <p:sp>
        <p:nvSpPr>
          <p:cNvPr id="593" name="Google Shape;593;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4" name="Google Shape;594;p6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Partitioning</a:t>
            </a:r>
            <a:endParaRPr/>
          </a:p>
        </p:txBody>
      </p:sp>
      <p:sp>
        <p:nvSpPr>
          <p:cNvPr id="600" name="Google Shape;600;p63"/>
          <p:cNvSpPr/>
          <p:nvPr/>
        </p:nvSpPr>
        <p:spPr>
          <a:xfrm>
            <a:off x="457200" y="1389019"/>
            <a:ext cx="4191300" cy="324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3"/>
          <p:cNvSpPr/>
          <p:nvPr/>
        </p:nvSpPr>
        <p:spPr>
          <a:xfrm>
            <a:off x="1230994"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3"/>
          <p:cNvSpPr/>
          <p:nvPr/>
        </p:nvSpPr>
        <p:spPr>
          <a:xfrm>
            <a:off x="1021147"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3"/>
          <p:cNvSpPr/>
          <p:nvPr/>
        </p:nvSpPr>
        <p:spPr>
          <a:xfrm>
            <a:off x="3791189"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3"/>
          <p:cNvSpPr/>
          <p:nvPr/>
        </p:nvSpPr>
        <p:spPr>
          <a:xfrm>
            <a:off x="3791177" y="3826667"/>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3"/>
          <p:cNvSpPr/>
          <p:nvPr/>
        </p:nvSpPr>
        <p:spPr>
          <a:xfrm>
            <a:off x="3596675"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6" name="Google Shape;606;p63"/>
          <p:cNvCxnSpPr>
            <a:stCxn id="600" idx="0"/>
          </p:cNvCxnSpPr>
          <p:nvPr/>
        </p:nvCxnSpPr>
        <p:spPr>
          <a:xfrm>
            <a:off x="2552850" y="1389019"/>
            <a:ext cx="0" cy="3249900"/>
          </a:xfrm>
          <a:prstGeom prst="straightConnector1">
            <a:avLst/>
          </a:prstGeom>
          <a:noFill/>
          <a:ln cap="flat" cmpd="sng" w="19050">
            <a:solidFill>
              <a:schemeClr val="dk2"/>
            </a:solidFill>
            <a:prstDash val="dash"/>
            <a:round/>
            <a:headEnd len="med" w="med" type="none"/>
            <a:tailEnd len="med" w="med" type="none"/>
          </a:ln>
        </p:spPr>
      </p:cxnSp>
      <p:cxnSp>
        <p:nvCxnSpPr>
          <p:cNvPr id="607" name="Google Shape;607;p63"/>
          <p:cNvCxnSpPr>
            <a:endCxn id="600" idx="3"/>
          </p:cNvCxnSpPr>
          <p:nvPr/>
        </p:nvCxnSpPr>
        <p:spPr>
          <a:xfrm>
            <a:off x="457200" y="3013969"/>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608" name="Google Shape;608;p63"/>
          <p:cNvCxnSpPr>
            <a:stCxn id="600" idx="1"/>
            <a:endCxn id="600" idx="0"/>
          </p:cNvCxnSpPr>
          <p:nvPr/>
        </p:nvCxnSpPr>
        <p:spPr>
          <a:xfrm flipH="1" rot="10800000">
            <a:off x="457200" y="13888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609" name="Google Shape;609;p63"/>
          <p:cNvCxnSpPr>
            <a:stCxn id="600" idx="0"/>
          </p:cNvCxnSpPr>
          <p:nvPr/>
        </p:nvCxnSpPr>
        <p:spPr>
          <a:xfrm>
            <a:off x="2552850" y="138901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610" name="Google Shape;610;p63"/>
          <p:cNvCxnSpPr>
            <a:stCxn id="600" idx="3"/>
            <a:endCxn id="600" idx="2"/>
          </p:cNvCxnSpPr>
          <p:nvPr/>
        </p:nvCxnSpPr>
        <p:spPr>
          <a:xfrm flipH="1">
            <a:off x="2552700" y="30139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611" name="Google Shape;611;p63"/>
          <p:cNvCxnSpPr>
            <a:stCxn id="600" idx="1"/>
          </p:cNvCxnSpPr>
          <p:nvPr/>
        </p:nvCxnSpPr>
        <p:spPr>
          <a:xfrm>
            <a:off x="457200" y="3013969"/>
            <a:ext cx="2095500" cy="1624800"/>
          </a:xfrm>
          <a:prstGeom prst="straightConnector1">
            <a:avLst/>
          </a:prstGeom>
          <a:noFill/>
          <a:ln cap="flat" cmpd="sng" w="19050">
            <a:solidFill>
              <a:schemeClr val="dk2"/>
            </a:solidFill>
            <a:prstDash val="dash"/>
            <a:round/>
            <a:headEnd len="med" w="med" type="none"/>
            <a:tailEnd len="med" w="med" type="none"/>
          </a:ln>
        </p:spPr>
      </p:cxnSp>
      <p:sp>
        <p:nvSpPr>
          <p:cNvPr id="612" name="Google Shape;612;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3" name="Google Shape;613;p6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614" name="Google Shape;614;p63"/>
          <p:cNvSpPr txBox="1"/>
          <p:nvPr>
            <p:ph idx="1" type="body"/>
          </p:nvPr>
        </p:nvSpPr>
        <p:spPr>
          <a:xfrm>
            <a:off x="4729420" y="1282400"/>
            <a:ext cx="39573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Consider possible values for a variable.</a:t>
            </a:r>
            <a:endParaRPr sz="2300"/>
          </a:p>
          <a:p>
            <a:pPr indent="-374650" lvl="0" marL="457200" rtl="0" algn="l">
              <a:spcBef>
                <a:spcPts val="1000"/>
              </a:spcBef>
              <a:spcAft>
                <a:spcPts val="0"/>
              </a:spcAft>
              <a:buSzPts val="2300"/>
              <a:buChar char="•"/>
            </a:pPr>
            <a:r>
              <a:rPr lang="sv-SE" sz="2300"/>
              <a:t>Faults sparse in space of all inputs, but dense in parts where they appear.</a:t>
            </a:r>
            <a:endParaRPr sz="2300"/>
          </a:p>
          <a:p>
            <a:pPr indent="-349250" lvl="1" marL="914400" rtl="0" algn="l">
              <a:spcBef>
                <a:spcPts val="500"/>
              </a:spcBef>
              <a:spcAft>
                <a:spcPts val="0"/>
              </a:spcAft>
              <a:buSzPts val="1900"/>
              <a:buChar char="•"/>
            </a:pPr>
            <a:r>
              <a:rPr lang="sv-SE" sz="1900"/>
              <a:t>Similar input to failing input also likely to fail.</a:t>
            </a:r>
            <a:endParaRPr sz="1900"/>
          </a:p>
          <a:p>
            <a:pPr indent="-374650" lvl="0" marL="457200" rtl="0" algn="l">
              <a:spcBef>
                <a:spcPts val="1000"/>
              </a:spcBef>
              <a:spcAft>
                <a:spcPts val="0"/>
              </a:spcAft>
              <a:buSzPts val="2300"/>
              <a:buChar char="•"/>
            </a:pPr>
            <a:r>
              <a:rPr lang="sv-SE" sz="2300"/>
              <a:t>Try input from partitions, hit dense fault space.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Class</a:t>
            </a:r>
            <a:endParaRPr/>
          </a:p>
        </p:txBody>
      </p:sp>
      <p:sp>
        <p:nvSpPr>
          <p:cNvPr id="620" name="Google Shape;620;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ivide the input domain into </a:t>
            </a:r>
            <a:r>
              <a:rPr b="1" lang="sv-SE"/>
              <a:t>equivalence classes</a:t>
            </a:r>
            <a:r>
              <a:rPr lang="sv-SE"/>
              <a:t>.</a:t>
            </a:r>
            <a:endParaRPr/>
          </a:p>
          <a:p>
            <a:pPr indent="-368300" lvl="1" marL="914400" rtl="0" algn="l">
              <a:spcBef>
                <a:spcPts val="500"/>
              </a:spcBef>
              <a:spcAft>
                <a:spcPts val="0"/>
              </a:spcAft>
              <a:buSzPts val="2200"/>
              <a:buChar char="•"/>
            </a:pPr>
            <a:r>
              <a:rPr lang="sv-SE"/>
              <a:t>Inputs from a group interchangeable (trigger same outcome, result in the same behavior, etc.).</a:t>
            </a:r>
            <a:endParaRPr/>
          </a:p>
          <a:p>
            <a:pPr indent="-368300" lvl="1" marL="914400" rtl="0" algn="l">
              <a:spcBef>
                <a:spcPts val="500"/>
              </a:spcBef>
              <a:spcAft>
                <a:spcPts val="0"/>
              </a:spcAft>
              <a:buSzPts val="2200"/>
              <a:buChar char="•"/>
            </a:pPr>
            <a:r>
              <a:rPr lang="sv-SE"/>
              <a:t>If one input reveals a fault, others in this class (probably) will too. In one input does not reveal a fault, the other ones (probably) will not either.</a:t>
            </a:r>
            <a:endParaRPr/>
          </a:p>
          <a:p>
            <a:pPr indent="-393700" lvl="0" marL="457200" rtl="0" algn="l">
              <a:spcBef>
                <a:spcPts val="1000"/>
              </a:spcBef>
              <a:spcAft>
                <a:spcPts val="0"/>
              </a:spcAft>
              <a:buSzPts val="2600"/>
              <a:buChar char="•"/>
            </a:pPr>
            <a:r>
              <a:rPr lang="sv-SE"/>
              <a:t>Partitioning based on intuition, experience, and common sense.</a:t>
            </a:r>
            <a:endParaRPr/>
          </a:p>
        </p:txBody>
      </p:sp>
      <p:sp>
        <p:nvSpPr>
          <p:cNvPr id="621" name="Google Shape;621;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2" name="Google Shape;622;p6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628" name="Google Shape;628;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latin typeface="Courier New"/>
                <a:ea typeface="Courier New"/>
                <a:cs typeface="Courier New"/>
                <a:sym typeface="Courier New"/>
              </a:rPr>
              <a:t>substr(string str, int index)</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sv-SE"/>
              <a:t>What are some possible partitions?</a:t>
            </a:r>
            <a:endParaRPr b="1"/>
          </a:p>
        </p:txBody>
      </p:sp>
      <p:sp>
        <p:nvSpPr>
          <p:cNvPr id="629" name="Google Shape;629;p65"/>
          <p:cNvSpPr txBox="1"/>
          <p:nvPr/>
        </p:nvSpPr>
        <p:spPr>
          <a:xfrm>
            <a:off x="591200" y="2250281"/>
            <a:ext cx="8229600" cy="2372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index &lt;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index =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index &gt;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&lt; index</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 index</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&gt; index </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a:t>
            </a:r>
            <a:endParaRPr sz="2000">
              <a:solidFill>
                <a:schemeClr val="dk1"/>
              </a:solidFill>
            </a:endParaRPr>
          </a:p>
        </p:txBody>
      </p:sp>
      <p:sp>
        <p:nvSpPr>
          <p:cNvPr id="630" name="Google Shape;630;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1" name="Google Shape;631;p65"/>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Input Partitions</a:t>
            </a:r>
            <a:endParaRPr/>
          </a:p>
        </p:txBody>
      </p:sp>
      <p:sp>
        <p:nvSpPr>
          <p:cNvPr id="637" name="Google Shape;637;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a:t>
            </a:r>
            <a:r>
              <a:rPr lang="sv-SE"/>
              <a:t>quivalent output events.</a:t>
            </a:r>
            <a:endParaRPr/>
          </a:p>
          <a:p>
            <a:pPr indent="-393700" lvl="0" marL="457200" rtl="0" algn="l">
              <a:spcBef>
                <a:spcPts val="1000"/>
              </a:spcBef>
              <a:spcAft>
                <a:spcPts val="0"/>
              </a:spcAft>
              <a:buSzPts val="2600"/>
              <a:buChar char="•"/>
            </a:pPr>
            <a:r>
              <a:rPr lang="sv-SE"/>
              <a:t>Ranges of numbers or values.</a:t>
            </a:r>
            <a:endParaRPr/>
          </a:p>
          <a:p>
            <a:pPr indent="-393700" lvl="0" marL="457200" rtl="0" algn="l">
              <a:spcBef>
                <a:spcPts val="1000"/>
              </a:spcBef>
              <a:spcAft>
                <a:spcPts val="0"/>
              </a:spcAft>
              <a:buSzPts val="2600"/>
              <a:buChar char="•"/>
            </a:pPr>
            <a:r>
              <a:rPr lang="sv-SE"/>
              <a:t>Membership in a logical group.</a:t>
            </a:r>
            <a:endParaRPr/>
          </a:p>
          <a:p>
            <a:pPr indent="-393700" lvl="0" marL="457200" rtl="0" algn="l">
              <a:spcBef>
                <a:spcPts val="1000"/>
              </a:spcBef>
              <a:spcAft>
                <a:spcPts val="0"/>
              </a:spcAft>
              <a:buSzPts val="2600"/>
              <a:buChar char="•"/>
            </a:pPr>
            <a:r>
              <a:rPr lang="sv-SE"/>
              <a:t>Time-dependent equivalence classes.</a:t>
            </a:r>
            <a:endParaRPr/>
          </a:p>
          <a:p>
            <a:pPr indent="-393700" lvl="0" marL="457200" rtl="0" algn="l">
              <a:spcBef>
                <a:spcPts val="1000"/>
              </a:spcBef>
              <a:spcAft>
                <a:spcPts val="0"/>
              </a:spcAft>
              <a:buSzPts val="2600"/>
              <a:buChar char="•"/>
            </a:pPr>
            <a:r>
              <a:rPr lang="sv-SE"/>
              <a:t>Equivalent operating environments.</a:t>
            </a:r>
            <a:endParaRPr/>
          </a:p>
          <a:p>
            <a:pPr indent="-393700" lvl="0" marL="457200" rtl="0" algn="l">
              <a:spcBef>
                <a:spcPts val="1000"/>
              </a:spcBef>
              <a:spcAft>
                <a:spcPts val="0"/>
              </a:spcAft>
              <a:buSzPts val="2600"/>
              <a:buChar char="•"/>
            </a:pPr>
            <a:r>
              <a:rPr lang="sv-SE"/>
              <a:t>Data structures.</a:t>
            </a:r>
            <a:endParaRPr/>
          </a:p>
          <a:p>
            <a:pPr indent="-393700" lvl="0" marL="457200" rtl="0" algn="l">
              <a:spcBef>
                <a:spcPts val="1000"/>
              </a:spcBef>
              <a:spcAft>
                <a:spcPts val="0"/>
              </a:spcAft>
              <a:buSzPts val="2600"/>
              <a:buChar char="•"/>
            </a:pPr>
            <a:r>
              <a:rPr lang="sv-SE"/>
              <a:t>Partition boundary conditions.</a:t>
            </a:r>
            <a:endParaRPr/>
          </a:p>
        </p:txBody>
      </p:sp>
      <p:sp>
        <p:nvSpPr>
          <p:cNvPr id="638" name="Google Shape;63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9" name="Google Shape;639;p6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Equivalent Outcomes</a:t>
            </a:r>
            <a:endParaRPr/>
          </a:p>
        </p:txBody>
      </p:sp>
      <p:sp>
        <p:nvSpPr>
          <p:cNvPr id="645" name="Google Shape;645;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the outcomes and group input by the outcomes they trigger.</a:t>
            </a:r>
            <a:endParaRPr/>
          </a:p>
          <a:p>
            <a:pPr indent="-393700" lvl="0" marL="457200" rtl="0" algn="l">
              <a:spcBef>
                <a:spcPts val="1000"/>
              </a:spcBef>
              <a:spcAft>
                <a:spcPts val="0"/>
              </a:spcAft>
              <a:buSzPts val="2600"/>
              <a:buChar char="•"/>
            </a:pPr>
            <a:r>
              <a:rPr lang="sv-SE"/>
              <a:t>Example: </a:t>
            </a:r>
            <a:r>
              <a:rPr b="1" lang="sv-SE">
                <a:latin typeface="Consolas"/>
                <a:ea typeface="Consolas"/>
                <a:cs typeface="Consolas"/>
                <a:sym typeface="Consolas"/>
              </a:rPr>
              <a:t>getEmployeeStatus(employeeID)</a:t>
            </a:r>
            <a:endParaRPr b="1">
              <a:latin typeface="Consolas"/>
              <a:ea typeface="Consolas"/>
              <a:cs typeface="Consolas"/>
              <a:sym typeface="Consolas"/>
            </a:endParaRPr>
          </a:p>
          <a:p>
            <a:pPr indent="-368300" lvl="1" marL="914400" rtl="0" algn="l">
              <a:spcBef>
                <a:spcPts val="500"/>
              </a:spcBef>
              <a:spcAft>
                <a:spcPts val="0"/>
              </a:spcAft>
              <a:buSzPts val="2200"/>
              <a:buChar char="•"/>
            </a:pPr>
            <a:r>
              <a:rPr lang="sv-SE"/>
              <a:t>Outcomes include: Manager, Developer, Marketer, Lawyer, Employee Does Not Exist, Malformed ID</a:t>
            </a:r>
            <a:endParaRPr/>
          </a:p>
          <a:p>
            <a:pPr indent="-368300" lvl="1" marL="914400" rtl="0" algn="l">
              <a:spcBef>
                <a:spcPts val="500"/>
              </a:spcBef>
              <a:spcAft>
                <a:spcPts val="0"/>
              </a:spcAft>
              <a:buSzPts val="2200"/>
              <a:buChar char="•"/>
            </a:pPr>
            <a:r>
              <a:rPr lang="sv-SE"/>
              <a:t>Abstract values for choice </a:t>
            </a:r>
            <a:r>
              <a:rPr lang="sv-SE">
                <a:latin typeface="Consolas"/>
                <a:ea typeface="Consolas"/>
                <a:cs typeface="Consolas"/>
                <a:sym typeface="Consolas"/>
              </a:rPr>
              <a:t>employeeID</a:t>
            </a:r>
            <a:r>
              <a:rPr lang="sv-SE"/>
              <a:t>.</a:t>
            </a:r>
            <a:endParaRPr/>
          </a:p>
          <a:p>
            <a:pPr indent="-342900" lvl="2" marL="1371600" rtl="0" algn="l">
              <a:spcBef>
                <a:spcPts val="500"/>
              </a:spcBef>
              <a:spcAft>
                <a:spcPts val="0"/>
              </a:spcAft>
              <a:buSzPts val="1800"/>
              <a:buChar char="•"/>
            </a:pPr>
            <a:r>
              <a:rPr lang="sv-SE"/>
              <a:t>Can potentially break down further. </a:t>
            </a:r>
            <a:endParaRPr/>
          </a:p>
        </p:txBody>
      </p:sp>
      <p:sp>
        <p:nvSpPr>
          <p:cNvPr id="646" name="Google Shape;646;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47" name="Google Shape;647;p6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Ranges of Values</a:t>
            </a:r>
            <a:endParaRPr/>
          </a:p>
        </p:txBody>
      </p:sp>
      <p:sp>
        <p:nvSpPr>
          <p:cNvPr id="653" name="Google Shape;653;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based on data type and how variable used.</a:t>
            </a:r>
            <a:endParaRPr/>
          </a:p>
          <a:p>
            <a:pPr indent="-368300" lvl="1" marL="914400" rtl="0" algn="l">
              <a:spcBef>
                <a:spcPts val="500"/>
              </a:spcBef>
              <a:spcAft>
                <a:spcPts val="0"/>
              </a:spcAft>
              <a:buSzPts val="2200"/>
              <a:buChar char="•"/>
            </a:pPr>
            <a:r>
              <a:rPr lang="sv-SE"/>
              <a:t>Ex: Integer input. Intended to be </a:t>
            </a:r>
            <a:r>
              <a:rPr lang="sv-SE"/>
              <a:t>5-digit:</a:t>
            </a:r>
            <a:endParaRPr/>
          </a:p>
          <a:p>
            <a:pPr indent="-342900" lvl="2" marL="1371600" rtl="0" algn="l">
              <a:spcBef>
                <a:spcPts val="500"/>
              </a:spcBef>
              <a:spcAft>
                <a:spcPts val="0"/>
              </a:spcAft>
              <a:buSzPts val="1800"/>
              <a:buChar char="•"/>
            </a:pPr>
            <a:r>
              <a:rPr lang="sv-SE"/>
              <a:t>&lt; 10000, 10000-99999, &gt;= 100000</a:t>
            </a:r>
            <a:endParaRPr/>
          </a:p>
          <a:p>
            <a:pPr indent="-342900" lvl="2" marL="1371600" rtl="0" algn="l">
              <a:spcBef>
                <a:spcPts val="500"/>
              </a:spcBef>
              <a:spcAft>
                <a:spcPts val="0"/>
              </a:spcAft>
              <a:buSzPts val="1800"/>
              <a:buChar char="•"/>
            </a:pPr>
            <a:r>
              <a:rPr lang="sv-SE"/>
              <a:t>Other options: &lt; 0, 0, max int</a:t>
            </a:r>
            <a:endParaRPr/>
          </a:p>
          <a:p>
            <a:pPr indent="-342900" lvl="2" marL="1371600" rtl="0" algn="l">
              <a:spcBef>
                <a:spcPts val="500"/>
              </a:spcBef>
              <a:spcAft>
                <a:spcPts val="0"/>
              </a:spcAft>
              <a:buSzPts val="1800"/>
              <a:buChar char="•"/>
            </a:pPr>
            <a:r>
              <a:rPr lang="sv-SE"/>
              <a:t>Can you pass it something non-numeric? Null pointer?</a:t>
            </a:r>
            <a:endParaRPr/>
          </a:p>
          <a:p>
            <a:pPr indent="-393700" lvl="0" marL="457200" rtl="0" algn="l">
              <a:spcBef>
                <a:spcPts val="1000"/>
              </a:spcBef>
              <a:spcAft>
                <a:spcPts val="0"/>
              </a:spcAft>
              <a:buSzPts val="2600"/>
              <a:buChar char="•"/>
            </a:pPr>
            <a:r>
              <a:rPr lang="sv-SE"/>
              <a:t>Try “expected” values and potential error cases.</a:t>
            </a:r>
            <a:endParaRPr/>
          </a:p>
        </p:txBody>
      </p:sp>
      <p:sp>
        <p:nvSpPr>
          <p:cNvPr id="654" name="Google Shape;65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5" name="Google Shape;655;p6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Membership in a Group</a:t>
            </a:r>
            <a:endParaRPr/>
          </a:p>
        </p:txBody>
      </p:sp>
      <p:sp>
        <p:nvSpPr>
          <p:cNvPr id="661" name="Google Shape;661;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following inputs to a program:</a:t>
            </a:r>
            <a:endParaRPr/>
          </a:p>
          <a:p>
            <a:pPr indent="-393700" lvl="0" marL="914400" rtl="0" algn="l">
              <a:spcBef>
                <a:spcPts val="1000"/>
              </a:spcBef>
              <a:spcAft>
                <a:spcPts val="0"/>
              </a:spcAft>
              <a:buSzPts val="2600"/>
              <a:buChar char="•"/>
            </a:pPr>
            <a:r>
              <a:rPr lang="sv-SE"/>
              <a:t>A floor layout</a:t>
            </a:r>
            <a:endParaRPr/>
          </a:p>
          <a:p>
            <a:pPr indent="-393700" lvl="0" marL="914400" rtl="0" algn="l">
              <a:spcBef>
                <a:spcPts val="1000"/>
              </a:spcBef>
              <a:spcAft>
                <a:spcPts val="0"/>
              </a:spcAft>
              <a:buSzPts val="2600"/>
              <a:buChar char="•"/>
            </a:pPr>
            <a:r>
              <a:rPr lang="sv-SE"/>
              <a:t>A country name.</a:t>
            </a:r>
            <a:endParaRPr/>
          </a:p>
          <a:p>
            <a:pPr indent="-393700" lvl="0" marL="457200" rtl="0" algn="l">
              <a:spcBef>
                <a:spcPts val="1000"/>
              </a:spcBef>
              <a:spcAft>
                <a:spcPts val="0"/>
              </a:spcAft>
              <a:buSzPts val="2600"/>
              <a:buChar char="•"/>
            </a:pPr>
            <a:r>
              <a:rPr lang="sv-SE"/>
              <a:t>All can be partitioned into groups.</a:t>
            </a:r>
            <a:endParaRPr/>
          </a:p>
          <a:p>
            <a:pPr indent="-368300" lvl="1" marL="914400" rtl="0" algn="l">
              <a:spcBef>
                <a:spcPts val="500"/>
              </a:spcBef>
              <a:spcAft>
                <a:spcPts val="0"/>
              </a:spcAft>
              <a:buSzPts val="2200"/>
              <a:buChar char="•"/>
            </a:pPr>
            <a:r>
              <a:rPr lang="sv-SE"/>
              <a:t>Apartment vs Business, Europe vs Asia, etc. </a:t>
            </a:r>
            <a:endParaRPr/>
          </a:p>
          <a:p>
            <a:pPr indent="-393700" lvl="0" marL="457200" rtl="0" algn="l">
              <a:spcBef>
                <a:spcPts val="1000"/>
              </a:spcBef>
              <a:spcAft>
                <a:spcPts val="0"/>
              </a:spcAft>
              <a:buSzPts val="2600"/>
              <a:buChar char="•"/>
            </a:pPr>
            <a:r>
              <a:rPr lang="sv-SE"/>
              <a:t>Many groups can be subdivided further.</a:t>
            </a:r>
            <a:endParaRPr/>
          </a:p>
          <a:p>
            <a:pPr indent="-393700" lvl="0" marL="457200" rtl="0" algn="l">
              <a:spcBef>
                <a:spcPts val="1000"/>
              </a:spcBef>
              <a:spcAft>
                <a:spcPts val="0"/>
              </a:spcAft>
              <a:buSzPts val="2600"/>
              <a:buChar char="•"/>
            </a:pPr>
            <a:r>
              <a:rPr lang="sv-SE"/>
              <a:t>Look for context that an input is used in.</a:t>
            </a:r>
            <a:endParaRPr/>
          </a:p>
        </p:txBody>
      </p:sp>
      <p:sp>
        <p:nvSpPr>
          <p:cNvPr id="662" name="Google Shape;662;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3" name="Google Shape;663;p6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Timing Partitions</a:t>
            </a:r>
            <a:endParaRPr/>
          </a:p>
        </p:txBody>
      </p:sp>
      <p:sp>
        <p:nvSpPr>
          <p:cNvPr id="669" name="Google Shape;669;p70"/>
          <p:cNvSpPr txBox="1"/>
          <p:nvPr>
            <p:ph idx="1" type="body"/>
          </p:nvPr>
        </p:nvSpPr>
        <p:spPr>
          <a:xfrm>
            <a:off x="468900" y="1282400"/>
            <a:ext cx="507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Timing and duration of an input may be as important as the value.</a:t>
            </a:r>
            <a:endParaRPr/>
          </a:p>
          <a:p>
            <a:pPr indent="-368300" lvl="1" marL="914400" rtl="0" algn="l">
              <a:spcBef>
                <a:spcPts val="500"/>
              </a:spcBef>
              <a:spcAft>
                <a:spcPts val="0"/>
              </a:spcAft>
              <a:buSzPts val="2200"/>
              <a:buChar char="•"/>
            </a:pPr>
            <a:r>
              <a:rPr lang="sv-SE"/>
              <a:t>Timing often implicit input.</a:t>
            </a:r>
            <a:endParaRPr/>
          </a:p>
          <a:p>
            <a:pPr indent="-342900" lvl="2" marL="1371600" rtl="0" algn="l">
              <a:spcBef>
                <a:spcPts val="500"/>
              </a:spcBef>
              <a:spcAft>
                <a:spcPts val="0"/>
              </a:spcAft>
              <a:buSzPts val="1800"/>
              <a:buChar char="•"/>
            </a:pPr>
            <a:r>
              <a:rPr lang="sv-SE"/>
              <a:t>Trigger an electrical pulse 5ms before a deadline, 1ms before the deadline, exactly at the deadline, and 1ms after the deadline.</a:t>
            </a:r>
            <a:endParaRPr/>
          </a:p>
          <a:p>
            <a:pPr indent="-342900" lvl="2" marL="1371600" rtl="0" algn="l">
              <a:spcBef>
                <a:spcPts val="500"/>
              </a:spcBef>
              <a:spcAft>
                <a:spcPts val="0"/>
              </a:spcAft>
              <a:buSzPts val="1800"/>
              <a:buChar char="•"/>
            </a:pPr>
            <a:r>
              <a:rPr lang="sv-SE"/>
              <a:t>Close program before, during, and after the program is writing to (or reading from) a disc.</a:t>
            </a:r>
            <a:endParaRPr/>
          </a:p>
        </p:txBody>
      </p:sp>
      <p:sp>
        <p:nvSpPr>
          <p:cNvPr id="670" name="Google Shape;670;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71" name="Google Shape;671;p7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672" name="Google Shape;672;p70"/>
          <p:cNvPicPr preferRelativeResize="0"/>
          <p:nvPr/>
        </p:nvPicPr>
        <p:blipFill>
          <a:blip r:embed="rId3">
            <a:alphaModFix/>
          </a:blip>
          <a:stretch>
            <a:fillRect/>
          </a:stretch>
        </p:blipFill>
        <p:spPr>
          <a:xfrm>
            <a:off x="5398750" y="1190375"/>
            <a:ext cx="3745250" cy="374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170" name="Google Shape;170;p26"/>
          <p:cNvSpPr txBox="1"/>
          <p:nvPr>
            <p:ph idx="1" type="body"/>
          </p:nvPr>
        </p:nvSpPr>
        <p:spPr>
          <a:xfrm>
            <a:off x="468750" y="1568075"/>
            <a:ext cx="8217900" cy="727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a:solidFill>
                  <a:schemeClr val="dk2"/>
                </a:solidFill>
              </a:rPr>
              <a:t>(I</a:t>
            </a:r>
            <a:r>
              <a:rPr baseline="-25000" lang="sv-SE">
                <a:solidFill>
                  <a:schemeClr val="dk2"/>
                </a:solidFill>
              </a:rPr>
              <a:t>1          </a:t>
            </a:r>
            <a:r>
              <a:rPr lang="sv-SE">
                <a:solidFill>
                  <a:schemeClr val="dk2"/>
                </a:solidFill>
              </a:rPr>
              <a:t>O</a:t>
            </a:r>
            <a:r>
              <a:rPr baseline="-25000" lang="sv-SE">
                <a:solidFill>
                  <a:schemeClr val="dk2"/>
                </a:solidFill>
              </a:rPr>
              <a:t>1</a:t>
            </a:r>
            <a:r>
              <a:rPr lang="sv-SE">
                <a:solidFill>
                  <a:schemeClr val="dk2"/>
                </a:solidFill>
              </a:rPr>
              <a:t>)          (I</a:t>
            </a:r>
            <a:r>
              <a:rPr baseline="-25000" lang="sv-SE">
                <a:solidFill>
                  <a:schemeClr val="dk2"/>
                </a:solidFill>
              </a:rPr>
              <a:t>2           </a:t>
            </a:r>
            <a:r>
              <a:rPr lang="sv-SE">
                <a:solidFill>
                  <a:schemeClr val="dk2"/>
                </a:solidFill>
              </a:rPr>
              <a:t>O</a:t>
            </a:r>
            <a:r>
              <a:rPr baseline="-25000" lang="sv-SE">
                <a:solidFill>
                  <a:schemeClr val="dk2"/>
                </a:solidFill>
              </a:rPr>
              <a:t>2 </a:t>
            </a:r>
            <a:r>
              <a:rPr lang="sv-SE">
                <a:solidFill>
                  <a:schemeClr val="dk2"/>
                </a:solidFill>
              </a:rPr>
              <a:t>)          (I</a:t>
            </a:r>
            <a:r>
              <a:rPr baseline="-25000" lang="sv-SE">
                <a:solidFill>
                  <a:schemeClr val="dk2"/>
                </a:solidFill>
              </a:rPr>
              <a:t>3           </a:t>
            </a:r>
            <a:r>
              <a:rPr lang="sv-SE">
                <a:solidFill>
                  <a:schemeClr val="dk2"/>
                </a:solidFill>
              </a:rPr>
              <a:t>O</a:t>
            </a:r>
            <a:r>
              <a:rPr baseline="-25000" lang="sv-SE">
                <a:solidFill>
                  <a:schemeClr val="dk2"/>
                </a:solidFill>
              </a:rPr>
              <a:t>3</a:t>
            </a:r>
            <a:r>
              <a:rPr lang="sv-SE">
                <a:solidFill>
                  <a:schemeClr val="dk2"/>
                </a:solidFill>
              </a:rPr>
              <a:t>)</a:t>
            </a:r>
            <a:endParaRPr>
              <a:solidFill>
                <a:schemeClr val="dk2"/>
              </a:solidFill>
            </a:endParaRPr>
          </a:p>
          <a:p>
            <a:pPr indent="0" lvl="0" marL="0" rtl="0" algn="ctr">
              <a:spcBef>
                <a:spcPts val="1000"/>
              </a:spcBef>
              <a:spcAft>
                <a:spcPts val="0"/>
              </a:spcAft>
              <a:buNone/>
            </a:pPr>
            <a:r>
              <a:t/>
            </a:r>
            <a:endParaRPr>
              <a:solidFill>
                <a:schemeClr val="dk2"/>
              </a:solidFill>
            </a:endParaRPr>
          </a:p>
          <a:p>
            <a:pPr indent="0" lvl="0" marL="0" rtl="0" algn="ctr">
              <a:spcBef>
                <a:spcPts val="1000"/>
              </a:spcBef>
              <a:spcAft>
                <a:spcPts val="0"/>
              </a:spcAft>
              <a:buNone/>
            </a:pPr>
            <a:r>
              <a:t/>
            </a:r>
            <a:endParaRPr>
              <a:solidFill>
                <a:schemeClr val="dk2"/>
              </a:solidFill>
            </a:endParaRPr>
          </a:p>
        </p:txBody>
      </p:sp>
      <p:cxnSp>
        <p:nvCxnSpPr>
          <p:cNvPr id="171" name="Google Shape;171;p26"/>
          <p:cNvCxnSpPr/>
          <p:nvPr/>
        </p:nvCxnSpPr>
        <p:spPr>
          <a:xfrm>
            <a:off x="1949600" y="193181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72" name="Google Shape;172;p26"/>
          <p:cNvCxnSpPr/>
          <p:nvPr/>
        </p:nvCxnSpPr>
        <p:spPr>
          <a:xfrm>
            <a:off x="3048125" y="192228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73" name="Google Shape;173;p26"/>
          <p:cNvCxnSpPr/>
          <p:nvPr/>
        </p:nvCxnSpPr>
        <p:spPr>
          <a:xfrm>
            <a:off x="4146225" y="194133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74" name="Google Shape;174;p26"/>
          <p:cNvCxnSpPr/>
          <p:nvPr/>
        </p:nvCxnSpPr>
        <p:spPr>
          <a:xfrm>
            <a:off x="5393775" y="194126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75" name="Google Shape;175;p26"/>
          <p:cNvCxnSpPr/>
          <p:nvPr/>
        </p:nvCxnSpPr>
        <p:spPr>
          <a:xfrm>
            <a:off x="6530175" y="1941338"/>
            <a:ext cx="469500" cy="0"/>
          </a:xfrm>
          <a:prstGeom prst="straightConnector1">
            <a:avLst/>
          </a:prstGeom>
          <a:noFill/>
          <a:ln cap="flat" cmpd="sng" w="19050">
            <a:solidFill>
              <a:schemeClr val="dk2"/>
            </a:solidFill>
            <a:prstDash val="solid"/>
            <a:round/>
            <a:headEnd len="med" w="med" type="none"/>
            <a:tailEnd len="med" w="med" type="triangle"/>
          </a:ln>
        </p:spPr>
      </p:cxnSp>
      <p:sp>
        <p:nvSpPr>
          <p:cNvPr id="176" name="Google Shape;176;p26"/>
          <p:cNvSpPr/>
          <p:nvPr/>
        </p:nvSpPr>
        <p:spPr>
          <a:xfrm>
            <a:off x="129805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3565950" y="161148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5788600" y="1616900"/>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nvSpPr>
        <p:spPr>
          <a:xfrm>
            <a:off x="2336475" y="3042300"/>
            <a:ext cx="41937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Inputs</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“stimulate” the system (method call, API request, GUI event)..</a:t>
            </a:r>
            <a:endParaRPr sz="1800"/>
          </a:p>
        </p:txBody>
      </p:sp>
      <p:cxnSp>
        <p:nvCxnSpPr>
          <p:cNvPr id="180" name="Google Shape;180;p26"/>
          <p:cNvCxnSpPr>
            <a:stCxn id="179" idx="0"/>
            <a:endCxn id="176" idx="5"/>
          </p:cNvCxnSpPr>
          <p:nvPr/>
        </p:nvCxnSpPr>
        <p:spPr>
          <a:xfrm rot="10800000">
            <a:off x="2045925" y="2161200"/>
            <a:ext cx="2387400" cy="881100"/>
          </a:xfrm>
          <a:prstGeom prst="straightConnector1">
            <a:avLst/>
          </a:prstGeom>
          <a:noFill/>
          <a:ln cap="flat" cmpd="sng" w="19050">
            <a:solidFill>
              <a:srgbClr val="9900FF"/>
            </a:solidFill>
            <a:prstDash val="solid"/>
            <a:round/>
            <a:headEnd len="med" w="med" type="none"/>
            <a:tailEnd len="med" w="med" type="triangle"/>
          </a:ln>
        </p:spPr>
      </p:cxnSp>
      <p:cxnSp>
        <p:nvCxnSpPr>
          <p:cNvPr id="181" name="Google Shape;181;p26"/>
          <p:cNvCxnSpPr>
            <a:stCxn id="179" idx="0"/>
            <a:endCxn id="177" idx="4"/>
          </p:cNvCxnSpPr>
          <p:nvPr/>
        </p:nvCxnSpPr>
        <p:spPr>
          <a:xfrm rot="10800000">
            <a:off x="4004025" y="2260500"/>
            <a:ext cx="429300" cy="781800"/>
          </a:xfrm>
          <a:prstGeom prst="straightConnector1">
            <a:avLst/>
          </a:prstGeom>
          <a:noFill/>
          <a:ln cap="flat" cmpd="sng" w="19050">
            <a:solidFill>
              <a:srgbClr val="9900FF"/>
            </a:solidFill>
            <a:prstDash val="solid"/>
            <a:round/>
            <a:headEnd len="med" w="med" type="none"/>
            <a:tailEnd len="med" w="med" type="triangle"/>
          </a:ln>
        </p:spPr>
      </p:cxnSp>
      <p:cxnSp>
        <p:nvCxnSpPr>
          <p:cNvPr id="182" name="Google Shape;182;p26"/>
          <p:cNvCxnSpPr>
            <a:stCxn id="179" idx="0"/>
            <a:endCxn id="178" idx="4"/>
          </p:cNvCxnSpPr>
          <p:nvPr/>
        </p:nvCxnSpPr>
        <p:spPr>
          <a:xfrm flipH="1" rot="10800000">
            <a:off x="4433325" y="2265900"/>
            <a:ext cx="1793400" cy="776400"/>
          </a:xfrm>
          <a:prstGeom prst="straightConnector1">
            <a:avLst/>
          </a:prstGeom>
          <a:noFill/>
          <a:ln cap="flat" cmpd="sng" w="19050">
            <a:solidFill>
              <a:srgbClr val="9900FF"/>
            </a:solidFill>
            <a:prstDash val="solid"/>
            <a:round/>
            <a:headEnd len="med" w="med" type="none"/>
            <a:tailEnd len="med" w="med" type="triangle"/>
          </a:ln>
        </p:spPr>
      </p:cxnSp>
      <p:sp>
        <p:nvSpPr>
          <p:cNvPr id="183" name="Google Shape;183;p26"/>
          <p:cNvSpPr/>
          <p:nvPr/>
        </p:nvSpPr>
        <p:spPr>
          <a:xfrm>
            <a:off x="2325488" y="159783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4570138" y="1597856"/>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681480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txBox="1"/>
          <p:nvPr/>
        </p:nvSpPr>
        <p:spPr>
          <a:xfrm>
            <a:off x="4720425" y="3433247"/>
            <a:ext cx="40890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Oracle</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check the correctness of the resulting observation (assertions).</a:t>
            </a:r>
            <a:endParaRPr sz="1800"/>
          </a:p>
        </p:txBody>
      </p:sp>
      <p:sp>
        <p:nvSpPr>
          <p:cNvPr id="187" name="Google Shape;187;p26"/>
          <p:cNvSpPr txBox="1"/>
          <p:nvPr/>
        </p:nvSpPr>
        <p:spPr>
          <a:xfrm>
            <a:off x="129050" y="3042300"/>
            <a:ext cx="4110600" cy="857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sv-SE" sz="3000">
                <a:solidFill>
                  <a:schemeClr val="dk2"/>
                </a:solidFill>
              </a:rPr>
              <a:t>if O</a:t>
            </a:r>
            <a:r>
              <a:rPr baseline="-25000" lang="sv-SE" sz="3000">
                <a:solidFill>
                  <a:schemeClr val="dk2"/>
                </a:solidFill>
              </a:rPr>
              <a:t>n </a:t>
            </a:r>
            <a:r>
              <a:rPr lang="sv-SE" sz="3000">
                <a:solidFill>
                  <a:schemeClr val="dk2"/>
                </a:solidFill>
              </a:rPr>
              <a:t>= Expected(O</a:t>
            </a:r>
            <a:r>
              <a:rPr baseline="-25000" lang="sv-SE" sz="3000">
                <a:solidFill>
                  <a:schemeClr val="dk2"/>
                </a:solidFill>
              </a:rPr>
              <a:t>n</a:t>
            </a:r>
            <a:r>
              <a:rPr lang="sv-SE" sz="3000">
                <a:solidFill>
                  <a:schemeClr val="dk2"/>
                </a:solidFill>
              </a:rPr>
              <a:t>)</a:t>
            </a:r>
            <a:endParaRPr sz="3000">
              <a:solidFill>
                <a:schemeClr val="dk2"/>
              </a:solidFill>
            </a:endParaRPr>
          </a:p>
          <a:p>
            <a:pPr indent="0" lvl="0" marL="0" rtl="0" algn="ctr">
              <a:spcBef>
                <a:spcPts val="600"/>
              </a:spcBef>
              <a:spcAft>
                <a:spcPts val="0"/>
              </a:spcAft>
              <a:buNone/>
            </a:pPr>
            <a:r>
              <a:rPr lang="sv-SE" sz="3000">
                <a:solidFill>
                  <a:schemeClr val="dk2"/>
                </a:solidFill>
              </a:rPr>
              <a:t>then… Pass</a:t>
            </a:r>
            <a:endParaRPr sz="3000">
              <a:solidFill>
                <a:schemeClr val="dk2"/>
              </a:solidFill>
            </a:endParaRPr>
          </a:p>
          <a:p>
            <a:pPr indent="0" lvl="0" marL="0" rtl="0" algn="ctr">
              <a:spcBef>
                <a:spcPts val="600"/>
              </a:spcBef>
              <a:spcAft>
                <a:spcPts val="0"/>
              </a:spcAft>
              <a:buClr>
                <a:schemeClr val="dk1"/>
              </a:buClr>
              <a:buSzPts val="1100"/>
              <a:buFont typeface="Arial"/>
              <a:buNone/>
            </a:pPr>
            <a:r>
              <a:rPr lang="sv-SE" sz="3000">
                <a:solidFill>
                  <a:schemeClr val="dk2"/>
                </a:solidFill>
              </a:rPr>
              <a:t>else… Fail</a:t>
            </a:r>
            <a:endParaRPr sz="3000">
              <a:solidFill>
                <a:schemeClr val="dk2"/>
              </a:solidFill>
            </a:endParaRPr>
          </a:p>
        </p:txBody>
      </p:sp>
      <p:cxnSp>
        <p:nvCxnSpPr>
          <p:cNvPr id="188" name="Google Shape;188;p26"/>
          <p:cNvCxnSpPr>
            <a:stCxn id="187" idx="0"/>
            <a:endCxn id="183" idx="4"/>
          </p:cNvCxnSpPr>
          <p:nvPr/>
        </p:nvCxnSpPr>
        <p:spPr>
          <a:xfrm flipH="1" rot="10800000">
            <a:off x="2184350" y="2246700"/>
            <a:ext cx="579300" cy="795600"/>
          </a:xfrm>
          <a:prstGeom prst="straightConnector1">
            <a:avLst/>
          </a:prstGeom>
          <a:noFill/>
          <a:ln cap="flat" cmpd="sng" w="19050">
            <a:solidFill>
              <a:srgbClr val="9900FF"/>
            </a:solidFill>
            <a:prstDash val="solid"/>
            <a:round/>
            <a:headEnd len="med" w="med" type="none"/>
            <a:tailEnd len="med" w="med" type="triangle"/>
          </a:ln>
        </p:spPr>
      </p:cxnSp>
      <p:cxnSp>
        <p:nvCxnSpPr>
          <p:cNvPr id="189" name="Google Shape;189;p26"/>
          <p:cNvCxnSpPr>
            <a:stCxn id="187" idx="0"/>
            <a:endCxn id="184" idx="4"/>
          </p:cNvCxnSpPr>
          <p:nvPr/>
        </p:nvCxnSpPr>
        <p:spPr>
          <a:xfrm flipH="1" rot="10800000">
            <a:off x="2184350" y="2246700"/>
            <a:ext cx="2823900" cy="795600"/>
          </a:xfrm>
          <a:prstGeom prst="straightConnector1">
            <a:avLst/>
          </a:prstGeom>
          <a:noFill/>
          <a:ln cap="flat" cmpd="sng" w="19050">
            <a:solidFill>
              <a:srgbClr val="9900FF"/>
            </a:solidFill>
            <a:prstDash val="solid"/>
            <a:round/>
            <a:headEnd len="med" w="med" type="none"/>
            <a:tailEnd len="med" w="med" type="triangle"/>
          </a:ln>
        </p:spPr>
      </p:cxnSp>
      <p:cxnSp>
        <p:nvCxnSpPr>
          <p:cNvPr id="190" name="Google Shape;190;p26"/>
          <p:cNvCxnSpPr>
            <a:stCxn id="187" idx="0"/>
            <a:endCxn id="185" idx="4"/>
          </p:cNvCxnSpPr>
          <p:nvPr/>
        </p:nvCxnSpPr>
        <p:spPr>
          <a:xfrm flipH="1" rot="10800000">
            <a:off x="2184350" y="2256300"/>
            <a:ext cx="5068500" cy="786000"/>
          </a:xfrm>
          <a:prstGeom prst="straightConnector1">
            <a:avLst/>
          </a:prstGeom>
          <a:noFill/>
          <a:ln cap="flat" cmpd="sng" w="19050">
            <a:solidFill>
              <a:srgbClr val="9900FF"/>
            </a:solidFill>
            <a:prstDash val="solid"/>
            <a:round/>
            <a:headEnd len="med" w="med" type="none"/>
            <a:tailEnd len="med" w="med" type="triangle"/>
          </a:ln>
        </p:spPr>
      </p:cxnSp>
      <p:sp>
        <p:nvSpPr>
          <p:cNvPr id="191" name="Google Shape;19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6"/>
                                        </p:tgtEl>
                                      </p:cBhvr>
                                    </p:animEffect>
                                    <p:set>
                                      <p:cBhvr>
                                        <p:cTn dur="1" fill="hold">
                                          <p:stCondLst>
                                            <p:cond delay="0"/>
                                          </p:stCondLst>
                                        </p:cTn>
                                        <p:tgtEl>
                                          <p:spTgt spid="1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7"/>
                                        </p:tgtEl>
                                      </p:cBhvr>
                                    </p:animEffect>
                                    <p:set>
                                      <p:cBhvr>
                                        <p:cTn dur="1" fill="hold">
                                          <p:stCondLst>
                                            <p:cond delay="0"/>
                                          </p:stCondLst>
                                        </p:cTn>
                                        <p:tgtEl>
                                          <p:spTgt spid="1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9"/>
                                        </p:tgtEl>
                                      </p:cBhvr>
                                    </p:animEffect>
                                    <p:set>
                                      <p:cBhvr>
                                        <p:cTn dur="1" fill="hold">
                                          <p:stCondLst>
                                            <p:cond delay="0"/>
                                          </p:stCondLst>
                                        </p:cTn>
                                        <p:tgtEl>
                                          <p:spTgt spid="1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0"/>
                                        </p:tgtEl>
                                      </p:cBhvr>
                                    </p:animEffect>
                                    <p:set>
                                      <p:cBhvr>
                                        <p:cTn dur="1" fill="hold">
                                          <p:stCondLst>
                                            <p:cond delay="0"/>
                                          </p:stCondLst>
                                        </p:cTn>
                                        <p:tgtEl>
                                          <p:spTgt spid="1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1"/>
                                        </p:tgtEl>
                                      </p:cBhvr>
                                    </p:animEffect>
                                    <p:set>
                                      <p:cBhvr>
                                        <p:cTn dur="1" fill="hold">
                                          <p:stCondLst>
                                            <p:cond delay="0"/>
                                          </p:stCondLst>
                                        </p:cTn>
                                        <p:tgtEl>
                                          <p:spTgt spid="1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2"/>
                                        </p:tgtEl>
                                      </p:cBhvr>
                                    </p:animEffect>
                                    <p:set>
                                      <p:cBhvr>
                                        <p:cTn dur="1" fill="hold">
                                          <p:stCondLst>
                                            <p:cond delay="0"/>
                                          </p:stCondLst>
                                        </p:cTn>
                                        <p:tgtEl>
                                          <p:spTgt spid="1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8"/>
                                        </p:tgtEl>
                                      </p:cBhvr>
                                    </p:animEffect>
                                    <p:set>
                                      <p:cBhvr>
                                        <p:cTn dur="1" fill="hold">
                                          <p:stCondLst>
                                            <p:cond delay="0"/>
                                          </p:stCondLst>
                                        </p:cTn>
                                        <p:tgtEl>
                                          <p:spTgt spid="17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Operating Environments</a:t>
            </a:r>
            <a:endParaRPr/>
          </a:p>
        </p:txBody>
      </p:sp>
      <p:sp>
        <p:nvSpPr>
          <p:cNvPr id="678" name="Google Shape;678;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Environment may affect behavior of the program. </a:t>
            </a:r>
            <a:endParaRPr/>
          </a:p>
          <a:p>
            <a:pPr indent="-393700" lvl="0" marL="457200" rtl="0" algn="l">
              <a:spcBef>
                <a:spcPts val="1000"/>
              </a:spcBef>
              <a:spcAft>
                <a:spcPts val="0"/>
              </a:spcAft>
              <a:buSzPts val="2600"/>
              <a:buChar char="•"/>
            </a:pPr>
            <a:r>
              <a:rPr lang="sv-SE"/>
              <a:t>Environmental factors can be partitioned.</a:t>
            </a:r>
            <a:endParaRPr/>
          </a:p>
          <a:p>
            <a:pPr indent="-368300" lvl="1" marL="914400" rtl="0" algn="l">
              <a:spcBef>
                <a:spcPts val="500"/>
              </a:spcBef>
              <a:spcAft>
                <a:spcPts val="0"/>
              </a:spcAft>
              <a:buSzPts val="2200"/>
              <a:buChar char="•"/>
            </a:pPr>
            <a:r>
              <a:rPr lang="sv-SE"/>
              <a:t>Memory may affect the program.</a:t>
            </a:r>
            <a:endParaRPr/>
          </a:p>
          <a:p>
            <a:pPr indent="-368300" lvl="1" marL="914400" rtl="0" algn="l">
              <a:spcBef>
                <a:spcPts val="500"/>
              </a:spcBef>
              <a:spcAft>
                <a:spcPts val="0"/>
              </a:spcAft>
              <a:buSzPts val="2200"/>
              <a:buChar char="•"/>
            </a:pPr>
            <a:r>
              <a:rPr lang="sv-SE"/>
              <a:t>Processor speed and architecture.</a:t>
            </a:r>
            <a:endParaRPr/>
          </a:p>
          <a:p>
            <a:pPr indent="-368300" lvl="1" marL="914400" rtl="0" algn="l">
              <a:spcBef>
                <a:spcPts val="500"/>
              </a:spcBef>
              <a:spcAft>
                <a:spcPts val="0"/>
              </a:spcAft>
              <a:buSzPts val="2200"/>
              <a:buChar char="•"/>
            </a:pPr>
            <a:r>
              <a:rPr lang="sv-SE"/>
              <a:t>Client-Server Environment</a:t>
            </a:r>
            <a:endParaRPr/>
          </a:p>
          <a:p>
            <a:pPr indent="-342900" lvl="2" marL="1371600" rtl="0" algn="l">
              <a:spcBef>
                <a:spcPts val="500"/>
              </a:spcBef>
              <a:spcAft>
                <a:spcPts val="0"/>
              </a:spcAft>
              <a:buSzPts val="1800"/>
              <a:buChar char="•"/>
            </a:pPr>
            <a:r>
              <a:rPr lang="sv-SE"/>
              <a:t>No clients, some clients, many clients</a:t>
            </a:r>
            <a:endParaRPr/>
          </a:p>
          <a:p>
            <a:pPr indent="-342900" lvl="2" marL="1371600" rtl="0" algn="l">
              <a:spcBef>
                <a:spcPts val="500"/>
              </a:spcBef>
              <a:spcAft>
                <a:spcPts val="0"/>
              </a:spcAft>
              <a:buSzPts val="1800"/>
              <a:buChar char="•"/>
            </a:pPr>
            <a:r>
              <a:rPr lang="sv-SE"/>
              <a:t>Network latency</a:t>
            </a:r>
            <a:endParaRPr/>
          </a:p>
          <a:p>
            <a:pPr indent="-342900" lvl="2" marL="1371600" rtl="0" algn="l">
              <a:spcBef>
                <a:spcPts val="500"/>
              </a:spcBef>
              <a:spcAft>
                <a:spcPts val="0"/>
              </a:spcAft>
              <a:buSzPts val="1800"/>
              <a:buChar char="•"/>
            </a:pPr>
            <a:r>
              <a:rPr lang="sv-SE"/>
              <a:t>Communication protocols (SSH vs HTTPS)</a:t>
            </a:r>
            <a:endParaRPr/>
          </a:p>
        </p:txBody>
      </p:sp>
      <p:sp>
        <p:nvSpPr>
          <p:cNvPr id="679" name="Google Shape;679;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0" name="Google Shape;680;p7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Structures </a:t>
            </a:r>
            <a:endParaRPr/>
          </a:p>
        </p:txBody>
      </p:sp>
      <p:sp>
        <p:nvSpPr>
          <p:cNvPr id="686" name="Google Shape;686;p72"/>
          <p:cNvSpPr txBox="1"/>
          <p:nvPr>
            <p:ph idx="1" type="body"/>
          </p:nvPr>
        </p:nvSpPr>
        <p:spPr>
          <a:xfrm>
            <a:off x="468900" y="1282400"/>
            <a:ext cx="5168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ata structures are prone to certain types of errors. </a:t>
            </a:r>
            <a:endParaRPr/>
          </a:p>
          <a:p>
            <a:pPr indent="-393700" lvl="0" marL="457200" rtl="0" algn="l">
              <a:spcBef>
                <a:spcPts val="1000"/>
              </a:spcBef>
              <a:spcAft>
                <a:spcPts val="0"/>
              </a:spcAft>
              <a:buSzPts val="2600"/>
              <a:buChar char="•"/>
            </a:pPr>
            <a:r>
              <a:rPr lang="sv-SE"/>
              <a:t>For arrays or lists:</a:t>
            </a:r>
            <a:endParaRPr/>
          </a:p>
          <a:p>
            <a:pPr indent="-368300" lvl="1" marL="914400" rtl="0" algn="l">
              <a:spcBef>
                <a:spcPts val="500"/>
              </a:spcBef>
              <a:spcAft>
                <a:spcPts val="0"/>
              </a:spcAft>
              <a:buSzPts val="2200"/>
              <a:buChar char="•"/>
            </a:pPr>
            <a:r>
              <a:rPr lang="sv-SE"/>
              <a:t>Only a single value.</a:t>
            </a:r>
            <a:endParaRPr/>
          </a:p>
          <a:p>
            <a:pPr indent="-368300" lvl="1" marL="914400" rtl="0" algn="l">
              <a:spcBef>
                <a:spcPts val="500"/>
              </a:spcBef>
              <a:spcAft>
                <a:spcPts val="0"/>
              </a:spcAft>
              <a:buSzPts val="2200"/>
              <a:buChar char="•"/>
            </a:pPr>
            <a:r>
              <a:rPr lang="sv-SE"/>
              <a:t>Different sizes and number filled.</a:t>
            </a:r>
            <a:endParaRPr/>
          </a:p>
          <a:p>
            <a:pPr indent="-368300" lvl="1" marL="914400" rtl="0" algn="l">
              <a:spcBef>
                <a:spcPts val="500"/>
              </a:spcBef>
              <a:spcAft>
                <a:spcPts val="0"/>
              </a:spcAft>
              <a:buSzPts val="2200"/>
              <a:buChar char="•"/>
            </a:pPr>
            <a:r>
              <a:rPr lang="sv-SE"/>
              <a:t>Order of elements: access first, middle, and last elements.</a:t>
            </a:r>
            <a:endParaRPr/>
          </a:p>
        </p:txBody>
      </p:sp>
      <p:sp>
        <p:nvSpPr>
          <p:cNvPr id="687" name="Google Shape;68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8" name="Google Shape;688;p7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689" name="Google Shape;689;p72"/>
          <p:cNvPicPr preferRelativeResize="0"/>
          <p:nvPr/>
        </p:nvPicPr>
        <p:blipFill>
          <a:blip r:embed="rId3">
            <a:alphaModFix/>
          </a:blip>
          <a:stretch>
            <a:fillRect/>
          </a:stretch>
        </p:blipFill>
        <p:spPr>
          <a:xfrm>
            <a:off x="5506123" y="1139946"/>
            <a:ext cx="3397675" cy="1863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 Example</a:t>
            </a:r>
            <a:endParaRPr/>
          </a:p>
        </p:txBody>
      </p:sp>
      <p:sp>
        <p:nvSpPr>
          <p:cNvPr id="695" name="Google Shape;695;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the input partitions for:</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696" name="Google Shape;696;p73"/>
          <p:cNvSpPr txBox="1"/>
          <p:nvPr>
            <p:ph idx="1" type="body"/>
          </p:nvPr>
        </p:nvSpPr>
        <p:spPr>
          <a:xfrm>
            <a:off x="457200" y="2321100"/>
            <a:ext cx="8538600" cy="1943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We could consider </a:t>
            </a:r>
            <a:r>
              <a:rPr lang="sv-SE">
                <a:latin typeface="Courier New"/>
                <a:ea typeface="Courier New"/>
                <a:cs typeface="Courier New"/>
                <a:sym typeface="Courier New"/>
              </a:rPr>
              <a:t>a</a:t>
            </a:r>
            <a:r>
              <a:rPr lang="sv-SE"/>
              <a:t> or </a:t>
            </a:r>
            <a:r>
              <a:rPr lang="sv-SE">
                <a:latin typeface="Courier New"/>
                <a:ea typeface="Courier New"/>
                <a:cs typeface="Courier New"/>
                <a:sym typeface="Courier New"/>
              </a:rPr>
              <a:t>b</a:t>
            </a:r>
            <a:r>
              <a:rPr lang="sv-SE"/>
              <a:t> in isolation:</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C</a:t>
            </a:r>
            <a:r>
              <a:rPr lang="sv-SE"/>
              <a:t>onsider combinations of </a:t>
            </a:r>
            <a:r>
              <a:rPr lang="sv-SE">
                <a:latin typeface="Courier New"/>
                <a:ea typeface="Courier New"/>
                <a:cs typeface="Courier New"/>
                <a:sym typeface="Courier New"/>
              </a:rPr>
              <a:t>a</a:t>
            </a:r>
            <a:r>
              <a:rPr lang="sv-SE"/>
              <a:t> and </a:t>
            </a:r>
            <a:r>
              <a:rPr lang="sv-SE">
                <a:latin typeface="Courier New"/>
                <a:ea typeface="Courier New"/>
                <a:cs typeface="Courier New"/>
                <a:sym typeface="Courier New"/>
              </a:rPr>
              <a:t>b</a:t>
            </a:r>
            <a:r>
              <a:rPr lang="sv-SE"/>
              <a:t> that change outcome:</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697" name="Google Shape;697;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8" name="Google Shape;698;p7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Revisit the Roadmap</a:t>
            </a:r>
            <a:endParaRPr/>
          </a:p>
        </p:txBody>
      </p:sp>
      <p:sp>
        <p:nvSpPr>
          <p:cNvPr id="704" name="Google Shape;704;p74"/>
          <p:cNvSpPr/>
          <p:nvPr/>
        </p:nvSpPr>
        <p:spPr>
          <a:xfrm>
            <a:off x="769125" y="1870925"/>
            <a:ext cx="23049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705" name="Google Shape;705;p74"/>
          <p:cNvSpPr/>
          <p:nvPr/>
        </p:nvSpPr>
        <p:spPr>
          <a:xfrm>
            <a:off x="1780626" y="2539075"/>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06" name="Google Shape;706;p74"/>
          <p:cNvSpPr/>
          <p:nvPr/>
        </p:nvSpPr>
        <p:spPr>
          <a:xfrm>
            <a:off x="2828571" y="3222173"/>
            <a:ext cx="17580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707" name="Google Shape;707;p74"/>
          <p:cNvCxnSpPr/>
          <p:nvPr/>
        </p:nvCxnSpPr>
        <p:spPr>
          <a:xfrm>
            <a:off x="1160616" y="2357264"/>
            <a:ext cx="620100" cy="408300"/>
          </a:xfrm>
          <a:prstGeom prst="straightConnector1">
            <a:avLst/>
          </a:prstGeom>
          <a:noFill/>
          <a:ln cap="flat" cmpd="sng" w="19050">
            <a:solidFill>
              <a:schemeClr val="dk2"/>
            </a:solidFill>
            <a:prstDash val="solid"/>
            <a:round/>
            <a:headEnd len="med" w="med" type="none"/>
            <a:tailEnd len="med" w="med" type="triangle"/>
          </a:ln>
        </p:spPr>
      </p:cxnSp>
      <p:cxnSp>
        <p:nvCxnSpPr>
          <p:cNvPr id="708" name="Google Shape;708;p74"/>
          <p:cNvCxnSpPr/>
          <p:nvPr/>
        </p:nvCxnSpPr>
        <p:spPr>
          <a:xfrm>
            <a:off x="2208565" y="3025408"/>
            <a:ext cx="620100" cy="408300"/>
          </a:xfrm>
          <a:prstGeom prst="straightConnector1">
            <a:avLst/>
          </a:prstGeom>
          <a:noFill/>
          <a:ln cap="flat" cmpd="sng" w="19050">
            <a:solidFill>
              <a:schemeClr val="dk2"/>
            </a:solidFill>
            <a:prstDash val="solid"/>
            <a:round/>
            <a:headEnd len="med" w="med" type="none"/>
            <a:tailEnd len="med" w="med" type="triangle"/>
          </a:ln>
        </p:spPr>
      </p:cxnSp>
      <p:sp>
        <p:nvSpPr>
          <p:cNvPr id="709" name="Google Shape;709;p74"/>
          <p:cNvSpPr txBox="1"/>
          <p:nvPr>
            <p:ph idx="1" type="body"/>
          </p:nvPr>
        </p:nvSpPr>
        <p:spPr>
          <a:xfrm>
            <a:off x="4794174" y="12099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100">
                <a:solidFill>
                  <a:schemeClr val="dk1"/>
                </a:solidFill>
              </a:rPr>
              <a:t>For each independently testable function, we want to:</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Partition each choice into representative values.</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Choose one partition for each choice to form a complete abstract test specification.</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Assigning concrete values from each partition.</a:t>
            </a:r>
            <a:endParaRPr sz="2100">
              <a:solidFill>
                <a:schemeClr val="dk1"/>
              </a:solidFill>
            </a:endParaRPr>
          </a:p>
        </p:txBody>
      </p:sp>
      <p:sp>
        <p:nvSpPr>
          <p:cNvPr id="710" name="Google Shape;710;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a:t>
            </a:r>
            <a:endParaRPr/>
          </a:p>
        </p:txBody>
      </p:sp>
      <p:sp>
        <p:nvSpPr>
          <p:cNvPr id="716" name="Google Shape;716;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Function </a:t>
            </a:r>
            <a:r>
              <a:rPr lang="sv-SE">
                <a:latin typeface="Consolas"/>
                <a:ea typeface="Consolas"/>
                <a:cs typeface="Consolas"/>
                <a:sym typeface="Consolas"/>
              </a:rPr>
              <a:t>insertPostalCode(int N, list A)</a:t>
            </a:r>
            <a:r>
              <a:rPr lang="sv-SE"/>
              <a:t>.</a:t>
            </a:r>
            <a:endParaRPr/>
          </a:p>
          <a:p>
            <a:pPr indent="-393700" lvl="0" marL="457200" rtl="0" algn="l">
              <a:spcBef>
                <a:spcPts val="1000"/>
              </a:spcBef>
              <a:spcAft>
                <a:spcPts val="0"/>
              </a:spcAft>
              <a:buSzPts val="2600"/>
              <a:buChar char="•"/>
            </a:pPr>
            <a:r>
              <a:rPr lang="sv-SE"/>
              <a:t>Partition choices into equivalence classes.</a:t>
            </a:r>
            <a:endParaRPr/>
          </a:p>
          <a:p>
            <a:pPr indent="-368300" lvl="1" marL="914400" rtl="0" algn="l">
              <a:spcBef>
                <a:spcPts val="500"/>
              </a:spcBef>
              <a:spcAft>
                <a:spcPts val="0"/>
              </a:spcAft>
              <a:buSzPts val="2200"/>
              <a:buChar char="•"/>
            </a:pPr>
            <a:r>
              <a:rPr lang="sv-SE"/>
              <a:t>int N is a 5-digit integer between 10000 and 99999.</a:t>
            </a:r>
            <a:endParaRPr/>
          </a:p>
          <a:p>
            <a:pPr indent="-342900" lvl="2" marL="1371600" rtl="0" algn="l">
              <a:spcBef>
                <a:spcPts val="500"/>
              </a:spcBef>
              <a:spcAft>
                <a:spcPts val="0"/>
              </a:spcAft>
              <a:buSzPts val="1800"/>
              <a:buChar char="•"/>
            </a:pPr>
            <a:r>
              <a:rPr lang="sv-SE"/>
              <a:t>Possible partitions: &lt;10000, 10000-99999, &gt;100000</a:t>
            </a:r>
            <a:endParaRPr/>
          </a:p>
          <a:p>
            <a:pPr indent="-368300" lvl="1" marL="914400" rtl="0" algn="l">
              <a:spcBef>
                <a:spcPts val="500"/>
              </a:spcBef>
              <a:spcAft>
                <a:spcPts val="0"/>
              </a:spcAft>
              <a:buSzPts val="2200"/>
              <a:buChar char="•"/>
            </a:pPr>
            <a:r>
              <a:rPr lang="sv-SE"/>
              <a:t>list A is a list of length 1-10. </a:t>
            </a:r>
            <a:endParaRPr/>
          </a:p>
          <a:p>
            <a:pPr indent="-342900" lvl="2" marL="1371600" rtl="0" algn="l">
              <a:spcBef>
                <a:spcPts val="500"/>
              </a:spcBef>
              <a:spcAft>
                <a:spcPts val="0"/>
              </a:spcAft>
              <a:buSzPts val="1800"/>
              <a:buChar char="•"/>
            </a:pPr>
            <a:r>
              <a:rPr lang="sv-SE"/>
              <a:t>Possible partitions: Empty List, List of Length 1, List Length 2-10, List of Length &gt; 10</a:t>
            </a:r>
            <a:endParaRPr/>
          </a:p>
        </p:txBody>
      </p:sp>
      <p:sp>
        <p:nvSpPr>
          <p:cNvPr id="717" name="Google Shape;717;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18" name="Google Shape;718;p75"/>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Partitions to Test Case</a:t>
            </a:r>
            <a:endParaRPr/>
          </a:p>
        </p:txBody>
      </p:sp>
      <p:sp>
        <p:nvSpPr>
          <p:cNvPr id="724" name="Google Shape;724;p76"/>
          <p:cNvSpPr txBox="1"/>
          <p:nvPr>
            <p:ph idx="1" type="body"/>
          </p:nvPr>
        </p:nvSpPr>
        <p:spPr>
          <a:xfrm>
            <a:off x="468900" y="1152150"/>
            <a:ext cx="8217900" cy="2083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t>Choose concrete values for each combination of input partitions: </a:t>
            </a:r>
            <a:r>
              <a:rPr lang="sv-SE" sz="1800">
                <a:latin typeface="Courier New"/>
                <a:ea typeface="Courier New"/>
                <a:cs typeface="Courier New"/>
                <a:sym typeface="Courier New"/>
              </a:rPr>
              <a:t>insertPostalCode(int N, list A)</a:t>
            </a:r>
            <a:endParaRPr sz="1800"/>
          </a:p>
          <a:p>
            <a:pPr indent="0" lvl="0" marL="0" rtl="0" algn="l">
              <a:spcBef>
                <a:spcPts val="1000"/>
              </a:spcBef>
              <a:spcAft>
                <a:spcPts val="0"/>
              </a:spcAft>
              <a:buNone/>
            </a:pPr>
            <a:r>
              <a:rPr lang="sv-SE" sz="1800">
                <a:latin typeface="Courier New"/>
                <a:ea typeface="Courier New"/>
                <a:cs typeface="Courier New"/>
                <a:sym typeface="Courier New"/>
              </a:rPr>
              <a:t>int N</a:t>
            </a:r>
            <a:endParaRPr sz="1800">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a:p>
            <a:pPr indent="0" lvl="0" marL="0" rtl="0" algn="l">
              <a:spcBef>
                <a:spcPts val="1000"/>
              </a:spcBef>
              <a:spcAft>
                <a:spcPts val="0"/>
              </a:spcAft>
              <a:buNone/>
            </a:pPr>
            <a:r>
              <a:t/>
            </a:r>
            <a:endParaRPr sz="1100">
              <a:latin typeface="Courier New"/>
              <a:ea typeface="Courier New"/>
              <a:cs typeface="Courier New"/>
              <a:sym typeface="Courier New"/>
            </a:endParaRPr>
          </a:p>
          <a:p>
            <a:pPr indent="0" lvl="0" marL="0" rtl="0" algn="l">
              <a:spcBef>
                <a:spcPts val="1000"/>
              </a:spcBef>
              <a:spcAft>
                <a:spcPts val="0"/>
              </a:spcAft>
              <a:buNone/>
            </a:pPr>
            <a:r>
              <a:rPr lang="sv-SE" sz="1800">
                <a:latin typeface="Courier New"/>
                <a:ea typeface="Courier New"/>
                <a:cs typeface="Courier New"/>
                <a:sym typeface="Courier New"/>
              </a:rPr>
              <a:t>list A</a:t>
            </a:r>
            <a:endParaRPr sz="1800">
              <a:latin typeface="Courier New"/>
              <a:ea typeface="Courier New"/>
              <a:cs typeface="Courier New"/>
              <a:sym typeface="Courier New"/>
            </a:endParaRPr>
          </a:p>
        </p:txBody>
      </p:sp>
      <p:sp>
        <p:nvSpPr>
          <p:cNvPr id="725" name="Google Shape;725;p76"/>
          <p:cNvSpPr txBox="1"/>
          <p:nvPr>
            <p:ph idx="1" type="body"/>
          </p:nvPr>
        </p:nvSpPr>
        <p:spPr>
          <a:xfrm>
            <a:off x="2807100" y="2057400"/>
            <a:ext cx="5879700" cy="270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solidFill>
                  <a:schemeClr val="dk1"/>
                </a:solidFill>
              </a:rPr>
              <a:t>Test Specifications:</a:t>
            </a:r>
            <a:endParaRPr sz="1800">
              <a:solidFill>
                <a:schemeClr val="dk1"/>
              </a:solidFill>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insert(&lt; 10000, Empty List)</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insert(10000 - 99999, list[1])</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insert(&gt; 99999, list[2-10])</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sv-SE" sz="1800">
                <a:solidFill>
                  <a:schemeClr val="dk1"/>
                </a:solidFill>
              </a:rPr>
              <a:t>Test Cases:</a:t>
            </a:r>
            <a:endParaRPr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insert(5000, {})</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insert(96521, {11123})</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insert(150000, {11123, 98765})</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p:txBody>
      </p:sp>
      <p:sp>
        <p:nvSpPr>
          <p:cNvPr id="726" name="Google Shape;726;p76"/>
          <p:cNvSpPr/>
          <p:nvPr/>
        </p:nvSpPr>
        <p:spPr>
          <a:xfrm>
            <a:off x="606625" y="2220377"/>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&lt; 10000</a:t>
            </a:r>
            <a:endParaRPr/>
          </a:p>
        </p:txBody>
      </p:sp>
      <p:sp>
        <p:nvSpPr>
          <p:cNvPr id="727" name="Google Shape;727;p76"/>
          <p:cNvSpPr/>
          <p:nvPr/>
        </p:nvSpPr>
        <p:spPr>
          <a:xfrm>
            <a:off x="606625" y="2504608"/>
            <a:ext cx="1359600" cy="2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10000 - 99999</a:t>
            </a:r>
            <a:endParaRPr/>
          </a:p>
        </p:txBody>
      </p:sp>
      <p:sp>
        <p:nvSpPr>
          <p:cNvPr id="728" name="Google Shape;728;p76"/>
          <p:cNvSpPr/>
          <p:nvPr/>
        </p:nvSpPr>
        <p:spPr>
          <a:xfrm>
            <a:off x="606625" y="2712493"/>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&gt; 99999</a:t>
            </a:r>
            <a:endParaRPr/>
          </a:p>
        </p:txBody>
      </p:sp>
      <p:sp>
        <p:nvSpPr>
          <p:cNvPr id="729" name="Google Shape;729;p76"/>
          <p:cNvSpPr/>
          <p:nvPr/>
        </p:nvSpPr>
        <p:spPr>
          <a:xfrm>
            <a:off x="606625" y="3527901"/>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Empty List</a:t>
            </a:r>
            <a:endParaRPr/>
          </a:p>
        </p:txBody>
      </p:sp>
      <p:sp>
        <p:nvSpPr>
          <p:cNvPr id="730" name="Google Shape;730;p76"/>
          <p:cNvSpPr/>
          <p:nvPr/>
        </p:nvSpPr>
        <p:spPr>
          <a:xfrm>
            <a:off x="606625" y="3771539"/>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List[1]</a:t>
            </a:r>
            <a:endParaRPr/>
          </a:p>
        </p:txBody>
      </p:sp>
      <p:sp>
        <p:nvSpPr>
          <p:cNvPr id="731" name="Google Shape;731;p76"/>
          <p:cNvSpPr/>
          <p:nvPr/>
        </p:nvSpPr>
        <p:spPr>
          <a:xfrm>
            <a:off x="606625" y="4002906"/>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List[2-10]</a:t>
            </a:r>
            <a:endParaRPr/>
          </a:p>
        </p:txBody>
      </p:sp>
      <p:sp>
        <p:nvSpPr>
          <p:cNvPr id="732" name="Google Shape;732;p76"/>
          <p:cNvSpPr/>
          <p:nvPr/>
        </p:nvSpPr>
        <p:spPr>
          <a:xfrm>
            <a:off x="606625" y="4255438"/>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List[&gt;10]</a:t>
            </a:r>
            <a:endParaRPr/>
          </a:p>
        </p:txBody>
      </p:sp>
      <p:sp>
        <p:nvSpPr>
          <p:cNvPr id="733" name="Google Shape;733;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34" name="Google Shape;734;p76"/>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35" name="Google Shape;735;p76"/>
          <p:cNvSpPr/>
          <p:nvPr/>
        </p:nvSpPr>
        <p:spPr>
          <a:xfrm>
            <a:off x="5359525" y="1923675"/>
            <a:ext cx="3117000" cy="2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(3 * 4 = 12 abstract specifications)</a:t>
            </a:r>
            <a:endParaRPr b="1"/>
          </a:p>
        </p:txBody>
      </p:sp>
      <p:sp>
        <p:nvSpPr>
          <p:cNvPr id="736" name="Google Shape;736;p76"/>
          <p:cNvSpPr/>
          <p:nvPr/>
        </p:nvSpPr>
        <p:spPr>
          <a:xfrm>
            <a:off x="5359525" y="3429650"/>
            <a:ext cx="3117000" cy="48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(Each specification = 1000s of potential test cases)</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Cases</a:t>
            </a:r>
            <a:endParaRPr/>
          </a:p>
        </p:txBody>
      </p:sp>
      <p:sp>
        <p:nvSpPr>
          <p:cNvPr id="742" name="Google Shape;742;p77"/>
          <p:cNvSpPr/>
          <p:nvPr/>
        </p:nvSpPr>
        <p:spPr>
          <a:xfrm>
            <a:off x="780425" y="1429144"/>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43" name="Google Shape;743;p77"/>
          <p:cNvSpPr/>
          <p:nvPr/>
        </p:nvSpPr>
        <p:spPr>
          <a:xfrm>
            <a:off x="2028825" y="2172131"/>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cxnSp>
        <p:nvCxnSpPr>
          <p:cNvPr id="744" name="Google Shape;744;p77"/>
          <p:cNvCxnSpPr/>
          <p:nvPr/>
        </p:nvCxnSpPr>
        <p:spPr>
          <a:xfrm>
            <a:off x="1290225" y="1958119"/>
            <a:ext cx="738600" cy="444000"/>
          </a:xfrm>
          <a:prstGeom prst="straightConnector1">
            <a:avLst/>
          </a:prstGeom>
          <a:noFill/>
          <a:ln cap="flat" cmpd="sng" w="19050">
            <a:solidFill>
              <a:schemeClr val="dk2"/>
            </a:solidFill>
            <a:prstDash val="solid"/>
            <a:round/>
            <a:headEnd len="med" w="med" type="none"/>
            <a:tailEnd len="med" w="med" type="triangle"/>
          </a:ln>
        </p:spPr>
      </p:cxnSp>
      <p:sp>
        <p:nvSpPr>
          <p:cNvPr id="745" name="Google Shape;745;p7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substr(string str, int index)</a:t>
            </a:r>
            <a:endParaRPr sz="1800">
              <a:latin typeface="Consolas"/>
              <a:ea typeface="Consolas"/>
              <a:cs typeface="Consolas"/>
              <a:sym typeface="Consolas"/>
            </a:endParaRPr>
          </a:p>
          <a:p>
            <a:pPr indent="0" lvl="0" marL="0" rtl="0" algn="l">
              <a:spcBef>
                <a:spcPts val="0"/>
              </a:spcBef>
              <a:spcAft>
                <a:spcPts val="0"/>
              </a:spcAft>
              <a:buNone/>
            </a:pPr>
            <a:r>
              <a:t/>
            </a:r>
            <a:endParaRPr sz="2000"/>
          </a:p>
          <a:p>
            <a:pPr indent="0" lvl="0" marL="0" rtl="0" algn="l">
              <a:spcBef>
                <a:spcPts val="0"/>
              </a:spcBef>
              <a:spcAft>
                <a:spcPts val="0"/>
              </a:spcAft>
              <a:buNone/>
            </a:pPr>
            <a:r>
              <a:rPr lang="sv-SE" sz="2000"/>
              <a:t>Specification: </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length &gt;=2, contains special characters</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value &gt; 0</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sv-SE" sz="2000"/>
              <a:t>Test Case:</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 “ABCC!\n\t7”</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5</a:t>
            </a:r>
            <a:endParaRPr sz="2000"/>
          </a:p>
          <a:p>
            <a:pPr indent="0" lvl="0" marL="0" rtl="0" algn="l">
              <a:spcBef>
                <a:spcPts val="0"/>
              </a:spcBef>
              <a:spcAft>
                <a:spcPts val="0"/>
              </a:spcAft>
              <a:buNone/>
            </a:pPr>
            <a:r>
              <a:t/>
            </a:r>
            <a:endParaRPr sz="2000"/>
          </a:p>
        </p:txBody>
      </p:sp>
      <p:sp>
        <p:nvSpPr>
          <p:cNvPr id="746" name="Google Shape;746;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47" name="Google Shape;747;p77"/>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753" name="Google Shape;753;p78"/>
          <p:cNvSpPr txBox="1"/>
          <p:nvPr>
            <p:ph idx="1" type="body"/>
          </p:nvPr>
        </p:nvSpPr>
        <p:spPr>
          <a:xfrm>
            <a:off x="468895" y="1282400"/>
            <a:ext cx="416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Errors tend to occur at the boundary of a partition.</a:t>
            </a:r>
            <a:endParaRPr/>
          </a:p>
          <a:p>
            <a:pPr indent="-393700" lvl="0" marL="457200" marR="0" rtl="0" algn="l">
              <a:lnSpc>
                <a:spcPct val="100000"/>
              </a:lnSpc>
              <a:spcBef>
                <a:spcPts val="0"/>
              </a:spcBef>
              <a:spcAft>
                <a:spcPts val="0"/>
              </a:spcAft>
              <a:buSzPts val="2600"/>
              <a:buChar char="•"/>
            </a:pPr>
            <a:r>
              <a:rPr lang="sv-SE"/>
              <a:t>Remember to select inputs from those boundaries.</a:t>
            </a:r>
            <a:endParaRPr/>
          </a:p>
        </p:txBody>
      </p:sp>
      <p:sp>
        <p:nvSpPr>
          <p:cNvPr id="754" name="Google Shape;754;p78"/>
          <p:cNvSpPr/>
          <p:nvPr/>
        </p:nvSpPr>
        <p:spPr>
          <a:xfrm>
            <a:off x="4715700" y="1359675"/>
            <a:ext cx="3767100" cy="3049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8"/>
          <p:cNvSpPr/>
          <p:nvPr/>
        </p:nvSpPr>
        <p:spPr>
          <a:xfrm>
            <a:off x="5411165"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8"/>
          <p:cNvSpPr/>
          <p:nvPr/>
        </p:nvSpPr>
        <p:spPr>
          <a:xfrm>
            <a:off x="5222560"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8"/>
          <p:cNvSpPr/>
          <p:nvPr/>
        </p:nvSpPr>
        <p:spPr>
          <a:xfrm>
            <a:off x="7712196"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8"/>
          <p:cNvSpPr/>
          <p:nvPr/>
        </p:nvSpPr>
        <p:spPr>
          <a:xfrm>
            <a:off x="7712186" y="3647303"/>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8"/>
          <p:cNvSpPr/>
          <p:nvPr/>
        </p:nvSpPr>
        <p:spPr>
          <a:xfrm>
            <a:off x="7537373"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0" name="Google Shape;760;p78"/>
          <p:cNvCxnSpPr>
            <a:stCxn id="754" idx="0"/>
          </p:cNvCxnSpPr>
          <p:nvPr/>
        </p:nvCxnSpPr>
        <p:spPr>
          <a:xfrm>
            <a:off x="6599250" y="1359675"/>
            <a:ext cx="0" cy="3049800"/>
          </a:xfrm>
          <a:prstGeom prst="straightConnector1">
            <a:avLst/>
          </a:prstGeom>
          <a:noFill/>
          <a:ln cap="flat" cmpd="sng" w="19050">
            <a:solidFill>
              <a:schemeClr val="dk2"/>
            </a:solidFill>
            <a:prstDash val="dash"/>
            <a:round/>
            <a:headEnd len="med" w="med" type="none"/>
            <a:tailEnd len="med" w="med" type="none"/>
          </a:ln>
        </p:spPr>
      </p:cxnSp>
      <p:cxnSp>
        <p:nvCxnSpPr>
          <p:cNvPr id="761" name="Google Shape;761;p78"/>
          <p:cNvCxnSpPr>
            <a:endCxn id="754" idx="3"/>
          </p:cNvCxnSpPr>
          <p:nvPr/>
        </p:nvCxnSpPr>
        <p:spPr>
          <a:xfrm>
            <a:off x="4715400" y="2884575"/>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762" name="Google Shape;762;p78"/>
          <p:cNvCxnSpPr>
            <a:stCxn id="754" idx="1"/>
            <a:endCxn id="754" idx="0"/>
          </p:cNvCxnSpPr>
          <p:nvPr/>
        </p:nvCxnSpPr>
        <p:spPr>
          <a:xfrm flipH="1" rot="10800000">
            <a:off x="4715700" y="1359675"/>
            <a:ext cx="1883700" cy="1524900"/>
          </a:xfrm>
          <a:prstGeom prst="straightConnector1">
            <a:avLst/>
          </a:prstGeom>
          <a:noFill/>
          <a:ln cap="flat" cmpd="sng" w="19050">
            <a:solidFill>
              <a:schemeClr val="dk2"/>
            </a:solidFill>
            <a:prstDash val="dash"/>
            <a:round/>
            <a:headEnd len="med" w="med" type="none"/>
            <a:tailEnd len="med" w="med" type="none"/>
          </a:ln>
        </p:spPr>
      </p:cxnSp>
      <p:cxnSp>
        <p:nvCxnSpPr>
          <p:cNvPr id="763" name="Google Shape;763;p78"/>
          <p:cNvCxnSpPr>
            <a:stCxn id="754" idx="0"/>
          </p:cNvCxnSpPr>
          <p:nvPr/>
        </p:nvCxnSpPr>
        <p:spPr>
          <a:xfrm>
            <a:off x="6599250" y="13596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764" name="Google Shape;764;p78"/>
          <p:cNvCxnSpPr>
            <a:stCxn id="754" idx="3"/>
            <a:endCxn id="754" idx="2"/>
          </p:cNvCxnSpPr>
          <p:nvPr/>
        </p:nvCxnSpPr>
        <p:spPr>
          <a:xfrm flipH="1">
            <a:off x="65994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765" name="Google Shape;765;p78"/>
          <p:cNvCxnSpPr>
            <a:stCxn id="754" idx="1"/>
          </p:cNvCxnSpPr>
          <p:nvPr/>
        </p:nvCxnSpPr>
        <p:spPr>
          <a:xfrm>
            <a:off x="4715700" y="2884575"/>
            <a:ext cx="1883400" cy="1524900"/>
          </a:xfrm>
          <a:prstGeom prst="straightConnector1">
            <a:avLst/>
          </a:prstGeom>
          <a:noFill/>
          <a:ln cap="flat" cmpd="sng" w="19050">
            <a:solidFill>
              <a:schemeClr val="dk2"/>
            </a:solidFill>
            <a:prstDash val="dash"/>
            <a:round/>
            <a:headEnd len="med" w="med" type="none"/>
            <a:tailEnd len="med" w="med" type="none"/>
          </a:ln>
        </p:spPr>
      </p:cxnSp>
      <p:sp>
        <p:nvSpPr>
          <p:cNvPr id="766" name="Google Shape;766;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67" name="Google Shape;767;p78"/>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Test Case Values</a:t>
            </a:r>
            <a:endParaRPr/>
          </a:p>
        </p:txBody>
      </p:sp>
      <p:sp>
        <p:nvSpPr>
          <p:cNvPr id="773" name="Google Shape;773;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Choose test case values at the boundary (and typical) values for each partition.</a:t>
            </a:r>
            <a:endParaRPr sz="2400"/>
          </a:p>
          <a:p>
            <a:pPr indent="-381000" lvl="0" marL="457200" rtl="0" algn="l">
              <a:spcBef>
                <a:spcPts val="1000"/>
              </a:spcBef>
              <a:spcAft>
                <a:spcPts val="0"/>
              </a:spcAft>
              <a:buSzPts val="2400"/>
              <a:buChar char="•"/>
            </a:pPr>
            <a:r>
              <a:rPr lang="sv-SE" sz="2400"/>
              <a:t>If an input is intended to be a 5-digit integer between 10000 and 99999, you want partitions:</a:t>
            </a:r>
            <a:endParaRPr sz="2400"/>
          </a:p>
          <a:p>
            <a:pPr indent="457200" lvl="0" marL="0" rtl="0" algn="l">
              <a:spcBef>
                <a:spcPts val="1000"/>
              </a:spcBef>
              <a:spcAft>
                <a:spcPts val="0"/>
              </a:spcAft>
              <a:buClr>
                <a:schemeClr val="dk1"/>
              </a:buClr>
              <a:buSzPts val="1100"/>
              <a:buFont typeface="Arial"/>
              <a:buNone/>
            </a:pPr>
            <a:r>
              <a:rPr b="1" lang="sv-SE" sz="2400"/>
              <a:t>&lt;10000, 10000-99999, &gt;100000</a:t>
            </a:r>
            <a:endParaRPr sz="24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774" name="Google Shape;774;p79"/>
          <p:cNvSpPr/>
          <p:nvPr/>
        </p:nvSpPr>
        <p:spPr>
          <a:xfrm>
            <a:off x="238825" y="3576731"/>
            <a:ext cx="380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0</a:t>
            </a:r>
            <a:endParaRPr/>
          </a:p>
        </p:txBody>
      </p:sp>
      <p:sp>
        <p:nvSpPr>
          <p:cNvPr id="775" name="Google Shape;775;p79"/>
          <p:cNvSpPr/>
          <p:nvPr/>
        </p:nvSpPr>
        <p:spPr>
          <a:xfrm>
            <a:off x="1072100"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a:t>
            </a:r>
            <a:endParaRPr/>
          </a:p>
        </p:txBody>
      </p:sp>
      <p:sp>
        <p:nvSpPr>
          <p:cNvPr id="776" name="Google Shape;776;p79"/>
          <p:cNvSpPr/>
          <p:nvPr/>
        </p:nvSpPr>
        <p:spPr>
          <a:xfrm>
            <a:off x="1849975"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a:t>
            </a:r>
            <a:endParaRPr/>
          </a:p>
        </p:txBody>
      </p:sp>
      <p:cxnSp>
        <p:nvCxnSpPr>
          <p:cNvPr id="777" name="Google Shape;777;p79"/>
          <p:cNvCxnSpPr>
            <a:stCxn id="774" idx="0"/>
          </p:cNvCxnSpPr>
          <p:nvPr/>
        </p:nvCxnSpPr>
        <p:spPr>
          <a:xfrm flipH="1" rot="10800000">
            <a:off x="429025" y="3376331"/>
            <a:ext cx="714600" cy="200400"/>
          </a:xfrm>
          <a:prstGeom prst="straightConnector1">
            <a:avLst/>
          </a:prstGeom>
          <a:noFill/>
          <a:ln cap="flat" cmpd="sng" w="19050">
            <a:solidFill>
              <a:schemeClr val="dk2"/>
            </a:solidFill>
            <a:prstDash val="solid"/>
            <a:round/>
            <a:headEnd len="med" w="med" type="none"/>
            <a:tailEnd len="med" w="med" type="triangle"/>
          </a:ln>
        </p:spPr>
      </p:cxnSp>
      <p:cxnSp>
        <p:nvCxnSpPr>
          <p:cNvPr id="778" name="Google Shape;778;p79"/>
          <p:cNvCxnSpPr>
            <a:stCxn id="775" idx="0"/>
          </p:cNvCxnSpPr>
          <p:nvPr/>
        </p:nvCxnSpPr>
        <p:spPr>
          <a:xfrm flipH="1" rot="10800000">
            <a:off x="1376300" y="3391631"/>
            <a:ext cx="150000" cy="185100"/>
          </a:xfrm>
          <a:prstGeom prst="straightConnector1">
            <a:avLst/>
          </a:prstGeom>
          <a:noFill/>
          <a:ln cap="flat" cmpd="sng" w="19050">
            <a:solidFill>
              <a:schemeClr val="dk2"/>
            </a:solidFill>
            <a:prstDash val="solid"/>
            <a:round/>
            <a:headEnd len="med" w="med" type="none"/>
            <a:tailEnd len="med" w="med" type="triangle"/>
          </a:ln>
        </p:spPr>
      </p:cxnSp>
      <p:cxnSp>
        <p:nvCxnSpPr>
          <p:cNvPr id="779" name="Google Shape;779;p79"/>
          <p:cNvCxnSpPr>
            <a:stCxn id="776" idx="0"/>
          </p:cNvCxnSpPr>
          <p:nvPr/>
        </p:nvCxnSpPr>
        <p:spPr>
          <a:xfrm rot="10800000">
            <a:off x="1740475" y="3407231"/>
            <a:ext cx="413700" cy="169500"/>
          </a:xfrm>
          <a:prstGeom prst="straightConnector1">
            <a:avLst/>
          </a:prstGeom>
          <a:noFill/>
          <a:ln cap="flat" cmpd="sng" w="19050">
            <a:solidFill>
              <a:schemeClr val="dk2"/>
            </a:solidFill>
            <a:prstDash val="solid"/>
            <a:round/>
            <a:headEnd len="med" w="med" type="none"/>
            <a:tailEnd len="med" w="med" type="triangle"/>
          </a:ln>
        </p:spPr>
      </p:cxnSp>
      <p:sp>
        <p:nvSpPr>
          <p:cNvPr id="780" name="Google Shape;780;p79"/>
          <p:cNvSpPr/>
          <p:nvPr/>
        </p:nvSpPr>
        <p:spPr>
          <a:xfrm>
            <a:off x="208715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a:t>
            </a:r>
            <a:endParaRPr/>
          </a:p>
        </p:txBody>
      </p:sp>
      <p:sp>
        <p:nvSpPr>
          <p:cNvPr id="781" name="Google Shape;781;p79"/>
          <p:cNvSpPr/>
          <p:nvPr/>
        </p:nvSpPr>
        <p:spPr>
          <a:xfrm>
            <a:off x="2899825"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50000</a:t>
            </a:r>
            <a:endParaRPr/>
          </a:p>
        </p:txBody>
      </p:sp>
      <p:sp>
        <p:nvSpPr>
          <p:cNvPr id="782" name="Google Shape;782;p79"/>
          <p:cNvSpPr/>
          <p:nvPr/>
        </p:nvSpPr>
        <p:spPr>
          <a:xfrm>
            <a:off x="385740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99999</a:t>
            </a:r>
            <a:endParaRPr/>
          </a:p>
        </p:txBody>
      </p:sp>
      <p:cxnSp>
        <p:nvCxnSpPr>
          <p:cNvPr id="783" name="Google Shape;783;p79"/>
          <p:cNvCxnSpPr>
            <a:stCxn id="780" idx="0"/>
          </p:cNvCxnSpPr>
          <p:nvPr/>
        </p:nvCxnSpPr>
        <p:spPr>
          <a:xfrm flipH="1" rot="10800000">
            <a:off x="2444450" y="3371288"/>
            <a:ext cx="534000" cy="746400"/>
          </a:xfrm>
          <a:prstGeom prst="straightConnector1">
            <a:avLst/>
          </a:prstGeom>
          <a:noFill/>
          <a:ln cap="flat" cmpd="sng" w="19050">
            <a:solidFill>
              <a:schemeClr val="dk2"/>
            </a:solidFill>
            <a:prstDash val="solid"/>
            <a:round/>
            <a:headEnd len="med" w="med" type="none"/>
            <a:tailEnd len="med" w="med" type="triangle"/>
          </a:ln>
        </p:spPr>
      </p:cxnSp>
      <p:cxnSp>
        <p:nvCxnSpPr>
          <p:cNvPr id="784" name="Google Shape;784;p79"/>
          <p:cNvCxnSpPr>
            <a:stCxn id="781" idx="0"/>
          </p:cNvCxnSpPr>
          <p:nvPr/>
        </p:nvCxnSpPr>
        <p:spPr>
          <a:xfrm rot="10800000">
            <a:off x="3164725" y="3409688"/>
            <a:ext cx="92400" cy="708000"/>
          </a:xfrm>
          <a:prstGeom prst="straightConnector1">
            <a:avLst/>
          </a:prstGeom>
          <a:noFill/>
          <a:ln cap="flat" cmpd="sng" w="19050">
            <a:solidFill>
              <a:schemeClr val="dk2"/>
            </a:solidFill>
            <a:prstDash val="solid"/>
            <a:round/>
            <a:headEnd len="med" w="med" type="none"/>
            <a:tailEnd len="med" w="med" type="triangle"/>
          </a:ln>
        </p:spPr>
      </p:cxnSp>
      <p:cxnSp>
        <p:nvCxnSpPr>
          <p:cNvPr id="785" name="Google Shape;785;p79"/>
          <p:cNvCxnSpPr>
            <a:stCxn id="782" idx="0"/>
          </p:cNvCxnSpPr>
          <p:nvPr/>
        </p:nvCxnSpPr>
        <p:spPr>
          <a:xfrm rot="10800000">
            <a:off x="3667500" y="3394088"/>
            <a:ext cx="547200" cy="723600"/>
          </a:xfrm>
          <a:prstGeom prst="straightConnector1">
            <a:avLst/>
          </a:prstGeom>
          <a:noFill/>
          <a:ln cap="flat" cmpd="sng" w="19050">
            <a:solidFill>
              <a:schemeClr val="dk2"/>
            </a:solidFill>
            <a:prstDash val="solid"/>
            <a:round/>
            <a:headEnd len="med" w="med" type="none"/>
            <a:tailEnd len="med" w="med" type="triangle"/>
          </a:ln>
        </p:spPr>
      </p:cxnSp>
      <p:sp>
        <p:nvSpPr>
          <p:cNvPr id="786" name="Google Shape;786;p79"/>
          <p:cNvSpPr/>
          <p:nvPr/>
        </p:nvSpPr>
        <p:spPr>
          <a:xfrm>
            <a:off x="43485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100000</a:t>
            </a:r>
            <a:endParaRPr/>
          </a:p>
        </p:txBody>
      </p:sp>
      <p:sp>
        <p:nvSpPr>
          <p:cNvPr id="787" name="Google Shape;787;p79"/>
          <p:cNvSpPr/>
          <p:nvPr/>
        </p:nvSpPr>
        <p:spPr>
          <a:xfrm>
            <a:off x="554920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150000</a:t>
            </a:r>
            <a:endParaRPr/>
          </a:p>
        </p:txBody>
      </p:sp>
      <p:sp>
        <p:nvSpPr>
          <p:cNvPr id="788" name="Google Shape;788;p79"/>
          <p:cNvSpPr/>
          <p:nvPr/>
        </p:nvSpPr>
        <p:spPr>
          <a:xfrm>
            <a:off x="66042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max int</a:t>
            </a:r>
            <a:endParaRPr/>
          </a:p>
        </p:txBody>
      </p:sp>
      <p:cxnSp>
        <p:nvCxnSpPr>
          <p:cNvPr id="789" name="Google Shape;789;p79"/>
          <p:cNvCxnSpPr>
            <a:stCxn id="786" idx="0"/>
          </p:cNvCxnSpPr>
          <p:nvPr/>
        </p:nvCxnSpPr>
        <p:spPr>
          <a:xfrm flipH="1" rot="10800000">
            <a:off x="4791350" y="3399431"/>
            <a:ext cx="181200" cy="177300"/>
          </a:xfrm>
          <a:prstGeom prst="straightConnector1">
            <a:avLst/>
          </a:prstGeom>
          <a:noFill/>
          <a:ln cap="flat" cmpd="sng" w="19050">
            <a:solidFill>
              <a:schemeClr val="dk2"/>
            </a:solidFill>
            <a:prstDash val="solid"/>
            <a:round/>
            <a:headEnd len="med" w="med" type="none"/>
            <a:tailEnd len="med" w="med" type="triangle"/>
          </a:ln>
        </p:spPr>
      </p:cxnSp>
      <p:cxnSp>
        <p:nvCxnSpPr>
          <p:cNvPr id="790" name="Google Shape;790;p79"/>
          <p:cNvCxnSpPr>
            <a:stCxn id="787" idx="0"/>
          </p:cNvCxnSpPr>
          <p:nvPr/>
        </p:nvCxnSpPr>
        <p:spPr>
          <a:xfrm rot="10800000">
            <a:off x="5283100" y="3430331"/>
            <a:ext cx="708900" cy="146400"/>
          </a:xfrm>
          <a:prstGeom prst="straightConnector1">
            <a:avLst/>
          </a:prstGeom>
          <a:noFill/>
          <a:ln cap="flat" cmpd="sng" w="19050">
            <a:solidFill>
              <a:schemeClr val="dk2"/>
            </a:solidFill>
            <a:prstDash val="solid"/>
            <a:round/>
            <a:headEnd len="med" w="med" type="none"/>
            <a:tailEnd len="med" w="med" type="triangle"/>
          </a:ln>
        </p:spPr>
      </p:cxnSp>
      <p:cxnSp>
        <p:nvCxnSpPr>
          <p:cNvPr id="791" name="Google Shape;791;p79"/>
          <p:cNvCxnSpPr>
            <a:stCxn id="788" idx="0"/>
          </p:cNvCxnSpPr>
          <p:nvPr/>
        </p:nvCxnSpPr>
        <p:spPr>
          <a:xfrm rot="10800000">
            <a:off x="5694950" y="3399431"/>
            <a:ext cx="1352100" cy="177300"/>
          </a:xfrm>
          <a:prstGeom prst="straightConnector1">
            <a:avLst/>
          </a:prstGeom>
          <a:noFill/>
          <a:ln cap="flat" cmpd="sng" w="19050">
            <a:solidFill>
              <a:schemeClr val="dk2"/>
            </a:solidFill>
            <a:prstDash val="solid"/>
            <a:round/>
            <a:headEnd len="med" w="med" type="none"/>
            <a:tailEnd len="med" w="med" type="triangle"/>
          </a:ln>
        </p:spPr>
      </p:cxnSp>
      <p:sp>
        <p:nvSpPr>
          <p:cNvPr id="792" name="Google Shape;792;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93" name="Google Shape;793;p79"/>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System-Level Testing</a:t>
            </a:r>
            <a:endParaRPr/>
          </a:p>
        </p:txBody>
      </p:sp>
      <p:sp>
        <p:nvSpPr>
          <p:cNvPr id="799" name="Google Shape;799;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Microservice related to Sets</a:t>
            </a:r>
            <a:r>
              <a:rPr lang="sv-SE"/>
              <a:t>:</a:t>
            </a:r>
            <a:endParaRPr/>
          </a:p>
          <a:p>
            <a:pPr indent="-368300" lvl="1" marL="914400" rtl="0" algn="l">
              <a:spcBef>
                <a:spcPts val="500"/>
              </a:spcBef>
              <a:spcAft>
                <a:spcPts val="0"/>
              </a:spcAft>
              <a:buSzPts val="2200"/>
              <a:buChar char="○"/>
            </a:pPr>
            <a:r>
              <a:rPr lang="sv-SE"/>
              <a:t>void insert(Set set, Object obj)</a:t>
            </a:r>
            <a:endParaRPr/>
          </a:p>
          <a:p>
            <a:pPr indent="-368300" lvl="1" marL="914400" rtl="0" algn="l">
              <a:spcBef>
                <a:spcPts val="500"/>
              </a:spcBef>
              <a:spcAft>
                <a:spcPts val="0"/>
              </a:spcAft>
              <a:buSzPts val="2200"/>
              <a:buChar char="○"/>
            </a:pPr>
            <a:r>
              <a:rPr lang="sv-SE"/>
              <a:t>Boolean find(Set set, Object obj)</a:t>
            </a:r>
            <a:endParaRPr/>
          </a:p>
          <a:p>
            <a:pPr indent="-368300" lvl="1" marL="914400" rtl="0" algn="l">
              <a:spcBef>
                <a:spcPts val="500"/>
              </a:spcBef>
              <a:spcAft>
                <a:spcPts val="0"/>
              </a:spcAft>
              <a:buSzPts val="2200"/>
              <a:buChar char="○"/>
            </a:pPr>
            <a:r>
              <a:rPr lang="sv-SE"/>
              <a:t>void delete(Set set, Object obj)</a:t>
            </a:r>
            <a:endParaRPr/>
          </a:p>
          <a:p>
            <a:pPr indent="-393700" lvl="0" marL="457200" rtl="0" algn="l">
              <a:spcBef>
                <a:spcPts val="1000"/>
              </a:spcBef>
              <a:spcAft>
                <a:spcPts val="0"/>
              </a:spcAft>
              <a:buSzPts val="2600"/>
              <a:buChar char="●"/>
            </a:pPr>
            <a:r>
              <a:rPr lang="sv-SE"/>
              <a:t>For each function, identify choices.</a:t>
            </a:r>
            <a:endParaRPr/>
          </a:p>
          <a:p>
            <a:pPr indent="-393700" lvl="0" marL="457200" rtl="0" algn="l">
              <a:spcBef>
                <a:spcPts val="1000"/>
              </a:spcBef>
              <a:spcAft>
                <a:spcPts val="0"/>
              </a:spcAft>
              <a:buSzPts val="2600"/>
              <a:buChar char="●"/>
            </a:pPr>
            <a:r>
              <a:rPr lang="sv-SE"/>
              <a:t>For each choice, identify the representative values.</a:t>
            </a:r>
            <a:endParaRPr/>
          </a:p>
          <a:p>
            <a:pPr indent="-393700" lvl="0" marL="457200" rtl="0" algn="l">
              <a:spcBef>
                <a:spcPts val="1000"/>
              </a:spcBef>
              <a:spcAft>
                <a:spcPts val="0"/>
              </a:spcAft>
              <a:buSzPts val="2600"/>
              <a:buChar char="●"/>
            </a:pPr>
            <a:r>
              <a:rPr lang="sv-SE"/>
              <a:t>Create abstract test specifications with expected outcomes. </a:t>
            </a:r>
            <a:endParaRPr/>
          </a:p>
        </p:txBody>
      </p:sp>
      <p:sp>
        <p:nvSpPr>
          <p:cNvPr id="800" name="Google Shape;800;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197" name="Google Shape;197;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Initialization</a:t>
            </a:r>
            <a:endParaRPr b="1"/>
          </a:p>
          <a:p>
            <a:pPr indent="-368300" lvl="1" marL="914400" rtl="0" algn="l">
              <a:spcBef>
                <a:spcPts val="500"/>
              </a:spcBef>
              <a:spcAft>
                <a:spcPts val="0"/>
              </a:spcAft>
              <a:buSzPts val="2200"/>
              <a:buChar char="•"/>
            </a:pPr>
            <a:r>
              <a:rPr lang="sv-SE"/>
              <a:t>Any steps that must be taken before test execution.</a:t>
            </a:r>
            <a:endParaRPr/>
          </a:p>
          <a:p>
            <a:pPr indent="-393700" lvl="0" marL="457200" rtl="0" algn="l">
              <a:spcBef>
                <a:spcPts val="1000"/>
              </a:spcBef>
              <a:spcAft>
                <a:spcPts val="0"/>
              </a:spcAft>
              <a:buSzPts val="2600"/>
              <a:buChar char="•"/>
            </a:pPr>
            <a:r>
              <a:rPr b="1" lang="sv-SE"/>
              <a:t>Test Steps</a:t>
            </a:r>
            <a:endParaRPr b="1"/>
          </a:p>
          <a:p>
            <a:pPr indent="-368300" lvl="1" marL="914400" rtl="0" algn="l">
              <a:spcBef>
                <a:spcPts val="500"/>
              </a:spcBef>
              <a:spcAft>
                <a:spcPts val="0"/>
              </a:spcAft>
              <a:buSzPts val="2200"/>
              <a:buChar char="•"/>
            </a:pPr>
            <a:r>
              <a:rPr lang="sv-SE"/>
              <a:t>Interactions with the system, and comparisons between expected and actual values.</a:t>
            </a:r>
            <a:endParaRPr/>
          </a:p>
          <a:p>
            <a:pPr indent="-393700" lvl="0" marL="457200" rtl="0" algn="l">
              <a:spcBef>
                <a:spcPts val="1000"/>
              </a:spcBef>
              <a:spcAft>
                <a:spcPts val="0"/>
              </a:spcAft>
              <a:buSzPts val="2600"/>
              <a:buChar char="•"/>
            </a:pPr>
            <a:r>
              <a:rPr b="1" lang="sv-SE"/>
              <a:t>Tear Down</a:t>
            </a:r>
            <a:endParaRPr b="1"/>
          </a:p>
          <a:p>
            <a:pPr indent="-368300" lvl="1" marL="914400" rtl="0" algn="l">
              <a:spcBef>
                <a:spcPts val="500"/>
              </a:spcBef>
              <a:spcAft>
                <a:spcPts val="0"/>
              </a:spcAft>
              <a:buSzPts val="2200"/>
              <a:buChar char="•"/>
            </a:pPr>
            <a:r>
              <a:rPr lang="sv-SE"/>
              <a:t>Any steps that must be taken after test execution.</a:t>
            </a:r>
            <a:endParaRPr/>
          </a:p>
          <a:p>
            <a:pPr indent="0" lvl="0" marL="0" rtl="0" algn="l">
              <a:spcBef>
                <a:spcPts val="1000"/>
              </a:spcBef>
              <a:spcAft>
                <a:spcPts val="0"/>
              </a:spcAft>
              <a:buNone/>
            </a:pPr>
            <a:r>
              <a:t/>
            </a:r>
            <a:endParaRPr/>
          </a:p>
        </p:txBody>
      </p:sp>
      <p:sp>
        <p:nvSpPr>
          <p:cNvPr id="198" name="Google Shape;198;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07" name="Google Shape;807;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System-Level Testing</a:t>
            </a:r>
            <a:endParaRPr/>
          </a:p>
        </p:txBody>
      </p:sp>
      <p:sp>
        <p:nvSpPr>
          <p:cNvPr id="808" name="Google Shape;808;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Font typeface="Consolas"/>
              <a:buChar char="•"/>
            </a:pPr>
            <a:r>
              <a:rPr b="1" lang="sv-SE">
                <a:latin typeface="Consolas"/>
                <a:ea typeface="Consolas"/>
                <a:cs typeface="Consolas"/>
                <a:sym typeface="Consolas"/>
              </a:rPr>
              <a:t>insert(Set set, Object obj)</a:t>
            </a:r>
            <a:endParaRPr b="1">
              <a:latin typeface="Consolas"/>
              <a:ea typeface="Consolas"/>
              <a:cs typeface="Consolas"/>
              <a:sym typeface="Consolas"/>
            </a:endParaRPr>
          </a:p>
          <a:p>
            <a:pPr indent="-368300" lvl="1" marL="914400" rtl="0" algn="l">
              <a:spcBef>
                <a:spcPts val="500"/>
              </a:spcBef>
              <a:spcAft>
                <a:spcPts val="0"/>
              </a:spcAft>
              <a:buSzPts val="2200"/>
              <a:buChar char="•"/>
            </a:pPr>
            <a:r>
              <a:rPr lang="sv-SE"/>
              <a:t>Choices </a:t>
            </a:r>
            <a:r>
              <a:rPr b="1" lang="sv-SE">
                <a:latin typeface="Consolas"/>
                <a:ea typeface="Consolas"/>
                <a:cs typeface="Consolas"/>
                <a:sym typeface="Consolas"/>
              </a:rPr>
              <a:t>(Number of Items)</a:t>
            </a:r>
            <a:r>
              <a:rPr lang="sv-SE"/>
              <a:t> and </a:t>
            </a:r>
            <a:r>
              <a:rPr b="1" lang="sv-SE">
                <a:latin typeface="Consolas"/>
                <a:ea typeface="Consolas"/>
                <a:cs typeface="Consolas"/>
                <a:sym typeface="Consolas"/>
              </a:rPr>
              <a:t>(Object Status)</a:t>
            </a:r>
            <a:r>
              <a:rPr lang="sv-SE"/>
              <a:t>. </a:t>
            </a:r>
            <a:endParaRPr/>
          </a:p>
          <a:p>
            <a:pPr indent="-393700" lvl="0" marL="457200" rtl="0" algn="l">
              <a:spcBef>
                <a:spcPts val="1000"/>
              </a:spcBef>
              <a:spcAft>
                <a:spcPts val="0"/>
              </a:spcAft>
              <a:buSzPts val="2600"/>
              <a:buChar char="•"/>
            </a:pPr>
            <a:r>
              <a:rPr lang="sv-SE"/>
              <a:t>One test specification might be: </a:t>
            </a:r>
            <a:endParaRPr/>
          </a:p>
          <a:p>
            <a:pPr indent="-368300" lvl="1" marL="914400" rtl="0" algn="l">
              <a:spcBef>
                <a:spcPts val="500"/>
              </a:spcBef>
              <a:spcAft>
                <a:spcPts val="0"/>
              </a:spcAft>
              <a:buSzPts val="2200"/>
              <a:buChar char="•"/>
            </a:pPr>
            <a:r>
              <a:rPr b="1" lang="sv-SE"/>
              <a:t>Input:</a:t>
            </a:r>
            <a:r>
              <a:rPr lang="sv-SE"/>
              <a:t> Set with One Item/Object Already in Set</a:t>
            </a:r>
            <a:endParaRPr/>
          </a:p>
          <a:p>
            <a:pPr indent="-368300" lvl="1" marL="914400" rtl="0" algn="l">
              <a:spcBef>
                <a:spcPts val="500"/>
              </a:spcBef>
              <a:spcAft>
                <a:spcPts val="0"/>
              </a:spcAft>
              <a:buSzPts val="2200"/>
              <a:buChar char="•"/>
            </a:pPr>
            <a:r>
              <a:rPr b="1" lang="sv-SE"/>
              <a:t>Expected output:</a:t>
            </a:r>
            <a:r>
              <a:rPr lang="sv-SE"/>
              <a:t> Object not Added</a:t>
            </a:r>
            <a:endParaRPr/>
          </a:p>
          <a:p>
            <a:pPr indent="-368300" lvl="1" marL="914400" rtl="0" algn="l">
              <a:spcBef>
                <a:spcPts val="500"/>
              </a:spcBef>
              <a:spcAft>
                <a:spcPts val="0"/>
              </a:spcAft>
              <a:buSzPts val="2200"/>
              <a:buChar char="•"/>
            </a:pPr>
            <a:r>
              <a:rPr lang="sv-SE"/>
              <a:t>You can omit redundant test specifications.</a:t>
            </a:r>
            <a:endParaRPr/>
          </a:p>
          <a:p>
            <a:pPr indent="0" lvl="0" marL="0" rtl="0" algn="l">
              <a:spcBef>
                <a:spcPts val="100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15" name="Google Shape;815;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 Choices and Values</a:t>
            </a:r>
            <a:endParaRPr/>
          </a:p>
        </p:txBody>
      </p:sp>
      <p:sp>
        <p:nvSpPr>
          <p:cNvPr id="816" name="Google Shape;816;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(Number of Items in Set)</a:t>
            </a:r>
            <a:endParaRPr/>
          </a:p>
          <a:p>
            <a:pPr indent="-368300" lvl="1" marL="914400" rtl="0" algn="l">
              <a:spcBef>
                <a:spcPts val="500"/>
              </a:spcBef>
              <a:spcAft>
                <a:spcPts val="0"/>
              </a:spcAft>
              <a:buSzPts val="2200"/>
              <a:buChar char="•"/>
            </a:pPr>
            <a:r>
              <a:rPr lang="sv-SE"/>
              <a:t>Empty</a:t>
            </a:r>
            <a:endParaRPr/>
          </a:p>
          <a:p>
            <a:pPr indent="-368300" lvl="1" marL="914400" rtl="0" algn="l">
              <a:spcBef>
                <a:spcPts val="500"/>
              </a:spcBef>
              <a:spcAft>
                <a:spcPts val="0"/>
              </a:spcAft>
              <a:buSzPts val="2200"/>
              <a:buChar char="•"/>
            </a:pPr>
            <a:r>
              <a:rPr lang="sv-SE"/>
              <a:t>1</a:t>
            </a:r>
            <a:endParaRPr/>
          </a:p>
          <a:p>
            <a:pPr indent="-368300" lvl="1" marL="914400" rtl="0" algn="l">
              <a:spcBef>
                <a:spcPts val="500"/>
              </a:spcBef>
              <a:spcAft>
                <a:spcPts val="0"/>
              </a:spcAft>
              <a:buSzPts val="2200"/>
              <a:buChar char="•"/>
            </a:pPr>
            <a:r>
              <a:rPr lang="sv-SE"/>
              <a:t>2 + </a:t>
            </a:r>
            <a:endParaRPr/>
          </a:p>
          <a:p>
            <a:pPr indent="-368300" lvl="1" marL="914400" rtl="0" algn="l">
              <a:spcBef>
                <a:spcPts val="500"/>
              </a:spcBef>
              <a:spcAft>
                <a:spcPts val="0"/>
              </a:spcAft>
              <a:buSzPts val="2200"/>
              <a:buChar char="•"/>
            </a:pPr>
            <a:r>
              <a:rPr lang="sv-SE"/>
              <a:t>100 + (may be slower - make sure it still works)</a:t>
            </a:r>
            <a:endParaRPr/>
          </a:p>
          <a:p>
            <a:pPr indent="-393700" lvl="0" marL="457200" rtl="0" algn="l">
              <a:spcBef>
                <a:spcPts val="1000"/>
              </a:spcBef>
              <a:spcAft>
                <a:spcPts val="0"/>
              </a:spcAft>
              <a:buSzPts val="2600"/>
              <a:buChar char="•"/>
            </a:pPr>
            <a:r>
              <a:rPr lang="sv-SE"/>
              <a:t>(Object Status)</a:t>
            </a:r>
            <a:endParaRPr/>
          </a:p>
          <a:p>
            <a:pPr indent="-368300" lvl="1" marL="914400" rtl="0" algn="l">
              <a:spcBef>
                <a:spcPts val="500"/>
              </a:spcBef>
              <a:spcAft>
                <a:spcPts val="0"/>
              </a:spcAft>
              <a:buSzPts val="2200"/>
              <a:buChar char="•"/>
            </a:pPr>
            <a:r>
              <a:rPr lang="sv-SE"/>
              <a:t>In set already</a:t>
            </a:r>
            <a:endParaRPr/>
          </a:p>
          <a:p>
            <a:pPr indent="-368300" lvl="1" marL="914400" rtl="0" algn="l">
              <a:spcBef>
                <a:spcPts val="500"/>
              </a:spcBef>
              <a:spcAft>
                <a:spcPts val="0"/>
              </a:spcAft>
              <a:buSzPts val="2200"/>
              <a:buChar char="•"/>
            </a:pPr>
            <a:r>
              <a:rPr lang="sv-SE"/>
              <a:t>Not in set</a:t>
            </a:r>
            <a:endParaRPr/>
          </a:p>
          <a:p>
            <a:pPr indent="-368300" lvl="1" marL="914400" rtl="0" algn="l">
              <a:spcBef>
                <a:spcPts val="500"/>
              </a:spcBef>
              <a:spcAft>
                <a:spcPts val="0"/>
              </a:spcAft>
              <a:buSzPts val="2200"/>
              <a:buChar char="•"/>
            </a:pPr>
            <a:r>
              <a:rPr lang="sv-SE"/>
              <a:t>Null pointer</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 Test Specifications</a:t>
            </a:r>
            <a:endParaRPr/>
          </a:p>
        </p:txBody>
      </p:sp>
      <p:graphicFrame>
        <p:nvGraphicFramePr>
          <p:cNvPr id="822" name="Google Shape;822;p83"/>
          <p:cNvGraphicFramePr/>
          <p:nvPr/>
        </p:nvGraphicFramePr>
        <p:xfrm>
          <a:off x="284525" y="1305938"/>
          <a:ext cx="3000000" cy="3000000"/>
        </p:xfrm>
        <a:graphic>
          <a:graphicData uri="http://schemas.openxmlformats.org/drawingml/2006/table">
            <a:tbl>
              <a:tblPr>
                <a:noFill/>
                <a:tableStyleId>{75FAE2A7-ED3D-42C7-AC40-D8DA6144D8F5}</a:tableStyleId>
              </a:tblPr>
              <a:tblGrid>
                <a:gridCol w="776375"/>
                <a:gridCol w="2081950"/>
                <a:gridCol w="1429150"/>
              </a:tblGrid>
              <a:tr h="272650">
                <a:tc>
                  <a:txBody>
                    <a:bodyPr/>
                    <a:lstStyle/>
                    <a:p>
                      <a:pPr indent="0" lvl="0" marL="0" rtl="0" algn="l">
                        <a:spcBef>
                          <a:spcPts val="0"/>
                        </a:spcBef>
                        <a:spcAft>
                          <a:spcPts val="0"/>
                        </a:spcAft>
                        <a:buNone/>
                      </a:pPr>
                      <a:r>
                        <a:rPr b="1" i="1" lang="sv-SE" sz="1100">
                          <a:solidFill>
                            <a:schemeClr val="dk1"/>
                          </a:solidFill>
                        </a:rPr>
                        <a:t>Insert</a:t>
                      </a:r>
                      <a:endParaRPr b="1"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Empty/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in container</a:t>
                      </a:r>
                      <a:endParaRPr i="1" sz="1100">
                        <a:solidFill>
                          <a:schemeClr val="dk1"/>
                        </a:solidFill>
                      </a:endParaRPr>
                    </a:p>
                  </a:txBody>
                  <a:tcPr marT="47625" marB="47625" marR="63500" marL="63500"/>
                </a:tc>
              </a:tr>
              <a:tr h="39132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a:t>
                      </a:r>
                      <a:r>
                        <a:rPr i="1" lang="sv-SE" sz="1100">
                          <a:solidFill>
                            <a:schemeClr val="dk1"/>
                          </a:solidFill>
                        </a:rPr>
                        <a:t>ne element / </a:t>
                      </a:r>
                      <a:r>
                        <a:rPr i="1" lang="sv-SE" sz="1100">
                          <a:solidFill>
                            <a:schemeClr val="dk1"/>
                          </a:solidFill>
                        </a:rPr>
                        <a:t>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in container</a:t>
                      </a:r>
                      <a:endParaRPr i="1" sz="1100">
                        <a:solidFill>
                          <a:schemeClr val="dk1"/>
                        </a:solidFill>
                      </a:endParaRPr>
                    </a:p>
                  </a:txBody>
                  <a:tcPr marT="47625" marB="47625" marR="63500" marL="63500"/>
                </a:tc>
              </a:tr>
              <a:tr h="39132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M</a:t>
                      </a:r>
                      <a:r>
                        <a:rPr i="1" lang="sv-SE" sz="1100">
                          <a:solidFill>
                            <a:schemeClr val="dk1"/>
                          </a:solidFill>
                        </a:rPr>
                        <a:t>ultiple elements / </a:t>
                      </a:r>
                      <a:r>
                        <a:rPr i="1" lang="sv-SE" sz="1100">
                          <a:solidFill>
                            <a:schemeClr val="dk1"/>
                          </a:solidFill>
                        </a:rPr>
                        <a:t>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in container</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100+</a:t>
                      </a:r>
                      <a:r>
                        <a:rPr i="1" lang="sv-SE" sz="1100">
                          <a:solidFill>
                            <a:schemeClr val="dk1"/>
                          </a:solidFill>
                        </a:rPr>
                        <a:t> / </a:t>
                      </a:r>
                      <a:r>
                        <a:rPr i="1" lang="sv-SE" sz="1100">
                          <a:solidFill>
                            <a:schemeClr val="dk1"/>
                          </a:solidFill>
                        </a:rPr>
                        <a:t>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in container</a:t>
                      </a:r>
                      <a:endParaRPr i="1" sz="1100">
                        <a:solidFill>
                          <a:schemeClr val="dk1"/>
                        </a:solidFill>
                      </a:endParaRPr>
                    </a:p>
                  </a:txBody>
                  <a:tcPr marT="47625" marB="47625" marR="63500" marL="63500"/>
                </a:tc>
              </a:tr>
              <a:tr h="39132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(any choice) </a:t>
                      </a:r>
                      <a:r>
                        <a:rPr i="1" lang="sv-SE" sz="1100">
                          <a:solidFill>
                            <a:schemeClr val="dk1"/>
                          </a:solidFill>
                        </a:rPr>
                        <a:t>/ 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Error or no change</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(any choice) </a:t>
                      </a:r>
                      <a:r>
                        <a:rPr i="1" lang="sv-SE" sz="1100">
                          <a:solidFill>
                            <a:schemeClr val="dk1"/>
                          </a:solidFill>
                        </a:rPr>
                        <a:t>/ Null Object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Error</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rPr b="1" i="1" lang="sv-SE" sz="1100">
                          <a:solidFill>
                            <a:schemeClr val="dk1"/>
                          </a:solidFill>
                        </a:rPr>
                        <a:t>Exists</a:t>
                      </a:r>
                      <a:endParaRPr b="1"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One element</a:t>
                      </a:r>
                      <a:r>
                        <a:rPr i="1" lang="sv-SE" sz="1100">
                          <a:solidFill>
                            <a:schemeClr val="dk1"/>
                          </a:solidFill>
                        </a:rPr>
                        <a:t> / 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True</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Empty /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False</a:t>
                      </a:r>
                      <a:endParaRPr i="1" sz="1100">
                        <a:solidFill>
                          <a:schemeClr val="dk1"/>
                        </a:solidFill>
                      </a:endParaRPr>
                    </a:p>
                  </a:txBody>
                  <a:tcPr marT="47625" marB="47625" marR="63500" marL="63500"/>
                </a:tc>
              </a:tr>
              <a:tr h="39132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100 + </a:t>
                      </a:r>
                      <a:r>
                        <a:rPr i="1" lang="sv-SE" sz="1100">
                          <a:solidFill>
                            <a:schemeClr val="dk1"/>
                          </a:solidFill>
                        </a:rPr>
                        <a:t>/ </a:t>
                      </a:r>
                      <a:r>
                        <a:rPr i="1" lang="sv-SE" sz="1100">
                          <a:solidFill>
                            <a:schemeClr val="dk1"/>
                          </a:solidFill>
                        </a:rPr>
                        <a:t>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True</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100 + /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False</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(any choice) / Null Object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Error</a:t>
                      </a:r>
                      <a:endParaRPr i="1" sz="1100">
                        <a:solidFill>
                          <a:schemeClr val="dk1"/>
                        </a:solidFill>
                      </a:endParaRPr>
                    </a:p>
                  </a:txBody>
                  <a:tcPr marT="47625" marB="47625" marR="63500" marL="63500"/>
                </a:tc>
              </a:tr>
            </a:tbl>
          </a:graphicData>
        </a:graphic>
      </p:graphicFrame>
      <p:graphicFrame>
        <p:nvGraphicFramePr>
          <p:cNvPr id="823" name="Google Shape;823;p83"/>
          <p:cNvGraphicFramePr/>
          <p:nvPr/>
        </p:nvGraphicFramePr>
        <p:xfrm>
          <a:off x="4759300" y="1921688"/>
          <a:ext cx="3000000" cy="3000000"/>
        </p:xfrm>
        <a:graphic>
          <a:graphicData uri="http://schemas.openxmlformats.org/drawingml/2006/table">
            <a:tbl>
              <a:tblPr>
                <a:noFill/>
                <a:tableStyleId>{75FAE2A7-ED3D-42C7-AC40-D8DA6144D8F5}</a:tableStyleId>
              </a:tblPr>
              <a:tblGrid>
                <a:gridCol w="674700"/>
                <a:gridCol w="2054350"/>
                <a:gridCol w="1135275"/>
              </a:tblGrid>
              <a:tr h="536075">
                <a:tc>
                  <a:txBody>
                    <a:bodyPr/>
                    <a:lstStyle/>
                    <a:p>
                      <a:pPr indent="0" lvl="0" marL="0" rtl="0" algn="l">
                        <a:spcBef>
                          <a:spcPts val="0"/>
                        </a:spcBef>
                        <a:spcAft>
                          <a:spcPts val="0"/>
                        </a:spcAft>
                        <a:buNone/>
                      </a:pPr>
                      <a:r>
                        <a:rPr b="1" i="1" lang="sv-SE" sz="1100">
                          <a:solidFill>
                            <a:schemeClr val="dk1"/>
                          </a:solidFill>
                        </a:rPr>
                        <a:t>Delete</a:t>
                      </a:r>
                      <a:endParaRPr b="1"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One element / 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no longer in set</a:t>
                      </a:r>
                      <a:endParaRPr i="1" sz="1100">
                        <a:solidFill>
                          <a:schemeClr val="dk1"/>
                        </a:solidFill>
                      </a:endParaRPr>
                    </a:p>
                  </a:txBody>
                  <a:tcPr marT="47625" marB="47625" marR="63500" marL="63500"/>
                </a:tc>
              </a:tr>
              <a:tr h="53607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One element /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no change (or error)</a:t>
                      </a:r>
                      <a:endParaRPr i="1" sz="1100">
                        <a:solidFill>
                          <a:schemeClr val="dk1"/>
                        </a:solidFill>
                      </a:endParaRPr>
                    </a:p>
                  </a:txBody>
                  <a:tcPr marT="47625" marB="47625" marR="63500" marL="63500"/>
                </a:tc>
              </a:tr>
              <a:tr h="34047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(any choice) / Null Pointer</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error</a:t>
                      </a:r>
                      <a:endParaRPr i="1" sz="1100">
                        <a:solidFill>
                          <a:schemeClr val="dk1"/>
                        </a:solidFill>
                      </a:endParaRPr>
                    </a:p>
                  </a:txBody>
                  <a:tcPr marT="47625" marB="47625" marR="63500" marL="63500"/>
                </a:tc>
              </a:tr>
              <a:tr h="53607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100 + </a:t>
                      </a:r>
                      <a:r>
                        <a:rPr i="1" lang="sv-SE" sz="1100">
                          <a:solidFill>
                            <a:schemeClr val="dk1"/>
                          </a:solidFill>
                        </a:rPr>
                        <a:t> / 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no longer in set</a:t>
                      </a:r>
                      <a:endParaRPr i="1" sz="1100">
                        <a:solidFill>
                          <a:schemeClr val="dk1"/>
                        </a:solidFill>
                      </a:endParaRPr>
                    </a:p>
                  </a:txBody>
                  <a:tcPr marT="47625" marB="47625" marR="63500" marL="63500"/>
                </a:tc>
              </a:tr>
              <a:tr h="34047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Empty /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no change (or error)</a:t>
                      </a:r>
                      <a:endParaRPr i="1" sz="1100">
                        <a:solidFill>
                          <a:schemeClr val="dk1"/>
                        </a:solidFill>
                      </a:endParaRPr>
                    </a:p>
                  </a:txBody>
                  <a:tcPr marT="47625" marB="47625" marR="63500" marL="63500"/>
                </a:tc>
              </a:tr>
            </a:tbl>
          </a:graphicData>
        </a:graphic>
      </p:graphicFrame>
      <p:sp>
        <p:nvSpPr>
          <p:cNvPr id="824" name="Google Shape;824;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30" name="Google Shape;830;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testing centered around a single class.</a:t>
            </a:r>
            <a:endParaRPr/>
          </a:p>
          <a:p>
            <a:pPr indent="-393700" lvl="0" marL="457200" rtl="0" algn="l">
              <a:spcBef>
                <a:spcPts val="1000"/>
              </a:spcBef>
              <a:spcAft>
                <a:spcPts val="0"/>
              </a:spcAft>
              <a:buSzPts val="2600"/>
              <a:buChar char="•"/>
            </a:pPr>
            <a:r>
              <a:rPr lang="sv-SE"/>
              <a:t>System-level tests centered around integration of components, through an interface.</a:t>
            </a:r>
            <a:endParaRPr/>
          </a:p>
          <a:p>
            <a:pPr indent="-368300" lvl="1" marL="914400" rtl="0" algn="l">
              <a:spcBef>
                <a:spcPts val="500"/>
              </a:spcBef>
              <a:spcAft>
                <a:spcPts val="0"/>
              </a:spcAft>
              <a:buSzPts val="2200"/>
              <a:buChar char="•"/>
            </a:pPr>
            <a:r>
              <a:rPr lang="sv-SE"/>
              <a:t>Identifying independently testable functionality.</a:t>
            </a:r>
            <a:endParaRPr/>
          </a:p>
          <a:p>
            <a:pPr indent="-368300" lvl="1" marL="914400" rtl="0" algn="l">
              <a:spcBef>
                <a:spcPts val="500"/>
              </a:spcBef>
              <a:spcAft>
                <a:spcPts val="0"/>
              </a:spcAft>
              <a:buSzPts val="2200"/>
              <a:buChar char="•"/>
            </a:pPr>
            <a:r>
              <a:rPr lang="sv-SE"/>
              <a:t>Identify choices that influence function outcome.</a:t>
            </a:r>
            <a:endParaRPr/>
          </a:p>
          <a:p>
            <a:pPr indent="-368300" lvl="1" marL="914400" rtl="0" algn="l">
              <a:spcBef>
                <a:spcPts val="500"/>
              </a:spcBef>
              <a:spcAft>
                <a:spcPts val="0"/>
              </a:spcAft>
              <a:buSzPts val="2200"/>
              <a:buChar char="•"/>
            </a:pPr>
            <a:r>
              <a:rPr lang="sv-SE"/>
              <a:t>Partitioning choices into representative values.</a:t>
            </a:r>
            <a:endParaRPr/>
          </a:p>
          <a:p>
            <a:pPr indent="-368300" lvl="1" marL="914400" rtl="0" algn="l">
              <a:spcBef>
                <a:spcPts val="500"/>
              </a:spcBef>
              <a:spcAft>
                <a:spcPts val="0"/>
              </a:spcAft>
              <a:buSzPts val="2200"/>
              <a:buChar char="•"/>
            </a:pPr>
            <a:r>
              <a:rPr lang="sv-SE"/>
              <a:t>Combining choice values into test specifications.</a:t>
            </a:r>
            <a:endParaRPr/>
          </a:p>
          <a:p>
            <a:pPr indent="-368300" lvl="1" marL="914400" rtl="0" algn="l">
              <a:spcBef>
                <a:spcPts val="500"/>
              </a:spcBef>
              <a:spcAft>
                <a:spcPts val="0"/>
              </a:spcAft>
              <a:buSzPts val="2200"/>
              <a:buChar char="•"/>
            </a:pPr>
            <a:r>
              <a:rPr lang="sv-SE"/>
              <a:t>Choosing concrete values for specifications.</a:t>
            </a:r>
            <a:endParaRPr/>
          </a:p>
        </p:txBody>
      </p:sp>
      <p:sp>
        <p:nvSpPr>
          <p:cNvPr id="831" name="Google Shape;831;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837" name="Google Shape;837;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System-level testing and feature interactions</a:t>
            </a:r>
            <a:endParaRPr/>
          </a:p>
          <a:p>
            <a:pPr indent="-368300" lvl="1" marL="914400" rtl="0" algn="l">
              <a:spcBef>
                <a:spcPts val="0"/>
              </a:spcBef>
              <a:spcAft>
                <a:spcPts val="0"/>
              </a:spcAft>
              <a:buSzPts val="2200"/>
              <a:buChar char="•"/>
            </a:pPr>
            <a:r>
              <a:rPr lang="sv-SE"/>
              <a:t>Handling infeasible combinations.</a:t>
            </a:r>
            <a:endParaRPr/>
          </a:p>
          <a:p>
            <a:pPr indent="-368300" lvl="1" marL="914400" rtl="0" algn="l">
              <a:spcBef>
                <a:spcPts val="0"/>
              </a:spcBef>
              <a:spcAft>
                <a:spcPts val="0"/>
              </a:spcAft>
              <a:buSzPts val="2200"/>
              <a:buChar char="•"/>
            </a:pPr>
            <a:r>
              <a:rPr lang="sv-SE"/>
              <a:t>Selecting a valid subset of representative values. </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 due tomorrow!</a:t>
            </a:r>
            <a:endParaRPr/>
          </a:p>
          <a:p>
            <a:pPr indent="-368300" lvl="1" marL="914400" rtl="0" algn="l">
              <a:spcBef>
                <a:spcPts val="0"/>
              </a:spcBef>
              <a:spcAft>
                <a:spcPts val="0"/>
              </a:spcAft>
              <a:buSzPts val="2200"/>
              <a:buChar char="•"/>
            </a:pPr>
            <a:r>
              <a:rPr lang="sv-SE"/>
              <a:t>Questions?</a:t>
            </a:r>
            <a:endParaRPr/>
          </a:p>
          <a:p>
            <a:pPr indent="-368300" lvl="1" marL="914400" rtl="0" algn="l">
              <a:spcBef>
                <a:spcPts val="0"/>
              </a:spcBef>
              <a:spcAft>
                <a:spcPts val="0"/>
              </a:spcAft>
              <a:buSzPts val="2200"/>
              <a:buChar char="•"/>
            </a:pPr>
            <a:r>
              <a:rPr lang="sv-SE"/>
              <a:t>Assignment 4 posted. Due December 20. </a:t>
            </a:r>
            <a:endParaRPr/>
          </a:p>
          <a:p>
            <a:pPr indent="0" lvl="0" marL="0" rtl="0" algn="l">
              <a:spcBef>
                <a:spcPts val="1000"/>
              </a:spcBef>
              <a:spcAft>
                <a:spcPts val="0"/>
              </a:spcAft>
              <a:buNone/>
            </a:pPr>
            <a:r>
              <a:t/>
            </a:r>
            <a:endParaRPr/>
          </a:p>
        </p:txBody>
      </p:sp>
      <p:sp>
        <p:nvSpPr>
          <p:cNvPr id="838" name="Google Shape;838;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204" name="Google Shape;204;p28"/>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t>systems</a:t>
            </a:r>
            <a:r>
              <a:rPr lang="sv-SE"/>
              <a:t> through</a:t>
            </a:r>
            <a:r>
              <a:rPr b="1" lang="sv-SE"/>
              <a:t> interfaces</a:t>
            </a:r>
            <a:r>
              <a:rPr lang="sv-SE"/>
              <a:t>.</a:t>
            </a:r>
            <a:endParaRPr/>
          </a:p>
          <a:p>
            <a:pPr indent="-393700" lvl="0" marL="457200" rtl="0" algn="l">
              <a:spcBef>
                <a:spcPts val="1000"/>
              </a:spcBef>
              <a:spcAft>
                <a:spcPts val="0"/>
              </a:spcAft>
              <a:buSzPts val="2600"/>
              <a:buChar char="•"/>
            </a:pPr>
            <a:r>
              <a:rPr lang="sv-SE"/>
              <a:t>Systems built from </a:t>
            </a:r>
            <a:r>
              <a:rPr b="1" lang="sv-SE"/>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t>units</a:t>
            </a:r>
            <a:r>
              <a:rPr lang="sv-SE"/>
              <a:t>.</a:t>
            </a:r>
            <a:endParaRPr/>
          </a:p>
          <a:p>
            <a:pPr indent="-368300" lvl="1" marL="914400" rtl="0" algn="l">
              <a:spcBef>
                <a:spcPts val="500"/>
              </a:spcBef>
              <a:spcAft>
                <a:spcPts val="0"/>
              </a:spcAft>
              <a:buSzPts val="2200"/>
              <a:buChar char="•"/>
            </a:pPr>
            <a:r>
              <a:rPr lang="sv-SE"/>
              <a:t>Classes work with other classes through methods (interfaces).</a:t>
            </a:r>
            <a:endParaRPr/>
          </a:p>
        </p:txBody>
      </p:sp>
      <p:sp>
        <p:nvSpPr>
          <p:cNvPr id="205" name="Google Shape;20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6" name="Google Shape;206;p28"/>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08" name="Google Shape;208;p28"/>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209" name="Google Shape;209;p28"/>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210" name="Google Shape;210;p28"/>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12" name="Google Shape;212;p28"/>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214" name="Google Shape;214;p28"/>
          <p:cNvCxnSpPr>
            <a:endCxn id="213"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215" name="Google Shape;215;p28"/>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28"/>
          <p:cNvCxnSpPr>
            <a:stCxn id="215" idx="0"/>
            <a:endCxn id="217"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19" name="Google Shape;219;p28"/>
          <p:cNvCxnSpPr>
            <a:stCxn id="216"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28"/>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28"/>
          <p:cNvCxnSpPr>
            <a:stCxn id="220" idx="0"/>
            <a:endCxn id="222"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24" name="Google Shape;224;p28"/>
          <p:cNvCxnSpPr>
            <a:stCxn id="221"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230" name="Google Shape;230;p29"/>
          <p:cNvSpPr txBox="1"/>
          <p:nvPr>
            <p:ph idx="1" type="body"/>
          </p:nvPr>
        </p:nvSpPr>
        <p:spPr>
          <a:xfrm>
            <a:off x="468900" y="1282400"/>
            <a:ext cx="55182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Unit Testing</a:t>
            </a:r>
            <a:endParaRPr/>
          </a:p>
          <a:p>
            <a:pPr indent="-368300" lvl="1" marL="914400" marR="0" rtl="0" algn="l">
              <a:lnSpc>
                <a:spcPct val="100000"/>
              </a:lnSpc>
              <a:spcBef>
                <a:spcPts val="0"/>
              </a:spcBef>
              <a:spcAft>
                <a:spcPts val="0"/>
              </a:spcAft>
              <a:buSzPts val="2200"/>
              <a:buChar char="•"/>
            </a:pPr>
            <a:r>
              <a:rPr lang="sv-SE"/>
              <a:t>Do the methods of a class work? </a:t>
            </a:r>
            <a:endParaRPr/>
          </a:p>
          <a:p>
            <a:pPr indent="-393700" lvl="0" marL="457200" marR="0" rtl="0" algn="l">
              <a:lnSpc>
                <a:spcPct val="100000"/>
              </a:lnSpc>
              <a:spcBef>
                <a:spcPts val="0"/>
              </a:spcBef>
              <a:spcAft>
                <a:spcPts val="0"/>
              </a:spcAft>
              <a:buSzPts val="2600"/>
              <a:buChar char="•"/>
            </a:pPr>
            <a:r>
              <a:rPr lang="sv-SE"/>
              <a:t>System Testing</a:t>
            </a:r>
            <a:endParaRPr/>
          </a:p>
          <a:p>
            <a:pPr indent="-368300" lvl="1" marL="914400" marR="0" rtl="0" algn="l">
              <a:lnSpc>
                <a:spcPct val="100000"/>
              </a:lnSpc>
              <a:spcBef>
                <a:spcPts val="0"/>
              </a:spcBef>
              <a:spcAft>
                <a:spcPts val="0"/>
              </a:spcAft>
              <a:buSzPts val="2200"/>
              <a:buChar char="•"/>
            </a:pPr>
            <a:r>
              <a:rPr lang="sv-SE"/>
              <a:t>Subsystem Integration Testing</a:t>
            </a:r>
            <a:endParaRPr/>
          </a:p>
          <a:p>
            <a:pPr indent="-342900" lvl="2" marL="1371600" marR="0" rtl="0" algn="l">
              <a:lnSpc>
                <a:spcPct val="100000"/>
              </a:lnSpc>
              <a:spcBef>
                <a:spcPts val="0"/>
              </a:spcBef>
              <a:spcAft>
                <a:spcPts val="0"/>
              </a:spcAft>
              <a:buSzPts val="1800"/>
              <a:buChar char="•"/>
            </a:pPr>
            <a:r>
              <a:rPr lang="sv-SE"/>
              <a:t>Do the collected units work?</a:t>
            </a:r>
            <a:endParaRPr/>
          </a:p>
          <a:p>
            <a:pPr indent="-368300" lvl="1" marL="914400" marR="0" rtl="0" algn="l">
              <a:lnSpc>
                <a:spcPct val="100000"/>
              </a:lnSpc>
              <a:spcBef>
                <a:spcPts val="0"/>
              </a:spcBef>
              <a:spcAft>
                <a:spcPts val="0"/>
              </a:spcAft>
              <a:buSzPts val="2200"/>
              <a:buChar char="•"/>
            </a:pPr>
            <a:r>
              <a:rPr lang="sv-SE"/>
              <a:t>System Integration Testing</a:t>
            </a:r>
            <a:endParaRPr/>
          </a:p>
          <a:p>
            <a:pPr indent="-342900" lvl="2" marL="1371600" marR="0" rtl="0" algn="l">
              <a:lnSpc>
                <a:spcPct val="100000"/>
              </a:lnSpc>
              <a:spcBef>
                <a:spcPts val="0"/>
              </a:spcBef>
              <a:spcAft>
                <a:spcPts val="0"/>
              </a:spcAft>
              <a:buSzPts val="1800"/>
              <a:buChar char="•"/>
            </a:pPr>
            <a:r>
              <a:rPr lang="sv-SE"/>
              <a:t>Do the collected subsystems work?</a:t>
            </a:r>
            <a:endParaRPr/>
          </a:p>
          <a:p>
            <a:pPr indent="-368300" lvl="1" marL="914400" marR="0" rtl="0" algn="l">
              <a:lnSpc>
                <a:spcPct val="100000"/>
              </a:lnSpc>
              <a:spcBef>
                <a:spcPts val="0"/>
              </a:spcBef>
              <a:spcAft>
                <a:spcPts val="0"/>
              </a:spcAft>
              <a:buSzPts val="2200"/>
              <a:buChar char="•"/>
            </a:pPr>
            <a:r>
              <a:rPr lang="sv-SE"/>
              <a:t>UI Testing</a:t>
            </a:r>
            <a:endParaRPr/>
          </a:p>
          <a:p>
            <a:pPr indent="-342900" lvl="2" marL="1371600" marR="0" rtl="0" algn="l">
              <a:lnSpc>
                <a:spcPct val="100000"/>
              </a:lnSpc>
              <a:spcBef>
                <a:spcPts val="0"/>
              </a:spcBef>
              <a:spcAft>
                <a:spcPts val="0"/>
              </a:spcAft>
              <a:buSzPts val="1800"/>
              <a:buChar char="•"/>
            </a:pPr>
            <a:r>
              <a:rPr lang="sv-SE"/>
              <a:t>Does interaction through UIs work?</a:t>
            </a:r>
            <a:endParaRPr/>
          </a:p>
        </p:txBody>
      </p:sp>
      <p:sp>
        <p:nvSpPr>
          <p:cNvPr id="231" name="Google Shape;231;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32" name="Google Shape;232;p29"/>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34" name="Google Shape;234;p29"/>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235" name="Google Shape;235;p29"/>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236" name="Google Shape;236;p29"/>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38" name="Google Shape;238;p29"/>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240" name="Google Shape;240;p29"/>
          <p:cNvCxnSpPr>
            <a:endCxn id="239"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241" name="Google Shape;241;p29"/>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29"/>
          <p:cNvCxnSpPr>
            <a:stCxn id="241" idx="0"/>
            <a:endCxn id="243"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45" name="Google Shape;245;p29"/>
          <p:cNvCxnSpPr>
            <a:stCxn id="242"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29"/>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29"/>
          <p:cNvCxnSpPr>
            <a:stCxn id="246" idx="0"/>
            <a:endCxn id="248"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50" name="Google Shape;250;p29"/>
          <p:cNvCxnSpPr>
            <a:stCxn id="247"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256" name="Google Shape;256;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a:t>
            </a:r>
            <a:r>
              <a:rPr lang="sv-SE"/>
              <a:t>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t>isolation</a:t>
            </a:r>
            <a:r>
              <a:rPr lang="sv-SE"/>
              <a:t> from all other units.</a:t>
            </a:r>
            <a:endParaRPr/>
          </a:p>
          <a:p>
            <a:pPr indent="-368300" lvl="1" marL="914400" rtl="0" algn="l">
              <a:spcBef>
                <a:spcPts val="500"/>
              </a:spcBef>
              <a:spcAft>
                <a:spcPts val="0"/>
              </a:spcAft>
              <a:buSzPts val="2200"/>
              <a:buChar char="•"/>
            </a:pPr>
            <a:r>
              <a:rPr b="1" lang="sv-SE"/>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257" name="Google Shape;257;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