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 id="2147483659"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ced350508_0_1193: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9ced350508_0_11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those are some of the fundamental lessons of OO development, but they can take some work to apply in practice. Fortunately, we can learn from the expereince of others. Don’t start design by listing a set of classes. Start by describing the problem you are addressing. Someone has probably solved it before. Some of these experience have been summarized as what we call design patterns. These patterns serve as a reference guide for design - for particular types of systems or development situations, they offer design guidelines.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9ced350508_0_1200: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9ced350508_0_12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Quote from Christopher Alexander, who popularized the concept of design patterns. (read) </a:t>
            </a:r>
            <a:endParaRPr/>
          </a:p>
          <a:p>
            <a:pPr indent="0" lvl="0" marL="0" rtl="0" algn="l">
              <a:spcBef>
                <a:spcPts val="0"/>
              </a:spcBef>
              <a:spcAft>
                <a:spcPts val="0"/>
              </a:spcAft>
              <a:buNone/>
            </a:pPr>
            <a:r>
              <a:rPr lang="sv-SE"/>
              <a:t>Nice quote that really describes what a design pattern is. These patterns offer a head start to design - the core of a solution to a problem. They aren’t libraries of code that you can plug in. You won’t find patterns that replace your system. But they offer structure and guidance, a set of instructions, that will ideally result in a better design for your particular problem - in our case, better support for customization and expansion of available options-  and better support for system evolution over time.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ced350508_0_1219: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9ced350508_0_1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Behavioral pattern. Algorithms describe behaviors. You take those, implement them, and make them interchangable by ensuring they all offer the same interface. Can swap one form of flying for another at runtime, don’t need to know specifics. This </a:t>
            </a:r>
            <a:r>
              <a:rPr lang="sv-SE">
                <a:highlight>
                  <a:srgbClr val="FFFFFF"/>
                </a:highlight>
              </a:rPr>
              <a:t>allows seemless mangement of variability - just attach the right option at runtime, call as you would call any option, and it should work. You can add in new assets - new behaviors - to that set over time and make use of them by binding the appropriate class at runtime. </a:t>
            </a:r>
            <a:endParaRPr>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9ced350508_0_73: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9ced350508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highlight>
                  <a:srgbClr val="FFFFFF"/>
                </a:highlight>
              </a:rPr>
              <a:t>Our second pattern is the factory pattern. </a:t>
            </a:r>
            <a:r>
              <a:rPr lang="sv-SE">
                <a:solidFill>
                  <a:schemeClr val="dk1"/>
                </a:solidFill>
                <a:highlight>
                  <a:srgbClr val="FFFFFF"/>
                </a:highlight>
              </a:rPr>
              <a:t>In manufacturing, you often end up creating multiple versions of the same produc</a:t>
            </a:r>
            <a:r>
              <a:rPr lang="sv-SE">
                <a:highlight>
                  <a:srgbClr val="FFFFFF"/>
                </a:highlight>
              </a:rPr>
              <a:t>t</a:t>
            </a:r>
            <a:r>
              <a:rPr lang="sv-SE">
                <a:solidFill>
                  <a:schemeClr val="dk1"/>
                </a:solidFill>
                <a:highlight>
                  <a:srgbClr val="FFFFFF"/>
                </a:highlight>
              </a:rPr>
              <a:t>. This moti</a:t>
            </a:r>
            <a:r>
              <a:rPr lang="sv-SE">
                <a:highlight>
                  <a:srgbClr val="FFFFFF"/>
                </a:highlight>
              </a:rPr>
              <a:t>vation should sound familiar.</a:t>
            </a:r>
            <a:r>
              <a:rPr lang="sv-SE">
                <a:solidFill>
                  <a:schemeClr val="dk1"/>
                </a:solidFill>
                <a:highlight>
                  <a:srgbClr val="FFFFFF"/>
                </a:highlight>
              </a:rPr>
              <a:t> Say you’re building a new laptop. The process is the same for each instance of the laptop that you build, but the individual parts might differ - different RAM sticks, different hard drive capacities. You often see this same thing in restaurants - two customer might order pizza or a hamburger, but with different toppings. Same fundamental type of object - a pizza, a burger - but the details differ de</a:t>
            </a:r>
            <a:r>
              <a:rPr lang="sv-SE">
                <a:highlight>
                  <a:srgbClr val="FFFFFF"/>
                </a:highlight>
              </a:rPr>
              <a:t>p</a:t>
            </a:r>
            <a:r>
              <a:rPr lang="sv-SE">
                <a:solidFill>
                  <a:schemeClr val="dk1"/>
                </a:solidFill>
                <a:highlight>
                  <a:srgbClr val="FFFFFF"/>
                </a:highlight>
              </a:rPr>
              <a:t>ending on the options chosen. Again, sound familair? As </a:t>
            </a:r>
            <a:r>
              <a:rPr lang="sv-SE">
                <a:highlight>
                  <a:srgbClr val="FFFFFF"/>
                </a:highlight>
              </a:rPr>
              <a:t>you</a:t>
            </a:r>
            <a:r>
              <a:rPr lang="sv-SE">
                <a:solidFill>
                  <a:schemeClr val="dk1"/>
                </a:solidFill>
                <a:highlight>
                  <a:srgbClr val="FFFFFF"/>
                </a:highlight>
              </a:rPr>
              <a:t> know, These same situations happen often in software as well, and that is where the factory pattern - a creational pattern - comes in, allowing us to exploit polymorphism to create the right type of object and change what options we offer without rewriting code in several parts of the program.</a:t>
            </a:r>
            <a:endParaRPr>
              <a:solidFill>
                <a:schemeClr val="dk1"/>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9ced350508_0_79: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9ced350508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So, let’s say we’re running a virtual pizza store. Ordering a pizza sets up a sequence of events where you prepare, bake, cut, box, and finally ship out the pizza.  Regardless of the type of pizza we order, those steps remain the same (though the specifics of what happens when you call those methods will vary by class). This is like what we talked about earlier with the ducks, right? Now, there’s something missing here - deciding on the type of pizza.</a:t>
            </a:r>
            <a:endParaRPr>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9ced350508_0_85: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9ced350508_0_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So, first stab at this - we add an argument for setting the pizza type, and use conditional statements to filter and instantiate the right type. Each type has to follow the pizza interface and implement those prep methods in the last slide.</a:t>
            </a:r>
            <a:endParaRPr>
              <a:solidFill>
                <a:schemeClr val="dk1"/>
              </a:solidFill>
              <a:highlight>
                <a:srgbClr val="FFFFFF"/>
              </a:highlight>
            </a:endParaRPr>
          </a:p>
          <a:p>
            <a:pPr indent="0" lvl="0" marL="0" rtl="0" algn="l">
              <a:spcBef>
                <a:spcPts val="0"/>
              </a:spcBef>
              <a:spcAft>
                <a:spcPts val="0"/>
              </a:spcAft>
              <a:buNone/>
            </a:pPr>
            <a:r>
              <a:rPr lang="sv-SE">
                <a:solidFill>
                  <a:schemeClr val="dk1"/>
                </a:solidFill>
                <a:highlight>
                  <a:srgbClr val="FFFFFF"/>
                </a:highlight>
              </a:rPr>
              <a:t>Is this going to be a problem? </a:t>
            </a:r>
            <a:endParaRPr>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9ced350508_0_91: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9ced350508_0_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Now, your menu will never remain static forever. You’ll need to add new pizza types, remove old ones. This can be a problemn, as this code is not entirely friendly to change. You’ll have to modify it over and over, while the rest of this order pizza method, namely the prep methods, will likely stay the same. This if-then-else block, this pizza selection code is likely to appear elsewhere in your system, and you’ll need to change it there as well. This isn’t a design conducive to change. </a:t>
            </a:r>
            <a:endParaRPr>
              <a:solidFill>
                <a:schemeClr val="dk1"/>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9ced350508_0_97: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9ced350508_0_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So, we are going to take that pizza instantiation code from every place it appears in the system, strip it out, and encapsulate the pizza instantiation code into a special type of object that we call a factory. Factories handle the details of object creation.</a:t>
            </a:r>
            <a:r>
              <a:rPr lang="sv-SE">
                <a:highlight>
                  <a:srgbClr val="FFFFFF"/>
                </a:highlight>
              </a:rPr>
              <a:t> T</a:t>
            </a:r>
            <a:r>
              <a:rPr lang="sv-SE">
                <a:solidFill>
                  <a:schemeClr val="dk1"/>
                </a:solidFill>
                <a:highlight>
                  <a:srgbClr val="FFFFFF"/>
                </a:highlight>
              </a:rPr>
              <a:t>he orderPizza method is a client of the PizzaFactory. </a:t>
            </a:r>
            <a:r>
              <a:rPr lang="sv-SE">
                <a:highlight>
                  <a:srgbClr val="FFFFFF"/>
                </a:highlight>
              </a:rPr>
              <a:t>This </a:t>
            </a:r>
            <a:r>
              <a:rPr lang="sv-SE">
                <a:solidFill>
                  <a:schemeClr val="dk1"/>
                </a:solidFill>
                <a:highlight>
                  <a:srgbClr val="FFFFFF"/>
                </a:highlight>
              </a:rPr>
              <a:t>preserves loose coupling. The orderPizza method does not need to know the differences between pizza types. It just cares that it gets a valid pizza, which implements the pizza interface so we can call the prep methods. So, the factory gives us a pizza object, and we cook that pizza. We don’t need to know what’s on it, what type of pizza it is, what dough it uses. We don’t care - it just needs to act as we promised that a pizza will act, provide the right</a:t>
            </a:r>
            <a:r>
              <a:rPr lang="sv-SE">
                <a:highlight>
                  <a:srgbClr val="FFFFFF"/>
                </a:highlight>
              </a:rPr>
              <a:t> interface</a:t>
            </a:r>
            <a:r>
              <a:rPr lang="sv-SE">
                <a:solidFill>
                  <a:schemeClr val="dk1"/>
                </a:solidFill>
                <a:highlight>
                  <a:srgbClr val="FFFFFF"/>
                </a:highlight>
              </a:rPr>
              <a:t>.</a:t>
            </a:r>
            <a:endParaRPr>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9ced350508_0_106: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9ced350508_0_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Now, we’re not quite to the pattern yet - the full factory pattern has a couple more quirks - but here is what our pizza shop looks like now that we’ve stripped out object creation. The pizza store contains a factory, which is called when we need to instantiate a pizza. So, we call the PizzaStore a client of the SimplePizzaFactory. We have several types of pizza that all implement the pizza interface. We still have that if statement I showed you before, but the important part is that we have put that list in ONE place. If it changes, we only need to change it once. Thus, the factory can create any of these pizza types, and the client knows how to use them. So far, so good.</a:t>
            </a:r>
            <a:endParaRPr>
              <a:solidFill>
                <a:schemeClr val="dk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9ced350508_0_131: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9ced350508_0_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Not all pizza are created equal. I</a:t>
            </a:r>
            <a:r>
              <a:rPr lang="sv-SE">
                <a:highlight>
                  <a:srgbClr val="FFFFFF"/>
                </a:highlight>
              </a:rPr>
              <a:t>’m an American. We have our pizza wars like we have religious wars. </a:t>
            </a:r>
            <a:r>
              <a:rPr lang="sv-SE">
                <a:solidFill>
                  <a:schemeClr val="dk1"/>
                </a:solidFill>
                <a:highlight>
                  <a:srgbClr val="FFFFFF"/>
                </a:highlight>
              </a:rPr>
              <a:t>A </a:t>
            </a:r>
            <a:r>
              <a:rPr lang="sv-SE">
                <a:highlight>
                  <a:srgbClr val="FFFFFF"/>
                </a:highlight>
              </a:rPr>
              <a:t>d</a:t>
            </a:r>
            <a:r>
              <a:rPr lang="sv-SE">
                <a:solidFill>
                  <a:schemeClr val="dk1"/>
                </a:solidFill>
                <a:highlight>
                  <a:srgbClr val="FFFFFF"/>
                </a:highlight>
              </a:rPr>
              <a:t>eep dish pepperoni pizza from chicago is not the same as one from New York. So, we might want to offer different hierarchies of options. We might want to let the user select a pizza type - NY or Chicago - then the</a:t>
            </a:r>
            <a:r>
              <a:rPr lang="sv-SE">
                <a:highlight>
                  <a:srgbClr val="FFFFFF"/>
                </a:highlight>
              </a:rPr>
              <a:t> basic topping type</a:t>
            </a:r>
            <a:r>
              <a:rPr lang="sv-SE">
                <a:solidFill>
                  <a:schemeClr val="dk1"/>
                </a:solidFill>
                <a:highlight>
                  <a:srgbClr val="FFFFFF"/>
                </a:highlight>
              </a:rPr>
              <a:t>. In that case, we might not just want one Pizza Factory, we might want multiple- some of the details of creation might differ, or the options offered by each might differ, in either case, we provide an extra layer of organization. We can create a set of factories, each factory responsible for the creation of a subset of the items, the products.</a:t>
            </a:r>
            <a:endParaRPr>
              <a:solidFill>
                <a:schemeClr val="dk1"/>
              </a:solidFill>
              <a:highlight>
                <a:srgbClr val="FFFFFF"/>
              </a:highlight>
            </a:endParaRPr>
          </a:p>
          <a:p>
            <a:pPr indent="0" lvl="0" marL="0" rtl="0" algn="l">
              <a:spcBef>
                <a:spcPts val="0"/>
              </a:spcBef>
              <a:spcAft>
                <a:spcPts val="0"/>
              </a:spcAft>
              <a:buNone/>
            </a:pPr>
            <a:r>
              <a:rPr lang="sv-SE">
                <a:solidFill>
                  <a:schemeClr val="dk1"/>
                </a:solidFill>
                <a:highlight>
                  <a:srgbClr val="FFFFFF"/>
                </a:highlight>
              </a:rPr>
              <a:t>This means that we want to create a factory interface and spin that off into concrete factories that offer the same contract to other methods, but differ in the implementation details - each responsible for their own products. From this, we begin to see that what we are really dealing with in the factory pattern are products and creators, both of which have interfaces - contracts that they agree to follow in order to present a common interface. </a:t>
            </a:r>
            <a:endParaRPr>
              <a:solidFill>
                <a:schemeClr val="dk1"/>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 our </a:t>
            </a:r>
            <a:r>
              <a:rPr lang="sv-SE"/>
              <a:t>focus</a:t>
            </a:r>
            <a:r>
              <a:rPr lang="sv-SE"/>
              <a:t> is on </a:t>
            </a:r>
            <a:r>
              <a:rPr lang="sv-SE">
                <a:solidFill>
                  <a:srgbClr val="4F4F4F"/>
                </a:solidFill>
              </a:rPr>
              <a:t>variability</a:t>
            </a:r>
            <a:r>
              <a:rPr lang="sv-SE">
                <a:solidFill>
                  <a:srgbClr val="4F4F4F"/>
                </a:solidFill>
              </a:rPr>
              <a:t> implementation via design patterns</a:t>
            </a:r>
            <a:r>
              <a:rPr lang="sv-SE"/>
              <a:t>. Design patterns are a load or run-time bound, language-based, composition-based approach for variability implementation. That is - we choose feature either when the program is executed or while it runs, it is implemented using language mechanisms instead of external tools, and features are encapsulated as seperate units that we merge together, rather than having code for multiple features mixed in the same place. </a:t>
            </a:r>
            <a:r>
              <a:rPr lang="sv-SE"/>
              <a:t>Design patterns are descriptions of collaborating objects and classes that are customized to solve a general design problem in a particular context. They are essentially recipes for implementing certain forms of behavior in a system. Design patterns are a classic OO Design technique, and have a major place here as one of the easiest ways to implement reusable assets in a seemless and extendable way, to allow your system to evolve over time by slotting in new features and controlling how the system evolves. I’m sure you’ve discussed design patterns before. I’d be amazed if you haven’t. The goal today isn’t to cover the patterns that are done to death in general OO design classes. We’re not going to bring up Observer, Visitor, or any of those. However, I want to highlight six patterns - some complex, some deceptively simple - that are particularly suited to product lines and other long-term evolving systems. Design patterns are one of the major means of language-based implementation. </a:t>
            </a:r>
            <a:endParaRPr/>
          </a:p>
        </p:txBody>
      </p:sp>
      <p:sp>
        <p:nvSpPr>
          <p:cNvPr id="87" name="Google Shape;8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9ced350508_0_166: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9ced350508_0_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The factory pattern gives us a way to encapsulate the instantiations of concrete types. Lets us reason in terms of two parallel class hierarchies - creators and products - factories encapsulate object creation by letting subsclasses decide which objects to create. </a:t>
            </a:r>
            <a:r>
              <a:rPr lang="sv-SE">
                <a:highlight>
                  <a:srgbClr val="FFFFFF"/>
                </a:highlight>
              </a:rPr>
              <a:t> </a:t>
            </a:r>
            <a:r>
              <a:rPr lang="sv-SE">
                <a:solidFill>
                  <a:schemeClr val="dk1"/>
                </a:solidFill>
                <a:highlight>
                  <a:schemeClr val="lt1"/>
                </a:highlight>
              </a:rPr>
              <a:t>All creators let us pass in options, use those to instantiate an object, then pass the right object back. The object we create -  the products - may differ in the result of the methods they offer, but all offer a common set of methods. </a:t>
            </a:r>
            <a:endParaRPr>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9ced350508_0_188: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9ced350508_0_1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So, what does this look like in a more </a:t>
            </a:r>
            <a:r>
              <a:rPr lang="sv-SE">
                <a:highlight>
                  <a:srgbClr val="FFFFFF"/>
                </a:highlight>
              </a:rPr>
              <a:t>general</a:t>
            </a:r>
            <a:r>
              <a:rPr lang="sv-SE">
                <a:solidFill>
                  <a:schemeClr val="dk1"/>
                </a:solidFill>
                <a:highlight>
                  <a:srgbClr val="FFFFFF"/>
                </a:highlight>
              </a:rPr>
              <a:t> form? We have a client, who is concerned with both factories and products. </a:t>
            </a:r>
            <a:endParaRPr>
              <a:solidFill>
                <a:schemeClr val="dk1"/>
              </a:solidFill>
              <a:highlight>
                <a:srgbClr val="FFFFFF"/>
              </a:highlight>
            </a:endParaRPr>
          </a:p>
          <a:p>
            <a:pPr indent="0" lvl="0" marL="0" rtl="0" algn="l">
              <a:spcBef>
                <a:spcPts val="0"/>
              </a:spcBef>
              <a:spcAft>
                <a:spcPts val="0"/>
              </a:spcAft>
              <a:buNone/>
            </a:pPr>
            <a:r>
              <a:rPr lang="sv-SE">
                <a:solidFill>
                  <a:schemeClr val="dk1"/>
                </a:solidFill>
                <a:highlight>
                  <a:srgbClr val="FFFFFF"/>
                </a:highlight>
              </a:rPr>
              <a:t>For each product type we build, we have an interface that states operations that can be assumed of that type of product. These do not have to be the same operations. Rather, we </a:t>
            </a:r>
            <a:r>
              <a:rPr lang="sv-SE">
                <a:highlight>
                  <a:srgbClr val="FFFFFF"/>
                </a:highlight>
              </a:rPr>
              <a:t>are just providing an interface for each type of product. So, if we make pizzas and sandwiches. We have an interface for pizza. We have an interface for sandwich. All pizzas follow the same interface. All sandwiches follow the same interface. </a:t>
            </a:r>
            <a:r>
              <a:rPr lang="sv-SE">
                <a:solidFill>
                  <a:schemeClr val="dk1"/>
                </a:solidFill>
                <a:highlight>
                  <a:srgbClr val="FFFFFF"/>
                </a:highlight>
              </a:rPr>
              <a:t>Then, we have concrete product classes for each type that implement those methods of the appropriate interface.</a:t>
            </a:r>
            <a:r>
              <a:rPr lang="sv-SE">
                <a:highlight>
                  <a:srgbClr val="FFFFFF"/>
                </a:highlight>
              </a:rPr>
              <a:t> </a:t>
            </a:r>
            <a:r>
              <a:rPr lang="sv-SE">
                <a:solidFill>
                  <a:schemeClr val="dk1"/>
                </a:solidFill>
                <a:highlight>
                  <a:srgbClr val="FFFFFF"/>
                </a:highlight>
              </a:rPr>
              <a:t>A factory interface defines creation methods for each product type, be that </a:t>
            </a:r>
            <a:r>
              <a:rPr lang="sv-SE">
                <a:highlight>
                  <a:srgbClr val="FFFFFF"/>
                </a:highlight>
              </a:rPr>
              <a:t>pizza or burger or sandwich.</a:t>
            </a:r>
            <a:r>
              <a:rPr lang="sv-SE">
                <a:solidFill>
                  <a:schemeClr val="dk1"/>
                </a:solidFill>
                <a:highlight>
                  <a:srgbClr val="FFFFFF"/>
                </a:highlight>
              </a:rPr>
              <a:t> So, each factory is responsible for creating certain</a:t>
            </a:r>
            <a:r>
              <a:rPr lang="sv-SE">
                <a:highlight>
                  <a:srgbClr val="FFFFFF"/>
                </a:highlight>
              </a:rPr>
              <a:t> subset </a:t>
            </a:r>
            <a:r>
              <a:rPr lang="sv-SE">
                <a:solidFill>
                  <a:schemeClr val="dk1"/>
                </a:solidFill>
                <a:highlight>
                  <a:srgbClr val="FFFFFF"/>
                </a:highlight>
              </a:rPr>
              <a:t>of concrete products, and links to the products it creates. Other factories handle other subsets of the</a:t>
            </a:r>
            <a:r>
              <a:rPr lang="sv-SE">
                <a:highlight>
                  <a:srgbClr val="FFFFFF"/>
                </a:highlight>
              </a:rPr>
              <a:t> products.</a:t>
            </a:r>
            <a:endParaRPr>
              <a:solidFill>
                <a:schemeClr val="dk1"/>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9ced350508_0_223: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9ced350508_0_2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1 - we have loose coupling. We can create and interact with objects without knowing exactly which concrete class we instantiated. We program to an interface rather than to an implementation. We know we have some Product</a:t>
            </a:r>
            <a:r>
              <a:rPr lang="sv-SE">
                <a:highlight>
                  <a:srgbClr val="FFFFFF"/>
                </a:highlight>
              </a:rPr>
              <a:t> of type A. It could be any kind of pizza, but we know it is a pizza.</a:t>
            </a:r>
            <a:endParaRPr>
              <a:solidFill>
                <a:schemeClr val="dk1"/>
              </a:solidFill>
              <a:highlight>
                <a:srgbClr val="FFFFFF"/>
              </a:highlight>
            </a:endParaRPr>
          </a:p>
          <a:p>
            <a:pPr indent="0" lvl="0" marL="0" rtl="0" algn="l">
              <a:spcBef>
                <a:spcPts val="0"/>
              </a:spcBef>
              <a:spcAft>
                <a:spcPts val="0"/>
              </a:spcAft>
              <a:buNone/>
            </a:pPr>
            <a:r>
              <a:rPr lang="sv-SE">
                <a:solidFill>
                  <a:schemeClr val="dk1"/>
                </a:solidFill>
                <a:highlight>
                  <a:srgbClr val="FFFFFF"/>
                </a:highlight>
              </a:rPr>
              <a:t>2/3 - Class instantiation code is in one centralized place, can change it more easily. Can more easily incorporate new classes - like new versions of pizza. That’s that idea of encapsulating what changes, and only changing it once. Same ideas, different ways of realizing it in your system, right?</a:t>
            </a:r>
            <a:endParaRPr>
              <a:solidFill>
                <a:schemeClr val="dk1"/>
              </a:solidFill>
              <a:highlight>
                <a:srgbClr val="FFFFFF"/>
              </a:highlight>
            </a:endParaRPr>
          </a:p>
          <a:p>
            <a:pPr indent="0" lvl="0" marL="0" rtl="0" algn="l">
              <a:spcBef>
                <a:spcPts val="0"/>
              </a:spcBef>
              <a:spcAft>
                <a:spcPts val="0"/>
              </a:spcAft>
              <a:buNone/>
            </a:pPr>
            <a:r>
              <a:rPr lang="sv-SE">
                <a:solidFill>
                  <a:schemeClr val="dk1"/>
                </a:solidFill>
                <a:highlight>
                  <a:srgbClr val="FFFFFF"/>
                </a:highlight>
              </a:rPr>
              <a:t>4 - this last one is very much related to #1 - If we put our creation code in our pizza shop code, we have a high dependency on all of the different product classes, we directly reference each product that can be created, we need to know about all of the products that we create, we call their constructors directly. If we use factories, we lower that class dependency and can depend on abstractions, and not concrete classes - high level components should not depend on low level components, instead both levels should depend on abstractions and not need to know the details of each other. Both the high level pizza store and the low level pepperoni pizza need to interact, but they don’t need to know more than what a pizza is and how it can be interfaces with</a:t>
            </a:r>
            <a:endParaRPr>
              <a:solidFill>
                <a:schemeClr val="dk1"/>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9660c5376a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9660c5376a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 break)</a:t>
            </a:r>
            <a:endParaRPr/>
          </a:p>
        </p:txBody>
      </p:sp>
      <p:sp>
        <p:nvSpPr>
          <p:cNvPr id="463" name="Google Shape;463;g9660c5376a_0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9ced350508_0_3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9ced350508_0_3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before the break</a:t>
            </a:r>
            <a:r>
              <a:rPr lang="sv-SE"/>
              <a:t>, we talked about the pizza factory. Well, I’m tired now, so now I’m all about coffee. A coffee shop is updating the software for their ordering system, and they’ve set it up something like this. They have a base Beverage class with a description and an abstract cost method used to assess the bill. Then, for each type of drink, they created a child class with a concrete cost method. Pretty reasonable, right? There are a lot of situations like this, where we create specialized children, inherit base properties, and fill in the specifics. However, in addition to your coffee, you can also ask for condiments like milk, soy, and mocha. The coffee shop charges for each, so we need to be able to get the right total. </a:t>
            </a:r>
            <a:endParaRPr/>
          </a:p>
          <a:p>
            <a:pPr indent="0" lvl="0" marL="0" rtl="0" algn="l">
              <a:spcBef>
                <a:spcPts val="0"/>
              </a:spcBef>
              <a:spcAft>
                <a:spcPts val="0"/>
              </a:spcAft>
              <a:buNone/>
            </a:pPr>
            <a:r>
              <a:rPr lang="sv-SE"/>
              <a:t>-So, we’re not just talking about a House Blend, we might have a House Blend with milk, with soy, with milk and mocha. If we decide that those are all special children in their own right, then we’re going to run into trouble quickly. Can you say class explosion? They’ve created a maintenance nightmare. What if the price of milk changes? Then you have to update the price returned in dozens of places. What do they do when they add a new topping? Add dozens of new classes? No, that would be an awful idea.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9ced350508_0_3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9ced350508_0_3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is obviously dumb. You do see design that bad from time to time, but the point is that people *do* overrely on inheritance. It’s a powerful tool - more useful than you’d think from how much I piled on it last time - but people do misuse it. Now, when faced with this situation, a far more reasonable response is to use instance variables and inheritance to keep track of the condiments. So, take 2, this is what we have.</a:t>
            </a:r>
            <a:endParaRPr/>
          </a:p>
          <a:p>
            <a:pPr indent="0" lvl="0" marL="0" rtl="0" algn="l">
              <a:spcBef>
                <a:spcPts val="0"/>
              </a:spcBef>
              <a:spcAft>
                <a:spcPts val="0"/>
              </a:spcAft>
              <a:buNone/>
            </a:pPr>
            <a:r>
              <a:rPr lang="sv-SE"/>
              <a:t>- Boolean values for each of the condiments.</a:t>
            </a:r>
            <a:endParaRPr/>
          </a:p>
          <a:p>
            <a:pPr indent="0" lvl="0" marL="0" rtl="0" algn="l">
              <a:spcBef>
                <a:spcPts val="0"/>
              </a:spcBef>
              <a:spcAft>
                <a:spcPts val="0"/>
              </a:spcAft>
              <a:buNone/>
            </a:pPr>
            <a:r>
              <a:rPr lang="sv-SE"/>
              <a:t>- Instead of leaving cost abstract in the parent, we go ahead and calculate the cost for the condiments there. The children inherit and extend that parent method and add the specifics for the child class. </a:t>
            </a:r>
            <a:endParaRPr/>
          </a:p>
          <a:p>
            <a:pPr indent="0" lvl="0" marL="0" rtl="0" algn="l">
              <a:spcBef>
                <a:spcPts val="0"/>
              </a:spcBef>
              <a:spcAft>
                <a:spcPts val="0"/>
              </a:spcAft>
              <a:buNone/>
            </a:pPr>
            <a:r>
              <a:rPr lang="sv-SE"/>
              <a:t>- Much better, right? See any problems? There are still some potential issues that we’d run into when we went to make changes to this design.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9ced350508_0_3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9ced350508_0_3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reason we use inheritance, primarily, is so that we can write code once. All children just inherit that functionality. If we need to change that code later, we just need to make that change to the parent.. As long as the child doesn’t overwrite the method. This can be very useful, but still can lead to designs that aren’t easily maintainable or flexible, like the original stab at the coffee store. When you inherit, all children must inherit the same set of functions, the same set of variables. If you just want one function, too bad - you need to take it all, and that can lead to situations where you spend more time writing code to work around the behaviors you inherited and the side effects of that inheritance than you spend writing the new functionality added to the child. </a:t>
            </a:r>
            <a:endParaRPr/>
          </a:p>
          <a:p>
            <a:pPr indent="0" lvl="0" marL="0" rtl="0" algn="l">
              <a:spcBef>
                <a:spcPts val="0"/>
              </a:spcBef>
              <a:spcAft>
                <a:spcPts val="0"/>
              </a:spcAft>
              <a:buNone/>
            </a:pPr>
            <a:r>
              <a:rPr lang="sv-SE"/>
              <a:t>- As we saw with the ducks and their flying and quacking, behavior can also be reused - written once and changed in one place - through composition.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9ced350508_0_3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9ced350508_0_3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idea of composition is that we can take these pieces of the system - these reusable asset object - and use them as the building blocks of something else. We can grab an object in the system and expand what it can do by attaching another object to it. We had that duck example before with the strategy pattern. We want to enable ducks to fly, but some ducks fly differently from others and some don’t fly at all. Inheritance can’t deal with that kind of situation, but we still only want to write code once and reuse it. So, we take those flying behaviors and implement each one as part of their own class. Then, we attach the appropriate one at object creation. </a:t>
            </a:r>
            <a:endParaRPr/>
          </a:p>
          <a:p>
            <a:pPr indent="0" lvl="0" marL="0" rtl="0" algn="l">
              <a:spcBef>
                <a:spcPts val="0"/>
              </a:spcBef>
              <a:spcAft>
                <a:spcPts val="0"/>
              </a:spcAft>
              <a:buNone/>
            </a:pPr>
            <a:r>
              <a:rPr lang="sv-SE"/>
              <a:t>- With inheritance, behaviors are passed statically. When we compile the code. Every time we run it, the object will have the same features. With composition, we can attach objects at runtime, even changing what features an object has as the system executes by changing the attached object. Remember those ducks - we just said that each has a FlyBehavior object as an attribute. Well, we could change which specific version of FlyBehavior is attached while the system runs, in response to the active events going on in the system. Does that make sense? That is an incredibly powerful concept. </a:t>
            </a:r>
            <a:endParaRPr/>
          </a:p>
          <a:p>
            <a:pPr indent="0" lvl="0" marL="0" rtl="0" algn="l">
              <a:spcBef>
                <a:spcPts val="0"/>
              </a:spcBef>
              <a:spcAft>
                <a:spcPts val="0"/>
              </a:spcAft>
              <a:buNone/>
            </a:pPr>
            <a:r>
              <a:rPr lang="sv-SE"/>
              <a:t>- </a:t>
            </a:r>
            <a:r>
              <a:rPr lang="sv-SE"/>
              <a:t>Allows changes to a class while never changing the code of that class. </a:t>
            </a:r>
            <a:r>
              <a:rPr lang="sv-SE"/>
              <a:t>You can add new functionality by writing new code, in seperate classes that we attach and call transparently. Because we don’t have to change existing code, the chances of introducing bugs are vastly reduced.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9ced350508_0_3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9ced350508_0_3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introduces another fundamental principle of OO design - (1). New features are great. We will eventually need them, so add away. But, we spent a lot of time testing and debugging the existing code, so don’t modify that. If it isn’t broken, don’t change that. Change will happen, but we can allow that to occur without directly modifying what we already have. Instead, take that unchanging class, attach it to a new class that builds in new data and operations. That new class can make use of anything in the class that it is holding, that it is attached to, and can add new features on top of that. Now, this is not something you want to apply everywhere. Following this principle means adding new levels of abstraction to the system, adding complexity to the code. Focus on the areas that are likely to change in the system and apply this principle there. Now, how do we apply this in practice? Let’s go back to our coffee shop and introduce the decorator pattern.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9ced350508_0_3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9ced350508_0_3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with our coffee shop, inheritance doesn’t solve the problem very elegantly. WE get class explosion, rigid designs, or we add functionality to the base class that isn’t appropriate for some of the subclasses. So, what we want to do instead is start with the beverage and decorate it with condiments at runtime. If the customer wants a dark roast with mocha and whipped cream, here is what we’re going to do. We start with our darkRoast object. Now, we will keep some level of inheritance in here. All of our base drinks will still inherit from Beverage, so we can take advantage of polymorphism to maintain loose coupling. </a:t>
            </a:r>
            <a:endParaRPr/>
          </a:p>
          <a:p>
            <a:pPr indent="0" lvl="0" marL="0" rtl="0" algn="l">
              <a:spcBef>
                <a:spcPts val="0"/>
              </a:spcBef>
              <a:spcAft>
                <a:spcPts val="0"/>
              </a:spcAft>
              <a:buNone/>
            </a:pPr>
            <a:r>
              <a:rPr lang="sv-SE"/>
              <a:t>(click) The customer wants Mocha, we we create a mocha object and wrap it around the DarkRoast. The mocha object is what we call a decorator, and its type mirrors the object it wraps, so although conceptually, mocha is a topping, design-wise, it inherits from Beverage and also has a cost method. This means that, through polymorphism, any beverage wrapped in Mocha is still a beverage, because Mocha is a subtype of Beverage. This maintains that loose coupling. Any beverage, wrapped in any condiment, is still a beverage, and the calling program doesn’t need to know which specific beverage it is.</a:t>
            </a:r>
            <a:endParaRPr/>
          </a:p>
          <a:p>
            <a:pPr indent="0" lvl="0" marL="0" rtl="0" algn="l">
              <a:spcBef>
                <a:spcPts val="0"/>
              </a:spcBef>
              <a:spcAft>
                <a:spcPts val="0"/>
              </a:spcAft>
              <a:buNone/>
            </a:pPr>
            <a:r>
              <a:rPr lang="sv-SE"/>
              <a:t>(click) the customer also wanted whiped cream, so we create a whip decorator and wrap the Mocha with that. Whip is another decorator, and like the last one, its type mirrors anything it might decorate. That includes Mocha, the other decorator.  So, a DarkRoast wrapped in Mocha and Whip is still a beverage, and we can do anything with it that we can do with a dark roast, including call its cost method.</a:t>
            </a:r>
            <a:endParaRPr/>
          </a:p>
          <a:p>
            <a:pPr indent="0" lvl="0" marL="0" rtl="0" algn="l">
              <a:spcBef>
                <a:spcPts val="0"/>
              </a:spcBef>
              <a:spcAft>
                <a:spcPts val="0"/>
              </a:spcAft>
              <a:buNone/>
            </a:pPr>
            <a:r>
              <a:rPr lang="sv-SE"/>
              <a:t>(click) Now, it’s time to compute the cost for the customer. We do this by calling cost on the outermost decorator. Whip delegates computing the cost to the objects it decorages. Once it gets a cost, it will add on the cost of the Whip. So, we call cost on Whip, it calls cost on Mocha, it calls cost on DarkRoast. DarkRoast returns the price, then Mocha adds the additional fee, then Whip adds the additional fee and returns the grand total.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ced350508_0_1026: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ced350508_0_10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start by going way back to our OO principles, and we’re implementing ducks. a whole product line of ducks. </a:t>
            </a:r>
            <a:r>
              <a:rPr lang="sv-SE"/>
              <a:t>I don’t know why you’re programming virtual ducks. Maybe the next Elder Scrolls game will focus on realistic duck behavior. So, anyway, we want to implement several ducks. Ducks quack, they swim, they fly. So, it seems reasonable that you might want to use inheritance so that you can add dozens of duck types and just inherit those common attributes and operations from the parent. Is that ok? Could this get you into trouble?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9ced350508_0_4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9ced350508_0_4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 attaches additional responsibilities to an object dynamically. </a:t>
            </a:r>
            <a:r>
              <a:rPr lang="sv-SE"/>
              <a:t>This is a flexible alternative to inheritance when you want to extend functionality without modifying the code.</a:t>
            </a:r>
            <a:endParaRPr/>
          </a:p>
          <a:p>
            <a:pPr indent="0" lvl="0" marL="0" rtl="0" algn="l">
              <a:spcBef>
                <a:spcPts val="0"/>
              </a:spcBef>
              <a:spcAft>
                <a:spcPts val="0"/>
              </a:spcAft>
              <a:buNone/>
            </a:pPr>
            <a:r>
              <a:rPr lang="sv-SE"/>
              <a:t>Decorators provide a flexible alternative to subclassing for extending functionality. Decorators have the same supertype as the objects they decorate. </a:t>
            </a:r>
            <a:r>
              <a:rPr lang="sv-SE"/>
              <a:t>And, given that use of polymorphism, by inheriting from the same supertype, we can </a:t>
            </a:r>
            <a:r>
              <a:rPr lang="sv-SE"/>
              <a:t>We can pass a decorated object in place of the original object. </a:t>
            </a:r>
            <a:r>
              <a:rPr lang="sv-SE"/>
              <a:t>This is a key point - </a:t>
            </a:r>
            <a:r>
              <a:rPr lang="sv-SE"/>
              <a:t>The decorator adds its own behavior before or after asking the wrapped object to do the rest of the job</a:t>
            </a:r>
            <a:r>
              <a:rPr lang="sv-SE"/>
              <a:t>. We get functionality from the wrapped objects, then perform any additional work that needs done without touching the code of the wrapped object.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9ced350508_0_4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9ced350508_0_4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does this look like in code? Let’s take a look.  Applying the decorator pattern is pretty simple. We have two concepts - Components, what gets decorated - and Decorators, what wraps around a component. We deal with two levels of inheritance. (click1) We create a base Component that all concrete components inherit from. This is like the Beverage and HouseBlend, Espressor, and Dark Roast. The components are what we dynamically add new behavior to. (click2) Then, we have a base Decorator that defines what all Decorators must offer. Since it inherits from Component, all Decorators will offer the methods that all Components offer, in addition to anything they add.  (click3) Decorators contain an instance variable to store the object being decorated. That’s how we keep track of what is being wrapped. We can infinitely keep wrapping, we just maintain a pointer to the next layer down until we reach the center. (click4) Decorators can also add new behavior by adding additional attributes and operations. That said, new behavior is typically added by doing computation before or after calling an existing method in the component, like we did with the cost on the previous slide.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9ced350508_0_4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9ced350508_0_4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revisit our coffee shop ordering system, this time with the decorator pattern.</a:t>
            </a:r>
            <a:endParaRPr/>
          </a:p>
          <a:p>
            <a:pPr indent="0" lvl="0" marL="0" rtl="0" algn="l">
              <a:spcBef>
                <a:spcPts val="0"/>
              </a:spcBef>
              <a:spcAft>
                <a:spcPts val="0"/>
              </a:spcAft>
              <a:buNone/>
            </a:pPr>
            <a:r>
              <a:rPr lang="sv-SE"/>
              <a:t>(walk through) two levels of hierarchy - types of coffee, all extend beverage. Condiments are decorators. They also extend Beverage, via the CondimentDecorator generic class. their cost method calls the attached beverage’s cost method. In turn, a condiment can deocrate another condiment, as each condiment is also a beverage.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9ced350508_0_4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9ced350508_0_4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 uses inheritance to achieve type matching, but not to inherit behavior. By composing a decorator with a component, we add new behavior. Composition adds flexibility to how we mix and match behaviors. </a:t>
            </a:r>
            <a:r>
              <a:rPr lang="sv-SE"/>
              <a:t>If we rely on inheritance, behavior is determined statically at compile time. We get only the behavior the superclass gives us or that we override. With composition, we can mix and match decorators in any way we like at runtime. We can add new behavior to the system by writing a new decorator. WE can extend existing components without changing the underlying component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9ced350508_0_4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9ced350508_0_4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 is very useful, but does carry two caveats to watch out for. Decorator Pattern often results in a large number of small classes. Resulting in a design that is harder to understand and find information in.An example of this is actually Java’s IO library. When reading a file, you often open an input stream, wrap it in a file input stream, then maybe wrap that in a  buffered reader. That library is a pain to understand until you think of it as a decorator pattern where you wrap additional functionality around an input stream. </a:t>
            </a:r>
            <a:endParaRPr/>
          </a:p>
          <a:p>
            <a:pPr indent="0" lvl="0" marL="0" rtl="0" algn="l">
              <a:spcBef>
                <a:spcPts val="0"/>
              </a:spcBef>
              <a:spcAft>
                <a:spcPts val="0"/>
              </a:spcAft>
              <a:buNone/>
            </a:pPr>
            <a:r>
              <a:rPr lang="sv-SE"/>
              <a:t>Also, </a:t>
            </a:r>
            <a:r>
              <a:rPr lang="sv-SE"/>
              <a:t>Potential type issues. If code does not need to know the specific type, decorators can be used transparently (everything is a Beverage). If code does need the type (any DarkRoast gets a discount), then bad things happen once decorators are applied)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9ced350508_0_4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9ced350508_0_4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Often, you will want to bring in services or code from another system so you don’t have to write it yourself. However, their interface may not match the one your code uses. </a:t>
            </a:r>
            <a:r>
              <a:rPr lang="sv-SE"/>
              <a:t> It’s like trying to fit a square peg into a round hole. Your usual course of action is to rewrite your code to work with the other system. That takes a bunch of time, and may require a huge overhaul of much of your code base. That’s obviously not what we want to do. What can we do then?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9ced350508_0_5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9ced350508_0_5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Here’s the real world analog. Say you get to the another country and pull our your laptop charger. It doesn’t go into the outlet. Different countries, different standards for how you convey electricity. Well, you’re not going to shove it in there, so you get an adapter. (click) So, you Plug your American charger into one end, plug the other end into the outlet, and bam - it works. Some adapters are simple - they just change the shape of the plug. Others are more complex and convert one voltage type into another, but the idea is the same. You don’t change the outlet or the charger, but instead, put something in between them to make it work. (click 2) We want to do the same thing with our software. We don’t want to change our code, and we can’t change the vendor’s code (click 3) so we write a class that sits between the two and turns the adapter interface into the one we’re expecting. The adapter implements the interface your class expects and talks to the vendor interface to serve requests. It acts as a middleman, a piece of new code that enables you to use your existing system and the external code without making any changes to what you already have.Sound familiar? We just covered the Decorator Pattern, where you wrap classes to add functionality. The Adapter pattern wraps classes in a similar manner to change how you access the existing functionality. It wraps an interface around a object to change how we call the underlying functionality. This is basically a special case of decorator where we don’t add behavior, generally, but just change how we access existing behavior</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9ced350508_0_5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9ced350508_0_5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Remember the ducks? Well, we’re back to the duck simulator. We have a Duck interface that says all Ducks quack and fly. We want to add in more birds, and there is code available for Turkeys. Those will do the trick. But, they aren’t quite the same as ducks. They don’t quack, for instance, they gobble. So, they are similar, but don’t offer the same interface. We might not be able to rewrite the Turkeys - they might just come in as objects from an imported library. We might not want to rewrite Ducks either, they still don’t gobble. But, we can write an adapter that allows us to map the two. (click) The TurkeyAdapter implements the interface of the type we’re adapting to. It stores a reference to the object we are adapting. Then, we implement the methods in the interface, translating to the versions we want to access in the adaptee class. This case is easy - quack just calls gobble, fly can just call fly - but this allows a similar idea to the Decorator pattern, we can take an existing class, wrap an adaptor around it, and modify its functionality to be compatible with our system and its needs.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9ced350508_0_5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9ced350508_0_5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Adapter Pattern converts the interface of a class into the interface the client expects. Adapters let classes work together that despite incompatible interfaces. </a:t>
            </a:r>
            <a:r>
              <a:rPr lang="sv-SE">
                <a:solidFill>
                  <a:schemeClr val="dk1"/>
                </a:solidFill>
              </a:rPr>
              <a:t>The pattern allows us to use a client with an incompatible interface by creating an adapter that does the conversion. This acts to decouple the client from the implemented interface, and if that interface ends up changing over time, the adapter encapsulates the change so that the client doesn’t need to be modified every time it needs to operate against a different interface. This is a big deal for code reuse, allowing us to build a system out of independent external code far more easily.</a:t>
            </a:r>
            <a:r>
              <a:rPr lang="sv-SE"/>
              <a:t> </a:t>
            </a:r>
            <a:r>
              <a:rPr lang="sv-SE"/>
              <a:t>Now, that example had the adapter wrapped around one adaptee - the turkey was adapted to match the interface of a duck.</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9ced350508_0_5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9ced350508_0_5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is what the pattern looks like in the abstract. </a:t>
            </a:r>
            <a:endParaRPr/>
          </a:p>
          <a:p>
            <a:pPr indent="0" lvl="0" marL="0" rtl="0" algn="l">
              <a:spcBef>
                <a:spcPts val="0"/>
              </a:spcBef>
              <a:spcAft>
                <a:spcPts val="0"/>
              </a:spcAft>
              <a:buNone/>
            </a:pPr>
            <a:r>
              <a:rPr lang="sv-SE"/>
              <a:t>- (read bubbles)</a:t>
            </a:r>
            <a:endParaRPr/>
          </a:p>
          <a:p>
            <a:pPr indent="0" lvl="0" marL="0" rtl="0" algn="l">
              <a:spcBef>
                <a:spcPts val="0"/>
              </a:spcBef>
              <a:spcAft>
                <a:spcPts val="0"/>
              </a:spcAft>
              <a:buNone/>
            </a:pPr>
            <a:r>
              <a:rPr lang="sv-SE"/>
              <a:t>Lot of good OO principles at work here. We use object composition to wrap the adaptee with an altered interface. We can even use the adapter with any subclass of the adaptee. This pattern binds the client to an interface, not a particular implementation. We could even write several, situationally-appropriate adapters, each converting a different backend set of classes.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ced350508_0_1041: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ced350508_0_10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Using inheritance gives you </a:t>
            </a:r>
            <a:r>
              <a:rPr lang="sv-SE"/>
              <a:t>Good reuse of operations in the initial design, but it isn’t always the answer, and might end up getting you into trouble when you go to change the system later. What if you add new ducks to this product line? What if it’s a rubber duck? They quack, in a sense, you can even argue that they swim - they certainly float at least - but they certainly don’t swim in the same way that others do, and unless you throw them, they aren’t flying around.</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9ced350508_0_13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9ced350508_0_13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 break)</a:t>
            </a:r>
            <a:endParaRPr/>
          </a:p>
        </p:txBody>
      </p:sp>
      <p:sp>
        <p:nvSpPr>
          <p:cNvPr id="737" name="Google Shape;737;g9ced350508_0_13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9ced350508_0_5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9ced350508_0_5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look at another situation. (read). This is a lot of work, and involves interacting with six different devices. And it doesn’t end here. When the movie is over, how do we turn everything off? Same steps in reverse order? Would it be as complex to listen to Spotify or the radio? If you upgrade the system, would we need to learn a different startup procedure? Maybe we could make this a bit easier?</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9ced350508_0_5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9ced350508_0_5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Adapter Pattern converts the interface of a class into one the client is expecting. The Decorator Pattern doesn’t alter an interface, but wraps classes in new functionality. </a:t>
            </a:r>
            <a:r>
              <a:rPr lang="sv-SE"/>
              <a:t>There’s a third pattern, a closely related one that can help with this exact situation. </a:t>
            </a:r>
            <a:r>
              <a:rPr lang="sv-SE"/>
              <a:t>The Facade Pattern simplifies interactions by hiding complexity behind a clean, easy-to-understand interface. The point of the pattern is to wrap a set of classes into one shared interface.</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9ced350508_0_5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9ced350508_0_5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what we want to do is </a:t>
            </a:r>
            <a:r>
              <a:rPr lang="sv-SE"/>
              <a:t>Create a new class HomeTheaterFacade that exposes a few simple methods.</a:t>
            </a:r>
            <a:r>
              <a:rPr lang="sv-SE"/>
              <a:t>, things like startMovie or startSpotify() - high level things - functionality - we might want to perform using this set of underlying classes. Facade treats the home theater components as a subsystem and call on the subsystem to implement its methods. so, rather than includingthat sequence of commands to start a movie, you take those and implement them once in a method in the facade, then never have to reuse that whole sequence again when using the system later, just call the method in the facade instead. </a:t>
            </a:r>
            <a:r>
              <a:rPr lang="sv-SE"/>
              <a:t>Client code calls methods on the facade instead of the individual subsystem classes</a:t>
            </a:r>
            <a:r>
              <a:rPr lang="sv-SE"/>
              <a:t>, so it acts as an interface. We no longer have to communicate directly with the amplifier or the lights, we can communicate through the facade, reducing coupling on the individual classes of the system.</a:t>
            </a:r>
            <a:endParaRPr/>
          </a:p>
          <a:p>
            <a:pPr indent="0" lvl="0" marL="0" rtl="0" algn="l">
              <a:spcBef>
                <a:spcPts val="0"/>
              </a:spcBef>
              <a:spcAft>
                <a:spcPts val="0"/>
              </a:spcAft>
              <a:buNone/>
            </a:pPr>
            <a:r>
              <a:rPr lang="sv-SE"/>
              <a:t>Facade still leaves the individual classes accessible to use directly.</a:t>
            </a:r>
            <a:r>
              <a:rPr lang="sv-SE"/>
              <a:t>. If you need the advanced functionality, it’s still there and ready to be used, but the rest of the time, it simpifies our code and decouples the subsystem from the client code, easing change - if change occurs, we can change the facade instead of client code calling into the individual classes.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9ced350508_0_6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9ced350508_0_6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Facade Pattern provides a unified interface to a set of classes in a subsystem. Facade defines a higher-level interface that makes the subsystem - the collected set of classes- easier to use.</a:t>
            </a:r>
            <a:endParaRPr/>
          </a:p>
          <a:p>
            <a:pPr indent="0" lvl="0" marL="0" rtl="0" algn="l">
              <a:spcBef>
                <a:spcPts val="0"/>
              </a:spcBef>
              <a:spcAft>
                <a:spcPts val="0"/>
              </a:spcAft>
              <a:buNone/>
            </a:pPr>
            <a:r>
              <a:rPr lang="sv-SE"/>
              <a:t>There is no encapsulation going on here, no hiding of information. Instead, we’re just offering one more method of access. This is a nice property of the Facade pattern - we provide a simplified interface while still exposing the full functionality of the system to those who want it. </a:t>
            </a:r>
            <a:r>
              <a:rPr lang="sv-SE"/>
              <a:t>Multiple facades may be defined for the same subsystem - the same classes - even to provide different situational functions. This Decouples the client from any one subsystem. </a:t>
            </a:r>
            <a:r>
              <a:rPr lang="sv-SE"/>
              <a:t>Say you add a new home theater component. You just need to change the facade, rather than the code in the client system.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9ced350508_0_6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9ced350508_0_6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terms of the class diagram, this is dead simple. A client is associated with the Facade, which acts as a layer between the client and a potentially complicated web of subsystem classes. There isn’t much more to it than this, but the idea is a powerful one. This tells us loud and clear the intent of the pattern - putting a simplified, changable interface between your code and a complex, highly coupled set of classes. This leads us into another important design idea.</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9ced350508_0_6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9ced350508_0_6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That is the principle of least knowledge - talk only to your immediate friends. Reduce the number of interactions between objects whenever possible. </a:t>
            </a:r>
            <a:r>
              <a:rPr lang="sv-SE"/>
              <a:t>When designing a class, be careful of the number of classes it interacts with and how it comes to interact with them.  </a:t>
            </a:r>
            <a:r>
              <a:rPr lang="sv-SE"/>
              <a:t>This prevents us from creating designs that are highly coupled together. </a:t>
            </a:r>
            <a:r>
              <a:rPr lang="sv-SE">
                <a:solidFill>
                  <a:srgbClr val="4F4F4F"/>
                </a:solidFill>
              </a:rPr>
              <a:t>When you have a lot of dependencies, you’re building a fragile system that will be expensive to maintain and complex for others to understand. </a:t>
            </a:r>
            <a:r>
              <a:rPr lang="sv-SE"/>
              <a:t>We </a:t>
            </a:r>
            <a:r>
              <a:rPr lang="sv-SE"/>
              <a:t>Only invoke methods that belong to the object itself, objects passed in as parameters, objects the method creates or instantiates, and components of the object. </a:t>
            </a:r>
            <a:r>
              <a:rPr lang="sv-SE"/>
              <a:t>The Facade Pattern maintains this idea by ensuring that the client only has one friend, the Facade. One friend is a good thing. The Facade keeps the client simple and flexible by managing the subsystem components for the client - it adds in this simple interface layer, and we only need to worry about understanding what that interface offers. We can upgrade the home theater -change how blu-rays  are played - without upgrading the code in the client that does things with that theater, like watching the blu-rayss.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9ced350508_0_85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9ced350508_0_8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little earlier</a:t>
            </a:r>
            <a:r>
              <a:rPr lang="sv-SE"/>
              <a:t>, we talk an awful lot about this coffee shop. Some of us can’t live without our coffee. Well, some of us are tea maniacs instead. And, as it turns out, coffee and tea are made in a very similar way. (go over recipe)</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9ced350508_0_86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9ced350508_0_8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let’s see how these might look in a system built to brew both. Coffee - go over. prepareRecipe just steps through each stage of the preparation process - each in its own method. Now, let’s look at tea. The second and fourth steps are different, but these are very similar processes. It’s basically the same recipe. We have some code duplication going on here. When we have duplication, that’s a good sign we need to clean up the design. First inclination - right - we should take common steps and abstract them into a base class and inherit those common steps.</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9ced350508_0_87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9ced350508_0_8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Your first redesign might look like this. BoilWate and PourInCup are common, so they are implemnted in the parent and we declare an abstract method prepareRecipe that each child must implement - in addition to new behaviors unique to those children. Did we do a good job on the redesign? Are we overlooking some other commonality? Are there other ways that coffee and tea are similar, that we can take advantage of?</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ced350508_0_1057: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ced350508_0_10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One option is to override a method that you inherit with your own version. That’s often a useful trick - you inherit these methods, but the behavior isn’t the same, so you could override their behavior with your own local version of flying or swimming. How about that?</a:t>
            </a:r>
            <a:endParaRPr/>
          </a:p>
          <a:p>
            <a:pPr indent="0" lvl="0" marL="0" rtl="0" algn="l">
              <a:spcBef>
                <a:spcPts val="0"/>
              </a:spcBef>
              <a:spcAft>
                <a:spcPts val="0"/>
              </a:spcAft>
              <a:buNone/>
            </a:pPr>
            <a:r>
              <a:rPr lang="sv-SE"/>
              <a:t>(click)</a:t>
            </a:r>
            <a:endParaRPr/>
          </a:p>
          <a:p>
            <a:pPr indent="0" lvl="0" marL="0" rtl="0" algn="l">
              <a:spcBef>
                <a:spcPts val="0"/>
              </a:spcBef>
              <a:spcAft>
                <a:spcPts val="0"/>
              </a:spcAft>
              <a:buNone/>
            </a:pPr>
            <a:r>
              <a:rPr lang="sv-SE"/>
              <a:t>Now we add a wooden duck. That might float if it’s light, but it doesn’t quack and it doesn’t fly. It would make sense to group it with ducks still, but we’re reaching a breaking point with the behavior overrides. Defeats the point of inheritance - why bother inheriting behaviors if you’re not going to use them at all? If not shared? The point is to localize functionality to that parent so a change in one place changes it everywhere. It isn’t much use if we just override everything.</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9ced350508_0_88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9ced350508_0_8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else do coffee and tea have in common? Let’s look at the recipes. Both recipes follow essentially the same algorithm. (algo and bullets)</a:t>
            </a:r>
            <a:endParaRPr/>
          </a:p>
          <a:p>
            <a:pPr indent="0" lvl="0" marL="0" rtl="0" algn="l">
              <a:spcBef>
                <a:spcPts val="0"/>
              </a:spcBef>
              <a:spcAft>
                <a:spcPts val="0"/>
              </a:spcAft>
              <a:buNone/>
            </a:pPr>
            <a:r>
              <a:rPr lang="sv-SE"/>
              <a:t>So, can we find a way to abstract prepareRecipe() too?</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9ced350508_0_89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9ced350508_0_8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So, now we have a new prepareRecipe method.</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9ced350508_0_90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9ced350508_0_9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caffeinebeverage - base class, abstract brew/add, prepareRecipe protected from being overridden)</a:t>
            </a:r>
            <a:endParaRPr/>
          </a:p>
          <a:p>
            <a:pPr indent="0" lvl="0" marL="0" rtl="0" algn="l">
              <a:spcBef>
                <a:spcPts val="0"/>
              </a:spcBef>
              <a:spcAft>
                <a:spcPts val="0"/>
              </a:spcAft>
              <a:buNone/>
            </a:pPr>
            <a:r>
              <a:rPr lang="sv-SE"/>
              <a:t>Then, we need to deal with Coffee and Tea classes. They now rely on CaffeineBeverage to handle the recipe, so they just need to handle brewing and condiments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9ced350508_0_91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9ced350508_0_9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(title) We’ve recognized that two recipes are essentially the same, although some of the steps require different implementations. We have generalized the recipe and placed it in a base class. CaffeineBeverage knows and controls the steps of the recipe. It performs common steps itself. (encapsulating what does not change...) It relies on subclasses to implement unique steps. (... from what does change)</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9ced350508_0_92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9ced350508_0_9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We’ve just implemented the TemplateMethod Pattern. - a behavioral pattern- (1) It is a method and it serves as a template for an algorithm. In this case, an algorithm for making caffenated beverages. In the template, each step of the algorithm is represented by a method. Some methods are handled by the base class, others are handled by subclasses that we plug in. The methods that need to be supplied by a subclass are declared abstract. The Template Method defines the steps of an algorithm and allows subclasses to provide the implementation for one or more steps.</a:t>
            </a:r>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9ced350508_0_92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9ced350508_0_9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9ced350508_0_9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9ced350508_0_9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Template Method Pattern defines the skeleton of an algorithm in a method, deferring some steps to subclasses. Template Method lets subclasses redefine certain steps of an algorithm without changing the algorithm’s structure. A template is a method that defines an algorithm as a set of steps.  Abstract steps are implemented by subclasses.  Ensures the algorithm’s structure stays unchanged. </a:t>
            </a:r>
            <a:r>
              <a:rPr lang="sv-SE"/>
              <a:t> again, providing encapsulation for what does not change and letting you append what does change - in subclasses that provide part of the implementation.</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9ced350508_0_94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9ced350508_0_9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9ced350508_0_94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9ced350508_0_9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9ced350508_0_95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9ced350508_0_9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parent class can define concrete methods that are empty or have a default implementation (called hooks). Subclasses can override these, but do not have to. This Gives subclasses the ability to “hook into” the algorithm if they wish. </a:t>
            </a:r>
            <a:r>
              <a:rPr lang="sv-SE"/>
              <a:t>We’ve added a little conditional statement into the recipe that bases its success on a concrete method wantsCondiments. If the customer wants a condiment, only then do we add condiments. We’ve defined a method with a mostly empty default implementation - it just returns true and does nothing else. This is a hook because the subclass can override the method but doesn’t have to. The tea class does not override it - we get condiments whether we want them or not. In Coffee, we are going to override the method and ask the user if they want condiments-  through an additional method that is not part of the core algorithm.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ced350508_0_1076: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ced350508_0_10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Another</a:t>
            </a:r>
            <a:r>
              <a:rPr lang="sv-SE"/>
              <a:t> option is to use Java interfaces - Here, we don’t actually implement a shared behavior, but we define a contract that states that anything that implements the interface will - at least - offer these methods with these parameters. </a:t>
            </a:r>
            <a:endParaRPr/>
          </a:p>
          <a:p>
            <a:pPr indent="0" lvl="0" marL="0" rtl="0" algn="l">
              <a:spcBef>
                <a:spcPts val="0"/>
              </a:spcBef>
              <a:spcAft>
                <a:spcPts val="0"/>
              </a:spcAft>
              <a:buNone/>
            </a:pPr>
            <a:r>
              <a:rPr lang="sv-SE"/>
              <a:t>So, we could define interfaces for some of these behaviors - anything that implements flyable can fly. Anything that implements quackable can quack.</a:t>
            </a:r>
            <a:endParaRPr/>
          </a:p>
          <a:p>
            <a:pPr indent="0" lvl="0" marL="0" rtl="0" algn="l">
              <a:spcBef>
                <a:spcPts val="0"/>
              </a:spcBef>
              <a:spcAft>
                <a:spcPts val="0"/>
              </a:spcAft>
              <a:buNone/>
            </a:pPr>
            <a:r>
              <a:rPr lang="sv-SE"/>
              <a:t>(click) Strip out flying and quacking and add those as interfaces. </a:t>
            </a:r>
            <a:endParaRPr/>
          </a:p>
          <a:p>
            <a:pPr indent="0" lvl="0" marL="0" rtl="0" algn="l">
              <a:spcBef>
                <a:spcPts val="0"/>
              </a:spcBef>
              <a:spcAft>
                <a:spcPts val="0"/>
              </a:spcAft>
              <a:buNone/>
            </a:pPr>
            <a:r>
              <a:rPr lang="sv-SE"/>
              <a:t>(click) implement our ducks - they still all swim and they might share data attributes</a:t>
            </a:r>
            <a:endParaRPr/>
          </a:p>
          <a:p>
            <a:pPr indent="0" lvl="0" marL="0" rtl="0" algn="l">
              <a:spcBef>
                <a:spcPts val="0"/>
              </a:spcBef>
              <a:spcAft>
                <a:spcPts val="0"/>
              </a:spcAft>
              <a:buNone/>
            </a:pPr>
            <a:r>
              <a:rPr lang="sv-SE"/>
              <a:t>(click) when appropriate, have them implement the right interfaces.</a:t>
            </a:r>
            <a:endParaRPr/>
          </a:p>
          <a:p>
            <a:pPr indent="0" lvl="0" marL="0" rtl="0" algn="l">
              <a:spcBef>
                <a:spcPts val="0"/>
              </a:spcBef>
              <a:spcAft>
                <a:spcPts val="0"/>
              </a:spcAft>
              <a:buNone/>
            </a:pPr>
            <a:r>
              <a:rPr lang="sv-SE">
                <a:solidFill>
                  <a:schemeClr val="dk1"/>
                </a:solidFill>
              </a:rPr>
              <a:t> - this provides assurance that if an object can fly or quack, you know how to call that behavior. Good. Is this actually a better design, though?</a:t>
            </a:r>
            <a:endParaRPr/>
          </a:p>
          <a:p>
            <a:pPr indent="0" lvl="0" marL="0" rtl="0" algn="l">
              <a:spcBef>
                <a:spcPts val="0"/>
              </a:spcBef>
              <a:spcAft>
                <a:spcPts val="0"/>
              </a:spcAft>
              <a:buNone/>
            </a:pPr>
            <a:r>
              <a:rPr lang="sv-SE"/>
              <a:t>we know not all ducks fly, so inheritance isn’t the right answer, but this - interfaces - just </a:t>
            </a:r>
            <a:r>
              <a:rPr lang="sv-SE">
                <a:solidFill>
                  <a:schemeClr val="dk1"/>
                </a:solidFill>
              </a:rPr>
              <a:t>solves part of the problem. A bug point of inheritance is the idea that we don’t implement the same code in multiple places. With just an interface, we have </a:t>
            </a:r>
            <a:r>
              <a:rPr lang="sv-SE"/>
              <a:t>to implement the behavior each time, and that likely means the same flying or quacking behavior appears in multiple places in the code. Maintenance, bug fixes are still going to be a nightmare.</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9ced350508_0_97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9ced350508_0_9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it turns out, this is another design principle: the hollywood principle (1). What does this have to do with OO development? Prevents “dependency rot”. When high-level components depend on low-level components, and those components depend on high-level components, etc, etc. Creates a cycle between high and low level. When you have dependency rot, it is hard to understand how a system is designed. The Hollywood Principle allows low-level components to hook into a system, but the high-level components decide when and how they are needed. This prevents a circular dependency.  In other words, high-level componentes give the low-level components a “don’t call us, we’ll call you” treatment. When we design with the template method, we tell subclasses “don’t call us, we’ll call you” - CaffeineBeverage has control over the algorithm, and calls subclasses only when they are needed for an implementation of a method. The low-level subclasses are used simply to provide implementation details, and Tea and Coffee - the low-level classes -  never call the CaffeineBeverage -the high level class - directly without being called first. Clients of beverages will depend on the CaffeineBeverage abstraction rather than a concrete coffee or tea, which reduces dependencies in the overall system.</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9ced350508_0_13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9ced350508_0_13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these patterns capture several design principles that allow evolution and variability without increasing complexity.</a:t>
            </a:r>
            <a:endParaRPr/>
          </a:p>
          <a:p>
            <a:pPr indent="0" lvl="0" marL="0" rtl="0" algn="l">
              <a:spcBef>
                <a:spcPts val="0"/>
              </a:spcBef>
              <a:spcAft>
                <a:spcPts val="0"/>
              </a:spcAft>
              <a:buNone/>
            </a:pPr>
            <a:r>
              <a:rPr lang="sv-SE">
                <a:solidFill>
                  <a:schemeClr val="dk1"/>
                </a:solidFill>
              </a:rPr>
              <a:t>1 - (read). This is the big one, what almost all of OO design is based on. Take the parts of the program that will change and deparate them as much as possible from what doesn’t change much. Keep them loosely coupled, then changes won’t wreck your system.</a:t>
            </a:r>
            <a:endParaRPr>
              <a:solidFill>
                <a:schemeClr val="dk1"/>
              </a:solidFill>
            </a:endParaRPr>
          </a:p>
          <a:p>
            <a:pPr indent="0" lvl="0" marL="0" rtl="0" algn="l">
              <a:spcBef>
                <a:spcPts val="0"/>
              </a:spcBef>
              <a:spcAft>
                <a:spcPts val="0"/>
              </a:spcAft>
              <a:buNone/>
            </a:pPr>
            <a:r>
              <a:rPr lang="sv-SE">
                <a:solidFill>
                  <a:schemeClr val="dk1"/>
                </a:solidFill>
              </a:rPr>
              <a:t>2 - (read) - If you plan to have multiple objects that are similar, but vary a little in the details, either design a superclass or an interface that all of the specialized child classes adhere to. If you’re designing a system with multiple duck types, ensure they all offer the same types of operations using the same invocation style. Even if they make different noises when they quack, make them all quack using the same interface. That way, we can design the system to not require knowledge of the individual types.</a:t>
            </a:r>
            <a:endParaRPr>
              <a:solidFill>
                <a:schemeClr val="dk1"/>
              </a:solidFill>
            </a:endParaRPr>
          </a:p>
          <a:p>
            <a:pPr indent="0" lvl="0" marL="0" rtl="0" algn="l">
              <a:spcBef>
                <a:spcPts val="0"/>
              </a:spcBef>
              <a:spcAft>
                <a:spcPts val="0"/>
              </a:spcAft>
              <a:buNone/>
            </a:pPr>
            <a:r>
              <a:rPr lang="sv-SE">
                <a:solidFill>
                  <a:schemeClr val="dk1"/>
                </a:solidFill>
              </a:rPr>
              <a:t>3- although inheritance is a powerful feature, passing along a type and a set of methods - it can be rigid. The children must accept all functionality passed from the parent, and the abilities passed along are determined statically at compile time. By using composition to build a class, we dynamically extend the abiities of an object at run time by attaching other objects to it. We can still write functionmality once and change it in once place, but without the rigidity of inheritance. </a:t>
            </a:r>
            <a:endParaRPr>
              <a:solidFill>
                <a:schemeClr val="dk1"/>
              </a:solidFill>
            </a:endParaRPr>
          </a:p>
          <a:p>
            <a:pPr indent="0" lvl="0" marL="0" rtl="0" algn="l">
              <a:spcBef>
                <a:spcPts val="0"/>
              </a:spcBef>
              <a:spcAft>
                <a:spcPts val="0"/>
              </a:spcAft>
              <a:buNone/>
            </a:pPr>
            <a:r>
              <a:rPr lang="sv-SE">
                <a:solidFill>
                  <a:schemeClr val="dk1"/>
                </a:solidFill>
              </a:rPr>
              <a:t>4- This feeds directly into the open-closed principle. (read). We want to be able to extend the abilities of a class in the future, but we want to do so as much as possible without having to alter the existing code. The existing code has been debugged, and if we have to rewrite it to add new functionality, then we’re probably going to add new bugs into code we thought was working.</a:t>
            </a:r>
            <a:br>
              <a:rPr lang="sv-SE"/>
            </a:br>
            <a:r>
              <a:rPr lang="sv-SE">
                <a:solidFill>
                  <a:schemeClr val="dk1"/>
                </a:solidFill>
              </a:rPr>
              <a:t>5- (read) - When designing a class, be careful of the number of classes it interacts with and how it comes to interact with them. Avoid coupling.</a:t>
            </a:r>
            <a:endParaRPr>
              <a:solidFill>
                <a:schemeClr val="dk1"/>
              </a:solidFill>
            </a:endParaRPr>
          </a:p>
          <a:p>
            <a:pPr indent="0" lvl="0" marL="0" rtl="0" algn="l">
              <a:spcBef>
                <a:spcPts val="0"/>
              </a:spcBef>
              <a:spcAft>
                <a:spcPts val="0"/>
              </a:spcAft>
              <a:buNone/>
            </a:pPr>
            <a:r>
              <a:rPr lang="sv-SE"/>
              <a:t>6- (read),  </a:t>
            </a:r>
            <a:r>
              <a:rPr lang="sv-SE">
                <a:solidFill>
                  <a:srgbClr val="4F4F4F"/>
                </a:solidFill>
              </a:rPr>
              <a:t>The Hollywood Principle allows low-level components to hook into a system, but the high-level components decide when and how they are needed. This prevents a circular dependency.  The low-level subclasses are used simply to provide implementation details, never call the high level class directly without being called first. Clients ]will depend on the high level abstraction rather than a concrete low level implementation, which reduces dependencies in the overall system.</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9ced350508_0_264: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9ced350508_0_2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highlight>
                  <a:srgbClr val="FFFFFF"/>
                </a:highlight>
              </a:rPr>
              <a:t>(participation) Patterns aren’t a magic bullet. You can’t just plug one in, compile, and go out for coffee. You need to consider the consequences of patterns on your design. </a:t>
            </a:r>
            <a:endParaRPr>
              <a:solidFill>
                <a:schemeClr val="dk1"/>
              </a:solidFill>
              <a:highlight>
                <a:srgbClr val="FFFFFF"/>
              </a:highlight>
            </a:endParaRPr>
          </a:p>
          <a:p>
            <a:pPr indent="0" lvl="0" marL="0" rtl="0" algn="l">
              <a:spcBef>
                <a:spcPts val="0"/>
              </a:spcBef>
              <a:spcAft>
                <a:spcPts val="0"/>
              </a:spcAft>
              <a:buNone/>
            </a:pPr>
            <a:r>
              <a:rPr lang="sv-SE">
                <a:solidFill>
                  <a:schemeClr val="dk1"/>
                </a:solidFill>
                <a:highlight>
                  <a:srgbClr val="FFFFFF"/>
                </a:highlight>
              </a:rPr>
              <a:t>To avoid - consider when to use and when not to use patterns. Better to be a good OO designer. Don’t overcomplicate is a simpler soution will work.</a:t>
            </a:r>
            <a:endParaRPr>
              <a:solidFill>
                <a:schemeClr val="dk1"/>
              </a:solidFill>
              <a:highlight>
                <a:srgbClr val="FFFFFF"/>
              </a:highlight>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9660c5376a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9660c5376a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Design Patterns take these principles and show us how to realize them within our software. They take common situations in software design and offer tips on how to build your system such that those principles hold. We’ve covered a set particularly suitable to product lines and other systems built aroudn asset reuse. (go oveR)</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9ced350508_0_13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9ced350508_0_13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Design Patterns take these principles and show us how to realize them within our software. They take common situations in software design and offer tips on how to build your system such that those principles hold. We’ve covered a set particularly suitable to product lines and other systems built aroudn asset reuse. (go oveR)</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9660c5376a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9660c5376a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9" name="Google Shape;98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ced350508_0_1104: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ced350508_0_1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(title)</a:t>
            </a:r>
            <a:endParaRPr/>
          </a:p>
          <a:p>
            <a:pPr indent="0" lvl="0" marL="0" rtl="0" algn="l">
              <a:spcBef>
                <a:spcPts val="0"/>
              </a:spcBef>
              <a:spcAft>
                <a:spcPts val="0"/>
              </a:spcAft>
              <a:buNone/>
            </a:pPr>
            <a:r>
              <a:rPr lang="sv-SE"/>
              <a:t>So, let’s ignore these fancy tools for a second - interfaces, inheritance. Let’s focus on the core reason these tools exist - one of the biggest advantages of OO design is that we can think of the system as a bunch of independent blocks that connect together, so let’s do that. Let’s identify what changes and isolate that from what doesn’t - isolate the assets of our product line from the specific application code that uses those assets. </a:t>
            </a:r>
            <a:endParaRPr/>
          </a:p>
          <a:p>
            <a:pPr indent="0" lvl="0" marL="0" rtl="0" algn="l">
              <a:spcBef>
                <a:spcPts val="0"/>
              </a:spcBef>
              <a:spcAft>
                <a:spcPts val="0"/>
              </a:spcAft>
              <a:buNone/>
            </a:pPr>
            <a:r>
              <a:rPr lang="sv-SE"/>
              <a:t>So, we have ducks. What never changes? Let’s take that and put that into our duck class, the basis for all other ducks. What does change between these variants? Well, for one thing, how they fly (or don’t fly as the case may be) - so, let’s separate what never changes about ducks (the application side) from the changing behaviors (the product line assets) so that later you can alter or extend the parts that might change without affecting those parts that never change.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9ced350508_0_1116: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9ced350508_0_1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So, we want to separate what never changes from what does. Our first inclination might be to do something like this. Create children, and just program in flying and quacking when needed, implementing whatever behavior we need independently of the parent. This isn’t quite there yet - this means that when we want a duck to fly, we need to know what duck we’re working with and how to call the right method. </a:t>
            </a:r>
            <a:endParaRPr>
              <a:solidFill>
                <a:schemeClr val="dk1"/>
              </a:solidFill>
            </a:endParaRPr>
          </a:p>
          <a:p>
            <a:pPr indent="0" lvl="0" marL="0" rtl="0" algn="l">
              <a:spcBef>
                <a:spcPts val="0"/>
              </a:spcBef>
              <a:spcAft>
                <a:spcPts val="0"/>
              </a:spcAft>
              <a:buNone/>
            </a:pPr>
            <a:r>
              <a:rPr lang="sv-SE">
                <a:solidFill>
                  <a:schemeClr val="dk1"/>
                </a:solidFill>
              </a:rPr>
              <a:t>- Now, of course, we could go back to stating that duck has fly and quack methods and overwriting them. This is better - we know that all ducks have the same methods, so we don’t need to know which duck we’re working with. Call the fly method and you’ll get the appropriate behavior. But, as we talked about earlier, this isn’t great either, as we need to reimplement the same behavior multiple times. That said, there is an important lesson here.</a:t>
            </a:r>
            <a:endParaRPr>
              <a:solidFill>
                <a:schemeClr val="dk1"/>
              </a:solidFill>
            </a:endParaRPr>
          </a:p>
          <a:p>
            <a:pPr indent="0" lvl="0" marL="0" rtl="0" algn="l">
              <a:spcBef>
                <a:spcPts val="0"/>
              </a:spcBef>
              <a:spcAft>
                <a:spcPts val="0"/>
              </a:spcAft>
              <a:buNone/>
            </a:pPr>
            <a:r>
              <a:rPr lang="sv-SE">
                <a:solidFill>
                  <a:schemeClr val="dk1"/>
                </a:solidFill>
              </a:rPr>
              <a:t>- Program to an interface, not an implementation. Even if the result varies, always offer the same way to access the appropriate version of the same type of behavior. Offer that assurance that no matter what type of duck we have, we can call fly() or quack() and get the right result. Now, how do we do this right?</a:t>
            </a:r>
            <a:endParaRPr/>
          </a:p>
          <a:p>
            <a:pPr indent="0" lvl="0" marL="0" rtl="0" algn="l">
              <a:spcBef>
                <a:spcPts val="0"/>
              </a:spcBef>
              <a:spcAft>
                <a:spcPts val="0"/>
              </a:spcAft>
              <a:buNone/>
            </a:pPr>
            <a:r>
              <a:rPr lang="sv-SE"/>
              <a:t>- So, what we want to do is to take those flying behaviors and program them once. We can give them each their own class and, since the behavior varies, we don’t want to inherit, but we can create an interface that says that any type of flying behavior will offer a method call fly(); We provide a contract - here is how you fly.</a:t>
            </a:r>
            <a:endParaRPr/>
          </a:p>
          <a:p>
            <a:pPr indent="0" lvl="0" marL="0" rtl="0" algn="l">
              <a:spcBef>
                <a:spcPts val="0"/>
              </a:spcBef>
              <a:spcAft>
                <a:spcPts val="0"/>
              </a:spcAft>
              <a:buNone/>
            </a:pPr>
            <a:r>
              <a:rPr lang="sv-SE"/>
              <a:t>- Now, in the duck, we state that there will be a FlyBehavior and a QuackBehavior. All children inherit those attributes, but in those children, we can assign the appropriate instance of Flying or Quacking. Now, we have separated what changes from what doesn’t. Flying behavior is implemented separately from the duck, in one place, and no matter what duck we’re dealing with, we can access the right behavior in the same way without needing to know which duck it is or which version of flying it is. We will get the right result. That’s good OO design. Any questions?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ced350508_0_1148: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9ced350508_0_1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leads to another principle of OO programming. Inheritance is useful, but not always the answer. Often, we should favor composition over inheritance. Now, a duck has a flying behavior, it has a quacking behavior. But, instead of inheriting behavior from parent classes and making overrides, we have implemented the behaviors once and composd new versions of a class from the right building blocks. </a:t>
            </a:r>
            <a:endParaRPr/>
          </a:p>
          <a:p>
            <a:pPr indent="0" lvl="0" marL="0" rtl="0" algn="l">
              <a:spcBef>
                <a:spcPts val="0"/>
              </a:spcBef>
              <a:spcAft>
                <a:spcPts val="0"/>
              </a:spcAft>
              <a:buNone/>
            </a:pPr>
            <a:r>
              <a:rPr lang="sv-SE"/>
              <a:t>We restrict a duck to what is true of all ducks, then build a new duck from the right set of behaviors. </a:t>
            </a:r>
            <a:endParaRPr/>
          </a:p>
          <a:p>
            <a:pPr indent="0" lvl="0" marL="0" rtl="0" algn="l">
              <a:spcBef>
                <a:spcPts val="0"/>
              </a:spcBef>
              <a:spcAft>
                <a:spcPts val="0"/>
              </a:spcAft>
              <a:buNone/>
            </a:pPr>
            <a:r>
              <a:rPr lang="sv-SE"/>
              <a:t>This is the principle of composition - building a class from small independent blocks - something we have repeated over an over when talking about product lines. Inheritance can be great, but only for those things that are shared between a parent and all children. Composition is better for those aspects that vary and can change over time. Often has-a can be better than is-a.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78" name="Shape 7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6.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4.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pic>
        <p:nvPicPr>
          <p:cNvPr id="77" name="Google Shape;77;p12"/>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7.jpg"/><Relationship Id="rId4" Type="http://schemas.openxmlformats.org/officeDocument/2006/relationships/image" Target="../media/image22.jpg"/><Relationship Id="rId5" Type="http://schemas.openxmlformats.org/officeDocument/2006/relationships/image" Target="../media/image1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10.jpg"/><Relationship Id="rId6"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7:</a:t>
            </a:r>
            <a:r>
              <a:rPr lang="sv-SE" sz="3600"/>
              <a:t> </a:t>
            </a:r>
            <a:r>
              <a:rPr lang="sv-SE" sz="3000"/>
              <a:t>Design Patterns for Variable and Evolving Systems</a:t>
            </a:r>
            <a:endParaRPr/>
          </a:p>
        </p:txBody>
      </p:sp>
      <p:sp>
        <p:nvSpPr>
          <p:cNvPr id="84" name="Google Shape;84;p14"/>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TDA/ DIT 594 - </a:t>
            </a:r>
            <a:r>
              <a:rPr lang="sv-SE"/>
              <a:t>November</a:t>
            </a:r>
            <a:r>
              <a:rPr lang="sv-SE"/>
              <a:t> 24, 2020</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Enter... Design patterns</a:t>
            </a:r>
            <a:endParaRPr/>
          </a:p>
        </p:txBody>
      </p:sp>
      <p:sp>
        <p:nvSpPr>
          <p:cNvPr id="267" name="Google Shape;267;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Don’t just describe </a:t>
            </a:r>
            <a:r>
              <a:rPr i="1" lang="sv-SE"/>
              <a:t>classes</a:t>
            </a:r>
            <a:r>
              <a:rPr lang="sv-SE"/>
              <a:t>, describe </a:t>
            </a:r>
            <a:r>
              <a:rPr b="1" i="1" lang="sv-SE"/>
              <a:t>problems</a:t>
            </a:r>
            <a:r>
              <a:rPr lang="sv-SE"/>
              <a:t>.</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sv-SE"/>
              <a:t>Patterns prescribe design</a:t>
            </a:r>
            <a:endParaRPr/>
          </a:p>
          <a:p>
            <a:pPr indent="0" lvl="0" marL="0" rtl="0" algn="l">
              <a:spcBef>
                <a:spcPts val="1000"/>
              </a:spcBef>
              <a:spcAft>
                <a:spcPts val="0"/>
              </a:spcAft>
              <a:buNone/>
            </a:pPr>
            <a:r>
              <a:rPr lang="sv-SE"/>
              <a:t>guidelines for common </a:t>
            </a:r>
            <a:endParaRPr/>
          </a:p>
          <a:p>
            <a:pPr indent="0" lvl="0" marL="0" rtl="0" algn="l">
              <a:spcBef>
                <a:spcPts val="1000"/>
              </a:spcBef>
              <a:spcAft>
                <a:spcPts val="0"/>
              </a:spcAft>
              <a:buNone/>
            </a:pPr>
            <a:r>
              <a:rPr lang="sv-SE"/>
              <a:t>problem types.</a:t>
            </a:r>
            <a:endParaRPr/>
          </a:p>
        </p:txBody>
      </p:sp>
      <p:pic>
        <p:nvPicPr>
          <p:cNvPr id="268" name="Google Shape;268;p23"/>
          <p:cNvPicPr preferRelativeResize="0"/>
          <p:nvPr/>
        </p:nvPicPr>
        <p:blipFill>
          <a:blip r:embed="rId3">
            <a:alphaModFix/>
          </a:blip>
          <a:stretch>
            <a:fillRect/>
          </a:stretch>
        </p:blipFill>
        <p:spPr>
          <a:xfrm>
            <a:off x="6308050" y="1776400"/>
            <a:ext cx="2378749" cy="3090751"/>
          </a:xfrm>
          <a:prstGeom prst="rect">
            <a:avLst/>
          </a:prstGeom>
          <a:noFill/>
          <a:ln>
            <a:noFill/>
          </a:ln>
        </p:spPr>
      </p:pic>
      <p:sp>
        <p:nvSpPr>
          <p:cNvPr id="269" name="Google Shape;269;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Guidelines, not solutions</a:t>
            </a:r>
            <a:endParaRPr/>
          </a:p>
        </p:txBody>
      </p:sp>
      <p:sp>
        <p:nvSpPr>
          <p:cNvPr id="275" name="Google Shape;275;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“Each pattern describes a problem which occurs over and over again in our environment, and then describes the core of the solution to that problem in such a way that you can use this solution a million times over, without ever doing it the same way twice.”</a:t>
            </a:r>
            <a:endParaRPr/>
          </a:p>
          <a:p>
            <a:pPr indent="0" lvl="0" marL="0" rtl="0" algn="l">
              <a:spcBef>
                <a:spcPts val="1000"/>
              </a:spcBef>
              <a:spcAft>
                <a:spcPts val="0"/>
              </a:spcAft>
              <a:buNone/>
            </a:pPr>
            <a:r>
              <a:rPr lang="sv-SE"/>
              <a:t>								- Christopher Alexander</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276" name="Google Shape;276;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 already applied one pattern</a:t>
            </a:r>
            <a:endParaRPr/>
          </a:p>
        </p:txBody>
      </p:sp>
      <p:sp>
        <p:nvSpPr>
          <p:cNvPr id="282" name="Google Shape;282;p25"/>
          <p:cNvSpPr txBox="1"/>
          <p:nvPr>
            <p:ph idx="1" type="body"/>
          </p:nvPr>
        </p:nvSpPr>
        <p:spPr>
          <a:xfrm>
            <a:off x="468899" y="1282400"/>
            <a:ext cx="32037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Strategy Pattern </a:t>
            </a:r>
            <a:endParaRPr b="1"/>
          </a:p>
          <a:p>
            <a:pPr indent="0" lvl="0" marL="0" rtl="0" algn="l">
              <a:spcBef>
                <a:spcPts val="1000"/>
              </a:spcBef>
              <a:spcAft>
                <a:spcPts val="0"/>
              </a:spcAft>
              <a:buNone/>
            </a:pPr>
            <a:r>
              <a:t/>
            </a:r>
            <a:endParaRPr/>
          </a:p>
          <a:p>
            <a:pPr indent="0" lvl="0" marL="0" rtl="0" algn="l">
              <a:spcBef>
                <a:spcPts val="1000"/>
              </a:spcBef>
              <a:spcAft>
                <a:spcPts val="0"/>
              </a:spcAft>
              <a:buNone/>
            </a:pPr>
            <a:r>
              <a:rPr lang="sv-SE"/>
              <a:t>Defines family of algorithms, encapsulates them, makes them interchangeable.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283" name="Google Shape;283;p25"/>
          <p:cNvPicPr preferRelativeResize="0"/>
          <p:nvPr/>
        </p:nvPicPr>
        <p:blipFill>
          <a:blip r:embed="rId3">
            <a:alphaModFix/>
          </a:blip>
          <a:stretch>
            <a:fillRect/>
          </a:stretch>
        </p:blipFill>
        <p:spPr>
          <a:xfrm>
            <a:off x="6987100" y="3084061"/>
            <a:ext cx="1637850" cy="1640662"/>
          </a:xfrm>
          <a:prstGeom prst="rect">
            <a:avLst/>
          </a:prstGeom>
          <a:noFill/>
          <a:ln>
            <a:noFill/>
          </a:ln>
        </p:spPr>
      </p:pic>
      <p:pic>
        <p:nvPicPr>
          <p:cNvPr id="284" name="Google Shape;284;p25"/>
          <p:cNvPicPr preferRelativeResize="0"/>
          <p:nvPr/>
        </p:nvPicPr>
        <p:blipFill>
          <a:blip r:embed="rId4">
            <a:alphaModFix/>
          </a:blip>
          <a:stretch>
            <a:fillRect/>
          </a:stretch>
        </p:blipFill>
        <p:spPr>
          <a:xfrm>
            <a:off x="6617695" y="1900800"/>
            <a:ext cx="1782487" cy="1183256"/>
          </a:xfrm>
          <a:prstGeom prst="rect">
            <a:avLst/>
          </a:prstGeom>
          <a:noFill/>
          <a:ln>
            <a:noFill/>
          </a:ln>
        </p:spPr>
      </p:pic>
      <p:pic>
        <p:nvPicPr>
          <p:cNvPr id="285" name="Google Shape;285;p25"/>
          <p:cNvPicPr preferRelativeResize="0"/>
          <p:nvPr/>
        </p:nvPicPr>
        <p:blipFill>
          <a:blip r:embed="rId5">
            <a:alphaModFix/>
          </a:blip>
          <a:stretch>
            <a:fillRect/>
          </a:stretch>
        </p:blipFill>
        <p:spPr>
          <a:xfrm>
            <a:off x="3846275" y="1435163"/>
            <a:ext cx="2143125" cy="1928813"/>
          </a:xfrm>
          <a:prstGeom prst="rect">
            <a:avLst/>
          </a:prstGeom>
          <a:noFill/>
          <a:ln>
            <a:noFill/>
          </a:ln>
        </p:spPr>
      </p:pic>
      <p:pic>
        <p:nvPicPr>
          <p:cNvPr id="286" name="Google Shape;286;p25"/>
          <p:cNvPicPr preferRelativeResize="0"/>
          <p:nvPr/>
        </p:nvPicPr>
        <p:blipFill>
          <a:blip r:embed="rId6">
            <a:alphaModFix/>
          </a:blip>
          <a:stretch>
            <a:fillRect/>
          </a:stretch>
        </p:blipFill>
        <p:spPr>
          <a:xfrm>
            <a:off x="5071775" y="3363975"/>
            <a:ext cx="1504330" cy="1499307"/>
          </a:xfrm>
          <a:prstGeom prst="rect">
            <a:avLst/>
          </a:prstGeom>
          <a:noFill/>
          <a:ln>
            <a:noFill/>
          </a:ln>
        </p:spPr>
      </p:pic>
      <p:sp>
        <p:nvSpPr>
          <p:cNvPr id="287" name="Google Shape;287;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Motivation</a:t>
            </a:r>
            <a:endParaRPr/>
          </a:p>
        </p:txBody>
      </p:sp>
      <p:pic>
        <p:nvPicPr>
          <p:cNvPr id="293" name="Google Shape;293;p26"/>
          <p:cNvPicPr preferRelativeResize="0"/>
          <p:nvPr/>
        </p:nvPicPr>
        <p:blipFill>
          <a:blip r:embed="rId3">
            <a:alphaModFix/>
          </a:blip>
          <a:stretch>
            <a:fillRect/>
          </a:stretch>
        </p:blipFill>
        <p:spPr>
          <a:xfrm>
            <a:off x="1624925" y="1246713"/>
            <a:ext cx="5816758" cy="3636824"/>
          </a:xfrm>
          <a:prstGeom prst="rect">
            <a:avLst/>
          </a:prstGeom>
          <a:noFill/>
          <a:ln>
            <a:noFill/>
          </a:ln>
        </p:spPr>
      </p:pic>
      <p:sp>
        <p:nvSpPr>
          <p:cNvPr id="294" name="Google Shape;294;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Motivation</a:t>
            </a:r>
            <a:endParaRPr/>
          </a:p>
        </p:txBody>
      </p:sp>
      <p:sp>
        <p:nvSpPr>
          <p:cNvPr id="300" name="Google Shape;300;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700">
                <a:latin typeface="Consolas"/>
                <a:ea typeface="Consolas"/>
                <a:cs typeface="Consolas"/>
                <a:sym typeface="Consolas"/>
              </a:rPr>
              <a:t>Pizza orderPizza(){</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Pizza pizza = new Pizza();</a:t>
            </a:r>
            <a:endParaRPr sz="1700">
              <a:latin typeface="Consolas"/>
              <a:ea typeface="Consolas"/>
              <a:cs typeface="Consolas"/>
              <a:sym typeface="Consolas"/>
            </a:endParaRPr>
          </a:p>
          <a:p>
            <a:pPr indent="0" lvl="0" marL="0" rtl="0" algn="l">
              <a:spcBef>
                <a:spcPts val="1000"/>
              </a:spcBef>
              <a:spcAft>
                <a:spcPts val="0"/>
              </a:spcAft>
              <a:buNone/>
            </a:pPr>
            <a:r>
              <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pizza.prepare();</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pizza.bake();</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pizza.cut();</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pizza.box();</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	return pizza;</a:t>
            </a:r>
            <a:endParaRPr sz="1700">
              <a:latin typeface="Consolas"/>
              <a:ea typeface="Consolas"/>
              <a:cs typeface="Consolas"/>
              <a:sym typeface="Consolas"/>
            </a:endParaRPr>
          </a:p>
          <a:p>
            <a:pPr indent="0" lvl="0" marL="0" rtl="0" algn="l">
              <a:spcBef>
                <a:spcPts val="1000"/>
              </a:spcBef>
              <a:spcAft>
                <a:spcPts val="0"/>
              </a:spcAft>
              <a:buNone/>
            </a:pPr>
            <a:r>
              <a:rPr lang="sv-SE" sz="1700">
                <a:latin typeface="Consolas"/>
                <a:ea typeface="Consolas"/>
                <a:cs typeface="Consolas"/>
                <a:sym typeface="Consolas"/>
              </a:rPr>
              <a:t>}</a:t>
            </a:r>
            <a:endParaRPr sz="1700">
              <a:latin typeface="Consolas"/>
              <a:ea typeface="Consolas"/>
              <a:cs typeface="Consolas"/>
              <a:sym typeface="Consolas"/>
            </a:endParaRPr>
          </a:p>
        </p:txBody>
      </p:sp>
      <p:sp>
        <p:nvSpPr>
          <p:cNvPr id="301" name="Google Shape;301;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02" name="Google Shape;302;p27"/>
          <p:cNvSpPr/>
          <p:nvPr/>
        </p:nvSpPr>
        <p:spPr>
          <a:xfrm>
            <a:off x="4572000" y="1631325"/>
            <a:ext cx="1533300" cy="62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Create a pizza.</a:t>
            </a:r>
            <a:endParaRPr/>
          </a:p>
        </p:txBody>
      </p:sp>
      <p:sp>
        <p:nvSpPr>
          <p:cNvPr id="303" name="Google Shape;303;p27"/>
          <p:cNvSpPr/>
          <p:nvPr/>
        </p:nvSpPr>
        <p:spPr>
          <a:xfrm>
            <a:off x="4449600" y="2733100"/>
            <a:ext cx="1778100" cy="62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Prepare that pizza.</a:t>
            </a:r>
            <a:endParaRPr/>
          </a:p>
        </p:txBody>
      </p:sp>
      <p:sp>
        <p:nvSpPr>
          <p:cNvPr id="304" name="Google Shape;304;p27"/>
          <p:cNvSpPr/>
          <p:nvPr/>
        </p:nvSpPr>
        <p:spPr>
          <a:xfrm>
            <a:off x="4400550" y="3834875"/>
            <a:ext cx="1876200" cy="62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Ship the pizza out.</a:t>
            </a:r>
            <a:endParaRPr/>
          </a:p>
        </p:txBody>
      </p:sp>
      <p:cxnSp>
        <p:nvCxnSpPr>
          <p:cNvPr id="305" name="Google Shape;305;p27"/>
          <p:cNvCxnSpPr>
            <a:stCxn id="302" idx="2"/>
            <a:endCxn id="303" idx="0"/>
          </p:cNvCxnSpPr>
          <p:nvPr/>
        </p:nvCxnSpPr>
        <p:spPr>
          <a:xfrm>
            <a:off x="5338650" y="2255325"/>
            <a:ext cx="0" cy="477900"/>
          </a:xfrm>
          <a:prstGeom prst="straightConnector1">
            <a:avLst/>
          </a:prstGeom>
          <a:noFill/>
          <a:ln cap="flat" cmpd="sng" w="9525">
            <a:solidFill>
              <a:schemeClr val="dk2"/>
            </a:solidFill>
            <a:prstDash val="solid"/>
            <a:round/>
            <a:headEnd len="med" w="med" type="none"/>
            <a:tailEnd len="med" w="med" type="triangle"/>
          </a:ln>
        </p:spPr>
      </p:cxnSp>
      <p:cxnSp>
        <p:nvCxnSpPr>
          <p:cNvPr id="306" name="Google Shape;306;p27"/>
          <p:cNvCxnSpPr>
            <a:stCxn id="303" idx="2"/>
            <a:endCxn id="304" idx="0"/>
          </p:cNvCxnSpPr>
          <p:nvPr/>
        </p:nvCxnSpPr>
        <p:spPr>
          <a:xfrm>
            <a:off x="5338650" y="3357100"/>
            <a:ext cx="0" cy="477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First Try</a:t>
            </a:r>
            <a:endParaRPr/>
          </a:p>
        </p:txBody>
      </p:sp>
      <p:sp>
        <p:nvSpPr>
          <p:cNvPr id="312" name="Google Shape;312;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900">
                <a:latin typeface="Consolas"/>
                <a:ea typeface="Consolas"/>
                <a:cs typeface="Consolas"/>
                <a:sym typeface="Consolas"/>
              </a:rPr>
              <a:t>Pizza orderPizza(String type){</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Pizza pizza;</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a:t>
            </a:r>
            <a:r>
              <a:rPr b="1" lang="sv-SE" sz="1900">
                <a:latin typeface="Consolas"/>
                <a:ea typeface="Consolas"/>
                <a:cs typeface="Consolas"/>
                <a:sym typeface="Consolas"/>
              </a:rPr>
              <a:t>if (type.equals(“cheese”)){</a:t>
            </a:r>
            <a:endParaRPr b="1" sz="1900">
              <a:latin typeface="Consolas"/>
              <a:ea typeface="Consolas"/>
              <a:cs typeface="Consolas"/>
              <a:sym typeface="Consolas"/>
            </a:endParaRPr>
          </a:p>
          <a:p>
            <a:pPr indent="0" lvl="0" marL="0" rtl="0" algn="l">
              <a:spcBef>
                <a:spcPts val="1000"/>
              </a:spcBef>
              <a:spcAft>
                <a:spcPts val="0"/>
              </a:spcAft>
              <a:buNone/>
            </a:pPr>
            <a:r>
              <a:rPr b="1" lang="sv-SE" sz="1900">
                <a:latin typeface="Consolas"/>
                <a:ea typeface="Consolas"/>
                <a:cs typeface="Consolas"/>
                <a:sym typeface="Consolas"/>
              </a:rPr>
              <a:t>		pizza = new CheesePizza();</a:t>
            </a:r>
            <a:endParaRPr b="1" sz="1900">
              <a:latin typeface="Consolas"/>
              <a:ea typeface="Consolas"/>
              <a:cs typeface="Consolas"/>
              <a:sym typeface="Consolas"/>
            </a:endParaRPr>
          </a:p>
          <a:p>
            <a:pPr indent="0" lvl="0" marL="0" rtl="0" algn="l">
              <a:spcBef>
                <a:spcPts val="1000"/>
              </a:spcBef>
              <a:spcAft>
                <a:spcPts val="0"/>
              </a:spcAft>
              <a:buNone/>
            </a:pPr>
            <a:r>
              <a:rPr b="1" lang="sv-SE" sz="1900">
                <a:latin typeface="Consolas"/>
                <a:ea typeface="Consolas"/>
                <a:cs typeface="Consolas"/>
                <a:sym typeface="Consolas"/>
              </a:rPr>
              <a:t>	else if(type.equals(“pepperoni”)){</a:t>
            </a:r>
            <a:endParaRPr b="1" sz="1900">
              <a:latin typeface="Consolas"/>
              <a:ea typeface="Consolas"/>
              <a:cs typeface="Consolas"/>
              <a:sym typeface="Consolas"/>
            </a:endParaRPr>
          </a:p>
          <a:p>
            <a:pPr indent="0" lvl="0" marL="0" rtl="0" algn="l">
              <a:spcBef>
                <a:spcPts val="1000"/>
              </a:spcBef>
              <a:spcAft>
                <a:spcPts val="0"/>
              </a:spcAft>
              <a:buNone/>
            </a:pPr>
            <a:r>
              <a:rPr b="1" lang="sv-SE" sz="1900">
                <a:latin typeface="Consolas"/>
                <a:ea typeface="Consolas"/>
                <a:cs typeface="Consolas"/>
                <a:sym typeface="Consolas"/>
              </a:rPr>
              <a:t>		pizza = new PepperoniPizza();</a:t>
            </a:r>
            <a:endParaRPr b="1" sz="1900">
              <a:latin typeface="Consolas"/>
              <a:ea typeface="Consolas"/>
              <a:cs typeface="Consolas"/>
              <a:sym typeface="Consolas"/>
            </a:endParaRPr>
          </a:p>
          <a:p>
            <a:pPr indent="0" lvl="0" marL="0" rtl="0" algn="l">
              <a:spcBef>
                <a:spcPts val="1000"/>
              </a:spcBef>
              <a:spcAft>
                <a:spcPts val="0"/>
              </a:spcAft>
              <a:buNone/>
            </a:pPr>
            <a:r>
              <a:rPr b="1" lang="sv-SE" sz="1900">
                <a:latin typeface="Consolas"/>
                <a:ea typeface="Consolas"/>
                <a:cs typeface="Consolas"/>
                <a:sym typeface="Consolas"/>
              </a:rPr>
              <a:t>	} </a:t>
            </a:r>
            <a:endParaRPr b="1"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 Prep methods</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a:t>
            </a:r>
            <a:endParaRPr sz="1900">
              <a:latin typeface="Consolas"/>
              <a:ea typeface="Consolas"/>
              <a:cs typeface="Consolas"/>
              <a:sym typeface="Consolas"/>
            </a:endParaRPr>
          </a:p>
        </p:txBody>
      </p:sp>
      <p:sp>
        <p:nvSpPr>
          <p:cNvPr id="313" name="Google Shape;313;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Motivation</a:t>
            </a:r>
            <a:endParaRPr/>
          </a:p>
        </p:txBody>
      </p:sp>
      <p:sp>
        <p:nvSpPr>
          <p:cNvPr id="319" name="Google Shape;319;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400">
                <a:latin typeface="Consolas"/>
                <a:ea typeface="Consolas"/>
                <a:cs typeface="Consolas"/>
                <a:sym typeface="Consolas"/>
              </a:rPr>
              <a:t>Pizza orderPizza(String type){</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Pizza pizza;</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if (type.equals(“cheese”)){</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pizza = new CheesePizza();</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a:t>
            </a:r>
            <a:r>
              <a:rPr lang="sv-SE" sz="1400" strike="sngStrike">
                <a:latin typeface="Consolas"/>
                <a:ea typeface="Consolas"/>
                <a:cs typeface="Consolas"/>
                <a:sym typeface="Consolas"/>
              </a:rPr>
              <a:t>else if(type.equals(“pepperoni”)){</a:t>
            </a:r>
            <a:endParaRPr sz="1400" strike="sngStrike">
              <a:latin typeface="Consolas"/>
              <a:ea typeface="Consolas"/>
              <a:cs typeface="Consolas"/>
              <a:sym typeface="Consolas"/>
            </a:endParaRPr>
          </a:p>
          <a:p>
            <a:pPr indent="0" lvl="0" marL="0" rtl="0" algn="l">
              <a:spcBef>
                <a:spcPts val="1000"/>
              </a:spcBef>
              <a:spcAft>
                <a:spcPts val="0"/>
              </a:spcAft>
              <a:buNone/>
            </a:pPr>
            <a:r>
              <a:rPr lang="sv-SE" sz="1400" strike="sngStrike">
                <a:latin typeface="Consolas"/>
                <a:ea typeface="Consolas"/>
                <a:cs typeface="Consolas"/>
                <a:sym typeface="Consolas"/>
              </a:rPr>
              <a:t>		pizza = new PepperoniPizza();</a:t>
            </a:r>
            <a:endParaRPr sz="1400" strike="sngStrike">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 </a:t>
            </a:r>
            <a:r>
              <a:rPr b="1" lang="sv-SE" sz="1400">
                <a:latin typeface="Consolas"/>
                <a:ea typeface="Consolas"/>
                <a:cs typeface="Consolas"/>
                <a:sym typeface="Consolas"/>
              </a:rPr>
              <a:t>else if(type.equals(“kebab”)){</a:t>
            </a:r>
            <a:endParaRPr b="1" sz="1400">
              <a:latin typeface="Consolas"/>
              <a:ea typeface="Consolas"/>
              <a:cs typeface="Consolas"/>
              <a:sym typeface="Consolas"/>
            </a:endParaRPr>
          </a:p>
          <a:p>
            <a:pPr indent="0" lvl="0" marL="0" rtl="0" algn="l">
              <a:spcBef>
                <a:spcPts val="1000"/>
              </a:spcBef>
              <a:spcAft>
                <a:spcPts val="0"/>
              </a:spcAft>
              <a:buNone/>
            </a:pPr>
            <a:r>
              <a:rPr b="1" lang="sv-SE" sz="1400">
                <a:latin typeface="Consolas"/>
                <a:ea typeface="Consolas"/>
                <a:cs typeface="Consolas"/>
                <a:sym typeface="Consolas"/>
              </a:rPr>
              <a:t>		pizza = new KebabPizza();</a:t>
            </a:r>
            <a:endParaRPr b="1" sz="1400">
              <a:latin typeface="Consolas"/>
              <a:ea typeface="Consolas"/>
              <a:cs typeface="Consolas"/>
              <a:sym typeface="Consolas"/>
            </a:endParaRPr>
          </a:p>
          <a:p>
            <a:pPr indent="0" lvl="0" marL="0" rtl="0" algn="l">
              <a:spcBef>
                <a:spcPts val="1000"/>
              </a:spcBef>
              <a:spcAft>
                <a:spcPts val="0"/>
              </a:spcAft>
              <a:buNone/>
            </a:pPr>
            <a:r>
              <a:rPr b="1" lang="sv-SE" sz="1400">
                <a:latin typeface="Consolas"/>
                <a:ea typeface="Consolas"/>
                <a:cs typeface="Consolas"/>
                <a:sym typeface="Consolas"/>
              </a:rPr>
              <a:t>	}</a:t>
            </a:r>
            <a:endParaRPr b="1"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 Prep methods</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320" name="Google Shape;320;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Motivation</a:t>
            </a:r>
            <a:endParaRPr/>
          </a:p>
        </p:txBody>
      </p:sp>
      <p:sp>
        <p:nvSpPr>
          <p:cNvPr id="326" name="Google Shape;326;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900">
                <a:latin typeface="Consolas"/>
                <a:ea typeface="Consolas"/>
                <a:cs typeface="Consolas"/>
                <a:sym typeface="Consolas"/>
              </a:rPr>
              <a:t>Pizza orderPizza(String type){</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Pizza pizza;</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pizza.prepare();</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pizza.bake();</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pizza.cut();</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pizza.box();</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	return pizza;</a:t>
            </a:r>
            <a:endParaRPr sz="1900">
              <a:latin typeface="Consolas"/>
              <a:ea typeface="Consolas"/>
              <a:cs typeface="Consolas"/>
              <a:sym typeface="Consolas"/>
            </a:endParaRPr>
          </a:p>
          <a:p>
            <a:pPr indent="0" lvl="0" marL="0" rtl="0" algn="l">
              <a:spcBef>
                <a:spcPts val="1000"/>
              </a:spcBef>
              <a:spcAft>
                <a:spcPts val="0"/>
              </a:spcAft>
              <a:buNone/>
            </a:pPr>
            <a:r>
              <a:rPr lang="sv-SE" sz="1900">
                <a:latin typeface="Consolas"/>
                <a:ea typeface="Consolas"/>
                <a:cs typeface="Consolas"/>
                <a:sym typeface="Consolas"/>
              </a:rPr>
              <a:t>}</a:t>
            </a:r>
            <a:endParaRPr sz="1900">
              <a:latin typeface="Consolas"/>
              <a:ea typeface="Consolas"/>
              <a:cs typeface="Consolas"/>
              <a:sym typeface="Consolas"/>
            </a:endParaRPr>
          </a:p>
        </p:txBody>
      </p:sp>
      <p:sp>
        <p:nvSpPr>
          <p:cNvPr id="327" name="Google Shape;327;p30"/>
          <p:cNvSpPr/>
          <p:nvPr/>
        </p:nvSpPr>
        <p:spPr>
          <a:xfrm>
            <a:off x="837925" y="1765025"/>
            <a:ext cx="3686400" cy="4614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5674900" y="2926650"/>
            <a:ext cx="2790600" cy="1614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SimplePizzaFactory</a:t>
            </a:r>
            <a:endParaRPr b="1"/>
          </a:p>
        </p:txBody>
      </p:sp>
      <p:cxnSp>
        <p:nvCxnSpPr>
          <p:cNvPr id="329" name="Google Shape;329;p30"/>
          <p:cNvCxnSpPr>
            <a:stCxn id="327" idx="3"/>
            <a:endCxn id="328" idx="1"/>
          </p:cNvCxnSpPr>
          <p:nvPr/>
        </p:nvCxnSpPr>
        <p:spPr>
          <a:xfrm>
            <a:off x="4524325" y="1995725"/>
            <a:ext cx="1559100" cy="1167300"/>
          </a:xfrm>
          <a:prstGeom prst="straightConnector1">
            <a:avLst/>
          </a:prstGeom>
          <a:noFill/>
          <a:ln cap="flat" cmpd="sng" w="19050">
            <a:solidFill>
              <a:schemeClr val="dk2"/>
            </a:solidFill>
            <a:prstDash val="solid"/>
            <a:round/>
            <a:headEnd len="med" w="med" type="none"/>
            <a:tailEnd len="med" w="med" type="triangle"/>
          </a:ln>
        </p:spPr>
      </p:cxnSp>
      <p:sp>
        <p:nvSpPr>
          <p:cNvPr id="330" name="Google Shape;330;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Simple Factory</a:t>
            </a:r>
            <a:endParaRPr/>
          </a:p>
        </p:txBody>
      </p:sp>
      <p:sp>
        <p:nvSpPr>
          <p:cNvPr id="336" name="Google Shape;336;p31"/>
          <p:cNvSpPr/>
          <p:nvPr/>
        </p:nvSpPr>
        <p:spPr>
          <a:xfrm>
            <a:off x="457200" y="1179948"/>
            <a:ext cx="2375400" cy="1284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PizzaStore</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SimplePizzaFactory factory</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orderPizza(String)</a:t>
            </a:r>
            <a:endParaRPr/>
          </a:p>
          <a:p>
            <a:pPr indent="0" lvl="0" marL="0" rtl="0" algn="l">
              <a:spcBef>
                <a:spcPts val="0"/>
              </a:spcBef>
              <a:spcAft>
                <a:spcPts val="0"/>
              </a:spcAft>
              <a:buNone/>
            </a:pPr>
            <a:r>
              <a:t/>
            </a:r>
            <a:endParaRPr/>
          </a:p>
        </p:txBody>
      </p:sp>
      <p:cxnSp>
        <p:nvCxnSpPr>
          <p:cNvPr id="337" name="Google Shape;337;p31"/>
          <p:cNvCxnSpPr/>
          <p:nvPr/>
        </p:nvCxnSpPr>
        <p:spPr>
          <a:xfrm>
            <a:off x="457200" y="1519557"/>
            <a:ext cx="2375400" cy="0"/>
          </a:xfrm>
          <a:prstGeom prst="straightConnector1">
            <a:avLst/>
          </a:prstGeom>
          <a:noFill/>
          <a:ln cap="flat" cmpd="sng" w="19050">
            <a:solidFill>
              <a:schemeClr val="dk2"/>
            </a:solidFill>
            <a:prstDash val="solid"/>
            <a:round/>
            <a:headEnd len="med" w="med" type="none"/>
            <a:tailEnd len="med" w="med" type="none"/>
          </a:ln>
        </p:spPr>
      </p:cxnSp>
      <p:cxnSp>
        <p:nvCxnSpPr>
          <p:cNvPr id="338" name="Google Shape;338;p31"/>
          <p:cNvCxnSpPr/>
          <p:nvPr/>
        </p:nvCxnSpPr>
        <p:spPr>
          <a:xfrm>
            <a:off x="457200" y="1955687"/>
            <a:ext cx="2375400" cy="0"/>
          </a:xfrm>
          <a:prstGeom prst="straightConnector1">
            <a:avLst/>
          </a:prstGeom>
          <a:noFill/>
          <a:ln cap="flat" cmpd="sng" w="19050">
            <a:solidFill>
              <a:schemeClr val="dk2"/>
            </a:solidFill>
            <a:prstDash val="solid"/>
            <a:round/>
            <a:headEnd len="med" w="med" type="none"/>
            <a:tailEnd len="med" w="med" type="none"/>
          </a:ln>
        </p:spPr>
      </p:cxnSp>
      <p:sp>
        <p:nvSpPr>
          <p:cNvPr id="339" name="Google Shape;339;p31"/>
          <p:cNvSpPr/>
          <p:nvPr/>
        </p:nvSpPr>
        <p:spPr>
          <a:xfrm>
            <a:off x="3274790" y="1474556"/>
            <a:ext cx="2375400" cy="76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SimplePizzaFactory</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createPizza(String)</a:t>
            </a:r>
            <a:endParaRPr/>
          </a:p>
          <a:p>
            <a:pPr indent="0" lvl="0" marL="0" rtl="0" algn="l">
              <a:spcBef>
                <a:spcPts val="0"/>
              </a:spcBef>
              <a:spcAft>
                <a:spcPts val="0"/>
              </a:spcAft>
              <a:buNone/>
            </a:pPr>
            <a:r>
              <a:t/>
            </a:r>
            <a:endParaRPr/>
          </a:p>
        </p:txBody>
      </p:sp>
      <p:cxnSp>
        <p:nvCxnSpPr>
          <p:cNvPr id="340" name="Google Shape;340;p31"/>
          <p:cNvCxnSpPr/>
          <p:nvPr/>
        </p:nvCxnSpPr>
        <p:spPr>
          <a:xfrm>
            <a:off x="3274784" y="1801178"/>
            <a:ext cx="2375400" cy="0"/>
          </a:xfrm>
          <a:prstGeom prst="straightConnector1">
            <a:avLst/>
          </a:prstGeom>
          <a:noFill/>
          <a:ln cap="flat" cmpd="sng" w="19050">
            <a:solidFill>
              <a:schemeClr val="dk2"/>
            </a:solidFill>
            <a:prstDash val="solid"/>
            <a:round/>
            <a:headEnd len="med" w="med" type="none"/>
            <a:tailEnd len="med" w="med" type="none"/>
          </a:ln>
        </p:spPr>
      </p:cxnSp>
      <p:cxnSp>
        <p:nvCxnSpPr>
          <p:cNvPr id="341" name="Google Shape;341;p31"/>
          <p:cNvCxnSpPr/>
          <p:nvPr/>
        </p:nvCxnSpPr>
        <p:spPr>
          <a:xfrm>
            <a:off x="2832534" y="1836524"/>
            <a:ext cx="463800" cy="0"/>
          </a:xfrm>
          <a:prstGeom prst="straightConnector1">
            <a:avLst/>
          </a:prstGeom>
          <a:noFill/>
          <a:ln cap="flat" cmpd="sng" w="28575">
            <a:solidFill>
              <a:schemeClr val="dk2"/>
            </a:solidFill>
            <a:prstDash val="solid"/>
            <a:round/>
            <a:headEnd len="med" w="med" type="diamond"/>
            <a:tailEnd len="med" w="med" type="none"/>
          </a:ln>
        </p:spPr>
      </p:cxnSp>
      <p:sp>
        <p:nvSpPr>
          <p:cNvPr id="342" name="Google Shape;342;p31"/>
          <p:cNvSpPr/>
          <p:nvPr/>
        </p:nvSpPr>
        <p:spPr>
          <a:xfrm>
            <a:off x="6255825" y="1179949"/>
            <a:ext cx="2375400" cy="157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Pizza</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prepare()</a:t>
            </a:r>
            <a:endParaRPr i="1"/>
          </a:p>
          <a:p>
            <a:pPr indent="0" lvl="0" marL="0" rtl="0" algn="l">
              <a:spcBef>
                <a:spcPts val="0"/>
              </a:spcBef>
              <a:spcAft>
                <a:spcPts val="0"/>
              </a:spcAft>
              <a:buNone/>
            </a:pPr>
            <a:r>
              <a:rPr i="1" lang="sv-SE"/>
              <a:t>bake()</a:t>
            </a:r>
            <a:endParaRPr i="1"/>
          </a:p>
          <a:p>
            <a:pPr indent="0" lvl="0" marL="0" rtl="0" algn="l">
              <a:spcBef>
                <a:spcPts val="0"/>
              </a:spcBef>
              <a:spcAft>
                <a:spcPts val="0"/>
              </a:spcAft>
              <a:buNone/>
            </a:pPr>
            <a:r>
              <a:rPr i="1" lang="sv-SE"/>
              <a:t>cut()</a:t>
            </a:r>
            <a:endParaRPr i="1"/>
          </a:p>
          <a:p>
            <a:pPr indent="0" lvl="0" marL="0" rtl="0" algn="l">
              <a:spcBef>
                <a:spcPts val="0"/>
              </a:spcBef>
              <a:spcAft>
                <a:spcPts val="0"/>
              </a:spcAft>
              <a:buNone/>
            </a:pPr>
            <a:r>
              <a:rPr i="1" lang="sv-SE"/>
              <a:t>box()</a:t>
            </a:r>
            <a:endParaRPr/>
          </a:p>
        </p:txBody>
      </p:sp>
      <p:cxnSp>
        <p:nvCxnSpPr>
          <p:cNvPr id="343" name="Google Shape;343;p31"/>
          <p:cNvCxnSpPr/>
          <p:nvPr/>
        </p:nvCxnSpPr>
        <p:spPr>
          <a:xfrm>
            <a:off x="6255815" y="1689341"/>
            <a:ext cx="2375400" cy="0"/>
          </a:xfrm>
          <a:prstGeom prst="straightConnector1">
            <a:avLst/>
          </a:prstGeom>
          <a:noFill/>
          <a:ln cap="flat" cmpd="sng" w="19050">
            <a:solidFill>
              <a:schemeClr val="dk2"/>
            </a:solidFill>
            <a:prstDash val="solid"/>
            <a:round/>
            <a:headEnd len="med" w="med" type="none"/>
            <a:tailEnd len="med" w="med" type="none"/>
          </a:ln>
        </p:spPr>
      </p:cxnSp>
      <p:sp>
        <p:nvSpPr>
          <p:cNvPr id="344" name="Google Shape;344;p31"/>
          <p:cNvSpPr/>
          <p:nvPr/>
        </p:nvSpPr>
        <p:spPr>
          <a:xfrm>
            <a:off x="3884000" y="3233200"/>
            <a:ext cx="1476600" cy="1375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CheesePizza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prepare()</a:t>
            </a:r>
            <a:endParaRPr/>
          </a:p>
          <a:p>
            <a:pPr indent="0" lvl="0" marL="0" rtl="0" algn="l">
              <a:spcBef>
                <a:spcPts val="0"/>
              </a:spcBef>
              <a:spcAft>
                <a:spcPts val="0"/>
              </a:spcAft>
              <a:buNone/>
            </a:pPr>
            <a:r>
              <a:rPr lang="sv-SE"/>
              <a:t>bake()</a:t>
            </a:r>
            <a:endParaRPr/>
          </a:p>
          <a:p>
            <a:pPr indent="0" lvl="0" marL="0" rtl="0" algn="l">
              <a:spcBef>
                <a:spcPts val="0"/>
              </a:spcBef>
              <a:spcAft>
                <a:spcPts val="0"/>
              </a:spcAft>
              <a:buNone/>
            </a:pPr>
            <a:r>
              <a:rPr lang="sv-SE"/>
              <a:t>cut()</a:t>
            </a:r>
            <a:endParaRPr/>
          </a:p>
          <a:p>
            <a:pPr indent="0" lvl="0" marL="0" rtl="0" algn="l">
              <a:spcBef>
                <a:spcPts val="0"/>
              </a:spcBef>
              <a:spcAft>
                <a:spcPts val="0"/>
              </a:spcAft>
              <a:buNone/>
            </a:pPr>
            <a:r>
              <a:rPr lang="sv-SE"/>
              <a:t>box()</a:t>
            </a:r>
            <a:endParaRPr/>
          </a:p>
        </p:txBody>
      </p:sp>
      <p:cxnSp>
        <p:nvCxnSpPr>
          <p:cNvPr id="345" name="Google Shape;345;p31"/>
          <p:cNvCxnSpPr/>
          <p:nvPr/>
        </p:nvCxnSpPr>
        <p:spPr>
          <a:xfrm>
            <a:off x="3884035" y="3570904"/>
            <a:ext cx="1476600" cy="0"/>
          </a:xfrm>
          <a:prstGeom prst="straightConnector1">
            <a:avLst/>
          </a:prstGeom>
          <a:noFill/>
          <a:ln cap="flat" cmpd="sng" w="19050">
            <a:solidFill>
              <a:schemeClr val="dk2"/>
            </a:solidFill>
            <a:prstDash val="solid"/>
            <a:round/>
            <a:headEnd len="med" w="med" type="none"/>
            <a:tailEnd len="med" w="med" type="none"/>
          </a:ln>
        </p:spPr>
      </p:cxnSp>
      <p:sp>
        <p:nvSpPr>
          <p:cNvPr id="346" name="Google Shape;346;p31"/>
          <p:cNvSpPr/>
          <p:nvPr/>
        </p:nvSpPr>
        <p:spPr>
          <a:xfrm>
            <a:off x="5415750" y="3233200"/>
            <a:ext cx="1710300" cy="1375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PepperoniPizza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prepare()</a:t>
            </a:r>
            <a:endParaRPr/>
          </a:p>
          <a:p>
            <a:pPr indent="0" lvl="0" marL="0" rtl="0" algn="l">
              <a:spcBef>
                <a:spcPts val="0"/>
              </a:spcBef>
              <a:spcAft>
                <a:spcPts val="0"/>
              </a:spcAft>
              <a:buNone/>
            </a:pPr>
            <a:r>
              <a:rPr lang="sv-SE"/>
              <a:t>bake()</a:t>
            </a:r>
            <a:endParaRPr/>
          </a:p>
          <a:p>
            <a:pPr indent="0" lvl="0" marL="0" rtl="0" algn="l">
              <a:spcBef>
                <a:spcPts val="0"/>
              </a:spcBef>
              <a:spcAft>
                <a:spcPts val="0"/>
              </a:spcAft>
              <a:buNone/>
            </a:pPr>
            <a:r>
              <a:rPr lang="sv-SE"/>
              <a:t>cut()</a:t>
            </a:r>
            <a:endParaRPr/>
          </a:p>
          <a:p>
            <a:pPr indent="0" lvl="0" marL="0" rtl="0" algn="l">
              <a:spcBef>
                <a:spcPts val="0"/>
              </a:spcBef>
              <a:spcAft>
                <a:spcPts val="0"/>
              </a:spcAft>
              <a:buNone/>
            </a:pPr>
            <a:r>
              <a:rPr lang="sv-SE"/>
              <a:t>box()</a:t>
            </a:r>
            <a:endParaRPr/>
          </a:p>
        </p:txBody>
      </p:sp>
      <p:cxnSp>
        <p:nvCxnSpPr>
          <p:cNvPr id="347" name="Google Shape;347;p31"/>
          <p:cNvCxnSpPr/>
          <p:nvPr/>
        </p:nvCxnSpPr>
        <p:spPr>
          <a:xfrm>
            <a:off x="5430253" y="3570909"/>
            <a:ext cx="1710300" cy="0"/>
          </a:xfrm>
          <a:prstGeom prst="straightConnector1">
            <a:avLst/>
          </a:prstGeom>
          <a:noFill/>
          <a:ln cap="flat" cmpd="sng" w="19050">
            <a:solidFill>
              <a:schemeClr val="dk2"/>
            </a:solidFill>
            <a:prstDash val="solid"/>
            <a:round/>
            <a:headEnd len="med" w="med" type="none"/>
            <a:tailEnd len="med" w="med" type="none"/>
          </a:ln>
        </p:spPr>
      </p:cxnSp>
      <p:sp>
        <p:nvSpPr>
          <p:cNvPr id="348" name="Google Shape;348;p31"/>
          <p:cNvSpPr/>
          <p:nvPr/>
        </p:nvSpPr>
        <p:spPr>
          <a:xfrm>
            <a:off x="7210200" y="3233200"/>
            <a:ext cx="1476600" cy="1375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Kebab</a:t>
            </a:r>
            <a:r>
              <a:rPr b="1" lang="sv-SE"/>
              <a:t>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prepare()</a:t>
            </a:r>
            <a:endParaRPr/>
          </a:p>
          <a:p>
            <a:pPr indent="0" lvl="0" marL="0" rtl="0" algn="l">
              <a:spcBef>
                <a:spcPts val="0"/>
              </a:spcBef>
              <a:spcAft>
                <a:spcPts val="0"/>
              </a:spcAft>
              <a:buNone/>
            </a:pPr>
            <a:r>
              <a:rPr lang="sv-SE"/>
              <a:t>bake()</a:t>
            </a:r>
            <a:endParaRPr/>
          </a:p>
          <a:p>
            <a:pPr indent="0" lvl="0" marL="0" rtl="0" algn="l">
              <a:spcBef>
                <a:spcPts val="0"/>
              </a:spcBef>
              <a:spcAft>
                <a:spcPts val="0"/>
              </a:spcAft>
              <a:buNone/>
            </a:pPr>
            <a:r>
              <a:rPr lang="sv-SE"/>
              <a:t>cut()</a:t>
            </a:r>
            <a:endParaRPr/>
          </a:p>
          <a:p>
            <a:pPr indent="0" lvl="0" marL="0" rtl="0" algn="l">
              <a:spcBef>
                <a:spcPts val="0"/>
              </a:spcBef>
              <a:spcAft>
                <a:spcPts val="0"/>
              </a:spcAft>
              <a:buNone/>
            </a:pPr>
            <a:r>
              <a:rPr lang="sv-SE"/>
              <a:t>box()</a:t>
            </a:r>
            <a:endParaRPr/>
          </a:p>
        </p:txBody>
      </p:sp>
      <p:cxnSp>
        <p:nvCxnSpPr>
          <p:cNvPr id="349" name="Google Shape;349;p31"/>
          <p:cNvCxnSpPr/>
          <p:nvPr/>
        </p:nvCxnSpPr>
        <p:spPr>
          <a:xfrm>
            <a:off x="7181210" y="3570912"/>
            <a:ext cx="1476600" cy="0"/>
          </a:xfrm>
          <a:prstGeom prst="straightConnector1">
            <a:avLst/>
          </a:prstGeom>
          <a:noFill/>
          <a:ln cap="flat" cmpd="sng" w="19050">
            <a:solidFill>
              <a:schemeClr val="dk2"/>
            </a:solidFill>
            <a:prstDash val="solid"/>
            <a:round/>
            <a:headEnd len="med" w="med" type="none"/>
            <a:tailEnd len="med" w="med" type="none"/>
          </a:ln>
        </p:spPr>
      </p:cxnSp>
      <p:cxnSp>
        <p:nvCxnSpPr>
          <p:cNvPr id="350" name="Google Shape;350;p31"/>
          <p:cNvCxnSpPr>
            <a:stCxn id="344" idx="0"/>
          </p:cNvCxnSpPr>
          <p:nvPr/>
        </p:nvCxnSpPr>
        <p:spPr>
          <a:xfrm flipH="1" rot="10800000">
            <a:off x="4622300" y="2799100"/>
            <a:ext cx="2598300" cy="434100"/>
          </a:xfrm>
          <a:prstGeom prst="straightConnector1">
            <a:avLst/>
          </a:prstGeom>
          <a:noFill/>
          <a:ln cap="flat" cmpd="sng" w="28575">
            <a:solidFill>
              <a:schemeClr val="dk2"/>
            </a:solidFill>
            <a:prstDash val="dot"/>
            <a:round/>
            <a:headEnd len="med" w="med" type="none"/>
            <a:tailEnd len="med" w="med" type="triangle"/>
          </a:ln>
        </p:spPr>
      </p:cxnSp>
      <p:cxnSp>
        <p:nvCxnSpPr>
          <p:cNvPr id="351" name="Google Shape;351;p31"/>
          <p:cNvCxnSpPr>
            <a:stCxn id="346" idx="0"/>
            <a:endCxn id="342" idx="2"/>
          </p:cNvCxnSpPr>
          <p:nvPr/>
        </p:nvCxnSpPr>
        <p:spPr>
          <a:xfrm flipH="1" rot="10800000">
            <a:off x="6270900" y="2758900"/>
            <a:ext cx="1172700" cy="474300"/>
          </a:xfrm>
          <a:prstGeom prst="straightConnector1">
            <a:avLst/>
          </a:prstGeom>
          <a:noFill/>
          <a:ln cap="flat" cmpd="sng" w="28575">
            <a:solidFill>
              <a:schemeClr val="dk2"/>
            </a:solidFill>
            <a:prstDash val="dot"/>
            <a:round/>
            <a:headEnd len="med" w="med" type="none"/>
            <a:tailEnd len="med" w="med" type="triangle"/>
          </a:ln>
        </p:spPr>
      </p:cxnSp>
      <p:cxnSp>
        <p:nvCxnSpPr>
          <p:cNvPr id="352" name="Google Shape;352;p31"/>
          <p:cNvCxnSpPr>
            <a:stCxn id="348" idx="0"/>
            <a:endCxn id="342" idx="2"/>
          </p:cNvCxnSpPr>
          <p:nvPr/>
        </p:nvCxnSpPr>
        <p:spPr>
          <a:xfrm rot="10800000">
            <a:off x="7443600" y="2758900"/>
            <a:ext cx="504900" cy="474300"/>
          </a:xfrm>
          <a:prstGeom prst="straightConnector1">
            <a:avLst/>
          </a:prstGeom>
          <a:noFill/>
          <a:ln cap="flat" cmpd="sng" w="28575">
            <a:solidFill>
              <a:schemeClr val="dk2"/>
            </a:solidFill>
            <a:prstDash val="dot"/>
            <a:round/>
            <a:headEnd len="med" w="med" type="none"/>
            <a:tailEnd len="med" w="med" type="triangle"/>
          </a:ln>
        </p:spPr>
      </p:cxnSp>
      <p:cxnSp>
        <p:nvCxnSpPr>
          <p:cNvPr id="353" name="Google Shape;353;p31"/>
          <p:cNvCxnSpPr/>
          <p:nvPr/>
        </p:nvCxnSpPr>
        <p:spPr>
          <a:xfrm>
            <a:off x="5650119" y="1836524"/>
            <a:ext cx="614100" cy="0"/>
          </a:xfrm>
          <a:prstGeom prst="straightConnector1">
            <a:avLst/>
          </a:prstGeom>
          <a:noFill/>
          <a:ln cap="flat" cmpd="sng" w="28575">
            <a:solidFill>
              <a:schemeClr val="dk2"/>
            </a:solidFill>
            <a:prstDash val="solid"/>
            <a:round/>
            <a:headEnd len="med" w="med" type="none"/>
            <a:tailEnd len="med" w="med" type="none"/>
          </a:ln>
        </p:spPr>
      </p:cxnSp>
      <p:sp>
        <p:nvSpPr>
          <p:cNvPr id="354" name="Google Shape;354;p31"/>
          <p:cNvSpPr/>
          <p:nvPr/>
        </p:nvSpPr>
        <p:spPr>
          <a:xfrm>
            <a:off x="457200" y="3025225"/>
            <a:ext cx="3371700" cy="13248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solidFill>
                  <a:schemeClr val="dk1"/>
                </a:solidFill>
                <a:latin typeface="Consolas"/>
                <a:ea typeface="Consolas"/>
                <a:cs typeface="Consolas"/>
                <a:sym typeface="Consolas"/>
              </a:rPr>
              <a:t>Pizza createPizza(String s){</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sv-SE">
                <a:solidFill>
                  <a:schemeClr val="dk1"/>
                </a:solidFill>
                <a:latin typeface="Consolas"/>
                <a:ea typeface="Consolas"/>
                <a:cs typeface="Consolas"/>
                <a:sym typeface="Consolas"/>
              </a:rPr>
              <a:t>  if(s.equals(“Pepperoni”))</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sv-SE">
                <a:solidFill>
                  <a:schemeClr val="dk1"/>
                </a:solidFill>
                <a:latin typeface="Consolas"/>
                <a:ea typeface="Consolas"/>
                <a:cs typeface="Consolas"/>
                <a:sym typeface="Consolas"/>
              </a:rPr>
              <a:t>    return new PepperoniPizza();</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sv-SE">
                <a:solidFill>
                  <a:schemeClr val="dk1"/>
                </a:solidFill>
                <a:latin typeface="Consolas"/>
                <a:ea typeface="Consolas"/>
                <a:cs typeface="Consolas"/>
                <a:sym typeface="Consolas"/>
              </a:rPr>
              <a:t>  // Other pizza types</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p:txBody>
      </p:sp>
      <p:cxnSp>
        <p:nvCxnSpPr>
          <p:cNvPr id="355" name="Google Shape;355;p31"/>
          <p:cNvCxnSpPr>
            <a:stCxn id="354" idx="0"/>
          </p:cNvCxnSpPr>
          <p:nvPr/>
        </p:nvCxnSpPr>
        <p:spPr>
          <a:xfrm flipH="1" rot="10800000">
            <a:off x="2143050" y="2119225"/>
            <a:ext cx="1940400" cy="906000"/>
          </a:xfrm>
          <a:prstGeom prst="straightConnector1">
            <a:avLst/>
          </a:prstGeom>
          <a:noFill/>
          <a:ln cap="flat" cmpd="sng" w="19050">
            <a:solidFill>
              <a:schemeClr val="dk2"/>
            </a:solidFill>
            <a:prstDash val="dot"/>
            <a:round/>
            <a:headEnd len="med" w="med" type="none"/>
            <a:tailEnd len="med" w="med" type="none"/>
          </a:ln>
        </p:spPr>
      </p:cxnSp>
      <p:sp>
        <p:nvSpPr>
          <p:cNvPr id="356" name="Google Shape;356;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Franchising the Factory</a:t>
            </a:r>
            <a:endParaRPr/>
          </a:p>
        </p:txBody>
      </p:sp>
      <p:sp>
        <p:nvSpPr>
          <p:cNvPr id="362" name="Google Shape;362;p32"/>
          <p:cNvSpPr/>
          <p:nvPr/>
        </p:nvSpPr>
        <p:spPr>
          <a:xfrm>
            <a:off x="529175" y="1249675"/>
            <a:ext cx="2274000" cy="119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PizzaStore</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PizzaFactory factory</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orderPizza(String)</a:t>
            </a:r>
            <a:endParaRPr/>
          </a:p>
          <a:p>
            <a:pPr indent="0" lvl="0" marL="0" rtl="0" algn="l">
              <a:spcBef>
                <a:spcPts val="0"/>
              </a:spcBef>
              <a:spcAft>
                <a:spcPts val="0"/>
              </a:spcAft>
              <a:buNone/>
            </a:pPr>
            <a:r>
              <a:t/>
            </a:r>
            <a:endParaRPr/>
          </a:p>
        </p:txBody>
      </p:sp>
      <p:cxnSp>
        <p:nvCxnSpPr>
          <p:cNvPr id="363" name="Google Shape;363;p32"/>
          <p:cNvCxnSpPr/>
          <p:nvPr/>
        </p:nvCxnSpPr>
        <p:spPr>
          <a:xfrm>
            <a:off x="529179" y="1473588"/>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64" name="Google Shape;364;p32"/>
          <p:cNvCxnSpPr/>
          <p:nvPr/>
        </p:nvCxnSpPr>
        <p:spPr>
          <a:xfrm>
            <a:off x="529179" y="1918491"/>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65" name="Google Shape;365;p32"/>
          <p:cNvCxnSpPr/>
          <p:nvPr/>
        </p:nvCxnSpPr>
        <p:spPr>
          <a:xfrm>
            <a:off x="3226800" y="1730275"/>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66" name="Google Shape;366;p32"/>
          <p:cNvCxnSpPr>
            <a:stCxn id="362" idx="3"/>
          </p:cNvCxnSpPr>
          <p:nvPr/>
        </p:nvCxnSpPr>
        <p:spPr>
          <a:xfrm>
            <a:off x="2803175" y="1848475"/>
            <a:ext cx="407700" cy="3000"/>
          </a:xfrm>
          <a:prstGeom prst="straightConnector1">
            <a:avLst/>
          </a:prstGeom>
          <a:noFill/>
          <a:ln cap="flat" cmpd="sng" w="28575">
            <a:solidFill>
              <a:schemeClr val="dk2"/>
            </a:solidFill>
            <a:prstDash val="solid"/>
            <a:round/>
            <a:headEnd len="med" w="med" type="diamond"/>
            <a:tailEnd len="med" w="med" type="none"/>
          </a:ln>
        </p:spPr>
      </p:cxnSp>
      <p:sp>
        <p:nvSpPr>
          <p:cNvPr id="367" name="Google Shape;367;p32"/>
          <p:cNvSpPr/>
          <p:nvPr/>
        </p:nvSpPr>
        <p:spPr>
          <a:xfrm>
            <a:off x="6080925" y="1141025"/>
            <a:ext cx="2274000" cy="148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Pizza</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prepare()</a:t>
            </a:r>
            <a:endParaRPr i="1"/>
          </a:p>
          <a:p>
            <a:pPr indent="0" lvl="0" marL="0" rtl="0" algn="l">
              <a:spcBef>
                <a:spcPts val="0"/>
              </a:spcBef>
              <a:spcAft>
                <a:spcPts val="0"/>
              </a:spcAft>
              <a:buNone/>
            </a:pPr>
            <a:r>
              <a:rPr i="1" lang="sv-SE"/>
              <a:t>bake()</a:t>
            </a:r>
            <a:endParaRPr i="1"/>
          </a:p>
          <a:p>
            <a:pPr indent="0" lvl="0" marL="0" rtl="0" algn="l">
              <a:spcBef>
                <a:spcPts val="0"/>
              </a:spcBef>
              <a:spcAft>
                <a:spcPts val="0"/>
              </a:spcAft>
              <a:buNone/>
            </a:pPr>
            <a:r>
              <a:rPr i="1" lang="sv-SE"/>
              <a:t>cut()</a:t>
            </a:r>
            <a:endParaRPr i="1"/>
          </a:p>
          <a:p>
            <a:pPr indent="0" lvl="0" marL="0" rtl="0" algn="l">
              <a:spcBef>
                <a:spcPts val="0"/>
              </a:spcBef>
              <a:spcAft>
                <a:spcPts val="0"/>
              </a:spcAft>
              <a:buNone/>
            </a:pPr>
            <a:r>
              <a:rPr i="1" lang="sv-SE"/>
              <a:t>box()</a:t>
            </a:r>
            <a:endParaRPr/>
          </a:p>
        </p:txBody>
      </p:sp>
      <p:cxnSp>
        <p:nvCxnSpPr>
          <p:cNvPr id="368" name="Google Shape;368;p32"/>
          <p:cNvCxnSpPr/>
          <p:nvPr/>
        </p:nvCxnSpPr>
        <p:spPr>
          <a:xfrm>
            <a:off x="6080908" y="1730275"/>
            <a:ext cx="2274000" cy="0"/>
          </a:xfrm>
          <a:prstGeom prst="straightConnector1">
            <a:avLst/>
          </a:prstGeom>
          <a:noFill/>
          <a:ln cap="flat" cmpd="sng" w="19050">
            <a:solidFill>
              <a:schemeClr val="dk2"/>
            </a:solidFill>
            <a:prstDash val="solid"/>
            <a:round/>
            <a:headEnd len="med" w="med" type="none"/>
            <a:tailEnd len="med" w="med" type="none"/>
          </a:ln>
        </p:spPr>
      </p:cxnSp>
      <p:sp>
        <p:nvSpPr>
          <p:cNvPr id="369" name="Google Shape;369;p32"/>
          <p:cNvSpPr/>
          <p:nvPr/>
        </p:nvSpPr>
        <p:spPr>
          <a:xfrm>
            <a:off x="4895550" y="3322275"/>
            <a:ext cx="2019000" cy="119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NYPepperoniPizza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prepare()</a:t>
            </a:r>
            <a:endParaRPr/>
          </a:p>
          <a:p>
            <a:pPr indent="0" lvl="0" marL="0" rtl="0" algn="l">
              <a:spcBef>
                <a:spcPts val="0"/>
              </a:spcBef>
              <a:spcAft>
                <a:spcPts val="0"/>
              </a:spcAft>
              <a:buNone/>
            </a:pPr>
            <a:r>
              <a:rPr lang="sv-SE"/>
              <a:t>bake()</a:t>
            </a:r>
            <a:endParaRPr/>
          </a:p>
          <a:p>
            <a:pPr indent="0" lvl="0" marL="0" rtl="0" algn="l">
              <a:spcBef>
                <a:spcPts val="0"/>
              </a:spcBef>
              <a:spcAft>
                <a:spcPts val="0"/>
              </a:spcAft>
              <a:buNone/>
            </a:pPr>
            <a:r>
              <a:rPr lang="sv-SE"/>
              <a:t>cut()</a:t>
            </a:r>
            <a:endParaRPr/>
          </a:p>
          <a:p>
            <a:pPr indent="0" lvl="0" marL="0" rtl="0" algn="l">
              <a:spcBef>
                <a:spcPts val="0"/>
              </a:spcBef>
              <a:spcAft>
                <a:spcPts val="0"/>
              </a:spcAft>
              <a:buNone/>
            </a:pPr>
            <a:r>
              <a:rPr lang="sv-SE"/>
              <a:t>box()</a:t>
            </a:r>
            <a:endParaRPr/>
          </a:p>
        </p:txBody>
      </p:sp>
      <p:cxnSp>
        <p:nvCxnSpPr>
          <p:cNvPr id="370" name="Google Shape;370;p32"/>
          <p:cNvCxnSpPr/>
          <p:nvPr/>
        </p:nvCxnSpPr>
        <p:spPr>
          <a:xfrm>
            <a:off x="5296690" y="3545708"/>
            <a:ext cx="1617900" cy="0"/>
          </a:xfrm>
          <a:prstGeom prst="straightConnector1">
            <a:avLst/>
          </a:prstGeom>
          <a:noFill/>
          <a:ln cap="flat" cmpd="sng" w="19050">
            <a:solidFill>
              <a:schemeClr val="dk2"/>
            </a:solidFill>
            <a:prstDash val="solid"/>
            <a:round/>
            <a:headEnd len="med" w="med" type="none"/>
            <a:tailEnd len="med" w="med" type="none"/>
          </a:ln>
        </p:spPr>
      </p:cxnSp>
      <p:sp>
        <p:nvSpPr>
          <p:cNvPr id="371" name="Google Shape;371;p32"/>
          <p:cNvSpPr/>
          <p:nvPr/>
        </p:nvSpPr>
        <p:spPr>
          <a:xfrm>
            <a:off x="7068850" y="3098824"/>
            <a:ext cx="1617900" cy="119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NYCheesePizza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prepare()</a:t>
            </a:r>
            <a:endParaRPr/>
          </a:p>
          <a:p>
            <a:pPr indent="0" lvl="0" marL="0" rtl="0" algn="l">
              <a:spcBef>
                <a:spcPts val="0"/>
              </a:spcBef>
              <a:spcAft>
                <a:spcPts val="0"/>
              </a:spcAft>
              <a:buNone/>
            </a:pPr>
            <a:r>
              <a:rPr lang="sv-SE"/>
              <a:t>bake()</a:t>
            </a:r>
            <a:endParaRPr/>
          </a:p>
          <a:p>
            <a:pPr indent="0" lvl="0" marL="0" rtl="0" algn="l">
              <a:spcBef>
                <a:spcPts val="0"/>
              </a:spcBef>
              <a:spcAft>
                <a:spcPts val="0"/>
              </a:spcAft>
              <a:buNone/>
            </a:pPr>
            <a:r>
              <a:rPr lang="sv-SE"/>
              <a:t>cut()</a:t>
            </a:r>
            <a:endParaRPr/>
          </a:p>
          <a:p>
            <a:pPr indent="0" lvl="0" marL="0" rtl="0" algn="l">
              <a:spcBef>
                <a:spcPts val="0"/>
              </a:spcBef>
              <a:spcAft>
                <a:spcPts val="0"/>
              </a:spcAft>
              <a:buNone/>
            </a:pPr>
            <a:r>
              <a:rPr lang="sv-SE"/>
              <a:t>box()</a:t>
            </a:r>
            <a:endParaRPr/>
          </a:p>
        </p:txBody>
      </p:sp>
      <p:cxnSp>
        <p:nvCxnSpPr>
          <p:cNvPr id="372" name="Google Shape;372;p32"/>
          <p:cNvCxnSpPr/>
          <p:nvPr/>
        </p:nvCxnSpPr>
        <p:spPr>
          <a:xfrm>
            <a:off x="7068849" y="3322265"/>
            <a:ext cx="1617900" cy="0"/>
          </a:xfrm>
          <a:prstGeom prst="straightConnector1">
            <a:avLst/>
          </a:prstGeom>
          <a:noFill/>
          <a:ln cap="flat" cmpd="sng" w="19050">
            <a:solidFill>
              <a:schemeClr val="dk2"/>
            </a:solidFill>
            <a:prstDash val="solid"/>
            <a:round/>
            <a:headEnd len="med" w="med" type="none"/>
            <a:tailEnd len="med" w="med" type="none"/>
          </a:ln>
        </p:spPr>
      </p:cxnSp>
      <p:cxnSp>
        <p:nvCxnSpPr>
          <p:cNvPr id="373" name="Google Shape;373;p32"/>
          <p:cNvCxnSpPr>
            <a:stCxn id="369" idx="0"/>
          </p:cNvCxnSpPr>
          <p:nvPr/>
        </p:nvCxnSpPr>
        <p:spPr>
          <a:xfrm flipH="1" rot="10800000">
            <a:off x="5905050" y="2666175"/>
            <a:ext cx="706200" cy="656100"/>
          </a:xfrm>
          <a:prstGeom prst="straightConnector1">
            <a:avLst/>
          </a:prstGeom>
          <a:noFill/>
          <a:ln cap="flat" cmpd="sng" w="28575">
            <a:solidFill>
              <a:schemeClr val="dk2"/>
            </a:solidFill>
            <a:prstDash val="dot"/>
            <a:round/>
            <a:headEnd len="med" w="med" type="none"/>
            <a:tailEnd len="med" w="med" type="triangle"/>
          </a:ln>
        </p:spPr>
      </p:cxnSp>
      <p:cxnSp>
        <p:nvCxnSpPr>
          <p:cNvPr id="374" name="Google Shape;374;p32"/>
          <p:cNvCxnSpPr>
            <a:stCxn id="371" idx="0"/>
            <a:endCxn id="367" idx="2"/>
          </p:cNvCxnSpPr>
          <p:nvPr/>
        </p:nvCxnSpPr>
        <p:spPr>
          <a:xfrm rot="10800000">
            <a:off x="7217800" y="2623324"/>
            <a:ext cx="660000" cy="475500"/>
          </a:xfrm>
          <a:prstGeom prst="straightConnector1">
            <a:avLst/>
          </a:prstGeom>
          <a:noFill/>
          <a:ln cap="flat" cmpd="sng" w="28575">
            <a:solidFill>
              <a:schemeClr val="dk2"/>
            </a:solidFill>
            <a:prstDash val="dot"/>
            <a:round/>
            <a:headEnd len="med" w="med" type="none"/>
            <a:tailEnd len="med" w="med" type="triangle"/>
          </a:ln>
        </p:spPr>
      </p:cxnSp>
      <p:cxnSp>
        <p:nvCxnSpPr>
          <p:cNvPr id="375" name="Google Shape;375;p32"/>
          <p:cNvCxnSpPr>
            <a:endCxn id="367" idx="1"/>
          </p:cNvCxnSpPr>
          <p:nvPr/>
        </p:nvCxnSpPr>
        <p:spPr>
          <a:xfrm>
            <a:off x="5501025" y="1773275"/>
            <a:ext cx="579900" cy="108900"/>
          </a:xfrm>
          <a:prstGeom prst="straightConnector1">
            <a:avLst/>
          </a:prstGeom>
          <a:noFill/>
          <a:ln cap="flat" cmpd="sng" w="28575">
            <a:solidFill>
              <a:schemeClr val="dk2"/>
            </a:solidFill>
            <a:prstDash val="solid"/>
            <a:round/>
            <a:headEnd len="med" w="med" type="none"/>
            <a:tailEnd len="med" w="med" type="none"/>
          </a:ln>
        </p:spPr>
      </p:cxnSp>
      <p:sp>
        <p:nvSpPr>
          <p:cNvPr id="376" name="Google Shape;376;p32"/>
          <p:cNvSpPr/>
          <p:nvPr/>
        </p:nvSpPr>
        <p:spPr>
          <a:xfrm>
            <a:off x="6461600" y="3450052"/>
            <a:ext cx="2019000" cy="126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ChicagoCheesePizza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prepare()</a:t>
            </a:r>
            <a:endParaRPr/>
          </a:p>
          <a:p>
            <a:pPr indent="0" lvl="0" marL="0" rtl="0" algn="l">
              <a:spcBef>
                <a:spcPts val="0"/>
              </a:spcBef>
              <a:spcAft>
                <a:spcPts val="0"/>
              </a:spcAft>
              <a:buNone/>
            </a:pPr>
            <a:r>
              <a:rPr lang="sv-SE"/>
              <a:t>bake()</a:t>
            </a:r>
            <a:endParaRPr/>
          </a:p>
          <a:p>
            <a:pPr indent="0" lvl="0" marL="0" rtl="0" algn="l">
              <a:spcBef>
                <a:spcPts val="0"/>
              </a:spcBef>
              <a:spcAft>
                <a:spcPts val="0"/>
              </a:spcAft>
              <a:buNone/>
            </a:pPr>
            <a:r>
              <a:rPr lang="sv-SE"/>
              <a:t>cut()</a:t>
            </a:r>
            <a:endParaRPr/>
          </a:p>
          <a:p>
            <a:pPr indent="0" lvl="0" marL="0" rtl="0" algn="l">
              <a:spcBef>
                <a:spcPts val="0"/>
              </a:spcBef>
              <a:spcAft>
                <a:spcPts val="0"/>
              </a:spcAft>
              <a:buNone/>
            </a:pPr>
            <a:r>
              <a:rPr lang="sv-SE"/>
              <a:t>box()</a:t>
            </a:r>
            <a:endParaRPr/>
          </a:p>
        </p:txBody>
      </p:sp>
      <p:cxnSp>
        <p:nvCxnSpPr>
          <p:cNvPr id="377" name="Google Shape;377;p32"/>
          <p:cNvCxnSpPr/>
          <p:nvPr/>
        </p:nvCxnSpPr>
        <p:spPr>
          <a:xfrm>
            <a:off x="6461575" y="3673469"/>
            <a:ext cx="2019000" cy="0"/>
          </a:xfrm>
          <a:prstGeom prst="straightConnector1">
            <a:avLst/>
          </a:prstGeom>
          <a:noFill/>
          <a:ln cap="flat" cmpd="sng" w="19050">
            <a:solidFill>
              <a:schemeClr val="dk2"/>
            </a:solidFill>
            <a:prstDash val="solid"/>
            <a:round/>
            <a:headEnd len="med" w="med" type="none"/>
            <a:tailEnd len="med" w="med" type="none"/>
          </a:ln>
        </p:spPr>
      </p:cxnSp>
      <p:sp>
        <p:nvSpPr>
          <p:cNvPr id="378" name="Google Shape;378;p32"/>
          <p:cNvSpPr/>
          <p:nvPr/>
        </p:nvSpPr>
        <p:spPr>
          <a:xfrm>
            <a:off x="3811475" y="3513150"/>
            <a:ext cx="2274000" cy="119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ChicagoPepperoniPizza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prepare()</a:t>
            </a:r>
            <a:endParaRPr/>
          </a:p>
          <a:p>
            <a:pPr indent="0" lvl="0" marL="0" rtl="0" algn="l">
              <a:spcBef>
                <a:spcPts val="0"/>
              </a:spcBef>
              <a:spcAft>
                <a:spcPts val="0"/>
              </a:spcAft>
              <a:buNone/>
            </a:pPr>
            <a:r>
              <a:rPr lang="sv-SE"/>
              <a:t>bake()</a:t>
            </a:r>
            <a:endParaRPr/>
          </a:p>
          <a:p>
            <a:pPr indent="0" lvl="0" marL="0" rtl="0" algn="l">
              <a:spcBef>
                <a:spcPts val="0"/>
              </a:spcBef>
              <a:spcAft>
                <a:spcPts val="0"/>
              </a:spcAft>
              <a:buNone/>
            </a:pPr>
            <a:r>
              <a:rPr lang="sv-SE"/>
              <a:t>cut()</a:t>
            </a:r>
            <a:endParaRPr/>
          </a:p>
          <a:p>
            <a:pPr indent="0" lvl="0" marL="0" rtl="0" algn="l">
              <a:spcBef>
                <a:spcPts val="0"/>
              </a:spcBef>
              <a:spcAft>
                <a:spcPts val="0"/>
              </a:spcAft>
              <a:buNone/>
            </a:pPr>
            <a:r>
              <a:rPr lang="sv-SE"/>
              <a:t>box()</a:t>
            </a:r>
            <a:endParaRPr/>
          </a:p>
        </p:txBody>
      </p:sp>
      <p:cxnSp>
        <p:nvCxnSpPr>
          <p:cNvPr id="379" name="Google Shape;379;p32"/>
          <p:cNvCxnSpPr/>
          <p:nvPr/>
        </p:nvCxnSpPr>
        <p:spPr>
          <a:xfrm>
            <a:off x="3811450" y="3736578"/>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80" name="Google Shape;380;p32"/>
          <p:cNvCxnSpPr/>
          <p:nvPr/>
        </p:nvCxnSpPr>
        <p:spPr>
          <a:xfrm flipH="1" rot="10800000">
            <a:off x="4429497" y="2630073"/>
            <a:ext cx="1764000" cy="864600"/>
          </a:xfrm>
          <a:prstGeom prst="straightConnector1">
            <a:avLst/>
          </a:prstGeom>
          <a:noFill/>
          <a:ln cap="flat" cmpd="sng" w="28575">
            <a:solidFill>
              <a:schemeClr val="dk2"/>
            </a:solidFill>
            <a:prstDash val="dot"/>
            <a:round/>
            <a:headEnd len="med" w="med" type="none"/>
            <a:tailEnd len="med" w="med" type="triangle"/>
          </a:ln>
        </p:spPr>
      </p:cxnSp>
      <p:sp>
        <p:nvSpPr>
          <p:cNvPr id="381" name="Google Shape;381;p32"/>
          <p:cNvSpPr/>
          <p:nvPr/>
        </p:nvSpPr>
        <p:spPr>
          <a:xfrm>
            <a:off x="3226800" y="1276376"/>
            <a:ext cx="2274000" cy="864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PizzaFactory</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createPizza(String)</a:t>
            </a:r>
            <a:endParaRPr/>
          </a:p>
        </p:txBody>
      </p:sp>
      <p:cxnSp>
        <p:nvCxnSpPr>
          <p:cNvPr id="382" name="Google Shape;382;p32"/>
          <p:cNvCxnSpPr>
            <a:endCxn id="367" idx="2"/>
          </p:cNvCxnSpPr>
          <p:nvPr/>
        </p:nvCxnSpPr>
        <p:spPr>
          <a:xfrm flipH="1" rot="10800000">
            <a:off x="7081725" y="2623325"/>
            <a:ext cx="136200" cy="817500"/>
          </a:xfrm>
          <a:prstGeom prst="straightConnector1">
            <a:avLst/>
          </a:prstGeom>
          <a:noFill/>
          <a:ln cap="flat" cmpd="sng" w="28575">
            <a:solidFill>
              <a:schemeClr val="dk2"/>
            </a:solidFill>
            <a:prstDash val="dot"/>
            <a:round/>
            <a:headEnd len="med" w="med" type="none"/>
            <a:tailEnd len="med" w="med" type="triangle"/>
          </a:ln>
        </p:spPr>
      </p:cxnSp>
      <p:cxnSp>
        <p:nvCxnSpPr>
          <p:cNvPr id="383" name="Google Shape;383;p32"/>
          <p:cNvCxnSpPr/>
          <p:nvPr/>
        </p:nvCxnSpPr>
        <p:spPr>
          <a:xfrm>
            <a:off x="3226800" y="1783424"/>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84" name="Google Shape;384;p32"/>
          <p:cNvCxnSpPr/>
          <p:nvPr/>
        </p:nvCxnSpPr>
        <p:spPr>
          <a:xfrm>
            <a:off x="457149" y="2941056"/>
            <a:ext cx="2274000" cy="0"/>
          </a:xfrm>
          <a:prstGeom prst="straightConnector1">
            <a:avLst/>
          </a:prstGeom>
          <a:noFill/>
          <a:ln cap="flat" cmpd="sng" w="19050">
            <a:solidFill>
              <a:schemeClr val="dk2"/>
            </a:solidFill>
            <a:prstDash val="solid"/>
            <a:round/>
            <a:headEnd len="med" w="med" type="none"/>
            <a:tailEnd len="med" w="med" type="none"/>
          </a:ln>
        </p:spPr>
      </p:cxnSp>
      <p:sp>
        <p:nvSpPr>
          <p:cNvPr id="385" name="Google Shape;385;p32"/>
          <p:cNvSpPr/>
          <p:nvPr/>
        </p:nvSpPr>
        <p:spPr>
          <a:xfrm>
            <a:off x="457154" y="2636549"/>
            <a:ext cx="2274000" cy="7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NewYorkPizzaFactory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createPizza(String)</a:t>
            </a:r>
            <a:endParaRPr/>
          </a:p>
        </p:txBody>
      </p:sp>
      <p:cxnSp>
        <p:nvCxnSpPr>
          <p:cNvPr id="386" name="Google Shape;386;p32"/>
          <p:cNvCxnSpPr/>
          <p:nvPr/>
        </p:nvCxnSpPr>
        <p:spPr>
          <a:xfrm>
            <a:off x="457149" y="2994204"/>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387" name="Google Shape;387;p32"/>
          <p:cNvCxnSpPr/>
          <p:nvPr/>
        </p:nvCxnSpPr>
        <p:spPr>
          <a:xfrm>
            <a:off x="2855538" y="2933243"/>
            <a:ext cx="2040000" cy="0"/>
          </a:xfrm>
          <a:prstGeom prst="straightConnector1">
            <a:avLst/>
          </a:prstGeom>
          <a:noFill/>
          <a:ln cap="flat" cmpd="sng" w="19050">
            <a:solidFill>
              <a:schemeClr val="dk2"/>
            </a:solidFill>
            <a:prstDash val="solid"/>
            <a:round/>
            <a:headEnd len="med" w="med" type="none"/>
            <a:tailEnd len="med" w="med" type="none"/>
          </a:ln>
        </p:spPr>
      </p:cxnSp>
      <p:sp>
        <p:nvSpPr>
          <p:cNvPr id="388" name="Google Shape;388;p32"/>
          <p:cNvSpPr/>
          <p:nvPr/>
        </p:nvSpPr>
        <p:spPr>
          <a:xfrm>
            <a:off x="2855542" y="2628737"/>
            <a:ext cx="2040000" cy="71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ChicagoPizzaFactory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createPizza(String)</a:t>
            </a:r>
            <a:endParaRPr/>
          </a:p>
        </p:txBody>
      </p:sp>
      <p:cxnSp>
        <p:nvCxnSpPr>
          <p:cNvPr id="389" name="Google Shape;389;p32"/>
          <p:cNvCxnSpPr/>
          <p:nvPr/>
        </p:nvCxnSpPr>
        <p:spPr>
          <a:xfrm>
            <a:off x="2855538" y="2986392"/>
            <a:ext cx="2040000" cy="0"/>
          </a:xfrm>
          <a:prstGeom prst="straightConnector1">
            <a:avLst/>
          </a:prstGeom>
          <a:noFill/>
          <a:ln cap="flat" cmpd="sng" w="19050">
            <a:solidFill>
              <a:schemeClr val="dk2"/>
            </a:solidFill>
            <a:prstDash val="solid"/>
            <a:round/>
            <a:headEnd len="med" w="med" type="none"/>
            <a:tailEnd len="med" w="med" type="none"/>
          </a:ln>
        </p:spPr>
      </p:cxnSp>
      <p:cxnSp>
        <p:nvCxnSpPr>
          <p:cNvPr id="390" name="Google Shape;390;p32"/>
          <p:cNvCxnSpPr/>
          <p:nvPr/>
        </p:nvCxnSpPr>
        <p:spPr>
          <a:xfrm flipH="1" rot="10800000">
            <a:off x="2185044" y="2161733"/>
            <a:ext cx="1260300" cy="477300"/>
          </a:xfrm>
          <a:prstGeom prst="straightConnector1">
            <a:avLst/>
          </a:prstGeom>
          <a:noFill/>
          <a:ln cap="flat" cmpd="sng" w="28575">
            <a:solidFill>
              <a:schemeClr val="dk2"/>
            </a:solidFill>
            <a:prstDash val="dot"/>
            <a:round/>
            <a:headEnd len="med" w="med" type="none"/>
            <a:tailEnd len="med" w="med" type="triangle"/>
          </a:ln>
        </p:spPr>
      </p:cxnSp>
      <p:cxnSp>
        <p:nvCxnSpPr>
          <p:cNvPr id="391" name="Google Shape;391;p32"/>
          <p:cNvCxnSpPr>
            <a:stCxn id="388" idx="0"/>
            <a:endCxn id="381" idx="2"/>
          </p:cNvCxnSpPr>
          <p:nvPr/>
        </p:nvCxnSpPr>
        <p:spPr>
          <a:xfrm flipH="1" rot="10800000">
            <a:off x="3875542" y="2140937"/>
            <a:ext cx="488400" cy="487800"/>
          </a:xfrm>
          <a:prstGeom prst="straightConnector1">
            <a:avLst/>
          </a:prstGeom>
          <a:noFill/>
          <a:ln cap="flat" cmpd="sng" w="28575">
            <a:solidFill>
              <a:schemeClr val="dk2"/>
            </a:solidFill>
            <a:prstDash val="dot"/>
            <a:round/>
            <a:headEnd len="med" w="med" type="none"/>
            <a:tailEnd len="med" w="med" type="triangle"/>
          </a:ln>
        </p:spPr>
      </p:cxnSp>
      <p:sp>
        <p:nvSpPr>
          <p:cNvPr id="392" name="Google Shape;392;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90" name="Google Shape;90;p1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91" name="Google Shape;91;p1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92" name="Google Shape;92;p1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93" name="Google Shape;93;p1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Using design patterns to implement variability.</a:t>
            </a:r>
            <a:endParaRPr/>
          </a:p>
          <a:p>
            <a:pPr indent="-368300" lvl="1" marL="914400" rtl="0" algn="l">
              <a:spcBef>
                <a:spcPts val="500"/>
              </a:spcBef>
              <a:spcAft>
                <a:spcPts val="0"/>
              </a:spcAft>
              <a:buSzPts val="2200"/>
              <a:buChar char="•"/>
            </a:pPr>
            <a:r>
              <a:rPr lang="sv-SE"/>
              <a:t>Strategy Pattern</a:t>
            </a:r>
            <a:endParaRPr/>
          </a:p>
          <a:p>
            <a:pPr indent="-368300" lvl="1" marL="914400" rtl="0" algn="l">
              <a:spcBef>
                <a:spcPts val="500"/>
              </a:spcBef>
              <a:spcAft>
                <a:spcPts val="0"/>
              </a:spcAft>
              <a:buSzPts val="2200"/>
              <a:buChar char="•"/>
            </a:pPr>
            <a:r>
              <a:rPr lang="sv-SE"/>
              <a:t>Factory Pattern</a:t>
            </a:r>
            <a:endParaRPr/>
          </a:p>
          <a:p>
            <a:pPr indent="-368300" lvl="1" marL="914400" rtl="0" algn="l">
              <a:spcBef>
                <a:spcPts val="500"/>
              </a:spcBef>
              <a:spcAft>
                <a:spcPts val="0"/>
              </a:spcAft>
              <a:buSzPts val="2200"/>
              <a:buChar char="•"/>
            </a:pPr>
            <a:r>
              <a:rPr lang="sv-SE"/>
              <a:t>Decorator Pattern</a:t>
            </a:r>
            <a:endParaRPr/>
          </a:p>
          <a:p>
            <a:pPr indent="-368300" lvl="1" marL="914400" rtl="0" algn="l">
              <a:spcBef>
                <a:spcPts val="500"/>
              </a:spcBef>
              <a:spcAft>
                <a:spcPts val="0"/>
              </a:spcAft>
              <a:buSzPts val="2200"/>
              <a:buChar char="•"/>
            </a:pPr>
            <a:r>
              <a:rPr lang="sv-SE"/>
              <a:t>Adapter Pattern </a:t>
            </a:r>
            <a:endParaRPr/>
          </a:p>
          <a:p>
            <a:pPr indent="-368300" lvl="1" marL="914400" rtl="0" algn="l">
              <a:spcBef>
                <a:spcPts val="500"/>
              </a:spcBef>
              <a:spcAft>
                <a:spcPts val="0"/>
              </a:spcAft>
              <a:buSzPts val="2200"/>
              <a:buChar char="•"/>
            </a:pPr>
            <a:r>
              <a:rPr lang="sv-SE"/>
              <a:t>Facade Pattern</a:t>
            </a:r>
            <a:endParaRPr/>
          </a:p>
          <a:p>
            <a:pPr indent="-368300" lvl="1" marL="914400" rtl="0" algn="l">
              <a:spcBef>
                <a:spcPts val="500"/>
              </a:spcBef>
              <a:spcAft>
                <a:spcPts val="0"/>
              </a:spcAft>
              <a:buSzPts val="2200"/>
              <a:buChar char="•"/>
            </a:pPr>
            <a:r>
              <a:rPr lang="sv-SE"/>
              <a:t>Template Method Pattern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Definition</a:t>
            </a:r>
            <a:endParaRPr/>
          </a:p>
        </p:txBody>
      </p:sp>
      <p:sp>
        <p:nvSpPr>
          <p:cNvPr id="398" name="Google Shape;398;p33"/>
          <p:cNvSpPr txBox="1"/>
          <p:nvPr>
            <p:ph idx="1" type="body"/>
          </p:nvPr>
        </p:nvSpPr>
        <p:spPr>
          <a:xfrm>
            <a:off x="468900" y="1185601"/>
            <a:ext cx="8217900" cy="1105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500"/>
              <a:t>Defines interface for creating an object, lets subclasses decide which object to instantiate. Allows reasoning about </a:t>
            </a:r>
            <a:r>
              <a:rPr b="1" lang="sv-SE" sz="2500"/>
              <a:t>creators</a:t>
            </a:r>
            <a:r>
              <a:rPr lang="sv-SE" sz="2500"/>
              <a:t> and </a:t>
            </a:r>
            <a:r>
              <a:rPr b="1" lang="sv-SE" sz="2500"/>
              <a:t>products</a:t>
            </a:r>
            <a:r>
              <a:rPr lang="sv-SE" sz="2500"/>
              <a:t>.</a:t>
            </a:r>
            <a:endParaRPr sz="2500"/>
          </a:p>
        </p:txBody>
      </p:sp>
      <p:sp>
        <p:nvSpPr>
          <p:cNvPr id="399" name="Google Shape;399;p33"/>
          <p:cNvSpPr/>
          <p:nvPr/>
        </p:nvSpPr>
        <p:spPr>
          <a:xfrm>
            <a:off x="1379275" y="2870376"/>
            <a:ext cx="2456400" cy="85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PizzaFactory</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createPizza(String)</a:t>
            </a:r>
            <a:endParaRPr/>
          </a:p>
        </p:txBody>
      </p:sp>
      <p:cxnSp>
        <p:nvCxnSpPr>
          <p:cNvPr id="400" name="Google Shape;400;p33"/>
          <p:cNvCxnSpPr/>
          <p:nvPr/>
        </p:nvCxnSpPr>
        <p:spPr>
          <a:xfrm>
            <a:off x="1379270" y="3337540"/>
            <a:ext cx="2456400" cy="0"/>
          </a:xfrm>
          <a:prstGeom prst="straightConnector1">
            <a:avLst/>
          </a:prstGeom>
          <a:noFill/>
          <a:ln cap="flat" cmpd="sng" w="19050">
            <a:solidFill>
              <a:schemeClr val="dk2"/>
            </a:solidFill>
            <a:prstDash val="solid"/>
            <a:round/>
            <a:headEnd len="med" w="med" type="none"/>
            <a:tailEnd len="med" w="med" type="none"/>
          </a:ln>
        </p:spPr>
      </p:cxnSp>
      <p:sp>
        <p:nvSpPr>
          <p:cNvPr id="401" name="Google Shape;401;p33"/>
          <p:cNvSpPr/>
          <p:nvPr/>
        </p:nvSpPr>
        <p:spPr>
          <a:xfrm>
            <a:off x="257029" y="4163406"/>
            <a:ext cx="2136600" cy="772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NewYorkPizzaFactory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createPizza(String)</a:t>
            </a:r>
            <a:endParaRPr/>
          </a:p>
          <a:p>
            <a:pPr indent="0" lvl="0" marL="0" rtl="0" algn="l">
              <a:spcBef>
                <a:spcPts val="0"/>
              </a:spcBef>
              <a:spcAft>
                <a:spcPts val="0"/>
              </a:spcAft>
              <a:buNone/>
            </a:pPr>
            <a:r>
              <a:t/>
            </a:r>
            <a:endParaRPr/>
          </a:p>
        </p:txBody>
      </p:sp>
      <p:cxnSp>
        <p:nvCxnSpPr>
          <p:cNvPr id="402" name="Google Shape;402;p33"/>
          <p:cNvCxnSpPr/>
          <p:nvPr/>
        </p:nvCxnSpPr>
        <p:spPr>
          <a:xfrm>
            <a:off x="257025" y="4549502"/>
            <a:ext cx="2136600" cy="0"/>
          </a:xfrm>
          <a:prstGeom prst="straightConnector1">
            <a:avLst/>
          </a:prstGeom>
          <a:noFill/>
          <a:ln cap="flat" cmpd="sng" w="19050">
            <a:solidFill>
              <a:schemeClr val="dk2"/>
            </a:solidFill>
            <a:prstDash val="solid"/>
            <a:round/>
            <a:headEnd len="med" w="med" type="none"/>
            <a:tailEnd len="med" w="med" type="none"/>
          </a:ln>
        </p:spPr>
      </p:cxnSp>
      <p:sp>
        <p:nvSpPr>
          <p:cNvPr id="403" name="Google Shape;403;p33"/>
          <p:cNvSpPr/>
          <p:nvPr/>
        </p:nvSpPr>
        <p:spPr>
          <a:xfrm>
            <a:off x="2482492" y="4163420"/>
            <a:ext cx="2203200" cy="772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ChicagoPizzaFactory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createPizza(String)</a:t>
            </a:r>
            <a:endParaRPr/>
          </a:p>
          <a:p>
            <a:pPr indent="0" lvl="0" marL="0" rtl="0" algn="l">
              <a:spcBef>
                <a:spcPts val="0"/>
              </a:spcBef>
              <a:spcAft>
                <a:spcPts val="0"/>
              </a:spcAft>
              <a:buNone/>
            </a:pPr>
            <a:r>
              <a:t/>
            </a:r>
            <a:endParaRPr/>
          </a:p>
        </p:txBody>
      </p:sp>
      <p:cxnSp>
        <p:nvCxnSpPr>
          <p:cNvPr id="404" name="Google Shape;404;p33"/>
          <p:cNvCxnSpPr/>
          <p:nvPr/>
        </p:nvCxnSpPr>
        <p:spPr>
          <a:xfrm>
            <a:off x="2482488" y="4549515"/>
            <a:ext cx="2203200" cy="0"/>
          </a:xfrm>
          <a:prstGeom prst="straightConnector1">
            <a:avLst/>
          </a:prstGeom>
          <a:noFill/>
          <a:ln cap="flat" cmpd="sng" w="19050">
            <a:solidFill>
              <a:schemeClr val="dk2"/>
            </a:solidFill>
            <a:prstDash val="solid"/>
            <a:round/>
            <a:headEnd len="med" w="med" type="none"/>
            <a:tailEnd len="med" w="med" type="none"/>
          </a:ln>
        </p:spPr>
      </p:cxnSp>
      <p:cxnSp>
        <p:nvCxnSpPr>
          <p:cNvPr id="405" name="Google Shape;405;p33"/>
          <p:cNvCxnSpPr>
            <a:stCxn id="401" idx="0"/>
            <a:endCxn id="399" idx="2"/>
          </p:cNvCxnSpPr>
          <p:nvPr/>
        </p:nvCxnSpPr>
        <p:spPr>
          <a:xfrm flipH="1" rot="10800000">
            <a:off x="1325329" y="3723606"/>
            <a:ext cx="1282200" cy="439800"/>
          </a:xfrm>
          <a:prstGeom prst="straightConnector1">
            <a:avLst/>
          </a:prstGeom>
          <a:noFill/>
          <a:ln cap="flat" cmpd="sng" w="28575">
            <a:solidFill>
              <a:schemeClr val="dk2"/>
            </a:solidFill>
            <a:prstDash val="dot"/>
            <a:round/>
            <a:headEnd len="med" w="med" type="none"/>
            <a:tailEnd len="med" w="med" type="triangle"/>
          </a:ln>
        </p:spPr>
      </p:cxnSp>
      <p:cxnSp>
        <p:nvCxnSpPr>
          <p:cNvPr id="406" name="Google Shape;406;p33"/>
          <p:cNvCxnSpPr>
            <a:stCxn id="403" idx="0"/>
            <a:endCxn id="399" idx="2"/>
          </p:cNvCxnSpPr>
          <p:nvPr/>
        </p:nvCxnSpPr>
        <p:spPr>
          <a:xfrm rot="10800000">
            <a:off x="2607592" y="3723620"/>
            <a:ext cx="976500" cy="439800"/>
          </a:xfrm>
          <a:prstGeom prst="straightConnector1">
            <a:avLst/>
          </a:prstGeom>
          <a:noFill/>
          <a:ln cap="flat" cmpd="sng" w="28575">
            <a:solidFill>
              <a:schemeClr val="dk2"/>
            </a:solidFill>
            <a:prstDash val="dot"/>
            <a:round/>
            <a:headEnd len="med" w="med" type="none"/>
            <a:tailEnd len="med" w="med" type="triangle"/>
          </a:ln>
        </p:spPr>
      </p:cxnSp>
      <p:sp>
        <p:nvSpPr>
          <p:cNvPr id="407" name="Google Shape;407;p33"/>
          <p:cNvSpPr/>
          <p:nvPr/>
        </p:nvSpPr>
        <p:spPr>
          <a:xfrm>
            <a:off x="4375500" y="2438000"/>
            <a:ext cx="2456400" cy="13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Pizza</a:t>
            </a:r>
            <a:endParaRPr i="1"/>
          </a:p>
          <a:p>
            <a:pPr indent="0" lvl="0" marL="0" rtl="0" algn="l">
              <a:spcBef>
                <a:spcPts val="0"/>
              </a:spcBef>
              <a:spcAft>
                <a:spcPts val="0"/>
              </a:spcAft>
              <a:buNone/>
            </a:pPr>
            <a:r>
              <a:rPr i="1" lang="sv-SE"/>
              <a:t>prepare()</a:t>
            </a:r>
            <a:endParaRPr i="1"/>
          </a:p>
          <a:p>
            <a:pPr indent="0" lvl="0" marL="0" rtl="0" algn="l">
              <a:spcBef>
                <a:spcPts val="0"/>
              </a:spcBef>
              <a:spcAft>
                <a:spcPts val="0"/>
              </a:spcAft>
              <a:buNone/>
            </a:pPr>
            <a:r>
              <a:rPr i="1" lang="sv-SE"/>
              <a:t>bake()</a:t>
            </a:r>
            <a:endParaRPr i="1"/>
          </a:p>
          <a:p>
            <a:pPr indent="0" lvl="0" marL="0" rtl="0" algn="l">
              <a:spcBef>
                <a:spcPts val="0"/>
              </a:spcBef>
              <a:spcAft>
                <a:spcPts val="0"/>
              </a:spcAft>
              <a:buNone/>
            </a:pPr>
            <a:r>
              <a:rPr i="1" lang="sv-SE"/>
              <a:t>cut()</a:t>
            </a:r>
            <a:endParaRPr i="1"/>
          </a:p>
          <a:p>
            <a:pPr indent="0" lvl="0" marL="0" rtl="0" algn="l">
              <a:spcBef>
                <a:spcPts val="0"/>
              </a:spcBef>
              <a:spcAft>
                <a:spcPts val="0"/>
              </a:spcAft>
              <a:buNone/>
            </a:pPr>
            <a:r>
              <a:rPr i="1" lang="sv-SE"/>
              <a:t>box()</a:t>
            </a:r>
            <a:endParaRPr/>
          </a:p>
        </p:txBody>
      </p:sp>
      <p:cxnSp>
        <p:nvCxnSpPr>
          <p:cNvPr id="408" name="Google Shape;408;p33"/>
          <p:cNvCxnSpPr/>
          <p:nvPr/>
        </p:nvCxnSpPr>
        <p:spPr>
          <a:xfrm>
            <a:off x="4375495" y="2882727"/>
            <a:ext cx="2456400" cy="0"/>
          </a:xfrm>
          <a:prstGeom prst="straightConnector1">
            <a:avLst/>
          </a:prstGeom>
          <a:noFill/>
          <a:ln cap="flat" cmpd="sng" w="19050">
            <a:solidFill>
              <a:schemeClr val="dk2"/>
            </a:solidFill>
            <a:prstDash val="solid"/>
            <a:round/>
            <a:headEnd len="med" w="med" type="none"/>
            <a:tailEnd len="med" w="med" type="none"/>
          </a:ln>
        </p:spPr>
      </p:cxnSp>
      <p:sp>
        <p:nvSpPr>
          <p:cNvPr id="409" name="Google Shape;409;p33"/>
          <p:cNvSpPr/>
          <p:nvPr/>
        </p:nvSpPr>
        <p:spPr>
          <a:xfrm>
            <a:off x="7580425" y="3526099"/>
            <a:ext cx="1527000" cy="1234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NYVeggiePizza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prepare()</a:t>
            </a:r>
            <a:endParaRPr/>
          </a:p>
          <a:p>
            <a:pPr indent="0" lvl="0" marL="0" rtl="0" algn="l">
              <a:spcBef>
                <a:spcPts val="0"/>
              </a:spcBef>
              <a:spcAft>
                <a:spcPts val="0"/>
              </a:spcAft>
              <a:buNone/>
            </a:pPr>
            <a:r>
              <a:rPr lang="sv-SE"/>
              <a:t>bake()</a:t>
            </a:r>
            <a:endParaRPr/>
          </a:p>
          <a:p>
            <a:pPr indent="0" lvl="0" marL="0" rtl="0" algn="l">
              <a:spcBef>
                <a:spcPts val="0"/>
              </a:spcBef>
              <a:spcAft>
                <a:spcPts val="0"/>
              </a:spcAft>
              <a:buNone/>
            </a:pPr>
            <a:r>
              <a:rPr lang="sv-SE"/>
              <a:t>cut()</a:t>
            </a:r>
            <a:endParaRPr/>
          </a:p>
          <a:p>
            <a:pPr indent="0" lvl="0" marL="0" rtl="0" algn="l">
              <a:spcBef>
                <a:spcPts val="0"/>
              </a:spcBef>
              <a:spcAft>
                <a:spcPts val="0"/>
              </a:spcAft>
              <a:buNone/>
            </a:pPr>
            <a:r>
              <a:rPr lang="sv-SE"/>
              <a:t>box()</a:t>
            </a:r>
            <a:endParaRPr/>
          </a:p>
        </p:txBody>
      </p:sp>
      <p:cxnSp>
        <p:nvCxnSpPr>
          <p:cNvPr id="410" name="Google Shape;410;p33"/>
          <p:cNvCxnSpPr/>
          <p:nvPr/>
        </p:nvCxnSpPr>
        <p:spPr>
          <a:xfrm>
            <a:off x="7580413" y="3767313"/>
            <a:ext cx="1527000" cy="0"/>
          </a:xfrm>
          <a:prstGeom prst="straightConnector1">
            <a:avLst/>
          </a:prstGeom>
          <a:noFill/>
          <a:ln cap="flat" cmpd="sng" w="19050">
            <a:solidFill>
              <a:schemeClr val="dk2"/>
            </a:solidFill>
            <a:prstDash val="solid"/>
            <a:round/>
            <a:headEnd len="med" w="med" type="none"/>
            <a:tailEnd len="med" w="med" type="none"/>
          </a:ln>
        </p:spPr>
      </p:cxnSp>
      <p:cxnSp>
        <p:nvCxnSpPr>
          <p:cNvPr id="411" name="Google Shape;411;p33"/>
          <p:cNvCxnSpPr>
            <a:stCxn id="409" idx="0"/>
            <a:endCxn id="407" idx="3"/>
          </p:cNvCxnSpPr>
          <p:nvPr/>
        </p:nvCxnSpPr>
        <p:spPr>
          <a:xfrm rot="10800000">
            <a:off x="6831925" y="3122299"/>
            <a:ext cx="1512000" cy="403800"/>
          </a:xfrm>
          <a:prstGeom prst="straightConnector1">
            <a:avLst/>
          </a:prstGeom>
          <a:noFill/>
          <a:ln cap="flat" cmpd="sng" w="28575">
            <a:solidFill>
              <a:schemeClr val="dk2"/>
            </a:solidFill>
            <a:prstDash val="dot"/>
            <a:round/>
            <a:headEnd len="med" w="med" type="none"/>
            <a:tailEnd len="med" w="med" type="triangle"/>
          </a:ln>
        </p:spPr>
      </p:cxnSp>
      <p:sp>
        <p:nvSpPr>
          <p:cNvPr id="412" name="Google Shape;412;p33"/>
          <p:cNvSpPr/>
          <p:nvPr/>
        </p:nvSpPr>
        <p:spPr>
          <a:xfrm>
            <a:off x="5482200" y="3877700"/>
            <a:ext cx="2013300" cy="1234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ChicagoVeggiePizza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prepare()</a:t>
            </a:r>
            <a:endParaRPr/>
          </a:p>
          <a:p>
            <a:pPr indent="0" lvl="0" marL="0" rtl="0" algn="l">
              <a:spcBef>
                <a:spcPts val="0"/>
              </a:spcBef>
              <a:spcAft>
                <a:spcPts val="0"/>
              </a:spcAft>
              <a:buNone/>
            </a:pPr>
            <a:r>
              <a:rPr lang="sv-SE"/>
              <a:t>bake()</a:t>
            </a:r>
            <a:endParaRPr/>
          </a:p>
          <a:p>
            <a:pPr indent="0" lvl="0" marL="0" rtl="0" algn="l">
              <a:spcBef>
                <a:spcPts val="0"/>
              </a:spcBef>
              <a:spcAft>
                <a:spcPts val="0"/>
              </a:spcAft>
              <a:buNone/>
            </a:pPr>
            <a:r>
              <a:rPr lang="sv-SE"/>
              <a:t>cut()</a:t>
            </a:r>
            <a:endParaRPr/>
          </a:p>
          <a:p>
            <a:pPr indent="0" lvl="0" marL="0" rtl="0" algn="l">
              <a:spcBef>
                <a:spcPts val="0"/>
              </a:spcBef>
              <a:spcAft>
                <a:spcPts val="0"/>
              </a:spcAft>
              <a:buNone/>
            </a:pPr>
            <a:r>
              <a:rPr lang="sv-SE"/>
              <a:t>box()</a:t>
            </a:r>
            <a:endParaRPr/>
          </a:p>
        </p:txBody>
      </p:sp>
      <p:cxnSp>
        <p:nvCxnSpPr>
          <p:cNvPr id="413" name="Google Shape;413;p33"/>
          <p:cNvCxnSpPr/>
          <p:nvPr/>
        </p:nvCxnSpPr>
        <p:spPr>
          <a:xfrm>
            <a:off x="5482191" y="4118896"/>
            <a:ext cx="2013300" cy="0"/>
          </a:xfrm>
          <a:prstGeom prst="straightConnector1">
            <a:avLst/>
          </a:prstGeom>
          <a:noFill/>
          <a:ln cap="flat" cmpd="sng" w="19050">
            <a:solidFill>
              <a:schemeClr val="dk2"/>
            </a:solidFill>
            <a:prstDash val="solid"/>
            <a:round/>
            <a:headEnd len="med" w="med" type="none"/>
            <a:tailEnd len="med" w="med" type="none"/>
          </a:ln>
        </p:spPr>
      </p:cxnSp>
      <p:cxnSp>
        <p:nvCxnSpPr>
          <p:cNvPr id="414" name="Google Shape;414;p33"/>
          <p:cNvCxnSpPr>
            <a:stCxn id="412" idx="0"/>
            <a:endCxn id="407" idx="2"/>
          </p:cNvCxnSpPr>
          <p:nvPr/>
        </p:nvCxnSpPr>
        <p:spPr>
          <a:xfrm rot="10800000">
            <a:off x="5603550" y="3806600"/>
            <a:ext cx="885300" cy="71100"/>
          </a:xfrm>
          <a:prstGeom prst="straightConnector1">
            <a:avLst/>
          </a:prstGeom>
          <a:noFill/>
          <a:ln cap="flat" cmpd="sng" w="28575">
            <a:solidFill>
              <a:schemeClr val="dk2"/>
            </a:solidFill>
            <a:prstDash val="dot"/>
            <a:round/>
            <a:headEnd len="med" w="med" type="none"/>
            <a:tailEnd len="med" w="med" type="triangle"/>
          </a:ln>
        </p:spPr>
      </p:cxnSp>
      <p:sp>
        <p:nvSpPr>
          <p:cNvPr id="415" name="Google Shape;415;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Factory Pattern - In Practice</a:t>
            </a:r>
            <a:endParaRPr/>
          </a:p>
        </p:txBody>
      </p:sp>
      <p:sp>
        <p:nvSpPr>
          <p:cNvPr id="421" name="Google Shape;421;p34"/>
          <p:cNvSpPr/>
          <p:nvPr/>
        </p:nvSpPr>
        <p:spPr>
          <a:xfrm>
            <a:off x="3122550" y="1212000"/>
            <a:ext cx="2456400" cy="3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Client</a:t>
            </a:r>
            <a:endParaRPr/>
          </a:p>
        </p:txBody>
      </p:sp>
      <p:sp>
        <p:nvSpPr>
          <p:cNvPr id="422" name="Google Shape;422;p34"/>
          <p:cNvSpPr/>
          <p:nvPr/>
        </p:nvSpPr>
        <p:spPr>
          <a:xfrm>
            <a:off x="3751654" y="1930681"/>
            <a:ext cx="1652400" cy="8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ProductA</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 methods</a:t>
            </a:r>
            <a:endParaRPr/>
          </a:p>
        </p:txBody>
      </p:sp>
      <p:cxnSp>
        <p:nvCxnSpPr>
          <p:cNvPr id="423" name="Google Shape;423;p34"/>
          <p:cNvCxnSpPr/>
          <p:nvPr/>
        </p:nvCxnSpPr>
        <p:spPr>
          <a:xfrm>
            <a:off x="3751650" y="2333868"/>
            <a:ext cx="1652400" cy="0"/>
          </a:xfrm>
          <a:prstGeom prst="straightConnector1">
            <a:avLst/>
          </a:prstGeom>
          <a:noFill/>
          <a:ln cap="flat" cmpd="sng" w="19050">
            <a:solidFill>
              <a:schemeClr val="dk2"/>
            </a:solidFill>
            <a:prstDash val="solid"/>
            <a:round/>
            <a:headEnd len="med" w="med" type="none"/>
            <a:tailEnd len="med" w="med" type="none"/>
          </a:ln>
        </p:spPr>
      </p:cxnSp>
      <p:sp>
        <p:nvSpPr>
          <p:cNvPr id="424" name="Google Shape;424;p34"/>
          <p:cNvSpPr/>
          <p:nvPr/>
        </p:nvSpPr>
        <p:spPr>
          <a:xfrm>
            <a:off x="680050" y="1852200"/>
            <a:ext cx="1907400" cy="1120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Factory</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createProductA()</a:t>
            </a:r>
            <a:endParaRPr i="1"/>
          </a:p>
          <a:p>
            <a:pPr indent="0" lvl="0" marL="0" rtl="0" algn="l">
              <a:spcBef>
                <a:spcPts val="0"/>
              </a:spcBef>
              <a:spcAft>
                <a:spcPts val="0"/>
              </a:spcAft>
              <a:buNone/>
            </a:pPr>
            <a:r>
              <a:rPr i="1" lang="sv-SE"/>
              <a:t>createProductB()</a:t>
            </a:r>
            <a:endParaRPr/>
          </a:p>
        </p:txBody>
      </p:sp>
      <p:cxnSp>
        <p:nvCxnSpPr>
          <p:cNvPr id="425" name="Google Shape;425;p34"/>
          <p:cNvCxnSpPr/>
          <p:nvPr/>
        </p:nvCxnSpPr>
        <p:spPr>
          <a:xfrm>
            <a:off x="699254" y="2377439"/>
            <a:ext cx="1907400" cy="0"/>
          </a:xfrm>
          <a:prstGeom prst="straightConnector1">
            <a:avLst/>
          </a:prstGeom>
          <a:noFill/>
          <a:ln cap="flat" cmpd="sng" w="19050">
            <a:solidFill>
              <a:schemeClr val="dk2"/>
            </a:solidFill>
            <a:prstDash val="solid"/>
            <a:round/>
            <a:headEnd len="med" w="med" type="none"/>
            <a:tailEnd len="med" w="med" type="none"/>
          </a:ln>
        </p:spPr>
      </p:cxnSp>
      <p:sp>
        <p:nvSpPr>
          <p:cNvPr id="426" name="Google Shape;426;p34"/>
          <p:cNvSpPr/>
          <p:nvPr/>
        </p:nvSpPr>
        <p:spPr>
          <a:xfrm>
            <a:off x="349625" y="3132830"/>
            <a:ext cx="1782900" cy="8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ConcreteFactory1</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createProductA()</a:t>
            </a:r>
            <a:endParaRPr/>
          </a:p>
          <a:p>
            <a:pPr indent="0" lvl="0" marL="0" rtl="0" algn="l">
              <a:spcBef>
                <a:spcPts val="0"/>
              </a:spcBef>
              <a:spcAft>
                <a:spcPts val="0"/>
              </a:spcAft>
              <a:buNone/>
            </a:pPr>
            <a:r>
              <a:rPr lang="sv-SE"/>
              <a:t>createProductB()</a:t>
            </a:r>
            <a:endParaRPr/>
          </a:p>
        </p:txBody>
      </p:sp>
      <p:cxnSp>
        <p:nvCxnSpPr>
          <p:cNvPr id="427" name="Google Shape;427;p34"/>
          <p:cNvCxnSpPr/>
          <p:nvPr/>
        </p:nvCxnSpPr>
        <p:spPr>
          <a:xfrm>
            <a:off x="349619" y="3455366"/>
            <a:ext cx="1782900" cy="0"/>
          </a:xfrm>
          <a:prstGeom prst="straightConnector1">
            <a:avLst/>
          </a:prstGeom>
          <a:noFill/>
          <a:ln cap="flat" cmpd="sng" w="19050">
            <a:solidFill>
              <a:schemeClr val="dk2"/>
            </a:solidFill>
            <a:prstDash val="solid"/>
            <a:round/>
            <a:headEnd len="med" w="med" type="none"/>
            <a:tailEnd len="med" w="med" type="none"/>
          </a:ln>
        </p:spPr>
      </p:cxnSp>
      <p:sp>
        <p:nvSpPr>
          <p:cNvPr id="428" name="Google Shape;428;p34"/>
          <p:cNvSpPr/>
          <p:nvPr/>
        </p:nvSpPr>
        <p:spPr>
          <a:xfrm>
            <a:off x="349637" y="4060350"/>
            <a:ext cx="1782900" cy="8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ConcreteFactory2</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createProductA()</a:t>
            </a:r>
            <a:endParaRPr/>
          </a:p>
          <a:p>
            <a:pPr indent="0" lvl="0" marL="0" rtl="0" algn="l">
              <a:spcBef>
                <a:spcPts val="0"/>
              </a:spcBef>
              <a:spcAft>
                <a:spcPts val="0"/>
              </a:spcAft>
              <a:buNone/>
            </a:pPr>
            <a:r>
              <a:rPr lang="sv-SE"/>
              <a:t>createProductB()</a:t>
            </a:r>
            <a:endParaRPr/>
          </a:p>
        </p:txBody>
      </p:sp>
      <p:cxnSp>
        <p:nvCxnSpPr>
          <p:cNvPr id="429" name="Google Shape;429;p34"/>
          <p:cNvCxnSpPr/>
          <p:nvPr/>
        </p:nvCxnSpPr>
        <p:spPr>
          <a:xfrm>
            <a:off x="349625" y="4296154"/>
            <a:ext cx="1782900" cy="0"/>
          </a:xfrm>
          <a:prstGeom prst="straightConnector1">
            <a:avLst/>
          </a:prstGeom>
          <a:noFill/>
          <a:ln cap="flat" cmpd="sng" w="19050">
            <a:solidFill>
              <a:schemeClr val="dk2"/>
            </a:solidFill>
            <a:prstDash val="solid"/>
            <a:round/>
            <a:headEnd len="med" w="med" type="none"/>
            <a:tailEnd len="med" w="med" type="none"/>
          </a:ln>
        </p:spPr>
      </p:cxnSp>
      <p:sp>
        <p:nvSpPr>
          <p:cNvPr id="430" name="Google Shape;430;p34"/>
          <p:cNvSpPr/>
          <p:nvPr/>
        </p:nvSpPr>
        <p:spPr>
          <a:xfrm>
            <a:off x="5767379" y="1930675"/>
            <a:ext cx="1613700" cy="8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&lt;&lt;interface&gt;&gt;</a:t>
            </a:r>
            <a:endParaRPr b="1"/>
          </a:p>
          <a:p>
            <a:pPr indent="0" lvl="0" marL="0" rtl="0" algn="ctr">
              <a:spcBef>
                <a:spcPts val="0"/>
              </a:spcBef>
              <a:spcAft>
                <a:spcPts val="0"/>
              </a:spcAft>
              <a:buNone/>
            </a:pPr>
            <a:r>
              <a:rPr b="1" i="1" lang="sv-SE"/>
              <a:t>ProductB</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 methods</a:t>
            </a:r>
            <a:endParaRPr/>
          </a:p>
        </p:txBody>
      </p:sp>
      <p:cxnSp>
        <p:nvCxnSpPr>
          <p:cNvPr id="431" name="Google Shape;431;p34"/>
          <p:cNvCxnSpPr/>
          <p:nvPr/>
        </p:nvCxnSpPr>
        <p:spPr>
          <a:xfrm>
            <a:off x="5767375" y="2333871"/>
            <a:ext cx="1613700" cy="0"/>
          </a:xfrm>
          <a:prstGeom prst="straightConnector1">
            <a:avLst/>
          </a:prstGeom>
          <a:noFill/>
          <a:ln cap="flat" cmpd="sng" w="19050">
            <a:solidFill>
              <a:schemeClr val="dk2"/>
            </a:solidFill>
            <a:prstDash val="solid"/>
            <a:round/>
            <a:headEnd len="med" w="med" type="none"/>
            <a:tailEnd len="med" w="med" type="none"/>
          </a:ln>
        </p:spPr>
      </p:cxnSp>
      <p:sp>
        <p:nvSpPr>
          <p:cNvPr id="432" name="Google Shape;432;p34"/>
          <p:cNvSpPr/>
          <p:nvPr/>
        </p:nvSpPr>
        <p:spPr>
          <a:xfrm>
            <a:off x="3335550" y="3137452"/>
            <a:ext cx="1413900" cy="40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a:t>
            </a:r>
            <a:endParaRPr b="1"/>
          </a:p>
          <a:p>
            <a:pPr indent="0" lvl="0" marL="0" rtl="0" algn="ctr">
              <a:spcBef>
                <a:spcPts val="0"/>
              </a:spcBef>
              <a:spcAft>
                <a:spcPts val="0"/>
              </a:spcAft>
              <a:buNone/>
            </a:pPr>
            <a:r>
              <a:rPr b="1" lang="sv-SE"/>
              <a:t>ProductA1</a:t>
            </a:r>
            <a:endParaRPr/>
          </a:p>
        </p:txBody>
      </p:sp>
      <p:sp>
        <p:nvSpPr>
          <p:cNvPr id="433" name="Google Shape;433;p34"/>
          <p:cNvSpPr/>
          <p:nvPr/>
        </p:nvSpPr>
        <p:spPr>
          <a:xfrm>
            <a:off x="5578950" y="3434499"/>
            <a:ext cx="1505400" cy="40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a:t>
            </a:r>
            <a:endParaRPr b="1"/>
          </a:p>
          <a:p>
            <a:pPr indent="0" lvl="0" marL="0" rtl="0" algn="ctr">
              <a:spcBef>
                <a:spcPts val="0"/>
              </a:spcBef>
              <a:spcAft>
                <a:spcPts val="0"/>
              </a:spcAft>
              <a:buNone/>
            </a:pPr>
            <a:r>
              <a:rPr b="1" lang="sv-SE"/>
              <a:t>ProductB1</a:t>
            </a:r>
            <a:endParaRPr/>
          </a:p>
        </p:txBody>
      </p:sp>
      <p:sp>
        <p:nvSpPr>
          <p:cNvPr id="434" name="Google Shape;434;p34"/>
          <p:cNvSpPr/>
          <p:nvPr/>
        </p:nvSpPr>
        <p:spPr>
          <a:xfrm>
            <a:off x="7158825" y="4338826"/>
            <a:ext cx="1573200" cy="40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a:t>
            </a:r>
            <a:endParaRPr b="1"/>
          </a:p>
          <a:p>
            <a:pPr indent="0" lvl="0" marL="0" rtl="0" algn="ctr">
              <a:spcBef>
                <a:spcPts val="0"/>
              </a:spcBef>
              <a:spcAft>
                <a:spcPts val="0"/>
              </a:spcAft>
              <a:buNone/>
            </a:pPr>
            <a:r>
              <a:rPr b="1" lang="sv-SE"/>
              <a:t>ProductB2</a:t>
            </a:r>
            <a:endParaRPr/>
          </a:p>
        </p:txBody>
      </p:sp>
      <p:cxnSp>
        <p:nvCxnSpPr>
          <p:cNvPr id="435" name="Google Shape;435;p34"/>
          <p:cNvCxnSpPr>
            <a:stCxn id="432" idx="0"/>
            <a:endCxn id="422" idx="2"/>
          </p:cNvCxnSpPr>
          <p:nvPr/>
        </p:nvCxnSpPr>
        <p:spPr>
          <a:xfrm flipH="1" rot="10800000">
            <a:off x="4042500" y="2736952"/>
            <a:ext cx="535500" cy="400500"/>
          </a:xfrm>
          <a:prstGeom prst="straightConnector1">
            <a:avLst/>
          </a:prstGeom>
          <a:noFill/>
          <a:ln cap="flat" cmpd="sng" w="28575">
            <a:solidFill>
              <a:schemeClr val="dk2"/>
            </a:solidFill>
            <a:prstDash val="dot"/>
            <a:round/>
            <a:headEnd len="med" w="med" type="none"/>
            <a:tailEnd len="med" w="med" type="triangle"/>
          </a:ln>
        </p:spPr>
      </p:cxnSp>
      <p:cxnSp>
        <p:nvCxnSpPr>
          <p:cNvPr id="436" name="Google Shape;436;p34"/>
          <p:cNvCxnSpPr>
            <a:stCxn id="437" idx="0"/>
            <a:endCxn id="422" idx="2"/>
          </p:cNvCxnSpPr>
          <p:nvPr/>
        </p:nvCxnSpPr>
        <p:spPr>
          <a:xfrm rot="10800000">
            <a:off x="4577738" y="2737123"/>
            <a:ext cx="695400" cy="1201200"/>
          </a:xfrm>
          <a:prstGeom prst="straightConnector1">
            <a:avLst/>
          </a:prstGeom>
          <a:noFill/>
          <a:ln cap="flat" cmpd="sng" w="28575">
            <a:solidFill>
              <a:schemeClr val="dk2"/>
            </a:solidFill>
            <a:prstDash val="dot"/>
            <a:round/>
            <a:headEnd len="med" w="med" type="none"/>
            <a:tailEnd len="med" w="med" type="triangle"/>
          </a:ln>
        </p:spPr>
      </p:cxnSp>
      <p:cxnSp>
        <p:nvCxnSpPr>
          <p:cNvPr id="438" name="Google Shape;438;p34"/>
          <p:cNvCxnSpPr>
            <a:stCxn id="433" idx="0"/>
            <a:endCxn id="430" idx="2"/>
          </p:cNvCxnSpPr>
          <p:nvPr/>
        </p:nvCxnSpPr>
        <p:spPr>
          <a:xfrm flipH="1" rot="10800000">
            <a:off x="6331650" y="2736999"/>
            <a:ext cx="242700" cy="697500"/>
          </a:xfrm>
          <a:prstGeom prst="straightConnector1">
            <a:avLst/>
          </a:prstGeom>
          <a:noFill/>
          <a:ln cap="flat" cmpd="sng" w="28575">
            <a:solidFill>
              <a:schemeClr val="dk2"/>
            </a:solidFill>
            <a:prstDash val="dot"/>
            <a:round/>
            <a:headEnd len="med" w="med" type="none"/>
            <a:tailEnd len="med" w="med" type="triangle"/>
          </a:ln>
        </p:spPr>
      </p:cxnSp>
      <p:cxnSp>
        <p:nvCxnSpPr>
          <p:cNvPr id="439" name="Google Shape;439;p34"/>
          <p:cNvCxnSpPr>
            <a:stCxn id="434" idx="0"/>
            <a:endCxn id="430" idx="2"/>
          </p:cNvCxnSpPr>
          <p:nvPr/>
        </p:nvCxnSpPr>
        <p:spPr>
          <a:xfrm rot="10800000">
            <a:off x="6574125" y="2737126"/>
            <a:ext cx="1371300" cy="1601700"/>
          </a:xfrm>
          <a:prstGeom prst="straightConnector1">
            <a:avLst/>
          </a:prstGeom>
          <a:noFill/>
          <a:ln cap="flat" cmpd="sng" w="28575">
            <a:solidFill>
              <a:schemeClr val="dk2"/>
            </a:solidFill>
            <a:prstDash val="dot"/>
            <a:round/>
            <a:headEnd len="med" w="med" type="none"/>
            <a:tailEnd len="med" w="med" type="triangle"/>
          </a:ln>
        </p:spPr>
      </p:cxnSp>
      <p:cxnSp>
        <p:nvCxnSpPr>
          <p:cNvPr id="440" name="Google Shape;440;p34"/>
          <p:cNvCxnSpPr>
            <a:stCxn id="421" idx="2"/>
            <a:endCxn id="424" idx="0"/>
          </p:cNvCxnSpPr>
          <p:nvPr/>
        </p:nvCxnSpPr>
        <p:spPr>
          <a:xfrm flipH="1">
            <a:off x="1633650" y="1530300"/>
            <a:ext cx="2717100" cy="321900"/>
          </a:xfrm>
          <a:prstGeom prst="straightConnector1">
            <a:avLst/>
          </a:prstGeom>
          <a:noFill/>
          <a:ln cap="flat" cmpd="sng" w="28575">
            <a:solidFill>
              <a:schemeClr val="dk2"/>
            </a:solidFill>
            <a:prstDash val="solid"/>
            <a:round/>
            <a:headEnd len="med" w="med" type="none"/>
            <a:tailEnd len="med" w="med" type="none"/>
          </a:ln>
        </p:spPr>
      </p:cxnSp>
      <p:cxnSp>
        <p:nvCxnSpPr>
          <p:cNvPr id="441" name="Google Shape;441;p34"/>
          <p:cNvCxnSpPr>
            <a:stCxn id="421" idx="2"/>
            <a:endCxn id="422" idx="0"/>
          </p:cNvCxnSpPr>
          <p:nvPr/>
        </p:nvCxnSpPr>
        <p:spPr>
          <a:xfrm>
            <a:off x="4350750" y="1530300"/>
            <a:ext cx="227100" cy="400500"/>
          </a:xfrm>
          <a:prstGeom prst="straightConnector1">
            <a:avLst/>
          </a:prstGeom>
          <a:noFill/>
          <a:ln cap="flat" cmpd="sng" w="28575">
            <a:solidFill>
              <a:schemeClr val="dk2"/>
            </a:solidFill>
            <a:prstDash val="solid"/>
            <a:round/>
            <a:headEnd len="med" w="med" type="none"/>
            <a:tailEnd len="med" w="med" type="none"/>
          </a:ln>
        </p:spPr>
      </p:cxnSp>
      <p:cxnSp>
        <p:nvCxnSpPr>
          <p:cNvPr id="442" name="Google Shape;442;p34"/>
          <p:cNvCxnSpPr>
            <a:stCxn id="421" idx="2"/>
            <a:endCxn id="430" idx="0"/>
          </p:cNvCxnSpPr>
          <p:nvPr/>
        </p:nvCxnSpPr>
        <p:spPr>
          <a:xfrm>
            <a:off x="4350750" y="1530300"/>
            <a:ext cx="2223600" cy="400500"/>
          </a:xfrm>
          <a:prstGeom prst="straightConnector1">
            <a:avLst/>
          </a:prstGeom>
          <a:noFill/>
          <a:ln cap="flat" cmpd="sng" w="28575">
            <a:solidFill>
              <a:schemeClr val="dk2"/>
            </a:solidFill>
            <a:prstDash val="solid"/>
            <a:round/>
            <a:headEnd len="med" w="med" type="none"/>
            <a:tailEnd len="med" w="med" type="none"/>
          </a:ln>
        </p:spPr>
      </p:cxnSp>
      <p:sp>
        <p:nvSpPr>
          <p:cNvPr id="437" name="Google Shape;437;p34"/>
          <p:cNvSpPr/>
          <p:nvPr/>
        </p:nvSpPr>
        <p:spPr>
          <a:xfrm>
            <a:off x="4520438" y="3938323"/>
            <a:ext cx="1505400" cy="40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a:t>
            </a:r>
            <a:endParaRPr b="1"/>
          </a:p>
          <a:p>
            <a:pPr indent="0" lvl="0" marL="0" rtl="0" algn="ctr">
              <a:spcBef>
                <a:spcPts val="0"/>
              </a:spcBef>
              <a:spcAft>
                <a:spcPts val="0"/>
              </a:spcAft>
              <a:buNone/>
            </a:pPr>
            <a:r>
              <a:rPr b="1" lang="sv-SE"/>
              <a:t>ProductA2</a:t>
            </a:r>
            <a:endParaRPr/>
          </a:p>
        </p:txBody>
      </p:sp>
      <p:sp>
        <p:nvSpPr>
          <p:cNvPr id="443" name="Google Shape;443;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44" name="Google Shape;444;p34"/>
          <p:cNvSpPr/>
          <p:nvPr/>
        </p:nvSpPr>
        <p:spPr>
          <a:xfrm>
            <a:off x="124800" y="2701000"/>
            <a:ext cx="508100" cy="748800"/>
          </a:xfrm>
          <a:custGeom>
            <a:rect b="b" l="l" r="r" t="t"/>
            <a:pathLst>
              <a:path extrusionOk="0" h="29952" w="20324">
                <a:moveTo>
                  <a:pt x="8558" y="29952"/>
                </a:moveTo>
                <a:lnTo>
                  <a:pt x="0" y="29952"/>
                </a:lnTo>
                <a:lnTo>
                  <a:pt x="2853" y="2853"/>
                </a:lnTo>
                <a:lnTo>
                  <a:pt x="20324" y="0"/>
                </a:lnTo>
              </a:path>
            </a:pathLst>
          </a:custGeom>
          <a:noFill/>
          <a:ln cap="flat" cmpd="sng" w="19050">
            <a:solidFill>
              <a:schemeClr val="dk2"/>
            </a:solidFill>
            <a:prstDash val="dash"/>
            <a:round/>
            <a:headEnd len="med" w="med" type="none"/>
            <a:tailEnd len="med" w="med" type="triangle"/>
          </a:ln>
        </p:spPr>
      </p:sp>
      <p:sp>
        <p:nvSpPr>
          <p:cNvPr id="445" name="Google Shape;445;p34"/>
          <p:cNvSpPr/>
          <p:nvPr/>
        </p:nvSpPr>
        <p:spPr>
          <a:xfrm>
            <a:off x="71325" y="2460325"/>
            <a:ext cx="508100" cy="2005700"/>
          </a:xfrm>
          <a:custGeom>
            <a:rect b="b" l="l" r="r" t="t"/>
            <a:pathLst>
              <a:path extrusionOk="0" h="80228" w="20324">
                <a:moveTo>
                  <a:pt x="10697" y="80228"/>
                </a:moveTo>
                <a:lnTo>
                  <a:pt x="0" y="68461"/>
                </a:lnTo>
                <a:lnTo>
                  <a:pt x="1426" y="2139"/>
                </a:lnTo>
                <a:lnTo>
                  <a:pt x="20324" y="0"/>
                </a:lnTo>
              </a:path>
            </a:pathLst>
          </a:custGeom>
          <a:noFill/>
          <a:ln cap="flat" cmpd="sng" w="19050">
            <a:solidFill>
              <a:schemeClr val="dk2"/>
            </a:solidFill>
            <a:prstDash val="dash"/>
            <a:round/>
            <a:headEnd len="med" w="med" type="none"/>
            <a:tailEnd len="med" w="med" type="triangle"/>
          </a:ln>
        </p:spPr>
      </p:sp>
      <p:sp>
        <p:nvSpPr>
          <p:cNvPr id="446" name="Google Shape;446;p34"/>
          <p:cNvSpPr txBox="1"/>
          <p:nvPr/>
        </p:nvSpPr>
        <p:spPr>
          <a:xfrm>
            <a:off x="6427150" y="1230150"/>
            <a:ext cx="24564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Each type of product has a defined interface.</a:t>
            </a:r>
            <a:endParaRPr/>
          </a:p>
        </p:txBody>
      </p:sp>
      <p:cxnSp>
        <p:nvCxnSpPr>
          <p:cNvPr id="447" name="Google Shape;447;p34"/>
          <p:cNvCxnSpPr>
            <a:stCxn id="426" idx="3"/>
            <a:endCxn id="432" idx="1"/>
          </p:cNvCxnSpPr>
          <p:nvPr/>
        </p:nvCxnSpPr>
        <p:spPr>
          <a:xfrm flipH="1" rot="10800000">
            <a:off x="2132525" y="3337730"/>
            <a:ext cx="1203000" cy="198300"/>
          </a:xfrm>
          <a:prstGeom prst="straightConnector1">
            <a:avLst/>
          </a:prstGeom>
          <a:noFill/>
          <a:ln cap="flat" cmpd="sng" w="19050">
            <a:solidFill>
              <a:schemeClr val="dk2"/>
            </a:solidFill>
            <a:prstDash val="solid"/>
            <a:round/>
            <a:headEnd len="med" w="med" type="none"/>
            <a:tailEnd len="med" w="med" type="none"/>
          </a:ln>
        </p:spPr>
      </p:cxnSp>
      <p:cxnSp>
        <p:nvCxnSpPr>
          <p:cNvPr id="448" name="Google Shape;448;p34"/>
          <p:cNvCxnSpPr>
            <a:stCxn id="428" idx="3"/>
            <a:endCxn id="437" idx="1"/>
          </p:cNvCxnSpPr>
          <p:nvPr/>
        </p:nvCxnSpPr>
        <p:spPr>
          <a:xfrm flipH="1" rot="10800000">
            <a:off x="2132537" y="4138650"/>
            <a:ext cx="2388000" cy="324900"/>
          </a:xfrm>
          <a:prstGeom prst="straightConnector1">
            <a:avLst/>
          </a:prstGeom>
          <a:noFill/>
          <a:ln cap="flat" cmpd="sng" w="19050">
            <a:solidFill>
              <a:schemeClr val="dk2"/>
            </a:solidFill>
            <a:prstDash val="solid"/>
            <a:round/>
            <a:headEnd len="med" w="med" type="none"/>
            <a:tailEnd len="med" w="med" type="none"/>
          </a:ln>
        </p:spPr>
      </p:cxnSp>
      <p:sp>
        <p:nvSpPr>
          <p:cNvPr id="449" name="Google Shape;449;p34"/>
          <p:cNvSpPr txBox="1"/>
          <p:nvPr/>
        </p:nvSpPr>
        <p:spPr>
          <a:xfrm>
            <a:off x="99350" y="1221575"/>
            <a:ext cx="2175000" cy="4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Each factory manages a subset of the products.</a:t>
            </a:r>
            <a:endParaRPr/>
          </a:p>
        </p:txBody>
      </p:sp>
      <p:cxnSp>
        <p:nvCxnSpPr>
          <p:cNvPr id="450" name="Google Shape;450;p34"/>
          <p:cNvCxnSpPr>
            <a:stCxn id="433" idx="1"/>
            <a:endCxn id="426" idx="3"/>
          </p:cNvCxnSpPr>
          <p:nvPr/>
        </p:nvCxnSpPr>
        <p:spPr>
          <a:xfrm rot="10800000">
            <a:off x="2132550" y="3536049"/>
            <a:ext cx="3446400" cy="98700"/>
          </a:xfrm>
          <a:prstGeom prst="straightConnector1">
            <a:avLst/>
          </a:prstGeom>
          <a:noFill/>
          <a:ln cap="flat" cmpd="sng" w="19050">
            <a:solidFill>
              <a:schemeClr val="dk2"/>
            </a:solidFill>
            <a:prstDash val="solid"/>
            <a:round/>
            <a:headEnd len="med" w="med" type="none"/>
            <a:tailEnd len="med" w="med" type="none"/>
          </a:ln>
        </p:spPr>
      </p:cxnSp>
      <p:cxnSp>
        <p:nvCxnSpPr>
          <p:cNvPr id="451" name="Google Shape;451;p34"/>
          <p:cNvCxnSpPr>
            <a:stCxn id="434" idx="1"/>
            <a:endCxn id="428" idx="3"/>
          </p:cNvCxnSpPr>
          <p:nvPr/>
        </p:nvCxnSpPr>
        <p:spPr>
          <a:xfrm rot="10800000">
            <a:off x="2132625" y="4463476"/>
            <a:ext cx="5026200" cy="756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Benefits of Factory Pattern</a:t>
            </a:r>
            <a:endParaRPr/>
          </a:p>
        </p:txBody>
      </p:sp>
      <p:sp>
        <p:nvSpPr>
          <p:cNvPr id="457" name="Google Shape;457;p35"/>
          <p:cNvSpPr txBox="1"/>
          <p:nvPr>
            <p:ph idx="1" type="body"/>
          </p:nvPr>
        </p:nvSpPr>
        <p:spPr>
          <a:xfrm>
            <a:off x="468896" y="1282400"/>
            <a:ext cx="48708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AutoNum type="arabicPeriod"/>
            </a:pPr>
            <a:r>
              <a:rPr lang="sv-SE"/>
              <a:t>Loose coupling.</a:t>
            </a:r>
            <a:endParaRPr/>
          </a:p>
          <a:p>
            <a:pPr indent="-393700" lvl="0" marL="457200" rtl="0" algn="l">
              <a:spcBef>
                <a:spcPts val="1000"/>
              </a:spcBef>
              <a:spcAft>
                <a:spcPts val="0"/>
              </a:spcAft>
              <a:buSzPts val="2600"/>
              <a:buAutoNum type="arabicPeriod"/>
            </a:pPr>
            <a:r>
              <a:rPr lang="sv-SE"/>
              <a:t>Creation code is centralized.</a:t>
            </a:r>
            <a:endParaRPr/>
          </a:p>
          <a:p>
            <a:pPr indent="-393700" lvl="0" marL="457200" rtl="0" algn="l">
              <a:spcBef>
                <a:spcPts val="1000"/>
              </a:spcBef>
              <a:spcAft>
                <a:spcPts val="0"/>
              </a:spcAft>
              <a:buSzPts val="2600"/>
              <a:buAutoNum type="arabicPeriod"/>
            </a:pPr>
            <a:r>
              <a:rPr lang="sv-SE"/>
              <a:t>Easy to add new products.</a:t>
            </a:r>
            <a:endParaRPr/>
          </a:p>
          <a:p>
            <a:pPr indent="-393700" lvl="0" marL="457200" rtl="0" algn="l">
              <a:spcBef>
                <a:spcPts val="1000"/>
              </a:spcBef>
              <a:spcAft>
                <a:spcPts val="0"/>
              </a:spcAft>
              <a:buSzPts val="2600"/>
              <a:buAutoNum type="arabicPeriod"/>
            </a:pPr>
            <a:r>
              <a:rPr lang="sv-SE"/>
              <a:t>Lowered class dependency (depend on abstractions, not concrete classes).</a:t>
            </a:r>
            <a:endParaRPr/>
          </a:p>
        </p:txBody>
      </p:sp>
      <p:pic>
        <p:nvPicPr>
          <p:cNvPr id="458" name="Google Shape;458;p35"/>
          <p:cNvPicPr preferRelativeResize="0"/>
          <p:nvPr/>
        </p:nvPicPr>
        <p:blipFill>
          <a:blip r:embed="rId3">
            <a:alphaModFix/>
          </a:blip>
          <a:stretch>
            <a:fillRect/>
          </a:stretch>
        </p:blipFill>
        <p:spPr>
          <a:xfrm>
            <a:off x="5703963" y="1130177"/>
            <a:ext cx="2982843" cy="3632531"/>
          </a:xfrm>
          <a:prstGeom prst="rect">
            <a:avLst/>
          </a:prstGeom>
          <a:noFill/>
          <a:ln>
            <a:noFill/>
          </a:ln>
        </p:spPr>
      </p:pic>
      <p:sp>
        <p:nvSpPr>
          <p:cNvPr id="459" name="Google Shape;459;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66" name="Google Shape;466;p3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Coffee Shop Ordering System</a:t>
            </a:r>
            <a:endParaRPr/>
          </a:p>
        </p:txBody>
      </p:sp>
      <p:sp>
        <p:nvSpPr>
          <p:cNvPr id="472" name="Google Shape;472;p37"/>
          <p:cNvSpPr/>
          <p:nvPr/>
        </p:nvSpPr>
        <p:spPr>
          <a:xfrm>
            <a:off x="3913850" y="1275450"/>
            <a:ext cx="1508400" cy="113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Beverage</a:t>
            </a:r>
            <a:endParaRPr/>
          </a:p>
          <a:p>
            <a:pPr indent="0" lvl="0" marL="0" rtl="0" algn="l">
              <a:spcBef>
                <a:spcPts val="0"/>
              </a:spcBef>
              <a:spcAft>
                <a:spcPts val="0"/>
              </a:spcAft>
              <a:buNone/>
            </a:pPr>
            <a:r>
              <a:rPr lang="sv-SE"/>
              <a:t>description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getDescription()</a:t>
            </a:r>
            <a:endParaRPr/>
          </a:p>
          <a:p>
            <a:pPr indent="0" lvl="0" marL="0" rtl="0" algn="l">
              <a:spcBef>
                <a:spcPts val="0"/>
              </a:spcBef>
              <a:spcAft>
                <a:spcPts val="0"/>
              </a:spcAft>
              <a:buNone/>
            </a:pPr>
            <a:r>
              <a:rPr i="1" lang="sv-SE"/>
              <a:t>cost()</a:t>
            </a:r>
            <a:endParaRPr i="1"/>
          </a:p>
        </p:txBody>
      </p:sp>
      <p:cxnSp>
        <p:nvCxnSpPr>
          <p:cNvPr id="473" name="Google Shape;473;p37"/>
          <p:cNvCxnSpPr/>
          <p:nvPr/>
        </p:nvCxnSpPr>
        <p:spPr>
          <a:xfrm>
            <a:off x="3913850" y="1545219"/>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474" name="Google Shape;474;p37"/>
          <p:cNvCxnSpPr/>
          <p:nvPr/>
        </p:nvCxnSpPr>
        <p:spPr>
          <a:xfrm>
            <a:off x="3913850" y="1848969"/>
            <a:ext cx="1508400" cy="0"/>
          </a:xfrm>
          <a:prstGeom prst="straightConnector1">
            <a:avLst/>
          </a:prstGeom>
          <a:noFill/>
          <a:ln cap="flat" cmpd="sng" w="19050">
            <a:solidFill>
              <a:schemeClr val="dk2"/>
            </a:solidFill>
            <a:prstDash val="solid"/>
            <a:round/>
            <a:headEnd len="med" w="med" type="none"/>
            <a:tailEnd len="med" w="med" type="none"/>
          </a:ln>
        </p:spPr>
      </p:cxnSp>
      <p:sp>
        <p:nvSpPr>
          <p:cNvPr id="475" name="Google Shape;475;p37"/>
          <p:cNvSpPr/>
          <p:nvPr/>
        </p:nvSpPr>
        <p:spPr>
          <a:xfrm>
            <a:off x="1342250" y="3048403"/>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76" name="Google Shape;476;p37"/>
          <p:cNvCxnSpPr/>
          <p:nvPr/>
        </p:nvCxnSpPr>
        <p:spPr>
          <a:xfrm>
            <a:off x="1342250" y="3373978"/>
            <a:ext cx="1508400" cy="0"/>
          </a:xfrm>
          <a:prstGeom prst="straightConnector1">
            <a:avLst/>
          </a:prstGeom>
          <a:noFill/>
          <a:ln cap="flat" cmpd="sng" w="19050">
            <a:solidFill>
              <a:schemeClr val="dk2"/>
            </a:solidFill>
            <a:prstDash val="solid"/>
            <a:round/>
            <a:headEnd len="med" w="med" type="none"/>
            <a:tailEnd len="med" w="med" type="none"/>
          </a:ln>
        </p:spPr>
      </p:cxnSp>
      <p:sp>
        <p:nvSpPr>
          <p:cNvPr id="477" name="Google Shape;477;p37"/>
          <p:cNvSpPr/>
          <p:nvPr/>
        </p:nvSpPr>
        <p:spPr>
          <a:xfrm>
            <a:off x="3193300" y="3038156"/>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DarkRoast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78" name="Google Shape;478;p37"/>
          <p:cNvCxnSpPr/>
          <p:nvPr/>
        </p:nvCxnSpPr>
        <p:spPr>
          <a:xfrm>
            <a:off x="3193300" y="3363731"/>
            <a:ext cx="1508400" cy="0"/>
          </a:xfrm>
          <a:prstGeom prst="straightConnector1">
            <a:avLst/>
          </a:prstGeom>
          <a:noFill/>
          <a:ln cap="flat" cmpd="sng" w="19050">
            <a:solidFill>
              <a:schemeClr val="dk2"/>
            </a:solidFill>
            <a:prstDash val="solid"/>
            <a:round/>
            <a:headEnd len="med" w="med" type="none"/>
            <a:tailEnd len="med" w="med" type="none"/>
          </a:ln>
        </p:spPr>
      </p:cxnSp>
      <p:sp>
        <p:nvSpPr>
          <p:cNvPr id="479" name="Google Shape;479;p37"/>
          <p:cNvSpPr/>
          <p:nvPr/>
        </p:nvSpPr>
        <p:spPr>
          <a:xfrm>
            <a:off x="5120425" y="3048403"/>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Decaf</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80" name="Google Shape;480;p37"/>
          <p:cNvCxnSpPr/>
          <p:nvPr/>
        </p:nvCxnSpPr>
        <p:spPr>
          <a:xfrm>
            <a:off x="5120425" y="3373978"/>
            <a:ext cx="1508400" cy="0"/>
          </a:xfrm>
          <a:prstGeom prst="straightConnector1">
            <a:avLst/>
          </a:prstGeom>
          <a:noFill/>
          <a:ln cap="flat" cmpd="sng" w="19050">
            <a:solidFill>
              <a:schemeClr val="dk2"/>
            </a:solidFill>
            <a:prstDash val="solid"/>
            <a:round/>
            <a:headEnd len="med" w="med" type="none"/>
            <a:tailEnd len="med" w="med" type="none"/>
          </a:ln>
        </p:spPr>
      </p:cxnSp>
      <p:sp>
        <p:nvSpPr>
          <p:cNvPr id="481" name="Google Shape;481;p37"/>
          <p:cNvSpPr/>
          <p:nvPr/>
        </p:nvSpPr>
        <p:spPr>
          <a:xfrm>
            <a:off x="7047550" y="3038166"/>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Espresso</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82" name="Google Shape;482;p37"/>
          <p:cNvCxnSpPr/>
          <p:nvPr/>
        </p:nvCxnSpPr>
        <p:spPr>
          <a:xfrm>
            <a:off x="7047550" y="3363741"/>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483" name="Google Shape;483;p37"/>
          <p:cNvCxnSpPr>
            <a:stCxn id="475" idx="0"/>
            <a:endCxn id="472" idx="2"/>
          </p:cNvCxnSpPr>
          <p:nvPr/>
        </p:nvCxnSpPr>
        <p:spPr>
          <a:xfrm flipH="1" rot="10800000">
            <a:off x="2096450" y="2406703"/>
            <a:ext cx="2571600" cy="641700"/>
          </a:xfrm>
          <a:prstGeom prst="straightConnector1">
            <a:avLst/>
          </a:prstGeom>
          <a:noFill/>
          <a:ln cap="flat" cmpd="sng" w="19050">
            <a:solidFill>
              <a:schemeClr val="dk2"/>
            </a:solidFill>
            <a:prstDash val="solid"/>
            <a:round/>
            <a:headEnd len="med" w="med" type="none"/>
            <a:tailEnd len="med" w="med" type="triangle"/>
          </a:ln>
        </p:spPr>
      </p:cxnSp>
      <p:cxnSp>
        <p:nvCxnSpPr>
          <p:cNvPr id="484" name="Google Shape;484;p37"/>
          <p:cNvCxnSpPr>
            <a:stCxn id="477" idx="0"/>
            <a:endCxn id="472" idx="2"/>
          </p:cNvCxnSpPr>
          <p:nvPr/>
        </p:nvCxnSpPr>
        <p:spPr>
          <a:xfrm flipH="1" rot="10800000">
            <a:off x="3947500" y="2406656"/>
            <a:ext cx="720600" cy="631500"/>
          </a:xfrm>
          <a:prstGeom prst="straightConnector1">
            <a:avLst/>
          </a:prstGeom>
          <a:noFill/>
          <a:ln cap="flat" cmpd="sng" w="19050">
            <a:solidFill>
              <a:schemeClr val="dk2"/>
            </a:solidFill>
            <a:prstDash val="solid"/>
            <a:round/>
            <a:headEnd len="med" w="med" type="none"/>
            <a:tailEnd len="med" w="med" type="triangle"/>
          </a:ln>
        </p:spPr>
      </p:cxnSp>
      <p:cxnSp>
        <p:nvCxnSpPr>
          <p:cNvPr id="485" name="Google Shape;485;p37"/>
          <p:cNvCxnSpPr>
            <a:stCxn id="479" idx="0"/>
            <a:endCxn id="472" idx="2"/>
          </p:cNvCxnSpPr>
          <p:nvPr/>
        </p:nvCxnSpPr>
        <p:spPr>
          <a:xfrm rot="10800000">
            <a:off x="4668025" y="2406703"/>
            <a:ext cx="1206600" cy="641700"/>
          </a:xfrm>
          <a:prstGeom prst="straightConnector1">
            <a:avLst/>
          </a:prstGeom>
          <a:noFill/>
          <a:ln cap="flat" cmpd="sng" w="19050">
            <a:solidFill>
              <a:schemeClr val="dk2"/>
            </a:solidFill>
            <a:prstDash val="solid"/>
            <a:round/>
            <a:headEnd len="med" w="med" type="none"/>
            <a:tailEnd len="med" w="med" type="triangle"/>
          </a:ln>
        </p:spPr>
      </p:cxnSp>
      <p:cxnSp>
        <p:nvCxnSpPr>
          <p:cNvPr id="486" name="Google Shape;486;p37"/>
          <p:cNvCxnSpPr>
            <a:stCxn id="481" idx="0"/>
            <a:endCxn id="472" idx="2"/>
          </p:cNvCxnSpPr>
          <p:nvPr/>
        </p:nvCxnSpPr>
        <p:spPr>
          <a:xfrm rot="10800000">
            <a:off x="4667950" y="2406666"/>
            <a:ext cx="3133800" cy="631500"/>
          </a:xfrm>
          <a:prstGeom prst="straightConnector1">
            <a:avLst/>
          </a:prstGeom>
          <a:noFill/>
          <a:ln cap="flat" cmpd="sng" w="19050">
            <a:solidFill>
              <a:schemeClr val="dk2"/>
            </a:solidFill>
            <a:prstDash val="solid"/>
            <a:round/>
            <a:headEnd len="med" w="med" type="none"/>
            <a:tailEnd len="med" w="med" type="triangle"/>
          </a:ln>
        </p:spPr>
      </p:cxnSp>
      <p:sp>
        <p:nvSpPr>
          <p:cNvPr id="487" name="Google Shape;487;p37"/>
          <p:cNvSpPr/>
          <p:nvPr/>
        </p:nvSpPr>
        <p:spPr>
          <a:xfrm>
            <a:off x="395700" y="3267300"/>
            <a:ext cx="1716000" cy="7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HouseBlendWithSoy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88" name="Google Shape;488;p37"/>
          <p:cNvCxnSpPr/>
          <p:nvPr/>
        </p:nvCxnSpPr>
        <p:spPr>
          <a:xfrm>
            <a:off x="395700" y="3670789"/>
            <a:ext cx="1716000" cy="0"/>
          </a:xfrm>
          <a:prstGeom prst="straightConnector1">
            <a:avLst/>
          </a:prstGeom>
          <a:noFill/>
          <a:ln cap="flat" cmpd="sng" w="19050">
            <a:solidFill>
              <a:schemeClr val="dk2"/>
            </a:solidFill>
            <a:prstDash val="solid"/>
            <a:round/>
            <a:headEnd len="med" w="med" type="none"/>
            <a:tailEnd len="med" w="med" type="none"/>
          </a:ln>
        </p:spPr>
      </p:cxnSp>
      <p:sp>
        <p:nvSpPr>
          <p:cNvPr id="489" name="Google Shape;489;p37"/>
          <p:cNvSpPr/>
          <p:nvPr/>
        </p:nvSpPr>
        <p:spPr>
          <a:xfrm>
            <a:off x="1621525" y="3491300"/>
            <a:ext cx="1632000" cy="7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HouseBlendWithMilk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90" name="Google Shape;490;p37"/>
          <p:cNvCxnSpPr/>
          <p:nvPr/>
        </p:nvCxnSpPr>
        <p:spPr>
          <a:xfrm>
            <a:off x="1621525" y="3875689"/>
            <a:ext cx="1632000" cy="0"/>
          </a:xfrm>
          <a:prstGeom prst="straightConnector1">
            <a:avLst/>
          </a:prstGeom>
          <a:noFill/>
          <a:ln cap="flat" cmpd="sng" w="19050">
            <a:solidFill>
              <a:schemeClr val="dk2"/>
            </a:solidFill>
            <a:prstDash val="solid"/>
            <a:round/>
            <a:headEnd len="med" w="med" type="none"/>
            <a:tailEnd len="med" w="med" type="none"/>
          </a:ln>
        </p:spPr>
      </p:cxnSp>
      <p:sp>
        <p:nvSpPr>
          <p:cNvPr id="491" name="Google Shape;491;p37"/>
          <p:cNvSpPr/>
          <p:nvPr/>
        </p:nvSpPr>
        <p:spPr>
          <a:xfrm>
            <a:off x="437700" y="4052000"/>
            <a:ext cx="1632000" cy="81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HouseBlendWithSoyAndMocha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92" name="Google Shape;492;p37"/>
          <p:cNvCxnSpPr/>
          <p:nvPr/>
        </p:nvCxnSpPr>
        <p:spPr>
          <a:xfrm>
            <a:off x="437700" y="4436291"/>
            <a:ext cx="1632000" cy="0"/>
          </a:xfrm>
          <a:prstGeom prst="straightConnector1">
            <a:avLst/>
          </a:prstGeom>
          <a:noFill/>
          <a:ln cap="flat" cmpd="sng" w="19050">
            <a:solidFill>
              <a:schemeClr val="dk2"/>
            </a:solidFill>
            <a:prstDash val="solid"/>
            <a:round/>
            <a:headEnd len="med" w="med" type="none"/>
            <a:tailEnd len="med" w="med" type="none"/>
          </a:ln>
        </p:spPr>
      </p:cxnSp>
      <p:sp>
        <p:nvSpPr>
          <p:cNvPr id="493" name="Google Shape;493;p37"/>
          <p:cNvSpPr/>
          <p:nvPr/>
        </p:nvSpPr>
        <p:spPr>
          <a:xfrm>
            <a:off x="2096450" y="4051925"/>
            <a:ext cx="1716000" cy="81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HouseBlendWithMilkAndMocha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94" name="Google Shape;494;p37"/>
          <p:cNvCxnSpPr/>
          <p:nvPr/>
        </p:nvCxnSpPr>
        <p:spPr>
          <a:xfrm>
            <a:off x="2096450" y="4436306"/>
            <a:ext cx="1716000" cy="0"/>
          </a:xfrm>
          <a:prstGeom prst="straightConnector1">
            <a:avLst/>
          </a:prstGeom>
          <a:noFill/>
          <a:ln cap="flat" cmpd="sng" w="19050">
            <a:solidFill>
              <a:schemeClr val="dk2"/>
            </a:solidFill>
            <a:prstDash val="solid"/>
            <a:round/>
            <a:headEnd len="med" w="med" type="none"/>
            <a:tailEnd len="med" w="med" type="none"/>
          </a:ln>
        </p:spPr>
      </p:cxnSp>
      <p:sp>
        <p:nvSpPr>
          <p:cNvPr id="495" name="Google Shape;495;p37"/>
          <p:cNvSpPr/>
          <p:nvPr/>
        </p:nvSpPr>
        <p:spPr>
          <a:xfrm>
            <a:off x="834300" y="4169400"/>
            <a:ext cx="1716000" cy="7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HouseBlendWithWhippedCream</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496" name="Google Shape;496;p37"/>
          <p:cNvCxnSpPr>
            <a:endCxn id="495" idx="3"/>
          </p:cNvCxnSpPr>
          <p:nvPr/>
        </p:nvCxnSpPr>
        <p:spPr>
          <a:xfrm>
            <a:off x="834300" y="4553700"/>
            <a:ext cx="1716000" cy="0"/>
          </a:xfrm>
          <a:prstGeom prst="straightConnector1">
            <a:avLst/>
          </a:prstGeom>
          <a:noFill/>
          <a:ln cap="flat" cmpd="sng" w="19050">
            <a:solidFill>
              <a:schemeClr val="dk2"/>
            </a:solidFill>
            <a:prstDash val="solid"/>
            <a:round/>
            <a:headEnd len="med" w="med" type="none"/>
            <a:tailEnd len="med" w="med" type="none"/>
          </a:ln>
        </p:spPr>
      </p:cxnSp>
      <p:sp>
        <p:nvSpPr>
          <p:cNvPr id="497" name="Google Shape;497;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
                                        <p:tgtEl>
                                          <p:spTgt spid="489"/>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
                                        <p:tgtEl>
                                          <p:spTgt spid="490"/>
                                        </p:tgtEl>
                                      </p:cBhvr>
                                    </p:animEffect>
                                  </p:childTnLst>
                                </p:cTn>
                              </p:par>
                              <p:par>
                                <p:cTn fill="hold" nodeType="with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
                                        <p:tgtEl>
                                          <p:spTgt spid="495"/>
                                        </p:tgtEl>
                                      </p:cBhvr>
                                    </p:animEffect>
                                  </p:childTnLst>
                                </p:cTn>
                              </p:par>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
                                        <p:tgtEl>
                                          <p:spTgt spid="4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Ordering System - Take 2</a:t>
            </a:r>
            <a:endParaRPr/>
          </a:p>
        </p:txBody>
      </p:sp>
      <p:sp>
        <p:nvSpPr>
          <p:cNvPr id="503" name="Google Shape;503;p38"/>
          <p:cNvSpPr/>
          <p:nvPr/>
        </p:nvSpPr>
        <p:spPr>
          <a:xfrm>
            <a:off x="3536750" y="1207950"/>
            <a:ext cx="1673400" cy="229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Beverage</a:t>
            </a:r>
            <a:endParaRPr/>
          </a:p>
          <a:p>
            <a:pPr indent="0" lvl="0" marL="0" rtl="0" algn="l">
              <a:spcBef>
                <a:spcPts val="0"/>
              </a:spcBef>
              <a:spcAft>
                <a:spcPts val="0"/>
              </a:spcAft>
              <a:buNone/>
            </a:pPr>
            <a:r>
              <a:rPr lang="sv-SE"/>
              <a:t>description</a:t>
            </a:r>
            <a:endParaRPr/>
          </a:p>
          <a:p>
            <a:pPr indent="0" lvl="0" marL="0" rtl="0" algn="l">
              <a:spcBef>
                <a:spcPts val="0"/>
              </a:spcBef>
              <a:spcAft>
                <a:spcPts val="0"/>
              </a:spcAft>
              <a:buNone/>
            </a:pPr>
            <a:r>
              <a:rPr lang="sv-SE"/>
              <a:t>milk</a:t>
            </a:r>
            <a:endParaRPr/>
          </a:p>
          <a:p>
            <a:pPr indent="0" lvl="0" marL="0" rtl="0" algn="l">
              <a:spcBef>
                <a:spcPts val="0"/>
              </a:spcBef>
              <a:spcAft>
                <a:spcPts val="0"/>
              </a:spcAft>
              <a:buNone/>
            </a:pPr>
            <a:r>
              <a:rPr lang="sv-SE"/>
              <a:t>soy</a:t>
            </a:r>
            <a:endParaRPr/>
          </a:p>
          <a:p>
            <a:pPr indent="0" lvl="0" marL="0" rtl="0" algn="l">
              <a:spcBef>
                <a:spcPts val="0"/>
              </a:spcBef>
              <a:spcAft>
                <a:spcPts val="0"/>
              </a:spcAft>
              <a:buNone/>
            </a:pPr>
            <a:r>
              <a:rPr lang="sv-SE"/>
              <a:t>mocha</a:t>
            </a:r>
            <a:endParaRPr/>
          </a:p>
          <a:p>
            <a:pPr indent="0" lvl="0" marL="0" rtl="0" algn="l">
              <a:spcBef>
                <a:spcPts val="0"/>
              </a:spcBef>
              <a:spcAft>
                <a:spcPts val="0"/>
              </a:spcAft>
              <a:buNone/>
            </a:pPr>
            <a:r>
              <a:rPr lang="sv-SE"/>
              <a:t>whip</a:t>
            </a:r>
            <a:endParaRPr/>
          </a:p>
          <a:p>
            <a:pPr indent="0" lvl="0" marL="0" rtl="0" algn="l">
              <a:spcBef>
                <a:spcPts val="0"/>
              </a:spcBef>
              <a:spcAft>
                <a:spcPts val="0"/>
              </a:spcAft>
              <a:buNone/>
            </a:pPr>
            <a:r>
              <a:rPr lang="sv-SE"/>
              <a:t>getDescription()</a:t>
            </a:r>
            <a:endParaRPr/>
          </a:p>
          <a:p>
            <a:pPr indent="0" lvl="0" marL="0" rtl="0" algn="l">
              <a:spcBef>
                <a:spcPts val="0"/>
              </a:spcBef>
              <a:spcAft>
                <a:spcPts val="0"/>
              </a:spcAft>
              <a:buNone/>
            </a:pPr>
            <a:r>
              <a:rPr lang="sv-SE"/>
              <a:t>cost()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Getters/Setters for the condiments</a:t>
            </a:r>
            <a:endParaRPr/>
          </a:p>
        </p:txBody>
      </p:sp>
      <p:cxnSp>
        <p:nvCxnSpPr>
          <p:cNvPr id="504" name="Google Shape;504;p38"/>
          <p:cNvCxnSpPr/>
          <p:nvPr/>
        </p:nvCxnSpPr>
        <p:spPr>
          <a:xfrm>
            <a:off x="3536750" y="1436831"/>
            <a:ext cx="1673400" cy="0"/>
          </a:xfrm>
          <a:prstGeom prst="straightConnector1">
            <a:avLst/>
          </a:prstGeom>
          <a:noFill/>
          <a:ln cap="flat" cmpd="sng" w="19050">
            <a:solidFill>
              <a:schemeClr val="dk2"/>
            </a:solidFill>
            <a:prstDash val="solid"/>
            <a:round/>
            <a:headEnd len="med" w="med" type="none"/>
            <a:tailEnd len="med" w="med" type="none"/>
          </a:ln>
        </p:spPr>
      </p:cxnSp>
      <p:cxnSp>
        <p:nvCxnSpPr>
          <p:cNvPr id="505" name="Google Shape;505;p38"/>
          <p:cNvCxnSpPr/>
          <p:nvPr/>
        </p:nvCxnSpPr>
        <p:spPr>
          <a:xfrm>
            <a:off x="3536750" y="2465250"/>
            <a:ext cx="1673400" cy="0"/>
          </a:xfrm>
          <a:prstGeom prst="straightConnector1">
            <a:avLst/>
          </a:prstGeom>
          <a:noFill/>
          <a:ln cap="flat" cmpd="sng" w="19050">
            <a:solidFill>
              <a:schemeClr val="dk2"/>
            </a:solidFill>
            <a:prstDash val="solid"/>
            <a:round/>
            <a:headEnd len="med" w="med" type="none"/>
            <a:tailEnd len="med" w="med" type="none"/>
          </a:ln>
        </p:spPr>
      </p:cxnSp>
      <p:sp>
        <p:nvSpPr>
          <p:cNvPr id="506" name="Google Shape;506;p38"/>
          <p:cNvSpPr/>
          <p:nvPr/>
        </p:nvSpPr>
        <p:spPr>
          <a:xfrm>
            <a:off x="1041200" y="4092759"/>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507" name="Google Shape;507;p38"/>
          <p:cNvCxnSpPr/>
          <p:nvPr/>
        </p:nvCxnSpPr>
        <p:spPr>
          <a:xfrm>
            <a:off x="1041200" y="4418334"/>
            <a:ext cx="1508400" cy="0"/>
          </a:xfrm>
          <a:prstGeom prst="straightConnector1">
            <a:avLst/>
          </a:prstGeom>
          <a:noFill/>
          <a:ln cap="flat" cmpd="sng" w="19050">
            <a:solidFill>
              <a:schemeClr val="dk2"/>
            </a:solidFill>
            <a:prstDash val="solid"/>
            <a:round/>
            <a:headEnd len="med" w="med" type="none"/>
            <a:tailEnd len="med" w="med" type="none"/>
          </a:ln>
        </p:spPr>
      </p:cxnSp>
      <p:sp>
        <p:nvSpPr>
          <p:cNvPr id="508" name="Google Shape;508;p38"/>
          <p:cNvSpPr/>
          <p:nvPr/>
        </p:nvSpPr>
        <p:spPr>
          <a:xfrm>
            <a:off x="2892250" y="4082513"/>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DarkRoast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509" name="Google Shape;509;p38"/>
          <p:cNvCxnSpPr/>
          <p:nvPr/>
        </p:nvCxnSpPr>
        <p:spPr>
          <a:xfrm>
            <a:off x="2892250" y="4408088"/>
            <a:ext cx="1508400" cy="0"/>
          </a:xfrm>
          <a:prstGeom prst="straightConnector1">
            <a:avLst/>
          </a:prstGeom>
          <a:noFill/>
          <a:ln cap="flat" cmpd="sng" w="19050">
            <a:solidFill>
              <a:schemeClr val="dk2"/>
            </a:solidFill>
            <a:prstDash val="solid"/>
            <a:round/>
            <a:headEnd len="med" w="med" type="none"/>
            <a:tailEnd len="med" w="med" type="none"/>
          </a:ln>
        </p:spPr>
      </p:cxnSp>
      <p:sp>
        <p:nvSpPr>
          <p:cNvPr id="510" name="Google Shape;510;p38"/>
          <p:cNvSpPr/>
          <p:nvPr/>
        </p:nvSpPr>
        <p:spPr>
          <a:xfrm>
            <a:off x="4819375" y="4092759"/>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Decaf</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511" name="Google Shape;511;p38"/>
          <p:cNvCxnSpPr/>
          <p:nvPr/>
        </p:nvCxnSpPr>
        <p:spPr>
          <a:xfrm>
            <a:off x="4819375" y="4418334"/>
            <a:ext cx="1508400" cy="0"/>
          </a:xfrm>
          <a:prstGeom prst="straightConnector1">
            <a:avLst/>
          </a:prstGeom>
          <a:noFill/>
          <a:ln cap="flat" cmpd="sng" w="19050">
            <a:solidFill>
              <a:schemeClr val="dk2"/>
            </a:solidFill>
            <a:prstDash val="solid"/>
            <a:round/>
            <a:headEnd len="med" w="med" type="none"/>
            <a:tailEnd len="med" w="med" type="none"/>
          </a:ln>
        </p:spPr>
      </p:cxnSp>
      <p:sp>
        <p:nvSpPr>
          <p:cNvPr id="512" name="Google Shape;512;p38"/>
          <p:cNvSpPr/>
          <p:nvPr/>
        </p:nvSpPr>
        <p:spPr>
          <a:xfrm>
            <a:off x="6746500" y="4082522"/>
            <a:ext cx="1508400" cy="65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Espresso</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513" name="Google Shape;513;p38"/>
          <p:cNvCxnSpPr/>
          <p:nvPr/>
        </p:nvCxnSpPr>
        <p:spPr>
          <a:xfrm>
            <a:off x="6746500" y="4408097"/>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514" name="Google Shape;514;p38"/>
          <p:cNvCxnSpPr>
            <a:stCxn id="506" idx="0"/>
            <a:endCxn id="503" idx="2"/>
          </p:cNvCxnSpPr>
          <p:nvPr/>
        </p:nvCxnSpPr>
        <p:spPr>
          <a:xfrm flipH="1" rot="10800000">
            <a:off x="1795400" y="3506859"/>
            <a:ext cx="2578200" cy="585900"/>
          </a:xfrm>
          <a:prstGeom prst="straightConnector1">
            <a:avLst/>
          </a:prstGeom>
          <a:noFill/>
          <a:ln cap="flat" cmpd="sng" w="19050">
            <a:solidFill>
              <a:schemeClr val="dk2"/>
            </a:solidFill>
            <a:prstDash val="solid"/>
            <a:round/>
            <a:headEnd len="med" w="med" type="none"/>
            <a:tailEnd len="med" w="med" type="triangle"/>
          </a:ln>
        </p:spPr>
      </p:cxnSp>
      <p:cxnSp>
        <p:nvCxnSpPr>
          <p:cNvPr id="515" name="Google Shape;515;p38"/>
          <p:cNvCxnSpPr>
            <a:stCxn id="508" idx="0"/>
            <a:endCxn id="503" idx="2"/>
          </p:cNvCxnSpPr>
          <p:nvPr/>
        </p:nvCxnSpPr>
        <p:spPr>
          <a:xfrm flipH="1" rot="10800000">
            <a:off x="3646450" y="3506813"/>
            <a:ext cx="726900" cy="575700"/>
          </a:xfrm>
          <a:prstGeom prst="straightConnector1">
            <a:avLst/>
          </a:prstGeom>
          <a:noFill/>
          <a:ln cap="flat" cmpd="sng" w="19050">
            <a:solidFill>
              <a:schemeClr val="dk2"/>
            </a:solidFill>
            <a:prstDash val="solid"/>
            <a:round/>
            <a:headEnd len="med" w="med" type="none"/>
            <a:tailEnd len="med" w="med" type="triangle"/>
          </a:ln>
        </p:spPr>
      </p:cxnSp>
      <p:cxnSp>
        <p:nvCxnSpPr>
          <p:cNvPr id="516" name="Google Shape;516;p38"/>
          <p:cNvCxnSpPr>
            <a:stCxn id="510" idx="0"/>
            <a:endCxn id="503" idx="2"/>
          </p:cNvCxnSpPr>
          <p:nvPr/>
        </p:nvCxnSpPr>
        <p:spPr>
          <a:xfrm rot="10800000">
            <a:off x="4373575" y="3506859"/>
            <a:ext cx="1200000" cy="585900"/>
          </a:xfrm>
          <a:prstGeom prst="straightConnector1">
            <a:avLst/>
          </a:prstGeom>
          <a:noFill/>
          <a:ln cap="flat" cmpd="sng" w="19050">
            <a:solidFill>
              <a:schemeClr val="dk2"/>
            </a:solidFill>
            <a:prstDash val="solid"/>
            <a:round/>
            <a:headEnd len="med" w="med" type="none"/>
            <a:tailEnd len="med" w="med" type="triangle"/>
          </a:ln>
        </p:spPr>
      </p:cxnSp>
      <p:cxnSp>
        <p:nvCxnSpPr>
          <p:cNvPr id="517" name="Google Shape;517;p38"/>
          <p:cNvCxnSpPr>
            <a:stCxn id="512" idx="0"/>
            <a:endCxn id="503" idx="2"/>
          </p:cNvCxnSpPr>
          <p:nvPr/>
        </p:nvCxnSpPr>
        <p:spPr>
          <a:xfrm rot="10800000">
            <a:off x="4373500" y="3506822"/>
            <a:ext cx="3127200" cy="575700"/>
          </a:xfrm>
          <a:prstGeom prst="straightConnector1">
            <a:avLst/>
          </a:prstGeom>
          <a:noFill/>
          <a:ln cap="flat" cmpd="sng" w="19050">
            <a:solidFill>
              <a:schemeClr val="dk2"/>
            </a:solidFill>
            <a:prstDash val="solid"/>
            <a:round/>
            <a:headEnd len="med" w="med" type="none"/>
            <a:tailEnd len="med" w="med" type="triangle"/>
          </a:ln>
        </p:spPr>
      </p:cxnSp>
      <p:sp>
        <p:nvSpPr>
          <p:cNvPr id="518" name="Google Shape;518;p38"/>
          <p:cNvSpPr/>
          <p:nvPr/>
        </p:nvSpPr>
        <p:spPr>
          <a:xfrm>
            <a:off x="646525" y="1521198"/>
            <a:ext cx="2118600" cy="4566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Boolean for condiment.</a:t>
            </a:r>
            <a:endParaRPr/>
          </a:p>
        </p:txBody>
      </p:sp>
      <p:cxnSp>
        <p:nvCxnSpPr>
          <p:cNvPr id="519" name="Google Shape;519;p38"/>
          <p:cNvCxnSpPr>
            <a:stCxn id="518" idx="3"/>
          </p:cNvCxnSpPr>
          <p:nvPr/>
        </p:nvCxnSpPr>
        <p:spPr>
          <a:xfrm>
            <a:off x="2765125" y="1749498"/>
            <a:ext cx="645000" cy="176100"/>
          </a:xfrm>
          <a:prstGeom prst="straightConnector1">
            <a:avLst/>
          </a:prstGeom>
          <a:noFill/>
          <a:ln cap="flat" cmpd="sng" w="19050">
            <a:solidFill>
              <a:schemeClr val="dk2"/>
            </a:solidFill>
            <a:prstDash val="solid"/>
            <a:round/>
            <a:headEnd len="med" w="med" type="none"/>
            <a:tailEnd len="med" w="med" type="triangle"/>
          </a:ln>
        </p:spPr>
      </p:cxnSp>
      <p:sp>
        <p:nvSpPr>
          <p:cNvPr id="520" name="Google Shape;520;p38"/>
          <p:cNvSpPr/>
          <p:nvPr/>
        </p:nvSpPr>
        <p:spPr>
          <a:xfrm>
            <a:off x="5573575" y="2260025"/>
            <a:ext cx="2865000" cy="8574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Cost for condiments calculated in the parent, then specifics of drink added in child.</a:t>
            </a:r>
            <a:endParaRPr/>
          </a:p>
        </p:txBody>
      </p:sp>
      <p:cxnSp>
        <p:nvCxnSpPr>
          <p:cNvPr id="521" name="Google Shape;521;p38"/>
          <p:cNvCxnSpPr>
            <a:stCxn id="520" idx="1"/>
          </p:cNvCxnSpPr>
          <p:nvPr/>
        </p:nvCxnSpPr>
        <p:spPr>
          <a:xfrm flipH="1">
            <a:off x="4169275" y="2688725"/>
            <a:ext cx="1404300" cy="107100"/>
          </a:xfrm>
          <a:prstGeom prst="straightConnector1">
            <a:avLst/>
          </a:prstGeom>
          <a:noFill/>
          <a:ln cap="flat" cmpd="sng" w="19050">
            <a:solidFill>
              <a:schemeClr val="dk2"/>
            </a:solidFill>
            <a:prstDash val="solid"/>
            <a:round/>
            <a:headEnd len="med" w="med" type="none"/>
            <a:tailEnd len="med" w="med" type="triangle"/>
          </a:ln>
        </p:spPr>
      </p:cxnSp>
      <p:sp>
        <p:nvSpPr>
          <p:cNvPr id="522" name="Google Shape;522;p38"/>
          <p:cNvSpPr/>
          <p:nvPr/>
        </p:nvSpPr>
        <p:spPr>
          <a:xfrm>
            <a:off x="175350" y="2487350"/>
            <a:ext cx="3234600" cy="11217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latin typeface="Consolas"/>
                <a:ea typeface="Consolas"/>
                <a:cs typeface="Consolas"/>
                <a:sym typeface="Consolas"/>
              </a:rPr>
              <a:t>double</a:t>
            </a:r>
            <a:r>
              <a:rPr lang="sv-SE">
                <a:latin typeface="Consolas"/>
                <a:ea typeface="Consolas"/>
                <a:cs typeface="Consolas"/>
                <a:sym typeface="Consolas"/>
              </a:rPr>
              <a:t> cost(){</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double total = super.cost();</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total+=29;</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return total;</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cxnSp>
        <p:nvCxnSpPr>
          <p:cNvPr id="523" name="Google Shape;523;p38"/>
          <p:cNvCxnSpPr>
            <a:stCxn id="522" idx="2"/>
          </p:cNvCxnSpPr>
          <p:nvPr/>
        </p:nvCxnSpPr>
        <p:spPr>
          <a:xfrm flipH="1">
            <a:off x="1522350" y="3609050"/>
            <a:ext cx="270300" cy="857400"/>
          </a:xfrm>
          <a:prstGeom prst="straightConnector1">
            <a:avLst/>
          </a:prstGeom>
          <a:noFill/>
          <a:ln cap="flat" cmpd="sng" w="19050">
            <a:solidFill>
              <a:schemeClr val="dk2"/>
            </a:solidFill>
            <a:prstDash val="solid"/>
            <a:round/>
            <a:headEnd len="med" w="med" type="none"/>
            <a:tailEnd len="med" w="med" type="triangle"/>
          </a:ln>
        </p:spPr>
      </p:cxnSp>
      <p:sp>
        <p:nvSpPr>
          <p:cNvPr id="524" name="Google Shape;524;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Code Reuse is Achieved</a:t>
            </a:r>
            <a:endParaRPr/>
          </a:p>
        </p:txBody>
      </p:sp>
      <p:sp>
        <p:nvSpPr>
          <p:cNvPr id="530" name="Google Shape;530;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Inheritance allows writing code once and reusing in the children.</a:t>
            </a:r>
            <a:endParaRPr/>
          </a:p>
          <a:p>
            <a:pPr indent="-368300" lvl="1" marL="914400" rtl="0" algn="l">
              <a:spcBef>
                <a:spcPts val="500"/>
              </a:spcBef>
              <a:spcAft>
                <a:spcPts val="0"/>
              </a:spcAft>
              <a:buSzPts val="2200"/>
              <a:buChar char="•"/>
            </a:pPr>
            <a:r>
              <a:rPr lang="sv-SE"/>
              <a:t>Good - changes only made once (in theory).</a:t>
            </a:r>
            <a:endParaRPr/>
          </a:p>
          <a:p>
            <a:pPr indent="-368300" lvl="1" marL="914400" rtl="0" algn="l">
              <a:spcBef>
                <a:spcPts val="500"/>
              </a:spcBef>
              <a:spcAft>
                <a:spcPts val="0"/>
              </a:spcAft>
              <a:buSzPts val="2200"/>
              <a:buChar char="•"/>
            </a:pPr>
            <a:r>
              <a:rPr lang="sv-SE"/>
              <a:t>Bad - maintenance issues and inflexible design.</a:t>
            </a:r>
            <a:endParaRPr/>
          </a:p>
          <a:p>
            <a:pPr indent="-342900" lvl="2" marL="1371600" rtl="0" algn="l">
              <a:spcBef>
                <a:spcPts val="500"/>
              </a:spcBef>
              <a:spcAft>
                <a:spcPts val="0"/>
              </a:spcAft>
              <a:buSzPts val="1800"/>
              <a:buChar char="•"/>
            </a:pPr>
            <a:r>
              <a:rPr lang="sv-SE"/>
              <a:t>Inherit all behaviors of the parent. Might have to work around inherited features in child.</a:t>
            </a:r>
            <a:endParaRPr/>
          </a:p>
          <a:p>
            <a:pPr indent="-393700" lvl="0" marL="457200" rtl="0" algn="l">
              <a:spcBef>
                <a:spcPts val="1000"/>
              </a:spcBef>
              <a:spcAft>
                <a:spcPts val="0"/>
              </a:spcAft>
              <a:buSzPts val="2600"/>
              <a:buChar char="•"/>
            </a:pPr>
            <a:r>
              <a:rPr lang="sv-SE"/>
              <a:t>Code can also be reused through composition.</a:t>
            </a:r>
            <a:endParaRPr/>
          </a:p>
        </p:txBody>
      </p:sp>
      <p:sp>
        <p:nvSpPr>
          <p:cNvPr id="531" name="Google Shape;531;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Composition</a:t>
            </a:r>
            <a:endParaRPr/>
          </a:p>
        </p:txBody>
      </p:sp>
      <p:sp>
        <p:nvSpPr>
          <p:cNvPr id="537" name="Google Shape;537;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“Attach” an object to another object to add behaviors and attributes.</a:t>
            </a:r>
            <a:endParaRPr/>
          </a:p>
          <a:p>
            <a:pPr indent="-368300" lvl="1" marL="914400" rtl="0" algn="l">
              <a:spcBef>
                <a:spcPts val="500"/>
              </a:spcBef>
              <a:spcAft>
                <a:spcPts val="0"/>
              </a:spcAft>
              <a:buSzPts val="2200"/>
              <a:buChar char="•"/>
            </a:pPr>
            <a:r>
              <a:rPr lang="sv-SE"/>
              <a:t>All Ducks have some form of flying behavior.</a:t>
            </a:r>
            <a:endParaRPr/>
          </a:p>
          <a:p>
            <a:pPr indent="-368300" lvl="1" marL="914400" rtl="0" algn="l">
              <a:spcBef>
                <a:spcPts val="500"/>
              </a:spcBef>
              <a:spcAft>
                <a:spcPts val="0"/>
              </a:spcAft>
              <a:buSzPts val="2200"/>
              <a:buChar char="•"/>
            </a:pPr>
            <a:r>
              <a:rPr lang="sv-SE"/>
              <a:t>Implement behavior as a class, attach at object creation. </a:t>
            </a:r>
            <a:endParaRPr/>
          </a:p>
          <a:p>
            <a:pPr indent="-393700" lvl="0" marL="457200" rtl="0" algn="l">
              <a:spcBef>
                <a:spcPts val="1000"/>
              </a:spcBef>
              <a:spcAft>
                <a:spcPts val="0"/>
              </a:spcAft>
              <a:buSzPts val="2600"/>
              <a:buChar char="•"/>
            </a:pPr>
            <a:r>
              <a:rPr lang="sv-SE"/>
              <a:t>Behavior extension done at runtime.</a:t>
            </a:r>
            <a:endParaRPr/>
          </a:p>
          <a:p>
            <a:pPr indent="-368300" lvl="1" marL="914400" rtl="0" algn="l">
              <a:spcBef>
                <a:spcPts val="500"/>
              </a:spcBef>
              <a:spcAft>
                <a:spcPts val="0"/>
              </a:spcAft>
              <a:buSzPts val="2200"/>
              <a:buChar char="•"/>
            </a:pPr>
            <a:r>
              <a:rPr lang="sv-SE"/>
              <a:t>Dynamically change abilities of objects as system runs.</a:t>
            </a:r>
            <a:endParaRPr/>
          </a:p>
          <a:p>
            <a:pPr indent="-393700" lvl="0" marL="457200" rtl="0" algn="l">
              <a:spcBef>
                <a:spcPts val="1000"/>
              </a:spcBef>
              <a:spcAft>
                <a:spcPts val="0"/>
              </a:spcAft>
              <a:buSzPts val="2600"/>
              <a:buChar char="•"/>
            </a:pPr>
            <a:r>
              <a:rPr lang="sv-SE"/>
              <a:t>Change a class without changing code of the class.</a:t>
            </a:r>
            <a:endParaRPr/>
          </a:p>
        </p:txBody>
      </p:sp>
      <p:sp>
        <p:nvSpPr>
          <p:cNvPr id="538" name="Google Shape;538;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Open-Closed Principle</a:t>
            </a:r>
            <a:endParaRPr/>
          </a:p>
        </p:txBody>
      </p:sp>
      <p:sp>
        <p:nvSpPr>
          <p:cNvPr id="544" name="Google Shape;544;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Classes should be open for extension, closed for modification.</a:t>
            </a:r>
            <a:endParaRPr b="1"/>
          </a:p>
          <a:p>
            <a:pPr indent="-368300" lvl="1" marL="914400" rtl="0" algn="l">
              <a:spcBef>
                <a:spcPts val="500"/>
              </a:spcBef>
              <a:spcAft>
                <a:spcPts val="0"/>
              </a:spcAft>
              <a:buSzPts val="2200"/>
              <a:buChar char="•"/>
            </a:pPr>
            <a:r>
              <a:rPr lang="sv-SE"/>
              <a:t>Add new behavior without changing existing code.</a:t>
            </a:r>
            <a:endParaRPr/>
          </a:p>
          <a:p>
            <a:pPr indent="-368300" lvl="1" marL="914400" rtl="0" algn="l">
              <a:spcBef>
                <a:spcPts val="500"/>
              </a:spcBef>
              <a:spcAft>
                <a:spcPts val="0"/>
              </a:spcAft>
              <a:buSzPts val="2200"/>
              <a:buChar char="•"/>
            </a:pPr>
            <a:r>
              <a:rPr lang="sv-SE"/>
              <a:t>Create class with new data and operators, attach class it is intended to extend.</a:t>
            </a:r>
            <a:endParaRPr/>
          </a:p>
          <a:p>
            <a:pPr indent="-368300" lvl="1" marL="914400" rtl="0" algn="l">
              <a:spcBef>
                <a:spcPts val="500"/>
              </a:spcBef>
              <a:spcAft>
                <a:spcPts val="0"/>
              </a:spcAft>
              <a:buSzPts val="2200"/>
              <a:buChar char="•"/>
            </a:pPr>
            <a:r>
              <a:rPr lang="sv-SE"/>
              <a:t>Allow extension without direct modification. </a:t>
            </a:r>
            <a:endParaRPr/>
          </a:p>
          <a:p>
            <a:pPr indent="-393700" lvl="0" marL="457200" rtl="0" algn="l">
              <a:spcBef>
                <a:spcPts val="1000"/>
              </a:spcBef>
              <a:spcAft>
                <a:spcPts val="0"/>
              </a:spcAft>
              <a:buSzPts val="2600"/>
              <a:buChar char="•"/>
            </a:pPr>
            <a:r>
              <a:rPr b="1" lang="sv-SE"/>
              <a:t>Do not try to apply this everywhere</a:t>
            </a:r>
            <a:r>
              <a:rPr lang="sv-SE"/>
              <a:t>.</a:t>
            </a:r>
            <a:endParaRPr/>
          </a:p>
          <a:p>
            <a:pPr indent="-368300" lvl="1" marL="914400" rtl="0" algn="l">
              <a:spcBef>
                <a:spcPts val="500"/>
              </a:spcBef>
              <a:spcAft>
                <a:spcPts val="0"/>
              </a:spcAft>
              <a:buSzPts val="2200"/>
              <a:buChar char="•"/>
            </a:pPr>
            <a:r>
              <a:rPr lang="sv-SE"/>
              <a:t>Focus on areas likely to change. </a:t>
            </a:r>
            <a:endParaRPr/>
          </a:p>
        </p:txBody>
      </p:sp>
      <p:sp>
        <p:nvSpPr>
          <p:cNvPr id="545" name="Google Shape;545;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2"/>
          <p:cNvSpPr/>
          <p:nvPr/>
        </p:nvSpPr>
        <p:spPr>
          <a:xfrm>
            <a:off x="585350" y="1643681"/>
            <a:ext cx="5298900" cy="2557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400"/>
              <a:t>Whip</a:t>
            </a:r>
            <a:endParaRPr b="1" sz="2400"/>
          </a:p>
          <a:p>
            <a:pPr indent="0" lvl="0" marL="0" rtl="0" algn="l">
              <a:spcBef>
                <a:spcPts val="0"/>
              </a:spcBef>
              <a:spcAft>
                <a:spcPts val="0"/>
              </a:spcAft>
              <a:buNone/>
            </a:pPr>
            <a:r>
              <a:t/>
            </a:r>
            <a:endParaRPr/>
          </a:p>
          <a:p>
            <a:pPr indent="0" lvl="0" marL="0" rtl="0" algn="l">
              <a:spcBef>
                <a:spcPts val="0"/>
              </a:spcBef>
              <a:spcAft>
                <a:spcPts val="0"/>
              </a:spcAft>
              <a:buNone/>
            </a:pPr>
            <a:r>
              <a:rPr lang="sv-SE" sz="2400"/>
              <a:t>cost()</a:t>
            </a:r>
            <a:endParaRPr sz="2400"/>
          </a:p>
        </p:txBody>
      </p:sp>
      <p:sp>
        <p:nvSpPr>
          <p:cNvPr id="551" name="Google Shape;551;p42"/>
          <p:cNvSpPr/>
          <p:nvPr/>
        </p:nvSpPr>
        <p:spPr>
          <a:xfrm>
            <a:off x="2499475" y="1839881"/>
            <a:ext cx="3067800" cy="17301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Mocha</a:t>
            </a:r>
            <a:endParaRPr b="1" sz="1800"/>
          </a:p>
          <a:p>
            <a:pPr indent="0" lvl="0" marL="0" rtl="0" algn="l">
              <a:spcBef>
                <a:spcPts val="0"/>
              </a:spcBef>
              <a:spcAft>
                <a:spcPts val="0"/>
              </a:spcAft>
              <a:buNone/>
            </a:pPr>
            <a:r>
              <a:t/>
            </a:r>
            <a:endParaRPr/>
          </a:p>
          <a:p>
            <a:pPr indent="0" lvl="0" marL="0" rtl="0" algn="l">
              <a:spcBef>
                <a:spcPts val="0"/>
              </a:spcBef>
              <a:spcAft>
                <a:spcPts val="0"/>
              </a:spcAft>
              <a:buNone/>
            </a:pPr>
            <a:r>
              <a:rPr lang="sv-SE" sz="1800"/>
              <a:t>cost()</a:t>
            </a:r>
            <a:endParaRPr sz="1800"/>
          </a:p>
        </p:txBody>
      </p:sp>
      <p:sp>
        <p:nvSpPr>
          <p:cNvPr id="552" name="Google Shape;552;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a:t>
            </a:r>
            <a:endParaRPr/>
          </a:p>
        </p:txBody>
      </p:sp>
      <p:sp>
        <p:nvSpPr>
          <p:cNvPr id="553" name="Google Shape;553;p42"/>
          <p:cNvSpPr/>
          <p:nvPr/>
        </p:nvSpPr>
        <p:spPr>
          <a:xfrm>
            <a:off x="3845375" y="2125106"/>
            <a:ext cx="1559100" cy="9984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DarkRoast</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sv-SE"/>
              <a:t>cost()</a:t>
            </a:r>
            <a:endParaRPr/>
          </a:p>
        </p:txBody>
      </p:sp>
      <p:sp>
        <p:nvSpPr>
          <p:cNvPr id="554" name="Google Shape;554;p42"/>
          <p:cNvSpPr txBox="1"/>
          <p:nvPr/>
        </p:nvSpPr>
        <p:spPr>
          <a:xfrm>
            <a:off x="5815650" y="1413850"/>
            <a:ext cx="3253800" cy="7113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sz="1800"/>
              <a:t>DarkRoast inherits from Beverage, has cost() method.</a:t>
            </a:r>
            <a:endParaRPr sz="1800"/>
          </a:p>
        </p:txBody>
      </p:sp>
      <p:cxnSp>
        <p:nvCxnSpPr>
          <p:cNvPr id="555" name="Google Shape;555;p42"/>
          <p:cNvCxnSpPr>
            <a:stCxn id="554" idx="1"/>
            <a:endCxn id="553" idx="7"/>
          </p:cNvCxnSpPr>
          <p:nvPr/>
        </p:nvCxnSpPr>
        <p:spPr>
          <a:xfrm flipH="1">
            <a:off x="5176050" y="1769500"/>
            <a:ext cx="639600" cy="501900"/>
          </a:xfrm>
          <a:prstGeom prst="straightConnector1">
            <a:avLst/>
          </a:prstGeom>
          <a:noFill/>
          <a:ln cap="flat" cmpd="sng" w="19050">
            <a:solidFill>
              <a:schemeClr val="dk2"/>
            </a:solidFill>
            <a:prstDash val="solid"/>
            <a:round/>
            <a:headEnd len="med" w="med" type="none"/>
            <a:tailEnd len="med" w="med" type="triangle"/>
          </a:ln>
        </p:spPr>
      </p:cxnSp>
      <p:sp>
        <p:nvSpPr>
          <p:cNvPr id="556" name="Google Shape;556;p42"/>
          <p:cNvSpPr txBox="1"/>
          <p:nvPr/>
        </p:nvSpPr>
        <p:spPr>
          <a:xfrm>
            <a:off x="194825" y="1354075"/>
            <a:ext cx="3067800" cy="7113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sz="1800"/>
              <a:t>Mocha is a </a:t>
            </a:r>
            <a:r>
              <a:rPr b="1" lang="sv-SE" sz="1800"/>
              <a:t>decorator</a:t>
            </a:r>
            <a:r>
              <a:rPr lang="sv-SE" sz="1800"/>
              <a:t>. Type mirrors object it decorates.</a:t>
            </a:r>
            <a:endParaRPr sz="1800"/>
          </a:p>
        </p:txBody>
      </p:sp>
      <p:sp>
        <p:nvSpPr>
          <p:cNvPr id="557" name="Google Shape;557;p42"/>
          <p:cNvSpPr txBox="1"/>
          <p:nvPr/>
        </p:nvSpPr>
        <p:spPr>
          <a:xfrm>
            <a:off x="1514025" y="4127450"/>
            <a:ext cx="3067800" cy="9165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sz="1800"/>
              <a:t>Through polymorphism, a Beverage wrapped in Mocha is still a Beverage.</a:t>
            </a:r>
            <a:endParaRPr sz="1800"/>
          </a:p>
        </p:txBody>
      </p:sp>
      <p:sp>
        <p:nvSpPr>
          <p:cNvPr id="558" name="Google Shape;558;p42"/>
          <p:cNvSpPr txBox="1"/>
          <p:nvPr/>
        </p:nvSpPr>
        <p:spPr>
          <a:xfrm>
            <a:off x="6201075" y="2256600"/>
            <a:ext cx="2649300" cy="12351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sz="1800"/>
              <a:t>Whip is a </a:t>
            </a:r>
            <a:r>
              <a:rPr b="1" lang="sv-SE" sz="1800"/>
              <a:t>decorator</a:t>
            </a:r>
            <a:r>
              <a:rPr lang="sv-SE" sz="1800"/>
              <a:t>. Type mirrors object it decorates (and anything  that object decorates).</a:t>
            </a:r>
            <a:endParaRPr sz="1800"/>
          </a:p>
        </p:txBody>
      </p:sp>
      <p:sp>
        <p:nvSpPr>
          <p:cNvPr id="559" name="Google Shape;559;p42"/>
          <p:cNvSpPr txBox="1"/>
          <p:nvPr/>
        </p:nvSpPr>
        <p:spPr>
          <a:xfrm>
            <a:off x="5404475" y="3808925"/>
            <a:ext cx="3665100" cy="10572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sz="1800"/>
              <a:t>DarkRoast wrapped in Mocha and Whip is a Beverage, and can perform any Beverage function.</a:t>
            </a:r>
            <a:endParaRPr sz="1800"/>
          </a:p>
        </p:txBody>
      </p:sp>
      <p:cxnSp>
        <p:nvCxnSpPr>
          <p:cNvPr id="560" name="Google Shape;560;p42"/>
          <p:cNvCxnSpPr/>
          <p:nvPr/>
        </p:nvCxnSpPr>
        <p:spPr>
          <a:xfrm flipH="1" rot="10800000">
            <a:off x="2334700" y="2942756"/>
            <a:ext cx="583200" cy="152100"/>
          </a:xfrm>
          <a:prstGeom prst="straightConnector1">
            <a:avLst/>
          </a:prstGeom>
          <a:noFill/>
          <a:ln cap="flat" cmpd="sng" w="19050">
            <a:solidFill>
              <a:srgbClr val="980000"/>
            </a:solidFill>
            <a:prstDash val="solid"/>
            <a:round/>
            <a:headEnd len="med" w="med" type="none"/>
            <a:tailEnd len="med" w="med" type="triangle"/>
          </a:ln>
        </p:spPr>
      </p:cxnSp>
      <p:cxnSp>
        <p:nvCxnSpPr>
          <p:cNvPr id="561" name="Google Shape;561;p42"/>
          <p:cNvCxnSpPr/>
          <p:nvPr/>
        </p:nvCxnSpPr>
        <p:spPr>
          <a:xfrm flipH="1" rot="10800000">
            <a:off x="3691100" y="2781281"/>
            <a:ext cx="393000" cy="75900"/>
          </a:xfrm>
          <a:prstGeom prst="straightConnector1">
            <a:avLst/>
          </a:prstGeom>
          <a:noFill/>
          <a:ln cap="flat" cmpd="sng" w="19050">
            <a:solidFill>
              <a:srgbClr val="980000"/>
            </a:solidFill>
            <a:prstDash val="solid"/>
            <a:round/>
            <a:headEnd len="med" w="med" type="none"/>
            <a:tailEnd len="med" w="med" type="triangle"/>
          </a:ln>
        </p:spPr>
      </p:cxnSp>
      <p:cxnSp>
        <p:nvCxnSpPr>
          <p:cNvPr id="562" name="Google Shape;562;p42"/>
          <p:cNvCxnSpPr/>
          <p:nvPr/>
        </p:nvCxnSpPr>
        <p:spPr>
          <a:xfrm flipH="1">
            <a:off x="3716425" y="2990288"/>
            <a:ext cx="633900" cy="57000"/>
          </a:xfrm>
          <a:prstGeom prst="straightConnector1">
            <a:avLst/>
          </a:prstGeom>
          <a:noFill/>
          <a:ln cap="flat" cmpd="sng" w="19050">
            <a:solidFill>
              <a:srgbClr val="980000"/>
            </a:solidFill>
            <a:prstDash val="solid"/>
            <a:round/>
            <a:headEnd len="med" w="med" type="none"/>
            <a:tailEnd len="med" w="med" type="triangle"/>
          </a:ln>
        </p:spPr>
      </p:cxnSp>
      <p:sp>
        <p:nvSpPr>
          <p:cNvPr id="563" name="Google Shape;563;p42"/>
          <p:cNvSpPr txBox="1"/>
          <p:nvPr/>
        </p:nvSpPr>
        <p:spPr>
          <a:xfrm>
            <a:off x="4084100" y="3025254"/>
            <a:ext cx="633900" cy="338700"/>
          </a:xfrm>
          <a:prstGeom prst="rect">
            <a:avLst/>
          </a:prstGeom>
          <a:solidFill>
            <a:srgbClr val="FFFFFF"/>
          </a:solid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980000"/>
                </a:solidFill>
              </a:rPr>
              <a:t>0.99</a:t>
            </a:r>
            <a:endParaRPr>
              <a:solidFill>
                <a:srgbClr val="980000"/>
              </a:solidFill>
            </a:endParaRPr>
          </a:p>
        </p:txBody>
      </p:sp>
      <p:cxnSp>
        <p:nvCxnSpPr>
          <p:cNvPr id="564" name="Google Shape;564;p42"/>
          <p:cNvCxnSpPr/>
          <p:nvPr/>
        </p:nvCxnSpPr>
        <p:spPr>
          <a:xfrm flipH="1">
            <a:off x="2338975" y="3094844"/>
            <a:ext cx="709800" cy="199500"/>
          </a:xfrm>
          <a:prstGeom prst="straightConnector1">
            <a:avLst/>
          </a:prstGeom>
          <a:noFill/>
          <a:ln cap="flat" cmpd="sng" w="19050">
            <a:solidFill>
              <a:srgbClr val="980000"/>
            </a:solidFill>
            <a:prstDash val="solid"/>
            <a:round/>
            <a:headEnd len="med" w="med" type="none"/>
            <a:tailEnd len="med" w="med" type="triangle"/>
          </a:ln>
        </p:spPr>
      </p:cxnSp>
      <p:sp>
        <p:nvSpPr>
          <p:cNvPr id="565" name="Google Shape;565;p42"/>
          <p:cNvSpPr txBox="1"/>
          <p:nvPr/>
        </p:nvSpPr>
        <p:spPr>
          <a:xfrm>
            <a:off x="2917850" y="3152996"/>
            <a:ext cx="633900" cy="338700"/>
          </a:xfrm>
          <a:prstGeom prst="rect">
            <a:avLst/>
          </a:prstGeom>
          <a:solidFill>
            <a:srgbClr val="FFFFFF"/>
          </a:solid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980000"/>
                </a:solidFill>
              </a:rPr>
              <a:t>1.29</a:t>
            </a:r>
            <a:endParaRPr>
              <a:solidFill>
                <a:srgbClr val="980000"/>
              </a:solidFill>
            </a:endParaRPr>
          </a:p>
        </p:txBody>
      </p:sp>
      <p:cxnSp>
        <p:nvCxnSpPr>
          <p:cNvPr id="566" name="Google Shape;566;p42"/>
          <p:cNvCxnSpPr/>
          <p:nvPr/>
        </p:nvCxnSpPr>
        <p:spPr>
          <a:xfrm flipH="1">
            <a:off x="395075" y="3380081"/>
            <a:ext cx="1470600" cy="665400"/>
          </a:xfrm>
          <a:prstGeom prst="straightConnector1">
            <a:avLst/>
          </a:prstGeom>
          <a:noFill/>
          <a:ln cap="flat" cmpd="sng" w="19050">
            <a:solidFill>
              <a:srgbClr val="980000"/>
            </a:solidFill>
            <a:prstDash val="solid"/>
            <a:round/>
            <a:headEnd len="med" w="med" type="none"/>
            <a:tailEnd len="med" w="med" type="triangle"/>
          </a:ln>
        </p:spPr>
      </p:cxnSp>
      <p:sp>
        <p:nvSpPr>
          <p:cNvPr id="567" name="Google Shape;567;p42"/>
          <p:cNvSpPr txBox="1"/>
          <p:nvPr/>
        </p:nvSpPr>
        <p:spPr>
          <a:xfrm>
            <a:off x="662250" y="4100053"/>
            <a:ext cx="633900" cy="293400"/>
          </a:xfrm>
          <a:prstGeom prst="rect">
            <a:avLst/>
          </a:prstGeom>
          <a:solidFill>
            <a:srgbClr val="FFFFFF"/>
          </a:solid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980000"/>
                </a:solidFill>
              </a:rPr>
              <a:t>1.79</a:t>
            </a:r>
            <a:endParaRPr>
              <a:solidFill>
                <a:srgbClr val="980000"/>
              </a:solidFill>
            </a:endParaRPr>
          </a:p>
        </p:txBody>
      </p:sp>
      <p:sp>
        <p:nvSpPr>
          <p:cNvPr id="568" name="Google Shape;568;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54"/>
                                        </p:tgtEl>
                                      </p:cBhvr>
                                    </p:animEffect>
                                    <p:set>
                                      <p:cBhvr>
                                        <p:cTn dur="1" fill="hold">
                                          <p:stCondLst>
                                            <p:cond delay="0"/>
                                          </p:stCondLst>
                                        </p:cTn>
                                        <p:tgtEl>
                                          <p:spTgt spid="5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55"/>
                                        </p:tgtEl>
                                      </p:cBhvr>
                                    </p:animEffect>
                                    <p:set>
                                      <p:cBhvr>
                                        <p:cTn dur="1" fill="hold">
                                          <p:stCondLst>
                                            <p:cond delay="0"/>
                                          </p:stCondLst>
                                        </p:cTn>
                                        <p:tgtEl>
                                          <p:spTgt spid="55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
                                        <p:tgtEl>
                                          <p:spTgt spid="551"/>
                                        </p:tgtEl>
                                      </p:cBhvr>
                                    </p:animEffect>
                                  </p:childTnLst>
                                </p:cTn>
                              </p:par>
                              <p:par>
                                <p:cTn fill="hold" nodeType="with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
                                        <p:tgtEl>
                                          <p:spTgt spid="556"/>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
                                        <p:tgtEl>
                                          <p:spTgt spid="5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56"/>
                                        </p:tgtEl>
                                      </p:cBhvr>
                                    </p:animEffect>
                                    <p:set>
                                      <p:cBhvr>
                                        <p:cTn dur="1" fill="hold">
                                          <p:stCondLst>
                                            <p:cond delay="0"/>
                                          </p:stCondLst>
                                        </p:cTn>
                                        <p:tgtEl>
                                          <p:spTgt spid="5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57"/>
                                        </p:tgtEl>
                                      </p:cBhvr>
                                    </p:animEffect>
                                    <p:set>
                                      <p:cBhvr>
                                        <p:cTn dur="1" fill="hold">
                                          <p:stCondLst>
                                            <p:cond delay="0"/>
                                          </p:stCondLst>
                                        </p:cTn>
                                        <p:tgtEl>
                                          <p:spTgt spid="55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
                                        <p:tgtEl>
                                          <p:spTgt spid="550"/>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
                                        <p:tgtEl>
                                          <p:spTgt spid="558"/>
                                        </p:tgtEl>
                                      </p:cBhvr>
                                    </p:animEffect>
                                  </p:childTnLst>
                                </p:cTn>
                              </p:par>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
                                        <p:tgtEl>
                                          <p:spTgt spid="5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
                                        <p:tgtEl>
                                          <p:spTgt spid="561"/>
                                        </p:tgtEl>
                                      </p:cBhvr>
                                    </p:animEffect>
                                  </p:childTnLst>
                                </p:cTn>
                              </p:par>
                              <p:par>
                                <p:cTn fill="hold" nodeType="with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
                                        <p:tgtEl>
                                          <p:spTgt spid="562"/>
                                        </p:tgtEl>
                                      </p:cBhvr>
                                    </p:animEffect>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
                                        <p:tgtEl>
                                          <p:spTgt spid="563"/>
                                        </p:tgtEl>
                                      </p:cBhvr>
                                    </p:animEffect>
                                  </p:childTnLst>
                                </p:cTn>
                              </p:par>
                              <p:par>
                                <p:cTn fill="hold" nodeType="with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
                                        <p:tgtEl>
                                          <p:spTgt spid="564"/>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
                                        <p:tgtEl>
                                          <p:spTgt spid="566"/>
                                        </p:tgtEl>
                                      </p:cBhvr>
                                    </p:animEffect>
                                  </p:childTnLst>
                                </p:cTn>
                              </p:par>
                              <p:par>
                                <p:cTn fill="hold" nodeType="withEffect" presetClass="exit" presetID="10" presetSubtype="0">
                                  <p:stCondLst>
                                    <p:cond delay="0"/>
                                  </p:stCondLst>
                                  <p:childTnLst>
                                    <p:animEffect filter="fade" transition="out">
                                      <p:cBhvr>
                                        <p:cTn dur="1"/>
                                        <p:tgtEl>
                                          <p:spTgt spid="558"/>
                                        </p:tgtEl>
                                      </p:cBhvr>
                                    </p:animEffect>
                                    <p:set>
                                      <p:cBhvr>
                                        <p:cTn dur="1" fill="hold">
                                          <p:stCondLst>
                                            <p:cond delay="0"/>
                                          </p:stCondLst>
                                        </p:cTn>
                                        <p:tgtEl>
                                          <p:spTgt spid="5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59"/>
                                        </p:tgtEl>
                                      </p:cBhvr>
                                    </p:animEffect>
                                    <p:set>
                                      <p:cBhvr>
                                        <p:cTn dur="1" fill="hold">
                                          <p:stCondLst>
                                            <p:cond delay="0"/>
                                          </p:stCondLst>
                                        </p:cTn>
                                        <p:tgtEl>
                                          <p:spTgt spid="55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OO Design Exercise:</a:t>
            </a:r>
            <a:endParaRPr/>
          </a:p>
          <a:p>
            <a:pPr indent="0" lvl="0" marL="0" rtl="0" algn="l">
              <a:spcBef>
                <a:spcPts val="0"/>
              </a:spcBef>
              <a:spcAft>
                <a:spcPts val="0"/>
              </a:spcAft>
              <a:buNone/>
            </a:pPr>
            <a:r>
              <a:rPr lang="sv-SE" sz="3000"/>
              <a:t>Building a Better Duck</a:t>
            </a:r>
            <a:endParaRPr sz="3000"/>
          </a:p>
        </p:txBody>
      </p:sp>
      <p:sp>
        <p:nvSpPr>
          <p:cNvPr id="99" name="Google Shape;99;p16"/>
          <p:cNvSpPr/>
          <p:nvPr/>
        </p:nvSpPr>
        <p:spPr>
          <a:xfrm>
            <a:off x="3163250" y="1747176"/>
            <a:ext cx="2119800" cy="153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quack()</a:t>
            </a:r>
            <a:endParaRPr/>
          </a:p>
          <a:p>
            <a:pPr indent="0" lvl="0" marL="0" rtl="0" algn="l">
              <a:spcBef>
                <a:spcPts val="0"/>
              </a:spcBef>
              <a:spcAft>
                <a:spcPts val="0"/>
              </a:spcAft>
              <a:buNone/>
            </a:pPr>
            <a:r>
              <a:rPr lang="sv-SE"/>
              <a:t>swim()</a:t>
            </a:r>
            <a:endParaRPr/>
          </a:p>
          <a:p>
            <a:pPr indent="0" lvl="0" marL="0" rtl="0" algn="l">
              <a:spcBef>
                <a:spcPts val="0"/>
              </a:spcBef>
              <a:spcAft>
                <a:spcPts val="0"/>
              </a:spcAft>
              <a:buNone/>
            </a:pPr>
            <a:r>
              <a:rPr lang="sv-SE"/>
              <a:t>fly()</a:t>
            </a:r>
            <a:endParaRPr/>
          </a:p>
          <a:p>
            <a:pPr indent="0" lvl="0" marL="0" rtl="0" algn="l">
              <a:spcBef>
                <a:spcPts val="0"/>
              </a:spcBef>
              <a:spcAft>
                <a:spcPts val="0"/>
              </a:spcAft>
              <a:buNone/>
            </a:pPr>
            <a:r>
              <a:rPr i="1" lang="sv-SE"/>
              <a:t>display()</a:t>
            </a:r>
            <a:endParaRPr/>
          </a:p>
          <a:p>
            <a:pPr indent="0" lvl="0" marL="0" rtl="0" algn="l">
              <a:spcBef>
                <a:spcPts val="0"/>
              </a:spcBef>
              <a:spcAft>
                <a:spcPts val="0"/>
              </a:spcAft>
              <a:buNone/>
            </a:pPr>
            <a:r>
              <a:rPr lang="sv-SE"/>
              <a:t>// Other Methods</a:t>
            </a:r>
            <a:endParaRPr/>
          </a:p>
        </p:txBody>
      </p:sp>
      <p:cxnSp>
        <p:nvCxnSpPr>
          <p:cNvPr id="100" name="Google Shape;100;p16"/>
          <p:cNvCxnSpPr/>
          <p:nvPr/>
        </p:nvCxnSpPr>
        <p:spPr>
          <a:xfrm>
            <a:off x="3166550" y="2115519"/>
            <a:ext cx="2113200" cy="0"/>
          </a:xfrm>
          <a:prstGeom prst="straightConnector1">
            <a:avLst/>
          </a:prstGeom>
          <a:noFill/>
          <a:ln cap="flat" cmpd="sng" w="19050">
            <a:solidFill>
              <a:schemeClr val="dk2"/>
            </a:solidFill>
            <a:prstDash val="solid"/>
            <a:round/>
            <a:headEnd len="med" w="med" type="none"/>
            <a:tailEnd len="med" w="med" type="none"/>
          </a:ln>
        </p:spPr>
      </p:cxnSp>
      <p:sp>
        <p:nvSpPr>
          <p:cNvPr id="101" name="Google Shape;101;p16"/>
          <p:cNvSpPr/>
          <p:nvPr/>
        </p:nvSpPr>
        <p:spPr>
          <a:xfrm>
            <a:off x="8289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02" name="Google Shape;102;p16"/>
          <p:cNvCxnSpPr/>
          <p:nvPr/>
        </p:nvCxnSpPr>
        <p:spPr>
          <a:xfrm>
            <a:off x="828950" y="4228875"/>
            <a:ext cx="2113200" cy="0"/>
          </a:xfrm>
          <a:prstGeom prst="straightConnector1">
            <a:avLst/>
          </a:prstGeom>
          <a:noFill/>
          <a:ln cap="flat" cmpd="sng" w="19050">
            <a:solidFill>
              <a:schemeClr val="dk2"/>
            </a:solidFill>
            <a:prstDash val="solid"/>
            <a:round/>
            <a:headEnd len="med" w="med" type="none"/>
            <a:tailEnd len="med" w="med" type="none"/>
          </a:ln>
        </p:spPr>
      </p:cxnSp>
      <p:sp>
        <p:nvSpPr>
          <p:cNvPr id="103" name="Google Shape;103;p16"/>
          <p:cNvSpPr/>
          <p:nvPr/>
        </p:nvSpPr>
        <p:spPr>
          <a:xfrm>
            <a:off x="33278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RedheadDuck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04" name="Google Shape;104;p16"/>
          <p:cNvCxnSpPr/>
          <p:nvPr/>
        </p:nvCxnSpPr>
        <p:spPr>
          <a:xfrm>
            <a:off x="3327850" y="4228875"/>
            <a:ext cx="2113200" cy="0"/>
          </a:xfrm>
          <a:prstGeom prst="straightConnector1">
            <a:avLst/>
          </a:prstGeom>
          <a:noFill/>
          <a:ln cap="flat" cmpd="sng" w="19050">
            <a:solidFill>
              <a:schemeClr val="dk2"/>
            </a:solidFill>
            <a:prstDash val="solid"/>
            <a:round/>
            <a:headEnd len="med" w="med" type="none"/>
            <a:tailEnd len="med" w="med" type="none"/>
          </a:ln>
        </p:spPr>
      </p:cxnSp>
      <p:sp>
        <p:nvSpPr>
          <p:cNvPr id="105" name="Google Shape;105;p16"/>
          <p:cNvSpPr txBox="1"/>
          <p:nvPr/>
        </p:nvSpPr>
        <p:spPr>
          <a:xfrm>
            <a:off x="6610025" y="4075688"/>
            <a:ext cx="1854000" cy="4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3600"/>
              <a:t>…</a:t>
            </a:r>
            <a:endParaRPr sz="3600"/>
          </a:p>
        </p:txBody>
      </p:sp>
      <p:cxnSp>
        <p:nvCxnSpPr>
          <p:cNvPr id="106" name="Google Shape;106;p16"/>
          <p:cNvCxnSpPr>
            <a:stCxn id="101" idx="0"/>
            <a:endCxn id="99" idx="2"/>
          </p:cNvCxnSpPr>
          <p:nvPr/>
        </p:nvCxnSpPr>
        <p:spPr>
          <a:xfrm flipH="1" rot="10800000">
            <a:off x="1888850" y="3278775"/>
            <a:ext cx="2334300" cy="687600"/>
          </a:xfrm>
          <a:prstGeom prst="straightConnector1">
            <a:avLst/>
          </a:prstGeom>
          <a:noFill/>
          <a:ln cap="flat" cmpd="sng" w="28575">
            <a:solidFill>
              <a:schemeClr val="dk2"/>
            </a:solidFill>
            <a:prstDash val="solid"/>
            <a:round/>
            <a:headEnd len="med" w="med" type="none"/>
            <a:tailEnd len="med" w="med" type="triangle"/>
          </a:ln>
        </p:spPr>
      </p:cxnSp>
      <p:cxnSp>
        <p:nvCxnSpPr>
          <p:cNvPr id="107" name="Google Shape;107;p16"/>
          <p:cNvCxnSpPr>
            <a:stCxn id="103" idx="0"/>
            <a:endCxn id="99" idx="2"/>
          </p:cNvCxnSpPr>
          <p:nvPr/>
        </p:nvCxnSpPr>
        <p:spPr>
          <a:xfrm rot="10800000">
            <a:off x="4223050" y="3278775"/>
            <a:ext cx="164700" cy="687600"/>
          </a:xfrm>
          <a:prstGeom prst="straightConnector1">
            <a:avLst/>
          </a:prstGeom>
          <a:noFill/>
          <a:ln cap="flat" cmpd="sng" w="28575">
            <a:solidFill>
              <a:schemeClr val="dk2"/>
            </a:solidFill>
            <a:prstDash val="solid"/>
            <a:round/>
            <a:headEnd len="med" w="med" type="none"/>
            <a:tailEnd len="med" w="med" type="triangle"/>
          </a:ln>
        </p:spPr>
      </p:cxnSp>
      <p:cxnSp>
        <p:nvCxnSpPr>
          <p:cNvPr id="108" name="Google Shape;108;p16"/>
          <p:cNvCxnSpPr>
            <a:endCxn id="99" idx="2"/>
          </p:cNvCxnSpPr>
          <p:nvPr/>
        </p:nvCxnSpPr>
        <p:spPr>
          <a:xfrm rot="10800000">
            <a:off x="4223150" y="3278676"/>
            <a:ext cx="2533500" cy="797100"/>
          </a:xfrm>
          <a:prstGeom prst="straightConnector1">
            <a:avLst/>
          </a:prstGeom>
          <a:noFill/>
          <a:ln cap="flat" cmpd="sng" w="38100">
            <a:solidFill>
              <a:schemeClr val="dk2"/>
            </a:solidFill>
            <a:prstDash val="solid"/>
            <a:round/>
            <a:headEnd len="med" w="med" type="none"/>
            <a:tailEnd len="med" w="med" type="triangle"/>
          </a:ln>
        </p:spPr>
      </p:cxnSp>
      <p:sp>
        <p:nvSpPr>
          <p:cNvPr id="109" name="Google Shape;109;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 Defined</a:t>
            </a:r>
            <a:endParaRPr/>
          </a:p>
        </p:txBody>
      </p:sp>
      <p:sp>
        <p:nvSpPr>
          <p:cNvPr id="574" name="Google Shape;574;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ttaches responsibilities to an object dynamically.</a:t>
            </a:r>
            <a:endParaRPr/>
          </a:p>
          <a:p>
            <a:pPr indent="-393700" lvl="0" marL="457200" rtl="0" algn="l">
              <a:spcBef>
                <a:spcPts val="1000"/>
              </a:spcBef>
              <a:spcAft>
                <a:spcPts val="0"/>
              </a:spcAft>
              <a:buSzPts val="2600"/>
              <a:buChar char="•"/>
            </a:pPr>
            <a:r>
              <a:rPr lang="sv-SE"/>
              <a:t>Flexible alternative to subclassing.</a:t>
            </a:r>
            <a:endParaRPr/>
          </a:p>
          <a:p>
            <a:pPr indent="-368300" lvl="1" marL="914400" rtl="0" algn="l">
              <a:spcBef>
                <a:spcPts val="500"/>
              </a:spcBef>
              <a:spcAft>
                <a:spcPts val="0"/>
              </a:spcAft>
              <a:buSzPts val="2200"/>
              <a:buChar char="•"/>
            </a:pPr>
            <a:r>
              <a:rPr lang="sv-SE"/>
              <a:t>Decorators have same supertype as decorated object.</a:t>
            </a:r>
            <a:endParaRPr/>
          </a:p>
          <a:p>
            <a:pPr indent="-368300" lvl="1" marL="914400" rtl="0" algn="l">
              <a:spcBef>
                <a:spcPts val="500"/>
              </a:spcBef>
              <a:spcAft>
                <a:spcPts val="0"/>
              </a:spcAft>
              <a:buSzPts val="2200"/>
              <a:buChar char="•"/>
            </a:pPr>
            <a:r>
              <a:rPr lang="sv-SE"/>
              <a:t>One or more decorators can wrap an object.</a:t>
            </a:r>
            <a:endParaRPr/>
          </a:p>
          <a:p>
            <a:pPr indent="-368300" lvl="1" marL="914400" rtl="0" algn="l">
              <a:spcBef>
                <a:spcPts val="500"/>
              </a:spcBef>
              <a:spcAft>
                <a:spcPts val="0"/>
              </a:spcAft>
              <a:buSzPts val="2200"/>
              <a:buChar char="•"/>
            </a:pPr>
            <a:r>
              <a:rPr lang="sv-SE"/>
              <a:t>Can pass decorated object in place of the original.</a:t>
            </a:r>
            <a:endParaRPr/>
          </a:p>
          <a:p>
            <a:pPr indent="-368300" lvl="1" marL="914400" rtl="0" algn="l">
              <a:spcBef>
                <a:spcPts val="500"/>
              </a:spcBef>
              <a:spcAft>
                <a:spcPts val="0"/>
              </a:spcAft>
              <a:buSzPts val="2200"/>
              <a:buChar char="•"/>
            </a:pPr>
            <a:r>
              <a:rPr lang="sv-SE"/>
              <a:t>Decorator adds its own behavior before or after calling wrapped object. </a:t>
            </a:r>
            <a:endParaRPr/>
          </a:p>
        </p:txBody>
      </p:sp>
      <p:sp>
        <p:nvSpPr>
          <p:cNvPr id="575" name="Google Shape;575;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a:t>
            </a:r>
            <a:endParaRPr/>
          </a:p>
        </p:txBody>
      </p:sp>
      <p:sp>
        <p:nvSpPr>
          <p:cNvPr id="581" name="Google Shape;581;p44"/>
          <p:cNvSpPr/>
          <p:nvPr/>
        </p:nvSpPr>
        <p:spPr>
          <a:xfrm>
            <a:off x="3532138" y="1261485"/>
            <a:ext cx="1508400" cy="89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Component</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behavior()</a:t>
            </a:r>
            <a:endParaRPr/>
          </a:p>
          <a:p>
            <a:pPr indent="0" lvl="0" marL="0" rtl="0" algn="l">
              <a:spcBef>
                <a:spcPts val="0"/>
              </a:spcBef>
              <a:spcAft>
                <a:spcPts val="0"/>
              </a:spcAft>
              <a:buNone/>
            </a:pPr>
            <a:r>
              <a:rPr lang="sv-SE"/>
              <a:t>// Other methods</a:t>
            </a:r>
            <a:endParaRPr/>
          </a:p>
        </p:txBody>
      </p:sp>
      <p:cxnSp>
        <p:nvCxnSpPr>
          <p:cNvPr id="582" name="Google Shape;582;p44"/>
          <p:cNvCxnSpPr/>
          <p:nvPr/>
        </p:nvCxnSpPr>
        <p:spPr>
          <a:xfrm>
            <a:off x="3532138" y="1587047"/>
            <a:ext cx="1508400" cy="0"/>
          </a:xfrm>
          <a:prstGeom prst="straightConnector1">
            <a:avLst/>
          </a:prstGeom>
          <a:noFill/>
          <a:ln cap="flat" cmpd="sng" w="19050">
            <a:solidFill>
              <a:schemeClr val="dk2"/>
            </a:solidFill>
            <a:prstDash val="solid"/>
            <a:round/>
            <a:headEnd len="med" w="med" type="none"/>
            <a:tailEnd len="med" w="med" type="none"/>
          </a:ln>
        </p:spPr>
      </p:cxnSp>
      <p:sp>
        <p:nvSpPr>
          <p:cNvPr id="583" name="Google Shape;583;p44"/>
          <p:cNvSpPr/>
          <p:nvPr/>
        </p:nvSpPr>
        <p:spPr>
          <a:xfrm>
            <a:off x="1818188" y="2498794"/>
            <a:ext cx="2094300" cy="89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ConcreteComponent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behavior()</a:t>
            </a:r>
            <a:endParaRPr/>
          </a:p>
          <a:p>
            <a:pPr indent="0" lvl="0" marL="0" rtl="0" algn="l">
              <a:spcBef>
                <a:spcPts val="0"/>
              </a:spcBef>
              <a:spcAft>
                <a:spcPts val="0"/>
              </a:spcAft>
              <a:buNone/>
            </a:pPr>
            <a:r>
              <a:rPr lang="sv-SE"/>
              <a:t>// Other methods</a:t>
            </a:r>
            <a:endParaRPr/>
          </a:p>
        </p:txBody>
      </p:sp>
      <p:cxnSp>
        <p:nvCxnSpPr>
          <p:cNvPr id="584" name="Google Shape;584;p44"/>
          <p:cNvCxnSpPr/>
          <p:nvPr/>
        </p:nvCxnSpPr>
        <p:spPr>
          <a:xfrm>
            <a:off x="1818188" y="2824356"/>
            <a:ext cx="2094300" cy="0"/>
          </a:xfrm>
          <a:prstGeom prst="straightConnector1">
            <a:avLst/>
          </a:prstGeom>
          <a:noFill/>
          <a:ln cap="flat" cmpd="sng" w="19050">
            <a:solidFill>
              <a:schemeClr val="dk2"/>
            </a:solidFill>
            <a:prstDash val="solid"/>
            <a:round/>
            <a:headEnd len="med" w="med" type="none"/>
            <a:tailEnd len="med" w="med" type="none"/>
          </a:ln>
        </p:spPr>
      </p:cxnSp>
      <p:cxnSp>
        <p:nvCxnSpPr>
          <p:cNvPr id="585" name="Google Shape;585;p44"/>
          <p:cNvCxnSpPr>
            <a:stCxn id="583" idx="0"/>
            <a:endCxn id="581" idx="2"/>
          </p:cNvCxnSpPr>
          <p:nvPr/>
        </p:nvCxnSpPr>
        <p:spPr>
          <a:xfrm flipH="1" rot="10800000">
            <a:off x="2865338" y="2160994"/>
            <a:ext cx="1421100" cy="337800"/>
          </a:xfrm>
          <a:prstGeom prst="straightConnector1">
            <a:avLst/>
          </a:prstGeom>
          <a:noFill/>
          <a:ln cap="flat" cmpd="sng" w="19050">
            <a:solidFill>
              <a:schemeClr val="dk2"/>
            </a:solidFill>
            <a:prstDash val="solid"/>
            <a:round/>
            <a:headEnd len="med" w="med" type="none"/>
            <a:tailEnd len="med" w="med" type="triangle"/>
          </a:ln>
        </p:spPr>
      </p:cxnSp>
      <p:sp>
        <p:nvSpPr>
          <p:cNvPr id="586" name="Google Shape;586;p44"/>
          <p:cNvSpPr/>
          <p:nvPr/>
        </p:nvSpPr>
        <p:spPr>
          <a:xfrm>
            <a:off x="4786663" y="2498797"/>
            <a:ext cx="1508400" cy="89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Decorator</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behavior()</a:t>
            </a:r>
            <a:endParaRPr/>
          </a:p>
          <a:p>
            <a:pPr indent="0" lvl="0" marL="0" rtl="0" algn="l">
              <a:spcBef>
                <a:spcPts val="0"/>
              </a:spcBef>
              <a:spcAft>
                <a:spcPts val="0"/>
              </a:spcAft>
              <a:buNone/>
            </a:pPr>
            <a:r>
              <a:rPr lang="sv-SE"/>
              <a:t>// Other methods</a:t>
            </a:r>
            <a:endParaRPr/>
          </a:p>
        </p:txBody>
      </p:sp>
      <p:cxnSp>
        <p:nvCxnSpPr>
          <p:cNvPr id="587" name="Google Shape;587;p44"/>
          <p:cNvCxnSpPr/>
          <p:nvPr/>
        </p:nvCxnSpPr>
        <p:spPr>
          <a:xfrm>
            <a:off x="4786663" y="2824359"/>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588" name="Google Shape;588;p44"/>
          <p:cNvCxnSpPr>
            <a:stCxn id="586" idx="0"/>
            <a:endCxn id="581" idx="2"/>
          </p:cNvCxnSpPr>
          <p:nvPr/>
        </p:nvCxnSpPr>
        <p:spPr>
          <a:xfrm rot="10800000">
            <a:off x="4286263" y="2160997"/>
            <a:ext cx="1254600" cy="337800"/>
          </a:xfrm>
          <a:prstGeom prst="straightConnector1">
            <a:avLst/>
          </a:prstGeom>
          <a:noFill/>
          <a:ln cap="flat" cmpd="sng" w="19050">
            <a:solidFill>
              <a:schemeClr val="dk2"/>
            </a:solidFill>
            <a:prstDash val="solid"/>
            <a:round/>
            <a:headEnd len="med" w="med" type="none"/>
            <a:tailEnd len="med" w="med" type="triangle"/>
          </a:ln>
        </p:spPr>
      </p:cxnSp>
      <p:sp>
        <p:nvSpPr>
          <p:cNvPr id="589" name="Google Shape;589;p44"/>
          <p:cNvSpPr/>
          <p:nvPr/>
        </p:nvSpPr>
        <p:spPr>
          <a:xfrm>
            <a:off x="3564825" y="3667500"/>
            <a:ext cx="2094300" cy="12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ConcreteDecoratorA</a:t>
            </a:r>
            <a:endParaRPr b="1"/>
          </a:p>
          <a:p>
            <a:pPr indent="0" lvl="0" marL="0" rtl="0" algn="l">
              <a:spcBef>
                <a:spcPts val="0"/>
              </a:spcBef>
              <a:spcAft>
                <a:spcPts val="0"/>
              </a:spcAft>
              <a:buNone/>
            </a:pPr>
            <a:r>
              <a:rPr lang="sv-SE"/>
              <a:t>Component wrapped</a:t>
            </a:r>
            <a:endParaRPr/>
          </a:p>
          <a:p>
            <a:pPr indent="0" lvl="0" marL="0" rtl="0" algn="l">
              <a:spcBef>
                <a:spcPts val="0"/>
              </a:spcBef>
              <a:spcAft>
                <a:spcPts val="0"/>
              </a:spcAft>
              <a:buNone/>
            </a:pPr>
            <a:r>
              <a:rPr lang="sv-SE"/>
              <a:t>behavior()</a:t>
            </a:r>
            <a:endParaRPr/>
          </a:p>
          <a:p>
            <a:pPr indent="0" lvl="0" marL="0" rtl="0" algn="l">
              <a:spcBef>
                <a:spcPts val="0"/>
              </a:spcBef>
              <a:spcAft>
                <a:spcPts val="0"/>
              </a:spcAft>
              <a:buNone/>
            </a:pPr>
            <a:r>
              <a:rPr lang="sv-SE"/>
              <a:t>newBehavior()</a:t>
            </a:r>
            <a:endParaRPr/>
          </a:p>
          <a:p>
            <a:pPr indent="0" lvl="0" marL="0" rtl="0" algn="l">
              <a:spcBef>
                <a:spcPts val="0"/>
              </a:spcBef>
              <a:spcAft>
                <a:spcPts val="0"/>
              </a:spcAft>
              <a:buNone/>
            </a:pPr>
            <a:r>
              <a:rPr lang="sv-SE"/>
              <a:t>// Other methods</a:t>
            </a:r>
            <a:endParaRPr/>
          </a:p>
        </p:txBody>
      </p:sp>
      <p:cxnSp>
        <p:nvCxnSpPr>
          <p:cNvPr id="590" name="Google Shape;590;p44"/>
          <p:cNvCxnSpPr/>
          <p:nvPr/>
        </p:nvCxnSpPr>
        <p:spPr>
          <a:xfrm>
            <a:off x="3564813" y="3944362"/>
            <a:ext cx="2094300" cy="0"/>
          </a:xfrm>
          <a:prstGeom prst="straightConnector1">
            <a:avLst/>
          </a:prstGeom>
          <a:noFill/>
          <a:ln cap="flat" cmpd="sng" w="19050">
            <a:solidFill>
              <a:schemeClr val="dk2"/>
            </a:solidFill>
            <a:prstDash val="solid"/>
            <a:round/>
            <a:headEnd len="med" w="med" type="none"/>
            <a:tailEnd len="med" w="med" type="none"/>
          </a:ln>
        </p:spPr>
      </p:cxnSp>
      <p:sp>
        <p:nvSpPr>
          <p:cNvPr id="591" name="Google Shape;591;p44"/>
          <p:cNvSpPr/>
          <p:nvPr/>
        </p:nvSpPr>
        <p:spPr>
          <a:xfrm>
            <a:off x="6062375" y="3667500"/>
            <a:ext cx="2094300" cy="121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ConcreteDecoratorB</a:t>
            </a:r>
            <a:endParaRPr/>
          </a:p>
          <a:p>
            <a:pPr indent="0" lvl="0" marL="0" rtl="0" algn="l">
              <a:spcBef>
                <a:spcPts val="0"/>
              </a:spcBef>
              <a:spcAft>
                <a:spcPts val="0"/>
              </a:spcAft>
              <a:buNone/>
            </a:pPr>
            <a:r>
              <a:rPr lang="sv-SE"/>
              <a:t>Component wrapped</a:t>
            </a:r>
            <a:endParaRPr/>
          </a:p>
          <a:p>
            <a:pPr indent="0" lvl="0" marL="0" rtl="0" algn="l">
              <a:spcBef>
                <a:spcPts val="0"/>
              </a:spcBef>
              <a:spcAft>
                <a:spcPts val="0"/>
              </a:spcAft>
              <a:buNone/>
            </a:pPr>
            <a:r>
              <a:rPr lang="sv-SE"/>
              <a:t>Object newAttribute</a:t>
            </a:r>
            <a:endParaRPr/>
          </a:p>
          <a:p>
            <a:pPr indent="0" lvl="0" marL="0" rtl="0" algn="l">
              <a:spcBef>
                <a:spcPts val="0"/>
              </a:spcBef>
              <a:spcAft>
                <a:spcPts val="0"/>
              </a:spcAft>
              <a:buNone/>
            </a:pPr>
            <a:r>
              <a:rPr lang="sv-SE"/>
              <a:t>behavior()</a:t>
            </a:r>
            <a:endParaRPr/>
          </a:p>
          <a:p>
            <a:pPr indent="0" lvl="0" marL="0" rtl="0" algn="l">
              <a:spcBef>
                <a:spcPts val="0"/>
              </a:spcBef>
              <a:spcAft>
                <a:spcPts val="0"/>
              </a:spcAft>
              <a:buNone/>
            </a:pPr>
            <a:r>
              <a:rPr lang="sv-SE"/>
              <a:t>// Other methods</a:t>
            </a:r>
            <a:endParaRPr/>
          </a:p>
        </p:txBody>
      </p:sp>
      <p:cxnSp>
        <p:nvCxnSpPr>
          <p:cNvPr id="592" name="Google Shape;592;p44"/>
          <p:cNvCxnSpPr/>
          <p:nvPr/>
        </p:nvCxnSpPr>
        <p:spPr>
          <a:xfrm>
            <a:off x="6062363" y="3993062"/>
            <a:ext cx="2094300" cy="0"/>
          </a:xfrm>
          <a:prstGeom prst="straightConnector1">
            <a:avLst/>
          </a:prstGeom>
          <a:noFill/>
          <a:ln cap="flat" cmpd="sng" w="19050">
            <a:solidFill>
              <a:schemeClr val="dk2"/>
            </a:solidFill>
            <a:prstDash val="solid"/>
            <a:round/>
            <a:headEnd len="med" w="med" type="none"/>
            <a:tailEnd len="med" w="med" type="none"/>
          </a:ln>
        </p:spPr>
      </p:cxnSp>
      <p:cxnSp>
        <p:nvCxnSpPr>
          <p:cNvPr id="593" name="Google Shape;593;p44"/>
          <p:cNvCxnSpPr/>
          <p:nvPr/>
        </p:nvCxnSpPr>
        <p:spPr>
          <a:xfrm>
            <a:off x="6062363" y="4364050"/>
            <a:ext cx="2094300" cy="0"/>
          </a:xfrm>
          <a:prstGeom prst="straightConnector1">
            <a:avLst/>
          </a:prstGeom>
          <a:noFill/>
          <a:ln cap="flat" cmpd="sng" w="19050">
            <a:solidFill>
              <a:schemeClr val="dk2"/>
            </a:solidFill>
            <a:prstDash val="solid"/>
            <a:round/>
            <a:headEnd len="med" w="med" type="none"/>
            <a:tailEnd len="med" w="med" type="none"/>
          </a:ln>
        </p:spPr>
      </p:cxnSp>
      <p:cxnSp>
        <p:nvCxnSpPr>
          <p:cNvPr id="594" name="Google Shape;594;p44"/>
          <p:cNvCxnSpPr>
            <a:stCxn id="589" idx="0"/>
            <a:endCxn id="586" idx="2"/>
          </p:cNvCxnSpPr>
          <p:nvPr/>
        </p:nvCxnSpPr>
        <p:spPr>
          <a:xfrm flipH="1" rot="10800000">
            <a:off x="4611975" y="3398100"/>
            <a:ext cx="928800" cy="269400"/>
          </a:xfrm>
          <a:prstGeom prst="straightConnector1">
            <a:avLst/>
          </a:prstGeom>
          <a:noFill/>
          <a:ln cap="flat" cmpd="sng" w="19050">
            <a:solidFill>
              <a:schemeClr val="dk2"/>
            </a:solidFill>
            <a:prstDash val="solid"/>
            <a:round/>
            <a:headEnd len="med" w="med" type="none"/>
            <a:tailEnd len="med" w="med" type="triangle"/>
          </a:ln>
        </p:spPr>
      </p:cxnSp>
      <p:cxnSp>
        <p:nvCxnSpPr>
          <p:cNvPr id="595" name="Google Shape;595;p44"/>
          <p:cNvCxnSpPr>
            <a:stCxn id="591" idx="0"/>
            <a:endCxn id="586" idx="2"/>
          </p:cNvCxnSpPr>
          <p:nvPr/>
        </p:nvCxnSpPr>
        <p:spPr>
          <a:xfrm rot="10800000">
            <a:off x="5540825" y="3398100"/>
            <a:ext cx="1568700" cy="269400"/>
          </a:xfrm>
          <a:prstGeom prst="straightConnector1">
            <a:avLst/>
          </a:prstGeom>
          <a:noFill/>
          <a:ln cap="flat" cmpd="sng" w="19050">
            <a:solidFill>
              <a:schemeClr val="dk2"/>
            </a:solidFill>
            <a:prstDash val="solid"/>
            <a:round/>
            <a:headEnd len="med" w="med" type="none"/>
            <a:tailEnd len="med" w="med" type="triangle"/>
          </a:ln>
        </p:spPr>
      </p:cxnSp>
      <p:sp>
        <p:nvSpPr>
          <p:cNvPr id="596" name="Google Shape;596;p44"/>
          <p:cNvSpPr/>
          <p:nvPr/>
        </p:nvSpPr>
        <p:spPr>
          <a:xfrm>
            <a:off x="243525" y="1378600"/>
            <a:ext cx="2815200" cy="7824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t>Decorators add new behaviors to Components</a:t>
            </a:r>
            <a:endParaRPr sz="1800"/>
          </a:p>
        </p:txBody>
      </p:sp>
      <p:sp>
        <p:nvSpPr>
          <p:cNvPr id="597" name="Google Shape;597;p44"/>
          <p:cNvSpPr/>
          <p:nvPr/>
        </p:nvSpPr>
        <p:spPr>
          <a:xfrm>
            <a:off x="5886475" y="1102025"/>
            <a:ext cx="2578800" cy="12183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t>Each Decorator offers same methods the Component offers.</a:t>
            </a:r>
            <a:endParaRPr sz="1800"/>
          </a:p>
        </p:txBody>
      </p:sp>
      <p:cxnSp>
        <p:nvCxnSpPr>
          <p:cNvPr id="598" name="Google Shape;598;p44"/>
          <p:cNvCxnSpPr/>
          <p:nvPr/>
        </p:nvCxnSpPr>
        <p:spPr>
          <a:xfrm>
            <a:off x="3564813" y="4190706"/>
            <a:ext cx="2094300" cy="0"/>
          </a:xfrm>
          <a:prstGeom prst="straightConnector1">
            <a:avLst/>
          </a:prstGeom>
          <a:noFill/>
          <a:ln cap="flat" cmpd="sng" w="19050">
            <a:solidFill>
              <a:schemeClr val="dk2"/>
            </a:solidFill>
            <a:prstDash val="solid"/>
            <a:round/>
            <a:headEnd len="med" w="med" type="none"/>
            <a:tailEnd len="med" w="med" type="none"/>
          </a:ln>
        </p:spPr>
      </p:cxnSp>
      <p:sp>
        <p:nvSpPr>
          <p:cNvPr id="599" name="Google Shape;599;p44"/>
          <p:cNvSpPr/>
          <p:nvPr/>
        </p:nvSpPr>
        <p:spPr>
          <a:xfrm>
            <a:off x="175125" y="3487700"/>
            <a:ext cx="3107700" cy="7824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600"/>
              <a:t>Each concrete Decorator has instance variable to store wrapped component.</a:t>
            </a:r>
            <a:endParaRPr sz="1600"/>
          </a:p>
        </p:txBody>
      </p:sp>
      <p:sp>
        <p:nvSpPr>
          <p:cNvPr id="600" name="Google Shape;600;p44"/>
          <p:cNvSpPr/>
          <p:nvPr/>
        </p:nvSpPr>
        <p:spPr>
          <a:xfrm>
            <a:off x="175125" y="4270100"/>
            <a:ext cx="3107700" cy="8247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600"/>
              <a:t>Decorators add behavior by adding operations and attributes.</a:t>
            </a:r>
            <a:endParaRPr sz="1600"/>
          </a:p>
        </p:txBody>
      </p:sp>
      <p:sp>
        <p:nvSpPr>
          <p:cNvPr id="601" name="Google Shape;601;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1"/>
                                        <p:tgtEl>
                                          <p:spTgt spid="5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96"/>
                                        </p:tgtEl>
                                      </p:cBhvr>
                                    </p:animEffect>
                                    <p:set>
                                      <p:cBhvr>
                                        <p:cTn dur="1" fill="hold">
                                          <p:stCondLst>
                                            <p:cond delay="0"/>
                                          </p:stCondLst>
                                        </p:cTn>
                                        <p:tgtEl>
                                          <p:spTgt spid="5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
                                        <p:tgtEl>
                                          <p:spTgt spid="5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97"/>
                                        </p:tgtEl>
                                      </p:cBhvr>
                                    </p:animEffect>
                                    <p:set>
                                      <p:cBhvr>
                                        <p:cTn dur="1" fill="hold">
                                          <p:stCondLst>
                                            <p:cond delay="0"/>
                                          </p:stCondLst>
                                        </p:cTn>
                                        <p:tgtEl>
                                          <p:spTgt spid="59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
                                        <p:tgtEl>
                                          <p:spTgt spid="5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99"/>
                                        </p:tgtEl>
                                      </p:cBhvr>
                                    </p:animEffect>
                                    <p:set>
                                      <p:cBhvr>
                                        <p:cTn dur="1" fill="hold">
                                          <p:stCondLst>
                                            <p:cond delay="0"/>
                                          </p:stCondLst>
                                        </p:cTn>
                                        <p:tgtEl>
                                          <p:spTgt spid="5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
                                        <p:tgtEl>
                                          <p:spTgt spid="6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45"/>
          <p:cNvSpPr/>
          <p:nvPr/>
        </p:nvSpPr>
        <p:spPr>
          <a:xfrm>
            <a:off x="2336206" y="3390800"/>
            <a:ext cx="1041000" cy="61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Espresso</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07" name="Google Shape;607;p45"/>
          <p:cNvCxnSpPr/>
          <p:nvPr/>
        </p:nvCxnSpPr>
        <p:spPr>
          <a:xfrm>
            <a:off x="2336200" y="3700339"/>
            <a:ext cx="1041000" cy="0"/>
          </a:xfrm>
          <a:prstGeom prst="straightConnector1">
            <a:avLst/>
          </a:prstGeom>
          <a:noFill/>
          <a:ln cap="flat" cmpd="sng" w="19050">
            <a:solidFill>
              <a:schemeClr val="dk2"/>
            </a:solidFill>
            <a:prstDash val="solid"/>
            <a:round/>
            <a:headEnd len="med" w="med" type="none"/>
            <a:tailEnd len="med" w="med" type="none"/>
          </a:ln>
        </p:spPr>
      </p:cxnSp>
      <p:cxnSp>
        <p:nvCxnSpPr>
          <p:cNvPr id="608" name="Google Shape;608;p45"/>
          <p:cNvCxnSpPr>
            <a:stCxn id="609" idx="0"/>
            <a:endCxn id="610" idx="2"/>
          </p:cNvCxnSpPr>
          <p:nvPr/>
        </p:nvCxnSpPr>
        <p:spPr>
          <a:xfrm flipH="1" rot="10800000">
            <a:off x="1701383" y="2499200"/>
            <a:ext cx="2169600" cy="891600"/>
          </a:xfrm>
          <a:prstGeom prst="straightConnector1">
            <a:avLst/>
          </a:prstGeom>
          <a:noFill/>
          <a:ln cap="flat" cmpd="sng" w="19050">
            <a:solidFill>
              <a:schemeClr val="dk2"/>
            </a:solidFill>
            <a:prstDash val="solid"/>
            <a:round/>
            <a:headEnd len="med" w="med" type="none"/>
            <a:tailEnd len="med" w="med" type="triangle"/>
          </a:ln>
        </p:spPr>
      </p:cxnSp>
      <p:cxnSp>
        <p:nvCxnSpPr>
          <p:cNvPr id="611" name="Google Shape;611;p45"/>
          <p:cNvCxnSpPr>
            <a:stCxn id="606" idx="0"/>
            <a:endCxn id="610" idx="2"/>
          </p:cNvCxnSpPr>
          <p:nvPr/>
        </p:nvCxnSpPr>
        <p:spPr>
          <a:xfrm flipH="1" rot="10800000">
            <a:off x="2856706" y="2499200"/>
            <a:ext cx="1014300" cy="891600"/>
          </a:xfrm>
          <a:prstGeom prst="straightConnector1">
            <a:avLst/>
          </a:prstGeom>
          <a:noFill/>
          <a:ln cap="flat" cmpd="sng" w="19050">
            <a:solidFill>
              <a:schemeClr val="dk2"/>
            </a:solidFill>
            <a:prstDash val="solid"/>
            <a:round/>
            <a:headEnd len="med" w="med" type="none"/>
            <a:tailEnd len="med" w="med" type="triangle"/>
          </a:ln>
        </p:spPr>
      </p:cxnSp>
      <p:sp>
        <p:nvSpPr>
          <p:cNvPr id="612" name="Google Shape;612;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Ordering System - Decorator Pattern</a:t>
            </a:r>
            <a:endParaRPr/>
          </a:p>
        </p:txBody>
      </p:sp>
      <p:sp>
        <p:nvSpPr>
          <p:cNvPr id="610" name="Google Shape;610;p45"/>
          <p:cNvSpPr/>
          <p:nvPr/>
        </p:nvSpPr>
        <p:spPr>
          <a:xfrm>
            <a:off x="3116725" y="1261447"/>
            <a:ext cx="1508400" cy="1237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Beverage</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sv-SE"/>
              <a:t>description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getDescription()</a:t>
            </a:r>
            <a:endParaRPr/>
          </a:p>
          <a:p>
            <a:pPr indent="0" lvl="0" marL="0" rtl="0" algn="l">
              <a:spcBef>
                <a:spcPts val="0"/>
              </a:spcBef>
              <a:spcAft>
                <a:spcPts val="0"/>
              </a:spcAft>
              <a:buNone/>
            </a:pPr>
            <a:r>
              <a:rPr i="1" lang="sv-SE"/>
              <a:t>cost()</a:t>
            </a:r>
            <a:endParaRPr i="1"/>
          </a:p>
        </p:txBody>
      </p:sp>
      <p:cxnSp>
        <p:nvCxnSpPr>
          <p:cNvPr id="613" name="Google Shape;613;p45"/>
          <p:cNvCxnSpPr/>
          <p:nvPr/>
        </p:nvCxnSpPr>
        <p:spPr>
          <a:xfrm>
            <a:off x="3116713" y="1539497"/>
            <a:ext cx="1508400" cy="0"/>
          </a:xfrm>
          <a:prstGeom prst="straightConnector1">
            <a:avLst/>
          </a:prstGeom>
          <a:noFill/>
          <a:ln cap="flat" cmpd="sng" w="19050">
            <a:solidFill>
              <a:schemeClr val="dk2"/>
            </a:solidFill>
            <a:prstDash val="solid"/>
            <a:round/>
            <a:headEnd len="med" w="med" type="none"/>
            <a:tailEnd len="med" w="med" type="none"/>
          </a:ln>
        </p:spPr>
      </p:cxnSp>
      <p:sp>
        <p:nvSpPr>
          <p:cNvPr id="614" name="Google Shape;614;p45"/>
          <p:cNvSpPr/>
          <p:nvPr/>
        </p:nvSpPr>
        <p:spPr>
          <a:xfrm>
            <a:off x="3443683" y="3390800"/>
            <a:ext cx="1281000" cy="61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HouseBlend</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15" name="Google Shape;615;p45"/>
          <p:cNvCxnSpPr/>
          <p:nvPr/>
        </p:nvCxnSpPr>
        <p:spPr>
          <a:xfrm>
            <a:off x="3443675" y="3700339"/>
            <a:ext cx="1281000" cy="0"/>
          </a:xfrm>
          <a:prstGeom prst="straightConnector1">
            <a:avLst/>
          </a:prstGeom>
          <a:noFill/>
          <a:ln cap="flat" cmpd="sng" w="19050">
            <a:solidFill>
              <a:schemeClr val="dk2"/>
            </a:solidFill>
            <a:prstDash val="solid"/>
            <a:round/>
            <a:headEnd len="med" w="med" type="none"/>
            <a:tailEnd len="med" w="med" type="none"/>
          </a:ln>
        </p:spPr>
      </p:cxnSp>
      <p:cxnSp>
        <p:nvCxnSpPr>
          <p:cNvPr id="616" name="Google Shape;616;p45"/>
          <p:cNvCxnSpPr>
            <a:stCxn id="614" idx="0"/>
            <a:endCxn id="610" idx="2"/>
          </p:cNvCxnSpPr>
          <p:nvPr/>
        </p:nvCxnSpPr>
        <p:spPr>
          <a:xfrm rot="10800000">
            <a:off x="3870883" y="2499200"/>
            <a:ext cx="213300" cy="891600"/>
          </a:xfrm>
          <a:prstGeom prst="straightConnector1">
            <a:avLst/>
          </a:prstGeom>
          <a:noFill/>
          <a:ln cap="flat" cmpd="sng" w="19050">
            <a:solidFill>
              <a:schemeClr val="dk2"/>
            </a:solidFill>
            <a:prstDash val="solid"/>
            <a:round/>
            <a:headEnd len="med" w="med" type="none"/>
            <a:tailEnd len="med" w="med" type="triangle"/>
          </a:ln>
        </p:spPr>
      </p:cxnSp>
      <p:sp>
        <p:nvSpPr>
          <p:cNvPr id="617" name="Google Shape;617;p45"/>
          <p:cNvSpPr/>
          <p:nvPr/>
        </p:nvSpPr>
        <p:spPr>
          <a:xfrm>
            <a:off x="5827775" y="2065263"/>
            <a:ext cx="2218800" cy="34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CondimentDecorator</a:t>
            </a:r>
            <a:endParaRPr/>
          </a:p>
          <a:p>
            <a:pPr indent="0" lvl="0" marL="0" rtl="0" algn="l">
              <a:spcBef>
                <a:spcPts val="0"/>
              </a:spcBef>
              <a:spcAft>
                <a:spcPts val="0"/>
              </a:spcAft>
              <a:buNone/>
            </a:pPr>
            <a:r>
              <a:t/>
            </a:r>
            <a:endParaRPr/>
          </a:p>
        </p:txBody>
      </p:sp>
      <p:cxnSp>
        <p:nvCxnSpPr>
          <p:cNvPr id="618" name="Google Shape;618;p45"/>
          <p:cNvCxnSpPr>
            <a:stCxn id="617" idx="0"/>
            <a:endCxn id="610" idx="3"/>
          </p:cNvCxnSpPr>
          <p:nvPr/>
        </p:nvCxnSpPr>
        <p:spPr>
          <a:xfrm rot="10800000">
            <a:off x="4625075" y="1880463"/>
            <a:ext cx="2312100" cy="184800"/>
          </a:xfrm>
          <a:prstGeom prst="straightConnector1">
            <a:avLst/>
          </a:prstGeom>
          <a:noFill/>
          <a:ln cap="flat" cmpd="sng" w="19050">
            <a:solidFill>
              <a:schemeClr val="dk2"/>
            </a:solidFill>
            <a:prstDash val="solid"/>
            <a:round/>
            <a:headEnd len="med" w="med" type="none"/>
            <a:tailEnd len="med" w="med" type="triangle"/>
          </a:ln>
        </p:spPr>
      </p:cxnSp>
      <p:sp>
        <p:nvSpPr>
          <p:cNvPr id="619" name="Google Shape;619;p45"/>
          <p:cNvSpPr/>
          <p:nvPr/>
        </p:nvSpPr>
        <p:spPr>
          <a:xfrm>
            <a:off x="4927178" y="2749450"/>
            <a:ext cx="1807500" cy="102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Milk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Beverage beverage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20" name="Google Shape;620;p45"/>
          <p:cNvCxnSpPr/>
          <p:nvPr/>
        </p:nvCxnSpPr>
        <p:spPr>
          <a:xfrm>
            <a:off x="4927175" y="3008468"/>
            <a:ext cx="1807500" cy="0"/>
          </a:xfrm>
          <a:prstGeom prst="straightConnector1">
            <a:avLst/>
          </a:prstGeom>
          <a:noFill/>
          <a:ln cap="flat" cmpd="sng" w="19050">
            <a:solidFill>
              <a:schemeClr val="dk2"/>
            </a:solidFill>
            <a:prstDash val="solid"/>
            <a:round/>
            <a:headEnd len="med" w="med" type="none"/>
            <a:tailEnd len="med" w="med" type="none"/>
          </a:ln>
        </p:spPr>
      </p:cxnSp>
      <p:cxnSp>
        <p:nvCxnSpPr>
          <p:cNvPr id="621" name="Google Shape;621;p45"/>
          <p:cNvCxnSpPr>
            <a:stCxn id="619" idx="0"/>
            <a:endCxn id="617" idx="2"/>
          </p:cNvCxnSpPr>
          <p:nvPr/>
        </p:nvCxnSpPr>
        <p:spPr>
          <a:xfrm flipH="1" rot="10800000">
            <a:off x="5830928" y="2407450"/>
            <a:ext cx="1106100" cy="342000"/>
          </a:xfrm>
          <a:prstGeom prst="straightConnector1">
            <a:avLst/>
          </a:prstGeom>
          <a:noFill/>
          <a:ln cap="flat" cmpd="sng" w="19050">
            <a:solidFill>
              <a:schemeClr val="dk2"/>
            </a:solidFill>
            <a:prstDash val="solid"/>
            <a:round/>
            <a:headEnd len="med" w="med" type="none"/>
            <a:tailEnd len="med" w="med" type="triangle"/>
          </a:ln>
        </p:spPr>
      </p:cxnSp>
      <p:cxnSp>
        <p:nvCxnSpPr>
          <p:cNvPr id="622" name="Google Shape;622;p45"/>
          <p:cNvCxnSpPr>
            <a:stCxn id="623" idx="0"/>
            <a:endCxn id="617" idx="2"/>
          </p:cNvCxnSpPr>
          <p:nvPr/>
        </p:nvCxnSpPr>
        <p:spPr>
          <a:xfrm rot="10800000">
            <a:off x="6937314" y="2407438"/>
            <a:ext cx="1254600" cy="342000"/>
          </a:xfrm>
          <a:prstGeom prst="straightConnector1">
            <a:avLst/>
          </a:prstGeom>
          <a:noFill/>
          <a:ln cap="flat" cmpd="sng" w="19050">
            <a:solidFill>
              <a:schemeClr val="dk2"/>
            </a:solidFill>
            <a:prstDash val="solid"/>
            <a:round/>
            <a:headEnd len="med" w="med" type="none"/>
            <a:tailEnd len="med" w="med" type="triangle"/>
          </a:ln>
        </p:spPr>
      </p:cxnSp>
      <p:cxnSp>
        <p:nvCxnSpPr>
          <p:cNvPr id="624" name="Google Shape;624;p45"/>
          <p:cNvCxnSpPr/>
          <p:nvPr/>
        </p:nvCxnSpPr>
        <p:spPr>
          <a:xfrm>
            <a:off x="4927175" y="3473543"/>
            <a:ext cx="1807500" cy="0"/>
          </a:xfrm>
          <a:prstGeom prst="straightConnector1">
            <a:avLst/>
          </a:prstGeom>
          <a:noFill/>
          <a:ln cap="flat" cmpd="sng" w="19050">
            <a:solidFill>
              <a:schemeClr val="dk2"/>
            </a:solidFill>
            <a:prstDash val="solid"/>
            <a:round/>
            <a:headEnd len="med" w="med" type="none"/>
            <a:tailEnd len="med" w="med" type="none"/>
          </a:ln>
        </p:spPr>
      </p:cxnSp>
      <p:cxnSp>
        <p:nvCxnSpPr>
          <p:cNvPr id="625" name="Google Shape;625;p45"/>
          <p:cNvCxnSpPr/>
          <p:nvPr/>
        </p:nvCxnSpPr>
        <p:spPr>
          <a:xfrm>
            <a:off x="3116713" y="1931616"/>
            <a:ext cx="1508400" cy="0"/>
          </a:xfrm>
          <a:prstGeom prst="straightConnector1">
            <a:avLst/>
          </a:prstGeom>
          <a:noFill/>
          <a:ln cap="flat" cmpd="sng" w="19050">
            <a:solidFill>
              <a:schemeClr val="dk2"/>
            </a:solidFill>
            <a:prstDash val="solid"/>
            <a:round/>
            <a:headEnd len="med" w="med" type="none"/>
            <a:tailEnd len="med" w="med" type="none"/>
          </a:ln>
        </p:spPr>
      </p:cxnSp>
      <p:sp>
        <p:nvSpPr>
          <p:cNvPr id="626" name="Google Shape;626;p45"/>
          <p:cNvSpPr/>
          <p:nvPr/>
        </p:nvSpPr>
        <p:spPr>
          <a:xfrm>
            <a:off x="81325" y="3390800"/>
            <a:ext cx="941400" cy="61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Decaf</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27" name="Google Shape;627;p45"/>
          <p:cNvCxnSpPr/>
          <p:nvPr/>
        </p:nvCxnSpPr>
        <p:spPr>
          <a:xfrm>
            <a:off x="81325" y="3672267"/>
            <a:ext cx="941400" cy="0"/>
          </a:xfrm>
          <a:prstGeom prst="straightConnector1">
            <a:avLst/>
          </a:prstGeom>
          <a:noFill/>
          <a:ln cap="flat" cmpd="sng" w="19050">
            <a:solidFill>
              <a:schemeClr val="dk2"/>
            </a:solidFill>
            <a:prstDash val="solid"/>
            <a:round/>
            <a:headEnd len="med" w="med" type="none"/>
            <a:tailEnd len="med" w="med" type="none"/>
          </a:ln>
        </p:spPr>
      </p:cxnSp>
      <p:cxnSp>
        <p:nvCxnSpPr>
          <p:cNvPr id="628" name="Google Shape;628;p45"/>
          <p:cNvCxnSpPr>
            <a:stCxn id="626" idx="0"/>
            <a:endCxn id="610" idx="2"/>
          </p:cNvCxnSpPr>
          <p:nvPr/>
        </p:nvCxnSpPr>
        <p:spPr>
          <a:xfrm flipH="1" rot="10800000">
            <a:off x="552025" y="2499200"/>
            <a:ext cx="3318900" cy="891600"/>
          </a:xfrm>
          <a:prstGeom prst="straightConnector1">
            <a:avLst/>
          </a:prstGeom>
          <a:noFill/>
          <a:ln cap="flat" cmpd="sng" w="19050">
            <a:solidFill>
              <a:schemeClr val="dk2"/>
            </a:solidFill>
            <a:prstDash val="solid"/>
            <a:round/>
            <a:headEnd len="med" w="med" type="none"/>
            <a:tailEnd len="med" w="med" type="triangle"/>
          </a:ln>
        </p:spPr>
      </p:cxnSp>
      <p:sp>
        <p:nvSpPr>
          <p:cNvPr id="609" name="Google Shape;609;p45"/>
          <p:cNvSpPr/>
          <p:nvPr/>
        </p:nvSpPr>
        <p:spPr>
          <a:xfrm>
            <a:off x="1133033" y="3390800"/>
            <a:ext cx="1136700" cy="618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DarkRoast</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29" name="Google Shape;629;p45"/>
          <p:cNvCxnSpPr/>
          <p:nvPr/>
        </p:nvCxnSpPr>
        <p:spPr>
          <a:xfrm>
            <a:off x="1133023" y="3672281"/>
            <a:ext cx="1136700" cy="0"/>
          </a:xfrm>
          <a:prstGeom prst="straightConnector1">
            <a:avLst/>
          </a:prstGeom>
          <a:noFill/>
          <a:ln cap="flat" cmpd="sng" w="19050">
            <a:solidFill>
              <a:schemeClr val="dk2"/>
            </a:solidFill>
            <a:prstDash val="solid"/>
            <a:round/>
            <a:headEnd len="med" w="med" type="none"/>
            <a:tailEnd len="med" w="med" type="none"/>
          </a:ln>
        </p:spPr>
      </p:cxnSp>
      <p:sp>
        <p:nvSpPr>
          <p:cNvPr id="623" name="Google Shape;623;p45"/>
          <p:cNvSpPr/>
          <p:nvPr/>
        </p:nvSpPr>
        <p:spPr>
          <a:xfrm>
            <a:off x="7288164" y="2749438"/>
            <a:ext cx="1807500" cy="102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Mocha</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Beverage beverage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30" name="Google Shape;630;p45"/>
          <p:cNvCxnSpPr/>
          <p:nvPr/>
        </p:nvCxnSpPr>
        <p:spPr>
          <a:xfrm>
            <a:off x="7288162" y="3008456"/>
            <a:ext cx="1807500" cy="0"/>
          </a:xfrm>
          <a:prstGeom prst="straightConnector1">
            <a:avLst/>
          </a:prstGeom>
          <a:noFill/>
          <a:ln cap="flat" cmpd="sng" w="19050">
            <a:solidFill>
              <a:schemeClr val="dk2"/>
            </a:solidFill>
            <a:prstDash val="solid"/>
            <a:round/>
            <a:headEnd len="med" w="med" type="none"/>
            <a:tailEnd len="med" w="med" type="none"/>
          </a:ln>
        </p:spPr>
      </p:cxnSp>
      <p:cxnSp>
        <p:nvCxnSpPr>
          <p:cNvPr id="631" name="Google Shape;631;p45"/>
          <p:cNvCxnSpPr/>
          <p:nvPr/>
        </p:nvCxnSpPr>
        <p:spPr>
          <a:xfrm>
            <a:off x="7288162" y="3473531"/>
            <a:ext cx="1807500" cy="0"/>
          </a:xfrm>
          <a:prstGeom prst="straightConnector1">
            <a:avLst/>
          </a:prstGeom>
          <a:noFill/>
          <a:ln cap="flat" cmpd="sng" w="19050">
            <a:solidFill>
              <a:schemeClr val="dk2"/>
            </a:solidFill>
            <a:prstDash val="solid"/>
            <a:round/>
            <a:headEnd len="med" w="med" type="none"/>
            <a:tailEnd len="med" w="med" type="none"/>
          </a:ln>
        </p:spPr>
      </p:cxnSp>
      <p:sp>
        <p:nvSpPr>
          <p:cNvPr id="632" name="Google Shape;632;p45"/>
          <p:cNvSpPr/>
          <p:nvPr/>
        </p:nvSpPr>
        <p:spPr>
          <a:xfrm>
            <a:off x="6144077" y="3874500"/>
            <a:ext cx="1807500" cy="116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Soy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Beverage beverage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cost()</a:t>
            </a:r>
            <a:endParaRPr/>
          </a:p>
        </p:txBody>
      </p:sp>
      <p:cxnSp>
        <p:nvCxnSpPr>
          <p:cNvPr id="633" name="Google Shape;633;p45"/>
          <p:cNvCxnSpPr/>
          <p:nvPr/>
        </p:nvCxnSpPr>
        <p:spPr>
          <a:xfrm>
            <a:off x="6144075" y="4217162"/>
            <a:ext cx="1807500" cy="0"/>
          </a:xfrm>
          <a:prstGeom prst="straightConnector1">
            <a:avLst/>
          </a:prstGeom>
          <a:noFill/>
          <a:ln cap="flat" cmpd="sng" w="19050">
            <a:solidFill>
              <a:schemeClr val="dk2"/>
            </a:solidFill>
            <a:prstDash val="solid"/>
            <a:round/>
            <a:headEnd len="med" w="med" type="none"/>
            <a:tailEnd len="med" w="med" type="none"/>
          </a:ln>
        </p:spPr>
      </p:cxnSp>
      <p:cxnSp>
        <p:nvCxnSpPr>
          <p:cNvPr id="634" name="Google Shape;634;p45"/>
          <p:cNvCxnSpPr/>
          <p:nvPr/>
        </p:nvCxnSpPr>
        <p:spPr>
          <a:xfrm>
            <a:off x="6144075" y="4719248"/>
            <a:ext cx="1807500" cy="0"/>
          </a:xfrm>
          <a:prstGeom prst="straightConnector1">
            <a:avLst/>
          </a:prstGeom>
          <a:noFill/>
          <a:ln cap="flat" cmpd="sng" w="19050">
            <a:solidFill>
              <a:schemeClr val="dk2"/>
            </a:solidFill>
            <a:prstDash val="solid"/>
            <a:round/>
            <a:headEnd len="med" w="med" type="none"/>
            <a:tailEnd len="med" w="med" type="none"/>
          </a:ln>
        </p:spPr>
      </p:cxnSp>
      <p:cxnSp>
        <p:nvCxnSpPr>
          <p:cNvPr id="635" name="Google Shape;635;p45"/>
          <p:cNvCxnSpPr>
            <a:stCxn id="632" idx="0"/>
            <a:endCxn id="617" idx="2"/>
          </p:cNvCxnSpPr>
          <p:nvPr/>
        </p:nvCxnSpPr>
        <p:spPr>
          <a:xfrm rot="10800000">
            <a:off x="6937127" y="2407500"/>
            <a:ext cx="110700" cy="1467000"/>
          </a:xfrm>
          <a:prstGeom prst="straightConnector1">
            <a:avLst/>
          </a:prstGeom>
          <a:noFill/>
          <a:ln cap="flat" cmpd="sng" w="19050">
            <a:solidFill>
              <a:schemeClr val="dk2"/>
            </a:solidFill>
            <a:prstDash val="solid"/>
            <a:round/>
            <a:headEnd len="med" w="med" type="none"/>
            <a:tailEnd len="med" w="med" type="triangle"/>
          </a:ln>
        </p:spPr>
      </p:cxnSp>
      <p:sp>
        <p:nvSpPr>
          <p:cNvPr id="636" name="Google Shape;636;p45"/>
          <p:cNvSpPr/>
          <p:nvPr/>
        </p:nvSpPr>
        <p:spPr>
          <a:xfrm>
            <a:off x="2532775" y="4072325"/>
            <a:ext cx="3438600" cy="10203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latin typeface="Consolas"/>
                <a:ea typeface="Consolas"/>
                <a:cs typeface="Consolas"/>
                <a:sym typeface="Consolas"/>
              </a:rPr>
              <a:t>double cost(){</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double total = beverage.cost();</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total+=10;</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return total;</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cxnSp>
        <p:nvCxnSpPr>
          <p:cNvPr id="637" name="Google Shape;637;p45"/>
          <p:cNvCxnSpPr>
            <a:stCxn id="636" idx="3"/>
          </p:cNvCxnSpPr>
          <p:nvPr/>
        </p:nvCxnSpPr>
        <p:spPr>
          <a:xfrm>
            <a:off x="5971375" y="4582475"/>
            <a:ext cx="224100" cy="2493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Decorator Pattern</a:t>
            </a:r>
            <a:endParaRPr/>
          </a:p>
        </p:txBody>
      </p:sp>
      <p:sp>
        <p:nvSpPr>
          <p:cNvPr id="643" name="Google Shape;643;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a:t>
            </a:r>
            <a:r>
              <a:rPr lang="sv-SE"/>
              <a:t>ses inheritance to achieve </a:t>
            </a:r>
            <a:r>
              <a:rPr i="1" lang="sv-SE"/>
              <a:t>type matching</a:t>
            </a:r>
            <a:r>
              <a:rPr lang="sv-SE"/>
              <a:t>, but not to inherit behavior.</a:t>
            </a:r>
            <a:endParaRPr/>
          </a:p>
          <a:p>
            <a:pPr indent="-393700" lvl="0" marL="457200" rtl="0" algn="l">
              <a:spcBef>
                <a:spcPts val="1000"/>
              </a:spcBef>
              <a:spcAft>
                <a:spcPts val="0"/>
              </a:spcAft>
              <a:buSzPts val="2600"/>
              <a:buChar char="•"/>
            </a:pPr>
            <a:r>
              <a:rPr lang="sv-SE"/>
              <a:t>By composing decorator with a component, we add new behavior to component.</a:t>
            </a:r>
            <a:endParaRPr/>
          </a:p>
          <a:p>
            <a:pPr indent="-368300" lvl="1" marL="914400" rtl="0" algn="l">
              <a:spcBef>
                <a:spcPts val="500"/>
              </a:spcBef>
              <a:spcAft>
                <a:spcPts val="0"/>
              </a:spcAft>
              <a:buSzPts val="2200"/>
              <a:buChar char="•"/>
            </a:pPr>
            <a:r>
              <a:rPr lang="sv-SE"/>
              <a:t>Adds flexibility to how we mix and match behaviors.</a:t>
            </a:r>
            <a:endParaRPr/>
          </a:p>
          <a:p>
            <a:pPr indent="-368300" lvl="1" marL="914400" rtl="0" algn="l">
              <a:spcBef>
                <a:spcPts val="500"/>
              </a:spcBef>
              <a:spcAft>
                <a:spcPts val="0"/>
              </a:spcAft>
              <a:buSzPts val="2200"/>
              <a:buChar char="•"/>
            </a:pPr>
            <a:r>
              <a:rPr lang="sv-SE"/>
              <a:t>Can reassign decorators at runtime.</a:t>
            </a:r>
            <a:endParaRPr/>
          </a:p>
          <a:p>
            <a:pPr indent="-368300" lvl="1" marL="914400" rtl="0" algn="l">
              <a:spcBef>
                <a:spcPts val="500"/>
              </a:spcBef>
              <a:spcAft>
                <a:spcPts val="0"/>
              </a:spcAft>
              <a:buSzPts val="2200"/>
              <a:buChar char="•"/>
            </a:pPr>
            <a:r>
              <a:rPr lang="sv-SE"/>
              <a:t>Can add new behavior by writing new decorator.</a:t>
            </a:r>
            <a:endParaRPr/>
          </a:p>
        </p:txBody>
      </p:sp>
      <p:sp>
        <p:nvSpPr>
          <p:cNvPr id="644" name="Google Shape;644;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Decorator Pattern Negatives</a:t>
            </a:r>
            <a:endParaRPr/>
          </a:p>
        </p:txBody>
      </p:sp>
      <p:sp>
        <p:nvSpPr>
          <p:cNvPr id="650" name="Google Shape;650;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O</a:t>
            </a:r>
            <a:r>
              <a:rPr lang="sv-SE"/>
              <a:t>ften results in explosion of small classes.</a:t>
            </a:r>
            <a:endParaRPr/>
          </a:p>
          <a:p>
            <a:pPr indent="-368300" lvl="1" marL="914400" rtl="0" algn="l">
              <a:spcBef>
                <a:spcPts val="500"/>
              </a:spcBef>
              <a:spcAft>
                <a:spcPts val="0"/>
              </a:spcAft>
              <a:buSzPts val="2200"/>
              <a:buChar char="•"/>
            </a:pPr>
            <a:r>
              <a:rPr lang="sv-SE"/>
              <a:t>Results in hard to understand design.</a:t>
            </a:r>
            <a:endParaRPr/>
          </a:p>
          <a:p>
            <a:pPr indent="-393700" lvl="0" marL="457200" rtl="0" algn="l">
              <a:spcBef>
                <a:spcPts val="1000"/>
              </a:spcBef>
              <a:spcAft>
                <a:spcPts val="0"/>
              </a:spcAft>
              <a:buSzPts val="2600"/>
              <a:buChar char="•"/>
            </a:pPr>
            <a:r>
              <a:rPr lang="sv-SE"/>
              <a:t>Potential type issues. </a:t>
            </a:r>
            <a:endParaRPr/>
          </a:p>
          <a:p>
            <a:pPr indent="-368300" lvl="1" marL="914400" rtl="0" algn="l">
              <a:spcBef>
                <a:spcPts val="500"/>
              </a:spcBef>
              <a:spcAft>
                <a:spcPts val="0"/>
              </a:spcAft>
              <a:buSzPts val="2200"/>
              <a:buChar char="•"/>
            </a:pPr>
            <a:r>
              <a:rPr lang="sv-SE"/>
              <a:t>If code does not need specific type, decorators can be used transparently.</a:t>
            </a:r>
            <a:endParaRPr/>
          </a:p>
          <a:p>
            <a:pPr indent="-342900" lvl="2" marL="1371600" rtl="0" algn="l">
              <a:spcBef>
                <a:spcPts val="500"/>
              </a:spcBef>
              <a:spcAft>
                <a:spcPts val="0"/>
              </a:spcAft>
              <a:buSzPts val="1800"/>
              <a:buChar char="•"/>
            </a:pPr>
            <a:r>
              <a:rPr lang="sv-SE"/>
              <a:t>Everything is a Beverage.</a:t>
            </a:r>
            <a:endParaRPr/>
          </a:p>
          <a:p>
            <a:pPr indent="-368300" lvl="1" marL="914400" rtl="0" algn="l">
              <a:spcBef>
                <a:spcPts val="500"/>
              </a:spcBef>
              <a:spcAft>
                <a:spcPts val="0"/>
              </a:spcAft>
              <a:buSzPts val="2200"/>
              <a:buChar char="•"/>
            </a:pPr>
            <a:r>
              <a:rPr lang="sv-SE"/>
              <a:t>Problems if we need to know type.</a:t>
            </a:r>
            <a:endParaRPr/>
          </a:p>
          <a:p>
            <a:pPr indent="-342900" lvl="2" marL="1371600" rtl="0" algn="l">
              <a:spcBef>
                <a:spcPts val="500"/>
              </a:spcBef>
              <a:spcAft>
                <a:spcPts val="0"/>
              </a:spcAft>
              <a:buSzPts val="1800"/>
              <a:buChar char="•"/>
            </a:pPr>
            <a:r>
              <a:rPr lang="sv-SE"/>
              <a:t>DarkRoast gets a discount.</a:t>
            </a:r>
            <a:endParaRPr/>
          </a:p>
        </p:txBody>
      </p:sp>
      <p:sp>
        <p:nvSpPr>
          <p:cNvPr id="651" name="Google Shape;651;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Working With Other Systems</a:t>
            </a:r>
            <a:endParaRPr/>
          </a:p>
        </p:txBody>
      </p:sp>
      <p:sp>
        <p:nvSpPr>
          <p:cNvPr id="657" name="Google Shape;657;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want to incorporate</a:t>
            </a:r>
            <a:r>
              <a:rPr lang="sv-SE"/>
              <a:t> services or code from another system.</a:t>
            </a:r>
            <a:endParaRPr/>
          </a:p>
          <a:p>
            <a:pPr indent="-368300" lvl="1" marL="914400" rtl="0" algn="l">
              <a:spcBef>
                <a:spcPts val="500"/>
              </a:spcBef>
              <a:spcAft>
                <a:spcPts val="0"/>
              </a:spcAft>
              <a:buSzPts val="2200"/>
              <a:buChar char="•"/>
            </a:pPr>
            <a:r>
              <a:rPr lang="sv-SE"/>
              <a:t>Their interface may be compatible with your interface. </a:t>
            </a:r>
            <a:endParaRPr/>
          </a:p>
        </p:txBody>
      </p:sp>
      <p:sp>
        <p:nvSpPr>
          <p:cNvPr id="658" name="Google Shape;658;p48"/>
          <p:cNvSpPr/>
          <p:nvPr/>
        </p:nvSpPr>
        <p:spPr>
          <a:xfrm>
            <a:off x="3389063" y="3389513"/>
            <a:ext cx="1546500" cy="6276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8"/>
          <p:cNvSpPr/>
          <p:nvPr/>
        </p:nvSpPr>
        <p:spPr>
          <a:xfrm>
            <a:off x="2527063" y="3094763"/>
            <a:ext cx="1761900" cy="12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Your Existing System</a:t>
            </a:r>
            <a:endParaRPr sz="1800"/>
          </a:p>
        </p:txBody>
      </p:sp>
      <p:sp>
        <p:nvSpPr>
          <p:cNvPr id="660" name="Google Shape;660;p48"/>
          <p:cNvSpPr/>
          <p:nvPr/>
        </p:nvSpPr>
        <p:spPr>
          <a:xfrm>
            <a:off x="5556738" y="3094763"/>
            <a:ext cx="1369200" cy="126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  External   System</a:t>
            </a:r>
            <a:endParaRPr sz="1800"/>
          </a:p>
        </p:txBody>
      </p:sp>
      <p:sp>
        <p:nvSpPr>
          <p:cNvPr id="661" name="Google Shape;661;p48"/>
          <p:cNvSpPr/>
          <p:nvPr/>
        </p:nvSpPr>
        <p:spPr>
          <a:xfrm>
            <a:off x="5227163" y="3475050"/>
            <a:ext cx="633900" cy="5421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Adapters</a:t>
            </a:r>
            <a:endParaRPr/>
          </a:p>
        </p:txBody>
      </p:sp>
      <p:pic>
        <p:nvPicPr>
          <p:cNvPr descr="200px-French-power-socket.jpg" id="668" name="Google Shape;668;p49"/>
          <p:cNvPicPr preferRelativeResize="0"/>
          <p:nvPr/>
        </p:nvPicPr>
        <p:blipFill>
          <a:blip r:embed="rId3">
            <a:alphaModFix/>
          </a:blip>
          <a:stretch>
            <a:fillRect/>
          </a:stretch>
        </p:blipFill>
        <p:spPr>
          <a:xfrm>
            <a:off x="162738" y="2076825"/>
            <a:ext cx="1428750" cy="1071563"/>
          </a:xfrm>
          <a:prstGeom prst="rect">
            <a:avLst/>
          </a:prstGeom>
          <a:noFill/>
          <a:ln>
            <a:noFill/>
          </a:ln>
        </p:spPr>
      </p:pic>
      <p:pic>
        <p:nvPicPr>
          <p:cNvPr descr="NEMA-AC-Power-Plugs.jpg" id="669" name="Google Shape;669;p49"/>
          <p:cNvPicPr preferRelativeResize="0"/>
          <p:nvPr/>
        </p:nvPicPr>
        <p:blipFill>
          <a:blip r:embed="rId4">
            <a:alphaModFix/>
          </a:blip>
          <a:stretch>
            <a:fillRect/>
          </a:stretch>
        </p:blipFill>
        <p:spPr>
          <a:xfrm>
            <a:off x="6848850" y="1918027"/>
            <a:ext cx="2295147" cy="1389168"/>
          </a:xfrm>
          <a:prstGeom prst="rect">
            <a:avLst/>
          </a:prstGeom>
          <a:noFill/>
          <a:ln>
            <a:noFill/>
          </a:ln>
        </p:spPr>
      </p:pic>
      <p:pic>
        <p:nvPicPr>
          <p:cNvPr descr="139392498746512.jpeg" id="670" name="Google Shape;670;p49"/>
          <p:cNvPicPr preferRelativeResize="0"/>
          <p:nvPr/>
        </p:nvPicPr>
        <p:blipFill>
          <a:blip r:embed="rId5">
            <a:alphaModFix/>
          </a:blip>
          <a:stretch>
            <a:fillRect/>
          </a:stretch>
        </p:blipFill>
        <p:spPr>
          <a:xfrm>
            <a:off x="3430275" y="1364416"/>
            <a:ext cx="2295150" cy="2295150"/>
          </a:xfrm>
          <a:prstGeom prst="rect">
            <a:avLst/>
          </a:prstGeom>
          <a:noFill/>
          <a:ln>
            <a:noFill/>
          </a:ln>
        </p:spPr>
      </p:pic>
      <p:cxnSp>
        <p:nvCxnSpPr>
          <p:cNvPr id="671" name="Google Shape;671;p49"/>
          <p:cNvCxnSpPr/>
          <p:nvPr/>
        </p:nvCxnSpPr>
        <p:spPr>
          <a:xfrm flipH="1">
            <a:off x="5460375" y="2159250"/>
            <a:ext cx="1319700" cy="1800"/>
          </a:xfrm>
          <a:prstGeom prst="straightConnector1">
            <a:avLst/>
          </a:prstGeom>
          <a:noFill/>
          <a:ln cap="flat" cmpd="sng" w="38100">
            <a:solidFill>
              <a:schemeClr val="dk2"/>
            </a:solidFill>
            <a:prstDash val="solid"/>
            <a:round/>
            <a:headEnd len="med" w="med" type="none"/>
            <a:tailEnd len="med" w="med" type="triangle"/>
          </a:ln>
        </p:spPr>
      </p:cxnSp>
      <p:cxnSp>
        <p:nvCxnSpPr>
          <p:cNvPr id="672" name="Google Shape;672;p49"/>
          <p:cNvCxnSpPr/>
          <p:nvPr/>
        </p:nvCxnSpPr>
        <p:spPr>
          <a:xfrm rot="10800000">
            <a:off x="1670875" y="2160156"/>
            <a:ext cx="1938600" cy="0"/>
          </a:xfrm>
          <a:prstGeom prst="straightConnector1">
            <a:avLst/>
          </a:prstGeom>
          <a:noFill/>
          <a:ln cap="flat" cmpd="sng" w="38100">
            <a:solidFill>
              <a:schemeClr val="dk2"/>
            </a:solidFill>
            <a:prstDash val="solid"/>
            <a:round/>
            <a:headEnd len="med" w="med" type="none"/>
            <a:tailEnd len="med" w="med" type="triangle"/>
          </a:ln>
        </p:spPr>
      </p:cxnSp>
      <p:sp>
        <p:nvSpPr>
          <p:cNvPr id="673" name="Google Shape;673;p49"/>
          <p:cNvSpPr/>
          <p:nvPr/>
        </p:nvSpPr>
        <p:spPr>
          <a:xfrm>
            <a:off x="2948175" y="2637056"/>
            <a:ext cx="1546500" cy="6276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9"/>
          <p:cNvSpPr/>
          <p:nvPr/>
        </p:nvSpPr>
        <p:spPr>
          <a:xfrm>
            <a:off x="2086175" y="2342306"/>
            <a:ext cx="1761900" cy="121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Your Existing System</a:t>
            </a:r>
            <a:endParaRPr sz="1800"/>
          </a:p>
        </p:txBody>
      </p:sp>
      <p:sp>
        <p:nvSpPr>
          <p:cNvPr id="675" name="Google Shape;675;p49"/>
          <p:cNvSpPr/>
          <p:nvPr/>
        </p:nvSpPr>
        <p:spPr>
          <a:xfrm>
            <a:off x="5115850" y="2342306"/>
            <a:ext cx="1369200" cy="126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  External System</a:t>
            </a:r>
            <a:endParaRPr sz="1800"/>
          </a:p>
        </p:txBody>
      </p:sp>
      <p:sp>
        <p:nvSpPr>
          <p:cNvPr id="676" name="Google Shape;676;p49"/>
          <p:cNvSpPr/>
          <p:nvPr/>
        </p:nvSpPr>
        <p:spPr>
          <a:xfrm>
            <a:off x="4786275" y="2722594"/>
            <a:ext cx="633900" cy="5421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9"/>
          <p:cNvSpPr/>
          <p:nvPr/>
        </p:nvSpPr>
        <p:spPr>
          <a:xfrm>
            <a:off x="3769500" y="2279981"/>
            <a:ext cx="1605000" cy="1389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Adapter</a:t>
            </a:r>
            <a:endParaRPr sz="1800"/>
          </a:p>
        </p:txBody>
      </p:sp>
      <p:sp>
        <p:nvSpPr>
          <p:cNvPr id="678" name="Google Shape;678;p49"/>
          <p:cNvSpPr/>
          <p:nvPr/>
        </p:nvSpPr>
        <p:spPr>
          <a:xfrm>
            <a:off x="964400" y="3741550"/>
            <a:ext cx="2952000" cy="1071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A</a:t>
            </a:r>
            <a:r>
              <a:rPr lang="sv-SE" sz="2400"/>
              <a:t>dapter implements the interface your class expects.</a:t>
            </a:r>
            <a:endParaRPr sz="2400"/>
          </a:p>
        </p:txBody>
      </p:sp>
      <p:sp>
        <p:nvSpPr>
          <p:cNvPr id="679" name="Google Shape;679;p49"/>
          <p:cNvSpPr/>
          <p:nvPr/>
        </p:nvSpPr>
        <p:spPr>
          <a:xfrm>
            <a:off x="5420175" y="3741563"/>
            <a:ext cx="2515200" cy="1071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And talks to the external class to service requests.</a:t>
            </a:r>
            <a:endParaRPr sz="2400"/>
          </a:p>
        </p:txBody>
      </p:sp>
      <p:sp>
        <p:nvSpPr>
          <p:cNvPr id="680" name="Google Shape;680;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
                                        <p:tgtEl>
                                          <p:spTgt spid="670"/>
                                        </p:tgtEl>
                                      </p:cBhvr>
                                    </p:animEffec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
                                        <p:tgtEl>
                                          <p:spTgt spid="671"/>
                                        </p:tgtEl>
                                      </p:cBhvr>
                                    </p:animEffect>
                                  </p:childTnLst>
                                </p:cTn>
                              </p:par>
                              <p:par>
                                <p:cTn fill="hold" nodeType="with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
                                        <p:tgtEl>
                                          <p:spTgt spid="6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68"/>
                                        </p:tgtEl>
                                      </p:cBhvr>
                                    </p:animEffect>
                                    <p:set>
                                      <p:cBhvr>
                                        <p:cTn dur="1" fill="hold">
                                          <p:stCondLst>
                                            <p:cond delay="0"/>
                                          </p:stCondLst>
                                        </p:cTn>
                                        <p:tgtEl>
                                          <p:spTgt spid="6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69"/>
                                        </p:tgtEl>
                                      </p:cBhvr>
                                    </p:animEffect>
                                    <p:set>
                                      <p:cBhvr>
                                        <p:cTn dur="1" fill="hold">
                                          <p:stCondLst>
                                            <p:cond delay="0"/>
                                          </p:stCondLst>
                                        </p:cTn>
                                        <p:tgtEl>
                                          <p:spTgt spid="6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70"/>
                                        </p:tgtEl>
                                      </p:cBhvr>
                                    </p:animEffect>
                                    <p:set>
                                      <p:cBhvr>
                                        <p:cTn dur="1" fill="hold">
                                          <p:stCondLst>
                                            <p:cond delay="0"/>
                                          </p:stCondLst>
                                        </p:cTn>
                                        <p:tgtEl>
                                          <p:spTgt spid="6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71"/>
                                        </p:tgtEl>
                                      </p:cBhvr>
                                    </p:animEffect>
                                    <p:set>
                                      <p:cBhvr>
                                        <p:cTn dur="1" fill="hold">
                                          <p:stCondLst>
                                            <p:cond delay="0"/>
                                          </p:stCondLst>
                                        </p:cTn>
                                        <p:tgtEl>
                                          <p:spTgt spid="6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72"/>
                                        </p:tgtEl>
                                      </p:cBhvr>
                                    </p:animEffect>
                                    <p:set>
                                      <p:cBhvr>
                                        <p:cTn dur="1" fill="hold">
                                          <p:stCondLst>
                                            <p:cond delay="0"/>
                                          </p:stCondLst>
                                        </p:cTn>
                                        <p:tgtEl>
                                          <p:spTgt spid="67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1"/>
                                        <p:tgtEl>
                                          <p:spTgt spid="673"/>
                                        </p:tgtEl>
                                      </p:cBhvr>
                                    </p:animEffect>
                                  </p:childTnLst>
                                </p:cTn>
                              </p:par>
                              <p:par>
                                <p:cTn fill="hold" nodeType="with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1"/>
                                        <p:tgtEl>
                                          <p:spTgt spid="674"/>
                                        </p:tgtEl>
                                      </p:cBhvr>
                                    </p:animEffect>
                                  </p:childTnLst>
                                </p:cTn>
                              </p:par>
                              <p:par>
                                <p:cTn fill="hold" nodeType="with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1"/>
                                        <p:tgtEl>
                                          <p:spTgt spid="675"/>
                                        </p:tgtEl>
                                      </p:cBhvr>
                                    </p:animEffect>
                                  </p:childTnLst>
                                </p:cTn>
                              </p:par>
                              <p:par>
                                <p:cTn fill="hold" nodeType="withEffect" presetClass="entr" presetID="10" presetSubtype="0">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1"/>
                                        <p:tgtEl>
                                          <p:spTgt spid="6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1"/>
                                        <p:tgtEl>
                                          <p:spTgt spid="677"/>
                                        </p:tgtEl>
                                      </p:cBhvr>
                                    </p:animEffect>
                                  </p:childTnLst>
                                </p:cTn>
                              </p:par>
                              <p:par>
                                <p:cTn fill="hold" nodeType="with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1"/>
                                        <p:tgtEl>
                                          <p:spTgt spid="678"/>
                                        </p:tgtEl>
                                      </p:cBhvr>
                                    </p:animEffect>
                                  </p:childTnLst>
                                </p:cTn>
                              </p:par>
                              <p:par>
                                <p:cTn fill="hold" nodeType="with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1"/>
                                        <p:tgtEl>
                                          <p:spTgt spid="6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Adapter Example</a:t>
            </a:r>
            <a:endParaRPr/>
          </a:p>
        </p:txBody>
      </p:sp>
      <p:sp>
        <p:nvSpPr>
          <p:cNvPr id="686" name="Google Shape;686;p50"/>
          <p:cNvSpPr/>
          <p:nvPr/>
        </p:nvSpPr>
        <p:spPr>
          <a:xfrm>
            <a:off x="969175" y="1308450"/>
            <a:ext cx="1508400" cy="102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 Duck</a:t>
            </a:r>
            <a:endParaRPr b="1" i="1"/>
          </a:p>
          <a:p>
            <a:pPr indent="0" lvl="0" marL="0" rtl="0" algn="l">
              <a:spcBef>
                <a:spcPts val="0"/>
              </a:spcBef>
              <a:spcAft>
                <a:spcPts val="0"/>
              </a:spcAft>
              <a:buNone/>
            </a:pPr>
            <a:r>
              <a:t/>
            </a:r>
            <a:endParaRPr/>
          </a:p>
          <a:p>
            <a:pPr indent="0" lvl="0" marL="0" rtl="0" algn="l">
              <a:spcBef>
                <a:spcPts val="0"/>
              </a:spcBef>
              <a:spcAft>
                <a:spcPts val="0"/>
              </a:spcAft>
              <a:buNone/>
            </a:pPr>
            <a:r>
              <a:rPr i="1" lang="sv-SE"/>
              <a:t>quack()</a:t>
            </a:r>
            <a:endParaRPr i="1"/>
          </a:p>
          <a:p>
            <a:pPr indent="0" lvl="0" marL="0" rtl="0" algn="l">
              <a:spcBef>
                <a:spcPts val="0"/>
              </a:spcBef>
              <a:spcAft>
                <a:spcPts val="0"/>
              </a:spcAft>
              <a:buNone/>
            </a:pPr>
            <a:r>
              <a:rPr i="1" lang="sv-SE"/>
              <a:t>fly()</a:t>
            </a:r>
            <a:endParaRPr i="1"/>
          </a:p>
        </p:txBody>
      </p:sp>
      <p:cxnSp>
        <p:nvCxnSpPr>
          <p:cNvPr id="687" name="Google Shape;687;p50"/>
          <p:cNvCxnSpPr/>
          <p:nvPr/>
        </p:nvCxnSpPr>
        <p:spPr>
          <a:xfrm>
            <a:off x="969163" y="1767141"/>
            <a:ext cx="1508400" cy="0"/>
          </a:xfrm>
          <a:prstGeom prst="straightConnector1">
            <a:avLst/>
          </a:prstGeom>
          <a:noFill/>
          <a:ln cap="flat" cmpd="sng" w="19050">
            <a:solidFill>
              <a:schemeClr val="dk2"/>
            </a:solidFill>
            <a:prstDash val="solid"/>
            <a:round/>
            <a:headEnd len="med" w="med" type="none"/>
            <a:tailEnd len="med" w="med" type="none"/>
          </a:ln>
        </p:spPr>
      </p:cxnSp>
      <p:sp>
        <p:nvSpPr>
          <p:cNvPr id="688" name="Google Shape;688;p50"/>
          <p:cNvSpPr/>
          <p:nvPr/>
        </p:nvSpPr>
        <p:spPr>
          <a:xfrm>
            <a:off x="969175" y="2766713"/>
            <a:ext cx="1508400" cy="85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quack()</a:t>
            </a:r>
            <a:endParaRPr/>
          </a:p>
          <a:p>
            <a:pPr indent="0" lvl="0" marL="0" rtl="0" algn="l">
              <a:spcBef>
                <a:spcPts val="0"/>
              </a:spcBef>
              <a:spcAft>
                <a:spcPts val="0"/>
              </a:spcAft>
              <a:buNone/>
            </a:pPr>
            <a:r>
              <a:rPr lang="sv-SE"/>
              <a:t>fly()</a:t>
            </a:r>
            <a:endParaRPr/>
          </a:p>
        </p:txBody>
      </p:sp>
      <p:cxnSp>
        <p:nvCxnSpPr>
          <p:cNvPr id="689" name="Google Shape;689;p50"/>
          <p:cNvCxnSpPr/>
          <p:nvPr/>
        </p:nvCxnSpPr>
        <p:spPr>
          <a:xfrm>
            <a:off x="969163" y="3120816"/>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690" name="Google Shape;690;p50"/>
          <p:cNvCxnSpPr>
            <a:stCxn id="688" idx="0"/>
            <a:endCxn id="686" idx="2"/>
          </p:cNvCxnSpPr>
          <p:nvPr/>
        </p:nvCxnSpPr>
        <p:spPr>
          <a:xfrm rot="10800000">
            <a:off x="1723375" y="2328713"/>
            <a:ext cx="0" cy="438000"/>
          </a:xfrm>
          <a:prstGeom prst="straightConnector1">
            <a:avLst/>
          </a:prstGeom>
          <a:noFill/>
          <a:ln cap="flat" cmpd="sng" w="28575">
            <a:solidFill>
              <a:schemeClr val="dk2"/>
            </a:solidFill>
            <a:prstDash val="dash"/>
            <a:round/>
            <a:headEnd len="med" w="med" type="none"/>
            <a:tailEnd len="med" w="med" type="triangle"/>
          </a:ln>
        </p:spPr>
      </p:cxnSp>
      <p:sp>
        <p:nvSpPr>
          <p:cNvPr id="691" name="Google Shape;691;p50"/>
          <p:cNvSpPr/>
          <p:nvPr/>
        </p:nvSpPr>
        <p:spPr>
          <a:xfrm>
            <a:off x="6343225" y="1308450"/>
            <a:ext cx="1508400" cy="102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 Turkey</a:t>
            </a:r>
            <a:endParaRPr b="1" i="1"/>
          </a:p>
          <a:p>
            <a:pPr indent="0" lvl="0" marL="0" rtl="0" algn="l">
              <a:spcBef>
                <a:spcPts val="0"/>
              </a:spcBef>
              <a:spcAft>
                <a:spcPts val="0"/>
              </a:spcAft>
              <a:buNone/>
            </a:pPr>
            <a:r>
              <a:t/>
            </a:r>
            <a:endParaRPr/>
          </a:p>
          <a:p>
            <a:pPr indent="0" lvl="0" marL="0" rtl="0" algn="l">
              <a:spcBef>
                <a:spcPts val="0"/>
              </a:spcBef>
              <a:spcAft>
                <a:spcPts val="0"/>
              </a:spcAft>
              <a:buNone/>
            </a:pPr>
            <a:r>
              <a:rPr i="1" lang="sv-SE"/>
              <a:t>gobble()</a:t>
            </a:r>
            <a:endParaRPr i="1"/>
          </a:p>
          <a:p>
            <a:pPr indent="0" lvl="0" marL="0" rtl="0" algn="l">
              <a:spcBef>
                <a:spcPts val="0"/>
              </a:spcBef>
              <a:spcAft>
                <a:spcPts val="0"/>
              </a:spcAft>
              <a:buNone/>
            </a:pPr>
            <a:r>
              <a:rPr i="1" lang="sv-SE"/>
              <a:t>fly()</a:t>
            </a:r>
            <a:endParaRPr i="1"/>
          </a:p>
        </p:txBody>
      </p:sp>
      <p:cxnSp>
        <p:nvCxnSpPr>
          <p:cNvPr id="692" name="Google Shape;692;p50"/>
          <p:cNvCxnSpPr/>
          <p:nvPr/>
        </p:nvCxnSpPr>
        <p:spPr>
          <a:xfrm>
            <a:off x="6343213" y="1767141"/>
            <a:ext cx="1508400" cy="0"/>
          </a:xfrm>
          <a:prstGeom prst="straightConnector1">
            <a:avLst/>
          </a:prstGeom>
          <a:noFill/>
          <a:ln cap="flat" cmpd="sng" w="19050">
            <a:solidFill>
              <a:schemeClr val="dk2"/>
            </a:solidFill>
            <a:prstDash val="solid"/>
            <a:round/>
            <a:headEnd len="med" w="med" type="none"/>
            <a:tailEnd len="med" w="med" type="none"/>
          </a:ln>
        </p:spPr>
      </p:cxnSp>
      <p:sp>
        <p:nvSpPr>
          <p:cNvPr id="693" name="Google Shape;693;p50"/>
          <p:cNvSpPr/>
          <p:nvPr/>
        </p:nvSpPr>
        <p:spPr>
          <a:xfrm>
            <a:off x="6343225" y="2766713"/>
            <a:ext cx="1508400" cy="85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WildTurkey</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gobble()</a:t>
            </a:r>
            <a:endParaRPr/>
          </a:p>
          <a:p>
            <a:pPr indent="0" lvl="0" marL="0" rtl="0" algn="l">
              <a:spcBef>
                <a:spcPts val="0"/>
              </a:spcBef>
              <a:spcAft>
                <a:spcPts val="0"/>
              </a:spcAft>
              <a:buNone/>
            </a:pPr>
            <a:r>
              <a:rPr lang="sv-SE"/>
              <a:t>fly()</a:t>
            </a:r>
            <a:endParaRPr/>
          </a:p>
        </p:txBody>
      </p:sp>
      <p:cxnSp>
        <p:nvCxnSpPr>
          <p:cNvPr id="694" name="Google Shape;694;p50"/>
          <p:cNvCxnSpPr/>
          <p:nvPr/>
        </p:nvCxnSpPr>
        <p:spPr>
          <a:xfrm>
            <a:off x="6343213" y="3120816"/>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695" name="Google Shape;695;p50"/>
          <p:cNvCxnSpPr>
            <a:stCxn id="693" idx="0"/>
            <a:endCxn id="691" idx="2"/>
          </p:cNvCxnSpPr>
          <p:nvPr/>
        </p:nvCxnSpPr>
        <p:spPr>
          <a:xfrm rot="10800000">
            <a:off x="7097425" y="2328713"/>
            <a:ext cx="0" cy="438000"/>
          </a:xfrm>
          <a:prstGeom prst="straightConnector1">
            <a:avLst/>
          </a:prstGeom>
          <a:noFill/>
          <a:ln cap="flat" cmpd="sng" w="28575">
            <a:solidFill>
              <a:schemeClr val="dk2"/>
            </a:solidFill>
            <a:prstDash val="dash"/>
            <a:round/>
            <a:headEnd len="med" w="med" type="none"/>
            <a:tailEnd len="med" w="med" type="triangle"/>
          </a:ln>
        </p:spPr>
      </p:cxnSp>
      <p:sp>
        <p:nvSpPr>
          <p:cNvPr id="696" name="Google Shape;696;p50"/>
          <p:cNvSpPr/>
          <p:nvPr/>
        </p:nvSpPr>
        <p:spPr>
          <a:xfrm>
            <a:off x="3725650" y="2263350"/>
            <a:ext cx="1508400" cy="1292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TurkeyAdapter</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Turkey adaptee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quack()</a:t>
            </a:r>
            <a:endParaRPr/>
          </a:p>
          <a:p>
            <a:pPr indent="0" lvl="0" marL="0" rtl="0" algn="l">
              <a:spcBef>
                <a:spcPts val="0"/>
              </a:spcBef>
              <a:spcAft>
                <a:spcPts val="0"/>
              </a:spcAft>
              <a:buNone/>
            </a:pPr>
            <a:r>
              <a:rPr lang="sv-SE"/>
              <a:t>fly()</a:t>
            </a:r>
            <a:endParaRPr/>
          </a:p>
        </p:txBody>
      </p:sp>
      <p:cxnSp>
        <p:nvCxnSpPr>
          <p:cNvPr id="697" name="Google Shape;697;p50"/>
          <p:cNvCxnSpPr/>
          <p:nvPr/>
        </p:nvCxnSpPr>
        <p:spPr>
          <a:xfrm>
            <a:off x="3725638" y="2571741"/>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698" name="Google Shape;698;p50"/>
          <p:cNvCxnSpPr>
            <a:stCxn id="696" idx="1"/>
            <a:endCxn id="686" idx="3"/>
          </p:cNvCxnSpPr>
          <p:nvPr/>
        </p:nvCxnSpPr>
        <p:spPr>
          <a:xfrm rot="10800000">
            <a:off x="2477650" y="1818450"/>
            <a:ext cx="1248000" cy="1091100"/>
          </a:xfrm>
          <a:prstGeom prst="straightConnector1">
            <a:avLst/>
          </a:prstGeom>
          <a:noFill/>
          <a:ln cap="flat" cmpd="sng" w="28575">
            <a:solidFill>
              <a:schemeClr val="dk2"/>
            </a:solidFill>
            <a:prstDash val="dash"/>
            <a:round/>
            <a:headEnd len="med" w="med" type="none"/>
            <a:tailEnd len="med" w="med" type="triangle"/>
          </a:ln>
        </p:spPr>
      </p:cxnSp>
      <p:cxnSp>
        <p:nvCxnSpPr>
          <p:cNvPr id="699" name="Google Shape;699;p50"/>
          <p:cNvCxnSpPr/>
          <p:nvPr/>
        </p:nvCxnSpPr>
        <p:spPr>
          <a:xfrm>
            <a:off x="3725650" y="2968934"/>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700" name="Google Shape;700;p50"/>
          <p:cNvCxnSpPr>
            <a:stCxn id="696" idx="3"/>
            <a:endCxn id="691" idx="1"/>
          </p:cNvCxnSpPr>
          <p:nvPr/>
        </p:nvCxnSpPr>
        <p:spPr>
          <a:xfrm flipH="1" rot="10800000">
            <a:off x="5234050" y="1818450"/>
            <a:ext cx="1109100" cy="1091100"/>
          </a:xfrm>
          <a:prstGeom prst="straightConnector1">
            <a:avLst/>
          </a:prstGeom>
          <a:noFill/>
          <a:ln cap="flat" cmpd="sng" w="28575">
            <a:solidFill>
              <a:schemeClr val="dk2"/>
            </a:solidFill>
            <a:prstDash val="solid"/>
            <a:round/>
            <a:headEnd len="med" w="med" type="diamond"/>
            <a:tailEnd len="med" w="med" type="none"/>
          </a:ln>
        </p:spPr>
      </p:cxnSp>
      <p:sp>
        <p:nvSpPr>
          <p:cNvPr id="701" name="Google Shape;701;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1"/>
                                        <p:tgtEl>
                                          <p:spTgt spid="696"/>
                                        </p:tgtEl>
                                      </p:cBhvr>
                                    </p:animEffect>
                                  </p:childTnLst>
                                </p:cTn>
                              </p:par>
                              <p:par>
                                <p:cTn fill="hold" nodeType="with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1"/>
                                        <p:tgtEl>
                                          <p:spTgt spid="697"/>
                                        </p:tgtEl>
                                      </p:cBhvr>
                                    </p:animEffect>
                                  </p:childTnLst>
                                </p:cTn>
                              </p:par>
                              <p:par>
                                <p:cTn fill="hold" nodeType="withEffect" presetClass="entr" presetID="10" presetSubtype="0">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1"/>
                                        <p:tgtEl>
                                          <p:spTgt spid="698"/>
                                        </p:tgtEl>
                                      </p:cBhvr>
                                    </p:animEffect>
                                  </p:childTnLst>
                                </p:cTn>
                              </p:par>
                              <p:par>
                                <p:cTn fill="hold" nodeType="with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1"/>
                                        <p:tgtEl>
                                          <p:spTgt spid="699"/>
                                        </p:tgtEl>
                                      </p:cBhvr>
                                    </p:animEffect>
                                  </p:childTnLst>
                                </p:cTn>
                              </p:par>
                              <p:par>
                                <p:cTn fill="hold" nodeType="with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
                                        <p:tgtEl>
                                          <p:spTgt spid="7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Adapter Pattern Defined</a:t>
            </a:r>
            <a:endParaRPr/>
          </a:p>
        </p:txBody>
      </p:sp>
      <p:sp>
        <p:nvSpPr>
          <p:cNvPr id="707" name="Google Shape;707;p51"/>
          <p:cNvSpPr txBox="1"/>
          <p:nvPr>
            <p:ph idx="1" type="body"/>
          </p:nvPr>
        </p:nvSpPr>
        <p:spPr>
          <a:xfrm>
            <a:off x="468900" y="1282400"/>
            <a:ext cx="49572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t>
            </a:r>
            <a:r>
              <a:rPr lang="sv-SE"/>
              <a:t>onverts an interface into interface client expects. </a:t>
            </a:r>
            <a:endParaRPr/>
          </a:p>
          <a:p>
            <a:pPr indent="-368300" lvl="1" marL="914400" rtl="0" algn="l">
              <a:spcBef>
                <a:spcPts val="500"/>
              </a:spcBef>
              <a:spcAft>
                <a:spcPts val="0"/>
              </a:spcAft>
              <a:buSzPts val="2200"/>
              <a:buChar char="•"/>
            </a:pPr>
            <a:r>
              <a:rPr b="1" lang="sv-SE"/>
              <a:t>Adapter</a:t>
            </a:r>
            <a:r>
              <a:rPr lang="sv-SE"/>
              <a:t>’s methods call corresponding methods from </a:t>
            </a:r>
            <a:r>
              <a:rPr b="1" lang="sv-SE"/>
              <a:t>adaptee</a:t>
            </a:r>
            <a:r>
              <a:rPr lang="sv-SE"/>
              <a:t>. </a:t>
            </a:r>
            <a:endParaRPr/>
          </a:p>
          <a:p>
            <a:pPr indent="-368300" lvl="1" marL="914400" rtl="0" algn="l">
              <a:spcBef>
                <a:spcPts val="500"/>
              </a:spcBef>
              <a:spcAft>
                <a:spcPts val="0"/>
              </a:spcAft>
              <a:buSzPts val="2200"/>
              <a:buChar char="•"/>
            </a:pPr>
            <a:r>
              <a:rPr lang="sv-SE"/>
              <a:t>If adaptee changes, only the adapter needs to change.</a:t>
            </a:r>
            <a:endParaRPr/>
          </a:p>
          <a:p>
            <a:pPr indent="-342900" lvl="2" marL="1371600" rtl="0" algn="l">
              <a:spcBef>
                <a:spcPts val="500"/>
              </a:spcBef>
              <a:spcAft>
                <a:spcPts val="0"/>
              </a:spcAft>
              <a:buSzPts val="1800"/>
              <a:buChar char="•"/>
            </a:pPr>
            <a:r>
              <a:rPr lang="sv-SE"/>
              <a:t>No changes needed to classes that call adapter.</a:t>
            </a:r>
            <a:endParaRPr/>
          </a:p>
        </p:txBody>
      </p:sp>
      <p:sp>
        <p:nvSpPr>
          <p:cNvPr id="708" name="Google Shape;708;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709" name="Google Shape;709;p51"/>
          <p:cNvSpPr/>
          <p:nvPr/>
        </p:nvSpPr>
        <p:spPr>
          <a:xfrm>
            <a:off x="5368275" y="2135916"/>
            <a:ext cx="1403400" cy="839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Your Existing System</a:t>
            </a:r>
            <a:endParaRPr sz="1800"/>
          </a:p>
        </p:txBody>
      </p:sp>
      <p:sp>
        <p:nvSpPr>
          <p:cNvPr id="710" name="Google Shape;710;p51"/>
          <p:cNvSpPr/>
          <p:nvPr/>
        </p:nvSpPr>
        <p:spPr>
          <a:xfrm>
            <a:off x="7781391" y="2135916"/>
            <a:ext cx="1090500" cy="87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 External System</a:t>
            </a:r>
            <a:endParaRPr sz="1800"/>
          </a:p>
        </p:txBody>
      </p:sp>
      <p:sp>
        <p:nvSpPr>
          <p:cNvPr id="711" name="Google Shape;711;p51"/>
          <p:cNvSpPr/>
          <p:nvPr/>
        </p:nvSpPr>
        <p:spPr>
          <a:xfrm>
            <a:off x="6621332" y="2093027"/>
            <a:ext cx="1278300" cy="957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Adapter</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Adapter Pattern</a:t>
            </a:r>
            <a:endParaRPr/>
          </a:p>
        </p:txBody>
      </p:sp>
      <p:sp>
        <p:nvSpPr>
          <p:cNvPr id="717" name="Google Shape;717;p52"/>
          <p:cNvSpPr/>
          <p:nvPr/>
        </p:nvSpPr>
        <p:spPr>
          <a:xfrm>
            <a:off x="1423650" y="2014387"/>
            <a:ext cx="1508400" cy="67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Client</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18" name="Google Shape;718;p52"/>
          <p:cNvCxnSpPr/>
          <p:nvPr/>
        </p:nvCxnSpPr>
        <p:spPr>
          <a:xfrm>
            <a:off x="1423638" y="2353678"/>
            <a:ext cx="1508400" cy="0"/>
          </a:xfrm>
          <a:prstGeom prst="straightConnector1">
            <a:avLst/>
          </a:prstGeom>
          <a:noFill/>
          <a:ln cap="flat" cmpd="sng" w="19050">
            <a:solidFill>
              <a:schemeClr val="dk2"/>
            </a:solidFill>
            <a:prstDash val="solid"/>
            <a:round/>
            <a:headEnd len="med" w="med" type="none"/>
            <a:tailEnd len="med" w="med" type="none"/>
          </a:ln>
        </p:spPr>
      </p:cxnSp>
      <p:sp>
        <p:nvSpPr>
          <p:cNvPr id="719" name="Google Shape;719;p52"/>
          <p:cNvSpPr/>
          <p:nvPr/>
        </p:nvSpPr>
        <p:spPr>
          <a:xfrm>
            <a:off x="4232850" y="1946044"/>
            <a:ext cx="1508400" cy="811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 Target</a:t>
            </a:r>
            <a:endParaRPr b="1" i="1"/>
          </a:p>
          <a:p>
            <a:pPr indent="0" lvl="0" marL="0" rtl="0" algn="l">
              <a:spcBef>
                <a:spcPts val="0"/>
              </a:spcBef>
              <a:spcAft>
                <a:spcPts val="0"/>
              </a:spcAft>
              <a:buNone/>
            </a:pPr>
            <a:r>
              <a:t/>
            </a:r>
            <a:endParaRPr/>
          </a:p>
          <a:p>
            <a:pPr indent="0" lvl="0" marL="0" rtl="0" algn="l">
              <a:spcBef>
                <a:spcPts val="0"/>
              </a:spcBef>
              <a:spcAft>
                <a:spcPts val="0"/>
              </a:spcAft>
              <a:buNone/>
            </a:pPr>
            <a:r>
              <a:rPr i="1" lang="sv-SE"/>
              <a:t>request()</a:t>
            </a:r>
            <a:endParaRPr i="1"/>
          </a:p>
        </p:txBody>
      </p:sp>
      <p:cxnSp>
        <p:nvCxnSpPr>
          <p:cNvPr id="720" name="Google Shape;720;p52"/>
          <p:cNvCxnSpPr/>
          <p:nvPr/>
        </p:nvCxnSpPr>
        <p:spPr>
          <a:xfrm>
            <a:off x="4232838" y="2404734"/>
            <a:ext cx="1508400" cy="0"/>
          </a:xfrm>
          <a:prstGeom prst="straightConnector1">
            <a:avLst/>
          </a:prstGeom>
          <a:noFill/>
          <a:ln cap="flat" cmpd="sng" w="19050">
            <a:solidFill>
              <a:schemeClr val="dk2"/>
            </a:solidFill>
            <a:prstDash val="solid"/>
            <a:round/>
            <a:headEnd len="med" w="med" type="none"/>
            <a:tailEnd len="med" w="med" type="none"/>
          </a:ln>
        </p:spPr>
      </p:cxnSp>
      <p:sp>
        <p:nvSpPr>
          <p:cNvPr id="721" name="Google Shape;721;p52"/>
          <p:cNvSpPr/>
          <p:nvPr/>
        </p:nvSpPr>
        <p:spPr>
          <a:xfrm>
            <a:off x="4132952" y="3230900"/>
            <a:ext cx="1708200" cy="1065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Adapter</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Adaptee adaptee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request()</a:t>
            </a:r>
            <a:endParaRPr/>
          </a:p>
        </p:txBody>
      </p:sp>
      <p:cxnSp>
        <p:nvCxnSpPr>
          <p:cNvPr id="722" name="Google Shape;722;p52"/>
          <p:cNvCxnSpPr/>
          <p:nvPr/>
        </p:nvCxnSpPr>
        <p:spPr>
          <a:xfrm>
            <a:off x="4132938" y="3493724"/>
            <a:ext cx="1708200" cy="0"/>
          </a:xfrm>
          <a:prstGeom prst="straightConnector1">
            <a:avLst/>
          </a:prstGeom>
          <a:noFill/>
          <a:ln cap="flat" cmpd="sng" w="19050">
            <a:solidFill>
              <a:schemeClr val="dk2"/>
            </a:solidFill>
            <a:prstDash val="solid"/>
            <a:round/>
            <a:headEnd len="med" w="med" type="none"/>
            <a:tailEnd len="med" w="med" type="none"/>
          </a:ln>
        </p:spPr>
      </p:cxnSp>
      <p:cxnSp>
        <p:nvCxnSpPr>
          <p:cNvPr id="723" name="Google Shape;723;p52"/>
          <p:cNvCxnSpPr>
            <a:stCxn id="721" idx="0"/>
            <a:endCxn id="719" idx="2"/>
          </p:cNvCxnSpPr>
          <p:nvPr/>
        </p:nvCxnSpPr>
        <p:spPr>
          <a:xfrm rot="10800000">
            <a:off x="4987052" y="2757200"/>
            <a:ext cx="0" cy="473700"/>
          </a:xfrm>
          <a:prstGeom prst="straightConnector1">
            <a:avLst/>
          </a:prstGeom>
          <a:noFill/>
          <a:ln cap="flat" cmpd="sng" w="28575">
            <a:solidFill>
              <a:schemeClr val="dk2"/>
            </a:solidFill>
            <a:prstDash val="dash"/>
            <a:round/>
            <a:headEnd len="med" w="med" type="none"/>
            <a:tailEnd len="med" w="med" type="triangle"/>
          </a:ln>
        </p:spPr>
      </p:cxnSp>
      <p:cxnSp>
        <p:nvCxnSpPr>
          <p:cNvPr id="724" name="Google Shape;724;p52"/>
          <p:cNvCxnSpPr>
            <a:stCxn id="717" idx="3"/>
            <a:endCxn id="719" idx="1"/>
          </p:cNvCxnSpPr>
          <p:nvPr/>
        </p:nvCxnSpPr>
        <p:spPr>
          <a:xfrm flipH="1" rot="10800000">
            <a:off x="2932050" y="2351587"/>
            <a:ext cx="1300800" cy="2100"/>
          </a:xfrm>
          <a:prstGeom prst="straightConnector1">
            <a:avLst/>
          </a:prstGeom>
          <a:noFill/>
          <a:ln cap="flat" cmpd="sng" w="28575">
            <a:solidFill>
              <a:schemeClr val="dk2"/>
            </a:solidFill>
            <a:prstDash val="solid"/>
            <a:round/>
            <a:headEnd len="med" w="med" type="none"/>
            <a:tailEnd len="med" w="med" type="none"/>
          </a:ln>
        </p:spPr>
      </p:cxnSp>
      <p:sp>
        <p:nvSpPr>
          <p:cNvPr id="725" name="Google Shape;725;p52"/>
          <p:cNvSpPr/>
          <p:nvPr/>
        </p:nvSpPr>
        <p:spPr>
          <a:xfrm>
            <a:off x="6447005" y="3424088"/>
            <a:ext cx="1778400" cy="67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Adaptee</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specificRequest()</a:t>
            </a:r>
            <a:endParaRPr/>
          </a:p>
        </p:txBody>
      </p:sp>
      <p:cxnSp>
        <p:nvCxnSpPr>
          <p:cNvPr id="726" name="Google Shape;726;p52"/>
          <p:cNvCxnSpPr/>
          <p:nvPr/>
        </p:nvCxnSpPr>
        <p:spPr>
          <a:xfrm>
            <a:off x="6446990" y="3778191"/>
            <a:ext cx="1778400" cy="0"/>
          </a:xfrm>
          <a:prstGeom prst="straightConnector1">
            <a:avLst/>
          </a:prstGeom>
          <a:noFill/>
          <a:ln cap="flat" cmpd="sng" w="19050">
            <a:solidFill>
              <a:schemeClr val="dk2"/>
            </a:solidFill>
            <a:prstDash val="solid"/>
            <a:round/>
            <a:headEnd len="med" w="med" type="none"/>
            <a:tailEnd len="med" w="med" type="none"/>
          </a:ln>
        </p:spPr>
      </p:cxnSp>
      <p:cxnSp>
        <p:nvCxnSpPr>
          <p:cNvPr id="727" name="Google Shape;727;p52"/>
          <p:cNvCxnSpPr>
            <a:stCxn id="725" idx="1"/>
            <a:endCxn id="721" idx="3"/>
          </p:cNvCxnSpPr>
          <p:nvPr/>
        </p:nvCxnSpPr>
        <p:spPr>
          <a:xfrm rot="10800000">
            <a:off x="5841005" y="3763388"/>
            <a:ext cx="606000" cy="0"/>
          </a:xfrm>
          <a:prstGeom prst="straightConnector1">
            <a:avLst/>
          </a:prstGeom>
          <a:noFill/>
          <a:ln cap="flat" cmpd="sng" w="28575">
            <a:solidFill>
              <a:schemeClr val="dk2"/>
            </a:solidFill>
            <a:prstDash val="solid"/>
            <a:round/>
            <a:headEnd len="med" w="med" type="none"/>
            <a:tailEnd len="med" w="med" type="diamond"/>
          </a:ln>
        </p:spPr>
      </p:cxnSp>
      <p:sp>
        <p:nvSpPr>
          <p:cNvPr id="728" name="Google Shape;728;p52"/>
          <p:cNvSpPr/>
          <p:nvPr/>
        </p:nvSpPr>
        <p:spPr>
          <a:xfrm>
            <a:off x="818275" y="2842700"/>
            <a:ext cx="2843700" cy="8112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The client sees only the target interface.</a:t>
            </a:r>
            <a:endParaRPr sz="2000"/>
          </a:p>
        </p:txBody>
      </p:sp>
      <p:sp>
        <p:nvSpPr>
          <p:cNvPr id="729" name="Google Shape;729;p52"/>
          <p:cNvSpPr/>
          <p:nvPr/>
        </p:nvSpPr>
        <p:spPr>
          <a:xfrm>
            <a:off x="6125550" y="1676275"/>
            <a:ext cx="2561400" cy="895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Adapter implements target interface.</a:t>
            </a:r>
            <a:endParaRPr sz="2000"/>
          </a:p>
        </p:txBody>
      </p:sp>
      <p:sp>
        <p:nvSpPr>
          <p:cNvPr id="730" name="Google Shape;730;p52"/>
          <p:cNvSpPr/>
          <p:nvPr/>
        </p:nvSpPr>
        <p:spPr>
          <a:xfrm>
            <a:off x="180900" y="4426950"/>
            <a:ext cx="3993900" cy="4497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Adapter composed with Adaptee.</a:t>
            </a:r>
            <a:endParaRPr sz="2000"/>
          </a:p>
        </p:txBody>
      </p:sp>
      <p:cxnSp>
        <p:nvCxnSpPr>
          <p:cNvPr id="731" name="Google Shape;731;p52"/>
          <p:cNvCxnSpPr/>
          <p:nvPr/>
        </p:nvCxnSpPr>
        <p:spPr>
          <a:xfrm>
            <a:off x="4132938" y="3980313"/>
            <a:ext cx="1708200" cy="0"/>
          </a:xfrm>
          <a:prstGeom prst="straightConnector1">
            <a:avLst/>
          </a:prstGeom>
          <a:noFill/>
          <a:ln cap="flat" cmpd="sng" w="19050">
            <a:solidFill>
              <a:schemeClr val="dk2"/>
            </a:solidFill>
            <a:prstDash val="solid"/>
            <a:round/>
            <a:headEnd len="med" w="med" type="none"/>
            <a:tailEnd len="med" w="med" type="none"/>
          </a:ln>
        </p:spPr>
      </p:cxnSp>
      <p:sp>
        <p:nvSpPr>
          <p:cNvPr id="732" name="Google Shape;732;p52"/>
          <p:cNvSpPr/>
          <p:nvPr/>
        </p:nvSpPr>
        <p:spPr>
          <a:xfrm>
            <a:off x="5991000" y="4286250"/>
            <a:ext cx="2961300" cy="5904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R</a:t>
            </a:r>
            <a:r>
              <a:rPr lang="sv-SE" sz="2000"/>
              <a:t>equests get delegated to Adaptee.</a:t>
            </a:r>
            <a:endParaRPr sz="2000"/>
          </a:p>
        </p:txBody>
      </p:sp>
      <p:sp>
        <p:nvSpPr>
          <p:cNvPr id="733" name="Google Shape;733;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Adding new ducks</a:t>
            </a:r>
            <a:endParaRPr sz="3000"/>
          </a:p>
        </p:txBody>
      </p:sp>
      <p:sp>
        <p:nvSpPr>
          <p:cNvPr id="115" name="Google Shape;115;p17"/>
          <p:cNvSpPr/>
          <p:nvPr/>
        </p:nvSpPr>
        <p:spPr>
          <a:xfrm>
            <a:off x="59515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RubberDuck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16" name="Google Shape;116;p17"/>
          <p:cNvCxnSpPr/>
          <p:nvPr/>
        </p:nvCxnSpPr>
        <p:spPr>
          <a:xfrm>
            <a:off x="5951550" y="4228875"/>
            <a:ext cx="2113200" cy="0"/>
          </a:xfrm>
          <a:prstGeom prst="straightConnector1">
            <a:avLst/>
          </a:prstGeom>
          <a:noFill/>
          <a:ln cap="flat" cmpd="sng" w="19050">
            <a:solidFill>
              <a:schemeClr val="dk2"/>
            </a:solidFill>
            <a:prstDash val="solid"/>
            <a:round/>
            <a:headEnd len="med" w="med" type="none"/>
            <a:tailEnd len="med" w="med" type="none"/>
          </a:ln>
        </p:spPr>
      </p:cxnSp>
      <p:sp>
        <p:nvSpPr>
          <p:cNvPr id="117" name="Google Shape;117;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18" name="Google Shape;118;p17"/>
          <p:cNvSpPr/>
          <p:nvPr/>
        </p:nvSpPr>
        <p:spPr>
          <a:xfrm>
            <a:off x="3163250" y="1747176"/>
            <a:ext cx="2119800" cy="153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quack()</a:t>
            </a:r>
            <a:endParaRPr/>
          </a:p>
          <a:p>
            <a:pPr indent="0" lvl="0" marL="0" rtl="0" algn="l">
              <a:spcBef>
                <a:spcPts val="0"/>
              </a:spcBef>
              <a:spcAft>
                <a:spcPts val="0"/>
              </a:spcAft>
              <a:buNone/>
            </a:pPr>
            <a:r>
              <a:rPr lang="sv-SE"/>
              <a:t>swim()</a:t>
            </a:r>
            <a:endParaRPr/>
          </a:p>
          <a:p>
            <a:pPr indent="0" lvl="0" marL="0" rtl="0" algn="l">
              <a:spcBef>
                <a:spcPts val="0"/>
              </a:spcBef>
              <a:spcAft>
                <a:spcPts val="0"/>
              </a:spcAft>
              <a:buNone/>
            </a:pPr>
            <a:r>
              <a:rPr lang="sv-SE"/>
              <a:t>fly()</a:t>
            </a:r>
            <a:endParaRPr/>
          </a:p>
          <a:p>
            <a:pPr indent="0" lvl="0" marL="0" rtl="0" algn="l">
              <a:spcBef>
                <a:spcPts val="0"/>
              </a:spcBef>
              <a:spcAft>
                <a:spcPts val="0"/>
              </a:spcAft>
              <a:buNone/>
            </a:pPr>
            <a:r>
              <a:rPr i="1" lang="sv-SE"/>
              <a:t>display()</a:t>
            </a:r>
            <a:endParaRPr/>
          </a:p>
          <a:p>
            <a:pPr indent="0" lvl="0" marL="0" rtl="0" algn="l">
              <a:spcBef>
                <a:spcPts val="0"/>
              </a:spcBef>
              <a:spcAft>
                <a:spcPts val="0"/>
              </a:spcAft>
              <a:buNone/>
            </a:pPr>
            <a:r>
              <a:rPr lang="sv-SE"/>
              <a:t>// Other Methods</a:t>
            </a:r>
            <a:endParaRPr/>
          </a:p>
        </p:txBody>
      </p:sp>
      <p:cxnSp>
        <p:nvCxnSpPr>
          <p:cNvPr id="119" name="Google Shape;119;p17"/>
          <p:cNvCxnSpPr/>
          <p:nvPr/>
        </p:nvCxnSpPr>
        <p:spPr>
          <a:xfrm>
            <a:off x="3166550" y="2115519"/>
            <a:ext cx="2113200" cy="0"/>
          </a:xfrm>
          <a:prstGeom prst="straightConnector1">
            <a:avLst/>
          </a:prstGeom>
          <a:noFill/>
          <a:ln cap="flat" cmpd="sng" w="19050">
            <a:solidFill>
              <a:schemeClr val="dk2"/>
            </a:solidFill>
            <a:prstDash val="solid"/>
            <a:round/>
            <a:headEnd len="med" w="med" type="none"/>
            <a:tailEnd len="med" w="med" type="none"/>
          </a:ln>
        </p:spPr>
      </p:cxnSp>
      <p:sp>
        <p:nvSpPr>
          <p:cNvPr id="120" name="Google Shape;120;p17"/>
          <p:cNvSpPr/>
          <p:nvPr/>
        </p:nvSpPr>
        <p:spPr>
          <a:xfrm>
            <a:off x="8289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21" name="Google Shape;121;p17"/>
          <p:cNvCxnSpPr/>
          <p:nvPr/>
        </p:nvCxnSpPr>
        <p:spPr>
          <a:xfrm>
            <a:off x="828950" y="4228875"/>
            <a:ext cx="2113200" cy="0"/>
          </a:xfrm>
          <a:prstGeom prst="straightConnector1">
            <a:avLst/>
          </a:prstGeom>
          <a:noFill/>
          <a:ln cap="flat" cmpd="sng" w="19050">
            <a:solidFill>
              <a:schemeClr val="dk2"/>
            </a:solidFill>
            <a:prstDash val="solid"/>
            <a:round/>
            <a:headEnd len="med" w="med" type="none"/>
            <a:tailEnd len="med" w="med" type="none"/>
          </a:ln>
        </p:spPr>
      </p:cxnSp>
      <p:sp>
        <p:nvSpPr>
          <p:cNvPr id="122" name="Google Shape;122;p17"/>
          <p:cNvSpPr/>
          <p:nvPr/>
        </p:nvSpPr>
        <p:spPr>
          <a:xfrm>
            <a:off x="33278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RedheadDuck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23" name="Google Shape;123;p17"/>
          <p:cNvCxnSpPr/>
          <p:nvPr/>
        </p:nvCxnSpPr>
        <p:spPr>
          <a:xfrm>
            <a:off x="3327850" y="4228875"/>
            <a:ext cx="2113200" cy="0"/>
          </a:xfrm>
          <a:prstGeom prst="straightConnector1">
            <a:avLst/>
          </a:prstGeom>
          <a:noFill/>
          <a:ln cap="flat" cmpd="sng" w="19050">
            <a:solidFill>
              <a:schemeClr val="dk2"/>
            </a:solidFill>
            <a:prstDash val="solid"/>
            <a:round/>
            <a:headEnd len="med" w="med" type="none"/>
            <a:tailEnd len="med" w="med" type="none"/>
          </a:ln>
        </p:spPr>
      </p:cxnSp>
      <p:cxnSp>
        <p:nvCxnSpPr>
          <p:cNvPr id="124" name="Google Shape;124;p17"/>
          <p:cNvCxnSpPr>
            <a:stCxn id="120" idx="0"/>
            <a:endCxn id="118" idx="2"/>
          </p:cNvCxnSpPr>
          <p:nvPr/>
        </p:nvCxnSpPr>
        <p:spPr>
          <a:xfrm flipH="1" rot="10800000">
            <a:off x="1888850" y="3278775"/>
            <a:ext cx="2334300" cy="687600"/>
          </a:xfrm>
          <a:prstGeom prst="straightConnector1">
            <a:avLst/>
          </a:prstGeom>
          <a:noFill/>
          <a:ln cap="flat" cmpd="sng" w="28575">
            <a:solidFill>
              <a:schemeClr val="dk2"/>
            </a:solidFill>
            <a:prstDash val="solid"/>
            <a:round/>
            <a:headEnd len="med" w="med" type="none"/>
            <a:tailEnd len="med" w="med" type="triangle"/>
          </a:ln>
        </p:spPr>
      </p:cxnSp>
      <p:cxnSp>
        <p:nvCxnSpPr>
          <p:cNvPr id="125" name="Google Shape;125;p17"/>
          <p:cNvCxnSpPr>
            <a:stCxn id="122" idx="0"/>
            <a:endCxn id="118" idx="2"/>
          </p:cNvCxnSpPr>
          <p:nvPr/>
        </p:nvCxnSpPr>
        <p:spPr>
          <a:xfrm rot="10800000">
            <a:off x="4223050" y="3278775"/>
            <a:ext cx="164700" cy="687600"/>
          </a:xfrm>
          <a:prstGeom prst="straightConnector1">
            <a:avLst/>
          </a:prstGeom>
          <a:noFill/>
          <a:ln cap="flat" cmpd="sng" w="28575">
            <a:solidFill>
              <a:schemeClr val="dk2"/>
            </a:solidFill>
            <a:prstDash val="solid"/>
            <a:round/>
            <a:headEnd len="med" w="med" type="none"/>
            <a:tailEnd len="med" w="med" type="triangle"/>
          </a:ln>
        </p:spPr>
      </p:cxnSp>
      <p:cxnSp>
        <p:nvCxnSpPr>
          <p:cNvPr id="126" name="Google Shape;126;p17"/>
          <p:cNvCxnSpPr>
            <a:stCxn id="115" idx="0"/>
            <a:endCxn id="118" idx="2"/>
          </p:cNvCxnSpPr>
          <p:nvPr/>
        </p:nvCxnSpPr>
        <p:spPr>
          <a:xfrm rot="10800000">
            <a:off x="4223250" y="3278775"/>
            <a:ext cx="2788200" cy="6876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40" name="Google Shape;740;p5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Watching a Movie</a:t>
            </a:r>
            <a:endParaRPr/>
          </a:p>
        </p:txBody>
      </p:sp>
      <p:sp>
        <p:nvSpPr>
          <p:cNvPr id="746" name="Google Shape;746;p54"/>
          <p:cNvSpPr txBox="1"/>
          <p:nvPr>
            <p:ph idx="1" type="body"/>
          </p:nvPr>
        </p:nvSpPr>
        <p:spPr>
          <a:xfrm>
            <a:off x="468900" y="1217675"/>
            <a:ext cx="8217900" cy="34539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000">
                <a:solidFill>
                  <a:srgbClr val="000000"/>
                </a:solidFill>
              </a:rPr>
              <a:t>To watch a </a:t>
            </a:r>
            <a:r>
              <a:rPr lang="sv-SE" sz="2000"/>
              <a:t>movie</a:t>
            </a:r>
            <a:r>
              <a:rPr lang="sv-SE" sz="2000">
                <a:solidFill>
                  <a:srgbClr val="000000"/>
                </a:solidFill>
              </a:rPr>
              <a:t>, we need to perform a few tasks:</a:t>
            </a:r>
            <a:endParaRPr sz="2000">
              <a:solidFill>
                <a:srgbClr val="000000"/>
              </a:solidFill>
            </a:endParaRPr>
          </a:p>
          <a:p>
            <a:pPr indent="-323850" lvl="0" marL="457200" marR="0" rtl="0" algn="l">
              <a:lnSpc>
                <a:spcPct val="100000"/>
              </a:lnSpc>
              <a:spcBef>
                <a:spcPts val="600"/>
              </a:spcBef>
              <a:spcAft>
                <a:spcPts val="0"/>
              </a:spcAft>
              <a:buClr>
                <a:srgbClr val="000000"/>
              </a:buClr>
              <a:buSzPts val="1500"/>
              <a:buAutoNum type="arabicPeriod"/>
            </a:pPr>
            <a:r>
              <a:rPr lang="sv-SE" sz="1500">
                <a:solidFill>
                  <a:srgbClr val="000000"/>
                </a:solidFill>
              </a:rPr>
              <a:t>Turn on the</a:t>
            </a:r>
            <a:r>
              <a:rPr lang="sv-SE" sz="1500">
                <a:solidFill>
                  <a:srgbClr val="980000"/>
                </a:solidFill>
              </a:rPr>
              <a:t> popcorn popper</a:t>
            </a:r>
            <a:r>
              <a:rPr lang="sv-SE" sz="1500">
                <a:solidFill>
                  <a:srgbClr val="000000"/>
                </a:solidFill>
              </a:rPr>
              <a:t>.</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Start the </a:t>
            </a:r>
            <a:r>
              <a:rPr lang="sv-SE" sz="1500">
                <a:solidFill>
                  <a:srgbClr val="980000"/>
                </a:solidFill>
              </a:rPr>
              <a:t>popper</a:t>
            </a:r>
            <a:r>
              <a:rPr lang="sv-SE" sz="1500">
                <a:solidFill>
                  <a:srgbClr val="000000"/>
                </a:solidFill>
              </a:rPr>
              <a:t>.</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Dim the </a:t>
            </a:r>
            <a:r>
              <a:rPr lang="sv-SE" sz="1500">
                <a:solidFill>
                  <a:srgbClr val="0000FF"/>
                </a:solidFill>
              </a:rPr>
              <a:t>lights</a:t>
            </a:r>
            <a:r>
              <a:rPr lang="sv-SE" sz="1500">
                <a:solidFill>
                  <a:srgbClr val="000000"/>
                </a:solidFill>
              </a:rPr>
              <a:t>.</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Put the </a:t>
            </a:r>
            <a:r>
              <a:rPr lang="sv-SE" sz="1500">
                <a:solidFill>
                  <a:srgbClr val="274E13"/>
                </a:solidFill>
              </a:rPr>
              <a:t>screen</a:t>
            </a:r>
            <a:r>
              <a:rPr lang="sv-SE" sz="1500">
                <a:solidFill>
                  <a:srgbClr val="000000"/>
                </a:solidFill>
              </a:rPr>
              <a:t> down.</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Turn the </a:t>
            </a:r>
            <a:r>
              <a:rPr lang="sv-SE" sz="1500">
                <a:solidFill>
                  <a:srgbClr val="9900FF"/>
                </a:solidFill>
              </a:rPr>
              <a:t>projector</a:t>
            </a:r>
            <a:r>
              <a:rPr lang="sv-SE" sz="1500">
                <a:solidFill>
                  <a:srgbClr val="000000"/>
                </a:solidFill>
              </a:rPr>
              <a:t> on.</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Set the </a:t>
            </a:r>
            <a:r>
              <a:rPr lang="sv-SE" sz="1500">
                <a:solidFill>
                  <a:srgbClr val="9900FF"/>
                </a:solidFill>
              </a:rPr>
              <a:t>projector</a:t>
            </a:r>
            <a:r>
              <a:rPr lang="sv-SE" sz="1500">
                <a:solidFill>
                  <a:srgbClr val="000000"/>
                </a:solidFill>
              </a:rPr>
              <a:t> input to blu-ray.</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Put the </a:t>
            </a:r>
            <a:r>
              <a:rPr lang="sv-SE" sz="1500">
                <a:solidFill>
                  <a:srgbClr val="9900FF"/>
                </a:solidFill>
              </a:rPr>
              <a:t>projector</a:t>
            </a:r>
            <a:r>
              <a:rPr lang="sv-SE" sz="1500">
                <a:solidFill>
                  <a:srgbClr val="000000"/>
                </a:solidFill>
              </a:rPr>
              <a:t> on widescreen mode.</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Turn the sound</a:t>
            </a:r>
            <a:r>
              <a:rPr lang="sv-SE" sz="1500">
                <a:solidFill>
                  <a:srgbClr val="FF00FF"/>
                </a:solidFill>
              </a:rPr>
              <a:t> amplifier</a:t>
            </a:r>
            <a:r>
              <a:rPr lang="sv-SE" sz="1500">
                <a:solidFill>
                  <a:srgbClr val="000000"/>
                </a:solidFill>
              </a:rPr>
              <a:t> on.</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Set the </a:t>
            </a:r>
            <a:r>
              <a:rPr lang="sv-SE" sz="1500">
                <a:solidFill>
                  <a:srgbClr val="FF00FF"/>
                </a:solidFill>
              </a:rPr>
              <a:t>amplifier</a:t>
            </a:r>
            <a:r>
              <a:rPr lang="sv-SE" sz="1500">
                <a:solidFill>
                  <a:srgbClr val="000000"/>
                </a:solidFill>
              </a:rPr>
              <a:t> to DVD input.</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Set the </a:t>
            </a:r>
            <a:r>
              <a:rPr lang="sv-SE" sz="1500">
                <a:solidFill>
                  <a:srgbClr val="FF00FF"/>
                </a:solidFill>
              </a:rPr>
              <a:t>amplifier</a:t>
            </a:r>
            <a:r>
              <a:rPr lang="sv-SE" sz="1500">
                <a:solidFill>
                  <a:srgbClr val="000000"/>
                </a:solidFill>
              </a:rPr>
              <a:t> to surround sound.</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Set the</a:t>
            </a:r>
            <a:r>
              <a:rPr lang="sv-SE" sz="1500">
                <a:solidFill>
                  <a:srgbClr val="FF00FF"/>
                </a:solidFill>
              </a:rPr>
              <a:t> amplifier </a:t>
            </a:r>
            <a:r>
              <a:rPr lang="sv-SE" sz="1500">
                <a:solidFill>
                  <a:srgbClr val="000000"/>
                </a:solidFill>
              </a:rPr>
              <a:t>volume to medium.</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Turn the </a:t>
            </a:r>
            <a:r>
              <a:rPr lang="sv-SE" sz="1500">
                <a:solidFill>
                  <a:schemeClr val="accent2"/>
                </a:solidFill>
              </a:rPr>
              <a:t>blu-ray</a:t>
            </a:r>
            <a:r>
              <a:rPr lang="sv-SE" sz="1500">
                <a:solidFill>
                  <a:schemeClr val="accent2"/>
                </a:solidFill>
              </a:rPr>
              <a:t> player</a:t>
            </a:r>
            <a:r>
              <a:rPr lang="sv-SE" sz="1500">
                <a:solidFill>
                  <a:srgbClr val="073763"/>
                </a:solidFill>
              </a:rPr>
              <a:t> </a:t>
            </a:r>
            <a:r>
              <a:rPr lang="sv-SE" sz="1500">
                <a:solidFill>
                  <a:srgbClr val="000000"/>
                </a:solidFill>
              </a:rPr>
              <a:t>on.</a:t>
            </a:r>
            <a:endParaRPr sz="1500">
              <a:solidFill>
                <a:srgbClr val="000000"/>
              </a:solidFill>
            </a:endParaRPr>
          </a:p>
          <a:p>
            <a:pPr indent="-323850" lvl="0" marL="457200" marR="0" rtl="0" algn="l">
              <a:lnSpc>
                <a:spcPct val="100000"/>
              </a:lnSpc>
              <a:spcBef>
                <a:spcPts val="0"/>
              </a:spcBef>
              <a:spcAft>
                <a:spcPts val="0"/>
              </a:spcAft>
              <a:buClr>
                <a:srgbClr val="000000"/>
              </a:buClr>
              <a:buSzPts val="1500"/>
              <a:buAutoNum type="arabicPeriod"/>
            </a:pPr>
            <a:r>
              <a:rPr lang="sv-SE" sz="1500">
                <a:solidFill>
                  <a:srgbClr val="000000"/>
                </a:solidFill>
              </a:rPr>
              <a:t>Start the </a:t>
            </a:r>
            <a:r>
              <a:rPr lang="sv-SE" sz="1500">
                <a:solidFill>
                  <a:schemeClr val="accent2"/>
                </a:solidFill>
              </a:rPr>
              <a:t>blu-ray</a:t>
            </a:r>
            <a:r>
              <a:rPr lang="sv-SE" sz="1500">
                <a:solidFill>
                  <a:srgbClr val="000000"/>
                </a:solidFill>
              </a:rPr>
              <a:t>.</a:t>
            </a:r>
            <a:endParaRPr sz="1500">
              <a:solidFill>
                <a:srgbClr val="000000"/>
              </a:solidFill>
            </a:endParaRPr>
          </a:p>
        </p:txBody>
      </p:sp>
      <p:pic>
        <p:nvPicPr>
          <p:cNvPr descr="pd3.jpg" id="747" name="Google Shape;747;p54"/>
          <p:cNvPicPr preferRelativeResize="0"/>
          <p:nvPr/>
        </p:nvPicPr>
        <p:blipFill>
          <a:blip r:embed="rId3">
            <a:alphaModFix/>
          </a:blip>
          <a:stretch>
            <a:fillRect/>
          </a:stretch>
        </p:blipFill>
        <p:spPr>
          <a:xfrm>
            <a:off x="5391675" y="1741144"/>
            <a:ext cx="2761762" cy="1836562"/>
          </a:xfrm>
          <a:prstGeom prst="rect">
            <a:avLst/>
          </a:prstGeom>
          <a:noFill/>
          <a:ln>
            <a:noFill/>
          </a:ln>
        </p:spPr>
      </p:pic>
      <p:sp>
        <p:nvSpPr>
          <p:cNvPr id="748" name="Google Shape;748;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Wrapping Classes</a:t>
            </a:r>
            <a:endParaRPr/>
          </a:p>
        </p:txBody>
      </p:sp>
      <p:sp>
        <p:nvSpPr>
          <p:cNvPr id="754" name="Google Shape;754;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Adapter Pattern converts the interface of a class into one the client is expecting.</a:t>
            </a:r>
            <a:endParaRPr/>
          </a:p>
          <a:p>
            <a:pPr indent="-393700" lvl="0" marL="457200" rtl="0" algn="l">
              <a:spcBef>
                <a:spcPts val="1000"/>
              </a:spcBef>
              <a:spcAft>
                <a:spcPts val="0"/>
              </a:spcAft>
              <a:buSzPts val="2600"/>
              <a:buChar char="•"/>
            </a:pPr>
            <a:r>
              <a:rPr lang="sv-SE"/>
              <a:t>The Decorator Pattern doesn’t alter an interface, but wraps classes in new functionality.</a:t>
            </a:r>
            <a:endParaRPr/>
          </a:p>
          <a:p>
            <a:pPr indent="-393700" lvl="0" marL="457200" rtl="0" algn="l">
              <a:spcBef>
                <a:spcPts val="1000"/>
              </a:spcBef>
              <a:spcAft>
                <a:spcPts val="0"/>
              </a:spcAft>
              <a:buSzPts val="2600"/>
              <a:buChar char="•"/>
            </a:pPr>
            <a:r>
              <a:rPr lang="sv-SE"/>
              <a:t>The Facade Pattern simplifies interactions by hiding complexity behind a clean, easy-to-understand interface. </a:t>
            </a:r>
            <a:endParaRPr/>
          </a:p>
          <a:p>
            <a:pPr indent="-368300" lvl="1" marL="914400" rtl="0" algn="l">
              <a:spcBef>
                <a:spcPts val="500"/>
              </a:spcBef>
              <a:spcAft>
                <a:spcPts val="0"/>
              </a:spcAft>
              <a:buSzPts val="2200"/>
              <a:buChar char="•"/>
            </a:pPr>
            <a:r>
              <a:rPr lang="sv-SE"/>
              <a:t>Wrapping classes into a shared interface.</a:t>
            </a:r>
            <a:endParaRPr/>
          </a:p>
        </p:txBody>
      </p:sp>
      <p:sp>
        <p:nvSpPr>
          <p:cNvPr id="755" name="Google Shape;755;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cxnSp>
        <p:nvCxnSpPr>
          <p:cNvPr id="760" name="Google Shape;760;p56"/>
          <p:cNvCxnSpPr>
            <a:stCxn id="761" idx="1"/>
            <a:endCxn id="762" idx="0"/>
          </p:cNvCxnSpPr>
          <p:nvPr/>
        </p:nvCxnSpPr>
        <p:spPr>
          <a:xfrm flipH="1">
            <a:off x="1108011" y="3256100"/>
            <a:ext cx="1427700" cy="334500"/>
          </a:xfrm>
          <a:prstGeom prst="straightConnector1">
            <a:avLst/>
          </a:prstGeom>
          <a:noFill/>
          <a:ln cap="flat" cmpd="sng" w="19050">
            <a:solidFill>
              <a:schemeClr val="dk2"/>
            </a:solidFill>
            <a:prstDash val="solid"/>
            <a:round/>
            <a:headEnd len="med" w="med" type="none"/>
            <a:tailEnd len="med" w="med" type="none"/>
          </a:ln>
        </p:spPr>
      </p:cxnSp>
      <p:cxnSp>
        <p:nvCxnSpPr>
          <p:cNvPr id="763" name="Google Shape;763;p56"/>
          <p:cNvCxnSpPr>
            <a:stCxn id="761" idx="2"/>
            <a:endCxn id="764" idx="0"/>
          </p:cNvCxnSpPr>
          <p:nvPr/>
        </p:nvCxnSpPr>
        <p:spPr>
          <a:xfrm flipH="1">
            <a:off x="1108161" y="3509300"/>
            <a:ext cx="2117700" cy="669000"/>
          </a:xfrm>
          <a:prstGeom prst="straightConnector1">
            <a:avLst/>
          </a:prstGeom>
          <a:noFill/>
          <a:ln cap="flat" cmpd="sng" w="19050">
            <a:solidFill>
              <a:schemeClr val="dk2"/>
            </a:solidFill>
            <a:prstDash val="solid"/>
            <a:round/>
            <a:headEnd len="med" w="med" type="none"/>
            <a:tailEnd len="med" w="med" type="none"/>
          </a:ln>
        </p:spPr>
      </p:cxnSp>
      <p:sp>
        <p:nvSpPr>
          <p:cNvPr id="765" name="Google Shape;765;p56"/>
          <p:cNvSpPr/>
          <p:nvPr/>
        </p:nvSpPr>
        <p:spPr>
          <a:xfrm>
            <a:off x="468900" y="2921681"/>
            <a:ext cx="4618500" cy="1924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Facade Pattern</a:t>
            </a:r>
            <a:endParaRPr/>
          </a:p>
        </p:txBody>
      </p:sp>
      <p:sp>
        <p:nvSpPr>
          <p:cNvPr id="767" name="Google Shape;767;p56"/>
          <p:cNvSpPr/>
          <p:nvPr/>
        </p:nvSpPr>
        <p:spPr>
          <a:xfrm>
            <a:off x="1885550" y="1283450"/>
            <a:ext cx="1508400" cy="163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HomeTheater</a:t>
            </a:r>
            <a:endParaRPr b="1"/>
          </a:p>
          <a:p>
            <a:pPr indent="0" lvl="0" marL="0" rtl="0" algn="ctr">
              <a:spcBef>
                <a:spcPts val="0"/>
              </a:spcBef>
              <a:spcAft>
                <a:spcPts val="0"/>
              </a:spcAft>
              <a:buNone/>
            </a:pPr>
            <a:r>
              <a:rPr b="1" lang="sv-SE"/>
              <a:t>Facade</a:t>
            </a:r>
            <a:endParaRPr/>
          </a:p>
          <a:p>
            <a:pPr indent="0" lvl="0" marL="0" rtl="0" algn="l">
              <a:spcBef>
                <a:spcPts val="0"/>
              </a:spcBef>
              <a:spcAft>
                <a:spcPts val="0"/>
              </a:spcAft>
              <a:buNone/>
            </a:pPr>
            <a:r>
              <a:rPr lang="sv-SE"/>
              <a:t>startMovie()</a:t>
            </a:r>
            <a:endParaRPr/>
          </a:p>
          <a:p>
            <a:pPr indent="0" lvl="0" marL="0" rtl="0" algn="l">
              <a:spcBef>
                <a:spcPts val="0"/>
              </a:spcBef>
              <a:spcAft>
                <a:spcPts val="0"/>
              </a:spcAft>
              <a:buNone/>
            </a:pPr>
            <a:r>
              <a:rPr lang="sv-SE"/>
              <a:t>endMovie()</a:t>
            </a:r>
            <a:endParaRPr/>
          </a:p>
          <a:p>
            <a:pPr indent="0" lvl="0" marL="0" rtl="0" algn="l">
              <a:spcBef>
                <a:spcPts val="0"/>
              </a:spcBef>
              <a:spcAft>
                <a:spcPts val="0"/>
              </a:spcAft>
              <a:buNone/>
            </a:pPr>
            <a:r>
              <a:rPr lang="sv-SE"/>
              <a:t>startSpotify()</a:t>
            </a:r>
            <a:endParaRPr/>
          </a:p>
          <a:p>
            <a:pPr indent="0" lvl="0" marL="0" rtl="0" algn="l">
              <a:spcBef>
                <a:spcPts val="0"/>
              </a:spcBef>
              <a:spcAft>
                <a:spcPts val="0"/>
              </a:spcAft>
              <a:buNone/>
            </a:pPr>
            <a:r>
              <a:rPr lang="sv-SE"/>
              <a:t>endSportify()</a:t>
            </a:r>
            <a:endParaRPr/>
          </a:p>
          <a:p>
            <a:pPr indent="0" lvl="0" marL="0" rtl="0" algn="l">
              <a:spcBef>
                <a:spcPts val="0"/>
              </a:spcBef>
              <a:spcAft>
                <a:spcPts val="0"/>
              </a:spcAft>
              <a:buNone/>
            </a:pPr>
            <a:r>
              <a:rPr lang="sv-SE"/>
              <a:t>startRadio()</a:t>
            </a:r>
            <a:endParaRPr/>
          </a:p>
          <a:p>
            <a:pPr indent="0" lvl="0" marL="0" rtl="0" algn="l">
              <a:spcBef>
                <a:spcPts val="0"/>
              </a:spcBef>
              <a:spcAft>
                <a:spcPts val="0"/>
              </a:spcAft>
              <a:buNone/>
            </a:pPr>
            <a:r>
              <a:rPr lang="sv-SE"/>
              <a:t>endRadio()</a:t>
            </a:r>
            <a:endParaRPr/>
          </a:p>
        </p:txBody>
      </p:sp>
      <p:cxnSp>
        <p:nvCxnSpPr>
          <p:cNvPr id="768" name="Google Shape;768;p56"/>
          <p:cNvCxnSpPr/>
          <p:nvPr/>
        </p:nvCxnSpPr>
        <p:spPr>
          <a:xfrm>
            <a:off x="1885550" y="1677905"/>
            <a:ext cx="1508400" cy="0"/>
          </a:xfrm>
          <a:prstGeom prst="straightConnector1">
            <a:avLst/>
          </a:prstGeom>
          <a:noFill/>
          <a:ln cap="flat" cmpd="sng" w="19050">
            <a:solidFill>
              <a:schemeClr val="dk2"/>
            </a:solidFill>
            <a:prstDash val="solid"/>
            <a:round/>
            <a:headEnd len="med" w="med" type="none"/>
            <a:tailEnd len="med" w="med" type="none"/>
          </a:ln>
        </p:spPr>
      </p:cxnSp>
      <p:sp>
        <p:nvSpPr>
          <p:cNvPr id="769" name="Google Shape;769;p56"/>
          <p:cNvSpPr/>
          <p:nvPr/>
        </p:nvSpPr>
        <p:spPr>
          <a:xfrm>
            <a:off x="1161659" y="3002944"/>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Amplifier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70" name="Google Shape;770;p56"/>
          <p:cNvCxnSpPr/>
          <p:nvPr/>
        </p:nvCxnSpPr>
        <p:spPr>
          <a:xfrm>
            <a:off x="1161650" y="3256127"/>
            <a:ext cx="1105800" cy="0"/>
          </a:xfrm>
          <a:prstGeom prst="straightConnector1">
            <a:avLst/>
          </a:prstGeom>
          <a:noFill/>
          <a:ln cap="flat" cmpd="sng" w="19050">
            <a:solidFill>
              <a:schemeClr val="dk2"/>
            </a:solidFill>
            <a:prstDash val="solid"/>
            <a:round/>
            <a:headEnd len="med" w="med" type="none"/>
            <a:tailEnd len="med" w="med" type="none"/>
          </a:ln>
        </p:spPr>
      </p:cxnSp>
      <p:sp>
        <p:nvSpPr>
          <p:cNvPr id="761" name="Google Shape;761;p56"/>
          <p:cNvSpPr/>
          <p:nvPr/>
        </p:nvSpPr>
        <p:spPr>
          <a:xfrm>
            <a:off x="2535711" y="3002900"/>
            <a:ext cx="13803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BluRay</a:t>
            </a:r>
            <a:r>
              <a:rPr b="1" lang="sv-SE"/>
              <a:t>Player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71" name="Google Shape;771;p56"/>
          <p:cNvCxnSpPr/>
          <p:nvPr/>
        </p:nvCxnSpPr>
        <p:spPr>
          <a:xfrm>
            <a:off x="2535700" y="3256084"/>
            <a:ext cx="1380300" cy="0"/>
          </a:xfrm>
          <a:prstGeom prst="straightConnector1">
            <a:avLst/>
          </a:prstGeom>
          <a:noFill/>
          <a:ln cap="flat" cmpd="sng" w="19050">
            <a:solidFill>
              <a:schemeClr val="dk2"/>
            </a:solidFill>
            <a:prstDash val="solid"/>
            <a:round/>
            <a:headEnd len="med" w="med" type="none"/>
            <a:tailEnd len="med" w="med" type="none"/>
          </a:ln>
        </p:spPr>
      </p:cxnSp>
      <p:sp>
        <p:nvSpPr>
          <p:cNvPr id="762" name="Google Shape;762;p56"/>
          <p:cNvSpPr/>
          <p:nvPr/>
        </p:nvSpPr>
        <p:spPr>
          <a:xfrm>
            <a:off x="555159" y="3590625"/>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Tuner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72" name="Google Shape;772;p56"/>
          <p:cNvCxnSpPr/>
          <p:nvPr/>
        </p:nvCxnSpPr>
        <p:spPr>
          <a:xfrm>
            <a:off x="555150" y="3843809"/>
            <a:ext cx="1105800" cy="0"/>
          </a:xfrm>
          <a:prstGeom prst="straightConnector1">
            <a:avLst/>
          </a:prstGeom>
          <a:noFill/>
          <a:ln cap="flat" cmpd="sng" w="19050">
            <a:solidFill>
              <a:schemeClr val="dk2"/>
            </a:solidFill>
            <a:prstDash val="solid"/>
            <a:round/>
            <a:headEnd len="med" w="med" type="none"/>
            <a:tailEnd len="med" w="med" type="none"/>
          </a:ln>
        </p:spPr>
      </p:cxnSp>
      <p:sp>
        <p:nvSpPr>
          <p:cNvPr id="773" name="Google Shape;773;p56"/>
          <p:cNvSpPr/>
          <p:nvPr/>
        </p:nvSpPr>
        <p:spPr>
          <a:xfrm>
            <a:off x="2006009" y="3590569"/>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Stereo</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74" name="Google Shape;774;p56"/>
          <p:cNvCxnSpPr/>
          <p:nvPr/>
        </p:nvCxnSpPr>
        <p:spPr>
          <a:xfrm>
            <a:off x="2006000" y="3843752"/>
            <a:ext cx="1105800" cy="0"/>
          </a:xfrm>
          <a:prstGeom prst="straightConnector1">
            <a:avLst/>
          </a:prstGeom>
          <a:noFill/>
          <a:ln cap="flat" cmpd="sng" w="19050">
            <a:solidFill>
              <a:schemeClr val="dk2"/>
            </a:solidFill>
            <a:prstDash val="solid"/>
            <a:round/>
            <a:headEnd len="med" w="med" type="none"/>
            <a:tailEnd len="med" w="med" type="none"/>
          </a:ln>
        </p:spPr>
      </p:cxnSp>
      <p:sp>
        <p:nvSpPr>
          <p:cNvPr id="764" name="Google Shape;764;p56"/>
          <p:cNvSpPr/>
          <p:nvPr/>
        </p:nvSpPr>
        <p:spPr>
          <a:xfrm>
            <a:off x="555159" y="4178213"/>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Projector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75" name="Google Shape;775;p56"/>
          <p:cNvCxnSpPr/>
          <p:nvPr/>
        </p:nvCxnSpPr>
        <p:spPr>
          <a:xfrm>
            <a:off x="555150" y="4431396"/>
            <a:ext cx="1105800" cy="0"/>
          </a:xfrm>
          <a:prstGeom prst="straightConnector1">
            <a:avLst/>
          </a:prstGeom>
          <a:noFill/>
          <a:ln cap="flat" cmpd="sng" w="19050">
            <a:solidFill>
              <a:schemeClr val="dk2"/>
            </a:solidFill>
            <a:prstDash val="solid"/>
            <a:round/>
            <a:headEnd len="med" w="med" type="none"/>
            <a:tailEnd len="med" w="med" type="none"/>
          </a:ln>
        </p:spPr>
      </p:cxnSp>
      <p:sp>
        <p:nvSpPr>
          <p:cNvPr id="776" name="Google Shape;776;p56"/>
          <p:cNvSpPr/>
          <p:nvPr/>
        </p:nvSpPr>
        <p:spPr>
          <a:xfrm>
            <a:off x="1782909" y="4178184"/>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Screen</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77" name="Google Shape;777;p56"/>
          <p:cNvCxnSpPr/>
          <p:nvPr/>
        </p:nvCxnSpPr>
        <p:spPr>
          <a:xfrm>
            <a:off x="1782900" y="4431368"/>
            <a:ext cx="1105800" cy="0"/>
          </a:xfrm>
          <a:prstGeom prst="straightConnector1">
            <a:avLst/>
          </a:prstGeom>
          <a:noFill/>
          <a:ln cap="flat" cmpd="sng" w="19050">
            <a:solidFill>
              <a:schemeClr val="dk2"/>
            </a:solidFill>
            <a:prstDash val="solid"/>
            <a:round/>
            <a:headEnd len="med" w="med" type="none"/>
            <a:tailEnd len="med" w="med" type="none"/>
          </a:ln>
        </p:spPr>
      </p:cxnSp>
      <p:sp>
        <p:nvSpPr>
          <p:cNvPr id="778" name="Google Shape;778;p56"/>
          <p:cNvSpPr/>
          <p:nvPr/>
        </p:nvSpPr>
        <p:spPr>
          <a:xfrm>
            <a:off x="3111813" y="4178213"/>
            <a:ext cx="16164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PopcornMaker</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79" name="Google Shape;779;p56"/>
          <p:cNvCxnSpPr/>
          <p:nvPr/>
        </p:nvCxnSpPr>
        <p:spPr>
          <a:xfrm>
            <a:off x="3111800" y="4431396"/>
            <a:ext cx="1616400" cy="0"/>
          </a:xfrm>
          <a:prstGeom prst="straightConnector1">
            <a:avLst/>
          </a:prstGeom>
          <a:noFill/>
          <a:ln cap="flat" cmpd="sng" w="19050">
            <a:solidFill>
              <a:schemeClr val="dk2"/>
            </a:solidFill>
            <a:prstDash val="solid"/>
            <a:round/>
            <a:headEnd len="med" w="med" type="none"/>
            <a:tailEnd len="med" w="med" type="none"/>
          </a:ln>
        </p:spPr>
      </p:cxnSp>
      <p:sp>
        <p:nvSpPr>
          <p:cNvPr id="780" name="Google Shape;780;p56"/>
          <p:cNvSpPr/>
          <p:nvPr/>
        </p:nvSpPr>
        <p:spPr>
          <a:xfrm>
            <a:off x="3242359" y="3590625"/>
            <a:ext cx="1105800" cy="50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Lights</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781" name="Google Shape;781;p56"/>
          <p:cNvCxnSpPr/>
          <p:nvPr/>
        </p:nvCxnSpPr>
        <p:spPr>
          <a:xfrm>
            <a:off x="3242350" y="3843809"/>
            <a:ext cx="1105800" cy="0"/>
          </a:xfrm>
          <a:prstGeom prst="straightConnector1">
            <a:avLst/>
          </a:prstGeom>
          <a:noFill/>
          <a:ln cap="flat" cmpd="sng" w="19050">
            <a:solidFill>
              <a:schemeClr val="dk2"/>
            </a:solidFill>
            <a:prstDash val="solid"/>
            <a:round/>
            <a:headEnd len="med" w="med" type="none"/>
            <a:tailEnd len="med" w="med" type="none"/>
          </a:ln>
        </p:spPr>
      </p:cxnSp>
      <p:sp>
        <p:nvSpPr>
          <p:cNvPr id="782" name="Google Shape;782;p56"/>
          <p:cNvSpPr txBox="1"/>
          <p:nvPr/>
        </p:nvSpPr>
        <p:spPr>
          <a:xfrm>
            <a:off x="5192200" y="1168975"/>
            <a:ext cx="3494700" cy="3677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sv-SE" sz="2000">
                <a:solidFill>
                  <a:schemeClr val="dk1"/>
                </a:solidFill>
              </a:rPr>
              <a:t>Create a new class that exposes simple methods (the </a:t>
            </a:r>
            <a:r>
              <a:rPr b="1" lang="sv-SE" sz="2000">
                <a:solidFill>
                  <a:schemeClr val="dk1"/>
                </a:solidFill>
              </a:rPr>
              <a:t>facade</a:t>
            </a:r>
            <a:r>
              <a:rPr lang="sv-SE" sz="2000">
                <a:solidFill>
                  <a:schemeClr val="dk1"/>
                </a:solidFill>
              </a:rPr>
              <a:t>).</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Facade calls on classes to implement high-level methods.</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Client calls facade instead of classes.</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Classes still accessible.</a:t>
            </a:r>
            <a:endParaRPr sz="2000">
              <a:solidFill>
                <a:schemeClr val="dk1"/>
              </a:solidFill>
            </a:endParaRPr>
          </a:p>
        </p:txBody>
      </p:sp>
      <p:cxnSp>
        <p:nvCxnSpPr>
          <p:cNvPr id="783" name="Google Shape;783;p56"/>
          <p:cNvCxnSpPr>
            <a:stCxn id="769" idx="3"/>
            <a:endCxn id="761" idx="1"/>
          </p:cNvCxnSpPr>
          <p:nvPr/>
        </p:nvCxnSpPr>
        <p:spPr>
          <a:xfrm>
            <a:off x="2267459" y="3256144"/>
            <a:ext cx="268200" cy="0"/>
          </a:xfrm>
          <a:prstGeom prst="straightConnector1">
            <a:avLst/>
          </a:prstGeom>
          <a:noFill/>
          <a:ln cap="flat" cmpd="sng" w="19050">
            <a:solidFill>
              <a:schemeClr val="dk2"/>
            </a:solidFill>
            <a:prstDash val="solid"/>
            <a:round/>
            <a:headEnd len="med" w="med" type="none"/>
            <a:tailEnd len="med" w="med" type="none"/>
          </a:ln>
        </p:spPr>
      </p:cxnSp>
      <p:cxnSp>
        <p:nvCxnSpPr>
          <p:cNvPr id="784" name="Google Shape;784;p56"/>
          <p:cNvCxnSpPr>
            <a:stCxn id="773" idx="0"/>
            <a:endCxn id="769" idx="2"/>
          </p:cNvCxnSpPr>
          <p:nvPr/>
        </p:nvCxnSpPr>
        <p:spPr>
          <a:xfrm rot="10800000">
            <a:off x="1714709" y="3509269"/>
            <a:ext cx="844200" cy="81300"/>
          </a:xfrm>
          <a:prstGeom prst="straightConnector1">
            <a:avLst/>
          </a:prstGeom>
          <a:noFill/>
          <a:ln cap="flat" cmpd="sng" w="19050">
            <a:solidFill>
              <a:schemeClr val="dk2"/>
            </a:solidFill>
            <a:prstDash val="solid"/>
            <a:round/>
            <a:headEnd len="med" w="med" type="none"/>
            <a:tailEnd len="med" w="med" type="none"/>
          </a:ln>
        </p:spPr>
      </p:cxnSp>
      <p:cxnSp>
        <p:nvCxnSpPr>
          <p:cNvPr id="785" name="Google Shape;785;p56"/>
          <p:cNvCxnSpPr>
            <a:stCxn id="776" idx="1"/>
            <a:endCxn id="764" idx="3"/>
          </p:cNvCxnSpPr>
          <p:nvPr/>
        </p:nvCxnSpPr>
        <p:spPr>
          <a:xfrm rot="10800000">
            <a:off x="1660809" y="4431384"/>
            <a:ext cx="122100" cy="0"/>
          </a:xfrm>
          <a:prstGeom prst="straightConnector1">
            <a:avLst/>
          </a:prstGeom>
          <a:noFill/>
          <a:ln cap="flat" cmpd="sng" w="19050">
            <a:solidFill>
              <a:schemeClr val="dk2"/>
            </a:solidFill>
            <a:prstDash val="solid"/>
            <a:round/>
            <a:headEnd len="med" w="med" type="none"/>
            <a:tailEnd len="med" w="med" type="none"/>
          </a:ln>
        </p:spPr>
      </p:cxnSp>
      <p:cxnSp>
        <p:nvCxnSpPr>
          <p:cNvPr id="786" name="Google Shape;786;p56"/>
          <p:cNvCxnSpPr>
            <a:stCxn id="769" idx="1"/>
            <a:endCxn id="762" idx="0"/>
          </p:cNvCxnSpPr>
          <p:nvPr/>
        </p:nvCxnSpPr>
        <p:spPr>
          <a:xfrm flipH="1">
            <a:off x="1107959" y="3256144"/>
            <a:ext cx="53700" cy="334500"/>
          </a:xfrm>
          <a:prstGeom prst="straightConnector1">
            <a:avLst/>
          </a:prstGeom>
          <a:noFill/>
          <a:ln cap="flat" cmpd="sng" w="19050">
            <a:solidFill>
              <a:schemeClr val="dk2"/>
            </a:solidFill>
            <a:prstDash val="solid"/>
            <a:round/>
            <a:headEnd len="med" w="med" type="none"/>
            <a:tailEnd len="med" w="med" type="none"/>
          </a:ln>
        </p:spPr>
      </p:cxnSp>
      <p:cxnSp>
        <p:nvCxnSpPr>
          <p:cNvPr id="787" name="Google Shape;787;p56"/>
          <p:cNvCxnSpPr>
            <a:stCxn id="773" idx="1"/>
            <a:endCxn id="762" idx="3"/>
          </p:cNvCxnSpPr>
          <p:nvPr/>
        </p:nvCxnSpPr>
        <p:spPr>
          <a:xfrm rot="10800000">
            <a:off x="1661009" y="3843769"/>
            <a:ext cx="345000" cy="0"/>
          </a:xfrm>
          <a:prstGeom prst="straightConnector1">
            <a:avLst/>
          </a:prstGeom>
          <a:noFill/>
          <a:ln cap="flat" cmpd="sng" w="19050">
            <a:solidFill>
              <a:schemeClr val="dk2"/>
            </a:solidFill>
            <a:prstDash val="solid"/>
            <a:round/>
            <a:headEnd len="med" w="med" type="none"/>
            <a:tailEnd len="med" w="med" type="none"/>
          </a:ln>
        </p:spPr>
      </p:cxnSp>
      <p:sp>
        <p:nvSpPr>
          <p:cNvPr id="788" name="Google Shape;788;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Facade Pattern Defined</a:t>
            </a:r>
            <a:endParaRPr/>
          </a:p>
        </p:txBody>
      </p:sp>
      <p:sp>
        <p:nvSpPr>
          <p:cNvPr id="794" name="Google Shape;794;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
            </a:r>
            <a:r>
              <a:rPr lang="sv-SE"/>
              <a:t>rovides a unified interface to a set of classes. </a:t>
            </a:r>
            <a:endParaRPr/>
          </a:p>
          <a:p>
            <a:pPr indent="-393700" lvl="0" marL="457200" rtl="0" algn="l">
              <a:spcBef>
                <a:spcPts val="1000"/>
              </a:spcBef>
              <a:spcAft>
                <a:spcPts val="0"/>
              </a:spcAft>
              <a:buSzPts val="2600"/>
              <a:buChar char="•"/>
            </a:pPr>
            <a:r>
              <a:rPr lang="sv-SE"/>
              <a:t>Facade defines a high-level interface that makes a subsystem easier to use.</a:t>
            </a:r>
            <a:endParaRPr/>
          </a:p>
          <a:p>
            <a:pPr indent="-368300" lvl="1" marL="914400" rtl="0" algn="l">
              <a:spcBef>
                <a:spcPts val="500"/>
              </a:spcBef>
              <a:spcAft>
                <a:spcPts val="0"/>
              </a:spcAft>
              <a:buSzPts val="2200"/>
              <a:buChar char="•"/>
            </a:pPr>
            <a:r>
              <a:rPr lang="sv-SE"/>
              <a:t>Provides an additional method of access.</a:t>
            </a:r>
            <a:endParaRPr/>
          </a:p>
          <a:p>
            <a:pPr indent="-368300" lvl="1" marL="914400" rtl="0" algn="l">
              <a:spcBef>
                <a:spcPts val="500"/>
              </a:spcBef>
              <a:spcAft>
                <a:spcPts val="0"/>
              </a:spcAft>
              <a:buSzPts val="2200"/>
              <a:buChar char="•"/>
            </a:pPr>
            <a:r>
              <a:rPr lang="sv-SE"/>
              <a:t>Multiple facades may provide situational functions.</a:t>
            </a:r>
            <a:endParaRPr/>
          </a:p>
          <a:p>
            <a:pPr indent="-368300" lvl="1" marL="914400" rtl="0" algn="l">
              <a:spcBef>
                <a:spcPts val="500"/>
              </a:spcBef>
              <a:spcAft>
                <a:spcPts val="0"/>
              </a:spcAft>
              <a:buSzPts val="2200"/>
              <a:buChar char="•"/>
            </a:pPr>
            <a:r>
              <a:rPr lang="sv-SE"/>
              <a:t>Decouples client from any one subsystem. </a:t>
            </a:r>
            <a:endParaRPr/>
          </a:p>
        </p:txBody>
      </p:sp>
      <p:sp>
        <p:nvSpPr>
          <p:cNvPr id="795" name="Google Shape;795;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Facade Pattern</a:t>
            </a:r>
            <a:endParaRPr/>
          </a:p>
        </p:txBody>
      </p:sp>
      <p:sp>
        <p:nvSpPr>
          <p:cNvPr id="801" name="Google Shape;801;p58"/>
          <p:cNvSpPr/>
          <p:nvPr/>
        </p:nvSpPr>
        <p:spPr>
          <a:xfrm>
            <a:off x="1518550" y="1749881"/>
            <a:ext cx="1508400" cy="67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Client</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i="1"/>
          </a:p>
        </p:txBody>
      </p:sp>
      <p:cxnSp>
        <p:nvCxnSpPr>
          <p:cNvPr id="802" name="Google Shape;802;p58"/>
          <p:cNvCxnSpPr/>
          <p:nvPr/>
        </p:nvCxnSpPr>
        <p:spPr>
          <a:xfrm>
            <a:off x="1518538" y="2089172"/>
            <a:ext cx="1508400" cy="0"/>
          </a:xfrm>
          <a:prstGeom prst="straightConnector1">
            <a:avLst/>
          </a:prstGeom>
          <a:noFill/>
          <a:ln cap="flat" cmpd="sng" w="19050">
            <a:solidFill>
              <a:schemeClr val="dk2"/>
            </a:solidFill>
            <a:prstDash val="solid"/>
            <a:round/>
            <a:headEnd len="med" w="med" type="none"/>
            <a:tailEnd len="med" w="med" type="none"/>
          </a:ln>
        </p:spPr>
      </p:cxnSp>
      <p:sp>
        <p:nvSpPr>
          <p:cNvPr id="803" name="Google Shape;803;p58"/>
          <p:cNvSpPr/>
          <p:nvPr/>
        </p:nvSpPr>
        <p:spPr>
          <a:xfrm>
            <a:off x="5294200" y="1683619"/>
            <a:ext cx="1508400" cy="811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Facade</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 Methods</a:t>
            </a:r>
            <a:endParaRPr/>
          </a:p>
        </p:txBody>
      </p:sp>
      <p:cxnSp>
        <p:nvCxnSpPr>
          <p:cNvPr id="804" name="Google Shape;804;p58"/>
          <p:cNvCxnSpPr/>
          <p:nvPr/>
        </p:nvCxnSpPr>
        <p:spPr>
          <a:xfrm>
            <a:off x="5294188" y="2142309"/>
            <a:ext cx="1508400" cy="0"/>
          </a:xfrm>
          <a:prstGeom prst="straightConnector1">
            <a:avLst/>
          </a:prstGeom>
          <a:noFill/>
          <a:ln cap="flat" cmpd="sng" w="19050">
            <a:solidFill>
              <a:schemeClr val="dk2"/>
            </a:solidFill>
            <a:prstDash val="solid"/>
            <a:round/>
            <a:headEnd len="med" w="med" type="none"/>
            <a:tailEnd len="med" w="med" type="none"/>
          </a:ln>
        </p:spPr>
      </p:cxnSp>
      <p:cxnSp>
        <p:nvCxnSpPr>
          <p:cNvPr id="805" name="Google Shape;805;p58"/>
          <p:cNvCxnSpPr>
            <a:stCxn id="801" idx="3"/>
            <a:endCxn id="803" idx="1"/>
          </p:cNvCxnSpPr>
          <p:nvPr/>
        </p:nvCxnSpPr>
        <p:spPr>
          <a:xfrm>
            <a:off x="3026950" y="2089181"/>
            <a:ext cx="2267400" cy="0"/>
          </a:xfrm>
          <a:prstGeom prst="straightConnector1">
            <a:avLst/>
          </a:prstGeom>
          <a:noFill/>
          <a:ln cap="flat" cmpd="sng" w="28575">
            <a:solidFill>
              <a:schemeClr val="dk2"/>
            </a:solidFill>
            <a:prstDash val="solid"/>
            <a:round/>
            <a:headEnd len="med" w="med" type="none"/>
            <a:tailEnd len="med" w="med" type="none"/>
          </a:ln>
        </p:spPr>
      </p:cxnSp>
      <p:sp>
        <p:nvSpPr>
          <p:cNvPr id="806" name="Google Shape;806;p58"/>
          <p:cNvSpPr/>
          <p:nvPr/>
        </p:nvSpPr>
        <p:spPr>
          <a:xfrm>
            <a:off x="4159000" y="2886656"/>
            <a:ext cx="3778800" cy="1565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Subsystem Classes</a:t>
            </a:r>
            <a:endParaRPr b="1"/>
          </a:p>
        </p:txBody>
      </p:sp>
      <p:cxnSp>
        <p:nvCxnSpPr>
          <p:cNvPr id="807" name="Google Shape;807;p58"/>
          <p:cNvCxnSpPr>
            <a:stCxn id="806" idx="0"/>
            <a:endCxn id="803" idx="2"/>
          </p:cNvCxnSpPr>
          <p:nvPr/>
        </p:nvCxnSpPr>
        <p:spPr>
          <a:xfrm rot="10800000">
            <a:off x="6048400" y="2494856"/>
            <a:ext cx="0" cy="391800"/>
          </a:xfrm>
          <a:prstGeom prst="straightConnector1">
            <a:avLst/>
          </a:prstGeom>
          <a:noFill/>
          <a:ln cap="flat" cmpd="sng" w="28575">
            <a:solidFill>
              <a:schemeClr val="dk2"/>
            </a:solidFill>
            <a:prstDash val="solid"/>
            <a:round/>
            <a:headEnd len="med" w="med" type="none"/>
            <a:tailEnd len="med" w="med" type="none"/>
          </a:ln>
        </p:spPr>
      </p:cxnSp>
      <p:sp>
        <p:nvSpPr>
          <p:cNvPr id="808" name="Google Shape;808;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Principle of Least Knowledge</a:t>
            </a:r>
            <a:endParaRPr/>
          </a:p>
        </p:txBody>
      </p:sp>
      <p:sp>
        <p:nvSpPr>
          <p:cNvPr id="814" name="Google Shape;814;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Talk only to your immediate friends</a:t>
            </a:r>
            <a:r>
              <a:rPr lang="sv-SE"/>
              <a:t>.</a:t>
            </a:r>
            <a:endParaRPr/>
          </a:p>
          <a:p>
            <a:pPr indent="-393700" lvl="0" marL="457200" rtl="0" algn="l">
              <a:spcBef>
                <a:spcPts val="1000"/>
              </a:spcBef>
              <a:spcAft>
                <a:spcPts val="0"/>
              </a:spcAft>
              <a:buSzPts val="2600"/>
              <a:buChar char="•"/>
            </a:pPr>
            <a:r>
              <a:rPr lang="sv-SE"/>
              <a:t>Be careful of the number of classes your class interacts with and how it interacts with them.</a:t>
            </a:r>
            <a:endParaRPr/>
          </a:p>
          <a:p>
            <a:pPr indent="-393700" lvl="0" marL="457200" rtl="0" algn="l">
              <a:spcBef>
                <a:spcPts val="1000"/>
              </a:spcBef>
              <a:spcAft>
                <a:spcPts val="0"/>
              </a:spcAft>
              <a:buSzPts val="2600"/>
              <a:buChar char="•"/>
            </a:pPr>
            <a:r>
              <a:rPr lang="sv-SE"/>
              <a:t>Only invoke methods that belong to the object, objects passed as parameters, objects created or instantiated, and attached objects.</a:t>
            </a:r>
            <a:endParaRPr>
              <a:solidFill>
                <a:srgbClr val="000000"/>
              </a:solidFill>
            </a:endParaRPr>
          </a:p>
        </p:txBody>
      </p:sp>
      <p:sp>
        <p:nvSpPr>
          <p:cNvPr id="815" name="Google Shape;815;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Coffee and Tea</a:t>
            </a:r>
            <a:endParaRPr/>
          </a:p>
        </p:txBody>
      </p:sp>
      <p:sp>
        <p:nvSpPr>
          <p:cNvPr id="821" name="Google Shape;821;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822" name="Google Shape;822;p60"/>
          <p:cNvPicPr preferRelativeResize="0"/>
          <p:nvPr/>
        </p:nvPicPr>
        <p:blipFill>
          <a:blip r:embed="rId3">
            <a:alphaModFix/>
          </a:blip>
          <a:stretch>
            <a:fillRect/>
          </a:stretch>
        </p:blipFill>
        <p:spPr>
          <a:xfrm>
            <a:off x="3906325" y="685175"/>
            <a:ext cx="5080226" cy="42504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Coffee and Tea (In Code)</a:t>
            </a:r>
            <a:endParaRPr/>
          </a:p>
        </p:txBody>
      </p:sp>
      <p:sp>
        <p:nvSpPr>
          <p:cNvPr id="828" name="Google Shape;828;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829" name="Google Shape;829;p61"/>
          <p:cNvSpPr/>
          <p:nvPr/>
        </p:nvSpPr>
        <p:spPr>
          <a:xfrm>
            <a:off x="906750" y="1430501"/>
            <a:ext cx="1928100" cy="167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Coffee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prepareRecipe()</a:t>
            </a:r>
            <a:endParaRPr/>
          </a:p>
          <a:p>
            <a:pPr indent="0" lvl="0" marL="0" rtl="0" algn="l">
              <a:spcBef>
                <a:spcPts val="0"/>
              </a:spcBef>
              <a:spcAft>
                <a:spcPts val="0"/>
              </a:spcAft>
              <a:buNone/>
            </a:pPr>
            <a:r>
              <a:rPr lang="sv-SE"/>
              <a:t>boilWater()</a:t>
            </a:r>
            <a:endParaRPr/>
          </a:p>
          <a:p>
            <a:pPr indent="0" lvl="0" marL="0" rtl="0" algn="l">
              <a:spcBef>
                <a:spcPts val="0"/>
              </a:spcBef>
              <a:spcAft>
                <a:spcPts val="0"/>
              </a:spcAft>
              <a:buNone/>
            </a:pPr>
            <a:r>
              <a:rPr lang="sv-SE"/>
              <a:t>brewCoffeeGrinds()</a:t>
            </a:r>
            <a:endParaRPr/>
          </a:p>
          <a:p>
            <a:pPr indent="0" lvl="0" marL="0" rtl="0" algn="l">
              <a:spcBef>
                <a:spcPts val="0"/>
              </a:spcBef>
              <a:spcAft>
                <a:spcPts val="0"/>
              </a:spcAft>
              <a:buNone/>
            </a:pPr>
            <a:r>
              <a:rPr lang="sv-SE"/>
              <a:t>pourInCup()</a:t>
            </a:r>
            <a:endParaRPr/>
          </a:p>
          <a:p>
            <a:pPr indent="0" lvl="0" marL="0" rtl="0" algn="l">
              <a:spcBef>
                <a:spcPts val="0"/>
              </a:spcBef>
              <a:spcAft>
                <a:spcPts val="0"/>
              </a:spcAft>
              <a:buNone/>
            </a:pPr>
            <a:r>
              <a:rPr lang="sv-SE"/>
              <a:t>addSugarAndMilk()</a:t>
            </a:r>
            <a:endParaRPr/>
          </a:p>
          <a:p>
            <a:pPr indent="0" lvl="0" marL="0" rtl="0" algn="l">
              <a:spcBef>
                <a:spcPts val="0"/>
              </a:spcBef>
              <a:spcAft>
                <a:spcPts val="0"/>
              </a:spcAft>
              <a:buNone/>
            </a:pPr>
            <a:r>
              <a:t/>
            </a:r>
            <a:endParaRPr/>
          </a:p>
        </p:txBody>
      </p:sp>
      <p:cxnSp>
        <p:nvCxnSpPr>
          <p:cNvPr id="830" name="Google Shape;830;p61"/>
          <p:cNvCxnSpPr/>
          <p:nvPr/>
        </p:nvCxnSpPr>
        <p:spPr>
          <a:xfrm>
            <a:off x="906750" y="1715831"/>
            <a:ext cx="1928100" cy="0"/>
          </a:xfrm>
          <a:prstGeom prst="straightConnector1">
            <a:avLst/>
          </a:prstGeom>
          <a:noFill/>
          <a:ln cap="flat" cmpd="sng" w="9525">
            <a:solidFill>
              <a:schemeClr val="dk2"/>
            </a:solidFill>
            <a:prstDash val="solid"/>
            <a:round/>
            <a:headEnd len="med" w="med" type="none"/>
            <a:tailEnd len="med" w="med" type="none"/>
          </a:ln>
        </p:spPr>
      </p:cxnSp>
      <p:sp>
        <p:nvSpPr>
          <p:cNvPr id="831" name="Google Shape;831;p61"/>
          <p:cNvSpPr/>
          <p:nvPr/>
        </p:nvSpPr>
        <p:spPr>
          <a:xfrm>
            <a:off x="2834850" y="3351075"/>
            <a:ext cx="2523000" cy="14586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void prepareRecipe(){</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boilWater();</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brewCoffeeGrinds();</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pourInCup();</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addSugarAndMilk()</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cxnSp>
        <p:nvCxnSpPr>
          <p:cNvPr id="832" name="Google Shape;832;p61"/>
          <p:cNvCxnSpPr>
            <a:stCxn id="831" idx="0"/>
          </p:cNvCxnSpPr>
          <p:nvPr/>
        </p:nvCxnSpPr>
        <p:spPr>
          <a:xfrm rot="10800000">
            <a:off x="2357550" y="1957875"/>
            <a:ext cx="1738800" cy="1393200"/>
          </a:xfrm>
          <a:prstGeom prst="straightConnector1">
            <a:avLst/>
          </a:prstGeom>
          <a:noFill/>
          <a:ln cap="flat" cmpd="sng" w="19050">
            <a:solidFill>
              <a:schemeClr val="dk2"/>
            </a:solidFill>
            <a:prstDash val="dash"/>
            <a:round/>
            <a:headEnd len="med" w="med" type="none"/>
            <a:tailEnd len="med" w="med" type="triangle"/>
          </a:ln>
        </p:spPr>
      </p:cxnSp>
      <p:sp>
        <p:nvSpPr>
          <p:cNvPr id="833" name="Google Shape;833;p61"/>
          <p:cNvSpPr/>
          <p:nvPr/>
        </p:nvSpPr>
        <p:spPr>
          <a:xfrm>
            <a:off x="4872200" y="1430500"/>
            <a:ext cx="1928100" cy="161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Tea</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prepareRecipe()</a:t>
            </a:r>
            <a:endParaRPr/>
          </a:p>
          <a:p>
            <a:pPr indent="0" lvl="0" marL="0" rtl="0" algn="l">
              <a:spcBef>
                <a:spcPts val="0"/>
              </a:spcBef>
              <a:spcAft>
                <a:spcPts val="0"/>
              </a:spcAft>
              <a:buNone/>
            </a:pPr>
            <a:r>
              <a:rPr lang="sv-SE"/>
              <a:t>boilWater()</a:t>
            </a:r>
            <a:endParaRPr/>
          </a:p>
          <a:p>
            <a:pPr indent="0" lvl="0" marL="0" rtl="0" algn="l">
              <a:spcBef>
                <a:spcPts val="0"/>
              </a:spcBef>
              <a:spcAft>
                <a:spcPts val="0"/>
              </a:spcAft>
              <a:buNone/>
            </a:pPr>
            <a:r>
              <a:rPr lang="sv-SE"/>
              <a:t>steepTeaBag()</a:t>
            </a:r>
            <a:endParaRPr/>
          </a:p>
          <a:p>
            <a:pPr indent="0" lvl="0" marL="0" rtl="0" algn="l">
              <a:spcBef>
                <a:spcPts val="0"/>
              </a:spcBef>
              <a:spcAft>
                <a:spcPts val="0"/>
              </a:spcAft>
              <a:buNone/>
            </a:pPr>
            <a:r>
              <a:rPr lang="sv-SE"/>
              <a:t>pourInCup()</a:t>
            </a:r>
            <a:endParaRPr/>
          </a:p>
          <a:p>
            <a:pPr indent="0" lvl="0" marL="0" rtl="0" algn="l">
              <a:spcBef>
                <a:spcPts val="0"/>
              </a:spcBef>
              <a:spcAft>
                <a:spcPts val="0"/>
              </a:spcAft>
              <a:buNone/>
            </a:pPr>
            <a:r>
              <a:rPr lang="sv-SE"/>
              <a:t>addLemon()</a:t>
            </a:r>
            <a:endParaRPr/>
          </a:p>
          <a:p>
            <a:pPr indent="0" lvl="0" marL="0" rtl="0" algn="l">
              <a:spcBef>
                <a:spcPts val="0"/>
              </a:spcBef>
              <a:spcAft>
                <a:spcPts val="0"/>
              </a:spcAft>
              <a:buNone/>
            </a:pPr>
            <a:r>
              <a:t/>
            </a:r>
            <a:endParaRPr/>
          </a:p>
        </p:txBody>
      </p:sp>
      <p:cxnSp>
        <p:nvCxnSpPr>
          <p:cNvPr id="834" name="Google Shape;834;p61"/>
          <p:cNvCxnSpPr/>
          <p:nvPr/>
        </p:nvCxnSpPr>
        <p:spPr>
          <a:xfrm>
            <a:off x="4872200" y="1715819"/>
            <a:ext cx="1928100" cy="0"/>
          </a:xfrm>
          <a:prstGeom prst="straightConnector1">
            <a:avLst/>
          </a:prstGeom>
          <a:noFill/>
          <a:ln cap="flat" cmpd="sng" w="9525">
            <a:solidFill>
              <a:schemeClr val="dk2"/>
            </a:solidFill>
            <a:prstDash val="solid"/>
            <a:round/>
            <a:headEnd len="med" w="med" type="none"/>
            <a:tailEnd len="med" w="med" type="none"/>
          </a:ln>
        </p:spPr>
      </p:cxnSp>
      <p:sp>
        <p:nvSpPr>
          <p:cNvPr id="835" name="Google Shape;835;p61"/>
          <p:cNvSpPr/>
          <p:nvPr/>
        </p:nvSpPr>
        <p:spPr>
          <a:xfrm>
            <a:off x="6352200" y="3152775"/>
            <a:ext cx="2334600" cy="16185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void prepareRecipe(){</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boilWater();</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steepTeaBag();</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pourInCup();</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addLemon()</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cxnSp>
        <p:nvCxnSpPr>
          <p:cNvPr id="836" name="Google Shape;836;p61"/>
          <p:cNvCxnSpPr>
            <a:stCxn id="835" idx="0"/>
          </p:cNvCxnSpPr>
          <p:nvPr/>
        </p:nvCxnSpPr>
        <p:spPr>
          <a:xfrm rot="10800000">
            <a:off x="6321000" y="1956675"/>
            <a:ext cx="1198500" cy="1196100"/>
          </a:xfrm>
          <a:prstGeom prst="straightConnector1">
            <a:avLst/>
          </a:prstGeom>
          <a:noFill/>
          <a:ln cap="flat" cmpd="sng" w="19050">
            <a:solidFill>
              <a:schemeClr val="dk2"/>
            </a:solidFill>
            <a:prstDash val="dash"/>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Coffee and Tea (In Code) - Take 2</a:t>
            </a:r>
            <a:endParaRPr/>
          </a:p>
        </p:txBody>
      </p:sp>
      <p:sp>
        <p:nvSpPr>
          <p:cNvPr id="842" name="Google Shape;842;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843" name="Google Shape;843;p62"/>
          <p:cNvSpPr/>
          <p:nvPr/>
        </p:nvSpPr>
        <p:spPr>
          <a:xfrm>
            <a:off x="1631075" y="3249425"/>
            <a:ext cx="1928100" cy="125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Coffee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prepareRecipe()</a:t>
            </a:r>
            <a:endParaRPr/>
          </a:p>
          <a:p>
            <a:pPr indent="0" lvl="0" marL="0" rtl="0" algn="l">
              <a:spcBef>
                <a:spcPts val="0"/>
              </a:spcBef>
              <a:spcAft>
                <a:spcPts val="0"/>
              </a:spcAft>
              <a:buNone/>
            </a:pPr>
            <a:r>
              <a:rPr lang="sv-SE"/>
              <a:t>brewCoffeeGrinds()</a:t>
            </a:r>
            <a:endParaRPr/>
          </a:p>
          <a:p>
            <a:pPr indent="0" lvl="0" marL="0" rtl="0" algn="l">
              <a:spcBef>
                <a:spcPts val="0"/>
              </a:spcBef>
              <a:spcAft>
                <a:spcPts val="0"/>
              </a:spcAft>
              <a:buNone/>
            </a:pPr>
            <a:r>
              <a:rPr lang="sv-SE"/>
              <a:t>addSugarAndMilk()</a:t>
            </a:r>
            <a:endParaRPr/>
          </a:p>
          <a:p>
            <a:pPr indent="0" lvl="0" marL="0" rtl="0" algn="l">
              <a:spcBef>
                <a:spcPts val="0"/>
              </a:spcBef>
              <a:spcAft>
                <a:spcPts val="0"/>
              </a:spcAft>
              <a:buNone/>
            </a:pPr>
            <a:r>
              <a:t/>
            </a:r>
            <a:endParaRPr/>
          </a:p>
        </p:txBody>
      </p:sp>
      <p:cxnSp>
        <p:nvCxnSpPr>
          <p:cNvPr id="844" name="Google Shape;844;p62"/>
          <p:cNvCxnSpPr/>
          <p:nvPr/>
        </p:nvCxnSpPr>
        <p:spPr>
          <a:xfrm>
            <a:off x="1631075" y="3534756"/>
            <a:ext cx="1928100" cy="0"/>
          </a:xfrm>
          <a:prstGeom prst="straightConnector1">
            <a:avLst/>
          </a:prstGeom>
          <a:noFill/>
          <a:ln cap="flat" cmpd="sng" w="9525">
            <a:solidFill>
              <a:schemeClr val="dk2"/>
            </a:solidFill>
            <a:prstDash val="solid"/>
            <a:round/>
            <a:headEnd len="med" w="med" type="none"/>
            <a:tailEnd len="med" w="med" type="none"/>
          </a:ln>
        </p:spPr>
      </p:cxnSp>
      <p:sp>
        <p:nvSpPr>
          <p:cNvPr id="845" name="Google Shape;845;p62"/>
          <p:cNvSpPr/>
          <p:nvPr/>
        </p:nvSpPr>
        <p:spPr>
          <a:xfrm>
            <a:off x="5596525" y="3298875"/>
            <a:ext cx="1928100" cy="120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Tea</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prepareRecipe()</a:t>
            </a:r>
            <a:endParaRPr/>
          </a:p>
          <a:p>
            <a:pPr indent="0" lvl="0" marL="0" rtl="0" algn="l">
              <a:spcBef>
                <a:spcPts val="0"/>
              </a:spcBef>
              <a:spcAft>
                <a:spcPts val="0"/>
              </a:spcAft>
              <a:buNone/>
            </a:pPr>
            <a:r>
              <a:rPr lang="sv-SE"/>
              <a:t>steepTeaBag()</a:t>
            </a:r>
            <a:endParaRPr/>
          </a:p>
          <a:p>
            <a:pPr indent="0" lvl="0" marL="0" rtl="0" algn="l">
              <a:spcBef>
                <a:spcPts val="0"/>
              </a:spcBef>
              <a:spcAft>
                <a:spcPts val="0"/>
              </a:spcAft>
              <a:buNone/>
            </a:pPr>
            <a:r>
              <a:rPr lang="sv-SE"/>
              <a:t>addLemon()</a:t>
            </a:r>
            <a:endParaRPr/>
          </a:p>
          <a:p>
            <a:pPr indent="0" lvl="0" marL="0" rtl="0" algn="l">
              <a:spcBef>
                <a:spcPts val="0"/>
              </a:spcBef>
              <a:spcAft>
                <a:spcPts val="0"/>
              </a:spcAft>
              <a:buNone/>
            </a:pPr>
            <a:r>
              <a:t/>
            </a:r>
            <a:endParaRPr/>
          </a:p>
        </p:txBody>
      </p:sp>
      <p:cxnSp>
        <p:nvCxnSpPr>
          <p:cNvPr id="846" name="Google Shape;846;p62"/>
          <p:cNvCxnSpPr/>
          <p:nvPr/>
        </p:nvCxnSpPr>
        <p:spPr>
          <a:xfrm>
            <a:off x="5596525" y="3584219"/>
            <a:ext cx="1928100" cy="0"/>
          </a:xfrm>
          <a:prstGeom prst="straightConnector1">
            <a:avLst/>
          </a:prstGeom>
          <a:noFill/>
          <a:ln cap="flat" cmpd="sng" w="9525">
            <a:solidFill>
              <a:schemeClr val="dk2"/>
            </a:solidFill>
            <a:prstDash val="solid"/>
            <a:round/>
            <a:headEnd len="med" w="med" type="none"/>
            <a:tailEnd len="med" w="med" type="none"/>
          </a:ln>
        </p:spPr>
      </p:cxnSp>
      <p:sp>
        <p:nvSpPr>
          <p:cNvPr id="847" name="Google Shape;847;p62"/>
          <p:cNvSpPr/>
          <p:nvPr/>
        </p:nvSpPr>
        <p:spPr>
          <a:xfrm>
            <a:off x="3613800" y="1303675"/>
            <a:ext cx="1928100" cy="139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sv-SE"/>
              <a:t>CaffeineBeverage</a:t>
            </a:r>
            <a:endParaRPr i="1"/>
          </a:p>
          <a:p>
            <a:pPr indent="0" lvl="0" marL="0" rtl="0" algn="l">
              <a:spcBef>
                <a:spcPts val="0"/>
              </a:spcBef>
              <a:spcAft>
                <a:spcPts val="0"/>
              </a:spcAft>
              <a:buNone/>
            </a:pPr>
            <a:r>
              <a:t/>
            </a:r>
            <a:endParaRPr/>
          </a:p>
          <a:p>
            <a:pPr indent="0" lvl="0" marL="0" rtl="0" algn="l">
              <a:spcBef>
                <a:spcPts val="0"/>
              </a:spcBef>
              <a:spcAft>
                <a:spcPts val="0"/>
              </a:spcAft>
              <a:buNone/>
            </a:pPr>
            <a:r>
              <a:rPr i="1" lang="sv-SE"/>
              <a:t>prepareRecipe()</a:t>
            </a:r>
            <a:endParaRPr i="1"/>
          </a:p>
          <a:p>
            <a:pPr indent="0" lvl="0" marL="0" rtl="0" algn="l">
              <a:spcBef>
                <a:spcPts val="0"/>
              </a:spcBef>
              <a:spcAft>
                <a:spcPts val="0"/>
              </a:spcAft>
              <a:buNone/>
            </a:pPr>
            <a:r>
              <a:rPr lang="sv-SE"/>
              <a:t>boilWater()</a:t>
            </a:r>
            <a:endParaRPr/>
          </a:p>
          <a:p>
            <a:pPr indent="0" lvl="0" marL="0" rtl="0" algn="l">
              <a:spcBef>
                <a:spcPts val="0"/>
              </a:spcBef>
              <a:spcAft>
                <a:spcPts val="0"/>
              </a:spcAft>
              <a:buNone/>
            </a:pPr>
            <a:r>
              <a:rPr lang="sv-SE"/>
              <a:t>pourInCup()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848" name="Google Shape;848;p62"/>
          <p:cNvCxnSpPr/>
          <p:nvPr/>
        </p:nvCxnSpPr>
        <p:spPr>
          <a:xfrm>
            <a:off x="3607950" y="1551281"/>
            <a:ext cx="1928100" cy="0"/>
          </a:xfrm>
          <a:prstGeom prst="straightConnector1">
            <a:avLst/>
          </a:prstGeom>
          <a:noFill/>
          <a:ln cap="flat" cmpd="sng" w="9525">
            <a:solidFill>
              <a:schemeClr val="dk2"/>
            </a:solidFill>
            <a:prstDash val="solid"/>
            <a:round/>
            <a:headEnd len="med" w="med" type="none"/>
            <a:tailEnd len="med" w="med" type="none"/>
          </a:ln>
        </p:spPr>
      </p:cxnSp>
      <p:cxnSp>
        <p:nvCxnSpPr>
          <p:cNvPr id="849" name="Google Shape;849;p62"/>
          <p:cNvCxnSpPr>
            <a:stCxn id="843" idx="0"/>
            <a:endCxn id="847" idx="2"/>
          </p:cNvCxnSpPr>
          <p:nvPr/>
        </p:nvCxnSpPr>
        <p:spPr>
          <a:xfrm flipH="1" rot="10800000">
            <a:off x="2595125" y="2702225"/>
            <a:ext cx="1982700" cy="547200"/>
          </a:xfrm>
          <a:prstGeom prst="straightConnector1">
            <a:avLst/>
          </a:prstGeom>
          <a:noFill/>
          <a:ln cap="flat" cmpd="sng" w="19050">
            <a:solidFill>
              <a:schemeClr val="dk2"/>
            </a:solidFill>
            <a:prstDash val="solid"/>
            <a:round/>
            <a:headEnd len="med" w="med" type="none"/>
            <a:tailEnd len="med" w="med" type="triangle"/>
          </a:ln>
        </p:spPr>
      </p:cxnSp>
      <p:cxnSp>
        <p:nvCxnSpPr>
          <p:cNvPr id="850" name="Google Shape;850;p62"/>
          <p:cNvCxnSpPr>
            <a:stCxn id="845" idx="0"/>
            <a:endCxn id="847" idx="2"/>
          </p:cNvCxnSpPr>
          <p:nvPr/>
        </p:nvCxnSpPr>
        <p:spPr>
          <a:xfrm rot="10800000">
            <a:off x="4577875" y="2702175"/>
            <a:ext cx="1982700" cy="5967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not override?</a:t>
            </a:r>
            <a:endParaRPr sz="3000"/>
          </a:p>
        </p:txBody>
      </p:sp>
      <p:sp>
        <p:nvSpPr>
          <p:cNvPr id="132" name="Google Shape;132;p18"/>
          <p:cNvSpPr/>
          <p:nvPr/>
        </p:nvSpPr>
        <p:spPr>
          <a:xfrm>
            <a:off x="5826750" y="3770275"/>
            <a:ext cx="2119800" cy="936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RubberDuck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rPr lang="sv-SE"/>
              <a:t>@Override fly() {.. }</a:t>
            </a:r>
            <a:endParaRPr/>
          </a:p>
        </p:txBody>
      </p:sp>
      <p:cxnSp>
        <p:nvCxnSpPr>
          <p:cNvPr id="133" name="Google Shape;133;p18"/>
          <p:cNvCxnSpPr/>
          <p:nvPr/>
        </p:nvCxnSpPr>
        <p:spPr>
          <a:xfrm>
            <a:off x="5826750" y="4091051"/>
            <a:ext cx="2113200" cy="0"/>
          </a:xfrm>
          <a:prstGeom prst="straightConnector1">
            <a:avLst/>
          </a:prstGeom>
          <a:noFill/>
          <a:ln cap="flat" cmpd="sng" w="19050">
            <a:solidFill>
              <a:schemeClr val="dk2"/>
            </a:solidFill>
            <a:prstDash val="solid"/>
            <a:round/>
            <a:headEnd len="med" w="med" type="none"/>
            <a:tailEnd len="med" w="med" type="none"/>
          </a:ln>
        </p:spPr>
      </p:cxnSp>
      <p:sp>
        <p:nvSpPr>
          <p:cNvPr id="134" name="Google Shape;134;p18"/>
          <p:cNvSpPr/>
          <p:nvPr/>
        </p:nvSpPr>
        <p:spPr>
          <a:xfrm>
            <a:off x="6178875" y="1454000"/>
            <a:ext cx="2119800" cy="10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WoodenDuck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rPr lang="sv-SE"/>
              <a:t>@Override quack() { .. }</a:t>
            </a:r>
            <a:endParaRPr/>
          </a:p>
          <a:p>
            <a:pPr indent="0" lvl="0" marL="0" rtl="0" algn="l">
              <a:spcBef>
                <a:spcPts val="0"/>
              </a:spcBef>
              <a:spcAft>
                <a:spcPts val="0"/>
              </a:spcAft>
              <a:buNone/>
            </a:pPr>
            <a:r>
              <a:rPr lang="sv-SE"/>
              <a:t>@Override fly() {.. }</a:t>
            </a:r>
            <a:endParaRPr/>
          </a:p>
        </p:txBody>
      </p:sp>
      <p:cxnSp>
        <p:nvCxnSpPr>
          <p:cNvPr id="135" name="Google Shape;135;p18"/>
          <p:cNvCxnSpPr/>
          <p:nvPr/>
        </p:nvCxnSpPr>
        <p:spPr>
          <a:xfrm>
            <a:off x="6178875" y="1716497"/>
            <a:ext cx="2113200" cy="0"/>
          </a:xfrm>
          <a:prstGeom prst="straightConnector1">
            <a:avLst/>
          </a:prstGeom>
          <a:noFill/>
          <a:ln cap="flat" cmpd="sng" w="19050">
            <a:solidFill>
              <a:schemeClr val="dk2"/>
            </a:solidFill>
            <a:prstDash val="solid"/>
            <a:round/>
            <a:headEnd len="med" w="med" type="none"/>
            <a:tailEnd len="med" w="med" type="none"/>
          </a:ln>
        </p:spPr>
      </p:cxnSp>
      <p:cxnSp>
        <p:nvCxnSpPr>
          <p:cNvPr id="136" name="Google Shape;136;p18"/>
          <p:cNvCxnSpPr>
            <a:stCxn id="134" idx="1"/>
            <a:endCxn id="137" idx="3"/>
          </p:cNvCxnSpPr>
          <p:nvPr/>
        </p:nvCxnSpPr>
        <p:spPr>
          <a:xfrm flipH="1">
            <a:off x="5283075" y="1988300"/>
            <a:ext cx="895800" cy="177000"/>
          </a:xfrm>
          <a:prstGeom prst="straightConnector1">
            <a:avLst/>
          </a:prstGeom>
          <a:noFill/>
          <a:ln cap="flat" cmpd="sng" w="28575">
            <a:solidFill>
              <a:schemeClr val="dk2"/>
            </a:solidFill>
            <a:prstDash val="solid"/>
            <a:round/>
            <a:headEnd len="med" w="med" type="none"/>
            <a:tailEnd len="med" w="med" type="triangle"/>
          </a:ln>
        </p:spPr>
      </p:cxnSp>
      <p:sp>
        <p:nvSpPr>
          <p:cNvPr id="138" name="Google Shape;138;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39" name="Google Shape;139;p18"/>
          <p:cNvSpPr/>
          <p:nvPr/>
        </p:nvSpPr>
        <p:spPr>
          <a:xfrm>
            <a:off x="3163250" y="1747176"/>
            <a:ext cx="2119800" cy="153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quack()</a:t>
            </a:r>
            <a:endParaRPr/>
          </a:p>
          <a:p>
            <a:pPr indent="0" lvl="0" marL="0" rtl="0" algn="l">
              <a:spcBef>
                <a:spcPts val="0"/>
              </a:spcBef>
              <a:spcAft>
                <a:spcPts val="0"/>
              </a:spcAft>
              <a:buNone/>
            </a:pPr>
            <a:r>
              <a:rPr lang="sv-SE"/>
              <a:t>swim()</a:t>
            </a:r>
            <a:endParaRPr/>
          </a:p>
          <a:p>
            <a:pPr indent="0" lvl="0" marL="0" rtl="0" algn="l">
              <a:spcBef>
                <a:spcPts val="0"/>
              </a:spcBef>
              <a:spcAft>
                <a:spcPts val="0"/>
              </a:spcAft>
              <a:buNone/>
            </a:pPr>
            <a:r>
              <a:rPr lang="sv-SE"/>
              <a:t>fly()</a:t>
            </a:r>
            <a:endParaRPr/>
          </a:p>
          <a:p>
            <a:pPr indent="0" lvl="0" marL="0" rtl="0" algn="l">
              <a:spcBef>
                <a:spcPts val="0"/>
              </a:spcBef>
              <a:spcAft>
                <a:spcPts val="0"/>
              </a:spcAft>
              <a:buNone/>
            </a:pPr>
            <a:r>
              <a:rPr i="1" lang="sv-SE"/>
              <a:t>display()</a:t>
            </a:r>
            <a:endParaRPr/>
          </a:p>
          <a:p>
            <a:pPr indent="0" lvl="0" marL="0" rtl="0" algn="l">
              <a:spcBef>
                <a:spcPts val="0"/>
              </a:spcBef>
              <a:spcAft>
                <a:spcPts val="0"/>
              </a:spcAft>
              <a:buNone/>
            </a:pPr>
            <a:r>
              <a:rPr lang="sv-SE"/>
              <a:t>// Other Methods</a:t>
            </a:r>
            <a:endParaRPr/>
          </a:p>
        </p:txBody>
      </p:sp>
      <p:cxnSp>
        <p:nvCxnSpPr>
          <p:cNvPr id="140" name="Google Shape;140;p18"/>
          <p:cNvCxnSpPr/>
          <p:nvPr/>
        </p:nvCxnSpPr>
        <p:spPr>
          <a:xfrm>
            <a:off x="3166550" y="2115519"/>
            <a:ext cx="2113200" cy="0"/>
          </a:xfrm>
          <a:prstGeom prst="straightConnector1">
            <a:avLst/>
          </a:prstGeom>
          <a:noFill/>
          <a:ln cap="flat" cmpd="sng" w="19050">
            <a:solidFill>
              <a:schemeClr val="dk2"/>
            </a:solidFill>
            <a:prstDash val="solid"/>
            <a:round/>
            <a:headEnd len="med" w="med" type="none"/>
            <a:tailEnd len="med" w="med" type="none"/>
          </a:ln>
        </p:spPr>
      </p:cxnSp>
      <p:sp>
        <p:nvSpPr>
          <p:cNvPr id="141" name="Google Shape;141;p18"/>
          <p:cNvSpPr/>
          <p:nvPr/>
        </p:nvSpPr>
        <p:spPr>
          <a:xfrm>
            <a:off x="8289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42" name="Google Shape;142;p18"/>
          <p:cNvCxnSpPr/>
          <p:nvPr/>
        </p:nvCxnSpPr>
        <p:spPr>
          <a:xfrm>
            <a:off x="828950" y="4228875"/>
            <a:ext cx="2113200" cy="0"/>
          </a:xfrm>
          <a:prstGeom prst="straightConnector1">
            <a:avLst/>
          </a:prstGeom>
          <a:noFill/>
          <a:ln cap="flat" cmpd="sng" w="19050">
            <a:solidFill>
              <a:schemeClr val="dk2"/>
            </a:solidFill>
            <a:prstDash val="solid"/>
            <a:round/>
            <a:headEnd len="med" w="med" type="none"/>
            <a:tailEnd len="med" w="med" type="none"/>
          </a:ln>
        </p:spPr>
      </p:cxnSp>
      <p:sp>
        <p:nvSpPr>
          <p:cNvPr id="143" name="Google Shape;143;p18"/>
          <p:cNvSpPr/>
          <p:nvPr/>
        </p:nvSpPr>
        <p:spPr>
          <a:xfrm>
            <a:off x="3327850" y="3966375"/>
            <a:ext cx="2119800" cy="76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RedheadDuck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44" name="Google Shape;144;p18"/>
          <p:cNvCxnSpPr/>
          <p:nvPr/>
        </p:nvCxnSpPr>
        <p:spPr>
          <a:xfrm>
            <a:off x="3327850" y="4228875"/>
            <a:ext cx="2113200" cy="0"/>
          </a:xfrm>
          <a:prstGeom prst="straightConnector1">
            <a:avLst/>
          </a:prstGeom>
          <a:noFill/>
          <a:ln cap="flat" cmpd="sng" w="19050">
            <a:solidFill>
              <a:schemeClr val="dk2"/>
            </a:solidFill>
            <a:prstDash val="solid"/>
            <a:round/>
            <a:headEnd len="med" w="med" type="none"/>
            <a:tailEnd len="med" w="med" type="none"/>
          </a:ln>
        </p:spPr>
      </p:cxnSp>
      <p:cxnSp>
        <p:nvCxnSpPr>
          <p:cNvPr id="145" name="Google Shape;145;p18"/>
          <p:cNvCxnSpPr>
            <a:stCxn id="141" idx="0"/>
            <a:endCxn id="139" idx="2"/>
          </p:cNvCxnSpPr>
          <p:nvPr/>
        </p:nvCxnSpPr>
        <p:spPr>
          <a:xfrm flipH="1" rot="10800000">
            <a:off x="1888850" y="3278775"/>
            <a:ext cx="2334300" cy="687600"/>
          </a:xfrm>
          <a:prstGeom prst="straightConnector1">
            <a:avLst/>
          </a:prstGeom>
          <a:noFill/>
          <a:ln cap="flat" cmpd="sng" w="28575">
            <a:solidFill>
              <a:schemeClr val="dk2"/>
            </a:solidFill>
            <a:prstDash val="solid"/>
            <a:round/>
            <a:headEnd len="med" w="med" type="none"/>
            <a:tailEnd len="med" w="med" type="triangle"/>
          </a:ln>
        </p:spPr>
      </p:cxnSp>
      <p:cxnSp>
        <p:nvCxnSpPr>
          <p:cNvPr id="146" name="Google Shape;146;p18"/>
          <p:cNvCxnSpPr>
            <a:stCxn id="143" idx="0"/>
            <a:endCxn id="139" idx="2"/>
          </p:cNvCxnSpPr>
          <p:nvPr/>
        </p:nvCxnSpPr>
        <p:spPr>
          <a:xfrm rot="10800000">
            <a:off x="4223050" y="3278775"/>
            <a:ext cx="164700" cy="687600"/>
          </a:xfrm>
          <a:prstGeom prst="straightConnector1">
            <a:avLst/>
          </a:prstGeom>
          <a:noFill/>
          <a:ln cap="flat" cmpd="sng" w="28575">
            <a:solidFill>
              <a:schemeClr val="dk2"/>
            </a:solidFill>
            <a:prstDash val="solid"/>
            <a:round/>
            <a:headEnd len="med" w="med" type="none"/>
            <a:tailEnd len="med" w="med" type="triangle"/>
          </a:ln>
        </p:spPr>
      </p:cxnSp>
      <p:cxnSp>
        <p:nvCxnSpPr>
          <p:cNvPr id="147" name="Google Shape;147;p18"/>
          <p:cNvCxnSpPr>
            <a:stCxn id="132" idx="0"/>
            <a:endCxn id="139" idx="2"/>
          </p:cNvCxnSpPr>
          <p:nvPr/>
        </p:nvCxnSpPr>
        <p:spPr>
          <a:xfrm rot="10800000">
            <a:off x="4223250" y="3278575"/>
            <a:ext cx="2663400" cy="4917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Back to the Recipes</a:t>
            </a:r>
            <a:endParaRPr/>
          </a:p>
        </p:txBody>
      </p:sp>
      <p:sp>
        <p:nvSpPr>
          <p:cNvPr id="856" name="Google Shape;856;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857" name="Google Shape;857;p63"/>
          <p:cNvPicPr preferRelativeResize="0"/>
          <p:nvPr/>
        </p:nvPicPr>
        <p:blipFill>
          <a:blip r:embed="rId3">
            <a:alphaModFix/>
          </a:blip>
          <a:stretch>
            <a:fillRect/>
          </a:stretch>
        </p:blipFill>
        <p:spPr>
          <a:xfrm>
            <a:off x="0" y="1206900"/>
            <a:ext cx="4705126" cy="3936626"/>
          </a:xfrm>
          <a:prstGeom prst="rect">
            <a:avLst/>
          </a:prstGeom>
          <a:noFill/>
          <a:ln>
            <a:noFill/>
          </a:ln>
        </p:spPr>
      </p:pic>
      <p:sp>
        <p:nvSpPr>
          <p:cNvPr id="858" name="Google Shape;858;p63"/>
          <p:cNvSpPr/>
          <p:nvPr/>
        </p:nvSpPr>
        <p:spPr>
          <a:xfrm>
            <a:off x="5028600" y="1206906"/>
            <a:ext cx="3658200" cy="144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Algorithm</a:t>
            </a:r>
            <a:endParaRPr b="1"/>
          </a:p>
          <a:p>
            <a:pPr indent="-317500" lvl="0" marL="457200" rtl="0" algn="l">
              <a:spcBef>
                <a:spcPts val="0"/>
              </a:spcBef>
              <a:spcAft>
                <a:spcPts val="0"/>
              </a:spcAft>
              <a:buSzPts val="1400"/>
              <a:buAutoNum type="arabicParenR"/>
            </a:pPr>
            <a:r>
              <a:rPr lang="sv-SE"/>
              <a:t>Boil some water.</a:t>
            </a:r>
            <a:endParaRPr/>
          </a:p>
          <a:p>
            <a:pPr indent="-317500" lvl="0" marL="457200" rtl="0" algn="l">
              <a:spcBef>
                <a:spcPts val="0"/>
              </a:spcBef>
              <a:spcAft>
                <a:spcPts val="0"/>
              </a:spcAft>
              <a:buSzPts val="1400"/>
              <a:buAutoNum type="arabicParenR"/>
            </a:pPr>
            <a:r>
              <a:rPr lang="sv-SE"/>
              <a:t>Use hot water to extract the beverage from a solid form.</a:t>
            </a:r>
            <a:endParaRPr/>
          </a:p>
          <a:p>
            <a:pPr indent="-317500" lvl="0" marL="457200" rtl="0" algn="l">
              <a:spcBef>
                <a:spcPts val="0"/>
              </a:spcBef>
              <a:spcAft>
                <a:spcPts val="0"/>
              </a:spcAft>
              <a:buSzPts val="1400"/>
              <a:buAutoNum type="arabicParenR"/>
            </a:pPr>
            <a:r>
              <a:rPr lang="sv-SE"/>
              <a:t>Pour the beverage into a cup.</a:t>
            </a:r>
            <a:endParaRPr/>
          </a:p>
          <a:p>
            <a:pPr indent="-317500" lvl="0" marL="457200" rtl="0" algn="l">
              <a:spcBef>
                <a:spcPts val="0"/>
              </a:spcBef>
              <a:spcAft>
                <a:spcPts val="0"/>
              </a:spcAft>
              <a:buSzPts val="1400"/>
              <a:buAutoNum type="arabicParenR"/>
            </a:pPr>
            <a:r>
              <a:rPr lang="sv-SE"/>
              <a:t>Add appropriate condiments to the beverage.</a:t>
            </a:r>
            <a:endParaRPr/>
          </a:p>
        </p:txBody>
      </p:sp>
      <p:sp>
        <p:nvSpPr>
          <p:cNvPr id="859" name="Google Shape;859;p63"/>
          <p:cNvSpPr txBox="1"/>
          <p:nvPr/>
        </p:nvSpPr>
        <p:spPr>
          <a:xfrm>
            <a:off x="5086175" y="2951678"/>
            <a:ext cx="3251700" cy="1798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sv-SE" sz="1600"/>
              <a:t>Steps 1 and 3 already abstracted into base class.</a:t>
            </a:r>
            <a:endParaRPr sz="1600"/>
          </a:p>
          <a:p>
            <a:pPr indent="-330200" lvl="0" marL="457200" rtl="0" algn="l">
              <a:spcBef>
                <a:spcPts val="0"/>
              </a:spcBef>
              <a:spcAft>
                <a:spcPts val="0"/>
              </a:spcAft>
              <a:buSzPts val="1600"/>
              <a:buChar char="●"/>
            </a:pPr>
            <a:r>
              <a:rPr lang="sv-SE" sz="1600"/>
              <a:t>Steps 2 and 4 not abstracted, but are the same concept applied to different beverages.</a:t>
            </a:r>
            <a:endParaRPr sz="16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Abstracting </a:t>
            </a:r>
            <a:r>
              <a:rPr lang="sv-SE">
                <a:latin typeface="Consolas"/>
                <a:ea typeface="Consolas"/>
                <a:cs typeface="Consolas"/>
                <a:sym typeface="Consolas"/>
              </a:rPr>
              <a:t>prepareRecipe()</a:t>
            </a:r>
            <a:endParaRPr>
              <a:latin typeface="Consolas"/>
              <a:ea typeface="Consolas"/>
              <a:cs typeface="Consolas"/>
              <a:sym typeface="Consolas"/>
            </a:endParaRPr>
          </a:p>
        </p:txBody>
      </p:sp>
      <p:sp>
        <p:nvSpPr>
          <p:cNvPr id="865" name="Google Shape;865;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Coffee: </a:t>
            </a:r>
            <a:r>
              <a:rPr lang="sv-SE" sz="2500">
                <a:latin typeface="Consolas"/>
                <a:ea typeface="Consolas"/>
                <a:cs typeface="Consolas"/>
                <a:sym typeface="Consolas"/>
              </a:rPr>
              <a:t>brewCoffeeGrinds(), addSugarAndMilk()</a:t>
            </a:r>
            <a:endParaRPr sz="2500"/>
          </a:p>
          <a:p>
            <a:pPr indent="-387350" lvl="0" marL="457200" rtl="0" algn="l">
              <a:spcBef>
                <a:spcPts val="1000"/>
              </a:spcBef>
              <a:spcAft>
                <a:spcPts val="0"/>
              </a:spcAft>
              <a:buSzPts val="2500"/>
              <a:buChar char="•"/>
            </a:pPr>
            <a:r>
              <a:rPr lang="sv-SE" sz="2500"/>
              <a:t>Tea: </a:t>
            </a:r>
            <a:r>
              <a:rPr lang="sv-SE" sz="2500">
                <a:latin typeface="Consolas"/>
                <a:ea typeface="Consolas"/>
                <a:cs typeface="Consolas"/>
                <a:sym typeface="Consolas"/>
              </a:rPr>
              <a:t>steepTeaBag()</a:t>
            </a:r>
            <a:r>
              <a:rPr lang="sv-SE" sz="2500"/>
              <a:t>, </a:t>
            </a:r>
            <a:r>
              <a:rPr lang="sv-SE" sz="2500">
                <a:latin typeface="Consolas"/>
                <a:ea typeface="Consolas"/>
                <a:cs typeface="Consolas"/>
                <a:sym typeface="Consolas"/>
              </a:rPr>
              <a:t>addLemon()</a:t>
            </a:r>
            <a:r>
              <a:rPr lang="sv-SE" sz="2500"/>
              <a:t>. </a:t>
            </a:r>
            <a:endParaRPr sz="2500"/>
          </a:p>
          <a:p>
            <a:pPr indent="-368300" lvl="1" marL="914400" rtl="0" algn="l">
              <a:spcBef>
                <a:spcPts val="500"/>
              </a:spcBef>
              <a:spcAft>
                <a:spcPts val="0"/>
              </a:spcAft>
              <a:buSzPts val="2200"/>
              <a:buChar char="•"/>
            </a:pPr>
            <a:r>
              <a:rPr lang="sv-SE"/>
              <a:t>S</a:t>
            </a:r>
            <a:r>
              <a:rPr lang="sv-SE"/>
              <a:t>teeping and brewing aren’t all that different (</a:t>
            </a:r>
            <a:r>
              <a:rPr lang="sv-SE">
                <a:latin typeface="Consolas"/>
                <a:ea typeface="Consolas"/>
                <a:cs typeface="Consolas"/>
                <a:sym typeface="Consolas"/>
              </a:rPr>
              <a:t>brew())</a:t>
            </a:r>
            <a:r>
              <a:rPr lang="sv-SE"/>
              <a:t>.</a:t>
            </a:r>
            <a:endParaRPr/>
          </a:p>
          <a:p>
            <a:pPr indent="-368300" lvl="1" marL="914400" rtl="0" algn="l">
              <a:spcBef>
                <a:spcPts val="500"/>
              </a:spcBef>
              <a:spcAft>
                <a:spcPts val="0"/>
              </a:spcAft>
              <a:buSzPts val="2200"/>
              <a:buChar char="•"/>
            </a:pPr>
            <a:r>
              <a:rPr lang="sv-SE"/>
              <a:t>Adding sugar is like adding lemon (</a:t>
            </a:r>
            <a:r>
              <a:rPr lang="sv-SE">
                <a:latin typeface="Consolas"/>
                <a:ea typeface="Consolas"/>
                <a:cs typeface="Consolas"/>
                <a:sym typeface="Consolas"/>
              </a:rPr>
              <a:t>addCondiments())</a:t>
            </a:r>
            <a:r>
              <a:rPr lang="sv-SE"/>
              <a:t>.</a:t>
            </a:r>
            <a:endParaRPr/>
          </a:p>
          <a:p>
            <a:pPr indent="-342900" lvl="0" marL="457200" rtl="0" algn="l">
              <a:spcBef>
                <a:spcPts val="1000"/>
              </a:spcBef>
              <a:spcAft>
                <a:spcPts val="0"/>
              </a:spcAft>
              <a:buSzPts val="1800"/>
              <a:buFont typeface="Consolas"/>
              <a:buChar char="•"/>
            </a:pPr>
            <a:r>
              <a:rPr lang="sv-SE" sz="1800">
                <a:latin typeface="Consolas"/>
                <a:ea typeface="Consolas"/>
                <a:cs typeface="Consolas"/>
                <a:sym typeface="Consolas"/>
              </a:rPr>
              <a:t>void prepareRecipe() {</a:t>
            </a:r>
            <a:br>
              <a:rPr lang="sv-SE" sz="1800">
                <a:latin typeface="Consolas"/>
                <a:ea typeface="Consolas"/>
                <a:cs typeface="Consolas"/>
                <a:sym typeface="Consolas"/>
              </a:rPr>
            </a:br>
            <a:r>
              <a:rPr lang="sv-SE" sz="1800">
                <a:latin typeface="Consolas"/>
                <a:ea typeface="Consolas"/>
                <a:cs typeface="Consolas"/>
                <a:sym typeface="Consolas"/>
              </a:rPr>
              <a:t>	boilWater();</a:t>
            </a:r>
            <a:br>
              <a:rPr lang="sv-SE" sz="1800">
                <a:latin typeface="Consolas"/>
                <a:ea typeface="Consolas"/>
                <a:cs typeface="Consolas"/>
                <a:sym typeface="Consolas"/>
              </a:rPr>
            </a:br>
            <a:r>
              <a:rPr lang="sv-SE" sz="1800">
                <a:latin typeface="Consolas"/>
                <a:ea typeface="Consolas"/>
                <a:cs typeface="Consolas"/>
                <a:sym typeface="Consolas"/>
              </a:rPr>
              <a:t>	brew();</a:t>
            </a:r>
            <a:br>
              <a:rPr lang="sv-SE" sz="1800">
                <a:latin typeface="Consolas"/>
                <a:ea typeface="Consolas"/>
                <a:cs typeface="Consolas"/>
                <a:sym typeface="Consolas"/>
              </a:rPr>
            </a:br>
            <a:r>
              <a:rPr lang="sv-SE" sz="1800">
                <a:latin typeface="Consolas"/>
                <a:ea typeface="Consolas"/>
                <a:cs typeface="Consolas"/>
                <a:sym typeface="Consolas"/>
              </a:rPr>
              <a:t>	pourInCup();</a:t>
            </a:r>
            <a:br>
              <a:rPr lang="sv-SE" sz="1800">
                <a:latin typeface="Consolas"/>
                <a:ea typeface="Consolas"/>
                <a:cs typeface="Consolas"/>
                <a:sym typeface="Consolas"/>
              </a:rPr>
            </a:br>
            <a:r>
              <a:rPr lang="sv-SE" sz="1800">
                <a:latin typeface="Consolas"/>
                <a:ea typeface="Consolas"/>
                <a:cs typeface="Consolas"/>
                <a:sym typeface="Consolas"/>
              </a:rPr>
              <a:t>	addCondiments();</a:t>
            </a:r>
            <a:br>
              <a:rPr lang="sv-SE" sz="1800">
                <a:latin typeface="Consolas"/>
                <a:ea typeface="Consolas"/>
                <a:cs typeface="Consolas"/>
                <a:sym typeface="Consolas"/>
              </a:rPr>
            </a:br>
            <a:r>
              <a:rPr lang="sv-SE"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000"/>
              </a:spcBef>
              <a:spcAft>
                <a:spcPts val="0"/>
              </a:spcAft>
              <a:buNone/>
            </a:pPr>
            <a:r>
              <a:t/>
            </a:r>
            <a:endParaRPr/>
          </a:p>
        </p:txBody>
      </p:sp>
      <p:sp>
        <p:nvSpPr>
          <p:cNvPr id="866" name="Google Shape;866;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Redesigned Code</a:t>
            </a:r>
            <a:endParaRPr/>
          </a:p>
        </p:txBody>
      </p:sp>
      <p:sp>
        <p:nvSpPr>
          <p:cNvPr id="872" name="Google Shape;872;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873" name="Google Shape;873;p65"/>
          <p:cNvPicPr preferRelativeResize="0"/>
          <p:nvPr/>
        </p:nvPicPr>
        <p:blipFill>
          <a:blip r:embed="rId3">
            <a:alphaModFix/>
          </a:blip>
          <a:stretch>
            <a:fillRect/>
          </a:stretch>
        </p:blipFill>
        <p:spPr>
          <a:xfrm>
            <a:off x="197475" y="1161925"/>
            <a:ext cx="6105250" cy="3726750"/>
          </a:xfrm>
          <a:prstGeom prst="rect">
            <a:avLst/>
          </a:prstGeom>
          <a:noFill/>
          <a:ln>
            <a:noFill/>
          </a:ln>
        </p:spPr>
      </p:pic>
      <p:sp>
        <p:nvSpPr>
          <p:cNvPr id="874" name="Google Shape;874;p65"/>
          <p:cNvSpPr/>
          <p:nvPr/>
        </p:nvSpPr>
        <p:spPr>
          <a:xfrm>
            <a:off x="6366900" y="3778401"/>
            <a:ext cx="1355700" cy="75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Coffee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brew()</a:t>
            </a:r>
            <a:endParaRPr sz="1200"/>
          </a:p>
          <a:p>
            <a:pPr indent="0" lvl="0" marL="0" rtl="0" algn="l">
              <a:spcBef>
                <a:spcPts val="0"/>
              </a:spcBef>
              <a:spcAft>
                <a:spcPts val="0"/>
              </a:spcAft>
              <a:buNone/>
            </a:pPr>
            <a:r>
              <a:rPr lang="sv-SE" sz="1200"/>
              <a:t>addCondiments()</a:t>
            </a:r>
            <a:endParaRPr sz="1200"/>
          </a:p>
        </p:txBody>
      </p:sp>
      <p:cxnSp>
        <p:nvCxnSpPr>
          <p:cNvPr id="875" name="Google Shape;875;p65"/>
          <p:cNvCxnSpPr/>
          <p:nvPr/>
        </p:nvCxnSpPr>
        <p:spPr>
          <a:xfrm>
            <a:off x="6366900" y="4005535"/>
            <a:ext cx="1355700" cy="0"/>
          </a:xfrm>
          <a:prstGeom prst="straightConnector1">
            <a:avLst/>
          </a:prstGeom>
          <a:noFill/>
          <a:ln cap="flat" cmpd="sng" w="9525">
            <a:solidFill>
              <a:schemeClr val="dk2"/>
            </a:solidFill>
            <a:prstDash val="solid"/>
            <a:round/>
            <a:headEnd len="med" w="med" type="none"/>
            <a:tailEnd len="med" w="med" type="none"/>
          </a:ln>
        </p:spPr>
      </p:cxnSp>
      <p:sp>
        <p:nvSpPr>
          <p:cNvPr id="876" name="Google Shape;876;p65"/>
          <p:cNvSpPr/>
          <p:nvPr/>
        </p:nvSpPr>
        <p:spPr>
          <a:xfrm>
            <a:off x="7652250" y="3017375"/>
            <a:ext cx="1355700" cy="75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Tea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brew()</a:t>
            </a:r>
            <a:endParaRPr sz="1200"/>
          </a:p>
          <a:p>
            <a:pPr indent="0" lvl="0" marL="0" rtl="0" algn="l">
              <a:spcBef>
                <a:spcPts val="0"/>
              </a:spcBef>
              <a:spcAft>
                <a:spcPts val="0"/>
              </a:spcAft>
              <a:buNone/>
            </a:pPr>
            <a:r>
              <a:rPr lang="sv-SE" sz="1200"/>
              <a:t>addCondiments()</a:t>
            </a:r>
            <a:endParaRPr sz="1200"/>
          </a:p>
        </p:txBody>
      </p:sp>
      <p:cxnSp>
        <p:nvCxnSpPr>
          <p:cNvPr id="877" name="Google Shape;877;p65"/>
          <p:cNvCxnSpPr/>
          <p:nvPr/>
        </p:nvCxnSpPr>
        <p:spPr>
          <a:xfrm>
            <a:off x="7652250" y="3244515"/>
            <a:ext cx="1355700" cy="0"/>
          </a:xfrm>
          <a:prstGeom prst="straightConnector1">
            <a:avLst/>
          </a:prstGeom>
          <a:noFill/>
          <a:ln cap="flat" cmpd="sng" w="9525">
            <a:solidFill>
              <a:schemeClr val="dk2"/>
            </a:solidFill>
            <a:prstDash val="solid"/>
            <a:round/>
            <a:headEnd len="med" w="med" type="none"/>
            <a:tailEnd len="med" w="med" type="none"/>
          </a:ln>
        </p:spPr>
      </p:cxnSp>
      <p:sp>
        <p:nvSpPr>
          <p:cNvPr id="878" name="Google Shape;878;p65"/>
          <p:cNvSpPr/>
          <p:nvPr/>
        </p:nvSpPr>
        <p:spPr>
          <a:xfrm>
            <a:off x="6844050" y="983900"/>
            <a:ext cx="1616400" cy="136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sv-SE" sz="1200"/>
              <a:t>CaffeineBeverage</a:t>
            </a:r>
            <a:endParaRPr i="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prepareRecipe()</a:t>
            </a:r>
            <a:endParaRPr sz="1200"/>
          </a:p>
          <a:p>
            <a:pPr indent="0" lvl="0" marL="0" rtl="0" algn="l">
              <a:spcBef>
                <a:spcPts val="0"/>
              </a:spcBef>
              <a:spcAft>
                <a:spcPts val="0"/>
              </a:spcAft>
              <a:buNone/>
            </a:pPr>
            <a:r>
              <a:rPr i="1" lang="sv-SE" sz="1200"/>
              <a:t>brew()</a:t>
            </a:r>
            <a:endParaRPr i="1" sz="1200"/>
          </a:p>
          <a:p>
            <a:pPr indent="0" lvl="0" marL="0" rtl="0" algn="l">
              <a:spcBef>
                <a:spcPts val="0"/>
              </a:spcBef>
              <a:spcAft>
                <a:spcPts val="0"/>
              </a:spcAft>
              <a:buNone/>
            </a:pPr>
            <a:r>
              <a:rPr i="1" lang="sv-SE" sz="1200"/>
              <a:t>addCondiments()</a:t>
            </a:r>
            <a:endParaRPr i="1" sz="1200"/>
          </a:p>
          <a:p>
            <a:pPr indent="0" lvl="0" marL="0" rtl="0" algn="l">
              <a:spcBef>
                <a:spcPts val="0"/>
              </a:spcBef>
              <a:spcAft>
                <a:spcPts val="0"/>
              </a:spcAft>
              <a:buNone/>
            </a:pPr>
            <a:r>
              <a:rPr lang="sv-SE" sz="1200"/>
              <a:t>boilWater()</a:t>
            </a:r>
            <a:endParaRPr sz="1200"/>
          </a:p>
          <a:p>
            <a:pPr indent="0" lvl="0" marL="0" rtl="0" algn="l">
              <a:spcBef>
                <a:spcPts val="0"/>
              </a:spcBef>
              <a:spcAft>
                <a:spcPts val="0"/>
              </a:spcAft>
              <a:buNone/>
            </a:pPr>
            <a:r>
              <a:rPr lang="sv-SE" sz="1200"/>
              <a:t>pourInCup()</a:t>
            </a:r>
            <a:endParaRPr sz="1200"/>
          </a:p>
        </p:txBody>
      </p:sp>
      <p:cxnSp>
        <p:nvCxnSpPr>
          <p:cNvPr id="879" name="Google Shape;879;p65"/>
          <p:cNvCxnSpPr/>
          <p:nvPr/>
        </p:nvCxnSpPr>
        <p:spPr>
          <a:xfrm>
            <a:off x="6844042" y="1343304"/>
            <a:ext cx="1616400" cy="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65"/>
          <p:cNvCxnSpPr>
            <a:stCxn id="874" idx="0"/>
            <a:endCxn id="878" idx="2"/>
          </p:cNvCxnSpPr>
          <p:nvPr/>
        </p:nvCxnSpPr>
        <p:spPr>
          <a:xfrm flipH="1" rot="10800000">
            <a:off x="7044750" y="2348001"/>
            <a:ext cx="607500" cy="1430400"/>
          </a:xfrm>
          <a:prstGeom prst="straightConnector1">
            <a:avLst/>
          </a:prstGeom>
          <a:noFill/>
          <a:ln cap="flat" cmpd="sng" w="19050">
            <a:solidFill>
              <a:schemeClr val="dk2"/>
            </a:solidFill>
            <a:prstDash val="solid"/>
            <a:round/>
            <a:headEnd len="med" w="med" type="none"/>
            <a:tailEnd len="med" w="med" type="triangle"/>
          </a:ln>
        </p:spPr>
      </p:cxnSp>
      <p:cxnSp>
        <p:nvCxnSpPr>
          <p:cNvPr id="881" name="Google Shape;881;p65"/>
          <p:cNvCxnSpPr>
            <a:stCxn id="876" idx="0"/>
            <a:endCxn id="878" idx="2"/>
          </p:cNvCxnSpPr>
          <p:nvPr/>
        </p:nvCxnSpPr>
        <p:spPr>
          <a:xfrm rot="10800000">
            <a:off x="7652400" y="2348075"/>
            <a:ext cx="677700" cy="6693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Have We Done?</a:t>
            </a:r>
            <a:endParaRPr/>
          </a:p>
        </p:txBody>
      </p:sp>
      <p:sp>
        <p:nvSpPr>
          <p:cNvPr id="887" name="Google Shape;887;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a:t>
            </a:r>
            <a:r>
              <a:rPr lang="sv-SE"/>
              <a:t>wo recipes are the same, although some steps require </a:t>
            </a:r>
            <a:r>
              <a:rPr i="1" lang="sv-SE"/>
              <a:t>different implementations</a:t>
            </a:r>
            <a:r>
              <a:rPr lang="sv-SE"/>
              <a:t>.</a:t>
            </a:r>
            <a:endParaRPr/>
          </a:p>
          <a:p>
            <a:pPr indent="-393700" lvl="0" marL="457200" rtl="0" algn="l">
              <a:spcBef>
                <a:spcPts val="1000"/>
              </a:spcBef>
              <a:spcAft>
                <a:spcPts val="0"/>
              </a:spcAft>
              <a:buSzPts val="2600"/>
              <a:buChar char="•"/>
            </a:pPr>
            <a:r>
              <a:rPr lang="sv-SE"/>
              <a:t>Generalized recipe into a base class.</a:t>
            </a:r>
            <a:endParaRPr/>
          </a:p>
          <a:p>
            <a:pPr indent="-368300" lvl="1" marL="914400" rtl="0" algn="l">
              <a:spcBef>
                <a:spcPts val="500"/>
              </a:spcBef>
              <a:spcAft>
                <a:spcPts val="0"/>
              </a:spcAft>
              <a:buSzPts val="2200"/>
              <a:buChar char="•"/>
            </a:pPr>
            <a:r>
              <a:rPr lang="sv-SE"/>
              <a:t>CaffeineBeverage controls the steps of the recipe. It performs common steps itself.</a:t>
            </a:r>
            <a:endParaRPr/>
          </a:p>
          <a:p>
            <a:pPr indent="-342900" lvl="2" marL="1371600" rtl="0" algn="l">
              <a:spcBef>
                <a:spcPts val="500"/>
              </a:spcBef>
              <a:spcAft>
                <a:spcPts val="0"/>
              </a:spcAft>
              <a:buSzPts val="1800"/>
              <a:buChar char="•"/>
            </a:pPr>
            <a:r>
              <a:rPr i="1" lang="sv-SE"/>
              <a:t>(encapsulating what does not change...)</a:t>
            </a:r>
            <a:endParaRPr i="1"/>
          </a:p>
          <a:p>
            <a:pPr indent="-368300" lvl="1" marL="914400" rtl="0" algn="l">
              <a:spcBef>
                <a:spcPts val="500"/>
              </a:spcBef>
              <a:spcAft>
                <a:spcPts val="0"/>
              </a:spcAft>
              <a:buSzPts val="2200"/>
              <a:buChar char="•"/>
            </a:pPr>
            <a:r>
              <a:rPr lang="sv-SE"/>
              <a:t>It relies on subclasses to implement unique steps.</a:t>
            </a:r>
            <a:endParaRPr/>
          </a:p>
          <a:p>
            <a:pPr indent="-342900" lvl="2" marL="1371600" rtl="0" algn="l">
              <a:spcBef>
                <a:spcPts val="500"/>
              </a:spcBef>
              <a:spcAft>
                <a:spcPts val="0"/>
              </a:spcAft>
              <a:buSzPts val="1800"/>
              <a:buChar char="•"/>
            </a:pPr>
            <a:r>
              <a:rPr i="1" lang="sv-SE"/>
              <a:t>(... from what does change)</a:t>
            </a:r>
            <a:endParaRPr i="1"/>
          </a:p>
        </p:txBody>
      </p:sp>
      <p:sp>
        <p:nvSpPr>
          <p:cNvPr id="888" name="Google Shape;888;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Template Method Pattern</a:t>
            </a:r>
            <a:endParaRPr/>
          </a:p>
        </p:txBody>
      </p:sp>
      <p:sp>
        <p:nvSpPr>
          <p:cNvPr id="894" name="Google Shape;894;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latin typeface="Consolas"/>
                <a:ea typeface="Consolas"/>
                <a:cs typeface="Consolas"/>
                <a:sym typeface="Consolas"/>
              </a:rPr>
              <a:t>prepareRecipe()</a:t>
            </a:r>
            <a:r>
              <a:rPr lang="sv-SE"/>
              <a:t> is our </a:t>
            </a:r>
            <a:r>
              <a:rPr b="1" lang="sv-SE"/>
              <a:t>template method</a:t>
            </a:r>
            <a:r>
              <a:rPr lang="sv-SE"/>
              <a:t>.</a:t>
            </a:r>
            <a:endParaRPr/>
          </a:p>
          <a:p>
            <a:pPr indent="-368300" lvl="1" marL="914400" rtl="0" algn="l">
              <a:spcBef>
                <a:spcPts val="500"/>
              </a:spcBef>
              <a:spcAft>
                <a:spcPts val="0"/>
              </a:spcAft>
              <a:buSzPts val="2200"/>
              <a:buChar char="•"/>
            </a:pPr>
            <a:r>
              <a:rPr lang="sv-SE"/>
              <a:t>Serves as a template for an algorithm.</a:t>
            </a:r>
            <a:endParaRPr/>
          </a:p>
          <a:p>
            <a:pPr indent="-393700" lvl="0" marL="457200" rtl="0" algn="l">
              <a:spcBef>
                <a:spcPts val="1000"/>
              </a:spcBef>
              <a:spcAft>
                <a:spcPts val="0"/>
              </a:spcAft>
              <a:buSzPts val="2600"/>
              <a:buChar char="•"/>
            </a:pPr>
            <a:r>
              <a:rPr lang="sv-SE"/>
              <a:t>Each step is represented by a method.</a:t>
            </a:r>
            <a:endParaRPr/>
          </a:p>
          <a:p>
            <a:pPr indent="-393700" lvl="0" marL="457200" rtl="0" algn="l">
              <a:spcBef>
                <a:spcPts val="1000"/>
              </a:spcBef>
              <a:spcAft>
                <a:spcPts val="0"/>
              </a:spcAft>
              <a:buSzPts val="2600"/>
              <a:buChar char="•"/>
            </a:pPr>
            <a:r>
              <a:rPr lang="sv-SE"/>
              <a:t>Some methods handled by the base class, others by the subclasses.</a:t>
            </a:r>
            <a:endParaRPr/>
          </a:p>
          <a:p>
            <a:pPr indent="-368300" lvl="1" marL="914400" rtl="0" algn="l">
              <a:spcBef>
                <a:spcPts val="500"/>
              </a:spcBef>
              <a:spcAft>
                <a:spcPts val="0"/>
              </a:spcAft>
              <a:buSzPts val="2200"/>
              <a:buChar char="•"/>
            </a:pPr>
            <a:r>
              <a:rPr lang="sv-SE"/>
              <a:t>The supplied methods are declared abstract.</a:t>
            </a:r>
            <a:endParaRPr/>
          </a:p>
        </p:txBody>
      </p:sp>
      <p:sp>
        <p:nvSpPr>
          <p:cNvPr id="895" name="Google Shape;895;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200"/>
              <a:t>What Does the Template Method Get Us?</a:t>
            </a:r>
            <a:endParaRPr sz="3200"/>
          </a:p>
        </p:txBody>
      </p:sp>
      <p:sp>
        <p:nvSpPr>
          <p:cNvPr id="901" name="Google Shape;901;p68"/>
          <p:cNvSpPr txBox="1"/>
          <p:nvPr>
            <p:ph idx="1" type="body"/>
          </p:nvPr>
        </p:nvSpPr>
        <p:spPr>
          <a:xfrm>
            <a:off x="468900" y="1207950"/>
            <a:ext cx="4223400" cy="3554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400"/>
              <a:t>Original Implementation</a:t>
            </a:r>
            <a:endParaRPr sz="2400"/>
          </a:p>
          <a:p>
            <a:pPr indent="-342900" lvl="0" marL="457200" rtl="0" algn="l">
              <a:spcBef>
                <a:spcPts val="1000"/>
              </a:spcBef>
              <a:spcAft>
                <a:spcPts val="0"/>
              </a:spcAft>
              <a:buSzPts val="1800"/>
              <a:buChar char="•"/>
            </a:pPr>
            <a:r>
              <a:rPr lang="sv-SE" sz="1800"/>
              <a:t>Coffee and Tea control algorithm.</a:t>
            </a:r>
            <a:endParaRPr sz="1800"/>
          </a:p>
          <a:p>
            <a:pPr indent="-342900" lvl="0" marL="457200" rtl="0" algn="l">
              <a:spcBef>
                <a:spcPts val="1000"/>
              </a:spcBef>
              <a:spcAft>
                <a:spcPts val="0"/>
              </a:spcAft>
              <a:buSzPts val="1800"/>
              <a:buChar char="•"/>
            </a:pPr>
            <a:r>
              <a:rPr lang="sv-SE" sz="1800"/>
              <a:t>Code duplicated in Coffee and Tea.</a:t>
            </a:r>
            <a:endParaRPr sz="1800"/>
          </a:p>
          <a:p>
            <a:pPr indent="-342900" lvl="0" marL="457200" rtl="0" algn="l">
              <a:spcBef>
                <a:spcPts val="1000"/>
              </a:spcBef>
              <a:spcAft>
                <a:spcPts val="0"/>
              </a:spcAft>
              <a:buSzPts val="1800"/>
              <a:buChar char="•"/>
            </a:pPr>
            <a:r>
              <a:rPr lang="sv-SE" sz="1800"/>
              <a:t>Changes to algorithm require changes to the subclasses.</a:t>
            </a:r>
            <a:endParaRPr sz="1800"/>
          </a:p>
          <a:p>
            <a:pPr indent="-342900" lvl="0" marL="457200" rtl="0" algn="l">
              <a:spcBef>
                <a:spcPts val="1000"/>
              </a:spcBef>
              <a:spcAft>
                <a:spcPts val="0"/>
              </a:spcAft>
              <a:buSzPts val="1800"/>
              <a:buChar char="•"/>
            </a:pPr>
            <a:r>
              <a:rPr lang="sv-SE" sz="1800"/>
              <a:t>Classes are organized in a structure that requires more work to add a new beverage.</a:t>
            </a:r>
            <a:endParaRPr sz="1800"/>
          </a:p>
          <a:p>
            <a:pPr indent="-342900" lvl="0" marL="457200" rtl="0" algn="l">
              <a:spcBef>
                <a:spcPts val="1000"/>
              </a:spcBef>
              <a:spcAft>
                <a:spcPts val="0"/>
              </a:spcAft>
              <a:buSzPts val="1800"/>
              <a:buChar char="•"/>
            </a:pPr>
            <a:r>
              <a:rPr lang="sv-SE" sz="1800"/>
              <a:t>Knowledge of algorithm and how to implement it distributed over multiple </a:t>
            </a:r>
            <a:r>
              <a:rPr lang="sv-SE" sz="1800"/>
              <a:t>classes</a:t>
            </a:r>
            <a:r>
              <a:rPr lang="sv-SE" sz="1800"/>
              <a:t>.</a:t>
            </a:r>
            <a:endParaRPr sz="1800"/>
          </a:p>
        </p:txBody>
      </p:sp>
      <p:sp>
        <p:nvSpPr>
          <p:cNvPr id="902" name="Google Shape;902;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903" name="Google Shape;903;p68"/>
          <p:cNvSpPr txBox="1"/>
          <p:nvPr>
            <p:ph idx="1" type="body"/>
          </p:nvPr>
        </p:nvSpPr>
        <p:spPr>
          <a:xfrm>
            <a:off x="4692275" y="1207950"/>
            <a:ext cx="4338000" cy="372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Template Method:</a:t>
            </a:r>
            <a:endParaRPr sz="24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CaffeineBeverage controls and protects the algorithm, implements common code.</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Algorithm lives in one place and changes only made there.</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Template Method allows new beverages to be added. They implement specialized methods.</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CaffeineBeverage class contains all </a:t>
            </a:r>
            <a:r>
              <a:rPr lang="sv-SE" sz="1800">
                <a:solidFill>
                  <a:schemeClr val="dk1"/>
                </a:solidFill>
              </a:rPr>
              <a:t>knowledge</a:t>
            </a:r>
            <a:r>
              <a:rPr lang="sv-SE" sz="1800">
                <a:solidFill>
                  <a:schemeClr val="dk1"/>
                </a:solidFill>
              </a:rPr>
              <a:t> about algorithm, relies on subclasses to provide implementations.</a:t>
            </a:r>
            <a:endParaRPr sz="1800">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Template Method Pattern</a:t>
            </a:r>
            <a:endParaRPr/>
          </a:p>
        </p:txBody>
      </p:sp>
      <p:sp>
        <p:nvSpPr>
          <p:cNvPr id="909" name="Google Shape;909;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
            </a:r>
            <a:r>
              <a:rPr lang="sv-SE"/>
              <a:t>efines skeleton of an algorithm in a method, deferring some steps to subclasses.</a:t>
            </a:r>
            <a:endParaRPr/>
          </a:p>
          <a:p>
            <a:pPr indent="-393700" lvl="0" marL="457200" rtl="0" algn="l">
              <a:spcBef>
                <a:spcPts val="1000"/>
              </a:spcBef>
              <a:spcAft>
                <a:spcPts val="0"/>
              </a:spcAft>
              <a:buSzPts val="2600"/>
              <a:buChar char="•"/>
            </a:pPr>
            <a:r>
              <a:rPr lang="sv-SE"/>
              <a:t>Lets subclasses redefine steps of an algorithm without changing the algorithm’s structure.</a:t>
            </a:r>
            <a:endParaRPr/>
          </a:p>
          <a:p>
            <a:pPr indent="-393700" lvl="0" marL="457200" rtl="0" algn="l">
              <a:spcBef>
                <a:spcPts val="1000"/>
              </a:spcBef>
              <a:spcAft>
                <a:spcPts val="0"/>
              </a:spcAft>
              <a:buSzPts val="2600"/>
              <a:buChar char="•"/>
            </a:pPr>
            <a:r>
              <a:rPr lang="sv-SE"/>
              <a:t>A template defines an algorithm as a set of steps. </a:t>
            </a:r>
            <a:endParaRPr/>
          </a:p>
          <a:p>
            <a:pPr indent="-368300" lvl="1" marL="914400" rtl="0" algn="l">
              <a:spcBef>
                <a:spcPts val="500"/>
              </a:spcBef>
              <a:spcAft>
                <a:spcPts val="0"/>
              </a:spcAft>
              <a:buSzPts val="2200"/>
              <a:buChar char="•"/>
            </a:pPr>
            <a:r>
              <a:rPr lang="sv-SE"/>
              <a:t>Abstract steps are implemented by subclasses. </a:t>
            </a:r>
            <a:endParaRPr/>
          </a:p>
          <a:p>
            <a:pPr indent="-368300" lvl="1" marL="914400" rtl="0" algn="l">
              <a:spcBef>
                <a:spcPts val="500"/>
              </a:spcBef>
              <a:spcAft>
                <a:spcPts val="0"/>
              </a:spcAft>
              <a:buSzPts val="2200"/>
              <a:buChar char="•"/>
            </a:pPr>
            <a:r>
              <a:rPr lang="sv-SE"/>
              <a:t>Ensures algorithm’s structure stays unchanged.</a:t>
            </a:r>
            <a:endParaRPr/>
          </a:p>
        </p:txBody>
      </p:sp>
      <p:sp>
        <p:nvSpPr>
          <p:cNvPr id="910" name="Google Shape;910;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Template Method Pattern</a:t>
            </a:r>
            <a:endParaRPr/>
          </a:p>
        </p:txBody>
      </p:sp>
      <p:sp>
        <p:nvSpPr>
          <p:cNvPr id="916" name="Google Shape;916;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917" name="Google Shape;917;p70"/>
          <p:cNvPicPr preferRelativeResize="0"/>
          <p:nvPr/>
        </p:nvPicPr>
        <p:blipFill>
          <a:blip r:embed="rId3">
            <a:alphaModFix/>
          </a:blip>
          <a:stretch>
            <a:fillRect/>
          </a:stretch>
        </p:blipFill>
        <p:spPr>
          <a:xfrm>
            <a:off x="1693725" y="1209842"/>
            <a:ext cx="5756562" cy="37257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Looking Inside the Code</a:t>
            </a:r>
            <a:endParaRPr/>
          </a:p>
        </p:txBody>
      </p:sp>
      <p:sp>
        <p:nvSpPr>
          <p:cNvPr id="923" name="Google Shape;923;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924" name="Google Shape;924;p71"/>
          <p:cNvPicPr preferRelativeResize="0"/>
          <p:nvPr/>
        </p:nvPicPr>
        <p:blipFill>
          <a:blip r:embed="rId3">
            <a:alphaModFix/>
          </a:blip>
          <a:stretch>
            <a:fillRect/>
          </a:stretch>
        </p:blipFill>
        <p:spPr>
          <a:xfrm>
            <a:off x="2311463" y="1182306"/>
            <a:ext cx="4521074" cy="388914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Adding Hooks</a:t>
            </a:r>
            <a:endParaRPr/>
          </a:p>
        </p:txBody>
      </p:sp>
      <p:sp>
        <p:nvSpPr>
          <p:cNvPr id="930" name="Google Shape;930;p72"/>
          <p:cNvSpPr txBox="1"/>
          <p:nvPr>
            <p:ph idx="1" type="body"/>
          </p:nvPr>
        </p:nvSpPr>
        <p:spPr>
          <a:xfrm>
            <a:off x="468900" y="1282400"/>
            <a:ext cx="32232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P</a:t>
            </a:r>
            <a:r>
              <a:rPr lang="sv-SE" sz="2400"/>
              <a:t>arent defines concrete default implementations (</a:t>
            </a:r>
            <a:r>
              <a:rPr b="1" lang="sv-SE" sz="2400"/>
              <a:t>hooks</a:t>
            </a:r>
            <a:r>
              <a:rPr lang="sv-SE" sz="2400"/>
              <a:t>).</a:t>
            </a:r>
            <a:endParaRPr sz="2400"/>
          </a:p>
          <a:p>
            <a:pPr indent="-342900" lvl="1" marL="914400" rtl="0" algn="l">
              <a:spcBef>
                <a:spcPts val="500"/>
              </a:spcBef>
              <a:spcAft>
                <a:spcPts val="0"/>
              </a:spcAft>
              <a:buSzPts val="1800"/>
              <a:buChar char="•"/>
            </a:pPr>
            <a:r>
              <a:rPr lang="sv-SE" sz="1800"/>
              <a:t>Subclasses can override, but do not have to.</a:t>
            </a:r>
            <a:endParaRPr sz="1800"/>
          </a:p>
          <a:p>
            <a:pPr indent="-342900" lvl="1" marL="914400" rtl="0" algn="l">
              <a:spcBef>
                <a:spcPts val="500"/>
              </a:spcBef>
              <a:spcAft>
                <a:spcPts val="0"/>
              </a:spcAft>
              <a:buSzPts val="1800"/>
              <a:buChar char="•"/>
            </a:pPr>
            <a:r>
              <a:rPr lang="sv-SE" sz="1800"/>
              <a:t>Gives subclasses ability to “hook into” the algorithm.</a:t>
            </a:r>
            <a:endParaRPr sz="1800"/>
          </a:p>
        </p:txBody>
      </p:sp>
      <p:sp>
        <p:nvSpPr>
          <p:cNvPr id="931" name="Google Shape;931;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932" name="Google Shape;932;p72"/>
          <p:cNvSpPr/>
          <p:nvPr/>
        </p:nvSpPr>
        <p:spPr>
          <a:xfrm>
            <a:off x="7291025" y="1639978"/>
            <a:ext cx="1616400" cy="110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Coffee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brew()</a:t>
            </a:r>
            <a:endParaRPr sz="1200"/>
          </a:p>
          <a:p>
            <a:pPr indent="0" lvl="0" marL="0" rtl="0" algn="l">
              <a:spcBef>
                <a:spcPts val="0"/>
              </a:spcBef>
              <a:spcAft>
                <a:spcPts val="0"/>
              </a:spcAft>
              <a:buNone/>
            </a:pPr>
            <a:r>
              <a:rPr lang="sv-SE" sz="1200"/>
              <a:t>addCondiments()</a:t>
            </a:r>
            <a:endParaRPr sz="1200"/>
          </a:p>
          <a:p>
            <a:pPr indent="0" lvl="0" marL="0" rtl="0" algn="l">
              <a:spcBef>
                <a:spcPts val="0"/>
              </a:spcBef>
              <a:spcAft>
                <a:spcPts val="0"/>
              </a:spcAft>
              <a:buNone/>
            </a:pPr>
            <a:r>
              <a:rPr lang="sv-SE" sz="1200"/>
              <a:t>wantsCondiments()</a:t>
            </a:r>
            <a:endParaRPr sz="1200"/>
          </a:p>
          <a:p>
            <a:pPr indent="0" lvl="0" marL="0" rtl="0" algn="l">
              <a:spcBef>
                <a:spcPts val="0"/>
              </a:spcBef>
              <a:spcAft>
                <a:spcPts val="0"/>
              </a:spcAft>
              <a:buNone/>
            </a:pPr>
            <a:r>
              <a:rPr lang="sv-SE" sz="1200"/>
              <a:t>getUserInput()</a:t>
            </a:r>
            <a:endParaRPr sz="1200"/>
          </a:p>
        </p:txBody>
      </p:sp>
      <p:cxnSp>
        <p:nvCxnSpPr>
          <p:cNvPr id="933" name="Google Shape;933;p72"/>
          <p:cNvCxnSpPr/>
          <p:nvPr/>
        </p:nvCxnSpPr>
        <p:spPr>
          <a:xfrm>
            <a:off x="7291025" y="1931584"/>
            <a:ext cx="1616400" cy="0"/>
          </a:xfrm>
          <a:prstGeom prst="straightConnector1">
            <a:avLst/>
          </a:prstGeom>
          <a:noFill/>
          <a:ln cap="flat" cmpd="sng" w="9525">
            <a:solidFill>
              <a:schemeClr val="dk2"/>
            </a:solidFill>
            <a:prstDash val="solid"/>
            <a:round/>
            <a:headEnd len="med" w="med" type="none"/>
            <a:tailEnd len="med" w="med" type="none"/>
          </a:ln>
        </p:spPr>
      </p:cxnSp>
      <p:sp>
        <p:nvSpPr>
          <p:cNvPr id="934" name="Google Shape;934;p72"/>
          <p:cNvSpPr/>
          <p:nvPr/>
        </p:nvSpPr>
        <p:spPr>
          <a:xfrm>
            <a:off x="7365800" y="649902"/>
            <a:ext cx="1355700" cy="75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Tea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brew()</a:t>
            </a:r>
            <a:endParaRPr sz="1200"/>
          </a:p>
          <a:p>
            <a:pPr indent="0" lvl="0" marL="0" rtl="0" algn="l">
              <a:spcBef>
                <a:spcPts val="0"/>
              </a:spcBef>
              <a:spcAft>
                <a:spcPts val="0"/>
              </a:spcAft>
              <a:buNone/>
            </a:pPr>
            <a:r>
              <a:rPr lang="sv-SE" sz="1200"/>
              <a:t>addCondiments()</a:t>
            </a:r>
            <a:endParaRPr sz="1200"/>
          </a:p>
        </p:txBody>
      </p:sp>
      <p:cxnSp>
        <p:nvCxnSpPr>
          <p:cNvPr id="935" name="Google Shape;935;p72"/>
          <p:cNvCxnSpPr/>
          <p:nvPr/>
        </p:nvCxnSpPr>
        <p:spPr>
          <a:xfrm>
            <a:off x="7365800" y="877027"/>
            <a:ext cx="1355700" cy="0"/>
          </a:xfrm>
          <a:prstGeom prst="straightConnector1">
            <a:avLst/>
          </a:prstGeom>
          <a:noFill/>
          <a:ln cap="flat" cmpd="sng" w="9525">
            <a:solidFill>
              <a:schemeClr val="dk2"/>
            </a:solidFill>
            <a:prstDash val="solid"/>
            <a:round/>
            <a:headEnd len="med" w="med" type="none"/>
            <a:tailEnd len="med" w="med" type="none"/>
          </a:ln>
        </p:spPr>
      </p:cxnSp>
      <p:sp>
        <p:nvSpPr>
          <p:cNvPr id="936" name="Google Shape;936;p72"/>
          <p:cNvSpPr/>
          <p:nvPr/>
        </p:nvSpPr>
        <p:spPr>
          <a:xfrm>
            <a:off x="5082708" y="749825"/>
            <a:ext cx="1616400" cy="151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sv-SE" sz="1200"/>
              <a:t>CaffeineBeverage</a:t>
            </a:r>
            <a:endParaRPr i="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prepareRecipe()</a:t>
            </a:r>
            <a:endParaRPr sz="1200"/>
          </a:p>
          <a:p>
            <a:pPr indent="0" lvl="0" marL="0" rtl="0" algn="l">
              <a:spcBef>
                <a:spcPts val="0"/>
              </a:spcBef>
              <a:spcAft>
                <a:spcPts val="0"/>
              </a:spcAft>
              <a:buNone/>
            </a:pPr>
            <a:r>
              <a:rPr i="1" lang="sv-SE" sz="1200"/>
              <a:t>brew()</a:t>
            </a:r>
            <a:endParaRPr i="1" sz="1200"/>
          </a:p>
          <a:p>
            <a:pPr indent="0" lvl="0" marL="0" rtl="0" algn="l">
              <a:spcBef>
                <a:spcPts val="0"/>
              </a:spcBef>
              <a:spcAft>
                <a:spcPts val="0"/>
              </a:spcAft>
              <a:buNone/>
            </a:pPr>
            <a:r>
              <a:rPr i="1" lang="sv-SE" sz="1200"/>
              <a:t>addCondiments()</a:t>
            </a:r>
            <a:endParaRPr i="1" sz="1200"/>
          </a:p>
          <a:p>
            <a:pPr indent="0" lvl="0" marL="0" rtl="0" algn="l">
              <a:spcBef>
                <a:spcPts val="0"/>
              </a:spcBef>
              <a:spcAft>
                <a:spcPts val="0"/>
              </a:spcAft>
              <a:buNone/>
            </a:pPr>
            <a:r>
              <a:rPr lang="sv-SE" sz="1200"/>
              <a:t>boilWater()</a:t>
            </a:r>
            <a:endParaRPr sz="1200"/>
          </a:p>
          <a:p>
            <a:pPr indent="0" lvl="0" marL="0" rtl="0" algn="l">
              <a:spcBef>
                <a:spcPts val="0"/>
              </a:spcBef>
              <a:spcAft>
                <a:spcPts val="0"/>
              </a:spcAft>
              <a:buNone/>
            </a:pPr>
            <a:r>
              <a:rPr lang="sv-SE" sz="1200"/>
              <a:t>pourInCup()</a:t>
            </a:r>
            <a:endParaRPr sz="1200"/>
          </a:p>
          <a:p>
            <a:pPr indent="0" lvl="0" marL="0" rtl="0" algn="l">
              <a:spcBef>
                <a:spcPts val="0"/>
              </a:spcBef>
              <a:spcAft>
                <a:spcPts val="0"/>
              </a:spcAft>
              <a:buNone/>
            </a:pPr>
            <a:r>
              <a:rPr lang="sv-SE" sz="1200"/>
              <a:t>wantsCondiments()</a:t>
            </a:r>
            <a:endParaRPr sz="1200"/>
          </a:p>
        </p:txBody>
      </p:sp>
      <p:cxnSp>
        <p:nvCxnSpPr>
          <p:cNvPr id="937" name="Google Shape;937;p72"/>
          <p:cNvCxnSpPr/>
          <p:nvPr/>
        </p:nvCxnSpPr>
        <p:spPr>
          <a:xfrm>
            <a:off x="5082700" y="1042272"/>
            <a:ext cx="1616400" cy="0"/>
          </a:xfrm>
          <a:prstGeom prst="straightConnector1">
            <a:avLst/>
          </a:prstGeom>
          <a:noFill/>
          <a:ln cap="flat" cmpd="sng" w="9525">
            <a:solidFill>
              <a:schemeClr val="dk2"/>
            </a:solidFill>
            <a:prstDash val="solid"/>
            <a:round/>
            <a:headEnd len="med" w="med" type="none"/>
            <a:tailEnd len="med" w="med" type="none"/>
          </a:ln>
        </p:spPr>
      </p:cxnSp>
      <p:cxnSp>
        <p:nvCxnSpPr>
          <p:cNvPr id="938" name="Google Shape;938;p72"/>
          <p:cNvCxnSpPr>
            <a:stCxn id="932" idx="0"/>
            <a:endCxn id="936" idx="3"/>
          </p:cNvCxnSpPr>
          <p:nvPr/>
        </p:nvCxnSpPr>
        <p:spPr>
          <a:xfrm rot="10800000">
            <a:off x="6699125" y="1505578"/>
            <a:ext cx="1400100" cy="134400"/>
          </a:xfrm>
          <a:prstGeom prst="straightConnector1">
            <a:avLst/>
          </a:prstGeom>
          <a:noFill/>
          <a:ln cap="flat" cmpd="sng" w="19050">
            <a:solidFill>
              <a:schemeClr val="dk2"/>
            </a:solidFill>
            <a:prstDash val="solid"/>
            <a:round/>
            <a:headEnd len="med" w="med" type="none"/>
            <a:tailEnd len="med" w="med" type="triangle"/>
          </a:ln>
        </p:spPr>
      </p:cxnSp>
      <p:cxnSp>
        <p:nvCxnSpPr>
          <p:cNvPr id="939" name="Google Shape;939;p72"/>
          <p:cNvCxnSpPr>
            <a:stCxn id="934" idx="1"/>
            <a:endCxn id="936" idx="3"/>
          </p:cNvCxnSpPr>
          <p:nvPr/>
        </p:nvCxnSpPr>
        <p:spPr>
          <a:xfrm flipH="1">
            <a:off x="6699200" y="1029102"/>
            <a:ext cx="666600" cy="476400"/>
          </a:xfrm>
          <a:prstGeom prst="straightConnector1">
            <a:avLst/>
          </a:prstGeom>
          <a:noFill/>
          <a:ln cap="flat" cmpd="sng" w="19050">
            <a:solidFill>
              <a:schemeClr val="dk2"/>
            </a:solidFill>
            <a:prstDash val="solid"/>
            <a:round/>
            <a:headEnd len="med" w="med" type="none"/>
            <a:tailEnd len="med" w="med" type="triangle"/>
          </a:ln>
        </p:spPr>
      </p:cxnSp>
      <p:sp>
        <p:nvSpPr>
          <p:cNvPr id="940" name="Google Shape;940;p72"/>
          <p:cNvSpPr/>
          <p:nvPr/>
        </p:nvSpPr>
        <p:spPr>
          <a:xfrm>
            <a:off x="3779700" y="2345788"/>
            <a:ext cx="2801700" cy="25365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latin typeface="Consolas"/>
                <a:ea typeface="Consolas"/>
                <a:cs typeface="Consolas"/>
                <a:sym typeface="Consolas"/>
              </a:rPr>
              <a:t>void prepareRecipe(){</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boilWater();</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brew()</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pourInCup();</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if(wantsCondiments()){ </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addCondiments();</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boolean wantsCondiments(){</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return true;</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a:t>
            </a:r>
            <a:endParaRPr sz="1200">
              <a:latin typeface="Consolas"/>
              <a:ea typeface="Consolas"/>
              <a:cs typeface="Consolas"/>
              <a:sym typeface="Consolas"/>
            </a:endParaRPr>
          </a:p>
        </p:txBody>
      </p:sp>
      <p:cxnSp>
        <p:nvCxnSpPr>
          <p:cNvPr id="941" name="Google Shape;941;p72"/>
          <p:cNvCxnSpPr/>
          <p:nvPr/>
        </p:nvCxnSpPr>
        <p:spPr>
          <a:xfrm flipH="1" rot="10800000">
            <a:off x="4266775" y="1247000"/>
            <a:ext cx="867000" cy="1100700"/>
          </a:xfrm>
          <a:prstGeom prst="straightConnector1">
            <a:avLst/>
          </a:prstGeom>
          <a:noFill/>
          <a:ln cap="flat" cmpd="sng" w="19050">
            <a:solidFill>
              <a:schemeClr val="dk2"/>
            </a:solidFill>
            <a:prstDash val="dash"/>
            <a:round/>
            <a:headEnd len="med" w="med" type="none"/>
            <a:tailEnd len="med" w="med" type="none"/>
          </a:ln>
        </p:spPr>
      </p:cxnSp>
      <p:sp>
        <p:nvSpPr>
          <p:cNvPr id="942" name="Google Shape;942;p72"/>
          <p:cNvSpPr/>
          <p:nvPr/>
        </p:nvSpPr>
        <p:spPr>
          <a:xfrm>
            <a:off x="6156625" y="3098250"/>
            <a:ext cx="2948700" cy="17238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latin typeface="Consolas"/>
                <a:ea typeface="Consolas"/>
                <a:cs typeface="Consolas"/>
                <a:sym typeface="Consolas"/>
              </a:rPr>
              <a:t>boolean wantsCondiments(){</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String answer = getUserInput();</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if answer.equals(“yes”)</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return true;</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else</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  return false;</a:t>
            </a:r>
            <a:endParaRPr sz="1200">
              <a:latin typeface="Consolas"/>
              <a:ea typeface="Consolas"/>
              <a:cs typeface="Consolas"/>
              <a:sym typeface="Consolas"/>
            </a:endParaRPr>
          </a:p>
          <a:p>
            <a:pPr indent="0" lvl="0" marL="0" rtl="0" algn="l">
              <a:spcBef>
                <a:spcPts val="0"/>
              </a:spcBef>
              <a:spcAft>
                <a:spcPts val="0"/>
              </a:spcAft>
              <a:buNone/>
            </a:pPr>
            <a:r>
              <a:rPr lang="sv-SE" sz="1200">
                <a:latin typeface="Consolas"/>
                <a:ea typeface="Consolas"/>
                <a:cs typeface="Consolas"/>
                <a:sym typeface="Consolas"/>
              </a:rPr>
              <a:t>}</a:t>
            </a:r>
            <a:endParaRPr sz="1200">
              <a:latin typeface="Consolas"/>
              <a:ea typeface="Consolas"/>
              <a:cs typeface="Consolas"/>
              <a:sym typeface="Consolas"/>
            </a:endParaRPr>
          </a:p>
        </p:txBody>
      </p:sp>
      <p:cxnSp>
        <p:nvCxnSpPr>
          <p:cNvPr id="943" name="Google Shape;943;p72"/>
          <p:cNvCxnSpPr>
            <a:stCxn id="942" idx="0"/>
          </p:cNvCxnSpPr>
          <p:nvPr/>
        </p:nvCxnSpPr>
        <p:spPr>
          <a:xfrm flipH="1" rot="10800000">
            <a:off x="7630975" y="2454750"/>
            <a:ext cx="662400" cy="643500"/>
          </a:xfrm>
          <a:prstGeom prst="straightConnector1">
            <a:avLst/>
          </a:prstGeom>
          <a:noFill/>
          <a:ln cap="flat" cmpd="sng" w="19050">
            <a:solidFill>
              <a:schemeClr val="dk2"/>
            </a:solidFill>
            <a:prstDash val="dash"/>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not interfaces?</a:t>
            </a:r>
            <a:endParaRPr sz="3000"/>
          </a:p>
        </p:txBody>
      </p:sp>
      <p:sp>
        <p:nvSpPr>
          <p:cNvPr id="153" name="Google Shape;153;p19"/>
          <p:cNvSpPr/>
          <p:nvPr/>
        </p:nvSpPr>
        <p:spPr>
          <a:xfrm>
            <a:off x="5217450" y="1239075"/>
            <a:ext cx="1950000" cy="122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swim()</a:t>
            </a:r>
            <a:endParaRPr/>
          </a:p>
          <a:p>
            <a:pPr indent="0" lvl="0" marL="0" rtl="0" algn="l">
              <a:spcBef>
                <a:spcPts val="0"/>
              </a:spcBef>
              <a:spcAft>
                <a:spcPts val="0"/>
              </a:spcAft>
              <a:buNone/>
            </a:pPr>
            <a:r>
              <a:rPr i="1" lang="sv-SE"/>
              <a:t>display()</a:t>
            </a:r>
            <a:endParaRPr i="1"/>
          </a:p>
          <a:p>
            <a:pPr indent="0" lvl="0" marL="0" rtl="0" algn="l">
              <a:spcBef>
                <a:spcPts val="0"/>
              </a:spcBef>
              <a:spcAft>
                <a:spcPts val="0"/>
              </a:spcAft>
              <a:buNone/>
            </a:pPr>
            <a:r>
              <a:t/>
            </a:r>
            <a:endParaRPr/>
          </a:p>
          <a:p>
            <a:pPr indent="0" lvl="0" marL="0" rtl="0" algn="l">
              <a:spcBef>
                <a:spcPts val="0"/>
              </a:spcBef>
              <a:spcAft>
                <a:spcPts val="0"/>
              </a:spcAft>
              <a:buNone/>
            </a:pPr>
            <a:r>
              <a:rPr lang="sv-SE"/>
              <a:t>// Other Methods</a:t>
            </a:r>
            <a:endParaRPr/>
          </a:p>
        </p:txBody>
      </p:sp>
      <p:cxnSp>
        <p:nvCxnSpPr>
          <p:cNvPr id="154" name="Google Shape;154;p19"/>
          <p:cNvCxnSpPr/>
          <p:nvPr/>
        </p:nvCxnSpPr>
        <p:spPr>
          <a:xfrm>
            <a:off x="5220456" y="1541551"/>
            <a:ext cx="1944000" cy="0"/>
          </a:xfrm>
          <a:prstGeom prst="straightConnector1">
            <a:avLst/>
          </a:prstGeom>
          <a:noFill/>
          <a:ln cap="flat" cmpd="sng" w="19050">
            <a:solidFill>
              <a:schemeClr val="dk2"/>
            </a:solidFill>
            <a:prstDash val="solid"/>
            <a:round/>
            <a:headEnd len="med" w="med" type="none"/>
            <a:tailEnd len="med" w="med" type="none"/>
          </a:ln>
        </p:spPr>
      </p:cxnSp>
      <p:sp>
        <p:nvSpPr>
          <p:cNvPr id="155" name="Google Shape;155;p19"/>
          <p:cNvSpPr/>
          <p:nvPr/>
        </p:nvSpPr>
        <p:spPr>
          <a:xfrm>
            <a:off x="460575" y="3188728"/>
            <a:ext cx="1950000" cy="110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rPr lang="sv-SE"/>
              <a:t>fly() { .. }</a:t>
            </a:r>
            <a:endParaRPr/>
          </a:p>
          <a:p>
            <a:pPr indent="0" lvl="0" marL="0" rtl="0" algn="l">
              <a:spcBef>
                <a:spcPts val="0"/>
              </a:spcBef>
              <a:spcAft>
                <a:spcPts val="0"/>
              </a:spcAft>
              <a:buNone/>
            </a:pPr>
            <a:r>
              <a:rPr lang="sv-SE"/>
              <a:t>quack() { .. }</a:t>
            </a:r>
            <a:endParaRPr/>
          </a:p>
        </p:txBody>
      </p:sp>
      <p:cxnSp>
        <p:nvCxnSpPr>
          <p:cNvPr id="156" name="Google Shape;156;p19"/>
          <p:cNvCxnSpPr/>
          <p:nvPr/>
        </p:nvCxnSpPr>
        <p:spPr>
          <a:xfrm>
            <a:off x="463575" y="3489162"/>
            <a:ext cx="1944000" cy="0"/>
          </a:xfrm>
          <a:prstGeom prst="straightConnector1">
            <a:avLst/>
          </a:prstGeom>
          <a:noFill/>
          <a:ln cap="flat" cmpd="sng" w="19050">
            <a:solidFill>
              <a:schemeClr val="dk2"/>
            </a:solidFill>
            <a:prstDash val="solid"/>
            <a:round/>
            <a:headEnd len="med" w="med" type="none"/>
            <a:tailEnd len="med" w="med" type="none"/>
          </a:ln>
        </p:spPr>
      </p:cxnSp>
      <p:sp>
        <p:nvSpPr>
          <p:cNvPr id="157" name="Google Shape;157;p19"/>
          <p:cNvSpPr/>
          <p:nvPr/>
        </p:nvSpPr>
        <p:spPr>
          <a:xfrm>
            <a:off x="2597250" y="3188728"/>
            <a:ext cx="1950000" cy="110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RedheadDuck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rPr lang="sv-SE"/>
              <a:t>fly() { .. }</a:t>
            </a:r>
            <a:endParaRPr/>
          </a:p>
          <a:p>
            <a:pPr indent="0" lvl="0" marL="0" rtl="0" algn="l">
              <a:spcBef>
                <a:spcPts val="0"/>
              </a:spcBef>
              <a:spcAft>
                <a:spcPts val="0"/>
              </a:spcAft>
              <a:buNone/>
            </a:pPr>
            <a:r>
              <a:rPr lang="sv-SE"/>
              <a:t>quack { .. }</a:t>
            </a:r>
            <a:endParaRPr/>
          </a:p>
        </p:txBody>
      </p:sp>
      <p:cxnSp>
        <p:nvCxnSpPr>
          <p:cNvPr id="158" name="Google Shape;158;p19"/>
          <p:cNvCxnSpPr/>
          <p:nvPr/>
        </p:nvCxnSpPr>
        <p:spPr>
          <a:xfrm>
            <a:off x="2603215" y="3489162"/>
            <a:ext cx="1944000" cy="0"/>
          </a:xfrm>
          <a:prstGeom prst="straightConnector1">
            <a:avLst/>
          </a:prstGeom>
          <a:noFill/>
          <a:ln cap="flat" cmpd="sng" w="19050">
            <a:solidFill>
              <a:schemeClr val="dk2"/>
            </a:solidFill>
            <a:prstDash val="solid"/>
            <a:round/>
            <a:headEnd len="med" w="med" type="none"/>
            <a:tailEnd len="med" w="med" type="none"/>
          </a:ln>
        </p:spPr>
      </p:cxnSp>
      <p:cxnSp>
        <p:nvCxnSpPr>
          <p:cNvPr id="159" name="Google Shape;159;p19"/>
          <p:cNvCxnSpPr>
            <a:stCxn id="155" idx="0"/>
            <a:endCxn id="153" idx="2"/>
          </p:cNvCxnSpPr>
          <p:nvPr/>
        </p:nvCxnSpPr>
        <p:spPr>
          <a:xfrm flipH="1" rot="10800000">
            <a:off x="1435575" y="2465428"/>
            <a:ext cx="4756800" cy="723300"/>
          </a:xfrm>
          <a:prstGeom prst="straightConnector1">
            <a:avLst/>
          </a:prstGeom>
          <a:noFill/>
          <a:ln cap="flat" cmpd="sng" w="28575">
            <a:solidFill>
              <a:schemeClr val="dk2"/>
            </a:solidFill>
            <a:prstDash val="solid"/>
            <a:round/>
            <a:headEnd len="med" w="med" type="none"/>
            <a:tailEnd len="med" w="med" type="triangle"/>
          </a:ln>
        </p:spPr>
      </p:cxnSp>
      <p:cxnSp>
        <p:nvCxnSpPr>
          <p:cNvPr id="160" name="Google Shape;160;p19"/>
          <p:cNvCxnSpPr>
            <a:stCxn id="157" idx="0"/>
            <a:endCxn id="153" idx="2"/>
          </p:cNvCxnSpPr>
          <p:nvPr/>
        </p:nvCxnSpPr>
        <p:spPr>
          <a:xfrm flipH="1" rot="10800000">
            <a:off x="3572250" y="2465428"/>
            <a:ext cx="2620200" cy="723300"/>
          </a:xfrm>
          <a:prstGeom prst="straightConnector1">
            <a:avLst/>
          </a:prstGeom>
          <a:noFill/>
          <a:ln cap="flat" cmpd="sng" w="28575">
            <a:solidFill>
              <a:schemeClr val="dk2"/>
            </a:solidFill>
            <a:prstDash val="solid"/>
            <a:round/>
            <a:headEnd len="med" w="med" type="none"/>
            <a:tailEnd len="med" w="med" type="triangle"/>
          </a:ln>
        </p:spPr>
      </p:cxnSp>
      <p:cxnSp>
        <p:nvCxnSpPr>
          <p:cNvPr id="161" name="Google Shape;161;p19"/>
          <p:cNvCxnSpPr>
            <a:stCxn id="162" idx="0"/>
            <a:endCxn id="153" idx="2"/>
          </p:cNvCxnSpPr>
          <p:nvPr/>
        </p:nvCxnSpPr>
        <p:spPr>
          <a:xfrm flipH="1" rot="10800000">
            <a:off x="5643725" y="2465546"/>
            <a:ext cx="548700" cy="801000"/>
          </a:xfrm>
          <a:prstGeom prst="straightConnector1">
            <a:avLst/>
          </a:prstGeom>
          <a:noFill/>
          <a:ln cap="flat" cmpd="sng" w="28575">
            <a:solidFill>
              <a:schemeClr val="dk2"/>
            </a:solidFill>
            <a:prstDash val="solid"/>
            <a:round/>
            <a:headEnd len="med" w="med" type="none"/>
            <a:tailEnd len="med" w="med" type="triangle"/>
          </a:ln>
        </p:spPr>
      </p:cxnSp>
      <p:sp>
        <p:nvSpPr>
          <p:cNvPr id="162" name="Google Shape;162;p19"/>
          <p:cNvSpPr/>
          <p:nvPr/>
        </p:nvSpPr>
        <p:spPr>
          <a:xfrm>
            <a:off x="4668725" y="3266546"/>
            <a:ext cx="1950000" cy="862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RubberDuck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rPr lang="sv-SE"/>
              <a:t>quack() {... }</a:t>
            </a:r>
            <a:endParaRPr/>
          </a:p>
        </p:txBody>
      </p:sp>
      <p:cxnSp>
        <p:nvCxnSpPr>
          <p:cNvPr id="163" name="Google Shape;163;p19"/>
          <p:cNvCxnSpPr/>
          <p:nvPr/>
        </p:nvCxnSpPr>
        <p:spPr>
          <a:xfrm>
            <a:off x="4671747" y="3542632"/>
            <a:ext cx="1944000" cy="0"/>
          </a:xfrm>
          <a:prstGeom prst="straightConnector1">
            <a:avLst/>
          </a:prstGeom>
          <a:noFill/>
          <a:ln cap="flat" cmpd="sng" w="19050">
            <a:solidFill>
              <a:schemeClr val="dk2"/>
            </a:solidFill>
            <a:prstDash val="solid"/>
            <a:round/>
            <a:headEnd len="med" w="med" type="none"/>
            <a:tailEnd len="med" w="med" type="none"/>
          </a:ln>
        </p:spPr>
      </p:cxnSp>
      <p:sp>
        <p:nvSpPr>
          <p:cNvPr id="164" name="Google Shape;164;p19"/>
          <p:cNvSpPr/>
          <p:nvPr/>
        </p:nvSpPr>
        <p:spPr>
          <a:xfrm>
            <a:off x="6740225" y="3266550"/>
            <a:ext cx="1950000" cy="80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WoodenDuck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 </a:t>
            </a:r>
            <a:endParaRPr/>
          </a:p>
          <a:p>
            <a:pPr indent="0" lvl="0" marL="0" rtl="0" algn="l">
              <a:spcBef>
                <a:spcPts val="0"/>
              </a:spcBef>
              <a:spcAft>
                <a:spcPts val="0"/>
              </a:spcAft>
              <a:buNone/>
            </a:pPr>
            <a:r>
              <a:t/>
            </a:r>
            <a:endParaRPr/>
          </a:p>
        </p:txBody>
      </p:sp>
      <p:cxnSp>
        <p:nvCxnSpPr>
          <p:cNvPr id="165" name="Google Shape;165;p19"/>
          <p:cNvCxnSpPr/>
          <p:nvPr/>
        </p:nvCxnSpPr>
        <p:spPr>
          <a:xfrm>
            <a:off x="6740203" y="3542632"/>
            <a:ext cx="1944000" cy="0"/>
          </a:xfrm>
          <a:prstGeom prst="straightConnector1">
            <a:avLst/>
          </a:prstGeom>
          <a:noFill/>
          <a:ln cap="flat" cmpd="sng" w="19050">
            <a:solidFill>
              <a:schemeClr val="dk2"/>
            </a:solidFill>
            <a:prstDash val="solid"/>
            <a:round/>
            <a:headEnd len="med" w="med" type="none"/>
            <a:tailEnd len="med" w="med" type="none"/>
          </a:ln>
        </p:spPr>
      </p:cxnSp>
      <p:cxnSp>
        <p:nvCxnSpPr>
          <p:cNvPr id="166" name="Google Shape;166;p19"/>
          <p:cNvCxnSpPr>
            <a:stCxn id="164" idx="0"/>
            <a:endCxn id="153" idx="2"/>
          </p:cNvCxnSpPr>
          <p:nvPr/>
        </p:nvCxnSpPr>
        <p:spPr>
          <a:xfrm rot="10800000">
            <a:off x="6192425" y="2465550"/>
            <a:ext cx="1522800" cy="801000"/>
          </a:xfrm>
          <a:prstGeom prst="straightConnector1">
            <a:avLst/>
          </a:prstGeom>
          <a:noFill/>
          <a:ln cap="flat" cmpd="sng" w="28575">
            <a:solidFill>
              <a:schemeClr val="dk2"/>
            </a:solidFill>
            <a:prstDash val="solid"/>
            <a:round/>
            <a:headEnd len="med" w="med" type="none"/>
            <a:tailEnd len="med" w="med" type="triangle"/>
          </a:ln>
        </p:spPr>
      </p:cxnSp>
      <p:sp>
        <p:nvSpPr>
          <p:cNvPr id="167" name="Google Shape;167;p19"/>
          <p:cNvSpPr/>
          <p:nvPr/>
        </p:nvSpPr>
        <p:spPr>
          <a:xfrm>
            <a:off x="453775" y="1380425"/>
            <a:ext cx="1699800" cy="98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a:t>
            </a:r>
            <a:endParaRPr b="1" i="1"/>
          </a:p>
          <a:p>
            <a:pPr indent="0" lvl="0" marL="0" rtl="0" algn="ctr">
              <a:spcBef>
                <a:spcPts val="0"/>
              </a:spcBef>
              <a:spcAft>
                <a:spcPts val="0"/>
              </a:spcAft>
              <a:buNone/>
            </a:pPr>
            <a:r>
              <a:rPr b="1" i="1" lang="sv-SE"/>
              <a:t>Flyable</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fly() </a:t>
            </a:r>
            <a:endParaRPr i="1"/>
          </a:p>
          <a:p>
            <a:pPr indent="0" lvl="0" marL="0" rtl="0" algn="l">
              <a:spcBef>
                <a:spcPts val="0"/>
              </a:spcBef>
              <a:spcAft>
                <a:spcPts val="0"/>
              </a:spcAft>
              <a:buNone/>
            </a:pPr>
            <a:r>
              <a:t/>
            </a:r>
            <a:endParaRPr/>
          </a:p>
        </p:txBody>
      </p:sp>
      <p:cxnSp>
        <p:nvCxnSpPr>
          <p:cNvPr id="168" name="Google Shape;168;p19"/>
          <p:cNvCxnSpPr/>
          <p:nvPr/>
        </p:nvCxnSpPr>
        <p:spPr>
          <a:xfrm>
            <a:off x="456326" y="1863970"/>
            <a:ext cx="1694700" cy="0"/>
          </a:xfrm>
          <a:prstGeom prst="straightConnector1">
            <a:avLst/>
          </a:prstGeom>
          <a:noFill/>
          <a:ln cap="flat" cmpd="sng" w="19050">
            <a:solidFill>
              <a:schemeClr val="dk2"/>
            </a:solidFill>
            <a:prstDash val="solid"/>
            <a:round/>
            <a:headEnd len="med" w="med" type="none"/>
            <a:tailEnd len="med" w="med" type="none"/>
          </a:ln>
        </p:spPr>
      </p:cxnSp>
      <p:sp>
        <p:nvSpPr>
          <p:cNvPr id="169" name="Google Shape;169;p19"/>
          <p:cNvSpPr/>
          <p:nvPr/>
        </p:nvSpPr>
        <p:spPr>
          <a:xfrm>
            <a:off x="2799375" y="1337575"/>
            <a:ext cx="1553100" cy="98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a:t>
            </a:r>
            <a:endParaRPr b="1" i="1"/>
          </a:p>
          <a:p>
            <a:pPr indent="0" lvl="0" marL="0" rtl="0" algn="ctr">
              <a:spcBef>
                <a:spcPts val="0"/>
              </a:spcBef>
              <a:spcAft>
                <a:spcPts val="0"/>
              </a:spcAft>
              <a:buNone/>
            </a:pPr>
            <a:r>
              <a:rPr b="1" i="1" lang="sv-SE"/>
              <a:t>Quackable</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quack()  </a:t>
            </a:r>
            <a:endParaRPr i="1"/>
          </a:p>
          <a:p>
            <a:pPr indent="0" lvl="0" marL="0" rtl="0" algn="l">
              <a:spcBef>
                <a:spcPts val="0"/>
              </a:spcBef>
              <a:spcAft>
                <a:spcPts val="0"/>
              </a:spcAft>
              <a:buNone/>
            </a:pPr>
            <a:r>
              <a:t/>
            </a:r>
            <a:endParaRPr i="1"/>
          </a:p>
        </p:txBody>
      </p:sp>
      <p:cxnSp>
        <p:nvCxnSpPr>
          <p:cNvPr id="170" name="Google Shape;170;p19"/>
          <p:cNvCxnSpPr/>
          <p:nvPr/>
        </p:nvCxnSpPr>
        <p:spPr>
          <a:xfrm>
            <a:off x="2804375" y="1843165"/>
            <a:ext cx="1548300" cy="0"/>
          </a:xfrm>
          <a:prstGeom prst="straightConnector1">
            <a:avLst/>
          </a:prstGeom>
          <a:noFill/>
          <a:ln cap="flat" cmpd="sng" w="19050">
            <a:solidFill>
              <a:schemeClr val="dk2"/>
            </a:solidFill>
            <a:prstDash val="solid"/>
            <a:round/>
            <a:headEnd len="med" w="med" type="none"/>
            <a:tailEnd len="med" w="med" type="none"/>
          </a:ln>
        </p:spPr>
      </p:cxnSp>
      <p:cxnSp>
        <p:nvCxnSpPr>
          <p:cNvPr id="171" name="Google Shape;171;p19"/>
          <p:cNvCxnSpPr>
            <a:stCxn id="155" idx="0"/>
            <a:endCxn id="167" idx="2"/>
          </p:cNvCxnSpPr>
          <p:nvPr/>
        </p:nvCxnSpPr>
        <p:spPr>
          <a:xfrm rot="10800000">
            <a:off x="1303575" y="2369428"/>
            <a:ext cx="132000" cy="819300"/>
          </a:xfrm>
          <a:prstGeom prst="straightConnector1">
            <a:avLst/>
          </a:prstGeom>
          <a:noFill/>
          <a:ln cap="flat" cmpd="sng" w="28575">
            <a:solidFill>
              <a:schemeClr val="dk2"/>
            </a:solidFill>
            <a:prstDash val="dot"/>
            <a:round/>
            <a:headEnd len="med" w="med" type="none"/>
            <a:tailEnd len="med" w="med" type="triangle"/>
          </a:ln>
        </p:spPr>
      </p:cxnSp>
      <p:cxnSp>
        <p:nvCxnSpPr>
          <p:cNvPr id="172" name="Google Shape;172;p19"/>
          <p:cNvCxnSpPr>
            <a:stCxn id="157" idx="0"/>
            <a:endCxn id="167" idx="2"/>
          </p:cNvCxnSpPr>
          <p:nvPr/>
        </p:nvCxnSpPr>
        <p:spPr>
          <a:xfrm rot="10800000">
            <a:off x="1303650" y="2369428"/>
            <a:ext cx="2268600" cy="819300"/>
          </a:xfrm>
          <a:prstGeom prst="straightConnector1">
            <a:avLst/>
          </a:prstGeom>
          <a:noFill/>
          <a:ln cap="flat" cmpd="sng" w="28575">
            <a:solidFill>
              <a:schemeClr val="dk2"/>
            </a:solidFill>
            <a:prstDash val="dot"/>
            <a:round/>
            <a:headEnd len="med" w="med" type="none"/>
            <a:tailEnd len="med" w="med" type="triangle"/>
          </a:ln>
        </p:spPr>
      </p:cxnSp>
      <p:cxnSp>
        <p:nvCxnSpPr>
          <p:cNvPr id="173" name="Google Shape;173;p19"/>
          <p:cNvCxnSpPr>
            <a:stCxn id="155" idx="0"/>
            <a:endCxn id="169" idx="2"/>
          </p:cNvCxnSpPr>
          <p:nvPr/>
        </p:nvCxnSpPr>
        <p:spPr>
          <a:xfrm flipH="1" rot="10800000">
            <a:off x="1435575" y="2326528"/>
            <a:ext cx="2140500" cy="862200"/>
          </a:xfrm>
          <a:prstGeom prst="straightConnector1">
            <a:avLst/>
          </a:prstGeom>
          <a:noFill/>
          <a:ln cap="flat" cmpd="sng" w="28575">
            <a:solidFill>
              <a:schemeClr val="dk2"/>
            </a:solidFill>
            <a:prstDash val="dot"/>
            <a:round/>
            <a:headEnd len="med" w="med" type="none"/>
            <a:tailEnd len="med" w="med" type="triangle"/>
          </a:ln>
        </p:spPr>
      </p:cxnSp>
      <p:cxnSp>
        <p:nvCxnSpPr>
          <p:cNvPr id="174" name="Google Shape;174;p19"/>
          <p:cNvCxnSpPr>
            <a:stCxn id="162" idx="0"/>
            <a:endCxn id="169" idx="2"/>
          </p:cNvCxnSpPr>
          <p:nvPr/>
        </p:nvCxnSpPr>
        <p:spPr>
          <a:xfrm rot="10800000">
            <a:off x="3575825" y="2326646"/>
            <a:ext cx="2067900" cy="939900"/>
          </a:xfrm>
          <a:prstGeom prst="straightConnector1">
            <a:avLst/>
          </a:prstGeom>
          <a:noFill/>
          <a:ln cap="flat" cmpd="sng" w="28575">
            <a:solidFill>
              <a:schemeClr val="dk2"/>
            </a:solidFill>
            <a:prstDash val="dot"/>
            <a:round/>
            <a:headEnd len="med" w="med" type="none"/>
            <a:tailEnd len="med" w="med" type="triangle"/>
          </a:ln>
        </p:spPr>
      </p:cxnSp>
      <p:cxnSp>
        <p:nvCxnSpPr>
          <p:cNvPr id="175" name="Google Shape;175;p19"/>
          <p:cNvCxnSpPr>
            <a:stCxn id="157" idx="0"/>
            <a:endCxn id="169" idx="2"/>
          </p:cNvCxnSpPr>
          <p:nvPr/>
        </p:nvCxnSpPr>
        <p:spPr>
          <a:xfrm flipH="1" rot="10800000">
            <a:off x="3572250" y="2326528"/>
            <a:ext cx="3600" cy="862200"/>
          </a:xfrm>
          <a:prstGeom prst="straightConnector1">
            <a:avLst/>
          </a:prstGeom>
          <a:noFill/>
          <a:ln cap="flat" cmpd="sng" w="28575">
            <a:solidFill>
              <a:schemeClr val="dk2"/>
            </a:solidFill>
            <a:prstDash val="dot"/>
            <a:round/>
            <a:headEnd len="med" w="med" type="none"/>
            <a:tailEnd len="med" w="med" type="triangle"/>
          </a:ln>
        </p:spPr>
      </p:cxnSp>
      <p:sp>
        <p:nvSpPr>
          <p:cNvPr id="176" name="Google Shape;176;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Hollywood Principle</a:t>
            </a:r>
            <a:endParaRPr/>
          </a:p>
        </p:txBody>
      </p:sp>
      <p:sp>
        <p:nvSpPr>
          <p:cNvPr id="949" name="Google Shape;949;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Don’t call us, we’ll call you.</a:t>
            </a:r>
            <a:endParaRPr b="1"/>
          </a:p>
          <a:p>
            <a:pPr indent="-393700" lvl="0" marL="457200" rtl="0" algn="l">
              <a:spcBef>
                <a:spcPts val="1000"/>
              </a:spcBef>
              <a:spcAft>
                <a:spcPts val="0"/>
              </a:spcAft>
              <a:buSzPts val="2600"/>
              <a:buChar char="•"/>
            </a:pPr>
            <a:r>
              <a:rPr lang="sv-SE"/>
              <a:t>Prevents “dependency rot”.</a:t>
            </a:r>
            <a:endParaRPr/>
          </a:p>
          <a:p>
            <a:pPr indent="-368300" lvl="1" marL="914400" rtl="0" algn="l">
              <a:spcBef>
                <a:spcPts val="500"/>
              </a:spcBef>
              <a:spcAft>
                <a:spcPts val="0"/>
              </a:spcAft>
              <a:buSzPts val="2200"/>
              <a:buChar char="•"/>
            </a:pPr>
            <a:r>
              <a:rPr lang="sv-SE"/>
              <a:t>High-level components depend on low-level components, low-level depend on high level.</a:t>
            </a:r>
            <a:endParaRPr/>
          </a:p>
          <a:p>
            <a:pPr indent="-393700" lvl="0" marL="457200" rtl="0" algn="l">
              <a:spcBef>
                <a:spcPts val="1000"/>
              </a:spcBef>
              <a:spcAft>
                <a:spcPts val="0"/>
              </a:spcAft>
              <a:buSzPts val="2600"/>
              <a:buChar char="•"/>
            </a:pPr>
            <a:r>
              <a:rPr lang="sv-SE"/>
              <a:t>Allows low-level components to hook into a system, but high-level components decide when and how they are needed.</a:t>
            </a:r>
            <a:endParaRPr/>
          </a:p>
        </p:txBody>
      </p:sp>
      <p:sp>
        <p:nvSpPr>
          <p:cNvPr id="950" name="Google Shape;950;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Principles of Design</a:t>
            </a:r>
            <a:endParaRPr/>
          </a:p>
        </p:txBody>
      </p:sp>
      <p:sp>
        <p:nvSpPr>
          <p:cNvPr id="956" name="Google Shape;956;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AutoNum type="arabicPeriod"/>
            </a:pPr>
            <a:r>
              <a:rPr lang="sv-SE"/>
              <a:t>Identify aspects that vary and encapsulate them away from what doesn’t. </a:t>
            </a:r>
            <a:endParaRPr/>
          </a:p>
          <a:p>
            <a:pPr indent="-393700" lvl="0" marL="457200" rtl="0" algn="l">
              <a:spcBef>
                <a:spcPts val="1000"/>
              </a:spcBef>
              <a:spcAft>
                <a:spcPts val="0"/>
              </a:spcAft>
              <a:buSzPts val="2600"/>
              <a:buAutoNum type="arabicPeriod"/>
            </a:pPr>
            <a:r>
              <a:rPr lang="sv-SE"/>
              <a:t>Program to interface rather than implementation.</a:t>
            </a:r>
            <a:endParaRPr/>
          </a:p>
          <a:p>
            <a:pPr indent="-393700" lvl="0" marL="457200" rtl="0" algn="l">
              <a:spcBef>
                <a:spcPts val="1000"/>
              </a:spcBef>
              <a:spcAft>
                <a:spcPts val="0"/>
              </a:spcAft>
              <a:buSzPts val="2600"/>
              <a:buAutoNum type="arabicPeriod"/>
            </a:pPr>
            <a:r>
              <a:rPr lang="sv-SE"/>
              <a:t>Favor composition over inheritance.</a:t>
            </a:r>
            <a:endParaRPr/>
          </a:p>
          <a:p>
            <a:pPr indent="-393700" lvl="0" marL="457200" rtl="0" algn="l">
              <a:spcBef>
                <a:spcPts val="1000"/>
              </a:spcBef>
              <a:spcAft>
                <a:spcPts val="0"/>
              </a:spcAft>
              <a:buSzPts val="2600"/>
              <a:buAutoNum type="arabicPeriod"/>
            </a:pPr>
            <a:r>
              <a:rPr lang="sv-SE"/>
              <a:t>Open for extension, but closed for modification.</a:t>
            </a:r>
            <a:endParaRPr/>
          </a:p>
          <a:p>
            <a:pPr indent="-393700" lvl="0" marL="457200" rtl="0" algn="l">
              <a:spcBef>
                <a:spcPts val="1000"/>
              </a:spcBef>
              <a:spcAft>
                <a:spcPts val="0"/>
              </a:spcAft>
              <a:buSzPts val="2600"/>
              <a:buAutoNum type="arabicPeriod"/>
            </a:pPr>
            <a:r>
              <a:rPr lang="sv-SE"/>
              <a:t>Talk only to your immediate friends.</a:t>
            </a:r>
            <a:endParaRPr/>
          </a:p>
          <a:p>
            <a:pPr indent="-393700" lvl="0" marL="457200" rtl="0" algn="l">
              <a:spcBef>
                <a:spcPts val="1000"/>
              </a:spcBef>
              <a:spcAft>
                <a:spcPts val="0"/>
              </a:spcAft>
              <a:buSzPts val="2600"/>
              <a:buAutoNum type="arabicPeriod"/>
            </a:pPr>
            <a:r>
              <a:rPr lang="sv-SE"/>
              <a:t>Don’t call us, we’ll call you.</a:t>
            </a:r>
            <a:endParaRPr/>
          </a:p>
        </p:txBody>
      </p:sp>
      <p:sp>
        <p:nvSpPr>
          <p:cNvPr id="957" name="Google Shape;957;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not use a design pattern?</a:t>
            </a:r>
            <a:endParaRPr/>
          </a:p>
        </p:txBody>
      </p:sp>
      <p:sp>
        <p:nvSpPr>
          <p:cNvPr id="963" name="Google Shape;963;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Potentially over-engineered solution.</a:t>
            </a:r>
            <a:endParaRPr/>
          </a:p>
          <a:p>
            <a:pPr indent="-393700" lvl="0" marL="457200" rtl="0" algn="l">
              <a:spcBef>
                <a:spcPts val="0"/>
              </a:spcBef>
              <a:spcAft>
                <a:spcPts val="0"/>
              </a:spcAft>
              <a:buSzPts val="2600"/>
              <a:buChar char="•"/>
            </a:pPr>
            <a:r>
              <a:rPr lang="sv-SE"/>
              <a:t>Increased system complexity.</a:t>
            </a:r>
            <a:endParaRPr/>
          </a:p>
          <a:p>
            <a:pPr indent="-393700" lvl="0" marL="457200" rtl="0" algn="l">
              <a:spcBef>
                <a:spcPts val="0"/>
              </a:spcBef>
              <a:spcAft>
                <a:spcPts val="0"/>
              </a:spcAft>
              <a:buSzPts val="2600"/>
              <a:buChar char="•"/>
            </a:pPr>
            <a:r>
              <a:rPr lang="sv-SE"/>
              <a:t>Design inefficiency.</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sv-SE"/>
              <a:t>How can we avoid these pitfalls?</a:t>
            </a:r>
            <a:endParaRPr/>
          </a:p>
        </p:txBody>
      </p:sp>
      <p:sp>
        <p:nvSpPr>
          <p:cNvPr id="964" name="Google Shape;964;p75"/>
          <p:cNvSpPr txBox="1"/>
          <p:nvPr/>
        </p:nvSpPr>
        <p:spPr>
          <a:xfrm>
            <a:off x="457200" y="1235775"/>
            <a:ext cx="8027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000">
                <a:solidFill>
                  <a:schemeClr val="dk1"/>
                </a:solidFill>
              </a:rPr>
              <a:t>What are the drawbacks to using patterns?</a:t>
            </a:r>
            <a:endParaRPr b="1"/>
          </a:p>
        </p:txBody>
      </p:sp>
      <p:sp>
        <p:nvSpPr>
          <p:cNvPr id="965" name="Google Shape;965;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971" name="Google Shape;971;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Design patterns allow implementation and management of variability in code.</a:t>
            </a:r>
            <a:endParaRPr/>
          </a:p>
          <a:p>
            <a:pPr indent="-368300" lvl="1" marL="914400" rtl="0" algn="l">
              <a:spcBef>
                <a:spcPts val="500"/>
              </a:spcBef>
              <a:spcAft>
                <a:spcPts val="0"/>
              </a:spcAft>
              <a:buSzPts val="2200"/>
              <a:buChar char="•"/>
            </a:pPr>
            <a:r>
              <a:rPr lang="sv-SE"/>
              <a:t>Strategy Pattern encapsulates interchangeable behaviors and uses delegation to decide which to use.</a:t>
            </a:r>
            <a:endParaRPr/>
          </a:p>
          <a:p>
            <a:pPr indent="-368300" lvl="1" marL="914400" rtl="0" algn="l">
              <a:spcBef>
                <a:spcPts val="500"/>
              </a:spcBef>
              <a:spcAft>
                <a:spcPts val="0"/>
              </a:spcAft>
              <a:buSzPts val="2200"/>
              <a:buChar char="•"/>
            </a:pPr>
            <a:r>
              <a:rPr lang="sv-SE"/>
              <a:t>Factory Pattern encapsulates object creation so system doesn’t need to know what type of object was created.</a:t>
            </a:r>
            <a:endParaRPr/>
          </a:p>
          <a:p>
            <a:pPr indent="-368300" lvl="1" marL="914400" rtl="0" algn="l">
              <a:spcBef>
                <a:spcPts val="500"/>
              </a:spcBef>
              <a:spcAft>
                <a:spcPts val="0"/>
              </a:spcAft>
              <a:buSzPts val="2200"/>
              <a:buChar char="•"/>
            </a:pPr>
            <a:r>
              <a:rPr lang="sv-SE"/>
              <a:t>Decorator Pattern wraps an object in another to provide new behavior without code changes.</a:t>
            </a:r>
            <a:endParaRPr/>
          </a:p>
        </p:txBody>
      </p:sp>
      <p:sp>
        <p:nvSpPr>
          <p:cNvPr id="972" name="Google Shape;972;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978" name="Google Shape;978;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Design patterns allow implementation and management of variability in code.</a:t>
            </a:r>
            <a:endParaRPr/>
          </a:p>
          <a:p>
            <a:pPr indent="-368300" lvl="1" marL="914400" rtl="0" algn="l">
              <a:spcBef>
                <a:spcPts val="500"/>
              </a:spcBef>
              <a:spcAft>
                <a:spcPts val="0"/>
              </a:spcAft>
              <a:buSzPts val="2200"/>
              <a:buChar char="•"/>
            </a:pPr>
            <a:r>
              <a:rPr lang="sv-SE"/>
              <a:t>Adapter Pattern wraps object in a new interface.</a:t>
            </a:r>
            <a:endParaRPr/>
          </a:p>
          <a:p>
            <a:pPr indent="-368300" lvl="1" marL="914400" rtl="0" algn="l">
              <a:spcBef>
                <a:spcPts val="500"/>
              </a:spcBef>
              <a:spcAft>
                <a:spcPts val="0"/>
              </a:spcAft>
              <a:buSzPts val="2200"/>
              <a:buChar char="•"/>
            </a:pPr>
            <a:r>
              <a:rPr lang="sv-SE"/>
              <a:t>Facade Pattern wraps a set of classes in simplified interfaces.</a:t>
            </a:r>
            <a:endParaRPr/>
          </a:p>
          <a:p>
            <a:pPr indent="-368300" lvl="1" marL="914400" rtl="0" algn="l">
              <a:spcBef>
                <a:spcPts val="500"/>
              </a:spcBef>
              <a:spcAft>
                <a:spcPts val="0"/>
              </a:spcAft>
              <a:buSzPts val="2200"/>
              <a:buChar char="•"/>
            </a:pPr>
            <a:r>
              <a:rPr lang="sv-SE"/>
              <a:t>Template Method Pattern encapsulates pieces of algorithms so that subclasses can hook into a computation.</a:t>
            </a:r>
            <a:endParaRPr/>
          </a:p>
        </p:txBody>
      </p:sp>
      <p:sp>
        <p:nvSpPr>
          <p:cNvPr id="979" name="Google Shape;979;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985" name="Google Shape;985;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Modularity</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2 due Sunday. Any questions?</a:t>
            </a:r>
            <a:endParaRPr/>
          </a:p>
          <a:p>
            <a:pPr indent="0" lvl="0" marL="0" rtl="0" algn="l">
              <a:spcBef>
                <a:spcPts val="1000"/>
              </a:spcBef>
              <a:spcAft>
                <a:spcPts val="0"/>
              </a:spcAft>
              <a:buNone/>
            </a:pPr>
            <a:r>
              <a:t/>
            </a:r>
            <a:endParaRPr/>
          </a:p>
        </p:txBody>
      </p:sp>
      <p:sp>
        <p:nvSpPr>
          <p:cNvPr id="986" name="Google Shape;986;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do we fix this mess?</a:t>
            </a:r>
            <a:endParaRPr sz="3000"/>
          </a:p>
        </p:txBody>
      </p:sp>
      <p:sp>
        <p:nvSpPr>
          <p:cNvPr id="182" name="Google Shape;182;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Apply good OO design principles!</a:t>
            </a:r>
            <a:endParaRPr sz="1100"/>
          </a:p>
          <a:p>
            <a:pPr indent="0" lvl="0" marL="0" rtl="0" algn="l">
              <a:spcBef>
                <a:spcPts val="1000"/>
              </a:spcBef>
              <a:spcAft>
                <a:spcPts val="0"/>
              </a:spcAft>
              <a:buNone/>
            </a:pPr>
            <a:r>
              <a:rPr b="1" lang="sv-SE"/>
              <a:t>Step 1: Identify the aspects that vary and encapsulate them.</a:t>
            </a:r>
            <a:endParaRPr b="1"/>
          </a:p>
        </p:txBody>
      </p:sp>
      <p:pic>
        <p:nvPicPr>
          <p:cNvPr id="183" name="Google Shape;183;p20"/>
          <p:cNvPicPr preferRelativeResize="0"/>
          <p:nvPr/>
        </p:nvPicPr>
        <p:blipFill>
          <a:blip r:embed="rId3">
            <a:alphaModFix/>
          </a:blip>
          <a:stretch>
            <a:fillRect/>
          </a:stretch>
        </p:blipFill>
        <p:spPr>
          <a:xfrm>
            <a:off x="305750" y="3081281"/>
            <a:ext cx="1804519" cy="1647769"/>
          </a:xfrm>
          <a:prstGeom prst="rect">
            <a:avLst/>
          </a:prstGeom>
          <a:noFill/>
          <a:ln>
            <a:noFill/>
          </a:ln>
        </p:spPr>
      </p:pic>
      <p:pic>
        <p:nvPicPr>
          <p:cNvPr id="184" name="Google Shape;184;p20"/>
          <p:cNvPicPr preferRelativeResize="0"/>
          <p:nvPr/>
        </p:nvPicPr>
        <p:blipFill>
          <a:blip r:embed="rId4">
            <a:alphaModFix/>
          </a:blip>
          <a:stretch>
            <a:fillRect/>
          </a:stretch>
        </p:blipFill>
        <p:spPr>
          <a:xfrm>
            <a:off x="3968248" y="2408069"/>
            <a:ext cx="2746688" cy="1647768"/>
          </a:xfrm>
          <a:prstGeom prst="rect">
            <a:avLst/>
          </a:prstGeom>
          <a:noFill/>
          <a:ln>
            <a:noFill/>
          </a:ln>
        </p:spPr>
      </p:pic>
      <p:pic>
        <p:nvPicPr>
          <p:cNvPr id="185" name="Google Shape;185;p20"/>
          <p:cNvPicPr preferRelativeResize="0"/>
          <p:nvPr/>
        </p:nvPicPr>
        <p:blipFill>
          <a:blip r:embed="rId5">
            <a:alphaModFix/>
          </a:blip>
          <a:stretch>
            <a:fillRect/>
          </a:stretch>
        </p:blipFill>
        <p:spPr>
          <a:xfrm>
            <a:off x="7570700" y="3397088"/>
            <a:ext cx="1179975" cy="1179975"/>
          </a:xfrm>
          <a:prstGeom prst="rect">
            <a:avLst/>
          </a:prstGeom>
          <a:noFill/>
          <a:ln>
            <a:noFill/>
          </a:ln>
        </p:spPr>
      </p:pic>
      <p:cxnSp>
        <p:nvCxnSpPr>
          <p:cNvPr id="186" name="Google Shape;186;p20"/>
          <p:cNvCxnSpPr/>
          <p:nvPr/>
        </p:nvCxnSpPr>
        <p:spPr>
          <a:xfrm>
            <a:off x="3707725" y="2907188"/>
            <a:ext cx="12900" cy="2207100"/>
          </a:xfrm>
          <a:prstGeom prst="straightConnector1">
            <a:avLst/>
          </a:prstGeom>
          <a:noFill/>
          <a:ln cap="flat" cmpd="sng" w="19050">
            <a:solidFill>
              <a:schemeClr val="dk2"/>
            </a:solidFill>
            <a:prstDash val="solid"/>
            <a:round/>
            <a:headEnd len="med" w="med" type="none"/>
            <a:tailEnd len="med" w="med" type="none"/>
          </a:ln>
        </p:spPr>
      </p:cxnSp>
      <p:sp>
        <p:nvSpPr>
          <p:cNvPr id="187" name="Google Shape;187;p20"/>
          <p:cNvSpPr txBox="1"/>
          <p:nvPr/>
        </p:nvSpPr>
        <p:spPr>
          <a:xfrm>
            <a:off x="2618750" y="4127278"/>
            <a:ext cx="3657600" cy="4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2400"/>
              <a:t>Duck      Flying </a:t>
            </a:r>
            <a:endParaRPr sz="2400"/>
          </a:p>
          <a:p>
            <a:pPr indent="0" lvl="0" marL="0" rtl="0" algn="l">
              <a:spcBef>
                <a:spcPts val="0"/>
              </a:spcBef>
              <a:spcAft>
                <a:spcPts val="0"/>
              </a:spcAft>
              <a:buNone/>
            </a:pPr>
            <a:r>
              <a:rPr lang="sv-SE" sz="2400"/>
              <a:t>class      behaviors</a:t>
            </a:r>
            <a:endParaRPr sz="2400"/>
          </a:p>
        </p:txBody>
      </p:sp>
      <p:pic>
        <p:nvPicPr>
          <p:cNvPr id="188" name="Google Shape;188;p20"/>
          <p:cNvPicPr preferRelativeResize="0"/>
          <p:nvPr/>
        </p:nvPicPr>
        <p:blipFill>
          <a:blip r:embed="rId6">
            <a:alphaModFix/>
          </a:blip>
          <a:stretch>
            <a:fillRect/>
          </a:stretch>
        </p:blipFill>
        <p:spPr>
          <a:xfrm>
            <a:off x="5533313" y="3823306"/>
            <a:ext cx="1573300" cy="1019550"/>
          </a:xfrm>
          <a:prstGeom prst="rect">
            <a:avLst/>
          </a:prstGeom>
          <a:noFill/>
          <a:ln>
            <a:noFill/>
          </a:ln>
        </p:spPr>
      </p:pic>
      <p:sp>
        <p:nvSpPr>
          <p:cNvPr id="189" name="Google Shape;189;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300"/>
              <a:t>Step 2: Implement behaviors as classes</a:t>
            </a:r>
            <a:endParaRPr sz="2700"/>
          </a:p>
        </p:txBody>
      </p:sp>
      <p:sp>
        <p:nvSpPr>
          <p:cNvPr id="195" name="Google Shape;195;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Principle - Program to interface, not implementation.</a:t>
            </a:r>
            <a:endParaRPr/>
          </a:p>
        </p:txBody>
      </p:sp>
      <p:sp>
        <p:nvSpPr>
          <p:cNvPr id="196" name="Google Shape;196;p21"/>
          <p:cNvSpPr txBox="1"/>
          <p:nvPr/>
        </p:nvSpPr>
        <p:spPr>
          <a:xfrm>
            <a:off x="3101175" y="2005600"/>
            <a:ext cx="5724300" cy="25407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2400"/>
              <a:t>(BAD)</a:t>
            </a:r>
            <a:endParaRPr b="1" sz="2400"/>
          </a:p>
          <a:p>
            <a:pPr indent="0" lvl="0" marL="0" rtl="0" algn="l">
              <a:spcBef>
                <a:spcPts val="0"/>
              </a:spcBef>
              <a:spcAft>
                <a:spcPts val="0"/>
              </a:spcAft>
              <a:buNone/>
            </a:pPr>
            <a:r>
              <a:rPr b="1" lang="sv-SE" sz="2400"/>
              <a:t>Programming to an implementation:</a:t>
            </a:r>
            <a:endParaRPr b="1" sz="2400"/>
          </a:p>
          <a:p>
            <a:pPr indent="0" lvl="0" marL="0" rtl="0" algn="l">
              <a:spcBef>
                <a:spcPts val="0"/>
              </a:spcBef>
              <a:spcAft>
                <a:spcPts val="0"/>
              </a:spcAft>
              <a:buNone/>
            </a:pPr>
            <a:r>
              <a:rPr lang="sv-SE" sz="2300">
                <a:latin typeface="Consolas"/>
                <a:ea typeface="Consolas"/>
                <a:cs typeface="Consolas"/>
                <a:sym typeface="Consolas"/>
              </a:rPr>
              <a:t>MallardDuck d = new MallardDuck();</a:t>
            </a:r>
            <a:endParaRPr sz="2300">
              <a:latin typeface="Consolas"/>
              <a:ea typeface="Consolas"/>
              <a:cs typeface="Consolas"/>
              <a:sym typeface="Consolas"/>
            </a:endParaRPr>
          </a:p>
          <a:p>
            <a:pPr indent="0" lvl="0" marL="0" rtl="0" algn="l">
              <a:spcBef>
                <a:spcPts val="0"/>
              </a:spcBef>
              <a:spcAft>
                <a:spcPts val="0"/>
              </a:spcAft>
              <a:buNone/>
            </a:pPr>
            <a:r>
              <a:rPr lang="sv-SE" sz="2300">
                <a:latin typeface="Consolas"/>
                <a:ea typeface="Consolas"/>
                <a:cs typeface="Consolas"/>
                <a:sym typeface="Consolas"/>
              </a:rPr>
              <a:t>d.flyWithWings();</a:t>
            </a:r>
            <a:endParaRPr sz="2300">
              <a:latin typeface="Consolas"/>
              <a:ea typeface="Consolas"/>
              <a:cs typeface="Consolas"/>
              <a:sym typeface="Consolas"/>
            </a:endParaRPr>
          </a:p>
          <a:p>
            <a:pPr indent="0" lvl="0" marL="0" rtl="0" algn="l">
              <a:spcBef>
                <a:spcPts val="0"/>
              </a:spcBef>
              <a:spcAft>
                <a:spcPts val="0"/>
              </a:spcAft>
              <a:buNone/>
            </a:pPr>
            <a:r>
              <a:rPr b="1" lang="sv-SE" sz="2400"/>
              <a:t>Requires knowing duck type and methods.</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sz="2400"/>
          </a:p>
        </p:txBody>
      </p:sp>
      <p:sp>
        <p:nvSpPr>
          <p:cNvPr id="197" name="Google Shape;197;p21"/>
          <p:cNvSpPr/>
          <p:nvPr/>
        </p:nvSpPr>
        <p:spPr>
          <a:xfrm>
            <a:off x="457200" y="3327274"/>
            <a:ext cx="2285700" cy="1307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flyWithWings()</a:t>
            </a:r>
            <a:endParaRPr/>
          </a:p>
          <a:p>
            <a:pPr indent="0" lvl="0" marL="0" rtl="0" algn="l">
              <a:spcBef>
                <a:spcPts val="0"/>
              </a:spcBef>
              <a:spcAft>
                <a:spcPts val="0"/>
              </a:spcAft>
              <a:buNone/>
            </a:pPr>
            <a:r>
              <a:rPr lang="sv-SE"/>
              <a:t>quackLoudly()</a:t>
            </a:r>
            <a:endParaRPr/>
          </a:p>
          <a:p>
            <a:pPr indent="0" lvl="0" marL="0" rtl="0" algn="l">
              <a:spcBef>
                <a:spcPts val="0"/>
              </a:spcBef>
              <a:spcAft>
                <a:spcPts val="0"/>
              </a:spcAft>
              <a:buNone/>
            </a:pPr>
            <a:r>
              <a:rPr lang="sv-SE"/>
              <a:t>swim()</a:t>
            </a:r>
            <a:endParaRPr/>
          </a:p>
          <a:p>
            <a:pPr indent="0" lvl="0" marL="0" rtl="0" algn="l">
              <a:spcBef>
                <a:spcPts val="0"/>
              </a:spcBef>
              <a:spcAft>
                <a:spcPts val="0"/>
              </a:spcAft>
              <a:buNone/>
            </a:pPr>
            <a:r>
              <a:rPr lang="sv-SE"/>
              <a:t>display()</a:t>
            </a:r>
            <a:endParaRPr/>
          </a:p>
        </p:txBody>
      </p:sp>
      <p:cxnSp>
        <p:nvCxnSpPr>
          <p:cNvPr id="198" name="Google Shape;198;p21"/>
          <p:cNvCxnSpPr/>
          <p:nvPr/>
        </p:nvCxnSpPr>
        <p:spPr>
          <a:xfrm>
            <a:off x="460796" y="3634390"/>
            <a:ext cx="2278500" cy="0"/>
          </a:xfrm>
          <a:prstGeom prst="straightConnector1">
            <a:avLst/>
          </a:prstGeom>
          <a:noFill/>
          <a:ln cap="flat" cmpd="sng" w="19050">
            <a:solidFill>
              <a:schemeClr val="dk2"/>
            </a:solidFill>
            <a:prstDash val="solid"/>
            <a:round/>
            <a:headEnd len="med" w="med" type="none"/>
            <a:tailEnd len="med" w="med" type="none"/>
          </a:ln>
        </p:spPr>
      </p:cxnSp>
      <p:cxnSp>
        <p:nvCxnSpPr>
          <p:cNvPr id="199" name="Google Shape;199;p21"/>
          <p:cNvCxnSpPr>
            <a:stCxn id="197" idx="0"/>
            <a:endCxn id="200" idx="2"/>
          </p:cNvCxnSpPr>
          <p:nvPr/>
        </p:nvCxnSpPr>
        <p:spPr>
          <a:xfrm rot="10800000">
            <a:off x="1598250" y="3086374"/>
            <a:ext cx="1800" cy="240900"/>
          </a:xfrm>
          <a:prstGeom prst="straightConnector1">
            <a:avLst/>
          </a:prstGeom>
          <a:noFill/>
          <a:ln cap="flat" cmpd="sng" w="19050">
            <a:solidFill>
              <a:schemeClr val="dk2"/>
            </a:solidFill>
            <a:prstDash val="solid"/>
            <a:round/>
            <a:headEnd len="med" w="med" type="none"/>
            <a:tailEnd len="med" w="med" type="triangle"/>
          </a:ln>
        </p:spPr>
      </p:cxnSp>
      <p:sp>
        <p:nvSpPr>
          <p:cNvPr id="201" name="Google Shape;201;p21"/>
          <p:cNvSpPr txBox="1"/>
          <p:nvPr/>
        </p:nvSpPr>
        <p:spPr>
          <a:xfrm>
            <a:off x="3101175" y="2018900"/>
            <a:ext cx="5991300" cy="25407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2400"/>
              <a:t>(BETTER… BUT NOT GREAT)</a:t>
            </a:r>
            <a:endParaRPr b="1" sz="2400"/>
          </a:p>
          <a:p>
            <a:pPr indent="0" lvl="0" marL="0" rtl="0" algn="l">
              <a:spcBef>
                <a:spcPts val="0"/>
              </a:spcBef>
              <a:spcAft>
                <a:spcPts val="0"/>
              </a:spcAft>
              <a:buNone/>
            </a:pPr>
            <a:r>
              <a:rPr b="1" lang="sv-SE" sz="2400"/>
              <a:t>Inherit and override.</a:t>
            </a:r>
            <a:endParaRPr b="1" sz="2400"/>
          </a:p>
          <a:p>
            <a:pPr indent="0" lvl="0" marL="0" rtl="0" algn="l">
              <a:spcBef>
                <a:spcPts val="0"/>
              </a:spcBef>
              <a:spcAft>
                <a:spcPts val="0"/>
              </a:spcAft>
              <a:buNone/>
            </a:pPr>
            <a:r>
              <a:rPr lang="sv-SE" sz="2400">
                <a:latin typeface="Consolas"/>
                <a:ea typeface="Consolas"/>
                <a:cs typeface="Consolas"/>
                <a:sym typeface="Consolas"/>
              </a:rPr>
              <a:t>Duck d = new MallardDuck();</a:t>
            </a:r>
            <a:endParaRPr sz="2400">
              <a:latin typeface="Consolas"/>
              <a:ea typeface="Consolas"/>
              <a:cs typeface="Consolas"/>
              <a:sym typeface="Consolas"/>
            </a:endParaRPr>
          </a:p>
          <a:p>
            <a:pPr indent="0" lvl="0" marL="0" rtl="0" algn="l">
              <a:spcBef>
                <a:spcPts val="0"/>
              </a:spcBef>
              <a:spcAft>
                <a:spcPts val="0"/>
              </a:spcAft>
              <a:buNone/>
            </a:pPr>
            <a:r>
              <a:rPr lang="sv-SE" sz="2400">
                <a:latin typeface="Consolas"/>
                <a:ea typeface="Consolas"/>
                <a:cs typeface="Consolas"/>
                <a:sym typeface="Consolas"/>
              </a:rPr>
              <a:t>d.fly();</a:t>
            </a:r>
            <a:endParaRPr sz="2400">
              <a:latin typeface="Consolas"/>
              <a:ea typeface="Consolas"/>
              <a:cs typeface="Consolas"/>
              <a:sym typeface="Consolas"/>
            </a:endParaRPr>
          </a:p>
          <a:p>
            <a:pPr indent="0" lvl="0" marL="0" rtl="0" algn="l">
              <a:spcBef>
                <a:spcPts val="0"/>
              </a:spcBef>
              <a:spcAft>
                <a:spcPts val="0"/>
              </a:spcAft>
              <a:buNone/>
            </a:pPr>
            <a:r>
              <a:rPr b="1" lang="sv-SE" sz="2400"/>
              <a:t>R</a:t>
            </a:r>
            <a:r>
              <a:rPr b="1" lang="sv-SE" sz="2400"/>
              <a:t>equires reimplementing the same behaviors multiple times.</a:t>
            </a:r>
            <a:endParaRPr b="1" sz="2400"/>
          </a:p>
        </p:txBody>
      </p:sp>
      <p:sp>
        <p:nvSpPr>
          <p:cNvPr id="200" name="Google Shape;200;p21"/>
          <p:cNvSpPr/>
          <p:nvPr/>
        </p:nvSpPr>
        <p:spPr>
          <a:xfrm>
            <a:off x="455400" y="2187250"/>
            <a:ext cx="2285700" cy="89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swim()</a:t>
            </a:r>
            <a:endParaRPr/>
          </a:p>
          <a:p>
            <a:pPr indent="0" lvl="0" marL="0" rtl="0" algn="l">
              <a:spcBef>
                <a:spcPts val="0"/>
              </a:spcBef>
              <a:spcAft>
                <a:spcPts val="0"/>
              </a:spcAft>
              <a:buNone/>
            </a:pPr>
            <a:r>
              <a:rPr lang="sv-SE"/>
              <a:t>display()</a:t>
            </a:r>
            <a:endParaRPr/>
          </a:p>
        </p:txBody>
      </p:sp>
      <p:cxnSp>
        <p:nvCxnSpPr>
          <p:cNvPr id="202" name="Google Shape;202;p21"/>
          <p:cNvCxnSpPr/>
          <p:nvPr/>
        </p:nvCxnSpPr>
        <p:spPr>
          <a:xfrm>
            <a:off x="458996" y="2494362"/>
            <a:ext cx="2278500" cy="0"/>
          </a:xfrm>
          <a:prstGeom prst="straightConnector1">
            <a:avLst/>
          </a:prstGeom>
          <a:noFill/>
          <a:ln cap="flat" cmpd="sng" w="19050">
            <a:solidFill>
              <a:schemeClr val="dk2"/>
            </a:solidFill>
            <a:prstDash val="solid"/>
            <a:round/>
            <a:headEnd len="med" w="med" type="none"/>
            <a:tailEnd len="med" w="med" type="none"/>
          </a:ln>
        </p:spPr>
      </p:cxnSp>
      <p:sp>
        <p:nvSpPr>
          <p:cNvPr id="203" name="Google Shape;203;p21"/>
          <p:cNvSpPr/>
          <p:nvPr/>
        </p:nvSpPr>
        <p:spPr>
          <a:xfrm>
            <a:off x="457200" y="3794075"/>
            <a:ext cx="2285700" cy="84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fly();</a:t>
            </a:r>
            <a:endParaRPr/>
          </a:p>
          <a:p>
            <a:pPr indent="0" lvl="0" marL="0" rtl="0" algn="l">
              <a:spcBef>
                <a:spcPts val="0"/>
              </a:spcBef>
              <a:spcAft>
                <a:spcPts val="0"/>
              </a:spcAft>
              <a:buNone/>
            </a:pPr>
            <a:r>
              <a:rPr lang="sv-SE"/>
              <a:t>quack();</a:t>
            </a:r>
            <a:endParaRPr/>
          </a:p>
        </p:txBody>
      </p:sp>
      <p:cxnSp>
        <p:nvCxnSpPr>
          <p:cNvPr id="204" name="Google Shape;204;p21"/>
          <p:cNvCxnSpPr/>
          <p:nvPr/>
        </p:nvCxnSpPr>
        <p:spPr>
          <a:xfrm>
            <a:off x="460796" y="4060071"/>
            <a:ext cx="2278500" cy="0"/>
          </a:xfrm>
          <a:prstGeom prst="straightConnector1">
            <a:avLst/>
          </a:prstGeom>
          <a:noFill/>
          <a:ln cap="flat" cmpd="sng" w="19050">
            <a:solidFill>
              <a:schemeClr val="dk2"/>
            </a:solidFill>
            <a:prstDash val="solid"/>
            <a:round/>
            <a:headEnd len="med" w="med" type="none"/>
            <a:tailEnd len="med" w="med" type="none"/>
          </a:ln>
        </p:spPr>
      </p:cxnSp>
      <p:sp>
        <p:nvSpPr>
          <p:cNvPr id="205" name="Google Shape;205;p21"/>
          <p:cNvSpPr/>
          <p:nvPr/>
        </p:nvSpPr>
        <p:spPr>
          <a:xfrm>
            <a:off x="457200" y="2131900"/>
            <a:ext cx="2285700" cy="1099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Duck</a:t>
            </a:r>
            <a:endParaRPr b="1"/>
          </a:p>
          <a:p>
            <a:pPr indent="0" lvl="0" marL="0" rtl="0" algn="l">
              <a:spcBef>
                <a:spcPts val="0"/>
              </a:spcBef>
              <a:spcAft>
                <a:spcPts val="0"/>
              </a:spcAft>
              <a:buNone/>
            </a:pPr>
            <a:r>
              <a:rPr lang="sv-SE"/>
              <a:t>swim()</a:t>
            </a:r>
            <a:endParaRPr/>
          </a:p>
          <a:p>
            <a:pPr indent="0" lvl="0" marL="0" rtl="0" algn="l">
              <a:spcBef>
                <a:spcPts val="0"/>
              </a:spcBef>
              <a:spcAft>
                <a:spcPts val="0"/>
              </a:spcAft>
              <a:buNone/>
            </a:pPr>
            <a:r>
              <a:rPr lang="sv-SE"/>
              <a:t>fly()</a:t>
            </a:r>
            <a:endParaRPr/>
          </a:p>
          <a:p>
            <a:pPr indent="0" lvl="0" marL="0" rtl="0" algn="l">
              <a:spcBef>
                <a:spcPts val="0"/>
              </a:spcBef>
              <a:spcAft>
                <a:spcPts val="0"/>
              </a:spcAft>
              <a:buNone/>
            </a:pPr>
            <a:r>
              <a:rPr lang="sv-SE"/>
              <a:t>quack()</a:t>
            </a:r>
            <a:endParaRPr/>
          </a:p>
          <a:p>
            <a:pPr indent="0" lvl="0" marL="0" rtl="0" algn="l">
              <a:spcBef>
                <a:spcPts val="0"/>
              </a:spcBef>
              <a:spcAft>
                <a:spcPts val="0"/>
              </a:spcAft>
              <a:buNone/>
            </a:pPr>
            <a:r>
              <a:rPr lang="sv-SE"/>
              <a:t>display()</a:t>
            </a:r>
            <a:endParaRPr/>
          </a:p>
        </p:txBody>
      </p:sp>
      <p:cxnSp>
        <p:nvCxnSpPr>
          <p:cNvPr id="206" name="Google Shape;206;p21"/>
          <p:cNvCxnSpPr/>
          <p:nvPr/>
        </p:nvCxnSpPr>
        <p:spPr>
          <a:xfrm>
            <a:off x="460796" y="2364569"/>
            <a:ext cx="2278500" cy="0"/>
          </a:xfrm>
          <a:prstGeom prst="straightConnector1">
            <a:avLst/>
          </a:prstGeom>
          <a:noFill/>
          <a:ln cap="flat" cmpd="sng" w="19050">
            <a:solidFill>
              <a:schemeClr val="dk2"/>
            </a:solidFill>
            <a:prstDash val="solid"/>
            <a:round/>
            <a:headEnd len="med" w="med" type="none"/>
            <a:tailEnd len="med" w="med" type="none"/>
          </a:ln>
        </p:spPr>
      </p:cxnSp>
      <p:cxnSp>
        <p:nvCxnSpPr>
          <p:cNvPr id="207" name="Google Shape;207;p21"/>
          <p:cNvCxnSpPr>
            <a:stCxn id="203" idx="0"/>
            <a:endCxn id="205" idx="2"/>
          </p:cNvCxnSpPr>
          <p:nvPr/>
        </p:nvCxnSpPr>
        <p:spPr>
          <a:xfrm rot="10800000">
            <a:off x="1600050" y="3230975"/>
            <a:ext cx="0" cy="563100"/>
          </a:xfrm>
          <a:prstGeom prst="straightConnector1">
            <a:avLst/>
          </a:prstGeom>
          <a:noFill/>
          <a:ln cap="flat" cmpd="sng" w="19050">
            <a:solidFill>
              <a:schemeClr val="dk2"/>
            </a:solidFill>
            <a:prstDash val="solid"/>
            <a:round/>
            <a:headEnd len="med" w="med" type="none"/>
            <a:tailEnd len="med" w="med" type="triangle"/>
          </a:ln>
        </p:spPr>
      </p:cxnSp>
      <p:sp>
        <p:nvSpPr>
          <p:cNvPr id="208" name="Google Shape;208;p21"/>
          <p:cNvSpPr txBox="1"/>
          <p:nvPr/>
        </p:nvSpPr>
        <p:spPr>
          <a:xfrm>
            <a:off x="3868775" y="1164663"/>
            <a:ext cx="5134500" cy="26985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sv-SE" sz="2400">
                <a:solidFill>
                  <a:schemeClr val="dk1"/>
                </a:solidFill>
              </a:rPr>
              <a:t>(GOOD)</a:t>
            </a:r>
            <a:endParaRPr b="1" sz="2400">
              <a:solidFill>
                <a:schemeClr val="dk1"/>
              </a:solidFill>
            </a:endParaRPr>
          </a:p>
          <a:p>
            <a:pPr indent="0" lvl="0" marL="0" rtl="0" algn="l">
              <a:spcBef>
                <a:spcPts val="0"/>
              </a:spcBef>
              <a:spcAft>
                <a:spcPts val="0"/>
              </a:spcAft>
              <a:buClr>
                <a:schemeClr val="dk1"/>
              </a:buClr>
              <a:buSzPts val="1100"/>
              <a:buFont typeface="Arial"/>
              <a:buNone/>
            </a:pPr>
            <a:r>
              <a:rPr b="1" lang="sv-SE" sz="2400">
                <a:solidFill>
                  <a:schemeClr val="dk1"/>
                </a:solidFill>
              </a:rPr>
              <a:t>Programming to an interface:</a:t>
            </a:r>
            <a:endParaRPr b="1" sz="2400">
              <a:solidFill>
                <a:schemeClr val="dk1"/>
              </a:solidFill>
            </a:endParaRPr>
          </a:p>
          <a:p>
            <a:pPr indent="0" lvl="0" marL="0" rtl="0" algn="l">
              <a:spcBef>
                <a:spcPts val="0"/>
              </a:spcBef>
              <a:spcAft>
                <a:spcPts val="0"/>
              </a:spcAft>
              <a:buClr>
                <a:schemeClr val="dk1"/>
              </a:buClr>
              <a:buSzPts val="1100"/>
              <a:buFont typeface="Arial"/>
              <a:buNone/>
            </a:pPr>
            <a:r>
              <a:rPr lang="sv-SE" sz="2400">
                <a:solidFill>
                  <a:schemeClr val="dk1"/>
                </a:solidFill>
                <a:latin typeface="Consolas"/>
                <a:ea typeface="Consolas"/>
                <a:cs typeface="Consolas"/>
                <a:sym typeface="Consolas"/>
              </a:rPr>
              <a:t>Duck d = new MallardDuck();</a:t>
            </a:r>
            <a:endParaRPr sz="24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2400">
                <a:solidFill>
                  <a:schemeClr val="dk1"/>
                </a:solidFill>
                <a:latin typeface="Consolas"/>
                <a:ea typeface="Consolas"/>
                <a:cs typeface="Consolas"/>
                <a:sym typeface="Consolas"/>
              </a:rPr>
              <a:t>d.performFly();</a:t>
            </a:r>
            <a:endParaRPr sz="2400">
              <a:solidFill>
                <a:schemeClr val="dk1"/>
              </a:solidFill>
              <a:latin typeface="Consolas"/>
              <a:ea typeface="Consolas"/>
              <a:cs typeface="Consolas"/>
              <a:sym typeface="Consolas"/>
            </a:endParaRPr>
          </a:p>
          <a:p>
            <a:pPr indent="0" lvl="0" marL="0" rtl="0" algn="l">
              <a:spcBef>
                <a:spcPts val="0"/>
              </a:spcBef>
              <a:spcAft>
                <a:spcPts val="0"/>
              </a:spcAft>
              <a:buNone/>
            </a:pPr>
            <a:r>
              <a:rPr b="1" lang="sv-SE" sz="2400">
                <a:solidFill>
                  <a:schemeClr val="dk1"/>
                </a:solidFill>
              </a:rPr>
              <a:t>B</a:t>
            </a:r>
            <a:r>
              <a:rPr b="1" lang="sv-SE" sz="2400">
                <a:solidFill>
                  <a:schemeClr val="dk1"/>
                </a:solidFill>
              </a:rPr>
              <a:t>ehavior called in same way for all ducks. Only implement behavior once.</a:t>
            </a:r>
            <a:endParaRPr b="1" sz="2400">
              <a:solidFill>
                <a:schemeClr val="dk1"/>
              </a:solidFill>
            </a:endParaRPr>
          </a:p>
        </p:txBody>
      </p:sp>
      <p:sp>
        <p:nvSpPr>
          <p:cNvPr id="209" name="Google Shape;209;p21"/>
          <p:cNvSpPr/>
          <p:nvPr/>
        </p:nvSpPr>
        <p:spPr>
          <a:xfrm>
            <a:off x="981975" y="1259750"/>
            <a:ext cx="2119800" cy="84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a:t>
            </a:r>
            <a:endParaRPr b="1" i="1"/>
          </a:p>
          <a:p>
            <a:pPr indent="0" lvl="0" marL="0" rtl="0" algn="ctr">
              <a:spcBef>
                <a:spcPts val="0"/>
              </a:spcBef>
              <a:spcAft>
                <a:spcPts val="0"/>
              </a:spcAft>
              <a:buNone/>
            </a:pPr>
            <a:r>
              <a:rPr b="1" i="1" lang="sv-SE"/>
              <a:t>FlyBehavior</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sv-SE"/>
              <a:t>fly()</a:t>
            </a:r>
            <a:endParaRPr i="1"/>
          </a:p>
        </p:txBody>
      </p:sp>
      <p:cxnSp>
        <p:nvCxnSpPr>
          <p:cNvPr id="210" name="Google Shape;210;p21"/>
          <p:cNvCxnSpPr/>
          <p:nvPr/>
        </p:nvCxnSpPr>
        <p:spPr>
          <a:xfrm>
            <a:off x="985275" y="1759294"/>
            <a:ext cx="2113200" cy="0"/>
          </a:xfrm>
          <a:prstGeom prst="straightConnector1">
            <a:avLst/>
          </a:prstGeom>
          <a:noFill/>
          <a:ln cap="flat" cmpd="sng" w="19050">
            <a:solidFill>
              <a:schemeClr val="dk2"/>
            </a:solidFill>
            <a:prstDash val="solid"/>
            <a:round/>
            <a:headEnd len="med" w="med" type="none"/>
            <a:tailEnd len="med" w="med" type="none"/>
          </a:ln>
        </p:spPr>
      </p:cxnSp>
      <p:sp>
        <p:nvSpPr>
          <p:cNvPr id="211" name="Google Shape;211;p21"/>
          <p:cNvSpPr/>
          <p:nvPr/>
        </p:nvSpPr>
        <p:spPr>
          <a:xfrm>
            <a:off x="71296" y="2251413"/>
            <a:ext cx="1660800" cy="78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FlyWithWings</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fly() { .. }</a:t>
            </a:r>
            <a:endParaRPr/>
          </a:p>
          <a:p>
            <a:pPr indent="0" lvl="0" marL="0" rtl="0" algn="l">
              <a:spcBef>
                <a:spcPts val="0"/>
              </a:spcBef>
              <a:spcAft>
                <a:spcPts val="0"/>
              </a:spcAft>
              <a:buNone/>
            </a:pPr>
            <a:r>
              <a:t/>
            </a:r>
            <a:endParaRPr/>
          </a:p>
        </p:txBody>
      </p:sp>
      <p:cxnSp>
        <p:nvCxnSpPr>
          <p:cNvPr id="212" name="Google Shape;212;p21"/>
          <p:cNvCxnSpPr/>
          <p:nvPr/>
        </p:nvCxnSpPr>
        <p:spPr>
          <a:xfrm>
            <a:off x="71296" y="2513916"/>
            <a:ext cx="1655700" cy="0"/>
          </a:xfrm>
          <a:prstGeom prst="straightConnector1">
            <a:avLst/>
          </a:prstGeom>
          <a:noFill/>
          <a:ln cap="flat" cmpd="sng" w="19050">
            <a:solidFill>
              <a:schemeClr val="dk2"/>
            </a:solidFill>
            <a:prstDash val="solid"/>
            <a:round/>
            <a:headEnd len="med" w="med" type="none"/>
            <a:tailEnd len="med" w="med" type="none"/>
          </a:ln>
        </p:spPr>
      </p:cxnSp>
      <p:sp>
        <p:nvSpPr>
          <p:cNvPr id="213" name="Google Shape;213;p21"/>
          <p:cNvSpPr/>
          <p:nvPr/>
        </p:nvSpPr>
        <p:spPr>
          <a:xfrm>
            <a:off x="2041907" y="2236201"/>
            <a:ext cx="1583400" cy="78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FlyNotAllowed</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fly() { .. }</a:t>
            </a:r>
            <a:endParaRPr/>
          </a:p>
          <a:p>
            <a:pPr indent="0" lvl="0" marL="0" rtl="0" algn="l">
              <a:spcBef>
                <a:spcPts val="0"/>
              </a:spcBef>
              <a:spcAft>
                <a:spcPts val="0"/>
              </a:spcAft>
              <a:buNone/>
            </a:pPr>
            <a:r>
              <a:t/>
            </a:r>
            <a:endParaRPr/>
          </a:p>
        </p:txBody>
      </p:sp>
      <p:cxnSp>
        <p:nvCxnSpPr>
          <p:cNvPr id="214" name="Google Shape;214;p21"/>
          <p:cNvCxnSpPr/>
          <p:nvPr/>
        </p:nvCxnSpPr>
        <p:spPr>
          <a:xfrm>
            <a:off x="2041907" y="2498703"/>
            <a:ext cx="1578600" cy="0"/>
          </a:xfrm>
          <a:prstGeom prst="straightConnector1">
            <a:avLst/>
          </a:prstGeom>
          <a:noFill/>
          <a:ln cap="flat" cmpd="sng" w="19050">
            <a:solidFill>
              <a:schemeClr val="dk2"/>
            </a:solidFill>
            <a:prstDash val="solid"/>
            <a:round/>
            <a:headEnd len="med" w="med" type="none"/>
            <a:tailEnd len="med" w="med" type="none"/>
          </a:ln>
        </p:spPr>
      </p:cxnSp>
      <p:cxnSp>
        <p:nvCxnSpPr>
          <p:cNvPr id="215" name="Google Shape;215;p21"/>
          <p:cNvCxnSpPr>
            <a:stCxn id="211" idx="0"/>
            <a:endCxn id="209" idx="2"/>
          </p:cNvCxnSpPr>
          <p:nvPr/>
        </p:nvCxnSpPr>
        <p:spPr>
          <a:xfrm flipH="1" rot="10800000">
            <a:off x="901696" y="2099913"/>
            <a:ext cx="1140300" cy="151500"/>
          </a:xfrm>
          <a:prstGeom prst="straightConnector1">
            <a:avLst/>
          </a:prstGeom>
          <a:noFill/>
          <a:ln cap="flat" cmpd="sng" w="28575">
            <a:solidFill>
              <a:schemeClr val="dk2"/>
            </a:solidFill>
            <a:prstDash val="dot"/>
            <a:round/>
            <a:headEnd len="med" w="med" type="none"/>
            <a:tailEnd len="med" w="med" type="triangle"/>
          </a:ln>
        </p:spPr>
      </p:cxnSp>
      <p:cxnSp>
        <p:nvCxnSpPr>
          <p:cNvPr id="216" name="Google Shape;216;p21"/>
          <p:cNvCxnSpPr>
            <a:stCxn id="213" idx="0"/>
            <a:endCxn id="209" idx="2"/>
          </p:cNvCxnSpPr>
          <p:nvPr/>
        </p:nvCxnSpPr>
        <p:spPr>
          <a:xfrm rot="10800000">
            <a:off x="2041907" y="2100001"/>
            <a:ext cx="791700" cy="136200"/>
          </a:xfrm>
          <a:prstGeom prst="straightConnector1">
            <a:avLst/>
          </a:prstGeom>
          <a:noFill/>
          <a:ln cap="flat" cmpd="sng" w="28575">
            <a:solidFill>
              <a:schemeClr val="dk2"/>
            </a:solidFill>
            <a:prstDash val="dot"/>
            <a:round/>
            <a:headEnd len="med" w="med" type="none"/>
            <a:tailEnd len="med" w="med" type="triangle"/>
          </a:ln>
        </p:spPr>
      </p:cxnSp>
      <p:sp>
        <p:nvSpPr>
          <p:cNvPr id="217" name="Google Shape;217;p21"/>
          <p:cNvSpPr/>
          <p:nvPr/>
        </p:nvSpPr>
        <p:spPr>
          <a:xfrm>
            <a:off x="899025" y="3086350"/>
            <a:ext cx="2285700" cy="18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Duck</a:t>
            </a:r>
            <a:endParaRPr i="1"/>
          </a:p>
          <a:p>
            <a:pPr indent="0" lvl="0" marL="0" rtl="0" algn="l">
              <a:spcBef>
                <a:spcPts val="0"/>
              </a:spcBef>
              <a:spcAft>
                <a:spcPts val="0"/>
              </a:spcAft>
              <a:buNone/>
            </a:pPr>
            <a:r>
              <a:rPr lang="sv-SE"/>
              <a:t>FlyBehavior flyB</a:t>
            </a:r>
            <a:endParaRPr/>
          </a:p>
          <a:p>
            <a:pPr indent="0" lvl="0" marL="0" rtl="0" algn="l">
              <a:spcBef>
                <a:spcPts val="0"/>
              </a:spcBef>
              <a:spcAft>
                <a:spcPts val="0"/>
              </a:spcAft>
              <a:buNone/>
            </a:pPr>
            <a:r>
              <a:rPr lang="sv-SE"/>
              <a:t>QuackBehavior quackB</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quack()</a:t>
            </a:r>
            <a:endParaRPr/>
          </a:p>
          <a:p>
            <a:pPr indent="0" lvl="0" marL="0" rtl="0" algn="l">
              <a:spcBef>
                <a:spcPts val="0"/>
              </a:spcBef>
              <a:spcAft>
                <a:spcPts val="0"/>
              </a:spcAft>
              <a:buNone/>
            </a:pPr>
            <a:r>
              <a:rPr lang="sv-SE"/>
              <a:t>fly()</a:t>
            </a:r>
            <a:endParaRPr/>
          </a:p>
          <a:p>
            <a:pPr indent="0" lvl="0" marL="0" rtl="0" algn="l">
              <a:spcBef>
                <a:spcPts val="0"/>
              </a:spcBef>
              <a:spcAft>
                <a:spcPts val="0"/>
              </a:spcAft>
              <a:buNone/>
            </a:pPr>
            <a:r>
              <a:rPr lang="sv-SE"/>
              <a:t>swim()</a:t>
            </a:r>
            <a:endParaRPr/>
          </a:p>
          <a:p>
            <a:pPr indent="0" lvl="0" marL="0" rtl="0" algn="l">
              <a:spcBef>
                <a:spcPts val="0"/>
              </a:spcBef>
              <a:spcAft>
                <a:spcPts val="0"/>
              </a:spcAft>
              <a:buNone/>
            </a:pPr>
            <a:r>
              <a:rPr lang="sv-SE"/>
              <a:t>display()</a:t>
            </a:r>
            <a:endParaRPr/>
          </a:p>
        </p:txBody>
      </p:sp>
      <p:cxnSp>
        <p:nvCxnSpPr>
          <p:cNvPr id="218" name="Google Shape;218;p21"/>
          <p:cNvCxnSpPr/>
          <p:nvPr/>
        </p:nvCxnSpPr>
        <p:spPr>
          <a:xfrm>
            <a:off x="902621" y="3378699"/>
            <a:ext cx="2278500" cy="0"/>
          </a:xfrm>
          <a:prstGeom prst="straightConnector1">
            <a:avLst/>
          </a:prstGeom>
          <a:noFill/>
          <a:ln cap="flat" cmpd="sng" w="19050">
            <a:solidFill>
              <a:schemeClr val="dk2"/>
            </a:solidFill>
            <a:prstDash val="solid"/>
            <a:round/>
            <a:headEnd len="med" w="med" type="none"/>
            <a:tailEnd len="med" w="med" type="none"/>
          </a:ln>
        </p:spPr>
      </p:cxnSp>
      <p:cxnSp>
        <p:nvCxnSpPr>
          <p:cNvPr id="219" name="Google Shape;219;p21"/>
          <p:cNvCxnSpPr/>
          <p:nvPr/>
        </p:nvCxnSpPr>
        <p:spPr>
          <a:xfrm>
            <a:off x="899025" y="3878975"/>
            <a:ext cx="2285700" cy="0"/>
          </a:xfrm>
          <a:prstGeom prst="straightConnector1">
            <a:avLst/>
          </a:prstGeom>
          <a:noFill/>
          <a:ln cap="flat" cmpd="sng" w="19050">
            <a:solidFill>
              <a:schemeClr val="dk2"/>
            </a:solidFill>
            <a:prstDash val="solid"/>
            <a:round/>
            <a:headEnd len="med" w="med" type="none"/>
            <a:tailEnd len="med" w="med" type="none"/>
          </a:ln>
        </p:spPr>
      </p:cxnSp>
      <p:sp>
        <p:nvSpPr>
          <p:cNvPr id="220" name="Google Shape;220;p21"/>
          <p:cNvSpPr/>
          <p:nvPr/>
        </p:nvSpPr>
        <p:spPr>
          <a:xfrm>
            <a:off x="3806375" y="3922401"/>
            <a:ext cx="2207700" cy="8403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sv-SE" sz="1800">
                <a:solidFill>
                  <a:schemeClr val="dk1"/>
                </a:solidFill>
              </a:rPr>
              <a:t>f</a:t>
            </a:r>
            <a:r>
              <a:rPr b="1" lang="sv-SE" sz="1800">
                <a:solidFill>
                  <a:schemeClr val="dk1"/>
                </a:solidFill>
              </a:rPr>
              <a:t>ly() {</a:t>
            </a:r>
            <a:endParaRPr b="1" sz="1800">
              <a:solidFill>
                <a:schemeClr val="dk1"/>
              </a:solidFill>
            </a:endParaRPr>
          </a:p>
          <a:p>
            <a:pPr indent="0" lvl="0" marL="0" rtl="0" algn="l">
              <a:spcBef>
                <a:spcPts val="0"/>
              </a:spcBef>
              <a:spcAft>
                <a:spcPts val="0"/>
              </a:spcAft>
              <a:buClr>
                <a:schemeClr val="dk1"/>
              </a:buClr>
              <a:buSzPts val="1100"/>
              <a:buFont typeface="Arial"/>
              <a:buNone/>
            </a:pPr>
            <a:r>
              <a:rPr b="1" lang="sv-SE" sz="1800">
                <a:solidFill>
                  <a:schemeClr val="dk1"/>
                </a:solidFill>
              </a:rPr>
              <a:t>	flyB.fly();</a:t>
            </a:r>
            <a:endParaRPr b="1" sz="1800">
              <a:solidFill>
                <a:schemeClr val="dk1"/>
              </a:solidFill>
            </a:endParaRPr>
          </a:p>
          <a:p>
            <a:pPr indent="0" lvl="0" marL="0" rtl="0" algn="l">
              <a:spcBef>
                <a:spcPts val="0"/>
              </a:spcBef>
              <a:spcAft>
                <a:spcPts val="0"/>
              </a:spcAft>
              <a:buClr>
                <a:schemeClr val="dk1"/>
              </a:buClr>
              <a:buSzPts val="1100"/>
              <a:buFont typeface="Arial"/>
              <a:buNone/>
            </a:pPr>
            <a:r>
              <a:rPr b="1" lang="sv-SE" sz="1800">
                <a:solidFill>
                  <a:schemeClr val="dk1"/>
                </a:solidFill>
              </a:rPr>
              <a:t>}</a:t>
            </a:r>
            <a:endParaRPr b="1" sz="1800"/>
          </a:p>
        </p:txBody>
      </p:sp>
      <p:cxnSp>
        <p:nvCxnSpPr>
          <p:cNvPr id="221" name="Google Shape;221;p21"/>
          <p:cNvCxnSpPr>
            <a:stCxn id="220" idx="1"/>
          </p:cNvCxnSpPr>
          <p:nvPr/>
        </p:nvCxnSpPr>
        <p:spPr>
          <a:xfrm rot="10800000">
            <a:off x="2085875" y="4323351"/>
            <a:ext cx="1720500" cy="19200"/>
          </a:xfrm>
          <a:prstGeom prst="straightConnector1">
            <a:avLst/>
          </a:prstGeom>
          <a:noFill/>
          <a:ln cap="flat" cmpd="sng" w="38100">
            <a:solidFill>
              <a:schemeClr val="dk2"/>
            </a:solidFill>
            <a:prstDash val="solid"/>
            <a:round/>
            <a:headEnd len="med" w="med" type="none"/>
            <a:tailEnd len="med" w="med" type="triangle"/>
          </a:ln>
        </p:spPr>
      </p:cxnSp>
      <p:sp>
        <p:nvSpPr>
          <p:cNvPr id="222" name="Google Shape;222;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96"/>
                                        </p:tgtEl>
                                      </p:cBhvr>
                                    </p:animEffect>
                                    <p:set>
                                      <p:cBhvr>
                                        <p:cTn dur="1" fill="hold">
                                          <p:stCondLst>
                                            <p:cond delay="0"/>
                                          </p:stCondLst>
                                        </p:cTn>
                                        <p:tgtEl>
                                          <p:spTgt spid="1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97"/>
                                        </p:tgtEl>
                                      </p:cBhvr>
                                    </p:animEffect>
                                    <p:set>
                                      <p:cBhvr>
                                        <p:cTn dur="1" fill="hold">
                                          <p:stCondLst>
                                            <p:cond delay="0"/>
                                          </p:stCondLst>
                                        </p:cTn>
                                        <p:tgtEl>
                                          <p:spTgt spid="1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98"/>
                                        </p:tgtEl>
                                      </p:cBhvr>
                                    </p:animEffect>
                                    <p:set>
                                      <p:cBhvr>
                                        <p:cTn dur="1" fill="hold">
                                          <p:stCondLst>
                                            <p:cond delay="0"/>
                                          </p:stCondLst>
                                        </p:cTn>
                                        <p:tgtEl>
                                          <p:spTgt spid="1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99"/>
                                        </p:tgtEl>
                                      </p:cBhvr>
                                    </p:animEffect>
                                    <p:set>
                                      <p:cBhvr>
                                        <p:cTn dur="1" fill="hold">
                                          <p:stCondLst>
                                            <p:cond delay="0"/>
                                          </p:stCondLst>
                                        </p:cTn>
                                        <p:tgtEl>
                                          <p:spTgt spid="1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par>
                                <p:cTn fill="hold" nodeType="withEffect" presetClass="exit" presetID="10" presetSubtype="0">
                                  <p:stCondLst>
                                    <p:cond delay="0"/>
                                  </p:stCondLst>
                                  <p:childTnLst>
                                    <p:animEffect filter="fade" transition="out">
                                      <p:cBhvr>
                                        <p:cTn dur="1"/>
                                        <p:tgtEl>
                                          <p:spTgt spid="200"/>
                                        </p:tgtEl>
                                      </p:cBhvr>
                                    </p:animEffect>
                                    <p:set>
                                      <p:cBhvr>
                                        <p:cTn dur="1" fill="hold">
                                          <p:stCondLst>
                                            <p:cond delay="0"/>
                                          </p:stCondLst>
                                        </p:cTn>
                                        <p:tgtEl>
                                          <p:spTgt spid="2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2"/>
                                        </p:tgtEl>
                                      </p:cBhvr>
                                    </p:animEffect>
                                    <p:set>
                                      <p:cBhvr>
                                        <p:cTn dur="1" fill="hold">
                                          <p:stCondLst>
                                            <p:cond delay="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3"/>
                                        </p:tgtEl>
                                      </p:cBhvr>
                                    </p:animEffect>
                                    <p:set>
                                      <p:cBhvr>
                                        <p:cTn dur="1" fill="hold">
                                          <p:stCondLst>
                                            <p:cond delay="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5"/>
                                        </p:tgtEl>
                                      </p:cBhvr>
                                    </p:animEffect>
                                    <p:set>
                                      <p:cBhvr>
                                        <p:cTn dur="1" fill="hold">
                                          <p:stCondLst>
                                            <p:cond delay="0"/>
                                          </p:stCondLst>
                                        </p:cTn>
                                        <p:tgtEl>
                                          <p:spTgt spid="20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6"/>
                                        </p:tgtEl>
                                      </p:cBhvr>
                                    </p:animEffect>
                                    <p:set>
                                      <p:cBhvr>
                                        <p:cTn dur="1" fill="hold">
                                          <p:stCondLst>
                                            <p:cond delay="0"/>
                                          </p:stCondLst>
                                        </p:cTn>
                                        <p:tgtEl>
                                          <p:spTgt spid="20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7"/>
                                        </p:tgtEl>
                                      </p:cBhvr>
                                    </p:animEffect>
                                    <p:set>
                                      <p:cBhvr>
                                        <p:cTn dur="1" fill="hold">
                                          <p:stCondLst>
                                            <p:cond delay="0"/>
                                          </p:stCondLst>
                                        </p:cTn>
                                        <p:tgtEl>
                                          <p:spTgt spid="20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4"/>
                                        </p:tgtEl>
                                      </p:cBhvr>
                                    </p:animEffect>
                                    <p:set>
                                      <p:cBhvr>
                                        <p:cTn dur="1" fill="hold">
                                          <p:stCondLst>
                                            <p:cond delay="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1"/>
                                        </p:tgtEl>
                                      </p:cBhvr>
                                    </p:animEffect>
                                    <p:set>
                                      <p:cBhvr>
                                        <p:cTn dur="1" fill="hold">
                                          <p:stCondLst>
                                            <p:cond delay="0"/>
                                          </p:stCondLst>
                                        </p:cTn>
                                        <p:tgtEl>
                                          <p:spTgt spid="20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par>
                                <p:cTn fill="hold" nodeType="withEffect" presetClass="exit" presetID="10" presetSubtype="0">
                                  <p:stCondLst>
                                    <p:cond delay="0"/>
                                  </p:stCondLst>
                                  <p:childTnLst>
                                    <p:animEffect filter="fade" transition="out">
                                      <p:cBhvr>
                                        <p:cTn dur="1"/>
                                        <p:tgtEl>
                                          <p:spTgt spid="195"/>
                                        </p:tgtEl>
                                      </p:cBhvr>
                                    </p:animEffect>
                                    <p:set>
                                      <p:cBhvr>
                                        <p:cTn dur="1" fill="hold">
                                          <p:stCondLst>
                                            <p:cond delay="0"/>
                                          </p:stCondLst>
                                        </p:cTn>
                                        <p:tgtEl>
                                          <p:spTgt spid="1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p:nvPr/>
        </p:nvSpPr>
        <p:spPr>
          <a:xfrm>
            <a:off x="4962450" y="1625944"/>
            <a:ext cx="3399300" cy="1677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HAS-A can be better than IS-A</a:t>
            </a:r>
            <a:endParaRPr sz="3000"/>
          </a:p>
        </p:txBody>
      </p:sp>
      <p:sp>
        <p:nvSpPr>
          <p:cNvPr id="229" name="Google Shape;229;p22"/>
          <p:cNvSpPr txBox="1"/>
          <p:nvPr>
            <p:ph idx="1" type="body"/>
          </p:nvPr>
        </p:nvSpPr>
        <p:spPr>
          <a:xfrm>
            <a:off x="468900" y="1042975"/>
            <a:ext cx="8217900" cy="3719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Principle: Favor composition over inheritance.</a:t>
            </a:r>
            <a:endParaRPr/>
          </a:p>
          <a:p>
            <a:pPr indent="0" lvl="0" marL="0" rtl="0" algn="l">
              <a:spcBef>
                <a:spcPts val="1000"/>
              </a:spcBef>
              <a:spcAft>
                <a:spcPts val="0"/>
              </a:spcAft>
              <a:buNone/>
            </a:pPr>
            <a:r>
              <a:t/>
            </a:r>
            <a:endParaRPr/>
          </a:p>
        </p:txBody>
      </p:sp>
      <p:sp>
        <p:nvSpPr>
          <p:cNvPr id="230" name="Google Shape;230;p22"/>
          <p:cNvSpPr/>
          <p:nvPr/>
        </p:nvSpPr>
        <p:spPr>
          <a:xfrm>
            <a:off x="5901775" y="1720453"/>
            <a:ext cx="1925400" cy="62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a:t>
            </a:r>
            <a:endParaRPr b="1" i="1"/>
          </a:p>
          <a:p>
            <a:pPr indent="0" lvl="0" marL="0" rtl="0" algn="ctr">
              <a:spcBef>
                <a:spcPts val="0"/>
              </a:spcBef>
              <a:spcAft>
                <a:spcPts val="0"/>
              </a:spcAft>
              <a:buNone/>
            </a:pPr>
            <a:r>
              <a:rPr b="1" i="1" lang="sv-SE"/>
              <a:t>FlyBehavior</a:t>
            </a:r>
            <a:endParaRPr b="1" i="1"/>
          </a:p>
          <a:p>
            <a:pPr indent="0" lvl="0" marL="0" rtl="0" algn="l">
              <a:spcBef>
                <a:spcPts val="0"/>
              </a:spcBef>
              <a:spcAft>
                <a:spcPts val="0"/>
              </a:spcAft>
              <a:buNone/>
            </a:pPr>
            <a:r>
              <a:rPr i="1" lang="sv-SE"/>
              <a:t>fly()</a:t>
            </a:r>
            <a:endParaRPr i="1"/>
          </a:p>
        </p:txBody>
      </p:sp>
      <p:cxnSp>
        <p:nvCxnSpPr>
          <p:cNvPr id="231" name="Google Shape;231;p22"/>
          <p:cNvCxnSpPr/>
          <p:nvPr/>
        </p:nvCxnSpPr>
        <p:spPr>
          <a:xfrm>
            <a:off x="5904619" y="2141578"/>
            <a:ext cx="1919700" cy="0"/>
          </a:xfrm>
          <a:prstGeom prst="straightConnector1">
            <a:avLst/>
          </a:prstGeom>
          <a:noFill/>
          <a:ln cap="flat" cmpd="sng" w="19050">
            <a:solidFill>
              <a:schemeClr val="dk2"/>
            </a:solidFill>
            <a:prstDash val="solid"/>
            <a:round/>
            <a:headEnd len="med" w="med" type="none"/>
            <a:tailEnd len="med" w="med" type="none"/>
          </a:ln>
        </p:spPr>
      </p:cxnSp>
      <p:sp>
        <p:nvSpPr>
          <p:cNvPr id="232" name="Google Shape;232;p22"/>
          <p:cNvSpPr/>
          <p:nvPr/>
        </p:nvSpPr>
        <p:spPr>
          <a:xfrm>
            <a:off x="5009731" y="2630721"/>
            <a:ext cx="1508400" cy="62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FlyWithWings</a:t>
            </a:r>
            <a:endParaRPr b="1"/>
          </a:p>
          <a:p>
            <a:pPr indent="0" lvl="0" marL="0" rtl="0" algn="l">
              <a:spcBef>
                <a:spcPts val="0"/>
              </a:spcBef>
              <a:spcAft>
                <a:spcPts val="0"/>
              </a:spcAft>
              <a:buNone/>
            </a:pPr>
            <a:r>
              <a:rPr lang="sv-SE"/>
              <a:t>fly() { .. }</a:t>
            </a:r>
            <a:endParaRPr/>
          </a:p>
          <a:p>
            <a:pPr indent="0" lvl="0" marL="0" rtl="0" algn="l">
              <a:spcBef>
                <a:spcPts val="0"/>
              </a:spcBef>
              <a:spcAft>
                <a:spcPts val="0"/>
              </a:spcAft>
              <a:buNone/>
            </a:pPr>
            <a:r>
              <a:t/>
            </a:r>
            <a:endParaRPr/>
          </a:p>
        </p:txBody>
      </p:sp>
      <p:cxnSp>
        <p:nvCxnSpPr>
          <p:cNvPr id="233" name="Google Shape;233;p22"/>
          <p:cNvCxnSpPr/>
          <p:nvPr/>
        </p:nvCxnSpPr>
        <p:spPr>
          <a:xfrm>
            <a:off x="5009731" y="2841162"/>
            <a:ext cx="1503900" cy="0"/>
          </a:xfrm>
          <a:prstGeom prst="straightConnector1">
            <a:avLst/>
          </a:prstGeom>
          <a:noFill/>
          <a:ln cap="flat" cmpd="sng" w="19050">
            <a:solidFill>
              <a:schemeClr val="dk2"/>
            </a:solidFill>
            <a:prstDash val="solid"/>
            <a:round/>
            <a:headEnd len="med" w="med" type="none"/>
            <a:tailEnd len="med" w="med" type="none"/>
          </a:ln>
        </p:spPr>
      </p:cxnSp>
      <p:sp>
        <p:nvSpPr>
          <p:cNvPr id="234" name="Google Shape;234;p22"/>
          <p:cNvSpPr/>
          <p:nvPr/>
        </p:nvSpPr>
        <p:spPr>
          <a:xfrm>
            <a:off x="6856273" y="2630720"/>
            <a:ext cx="1505400" cy="62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FlyNotAllowed</a:t>
            </a:r>
            <a:endParaRPr b="1"/>
          </a:p>
          <a:p>
            <a:pPr indent="0" lvl="0" marL="0" rtl="0" algn="l">
              <a:spcBef>
                <a:spcPts val="0"/>
              </a:spcBef>
              <a:spcAft>
                <a:spcPts val="0"/>
              </a:spcAft>
              <a:buNone/>
            </a:pPr>
            <a:r>
              <a:rPr lang="sv-SE"/>
              <a:t>fly() { .. }</a:t>
            </a:r>
            <a:endParaRPr/>
          </a:p>
          <a:p>
            <a:pPr indent="0" lvl="0" marL="0" rtl="0" algn="l">
              <a:spcBef>
                <a:spcPts val="0"/>
              </a:spcBef>
              <a:spcAft>
                <a:spcPts val="0"/>
              </a:spcAft>
              <a:buNone/>
            </a:pPr>
            <a:r>
              <a:t/>
            </a:r>
            <a:endParaRPr/>
          </a:p>
        </p:txBody>
      </p:sp>
      <p:cxnSp>
        <p:nvCxnSpPr>
          <p:cNvPr id="235" name="Google Shape;235;p22"/>
          <p:cNvCxnSpPr/>
          <p:nvPr/>
        </p:nvCxnSpPr>
        <p:spPr>
          <a:xfrm>
            <a:off x="6856273" y="2841159"/>
            <a:ext cx="1500900" cy="0"/>
          </a:xfrm>
          <a:prstGeom prst="straightConnector1">
            <a:avLst/>
          </a:prstGeom>
          <a:noFill/>
          <a:ln cap="flat" cmpd="sng" w="19050">
            <a:solidFill>
              <a:schemeClr val="dk2"/>
            </a:solidFill>
            <a:prstDash val="solid"/>
            <a:round/>
            <a:headEnd len="med" w="med" type="none"/>
            <a:tailEnd len="med" w="med" type="none"/>
          </a:ln>
        </p:spPr>
      </p:cxnSp>
      <p:cxnSp>
        <p:nvCxnSpPr>
          <p:cNvPr id="236" name="Google Shape;236;p22"/>
          <p:cNvCxnSpPr>
            <a:stCxn id="232" idx="0"/>
            <a:endCxn id="230" idx="2"/>
          </p:cNvCxnSpPr>
          <p:nvPr/>
        </p:nvCxnSpPr>
        <p:spPr>
          <a:xfrm flipH="1" rot="10800000">
            <a:off x="5763931" y="2349321"/>
            <a:ext cx="1100400" cy="281400"/>
          </a:xfrm>
          <a:prstGeom prst="straightConnector1">
            <a:avLst/>
          </a:prstGeom>
          <a:noFill/>
          <a:ln cap="flat" cmpd="sng" w="28575">
            <a:solidFill>
              <a:schemeClr val="dk2"/>
            </a:solidFill>
            <a:prstDash val="dot"/>
            <a:round/>
            <a:headEnd len="med" w="med" type="none"/>
            <a:tailEnd len="med" w="med" type="triangle"/>
          </a:ln>
        </p:spPr>
      </p:cxnSp>
      <p:cxnSp>
        <p:nvCxnSpPr>
          <p:cNvPr id="237" name="Google Shape;237;p22"/>
          <p:cNvCxnSpPr>
            <a:stCxn id="234" idx="0"/>
            <a:endCxn id="230" idx="2"/>
          </p:cNvCxnSpPr>
          <p:nvPr/>
        </p:nvCxnSpPr>
        <p:spPr>
          <a:xfrm rot="10800000">
            <a:off x="6864373" y="2349320"/>
            <a:ext cx="744600" cy="281400"/>
          </a:xfrm>
          <a:prstGeom prst="straightConnector1">
            <a:avLst/>
          </a:prstGeom>
          <a:noFill/>
          <a:ln cap="flat" cmpd="sng" w="28575">
            <a:solidFill>
              <a:schemeClr val="dk2"/>
            </a:solidFill>
            <a:prstDash val="dot"/>
            <a:round/>
            <a:headEnd len="med" w="med" type="none"/>
            <a:tailEnd len="med" w="med" type="triangle"/>
          </a:ln>
        </p:spPr>
      </p:cxnSp>
      <p:sp>
        <p:nvSpPr>
          <p:cNvPr id="238" name="Google Shape;238;p22"/>
          <p:cNvSpPr/>
          <p:nvPr/>
        </p:nvSpPr>
        <p:spPr>
          <a:xfrm>
            <a:off x="952100" y="1625950"/>
            <a:ext cx="2159700" cy="2233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Duck</a:t>
            </a:r>
            <a:endParaRPr b="1"/>
          </a:p>
          <a:p>
            <a:pPr indent="0" lvl="0" marL="0" rtl="0" algn="l">
              <a:spcBef>
                <a:spcPts val="0"/>
              </a:spcBef>
              <a:spcAft>
                <a:spcPts val="0"/>
              </a:spcAft>
              <a:buNone/>
            </a:pPr>
            <a:r>
              <a:rPr lang="sv-SE"/>
              <a:t>FlyBehavior flyB</a:t>
            </a:r>
            <a:endParaRPr/>
          </a:p>
          <a:p>
            <a:pPr indent="0" lvl="0" marL="0" rtl="0" algn="l">
              <a:spcBef>
                <a:spcPts val="0"/>
              </a:spcBef>
              <a:spcAft>
                <a:spcPts val="0"/>
              </a:spcAft>
              <a:buNone/>
            </a:pPr>
            <a:r>
              <a:rPr lang="sv-SE"/>
              <a:t>QuackBehavior quackB</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quack()</a:t>
            </a:r>
            <a:endParaRPr/>
          </a:p>
          <a:p>
            <a:pPr indent="0" lvl="0" marL="0" rtl="0" algn="l">
              <a:spcBef>
                <a:spcPts val="0"/>
              </a:spcBef>
              <a:spcAft>
                <a:spcPts val="0"/>
              </a:spcAft>
              <a:buNone/>
            </a:pPr>
            <a:r>
              <a:rPr lang="sv-SE"/>
              <a:t>fly()</a:t>
            </a:r>
            <a:endParaRPr/>
          </a:p>
          <a:p>
            <a:pPr indent="0" lvl="0" marL="0" rtl="0" algn="l">
              <a:spcBef>
                <a:spcPts val="0"/>
              </a:spcBef>
              <a:spcAft>
                <a:spcPts val="0"/>
              </a:spcAft>
              <a:buNone/>
            </a:pPr>
            <a:r>
              <a:rPr lang="sv-SE"/>
              <a:t>swim()</a:t>
            </a:r>
            <a:endParaRPr/>
          </a:p>
          <a:p>
            <a:pPr indent="0" lvl="0" marL="0" rtl="0" algn="l">
              <a:spcBef>
                <a:spcPts val="0"/>
              </a:spcBef>
              <a:spcAft>
                <a:spcPts val="0"/>
              </a:spcAft>
              <a:buNone/>
            </a:pPr>
            <a:r>
              <a:rPr i="1" lang="sv-SE"/>
              <a:t>display()</a:t>
            </a:r>
            <a:endParaRPr i="1"/>
          </a:p>
          <a:p>
            <a:pPr indent="0" lvl="0" marL="0" rtl="0" algn="l">
              <a:spcBef>
                <a:spcPts val="0"/>
              </a:spcBef>
              <a:spcAft>
                <a:spcPts val="0"/>
              </a:spcAft>
              <a:buNone/>
            </a:pPr>
            <a:r>
              <a:rPr lang="sv-SE"/>
              <a:t>setFlyBehavior()</a:t>
            </a:r>
            <a:endParaRPr/>
          </a:p>
          <a:p>
            <a:pPr indent="0" lvl="0" marL="0" rtl="0" algn="l">
              <a:spcBef>
                <a:spcPts val="0"/>
              </a:spcBef>
              <a:spcAft>
                <a:spcPts val="0"/>
              </a:spcAft>
              <a:buNone/>
            </a:pPr>
            <a:r>
              <a:rPr lang="sv-SE"/>
              <a:t>setQuackBehavior()</a:t>
            </a:r>
            <a:endParaRPr/>
          </a:p>
        </p:txBody>
      </p:sp>
      <p:cxnSp>
        <p:nvCxnSpPr>
          <p:cNvPr id="239" name="Google Shape;239;p22"/>
          <p:cNvCxnSpPr/>
          <p:nvPr/>
        </p:nvCxnSpPr>
        <p:spPr>
          <a:xfrm>
            <a:off x="975345" y="1905015"/>
            <a:ext cx="2113200" cy="0"/>
          </a:xfrm>
          <a:prstGeom prst="straightConnector1">
            <a:avLst/>
          </a:prstGeom>
          <a:noFill/>
          <a:ln cap="flat" cmpd="sng" w="19050">
            <a:solidFill>
              <a:schemeClr val="dk2"/>
            </a:solidFill>
            <a:prstDash val="solid"/>
            <a:round/>
            <a:headEnd len="med" w="med" type="none"/>
            <a:tailEnd len="med" w="med" type="none"/>
          </a:ln>
        </p:spPr>
      </p:cxnSp>
      <p:cxnSp>
        <p:nvCxnSpPr>
          <p:cNvPr id="240" name="Google Shape;240;p22"/>
          <p:cNvCxnSpPr/>
          <p:nvPr/>
        </p:nvCxnSpPr>
        <p:spPr>
          <a:xfrm>
            <a:off x="972045" y="2445155"/>
            <a:ext cx="2119800" cy="0"/>
          </a:xfrm>
          <a:prstGeom prst="straightConnector1">
            <a:avLst/>
          </a:prstGeom>
          <a:noFill/>
          <a:ln cap="flat" cmpd="sng" w="19050">
            <a:solidFill>
              <a:schemeClr val="dk2"/>
            </a:solidFill>
            <a:prstDash val="solid"/>
            <a:round/>
            <a:headEnd len="med" w="med" type="none"/>
            <a:tailEnd len="med" w="med" type="none"/>
          </a:ln>
        </p:spPr>
      </p:cxnSp>
      <p:sp>
        <p:nvSpPr>
          <p:cNvPr id="241" name="Google Shape;241;p22"/>
          <p:cNvSpPr/>
          <p:nvPr/>
        </p:nvSpPr>
        <p:spPr>
          <a:xfrm>
            <a:off x="4962300" y="3355463"/>
            <a:ext cx="3399300" cy="1555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a:off x="5901775" y="3398944"/>
            <a:ext cx="1925400" cy="73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a:t>&lt;&lt;interface&gt;&gt;</a:t>
            </a:r>
            <a:endParaRPr b="1" i="1"/>
          </a:p>
          <a:p>
            <a:pPr indent="0" lvl="0" marL="0" rtl="0" algn="ctr">
              <a:spcBef>
                <a:spcPts val="0"/>
              </a:spcBef>
              <a:spcAft>
                <a:spcPts val="0"/>
              </a:spcAft>
              <a:buNone/>
            </a:pPr>
            <a:r>
              <a:rPr b="1" i="1" lang="sv-SE"/>
              <a:t>QuackBehavior</a:t>
            </a:r>
            <a:endParaRPr b="1" i="1"/>
          </a:p>
          <a:p>
            <a:pPr indent="0" lvl="0" marL="0" rtl="0" algn="l">
              <a:spcBef>
                <a:spcPts val="0"/>
              </a:spcBef>
              <a:spcAft>
                <a:spcPts val="0"/>
              </a:spcAft>
              <a:buNone/>
            </a:pPr>
            <a:r>
              <a:rPr i="1" lang="sv-SE"/>
              <a:t>quack()</a:t>
            </a:r>
            <a:endParaRPr i="1"/>
          </a:p>
        </p:txBody>
      </p:sp>
      <p:cxnSp>
        <p:nvCxnSpPr>
          <p:cNvPr id="243" name="Google Shape;243;p22"/>
          <p:cNvCxnSpPr/>
          <p:nvPr/>
        </p:nvCxnSpPr>
        <p:spPr>
          <a:xfrm>
            <a:off x="5904619" y="3882837"/>
            <a:ext cx="1919700" cy="0"/>
          </a:xfrm>
          <a:prstGeom prst="straightConnector1">
            <a:avLst/>
          </a:prstGeom>
          <a:noFill/>
          <a:ln cap="flat" cmpd="sng" w="19050">
            <a:solidFill>
              <a:schemeClr val="dk2"/>
            </a:solidFill>
            <a:prstDash val="solid"/>
            <a:round/>
            <a:headEnd len="med" w="med" type="none"/>
            <a:tailEnd len="med" w="med" type="none"/>
          </a:ln>
        </p:spPr>
      </p:cxnSp>
      <p:sp>
        <p:nvSpPr>
          <p:cNvPr id="244" name="Google Shape;244;p22"/>
          <p:cNvSpPr/>
          <p:nvPr/>
        </p:nvSpPr>
        <p:spPr>
          <a:xfrm>
            <a:off x="5028294" y="4277467"/>
            <a:ext cx="1508400" cy="62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NormalQuack</a:t>
            </a:r>
            <a:endParaRPr b="1"/>
          </a:p>
          <a:p>
            <a:pPr indent="0" lvl="0" marL="0" rtl="0" algn="l">
              <a:spcBef>
                <a:spcPts val="0"/>
              </a:spcBef>
              <a:spcAft>
                <a:spcPts val="0"/>
              </a:spcAft>
              <a:buNone/>
            </a:pPr>
            <a:r>
              <a:rPr lang="sv-SE"/>
              <a:t>quack() { .. }</a:t>
            </a:r>
            <a:endParaRPr/>
          </a:p>
          <a:p>
            <a:pPr indent="0" lvl="0" marL="0" rtl="0" algn="l">
              <a:spcBef>
                <a:spcPts val="0"/>
              </a:spcBef>
              <a:spcAft>
                <a:spcPts val="0"/>
              </a:spcAft>
              <a:buNone/>
            </a:pPr>
            <a:r>
              <a:t/>
            </a:r>
            <a:endParaRPr/>
          </a:p>
        </p:txBody>
      </p:sp>
      <p:cxnSp>
        <p:nvCxnSpPr>
          <p:cNvPr id="245" name="Google Shape;245;p22"/>
          <p:cNvCxnSpPr/>
          <p:nvPr/>
        </p:nvCxnSpPr>
        <p:spPr>
          <a:xfrm>
            <a:off x="5028294" y="4487909"/>
            <a:ext cx="1503900" cy="0"/>
          </a:xfrm>
          <a:prstGeom prst="straightConnector1">
            <a:avLst/>
          </a:prstGeom>
          <a:noFill/>
          <a:ln cap="flat" cmpd="sng" w="19050">
            <a:solidFill>
              <a:schemeClr val="dk2"/>
            </a:solidFill>
            <a:prstDash val="solid"/>
            <a:round/>
            <a:headEnd len="med" w="med" type="none"/>
            <a:tailEnd len="med" w="med" type="none"/>
          </a:ln>
        </p:spPr>
      </p:cxnSp>
      <p:sp>
        <p:nvSpPr>
          <p:cNvPr id="246" name="Google Shape;246;p22"/>
          <p:cNvSpPr/>
          <p:nvPr/>
        </p:nvSpPr>
        <p:spPr>
          <a:xfrm>
            <a:off x="6923238" y="4277467"/>
            <a:ext cx="1438500" cy="62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Squeek</a:t>
            </a:r>
            <a:endParaRPr b="1"/>
          </a:p>
          <a:p>
            <a:pPr indent="0" lvl="0" marL="0" rtl="0" algn="l">
              <a:spcBef>
                <a:spcPts val="0"/>
              </a:spcBef>
              <a:spcAft>
                <a:spcPts val="0"/>
              </a:spcAft>
              <a:buNone/>
            </a:pPr>
            <a:r>
              <a:rPr lang="sv-SE"/>
              <a:t>quack() { .. }</a:t>
            </a:r>
            <a:endParaRPr/>
          </a:p>
          <a:p>
            <a:pPr indent="0" lvl="0" marL="0" rtl="0" algn="l">
              <a:spcBef>
                <a:spcPts val="0"/>
              </a:spcBef>
              <a:spcAft>
                <a:spcPts val="0"/>
              </a:spcAft>
              <a:buNone/>
            </a:pPr>
            <a:r>
              <a:t/>
            </a:r>
            <a:endParaRPr/>
          </a:p>
        </p:txBody>
      </p:sp>
      <p:cxnSp>
        <p:nvCxnSpPr>
          <p:cNvPr id="247" name="Google Shape;247;p22"/>
          <p:cNvCxnSpPr/>
          <p:nvPr/>
        </p:nvCxnSpPr>
        <p:spPr>
          <a:xfrm>
            <a:off x="6923238" y="4487909"/>
            <a:ext cx="1434000" cy="0"/>
          </a:xfrm>
          <a:prstGeom prst="straightConnector1">
            <a:avLst/>
          </a:prstGeom>
          <a:noFill/>
          <a:ln cap="flat" cmpd="sng" w="19050">
            <a:solidFill>
              <a:schemeClr val="dk2"/>
            </a:solidFill>
            <a:prstDash val="solid"/>
            <a:round/>
            <a:headEnd len="med" w="med" type="none"/>
            <a:tailEnd len="med" w="med" type="none"/>
          </a:ln>
        </p:spPr>
      </p:cxnSp>
      <p:cxnSp>
        <p:nvCxnSpPr>
          <p:cNvPr id="248" name="Google Shape;248;p22"/>
          <p:cNvCxnSpPr>
            <a:stCxn id="244" idx="0"/>
            <a:endCxn id="242" idx="2"/>
          </p:cNvCxnSpPr>
          <p:nvPr/>
        </p:nvCxnSpPr>
        <p:spPr>
          <a:xfrm flipH="1" rot="10800000">
            <a:off x="5782494" y="4137367"/>
            <a:ext cx="1082100" cy="140100"/>
          </a:xfrm>
          <a:prstGeom prst="straightConnector1">
            <a:avLst/>
          </a:prstGeom>
          <a:noFill/>
          <a:ln cap="flat" cmpd="sng" w="28575">
            <a:solidFill>
              <a:schemeClr val="dk2"/>
            </a:solidFill>
            <a:prstDash val="dot"/>
            <a:round/>
            <a:headEnd len="med" w="med" type="none"/>
            <a:tailEnd len="med" w="med" type="triangle"/>
          </a:ln>
        </p:spPr>
      </p:cxnSp>
      <p:cxnSp>
        <p:nvCxnSpPr>
          <p:cNvPr id="249" name="Google Shape;249;p22"/>
          <p:cNvCxnSpPr>
            <a:stCxn id="246" idx="0"/>
            <a:endCxn id="242" idx="2"/>
          </p:cNvCxnSpPr>
          <p:nvPr/>
        </p:nvCxnSpPr>
        <p:spPr>
          <a:xfrm rot="10800000">
            <a:off x="6864588" y="4137367"/>
            <a:ext cx="777900" cy="140100"/>
          </a:xfrm>
          <a:prstGeom prst="straightConnector1">
            <a:avLst/>
          </a:prstGeom>
          <a:noFill/>
          <a:ln cap="flat" cmpd="sng" w="28575">
            <a:solidFill>
              <a:schemeClr val="dk2"/>
            </a:solidFill>
            <a:prstDash val="dot"/>
            <a:round/>
            <a:headEnd len="med" w="med" type="none"/>
            <a:tailEnd len="med" w="med" type="triangle"/>
          </a:ln>
        </p:spPr>
      </p:cxnSp>
      <p:sp>
        <p:nvSpPr>
          <p:cNvPr id="250" name="Google Shape;250;p22"/>
          <p:cNvSpPr/>
          <p:nvPr/>
        </p:nvSpPr>
        <p:spPr>
          <a:xfrm>
            <a:off x="432475" y="4143525"/>
            <a:ext cx="1426500" cy="73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a:t>
            </a:r>
            <a:endParaRPr/>
          </a:p>
          <a:p>
            <a:pPr indent="0" lvl="0" marL="0" rtl="0" algn="l">
              <a:spcBef>
                <a:spcPts val="0"/>
              </a:spcBef>
              <a:spcAft>
                <a:spcPts val="0"/>
              </a:spcAft>
              <a:buNone/>
            </a:pPr>
            <a:r>
              <a:t/>
            </a:r>
            <a:endParaRPr/>
          </a:p>
        </p:txBody>
      </p:sp>
      <p:cxnSp>
        <p:nvCxnSpPr>
          <p:cNvPr id="251" name="Google Shape;251;p22"/>
          <p:cNvCxnSpPr/>
          <p:nvPr/>
        </p:nvCxnSpPr>
        <p:spPr>
          <a:xfrm>
            <a:off x="436950" y="4416687"/>
            <a:ext cx="1422000" cy="0"/>
          </a:xfrm>
          <a:prstGeom prst="straightConnector1">
            <a:avLst/>
          </a:prstGeom>
          <a:noFill/>
          <a:ln cap="flat" cmpd="sng" w="19050">
            <a:solidFill>
              <a:schemeClr val="dk2"/>
            </a:solidFill>
            <a:prstDash val="solid"/>
            <a:round/>
            <a:headEnd len="med" w="med" type="none"/>
            <a:tailEnd len="med" w="med" type="none"/>
          </a:ln>
        </p:spPr>
      </p:cxnSp>
      <p:sp>
        <p:nvSpPr>
          <p:cNvPr id="252" name="Google Shape;252;p22"/>
          <p:cNvSpPr/>
          <p:nvPr/>
        </p:nvSpPr>
        <p:spPr>
          <a:xfrm>
            <a:off x="1997950" y="4143525"/>
            <a:ext cx="1399500" cy="73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RedheadDuck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a:t>
            </a:r>
            <a:endParaRPr/>
          </a:p>
          <a:p>
            <a:pPr indent="0" lvl="0" marL="0" rtl="0" algn="l">
              <a:spcBef>
                <a:spcPts val="0"/>
              </a:spcBef>
              <a:spcAft>
                <a:spcPts val="0"/>
              </a:spcAft>
              <a:buNone/>
            </a:pPr>
            <a:r>
              <a:t/>
            </a:r>
            <a:endParaRPr/>
          </a:p>
        </p:txBody>
      </p:sp>
      <p:cxnSp>
        <p:nvCxnSpPr>
          <p:cNvPr id="253" name="Google Shape;253;p22"/>
          <p:cNvCxnSpPr/>
          <p:nvPr/>
        </p:nvCxnSpPr>
        <p:spPr>
          <a:xfrm>
            <a:off x="2000208" y="4485674"/>
            <a:ext cx="1422000" cy="0"/>
          </a:xfrm>
          <a:prstGeom prst="straightConnector1">
            <a:avLst/>
          </a:prstGeom>
          <a:noFill/>
          <a:ln cap="flat" cmpd="sng" w="19050">
            <a:solidFill>
              <a:schemeClr val="dk2"/>
            </a:solidFill>
            <a:prstDash val="solid"/>
            <a:round/>
            <a:headEnd len="med" w="med" type="none"/>
            <a:tailEnd len="med" w="med" type="none"/>
          </a:ln>
        </p:spPr>
      </p:cxnSp>
      <p:sp>
        <p:nvSpPr>
          <p:cNvPr id="254" name="Google Shape;254;p22"/>
          <p:cNvSpPr/>
          <p:nvPr/>
        </p:nvSpPr>
        <p:spPr>
          <a:xfrm>
            <a:off x="3536450" y="4119075"/>
            <a:ext cx="1312500" cy="73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RubberDuck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sv-SE"/>
              <a:t>display() { .. }</a:t>
            </a:r>
            <a:endParaRPr/>
          </a:p>
          <a:p>
            <a:pPr indent="0" lvl="0" marL="0" rtl="0" algn="l">
              <a:spcBef>
                <a:spcPts val="0"/>
              </a:spcBef>
              <a:spcAft>
                <a:spcPts val="0"/>
              </a:spcAft>
              <a:buNone/>
            </a:pPr>
            <a:r>
              <a:t/>
            </a:r>
            <a:endParaRPr/>
          </a:p>
        </p:txBody>
      </p:sp>
      <p:cxnSp>
        <p:nvCxnSpPr>
          <p:cNvPr id="255" name="Google Shape;255;p22"/>
          <p:cNvCxnSpPr/>
          <p:nvPr/>
        </p:nvCxnSpPr>
        <p:spPr>
          <a:xfrm>
            <a:off x="3536425" y="4510147"/>
            <a:ext cx="1312500" cy="0"/>
          </a:xfrm>
          <a:prstGeom prst="straightConnector1">
            <a:avLst/>
          </a:prstGeom>
          <a:noFill/>
          <a:ln cap="flat" cmpd="sng" w="19050">
            <a:solidFill>
              <a:schemeClr val="dk2"/>
            </a:solidFill>
            <a:prstDash val="solid"/>
            <a:round/>
            <a:headEnd len="med" w="med" type="none"/>
            <a:tailEnd len="med" w="med" type="none"/>
          </a:ln>
        </p:spPr>
      </p:cxnSp>
      <p:cxnSp>
        <p:nvCxnSpPr>
          <p:cNvPr id="256" name="Google Shape;256;p22"/>
          <p:cNvCxnSpPr>
            <a:stCxn id="250" idx="0"/>
            <a:endCxn id="238" idx="2"/>
          </p:cNvCxnSpPr>
          <p:nvPr/>
        </p:nvCxnSpPr>
        <p:spPr>
          <a:xfrm flipH="1" rot="10800000">
            <a:off x="1145725" y="3859725"/>
            <a:ext cx="886200" cy="283800"/>
          </a:xfrm>
          <a:prstGeom prst="straightConnector1">
            <a:avLst/>
          </a:prstGeom>
          <a:noFill/>
          <a:ln cap="flat" cmpd="sng" w="28575">
            <a:solidFill>
              <a:schemeClr val="dk2"/>
            </a:solidFill>
            <a:prstDash val="solid"/>
            <a:round/>
            <a:headEnd len="med" w="med" type="none"/>
            <a:tailEnd len="med" w="med" type="triangle"/>
          </a:ln>
        </p:spPr>
      </p:cxnSp>
      <p:cxnSp>
        <p:nvCxnSpPr>
          <p:cNvPr id="257" name="Google Shape;257;p22"/>
          <p:cNvCxnSpPr>
            <a:stCxn id="252" idx="0"/>
            <a:endCxn id="238" idx="2"/>
          </p:cNvCxnSpPr>
          <p:nvPr/>
        </p:nvCxnSpPr>
        <p:spPr>
          <a:xfrm rot="10800000">
            <a:off x="2032000" y="3859725"/>
            <a:ext cx="665700" cy="283800"/>
          </a:xfrm>
          <a:prstGeom prst="straightConnector1">
            <a:avLst/>
          </a:prstGeom>
          <a:noFill/>
          <a:ln cap="flat" cmpd="sng" w="28575">
            <a:solidFill>
              <a:schemeClr val="dk2"/>
            </a:solidFill>
            <a:prstDash val="solid"/>
            <a:round/>
            <a:headEnd len="med" w="med" type="none"/>
            <a:tailEnd len="med" w="med" type="triangle"/>
          </a:ln>
        </p:spPr>
      </p:cxnSp>
      <p:cxnSp>
        <p:nvCxnSpPr>
          <p:cNvPr id="258" name="Google Shape;258;p22"/>
          <p:cNvCxnSpPr>
            <a:stCxn id="254" idx="0"/>
          </p:cNvCxnSpPr>
          <p:nvPr/>
        </p:nvCxnSpPr>
        <p:spPr>
          <a:xfrm rot="10800000">
            <a:off x="2317700" y="3895575"/>
            <a:ext cx="1875000" cy="223500"/>
          </a:xfrm>
          <a:prstGeom prst="straightConnector1">
            <a:avLst/>
          </a:prstGeom>
          <a:noFill/>
          <a:ln cap="flat" cmpd="sng" w="28575">
            <a:solidFill>
              <a:schemeClr val="dk2"/>
            </a:solidFill>
            <a:prstDash val="solid"/>
            <a:round/>
            <a:headEnd len="med" w="med" type="none"/>
            <a:tailEnd len="med" w="med" type="triangle"/>
          </a:ln>
        </p:spPr>
      </p:cxnSp>
      <p:cxnSp>
        <p:nvCxnSpPr>
          <p:cNvPr id="259" name="Google Shape;259;p22"/>
          <p:cNvCxnSpPr>
            <a:endCxn id="230" idx="1"/>
          </p:cNvCxnSpPr>
          <p:nvPr/>
        </p:nvCxnSpPr>
        <p:spPr>
          <a:xfrm>
            <a:off x="2584975" y="2023453"/>
            <a:ext cx="3316800" cy="11400"/>
          </a:xfrm>
          <a:prstGeom prst="straightConnector1">
            <a:avLst/>
          </a:prstGeom>
          <a:noFill/>
          <a:ln cap="flat" cmpd="sng" w="28575">
            <a:solidFill>
              <a:schemeClr val="dk2"/>
            </a:solidFill>
            <a:prstDash val="solid"/>
            <a:round/>
            <a:headEnd len="med" w="med" type="diamond"/>
            <a:tailEnd len="med" w="med" type="none"/>
          </a:ln>
        </p:spPr>
      </p:cxnSp>
      <p:cxnSp>
        <p:nvCxnSpPr>
          <p:cNvPr id="260" name="Google Shape;260;p22"/>
          <p:cNvCxnSpPr>
            <a:endCxn id="242" idx="1"/>
          </p:cNvCxnSpPr>
          <p:nvPr/>
        </p:nvCxnSpPr>
        <p:spPr>
          <a:xfrm>
            <a:off x="2968375" y="2335594"/>
            <a:ext cx="2933400" cy="1432500"/>
          </a:xfrm>
          <a:prstGeom prst="straightConnector1">
            <a:avLst/>
          </a:prstGeom>
          <a:noFill/>
          <a:ln cap="flat" cmpd="sng" w="28575">
            <a:solidFill>
              <a:schemeClr val="dk2"/>
            </a:solidFill>
            <a:prstDash val="solid"/>
            <a:round/>
            <a:headEnd len="med" w="med" type="diamond"/>
            <a:tailEnd len="med" w="med" type="none"/>
          </a:ln>
        </p:spPr>
      </p:cxnSp>
      <p:sp>
        <p:nvSpPr>
          <p:cNvPr id="261" name="Google Shape;261;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