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 id="2147483667" r:id="rId7"/>
    <p:sldMasterId id="2147483668" r:id="rId8"/>
    <p:sldMasterId id="2147483669" r:id="rId9"/>
    <p:sldMasterId id="2147483670" r:id="rId10"/>
    <p:sldMasterId id="2147483671"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5CCF3C-0CA6-4761-925C-8C6E3C9833FD}">
  <a:tblStyle styleId="{9F5CCF3C-0CA6-4761-925C-8C6E3C9833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11" Type="http://schemas.openxmlformats.org/officeDocument/2006/relationships/slideMaster" Target="slideMasters/slideMaster7.xml"/><Relationship Id="rId10" Type="http://schemas.openxmlformats.org/officeDocument/2006/relationships/slideMaster" Target="slideMasters/slideMaster6.xml"/><Relationship Id="rId21" Type="http://schemas.openxmlformats.org/officeDocument/2006/relationships/slide" Target="slides/slide9.xml"/><Relationship Id="rId13" Type="http://schemas.openxmlformats.org/officeDocument/2006/relationships/slide" Target="slides/slide1.xml"/><Relationship Id="rId12" Type="http://schemas.openxmlformats.org/officeDocument/2006/relationships/notesMaster" Target="notesMasters/notesMaster1.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5" Type="http://schemas.openxmlformats.org/officeDocument/2006/relationships/slideMaster" Target="slideMasters/slideMaster1.xml"/><Relationship Id="rId19" Type="http://schemas.openxmlformats.org/officeDocument/2006/relationships/slide" Target="slides/slide7.xml"/><Relationship Id="rId6" Type="http://schemas.openxmlformats.org/officeDocument/2006/relationships/slideMaster" Target="slideMasters/slideMaster2.xml"/><Relationship Id="rId18" Type="http://schemas.openxmlformats.org/officeDocument/2006/relationships/slide" Target="slides/slide6.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e42206e7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e42206e74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44" name="Google Shape;144;g7e42206e74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e42206e74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e42206e74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161" name="Google Shape;161;g7e42206e74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e42206e74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e42206e74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7e42206e74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e42206e74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42206e74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e42206e7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e42206e7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e42206e74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e42206e74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7e42206e74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spTree>
      <p:nvGrpSpPr>
        <p:cNvPr id="76" name="Shape 76"/>
        <p:cNvGrpSpPr/>
        <p:nvPr/>
      </p:nvGrpSpPr>
      <p:grpSpPr>
        <a:xfrm>
          <a:off x="0" y="0"/>
          <a:ext cx="0" cy="0"/>
          <a:chOff x="0" y="0"/>
          <a:chExt cx="0" cy="0"/>
        </a:xfrm>
      </p:grpSpPr>
      <p:sp>
        <p:nvSpPr>
          <p:cNvPr id="77" name="Google Shape;77;p15"/>
          <p:cNvSpPr/>
          <p:nvPr>
            <p:ph idx="2" type="pic"/>
          </p:nvPr>
        </p:nvSpPr>
        <p:spPr>
          <a:xfrm>
            <a:off x="0" y="418171"/>
            <a:ext cx="9144000" cy="472532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green">
  <p:cSld name="List one column green">
    <p:spTree>
      <p:nvGrpSpPr>
        <p:cNvPr id="83" name="Shape 83"/>
        <p:cNvGrpSpPr/>
        <p:nvPr/>
      </p:nvGrpSpPr>
      <p:grpSpPr>
        <a:xfrm>
          <a:off x="0" y="0"/>
          <a:ext cx="0" cy="0"/>
          <a:chOff x="0" y="0"/>
          <a:chExt cx="0" cy="0"/>
        </a:xfrm>
      </p:grpSpPr>
      <p:sp>
        <p:nvSpPr>
          <p:cNvPr id="84" name="Google Shape;84;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5" name="Google Shape;85;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6" name="Google Shape;86;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7" name="Google Shape;87;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298450" lvl="5" marL="27432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89" name="Google Shape;89;p17"/>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green">
  <p:cSld name="Preamble, list one column green">
    <p:spTree>
      <p:nvGrpSpPr>
        <p:cNvPr id="90" name="Shape 90"/>
        <p:cNvGrpSpPr/>
        <p:nvPr/>
      </p:nvGrpSpPr>
      <p:grpSpPr>
        <a:xfrm>
          <a:off x="0" y="0"/>
          <a:ext cx="0" cy="0"/>
          <a:chOff x="0" y="0"/>
          <a:chExt cx="0" cy="0"/>
        </a:xfrm>
      </p:grpSpPr>
      <p:sp>
        <p:nvSpPr>
          <p:cNvPr id="91" name="Google Shape;91;p1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8"/>
          <p:cNvSpPr txBox="1"/>
          <p:nvPr>
            <p:ph type="title"/>
          </p:nvPr>
        </p:nvSpPr>
        <p:spPr>
          <a:xfrm>
            <a:off x="468890" y="614003"/>
            <a:ext cx="8217910" cy="6650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8"/>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298450" lvl="5" marL="27432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97" name="Google Shape;97;p18"/>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green">
  <p:cSld name="List two columns green">
    <p:spTree>
      <p:nvGrpSpPr>
        <p:cNvPr id="98" name="Shape 98"/>
        <p:cNvGrpSpPr/>
        <p:nvPr/>
      </p:nvGrpSpPr>
      <p:grpSpPr>
        <a:xfrm>
          <a:off x="0" y="0"/>
          <a:ext cx="0" cy="0"/>
          <a:chOff x="0" y="0"/>
          <a:chExt cx="0" cy="0"/>
        </a:xfrm>
      </p:grpSpPr>
      <p:sp>
        <p:nvSpPr>
          <p:cNvPr id="99" name="Google Shape;99;p1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9"/>
          <p:cNvSpPr txBox="1"/>
          <p:nvPr>
            <p:ph type="title"/>
          </p:nvPr>
        </p:nvSpPr>
        <p:spPr>
          <a:xfrm>
            <a:off x="468890" y="614003"/>
            <a:ext cx="8217910" cy="6650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9"/>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05" name="Google Shape;105;p19"/>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green">
  <p:cSld name="Preamble, list two columns green">
    <p:spTree>
      <p:nvGrpSpPr>
        <p:cNvPr id="106" name="Shape 106"/>
        <p:cNvGrpSpPr/>
        <p:nvPr/>
      </p:nvGrpSpPr>
      <p:grpSpPr>
        <a:xfrm>
          <a:off x="0" y="0"/>
          <a:ext cx="0" cy="0"/>
          <a:chOff x="0" y="0"/>
          <a:chExt cx="0" cy="0"/>
        </a:xfrm>
      </p:grpSpPr>
      <p:sp>
        <p:nvSpPr>
          <p:cNvPr id="107" name="Google Shape;107;p20"/>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20"/>
          <p:cNvSpPr txBox="1"/>
          <p:nvPr>
            <p:ph type="title"/>
          </p:nvPr>
        </p:nvSpPr>
        <p:spPr>
          <a:xfrm>
            <a:off x="468890" y="614003"/>
            <a:ext cx="8217910" cy="659523"/>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0"/>
          <p:cNvSpPr txBox="1"/>
          <p:nvPr>
            <p:ph idx="1" type="body"/>
          </p:nvPr>
        </p:nvSpPr>
        <p:spPr>
          <a:xfrm>
            <a:off x="468890" y="1276816"/>
            <a:ext cx="8217910" cy="348581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20"/>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20"/>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20"/>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13" name="Google Shape;113;p20"/>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green">
  <p:cSld name="Textblock green">
    <p:spTree>
      <p:nvGrpSpPr>
        <p:cNvPr id="114" name="Shape 114"/>
        <p:cNvGrpSpPr/>
        <p:nvPr/>
      </p:nvGrpSpPr>
      <p:grpSpPr>
        <a:xfrm>
          <a:off x="0" y="0"/>
          <a:ext cx="0" cy="0"/>
          <a:chOff x="0" y="0"/>
          <a:chExt cx="0" cy="0"/>
        </a:xfrm>
      </p:grpSpPr>
      <p:sp>
        <p:nvSpPr>
          <p:cNvPr id="115" name="Google Shape;115;p21"/>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6" name="Google Shape;116;p21"/>
          <p:cNvSpPr txBox="1"/>
          <p:nvPr>
            <p:ph type="title"/>
          </p:nvPr>
        </p:nvSpPr>
        <p:spPr>
          <a:xfrm>
            <a:off x="468890" y="614003"/>
            <a:ext cx="8217910" cy="726429"/>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21"/>
          <p:cNvSpPr txBox="1"/>
          <p:nvPr>
            <p:ph idx="1" type="body"/>
          </p:nvPr>
        </p:nvSpPr>
        <p:spPr>
          <a:xfrm>
            <a:off x="468890" y="1343722"/>
            <a:ext cx="8217910" cy="341890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8" name="Google Shape;118;p21"/>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1"/>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0" name="Google Shape;120;p21"/>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21" name="Google Shape;121;p21"/>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green">
  <p:cSld name="List with image green">
    <p:spTree>
      <p:nvGrpSpPr>
        <p:cNvPr id="122" name="Shape 122"/>
        <p:cNvGrpSpPr/>
        <p:nvPr/>
      </p:nvGrpSpPr>
      <p:grpSpPr>
        <a:xfrm>
          <a:off x="0" y="0"/>
          <a:ext cx="0" cy="0"/>
          <a:chOff x="0" y="0"/>
          <a:chExt cx="0" cy="0"/>
        </a:xfrm>
      </p:grpSpPr>
      <p:sp>
        <p:nvSpPr>
          <p:cNvPr id="123" name="Google Shape;123;p22"/>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4" name="Google Shape;124;p22"/>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2"/>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6" name="Google Shape;126;p22"/>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7" name="Google Shape;127;p22"/>
          <p:cNvSpPr txBox="1"/>
          <p:nvPr>
            <p:ph type="title"/>
          </p:nvPr>
        </p:nvSpPr>
        <p:spPr>
          <a:xfrm>
            <a:off x="468890" y="614003"/>
            <a:ext cx="5875349" cy="99377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22"/>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9" name="Google Shape;129;p22"/>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130" name="Google Shape;130;p22"/>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blå">
  <p:cSld name="Sista bilden blå">
    <p:spTree>
      <p:nvGrpSpPr>
        <p:cNvPr id="134" name="Shape 13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
  <p:cSld name="Title white">
    <p:spTree>
      <p:nvGrpSpPr>
        <p:cNvPr id="69" name="Shape 69"/>
        <p:cNvGrpSpPr/>
        <p:nvPr/>
      </p:nvGrpSpPr>
      <p:grpSpPr>
        <a:xfrm>
          <a:off x="0" y="0"/>
          <a:ext cx="0" cy="0"/>
          <a:chOff x="0" y="0"/>
          <a:chExt cx="0" cy="0"/>
        </a:xfrm>
      </p:grpSpPr>
      <p:sp>
        <p:nvSpPr>
          <p:cNvPr id="70" name="Google Shape;70;p1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1" name="Google Shape;71;p1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slideLayout" Target="../slideLayouts/slideLayout9.xml"/><Relationship Id="rId4"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0.xml"/><Relationship Id="rId4"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theme" Target="../theme/theme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Relationship Id="rId3"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pic>
        <p:nvPicPr>
          <p:cNvPr id="67" name="Google Shape;67;p12"/>
          <p:cNvPicPr preferRelativeResize="0"/>
          <p:nvPr/>
        </p:nvPicPr>
        <p:blipFill rotWithShape="1">
          <a:blip r:embed="rId1">
            <a:alphaModFix/>
          </a:blip>
          <a:srcRect b="0" l="0" r="0" t="0"/>
          <a:stretch/>
        </p:blipFill>
        <p:spPr>
          <a:xfrm>
            <a:off x="103909" y="1801"/>
            <a:ext cx="9040090" cy="5141699"/>
          </a:xfrm>
          <a:prstGeom prst="rect">
            <a:avLst/>
          </a:prstGeom>
          <a:noFill/>
          <a:ln>
            <a:noFill/>
          </a:ln>
        </p:spPr>
      </p:pic>
      <p:pic>
        <p:nvPicPr>
          <p:cNvPr id="68" name="Google Shape;68;p12"/>
          <p:cNvPicPr preferRelativeResize="0"/>
          <p:nvPr/>
        </p:nvPicPr>
        <p:blipFill rotWithShape="1">
          <a:blip r:embed="rId2">
            <a:alphaModFix/>
          </a:blip>
          <a:srcRect b="0" l="0" r="0" t="0"/>
          <a:stretch/>
        </p:blipFill>
        <p:spPr>
          <a:xfrm>
            <a:off x="210894" y="348344"/>
            <a:ext cx="6114504" cy="7547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4"/>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74" name="Google Shape;74;p14"/>
          <p:cNvPicPr preferRelativeResize="0"/>
          <p:nvPr/>
        </p:nvPicPr>
        <p:blipFill rotWithShape="1">
          <a:blip r:embed="rId1">
            <a:alphaModFix/>
          </a:blip>
          <a:srcRect b="0" l="52222" r="0" t="0"/>
          <a:stretch/>
        </p:blipFill>
        <p:spPr>
          <a:xfrm>
            <a:off x="4775200" y="10595"/>
            <a:ext cx="4368800" cy="409575"/>
          </a:xfrm>
          <a:prstGeom prst="rect">
            <a:avLst/>
          </a:prstGeom>
          <a:noFill/>
          <a:ln>
            <a:noFill/>
          </a:ln>
        </p:spPr>
      </p:pic>
      <p:pic>
        <p:nvPicPr>
          <p:cNvPr id="75" name="Google Shape;75;p14"/>
          <p:cNvPicPr preferRelativeResize="0"/>
          <p:nvPr/>
        </p:nvPicPr>
        <p:blipFill rotWithShape="1">
          <a:blip r:embed="rId2">
            <a:alphaModFix/>
          </a:blip>
          <a:srcRect b="0" l="0" r="0" t="0"/>
          <a:stretch/>
        </p:blipFill>
        <p:spPr>
          <a:xfrm>
            <a:off x="391885" y="-70325"/>
            <a:ext cx="3846286" cy="587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6"/>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0" name="Google Shape;80;p16"/>
          <p:cNvSpPr/>
          <p:nvPr/>
        </p:nvSpPr>
        <p:spPr>
          <a:xfrm>
            <a:off x="0" y="420170"/>
            <a:ext cx="9144000" cy="472333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1">
            <a:alphaModFix/>
          </a:blip>
          <a:srcRect b="0" l="48571" r="0" t="0"/>
          <a:stretch/>
        </p:blipFill>
        <p:spPr>
          <a:xfrm>
            <a:off x="4441370" y="10595"/>
            <a:ext cx="4702629" cy="409575"/>
          </a:xfrm>
          <a:prstGeom prst="rect">
            <a:avLst/>
          </a:prstGeom>
          <a:noFill/>
          <a:ln>
            <a:noFill/>
          </a:ln>
        </p:spPr>
      </p:pic>
      <p:pic>
        <p:nvPicPr>
          <p:cNvPr id="82" name="Google Shape;82;p16"/>
          <p:cNvPicPr preferRelativeResize="0"/>
          <p:nvPr/>
        </p:nvPicPr>
        <p:blipFill rotWithShape="1">
          <a:blip r:embed="rId2">
            <a:alphaModFix/>
          </a:blip>
          <a:srcRect b="0" l="0" r="0" t="0"/>
          <a:stretch/>
        </p:blipFill>
        <p:spPr>
          <a:xfrm>
            <a:off x="391885" y="-70325"/>
            <a:ext cx="3846286" cy="587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3"/>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33" name="Google Shape;133;p23"/>
          <p:cNvPicPr preferRelativeResize="0"/>
          <p:nvPr/>
        </p:nvPicPr>
        <p:blipFill rotWithShape="1">
          <a:blip r:embed="rId1">
            <a:alphaModFix/>
          </a:blip>
          <a:srcRect b="0" l="0" r="0" t="0"/>
          <a:stretch/>
        </p:blipFill>
        <p:spPr>
          <a:xfrm>
            <a:off x="3232150" y="758372"/>
            <a:ext cx="2679700" cy="3467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it.ly/2NAEY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it.ly/2NAEY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it.ly/2NAEYu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nusmv.fbk.eu/" TargetMode="External"/><Relationship Id="rId4" Type="http://schemas.openxmlformats.org/officeDocument/2006/relationships/hyperlink" Target="https://bit.ly/2NAEYu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6: Finite State Verification</a:t>
            </a:r>
            <a:endParaRPr sz="3000"/>
          </a:p>
        </p:txBody>
      </p:sp>
      <p:sp>
        <p:nvSpPr>
          <p:cNvPr id="140" name="Google Shape;140;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5,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7" name="Google Shape;147;p2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Activity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3" name="Google Shape;153;p2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4" name="Google Shape;154;p2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5" name="Google Shape;155;p2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Microwave</a:t>
            </a:r>
            <a:endParaRPr/>
          </a:p>
        </p:txBody>
      </p:sp>
      <p:sp>
        <p:nvSpPr>
          <p:cNvPr id="156" name="Google Shape;156;p2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600"/>
              <a:buNone/>
            </a:pPr>
            <a:r>
              <a:rPr lang="sv-SE"/>
              <a:t>Consider a simple microwave controller modeled as a finite state machine using the following state variables:</a:t>
            </a:r>
            <a:endParaRPr/>
          </a:p>
          <a:p>
            <a:pPr indent="-393700" lvl="0" marL="457200" rtl="0" algn="l">
              <a:lnSpc>
                <a:spcPct val="90000"/>
              </a:lnSpc>
              <a:spcBef>
                <a:spcPts val="0"/>
              </a:spcBef>
              <a:spcAft>
                <a:spcPts val="0"/>
              </a:spcAft>
              <a:buSzPts val="2600"/>
              <a:buChar char="•"/>
            </a:pPr>
            <a:r>
              <a:rPr lang="sv-SE"/>
              <a:t>Door: {Open, Closed} -- sensor input indicating state of the door</a:t>
            </a:r>
            <a:endParaRPr/>
          </a:p>
          <a:p>
            <a:pPr indent="-393700" lvl="0" marL="457200" rtl="0" algn="l">
              <a:lnSpc>
                <a:spcPct val="90000"/>
              </a:lnSpc>
              <a:spcBef>
                <a:spcPts val="0"/>
              </a:spcBef>
              <a:spcAft>
                <a:spcPts val="0"/>
              </a:spcAft>
              <a:buSzPts val="2600"/>
              <a:buChar char="•"/>
            </a:pPr>
            <a:r>
              <a:rPr lang="sv-SE"/>
              <a:t>Button: {None, Start, Stop} -- button press (assumes at most one at a time)</a:t>
            </a:r>
            <a:endParaRPr/>
          </a:p>
          <a:p>
            <a:pPr indent="-393700" lvl="0" marL="457200" rtl="0" algn="l">
              <a:lnSpc>
                <a:spcPct val="90000"/>
              </a:lnSpc>
              <a:spcBef>
                <a:spcPts val="0"/>
              </a:spcBef>
              <a:spcAft>
                <a:spcPts val="0"/>
              </a:spcAft>
              <a:buSzPts val="2600"/>
              <a:buChar char="•"/>
            </a:pPr>
            <a:r>
              <a:rPr lang="sv-SE"/>
              <a:t>Timer: 0...999 -- (remaining) seconds to cook</a:t>
            </a:r>
            <a:endParaRPr/>
          </a:p>
          <a:p>
            <a:pPr indent="-393700" lvl="0" marL="457200" rtl="0" algn="l">
              <a:lnSpc>
                <a:spcPct val="90000"/>
              </a:lnSpc>
              <a:spcBef>
                <a:spcPts val="0"/>
              </a:spcBef>
              <a:spcAft>
                <a:spcPts val="0"/>
              </a:spcAft>
              <a:buSzPts val="2600"/>
              <a:buChar char="•"/>
            </a:pPr>
            <a:r>
              <a:rPr lang="sv-SE"/>
              <a:t>Cooking: Boolean -- state of the heating element</a:t>
            </a:r>
            <a:endParaRPr/>
          </a:p>
          <a:p>
            <a:pPr indent="-63500" lvl="0" marL="228600" rtl="0" algn="l">
              <a:lnSpc>
                <a:spcPct val="90000"/>
              </a:lnSpc>
              <a:spcBef>
                <a:spcPts val="0"/>
              </a:spcBef>
              <a:spcAft>
                <a:spcPts val="0"/>
              </a:spcAft>
              <a:buClr>
                <a:schemeClr val="dk1"/>
              </a:buClr>
              <a:buSzPts val="2600"/>
              <a:buNone/>
            </a:pPr>
            <a:r>
              <a:t/>
            </a:r>
            <a:endParaRPr/>
          </a:p>
        </p:txBody>
      </p:sp>
      <p:sp>
        <p:nvSpPr>
          <p:cNvPr id="157" name="Google Shape;157;p27"/>
          <p:cNvSpPr/>
          <p:nvPr/>
        </p:nvSpPr>
        <p:spPr>
          <a:xfrm>
            <a:off x="5397900" y="564425"/>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https://bit.ly/2NAEYuS</a:t>
            </a:r>
            <a:r>
              <a:rPr b="1" lang="sv-SE" sz="1800"/>
              <a:t> </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4" name="Google Shape;16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Partial Model</a:t>
            </a:r>
            <a:endParaRPr/>
          </a:p>
        </p:txBody>
      </p:sp>
      <p:sp>
        <p:nvSpPr>
          <p:cNvPr id="165" name="Google Shape;165;p28"/>
          <p:cNvSpPr txBox="1"/>
          <p:nvPr>
            <p:ph idx="1" type="body"/>
          </p:nvPr>
        </p:nvSpPr>
        <p:spPr>
          <a:xfrm>
            <a:off x="468896" y="1282400"/>
            <a:ext cx="4748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MODULE microwave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VAR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Door: {Open,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 {None, Start, Stop};</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Cooking: boolean;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ASSIGN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init(Door) :=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init(Button) := None;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init(Timer)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next(Timer) :=</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case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Cooking=TRUE : Timer - 1;</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Cooking=FALSE &amp; Button!=Stop :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Button=Stop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Timer=0 :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TRUE: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esac;</a:t>
            </a:r>
            <a:endParaRPr/>
          </a:p>
        </p:txBody>
      </p:sp>
      <p:sp>
        <p:nvSpPr>
          <p:cNvPr id="166" name="Google Shape;166;p28"/>
          <p:cNvSpPr txBox="1"/>
          <p:nvPr/>
        </p:nvSpPr>
        <p:spPr>
          <a:xfrm>
            <a:off x="4784825" y="1374075"/>
            <a:ext cx="39021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init(Cooking) :=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next(Cooking)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case</a:t>
            </a:r>
            <a:endParaRPr sz="1100">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Suggestion: Start by defining the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conditions that would cause</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cooking to start. Then add conditions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that would make it stop.</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Finally, ensure it will continue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running if it is supposed to.</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a:t>
            </a:r>
            <a:r>
              <a:rPr lang="sv-SE" sz="1100">
                <a:solidFill>
                  <a:srgbClr val="FF0000"/>
                </a:solidFill>
                <a:latin typeface="Consolas"/>
                <a:ea typeface="Consolas"/>
                <a:cs typeface="Consolas"/>
                <a:sym typeface="Consolas"/>
              </a:rPr>
              <a:t>(</a:t>
            </a:r>
            <a:r>
              <a:rPr b="1" lang="sv-SE" sz="1100">
                <a:solidFill>
                  <a:srgbClr val="FF0000"/>
                </a:solidFill>
                <a:latin typeface="Consolas"/>
                <a:ea typeface="Consolas"/>
                <a:cs typeface="Consolas"/>
                <a:sym typeface="Consolas"/>
              </a:rPr>
              <a:t>FILL THIS IN)</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TRUE: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esac;</a:t>
            </a:r>
            <a:endParaRPr sz="1100">
              <a:latin typeface="Consolas"/>
              <a:ea typeface="Consolas"/>
              <a:cs typeface="Consolas"/>
              <a:sym typeface="Consolas"/>
            </a:endParaRPr>
          </a:p>
          <a:p>
            <a:pPr indent="0" lvl="0" marL="0" rtl="0" algn="l">
              <a:spcBef>
                <a:spcPts val="0"/>
              </a:spcBef>
              <a:spcAft>
                <a:spcPts val="0"/>
              </a:spcAft>
              <a:buNone/>
            </a:pPr>
            <a:r>
              <a:t/>
            </a:r>
            <a:endParaRPr/>
          </a:p>
        </p:txBody>
      </p:sp>
      <p:sp>
        <p:nvSpPr>
          <p:cNvPr id="167" name="Google Shape;167;p28"/>
          <p:cNvSpPr/>
          <p:nvPr/>
        </p:nvSpPr>
        <p:spPr>
          <a:xfrm>
            <a:off x="5397900" y="564425"/>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https://bit.ly/2NAEYuS</a:t>
            </a:r>
            <a:r>
              <a:rPr b="1" lang="sv-SE" sz="1800"/>
              <a:t>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4" name="Google Shape;17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Properties</a:t>
            </a:r>
            <a:endParaRPr/>
          </a:p>
        </p:txBody>
      </p:sp>
      <p:sp>
        <p:nvSpPr>
          <p:cNvPr id="175" name="Google Shape;17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CTL: </a:t>
            </a:r>
            <a:r>
              <a:rPr lang="sv-SE"/>
              <a:t>The microwave shall stop cooking after the door is opened.</a:t>
            </a:r>
            <a:endParaRPr/>
          </a:p>
          <a:p>
            <a:pPr indent="-368300" lvl="1" marL="914400" rtl="0" algn="l">
              <a:spcBef>
                <a:spcPts val="0"/>
              </a:spcBef>
              <a:spcAft>
                <a:spcPts val="0"/>
              </a:spcAft>
              <a:buSzPts val="2200"/>
              <a:buChar char="•"/>
            </a:pPr>
            <a:r>
              <a:rPr lang="sv-SE"/>
              <a:t>AG (Door = Open -&gt; AX (!Cooking))</a:t>
            </a:r>
            <a:endParaRPr/>
          </a:p>
          <a:p>
            <a:pPr indent="-393700" lvl="0" marL="457200" rtl="0" algn="l">
              <a:spcBef>
                <a:spcPts val="0"/>
              </a:spcBef>
              <a:spcAft>
                <a:spcPts val="0"/>
              </a:spcAft>
              <a:buSzPts val="2600"/>
              <a:buChar char="•"/>
            </a:pPr>
            <a:r>
              <a:rPr lang="sv-SE"/>
              <a:t>LTL: It shall never be the case that the microwave can continue cooking indefinitely.</a:t>
            </a:r>
            <a:endParaRPr/>
          </a:p>
          <a:p>
            <a:pPr indent="-368300" lvl="1" marL="914400" rtl="0" algn="l">
              <a:spcBef>
                <a:spcPts val="0"/>
              </a:spcBef>
              <a:spcAft>
                <a:spcPts val="0"/>
              </a:spcAft>
              <a:buSzPts val="2200"/>
              <a:buChar char="•"/>
            </a:pPr>
            <a:r>
              <a:rPr lang="sv-SE"/>
              <a:t>G (Cooking -&gt; F (!Cooking))</a:t>
            </a:r>
            <a:endParaRPr/>
          </a:p>
          <a:p>
            <a:pPr indent="-393700" lvl="0" marL="457200" rtl="0" algn="l">
              <a:spcBef>
                <a:spcPts val="0"/>
              </a:spcBef>
              <a:spcAft>
                <a:spcPts val="0"/>
              </a:spcAft>
              <a:buSzPts val="2600"/>
              <a:buChar char="•"/>
            </a:pPr>
            <a:r>
              <a:rPr lang="sv-SE"/>
              <a:t>Formulate the other informal requirements in temporal logic.</a:t>
            </a:r>
            <a:endParaRPr/>
          </a:p>
        </p:txBody>
      </p:sp>
      <p:sp>
        <p:nvSpPr>
          <p:cNvPr id="176" name="Google Shape;176;p29"/>
          <p:cNvSpPr/>
          <p:nvPr/>
        </p:nvSpPr>
        <p:spPr>
          <a:xfrm>
            <a:off x="5397900" y="564425"/>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https://bit.ly/2NAEYuS</a:t>
            </a:r>
            <a:r>
              <a:rPr b="1" lang="sv-SE" sz="1800"/>
              <a:t> </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182" name="Google Shape;18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propositional variables (boolean properties), logical operators (and, or, not, implication), and a set of modal operators:</a:t>
            </a:r>
            <a:endParaRPr/>
          </a:p>
          <a:p>
            <a:pPr indent="0" lvl="0" marL="0" marR="0" rtl="0" algn="l">
              <a:lnSpc>
                <a:spcPct val="100000"/>
              </a:lnSpc>
              <a:spcBef>
                <a:spcPts val="600"/>
              </a:spcBef>
              <a:spcAft>
                <a:spcPts val="0"/>
              </a:spcAft>
              <a:buNone/>
            </a:pPr>
            <a:r>
              <a:t/>
            </a:r>
            <a:endParaRPr sz="2400"/>
          </a:p>
        </p:txBody>
      </p:sp>
      <p:graphicFrame>
        <p:nvGraphicFramePr>
          <p:cNvPr id="183" name="Google Shape;183;p30"/>
          <p:cNvGraphicFramePr/>
          <p:nvPr/>
        </p:nvGraphicFramePr>
        <p:xfrm>
          <a:off x="628250" y="3029056"/>
          <a:ext cx="3000000" cy="3000000"/>
        </p:xfrm>
        <a:graphic>
          <a:graphicData uri="http://schemas.openxmlformats.org/drawingml/2006/table">
            <a:tbl>
              <a:tblPr>
                <a:noFill/>
                <a:tableStyleId>{9F5CCF3C-0CA6-4761-925C-8C6E3C9833FD}</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5" name="Google Shape;185;p30"/>
          <p:cNvSpPr txBox="1"/>
          <p:nvPr/>
        </p:nvSpPr>
        <p:spPr>
          <a:xfrm>
            <a:off x="1039500" y="263215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191" name="Google Shape;191;p31"/>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192" name="Google Shape;192;p31"/>
          <p:cNvGraphicFramePr/>
          <p:nvPr/>
        </p:nvGraphicFramePr>
        <p:xfrm>
          <a:off x="554525" y="2930738"/>
          <a:ext cx="3000000" cy="3000000"/>
        </p:xfrm>
        <a:graphic>
          <a:graphicData uri="http://schemas.openxmlformats.org/drawingml/2006/table">
            <a:tbl>
              <a:tblPr>
                <a:noFill/>
                <a:tableStyleId>{9F5CCF3C-0CA6-4761-925C-8C6E3C9833FD}</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193" name="Google Shape;193;p31"/>
          <p:cNvGraphicFramePr/>
          <p:nvPr/>
        </p:nvGraphicFramePr>
        <p:xfrm>
          <a:off x="819100" y="1891125"/>
          <a:ext cx="3000000" cy="3000000"/>
        </p:xfrm>
        <a:graphic>
          <a:graphicData uri="http://schemas.openxmlformats.org/drawingml/2006/table">
            <a:tbl>
              <a:tblPr>
                <a:noFill/>
                <a:tableStyleId>{9F5CCF3C-0CA6-4761-925C-8C6E3C9833FD}</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all paths.</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some path, starting from the current state, where I am hungry.</a:t>
                      </a:r>
                      <a:endParaRPr sz="1100"/>
                    </a:p>
                  </a:txBody>
                  <a:tcPr marT="68575" marB="68575" marR="91425" marL="91425"/>
                </a:tc>
              </a:tr>
            </a:tbl>
          </a:graphicData>
        </a:graphic>
      </p:graphicFrame>
      <p:sp>
        <p:nvSpPr>
          <p:cNvPr id="194" name="Google Shape;194;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1" name="Google Shape;20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500"/>
              <a:t>Try to Verify the Model and Properties</a:t>
            </a:r>
            <a:endParaRPr sz="3500"/>
          </a:p>
        </p:txBody>
      </p:sp>
      <p:sp>
        <p:nvSpPr>
          <p:cNvPr id="202" name="Google Shape;202;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u="sng">
                <a:solidFill>
                  <a:schemeClr val="hlink"/>
                </a:solidFill>
                <a:hlinkClick r:id="rId3"/>
              </a:rPr>
              <a:t>http://nusmv.fbk.eu/</a:t>
            </a:r>
            <a:endParaRPr/>
          </a:p>
          <a:p>
            <a:pPr indent="-368300" lvl="1" marL="914400" rtl="0" algn="l">
              <a:spcBef>
                <a:spcPts val="0"/>
              </a:spcBef>
              <a:spcAft>
                <a:spcPts val="0"/>
              </a:spcAft>
              <a:buSzPts val="2200"/>
              <a:buChar char="•"/>
            </a:pPr>
            <a:r>
              <a:rPr lang="sv-SE"/>
              <a:t>NuSMV homepage (tool download, tutorials, etc.)</a:t>
            </a:r>
            <a:endParaRPr/>
          </a:p>
          <a:p>
            <a:pPr indent="-368300" lvl="1" marL="914400" rtl="0" algn="l">
              <a:spcBef>
                <a:spcPts val="0"/>
              </a:spcBef>
              <a:spcAft>
                <a:spcPts val="0"/>
              </a:spcAft>
              <a:buSzPts val="2200"/>
              <a:buChar char="•"/>
            </a:pPr>
            <a:r>
              <a:rPr lang="sv-SE"/>
              <a:t>Use NuSMV 2.6.</a:t>
            </a:r>
            <a:endParaRPr/>
          </a:p>
          <a:p>
            <a:pPr indent="-393700" lvl="0" marL="457200" rtl="0" algn="l">
              <a:spcBef>
                <a:spcPts val="0"/>
              </a:spcBef>
              <a:spcAft>
                <a:spcPts val="0"/>
              </a:spcAft>
              <a:buSzPts val="2600"/>
              <a:buChar char="•"/>
            </a:pPr>
            <a:r>
              <a:rPr lang="sv-SE"/>
              <a:t>Try to define next(Cooking) such that the two example properties hold. See if your properties hold.</a:t>
            </a:r>
            <a:endParaRPr/>
          </a:p>
          <a:p>
            <a:pPr indent="-368300" lvl="1" marL="914400" rtl="0" algn="l">
              <a:spcBef>
                <a:spcPts val="0"/>
              </a:spcBef>
              <a:spcAft>
                <a:spcPts val="0"/>
              </a:spcAft>
              <a:buSzPts val="2200"/>
              <a:buChar char="•"/>
            </a:pPr>
            <a:r>
              <a:rPr lang="sv-SE"/>
              <a:t>If they don’t, make sure the properties are correct.</a:t>
            </a:r>
            <a:endParaRPr/>
          </a:p>
          <a:p>
            <a:pPr indent="-368300" lvl="1" marL="914400" rtl="0" algn="l">
              <a:spcBef>
                <a:spcPts val="0"/>
              </a:spcBef>
              <a:spcAft>
                <a:spcPts val="0"/>
              </a:spcAft>
              <a:buSzPts val="2200"/>
              <a:buChar char="•"/>
            </a:pPr>
            <a:r>
              <a:rPr lang="sv-SE"/>
              <a:t>Then, make sure the model is complete and correct.</a:t>
            </a:r>
            <a:endParaRPr/>
          </a:p>
        </p:txBody>
      </p:sp>
      <p:sp>
        <p:nvSpPr>
          <p:cNvPr id="203" name="Google Shape;203;p32"/>
          <p:cNvSpPr/>
          <p:nvPr/>
        </p:nvSpPr>
        <p:spPr>
          <a:xfrm>
            <a:off x="5342250" y="1168625"/>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4"/>
              </a:rPr>
              <a:t>https://bit.ly/2NAEYuS</a:t>
            </a:r>
            <a:r>
              <a:rPr b="1" lang="sv-SE" sz="1800"/>
              <a:t>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itle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Helsidesbild">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Sista bilden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