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 id="2147483660" r:id="rId5"/>
    <p:sldMasterId id="214748366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6e8cad7615_0_7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6e8cad7615_0_7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First, let’s cover some terminology. We commonly talk about the behavior of software in terms of events and conditions, then reflect on the state of the software. What does that actually mean, though?</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(read) - things that occur  that trigger a response from the software. Something went wrong, an alarm is raised. A human starts the self-test, which causes the software to enter a self-test mode. These are interactions that occur at some point in time.</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(read). Describe the environment or software over a period of time. An event happens and it is over, a condition is something that is true over a period of time. It can be triggered by an event, but is not an event.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6e8cad7615_0_7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6e8cad7615_0_7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a:t>
            </a:r>
            <a:r>
              <a:rPr lang="sv-SE"/>
              <a:t>1</a:t>
            </a:r>
            <a:r>
              <a:rPr lang="sv-SE">
                <a:solidFill>
                  <a:schemeClr val="dk1"/>
                </a:solidFill>
              </a:rPr>
              <a:t>). The state of an object or of the software is some description of what it is currently doing. What mode is it in? What is guiding its behavior? It is n</a:t>
            </a:r>
            <a:r>
              <a:rPr lang="sv-SE"/>
              <a:t>ot the actual values of its variables - as that would lead to an explosion of states - but it is some descirption of what is currently happening in the system when you are at this stage of execution (examples 2-4)</a:t>
            </a:r>
            <a:r>
              <a:rPr lang="sv-SE">
                <a:solidFill>
                  <a:schemeClr val="dk1"/>
                </a:solidFill>
              </a:rPr>
              <a:t>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6e8cad7615_0_7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6e8cad7615_0_7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(read)</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6e8cad7615_0_7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6e8cad7615_0_7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(read)</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6e8cad7615_0_7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6e8cad7615_0_7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(read)</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6e8cad7615_0_7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6e8cad7615_0_7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(read)</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6e8cad7615_0_6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6e8cad7615_0_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Old school mechanical devices are dead. Today, people are building software into everything from refridgerators to cars. Now, we want to bring gumball machines into the modern day. By putting CPUs in our machine, we can increase sales, monitor inventory, and add new features. How do we do this? We start by modeling the behavior of our gumball machine as a state machine. (walk through)</a:t>
            </a:r>
            <a:endParaRPr>
              <a:solidFill>
                <a:schemeClr val="dk1"/>
              </a:solidFill>
            </a:endParaRPr>
          </a:p>
          <a:p>
            <a:pPr indent="-317500" lvl="0" marL="457200" rtl="0" algn="l">
              <a:spcBef>
                <a:spcPts val="0"/>
              </a:spcBef>
              <a:spcAft>
                <a:spcPts val="0"/>
              </a:spcAft>
              <a:buClr>
                <a:schemeClr val="dk1"/>
              </a:buClr>
              <a:buSzPts val="1400"/>
              <a:buChar char="-"/>
            </a:pPr>
            <a:r>
              <a:rPr lang="sv-SE">
                <a:solidFill>
                  <a:schemeClr val="dk1"/>
                </a:solidFill>
              </a:rPr>
              <a:t>initial state</a:t>
            </a:r>
            <a:endParaRPr>
              <a:solidFill>
                <a:schemeClr val="dk1"/>
              </a:solidFill>
            </a:endParaRPr>
          </a:p>
          <a:p>
            <a:pPr indent="-317500" lvl="0" marL="457200" rtl="0" algn="l">
              <a:spcBef>
                <a:spcPts val="0"/>
              </a:spcBef>
              <a:spcAft>
                <a:spcPts val="0"/>
              </a:spcAft>
              <a:buClr>
                <a:schemeClr val="dk1"/>
              </a:buClr>
              <a:buSzPts val="1400"/>
              <a:buChar char="-"/>
            </a:pPr>
            <a:r>
              <a:rPr lang="sv-SE">
                <a:solidFill>
                  <a:schemeClr val="dk1"/>
                </a:solidFill>
              </a:rPr>
              <a:t>point out transitions and guards</a:t>
            </a:r>
            <a:endParaRPr>
              <a:solidFill>
                <a:schemeClr val="dk1"/>
              </a:solidFill>
            </a:endParaRPr>
          </a:p>
          <a:p>
            <a:pPr indent="-317500" lvl="0" marL="457200" rtl="0" algn="l">
              <a:spcBef>
                <a:spcPts val="0"/>
              </a:spcBef>
              <a:spcAft>
                <a:spcPts val="0"/>
              </a:spcAft>
              <a:buClr>
                <a:schemeClr val="dk1"/>
              </a:buClr>
              <a:buSzPts val="1400"/>
              <a:buChar char="-"/>
            </a:pPr>
            <a:r>
              <a:rPr lang="sv-SE">
                <a:solidFill>
                  <a:schemeClr val="dk1"/>
                </a:solidFill>
              </a:rPr>
              <a:t>Now, this isn’t detailed enough to serve as source code directly - there are a lot of actions unaccounted for - what should happen if a person tries to eject a quarter then there isn’t one in the machine? what if they insert two quarters? Those decisions need to be made during implementation, and should have been covered in the requirements, but this gives us an abstracted overview of what happens then the system operates - how the system reacts to events and what conditions guide those actions. </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6e8cad7615_0_7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6e8cad7615_0_79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 (read) When events occur, you can only take one transition, so if multiple transitions are activated by the same event, they must have guards that decide which to take. This is a good way to tell if you’ve made a mistake in your specification - can you take more than one transiiton at once? then something is wrong, and that’ll be a bug in your code if not fixed.</a:t>
            </a:r>
            <a:endParaRPr>
              <a:solidFill>
                <a:schemeClr val="dk1"/>
              </a:solidFill>
            </a:endParaRPr>
          </a:p>
          <a:p>
            <a:pPr indent="0" lvl="0" marL="0" rtl="0" algn="l">
              <a:spcBef>
                <a:spcPts val="0"/>
              </a:spcBef>
              <a:spcAft>
                <a:spcPts val="0"/>
              </a:spcAft>
              <a:buNone/>
            </a:pPr>
            <a:r>
              <a:rPr lang="sv-SE">
                <a:solidFill>
                  <a:schemeClr val="dk1"/>
                </a:solidFill>
              </a:rPr>
              <a:t>-(read) for instance, what if you ejected a bill, but still had greater than the needed balance? then no transition is taken</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6e8cad7615_0_80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6e8cad7615_0_80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(read) (walk through state example_</a:t>
            </a:r>
            <a:endParaRPr>
              <a:solidFill>
                <a:schemeClr val="dk1"/>
              </a:solidFill>
            </a:endParaRPr>
          </a:p>
          <a:p>
            <a:pPr indent="0" lvl="0" marL="0" rtl="0" algn="l">
              <a:spcBef>
                <a:spcPts val="0"/>
              </a:spcBef>
              <a:spcAft>
                <a:spcPts val="0"/>
              </a:spcAft>
              <a:buNone/>
            </a:pPr>
            <a:r>
              <a:rPr lang="sv-SE">
                <a:solidFill>
                  <a:schemeClr val="dk1"/>
                </a:solidFill>
              </a:rPr>
              <a:t>(read entry and exit and explain)</a:t>
            </a:r>
            <a:endParaRPr>
              <a:solidFill>
                <a:schemeClr val="dk1"/>
              </a:solidFill>
            </a:endParaRPr>
          </a:p>
          <a:p>
            <a:pPr indent="0" lvl="0" marL="0" rtl="0" algn="l">
              <a:spcBef>
                <a:spcPts val="0"/>
              </a:spcBef>
              <a:spcAft>
                <a:spcPts val="0"/>
              </a:spcAft>
              <a:buNone/>
            </a:pPr>
            <a:r>
              <a:rPr lang="sv-SE">
                <a:solidFill>
                  <a:schemeClr val="dk1"/>
                </a:solidFill>
              </a:rPr>
              <a:t>A similar thing you could do in a state diagram is use a self-transition, have an arrow pointing from a state back to itself. The point of a self-transition is if you want to remain in a state, but want to trigger an action in response to a particular event. These internal activities fo the same thing - allow you to respond to events without a state transition - but with one difference. A self-transiiton will trigger the exit and enter actions each time it is taken. Internal activities will not retrigger entry and exit unless you take transitions away from and back to the state. </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bf1c5bec8a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bf1c5bec8a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Clr>
                <a:srgbClr val="4F4F4F"/>
              </a:buClr>
              <a:buSzPts val="1100"/>
              <a:buFont typeface="Arial"/>
              <a:buNone/>
            </a:pPr>
            <a:r>
              <a:rPr lang="sv-SE">
                <a:solidFill>
                  <a:srgbClr val="4F4F4F"/>
                </a:solidFill>
              </a:rPr>
              <a:t>As an example, we might sell products to customers, and when the product is not working, the customers might send it in for maintenance. In out system, we have a maintenance functionality that records the history of items undergoing maintenance and tracks their current status. The status is governed by a set of rules. We have some requirements describing those rules and we want ot create a state machine model of this function. Now, somne things to keep in mind before we look at the requirements. We are modeling the software function, not the actual maintenance process. So, this matters because the states should reflect only what the software does and what it keeps track of. A natural choice in this case is that the states will describe the current state of maintenance, and the transitions represent input events that change that state.  The model is not omnipotent. It is supposed to reflect part of the software, so we need to design it to reflect how the software would step between different stages of a process it performs. So, as we read the requirements, let’s keep an eye out for the states of the software process. Keep in mind too, that there is a lot of subjectivity in htis. We are simplifying a process, and two people may create different models. That’s fine, as long as both account for the entire process in a reasonable and realistic way. However, as we look at examples, keep in mind that we might not always have the same answer in mind.</a:t>
            </a:r>
            <a:endParaRPr/>
          </a:p>
        </p:txBody>
      </p:sp>
      <p:sp>
        <p:nvSpPr>
          <p:cNvPr id="238" name="Google Shape;238;gbf1c5bec8a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6e8cad7615_0_520: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e8cad7615_0_5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Whether you’re designing a skyscraper, or a bridge, or a rocket, from wind-tunnels and little prototype models, to navier-stokes equations, to circuit diagrams, engineers construct and analyze models to analyze what they are doing - to determine whether their solution will work. </a:t>
            </a:r>
            <a:endParaRPr/>
          </a:p>
          <a:p>
            <a:pPr indent="0" lvl="0" marL="0" rtl="0" algn="l">
              <a:lnSpc>
                <a:spcPct val="115000"/>
              </a:lnSpc>
              <a:spcBef>
                <a:spcPts val="0"/>
              </a:spcBef>
              <a:spcAft>
                <a:spcPts val="0"/>
              </a:spcAft>
              <a:buNone/>
            </a:pPr>
            <a:r>
              <a:rPr lang="sv-SE"/>
              <a:t>Software is no different in this regard, and it too can be modeled.</a:t>
            </a:r>
            <a:endParaRPr/>
          </a:p>
          <a:p>
            <a:pPr indent="0" lvl="0" marL="0" rtl="0" algn="l">
              <a:lnSpc>
                <a:spcPct val="115000"/>
              </a:lnSpc>
              <a:spcBef>
                <a:spcPts val="0"/>
              </a:spcBef>
              <a:spcAft>
                <a:spcPts val="0"/>
              </a:spcAft>
              <a:buNone/>
            </a:pPr>
            <a:r>
              <a:rPr lang="sv-SE"/>
              <a:t>(3) - from how its state changes when methods are called, to how particular functions should operate to how data or control are passed through the system.</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6e8cad7615_0_86: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6e8cad7615_0_8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Clr>
                <a:schemeClr val="dk1"/>
              </a:buClr>
              <a:buSzPts val="1100"/>
              <a:buFont typeface="Arial"/>
              <a:buNone/>
            </a:pPr>
            <a:r>
              <a:rPr lang="sv-SE">
                <a:solidFill>
                  <a:schemeClr val="dk1"/>
                </a:solidFill>
              </a:rPr>
              <a:t>Read over </a:t>
            </a:r>
            <a:endParaRPr>
              <a:solidFill>
                <a:schemeClr val="dk1"/>
              </a:solidFill>
            </a:endParaRPr>
          </a:p>
          <a:p>
            <a:pPr indent="0" lvl="0" marL="0" rtl="0" algn="l">
              <a:lnSpc>
                <a:spcPct val="115000"/>
              </a:lnSpc>
              <a:spcBef>
                <a:spcPts val="0"/>
              </a:spcBef>
              <a:spcAft>
                <a:spcPts val="0"/>
              </a:spcAft>
              <a:buNone/>
            </a:pPr>
            <a:r>
              <a:rPr lang="sv-SE"/>
              <a:t>If we look over this closely, we can identify states</a:t>
            </a:r>
            <a:endParaRPr/>
          </a:p>
          <a:p>
            <a:pPr indent="0" lvl="0" marL="0" rtl="0" algn="l">
              <a:lnSpc>
                <a:spcPct val="115000"/>
              </a:lnSpc>
              <a:spcBef>
                <a:spcPts val="0"/>
              </a:spcBef>
              <a:spcAft>
                <a:spcPts val="0"/>
              </a:spcAft>
              <a:buNone/>
            </a:pPr>
            <a:r>
              <a:rPr lang="sv-SE"/>
              <a:t>- no maintenance - nothing is going on right now</a:t>
            </a:r>
            <a:endParaRPr/>
          </a:p>
          <a:p>
            <a:pPr indent="0" lvl="0" marL="0" rtl="0" algn="l">
              <a:lnSpc>
                <a:spcPct val="115000"/>
              </a:lnSpc>
              <a:spcBef>
                <a:spcPts val="0"/>
              </a:spcBef>
              <a:spcAft>
                <a:spcPts val="0"/>
              </a:spcAft>
              <a:buNone/>
            </a:pPr>
            <a:r>
              <a:rPr lang="sv-SE"/>
              <a:t>- What about waiting for shipping? Probably not - that’s not something the software is aware of. We just care about what the software is handling. Customers will ship items without alerting us.</a:t>
            </a:r>
            <a:endParaRPr/>
          </a:p>
          <a:p>
            <a:pPr indent="0" lvl="0" marL="0" rtl="0" algn="l">
              <a:lnSpc>
                <a:spcPct val="115000"/>
              </a:lnSpc>
              <a:spcBef>
                <a:spcPts val="0"/>
              </a:spcBef>
              <a:spcAft>
                <a:spcPts val="0"/>
              </a:spcAft>
              <a:buNone/>
            </a:pPr>
            <a:r>
              <a:rPr lang="sv-SE"/>
              <a:t>- Request is made without warranty - we send out the total then, we wait for a response. If they don’t like it, we then return the item to them.</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6e8cad7615_0_1008: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6e8cad7615_0_100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sv-SE"/>
              <a:t>- Try repairing it at the station</a:t>
            </a:r>
            <a:endParaRPr/>
          </a:p>
          <a:p>
            <a:pPr indent="0" lvl="0" marL="0" rtl="0" algn="l">
              <a:lnSpc>
                <a:spcPct val="115000"/>
              </a:lnSpc>
              <a:spcBef>
                <a:spcPts val="0"/>
              </a:spcBef>
              <a:spcAft>
                <a:spcPts val="0"/>
              </a:spcAft>
              <a:buNone/>
            </a:pPr>
            <a:r>
              <a:rPr lang="sv-SE"/>
              <a:t>- If that fails (regional/main)</a:t>
            </a:r>
            <a:endParaRPr/>
          </a:p>
          <a:p>
            <a:pPr indent="0" lvl="0" marL="0" rtl="0" algn="l">
              <a:lnSpc>
                <a:spcPct val="115000"/>
              </a:lnSpc>
              <a:spcBef>
                <a:spcPts val="0"/>
              </a:spcBef>
              <a:spcAft>
                <a:spcPts val="0"/>
              </a:spcAft>
              <a:buNone/>
            </a:pPr>
            <a:r>
              <a:rPr lang="sv-SE"/>
              <a:t>- wait</a:t>
            </a:r>
            <a:endParaRPr/>
          </a:p>
          <a:p>
            <a:pPr indent="0" lvl="0" marL="0" rtl="0" algn="l">
              <a:lnSpc>
                <a:spcPct val="115000"/>
              </a:lnSpc>
              <a:spcBef>
                <a:spcPts val="0"/>
              </a:spcBef>
              <a:spcAft>
                <a:spcPts val="0"/>
              </a:spcAft>
              <a:buNone/>
            </a:pPr>
            <a:r>
              <a:rPr lang="sv-SE"/>
              <a:t>- return</a:t>
            </a:r>
            <a:endParaRPr/>
          </a:p>
          <a:p>
            <a:pPr indent="0" lvl="0" marL="0" rtl="0" algn="l">
              <a:lnSpc>
                <a:spcPct val="115000"/>
              </a:lnSpc>
              <a:spcBef>
                <a:spcPts val="0"/>
              </a:spcBef>
              <a:spcAft>
                <a:spcPts val="0"/>
              </a:spcAft>
              <a:buNone/>
            </a:pPr>
            <a:r>
              <a:rPr lang="sv-SE"/>
              <a:t>This is open to some interpretation, obviously - but you should be sure to cover all states that the system can exhibit. Be as detailed as possible, but remember to restrict yourself to what the software can actually do - what info it tracks and can influence. The software can’t know, for instance, that a customer has shipped an item to it unless we explicitly note that the customer could do something like log a tracking number. The next step is to link up these states with all of the transitions that we can extract from this text. What does this look like?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6e8cad7615_0_10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6e8cad7615_0_1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go over</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bf1c5bec8a_0_33: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bf1c5bec8a_0_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Let’s do a second example, where we look at extracting a model from an existing class in the code. In this case, we have a system for a computer store. We sell various models of computer. We have a class that represents that model. It has class variables, including the model type and a set of hardware slots - where we assign a CPU, memory, etc. The methods of the class relate to setting the type of model, the contents of the slots, and checking whether the configuration selected for the slots is legal given the model we selected. We can also look at the class Slot, which has the variables Model, Component, and Required and methods relating to the links between this slot and its model and assigned component.</a:t>
            </a:r>
            <a:endParaRPr/>
          </a:p>
          <a:p>
            <a:pPr indent="0" lvl="0" marL="0" rtl="0" algn="l">
              <a:lnSpc>
                <a:spcPct val="115000"/>
              </a:lnSpc>
              <a:spcBef>
                <a:spcPts val="0"/>
              </a:spcBef>
              <a:spcAft>
                <a:spcPts val="0"/>
              </a:spcAft>
              <a:buNone/>
            </a:pPr>
            <a:r>
              <a:rPr lang="sv-SE"/>
              <a:t>Many classes, like these, have stateful behavior. The states are different configurations of those class variables. Again, we do NOT want to base this on specific variable values, like Model = AX75B, but on the modes of operation - how the class variables can influence the outcome of calling the methods. Then, the transitions between states are method calls, as those are what changes the values of the class variables - what changes the state. We can derive a model from the class and use that to help us create test cases, as that will suggest certain sequences of method calls based on the stateful behavior. This allows very thorough testing of particular impoertant classes.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bf1c5bec8a_0_39: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bf1c5bec8a_0_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To come up with a state machine representing a class, we need information about how that class behaves. What does it do? What services does it offer? What purpose does it serve? However, the design documents and - if done - the code are quite useful in this figuring out how to represent the states of a class. Let’s start with a class description from a design document for the class Slot (read over).</a:t>
            </a:r>
            <a:endParaRPr/>
          </a:p>
          <a:p>
            <a:pPr indent="0" lvl="0" marL="0" rtl="0" algn="l">
              <a:lnSpc>
                <a:spcPct val="115000"/>
              </a:lnSpc>
              <a:spcBef>
                <a:spcPts val="0"/>
              </a:spcBef>
              <a:spcAft>
                <a:spcPts val="0"/>
              </a:spcAft>
              <a:buNone/>
            </a:pPr>
            <a:r>
              <a:rPr lang="sv-SE"/>
              <a:t>We can figure states and transitions from this text. Look for descriptions of methods that behave differently, depending on the state of the object. LEt’s look at this. Any states you stand out? (click, IsBound)</a:t>
            </a:r>
            <a:endParaRPr/>
          </a:p>
          <a:p>
            <a:pPr indent="0" lvl="0" marL="0" rtl="0" algn="l">
              <a:lnSpc>
                <a:spcPct val="115000"/>
              </a:lnSpc>
              <a:spcBef>
                <a:spcPts val="0"/>
              </a:spcBef>
              <a:spcAft>
                <a:spcPts val="0"/>
              </a:spcAft>
              <a:buNone/>
            </a:pPr>
            <a:r>
              <a:rPr lang="sv-SE"/>
              <a:t>(incorporate adds a slot to a model. That slot can be empty or have a component. This implies a third state, which is a slot not attached to a model at all. So, three states, not part of a model, unbound - part of a model, but without a component-, and bound- part of a model, with a component)</a:t>
            </a:r>
            <a:endParaRPr/>
          </a:p>
          <a:p>
            <a:pPr indent="0" lvl="0" marL="0" rtl="0" algn="l">
              <a:lnSpc>
                <a:spcPct val="115000"/>
              </a:lnSpc>
              <a:spcBef>
                <a:spcPts val="0"/>
              </a:spcBef>
              <a:spcAft>
                <a:spcPts val="0"/>
              </a:spcAft>
              <a:buNone/>
            </a:pPr>
            <a:r>
              <a:rPr lang="sv-SE"/>
              <a:t>Now, we need transitions as well - how does that state change? through the methods. How do these methods cause state changes? (discuss)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bf1c5bec8a_0_48: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bf1c5bec8a_0_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go over</a:t>
            </a:r>
            <a:endParaRPr/>
          </a:p>
          <a:p>
            <a:pPr indent="0" lvl="0" marL="0" rtl="0" algn="l">
              <a:lnSpc>
                <a:spcPct val="115000"/>
              </a:lnSpc>
              <a:spcBef>
                <a:spcPts val="0"/>
              </a:spcBef>
              <a:spcAft>
                <a:spcPts val="0"/>
              </a:spcAft>
              <a:buNone/>
            </a:pPr>
            <a:r>
              <a:rPr lang="sv-SE"/>
              <a:t>Be careful (1). For instance, if you have an integer count, you might just have zero and nonzero as states representing that count, not a state for each possible value. Some abstraction is necessary. </a:t>
            </a:r>
            <a:endParaRPr/>
          </a:p>
          <a:p>
            <a:pPr indent="0" lvl="0" marL="0" rtl="0" algn="l">
              <a:lnSpc>
                <a:spcPct val="115000"/>
              </a:lnSpc>
              <a:spcBef>
                <a:spcPts val="0"/>
              </a:spcBef>
              <a:spcAft>
                <a:spcPts val="0"/>
              </a:spcAft>
              <a:buNone/>
            </a:pPr>
            <a:r>
              <a:rPr lang="sv-SE"/>
              <a:t>(3)</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bf1c5bec8a_0_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bf1c5bec8a_0_9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Go Over</a:t>
            </a:r>
            <a:endParaRPr>
              <a:solidFill>
                <a:schemeClr val="dk1"/>
              </a:solidFill>
            </a:endParaRPr>
          </a:p>
          <a:p>
            <a:pPr indent="0" lvl="0" marL="0" rtl="0" algn="l">
              <a:spcBef>
                <a:spcPts val="0"/>
              </a:spcBef>
              <a:spcAft>
                <a:spcPts val="0"/>
              </a:spcAft>
              <a:buNone/>
            </a:pPr>
            <a:r>
              <a:rPr lang="sv-SE">
                <a:solidFill>
                  <a:schemeClr val="dk1"/>
                </a:solidFill>
              </a:rPr>
              <a:t>What do you think the states should be? Remember - keep it simple (discuss)</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bf1c5bec8a_0_9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bf1c5bec8a_0_9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Go Over</a:t>
            </a:r>
            <a:endParaRPr>
              <a:solidFill>
                <a:schemeClr val="dk1"/>
              </a:solidFill>
            </a:endParaRPr>
          </a:p>
          <a:p>
            <a:pPr indent="0" lvl="0" marL="0" rtl="0" algn="l">
              <a:spcBef>
                <a:spcPts val="0"/>
              </a:spcBef>
              <a:spcAft>
                <a:spcPts val="0"/>
              </a:spcAft>
              <a:buNone/>
            </a:pPr>
            <a:r>
              <a:rPr lang="sv-SE">
                <a:solidFill>
                  <a:schemeClr val="dk1"/>
                </a:solidFill>
              </a:rPr>
              <a:t>What do you think the states should be? Remember - keep it simple (discuss)</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bf1c5bec8a_0_102: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bf1c5bec8a_0_1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Go over</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bf1c5bec8a_0_1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bf1c5bec8a_0_1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Now, we also need transitions and an inital state. </a:t>
            </a:r>
            <a:endParaRPr>
              <a:solidFill>
                <a:schemeClr val="dk1"/>
              </a:solidFill>
            </a:endParaRPr>
          </a:p>
          <a:p>
            <a:pPr indent="0" lvl="0" marL="0" rtl="0" algn="l">
              <a:spcBef>
                <a:spcPts val="0"/>
              </a:spcBef>
              <a:spcAft>
                <a:spcPts val="0"/>
              </a:spcAft>
              <a:buNone/>
            </a:pPr>
            <a:r>
              <a:rPr lang="sv-SE">
                <a:solidFill>
                  <a:schemeClr val="dk1"/>
                </a:solidFill>
              </a:rPr>
              <a:t>- Initial state - what happens when we call constructor - is that we have no model.</a:t>
            </a:r>
            <a:endParaRPr>
              <a:solidFill>
                <a:schemeClr val="dk1"/>
              </a:solidFill>
            </a:endParaRPr>
          </a:p>
          <a:p>
            <a:pPr indent="0" lvl="0" marL="0" rtl="0" algn="l">
              <a:spcBef>
                <a:spcPts val="0"/>
              </a:spcBef>
              <a:spcAft>
                <a:spcPts val="0"/>
              </a:spcAft>
              <a:buNone/>
            </a:pPr>
            <a:r>
              <a:rPr lang="sv-SE">
                <a:solidFill>
                  <a:schemeClr val="dk1"/>
                </a:solidFill>
              </a:rPr>
              <a:t>- Now, What gets out of the NoModel state? We need to start making choices.</a:t>
            </a:r>
            <a:endParaRPr>
              <a:solidFill>
                <a:schemeClr val="dk1"/>
              </a:solidFill>
            </a:endParaRPr>
          </a:p>
          <a:p>
            <a:pPr indent="0" lvl="0" marL="0" rtl="0" algn="l">
              <a:spcBef>
                <a:spcPts val="0"/>
              </a:spcBef>
              <a:spcAft>
                <a:spcPts val="0"/>
              </a:spcAft>
              <a:buNone/>
            </a:pPr>
            <a:r>
              <a:rPr lang="sv-SE">
                <a:solidFill>
                  <a:schemeClr val="dk1"/>
                </a:solidFill>
              </a:rPr>
              <a:t>- Great. Now, what can we do while configuring? Well, we could go back to No Model Selected.</a:t>
            </a:r>
            <a:endParaRPr>
              <a:solidFill>
                <a:schemeClr val="dk1"/>
              </a:solidFill>
            </a:endParaRPr>
          </a:p>
          <a:p>
            <a:pPr indent="0" lvl="0" marL="0" rtl="0" algn="l">
              <a:spcBef>
                <a:spcPts val="0"/>
              </a:spcBef>
              <a:spcAft>
                <a:spcPts val="0"/>
              </a:spcAft>
              <a:buNone/>
            </a:pPr>
            <a:r>
              <a:rPr lang="sv-SE">
                <a:solidFill>
                  <a:schemeClr val="dk1"/>
                </a:solidFill>
              </a:rPr>
              <a:t>- We can also make changes to the configuration that don’t take us anywhere - remove a component, add a component.</a:t>
            </a:r>
            <a:endParaRPr>
              <a:solidFill>
                <a:schemeClr val="dk1"/>
              </a:solidFill>
            </a:endParaRPr>
          </a:p>
          <a:p>
            <a:pPr indent="0" lvl="0" marL="0" rtl="0" algn="l">
              <a:spcBef>
                <a:spcPts val="0"/>
              </a:spcBef>
              <a:spcAft>
                <a:spcPts val="0"/>
              </a:spcAft>
              <a:buNone/>
            </a:pPr>
            <a:r>
              <a:rPr lang="sv-SE">
                <a:solidFill>
                  <a:schemeClr val="dk1"/>
                </a:solidFill>
              </a:rPr>
              <a:t>- How do we get to a legal configuration? We call the isLegalConfiguration method. Now, there are two possible results depending on our choices.</a:t>
            </a:r>
            <a:endParaRPr>
              <a:solidFill>
                <a:schemeClr val="dk1"/>
              </a:solidFill>
            </a:endParaRPr>
          </a:p>
          <a:p>
            <a:pPr indent="0" lvl="0" marL="0" rtl="0" algn="l">
              <a:spcBef>
                <a:spcPts val="0"/>
              </a:spcBef>
              <a:spcAft>
                <a:spcPts val="0"/>
              </a:spcAft>
              <a:buNone/>
            </a:pPr>
            <a:r>
              <a:rPr lang="sv-SE">
                <a:solidFill>
                  <a:schemeClr val="dk1"/>
                </a:solidFill>
              </a:rPr>
              <a:t>- Now, can we do anything once we are legal? Sure - we could deselect model (point), we could add another component, we could remove a component. Now, we would need to make another legality check.</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6e8cad7615_0_567: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6e8cad7615_0_5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One of the key principles of all computer science disciplines is that of abstraction -</a:t>
            </a:r>
            <a:r>
              <a:rPr lang="sv-SE"/>
              <a:t>simplify a problem by identifying and focusing on important aspects while ignoring all other details.</a:t>
            </a:r>
            <a:endParaRPr/>
          </a:p>
          <a:p>
            <a:pPr indent="0" lvl="0" marL="0" rtl="0" algn="l">
              <a:lnSpc>
                <a:spcPct val="115000"/>
              </a:lnSpc>
              <a:spcBef>
                <a:spcPts val="0"/>
              </a:spcBef>
              <a:spcAft>
                <a:spcPts val="0"/>
              </a:spcAft>
              <a:buNone/>
            </a:pPr>
            <a:r>
              <a:rPr lang="sv-SE"/>
              <a:t>This idea has been the key to solving many, many, MANY computing problems over the years. Start cutting away at unnecessary complexity. Find a simpler, related problem to solve, figure it out, then see if your solution holds on the big problem. We often want to answer questions about the things we build - that’s the key to verification, asking questions of the software and using the answers to address that big question of “is this ready to ship?” </a:t>
            </a:r>
            <a:endParaRPr/>
          </a:p>
          <a:p>
            <a:pPr indent="0" lvl="0" marL="0" rtl="0" algn="l">
              <a:lnSpc>
                <a:spcPct val="115000"/>
              </a:lnSpc>
              <a:spcBef>
                <a:spcPts val="0"/>
              </a:spcBef>
              <a:spcAft>
                <a:spcPts val="0"/>
              </a:spcAft>
              <a:buNone/>
            </a:pPr>
            <a:r>
              <a:rPr lang="sv-SE"/>
              <a:t>But, the real software is big, and scary, and complex. There are a lot of details that are not going to be relevant to the question you want to answer. Sometimes, the code isn’t even there yet to analyze. In either case, what you really want to do is to just focus on the details you need to answer that question, and that is when you’re going to build a model.</a:t>
            </a:r>
            <a:endParaRPr/>
          </a:p>
          <a:p>
            <a:pPr indent="0" lvl="0" marL="0" rtl="0" algn="l">
              <a:lnSpc>
                <a:spcPct val="115000"/>
              </a:lnSpc>
              <a:spcBef>
                <a:spcPts val="0"/>
              </a:spcBef>
              <a:spcAft>
                <a:spcPts val="0"/>
              </a:spcAft>
              <a:buNone/>
            </a:pPr>
            <a:r>
              <a:rPr lang="sv-SE"/>
              <a:t>If you haven’t built the code yet, if you don’t even have a design laid out, but you just want to analyze your functional requirements - you want to know if some piece of functionality is going to work and fulfill those requirements, then those details - the code and design- don’t matter just yet. Ignore them and focus on that core behavior of the software. Focus on its functionality. Build a model. Then see if you can prove that it meets those requirements.</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6e8cad7615_0_10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6e8cad7615_0_10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457200" rtl="0" algn="l">
              <a:lnSpc>
                <a:spcPct val="115000"/>
              </a:lnSpc>
              <a:spcBef>
                <a:spcPts val="0"/>
              </a:spcBef>
              <a:spcAft>
                <a:spcPts val="0"/>
              </a:spcAft>
              <a:buClr>
                <a:schemeClr val="dk1"/>
              </a:buClr>
              <a:buSzPts val="1100"/>
              <a:buFont typeface="Arial"/>
              <a:buNone/>
            </a:pPr>
            <a:r>
              <a:rPr b="1" lang="sv-SE" sz="1100">
                <a:latin typeface="Arial"/>
                <a:ea typeface="Arial"/>
                <a:cs typeface="Arial"/>
                <a:sym typeface="Arial"/>
              </a:rPr>
              <a:t>This software controls the entire system described above. When designing your state machine, model the state from the perspective of the software - that is, what the software is aware of, and what it can control (e.g., states like “lock revealed” or “candle removed”, and not “Dracula in the room”).</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6e8cad7615_0_10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6e8cad7615_0_10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walk through</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bf1c5bec8a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bf1c5bec8a_0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15 minute break</a:t>
            </a:r>
            <a:endParaRPr/>
          </a:p>
        </p:txBody>
      </p:sp>
      <p:sp>
        <p:nvSpPr>
          <p:cNvPr id="404" name="Google Shape;404;gbf1c5bec8a_0_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6e8cad7615_0_174: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6e8cad7615_0_1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(go over)</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6e8cad7615_0_114: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6e8cad7615_0_1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solidFill>
                  <a:schemeClr val="dk1"/>
                </a:solidFill>
              </a:rPr>
              <a:t>Several coverage metrics based on covering the structure of the state machine. The first is, of course, - state coverage.</a:t>
            </a:r>
            <a:endParaRPr>
              <a:solidFill>
                <a:schemeClr val="dk1"/>
              </a:solidFill>
            </a:endParaRPr>
          </a:p>
          <a:p>
            <a:pPr indent="0" lvl="0" marL="0" rtl="0" algn="l">
              <a:spcBef>
                <a:spcPts val="600"/>
              </a:spcBef>
              <a:spcAft>
                <a:spcPts val="0"/>
              </a:spcAft>
              <a:buNone/>
            </a:pPr>
            <a:r>
              <a:rPr lang="sv-SE">
                <a:solidFill>
                  <a:schemeClr val="dk1"/>
                </a:solidFill>
              </a:rPr>
              <a:t>(1)</a:t>
            </a:r>
            <a:endParaRPr>
              <a:solidFill>
                <a:schemeClr val="dk1"/>
              </a:solidFill>
            </a:endParaRPr>
          </a:p>
          <a:p>
            <a:pPr indent="0" lvl="0" marL="0" rtl="0" algn="l">
              <a:spcBef>
                <a:spcPts val="600"/>
              </a:spcBef>
              <a:spcAft>
                <a:spcPts val="0"/>
              </a:spcAft>
              <a:buNone/>
            </a:pPr>
            <a:r>
              <a:rPr lang="sv-SE">
                <a:solidFill>
                  <a:schemeClr val="dk1"/>
                </a:solidFill>
              </a:rPr>
              <a:t>the natural analog to statement coverage - (2)</a:t>
            </a:r>
            <a:endParaRPr>
              <a:solidFill>
                <a:schemeClr val="dk1"/>
              </a:solidFill>
            </a:endParaRPr>
          </a:p>
          <a:p>
            <a:pPr indent="0" lvl="0" marL="0" rtl="0" algn="l">
              <a:spcBef>
                <a:spcPts val="600"/>
              </a:spcBef>
              <a:spcAft>
                <a:spcPts val="0"/>
              </a:spcAft>
              <a:buClr>
                <a:schemeClr val="dk1"/>
              </a:buClr>
              <a:buSzPts val="1100"/>
              <a:buFont typeface="Arial"/>
              <a:buNone/>
            </a:pPr>
            <a:r>
              <a:rPr lang="sv-SE">
                <a:solidFill>
                  <a:schemeClr val="dk1"/>
                </a:solidFill>
              </a:rPr>
              <a:t>(3-4) transitions - that’s when input comes in, the next state is decided, and output is released - and (rest) </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6e8cad7615_0_120: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6e8cad7615_0_1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(1). A transition from state S-T on event i means that “if the system is in state S and sees event i, then after reacting to it, the system will be in state T.</a:t>
            </a:r>
            <a:endParaRPr/>
          </a:p>
          <a:p>
            <a:pPr indent="0" lvl="0" marL="0" rtl="0" algn="l">
              <a:lnSpc>
                <a:spcPct val="115000"/>
              </a:lnSpc>
              <a:spcBef>
                <a:spcPts val="0"/>
              </a:spcBef>
              <a:spcAft>
                <a:spcPts val="0"/>
              </a:spcAft>
              <a:buNone/>
            </a:pPr>
            <a:r>
              <a:rPr lang="sv-SE"/>
              <a:t>State S is a precondition, T is the postcondition, and I is the input. If this input arrives and we are in S, we should be in T once the transition is over</a:t>
            </a:r>
            <a:endParaRPr/>
          </a:p>
          <a:p>
            <a:pPr indent="0" lvl="0" marL="0" rtl="0" algn="l">
              <a:lnSpc>
                <a:spcPct val="115000"/>
              </a:lnSpc>
              <a:spcBef>
                <a:spcPts val="0"/>
              </a:spcBef>
              <a:spcAft>
                <a:spcPts val="0"/>
              </a:spcAft>
              <a:buNone/>
            </a:pPr>
            <a:r>
              <a:rPr lang="sv-SE"/>
              <a:t>(3), and each should be checked. What this does is exercise the stateful behavior of the software in different ways, and may reveal faults where an action leaves us in the wrong state. Transition coverage simply requires that (4-5). This subsumes state coverage</a:t>
            </a:r>
            <a:endParaRPr/>
          </a:p>
          <a:p>
            <a:pPr indent="0" lvl="0" marL="0" rtl="0" algn="l">
              <a:lnSpc>
                <a:spcPct val="115000"/>
              </a:lnSpc>
              <a:spcBef>
                <a:spcPts val="0"/>
              </a:spcBef>
              <a:spcAft>
                <a:spcPts val="0"/>
              </a:spcAft>
              <a:buNone/>
            </a:pPr>
            <a:r>
              <a:rPr lang="sv-SE"/>
              <a:t>if we’ve covered all transitions, we’ve obviously hit each state.</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6e8cad7615_0_1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6e8cad7615_0_1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a:t>
            </a:r>
            <a:r>
              <a:rPr lang="sv-SE"/>
              <a:t>1</a:t>
            </a:r>
            <a:r>
              <a:rPr lang="sv-SE">
                <a:solidFill>
                  <a:schemeClr val="dk1"/>
                </a:solidFill>
              </a:rPr>
              <a:t>) - final - states that we cannot transition out of after reaching them (rest of 2). However, like with code coverage, this often isn’t a good idea. It’s better to have a larger number of small tests so you can examine problems in isolation if they crop up. It makes sense to break the FSM into sections and cover those, tracking what needs to be covered.</a:t>
            </a:r>
            <a:endParaRPr>
              <a:solidFill>
                <a:schemeClr val="dk1"/>
              </a:solidFill>
            </a:endParaRPr>
          </a:p>
          <a:p>
            <a:pPr indent="0" lvl="0" marL="0" rtl="0" algn="l">
              <a:spcBef>
                <a:spcPts val="0"/>
              </a:spcBef>
              <a:spcAft>
                <a:spcPts val="0"/>
              </a:spcAft>
              <a:buNone/>
            </a:pPr>
            <a:r>
              <a:rPr lang="sv-SE">
                <a:solidFill>
                  <a:schemeClr val="dk1"/>
                </a:solidFill>
              </a:rPr>
              <a:t>- T1</a:t>
            </a:r>
            <a:endParaRPr>
              <a:solidFill>
                <a:schemeClr val="dk1"/>
              </a:solidFill>
            </a:endParaRPr>
          </a:p>
          <a:p>
            <a:pPr indent="0" lvl="0" marL="0" rtl="0" algn="l">
              <a:spcBef>
                <a:spcPts val="0"/>
              </a:spcBef>
              <a:spcAft>
                <a:spcPts val="0"/>
              </a:spcAft>
              <a:buNone/>
            </a:pPr>
            <a:r>
              <a:rPr lang="sv-SE">
                <a:solidFill>
                  <a:schemeClr val="dk1"/>
                </a:solidFill>
              </a:rPr>
              <a:t>- T2</a:t>
            </a:r>
            <a:endParaRPr>
              <a:solidFill>
                <a:schemeClr val="dk1"/>
              </a:solidFill>
            </a:endParaRPr>
          </a:p>
          <a:p>
            <a:pPr indent="0" lvl="0" marL="0" rtl="0" algn="l">
              <a:spcBef>
                <a:spcPts val="0"/>
              </a:spcBef>
              <a:spcAft>
                <a:spcPts val="0"/>
              </a:spcAft>
              <a:buNone/>
            </a:pPr>
            <a:r>
              <a:rPr lang="sv-SE">
                <a:solidFill>
                  <a:schemeClr val="dk1"/>
                </a:solidFill>
              </a:rPr>
              <a:t>- T3</a:t>
            </a:r>
            <a:endParaRPr>
              <a:solidFill>
                <a:schemeClr val="dk1"/>
              </a:solidFill>
            </a:endParaRPr>
          </a:p>
          <a:p>
            <a:pPr indent="0" lvl="0" marL="0" rtl="0" algn="l">
              <a:spcBef>
                <a:spcPts val="0"/>
              </a:spcBef>
              <a:spcAft>
                <a:spcPts val="0"/>
              </a:spcAft>
              <a:buNone/>
            </a:pPr>
            <a:r>
              <a:rPr lang="sv-SE">
                <a:solidFill>
                  <a:schemeClr val="dk1"/>
                </a:solidFill>
              </a:rPr>
              <a:t>-T4</a:t>
            </a:r>
            <a:endParaRPr>
              <a:solidFill>
                <a:schemeClr val="dk1"/>
              </a:solidFill>
            </a:endParaRPr>
          </a:p>
          <a:p>
            <a:pPr indent="0" lvl="0" marL="0" rtl="0" algn="l">
              <a:spcBef>
                <a:spcPts val="0"/>
              </a:spcBef>
              <a:spcAft>
                <a:spcPts val="0"/>
              </a:spcAft>
              <a:buNone/>
            </a:pPr>
            <a:r>
              <a:rPr lang="sv-SE">
                <a:solidFill>
                  <a:schemeClr val="dk1"/>
                </a:solidFill>
              </a:rPr>
              <a:t>-t5</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bf1c5bec8a_0_216: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bf1c5bec8a_0_2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go over</a:t>
            </a:r>
            <a:endParaRPr/>
          </a:p>
          <a:p>
            <a:pPr indent="0" lvl="0" marL="0" rtl="0" algn="l">
              <a:lnSpc>
                <a:spcPct val="115000"/>
              </a:lnSpc>
              <a:spcBef>
                <a:spcPts val="0"/>
              </a:spcBef>
              <a:spcAft>
                <a:spcPts val="0"/>
              </a:spcAft>
              <a:buNone/>
            </a:pPr>
            <a:r>
              <a:rPr lang="sv-SE"/>
              <a:t>Again, we could easilt do this in one test case, but it’s nice to split it up a little to look at different scenarios. Here, I chose to split into three. First, we focus on the transitions in the NoComponentBound state (click), incorporate slot into a model, then try unbind and isBound. both should have no effect here on the state, but you’ll get a different outcome than if you call those in the component bound state. Second (click) - we focus on binding a component and making sure it is bound. Third (click), bind and unbind, then make sure it is no longer bound.</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bf1c5bec8a_0_2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bf1c5bec8a_0_2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Now,again  you could cover th</a:t>
            </a:r>
            <a:r>
              <a:rPr lang="sv-SE"/>
              <a:t>e transitions</a:t>
            </a:r>
            <a:r>
              <a:rPr lang="sv-SE">
                <a:solidFill>
                  <a:schemeClr val="dk1"/>
                </a:solidFill>
              </a:rPr>
              <a:t> with one big test case. I don’t recommend that. Instead, you should focus on smaller test cases designed around one thing at a time. </a:t>
            </a:r>
            <a:r>
              <a:rPr lang="sv-SE"/>
              <a:t>Here’s w</a:t>
            </a:r>
            <a:r>
              <a:rPr lang="sv-SE">
                <a:solidFill>
                  <a:schemeClr val="dk1"/>
                </a:solidFill>
              </a:rPr>
              <a:t>e’ll focus on certain method calls and try them out in each state. Th</a:t>
            </a:r>
            <a:r>
              <a:rPr lang="sv-SE"/>
              <a:t>is will cover the transitions and states.</a:t>
            </a:r>
            <a:endParaRPr>
              <a:solidFill>
                <a:schemeClr val="dk1"/>
              </a:solidFill>
            </a:endParaRPr>
          </a:p>
          <a:p>
            <a:pPr indent="0" lvl="0" marL="0" rtl="0" algn="l">
              <a:spcBef>
                <a:spcPts val="0"/>
              </a:spcBef>
              <a:spcAft>
                <a:spcPts val="0"/>
              </a:spcAft>
              <a:buNone/>
            </a:pPr>
            <a:r>
              <a:rPr lang="sv-SE">
                <a:solidFill>
                  <a:schemeClr val="dk1"/>
                </a:solidFill>
              </a:rPr>
              <a:t>1 - focused on select and deselect</a:t>
            </a:r>
            <a:endParaRPr>
              <a:solidFill>
                <a:schemeClr val="dk1"/>
              </a:solidFill>
            </a:endParaRPr>
          </a:p>
          <a:p>
            <a:pPr indent="0" lvl="0" marL="0" rtl="0" algn="l">
              <a:spcBef>
                <a:spcPts val="0"/>
              </a:spcBef>
              <a:spcAft>
                <a:spcPts val="0"/>
              </a:spcAft>
              <a:buNone/>
            </a:pPr>
            <a:r>
              <a:rPr lang="sv-SE">
                <a:solidFill>
                  <a:schemeClr val="dk1"/>
                </a:solidFill>
              </a:rPr>
              <a:t>2 - focus on add and remove components</a:t>
            </a:r>
            <a:endParaRPr>
              <a:solidFill>
                <a:schemeClr val="dk1"/>
              </a:solidFill>
            </a:endParaRPr>
          </a:p>
          <a:p>
            <a:pPr indent="0" lvl="0" marL="0" rtl="0" algn="l">
              <a:spcBef>
                <a:spcPts val="0"/>
              </a:spcBef>
              <a:spcAft>
                <a:spcPts val="0"/>
              </a:spcAft>
              <a:buNone/>
            </a:pPr>
            <a:r>
              <a:rPr lang="sv-SE">
                <a:solidFill>
                  <a:schemeClr val="dk1"/>
                </a:solidFill>
              </a:rPr>
              <a:t>Might want to break these down a little more, but you get the idea.</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6e8cad7615_0_143: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6e8cad7615_0_1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Transition coverage is based on assumption that transitions out of a state are independent of transitions into a state. Basically, that all transitions are independent. That is not always true, and some state machines have a history sensitivity where the transitions available depend on the history of previous actions - aka: the path we took to get to this point. </a:t>
            </a:r>
            <a:endParaRPr/>
          </a:p>
          <a:p>
            <a:pPr indent="0" lvl="0" marL="0" rtl="0" algn="l">
              <a:lnSpc>
                <a:spcPct val="115000"/>
              </a:lnSpc>
              <a:spcBef>
                <a:spcPts val="0"/>
              </a:spcBef>
              <a:spcAft>
                <a:spcPts val="0"/>
              </a:spcAft>
              <a:buNone/>
            </a:pPr>
            <a:r>
              <a:rPr lang="sv-SE"/>
              <a:t>If we’re in a state and deciding what to transition to next, we might need information on the path taken to that point to know we’ve made the right selection.</a:t>
            </a:r>
            <a:endParaRPr/>
          </a:p>
          <a:p>
            <a:pPr indent="0" lvl="0" marL="0" rtl="0" algn="l">
              <a:lnSpc>
                <a:spcPct val="115000"/>
              </a:lnSpc>
              <a:spcBef>
                <a:spcPts val="0"/>
              </a:spcBef>
              <a:spcAft>
                <a:spcPts val="0"/>
              </a:spcAft>
              <a:buNone/>
            </a:pPr>
            <a:r>
              <a:rPr lang="sv-SE"/>
              <a:t>Go back to maintenacne example - take the “wait for component” state. Once we’re in that state, we can transition to any of the repair states. Which one do we take? There is actually an order -A,B,C that must be followed. We need to take a particular path. We need that path history to know that we made the right choice. There are some path-based coverage metrics that can cope with history sensitivity. That require we take certain important paths, and that can reveal faults missed by the simpler criteria.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6e8cad7615_0_25: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6e8cad7615_0_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(1) - it takes the system and throws away all details except those explicitly needed for design. </a:t>
            </a:r>
            <a:r>
              <a:rPr lang="sv-SE">
                <a:solidFill>
                  <a:schemeClr val="dk1"/>
                </a:solidFill>
              </a:rPr>
              <a:t>As long as the model still reflects the program, (2)</a:t>
            </a:r>
            <a:endParaRPr/>
          </a:p>
          <a:p>
            <a:pPr indent="0" lvl="0" marL="0" rtl="0" algn="l">
              <a:lnSpc>
                <a:spcPct val="115000"/>
              </a:lnSpc>
              <a:spcBef>
                <a:spcPts val="0"/>
              </a:spcBef>
              <a:spcAft>
                <a:spcPts val="0"/>
              </a:spcAft>
              <a:buNone/>
            </a:pPr>
            <a:r>
              <a:rPr lang="sv-SE"/>
              <a:t>(2 )</a:t>
            </a:r>
            <a:endParaRPr/>
          </a:p>
          <a:p>
            <a:pPr indent="0" lvl="0" marL="0" rtl="0" algn="l">
              <a:lnSpc>
                <a:spcPct val="115000"/>
              </a:lnSpc>
              <a:spcBef>
                <a:spcPts val="0"/>
              </a:spcBef>
              <a:spcAft>
                <a:spcPts val="0"/>
              </a:spcAft>
              <a:buNone/>
            </a:pPr>
            <a:r>
              <a:rPr lang="sv-SE"/>
              <a:t>Models can be (3), in which case they (5-7)</a:t>
            </a:r>
            <a:endParaRPr/>
          </a:p>
          <a:p>
            <a:pPr indent="0" lvl="0" marL="0" rtl="0" algn="l">
              <a:lnSpc>
                <a:spcPct val="115000"/>
              </a:lnSpc>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6e8cad7615_0_149: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6e8cad7615_0_1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(1-2). This deals with the looping issue that makes path coverage impossible. We remove cycles from paths. We need to visit all states without looping through cycles forever, as you would have to in full path coverage. - maybe draw simple example on the board</a:t>
            </a:r>
            <a:endParaRPr/>
          </a:p>
          <a:p>
            <a:pPr indent="0" lvl="0" marL="0" rtl="0" algn="l">
              <a:lnSpc>
                <a:spcPct val="115000"/>
              </a:lnSpc>
              <a:spcBef>
                <a:spcPts val="0"/>
              </a:spcBef>
              <a:spcAft>
                <a:spcPts val="0"/>
              </a:spcAft>
              <a:buNone/>
            </a:pPr>
            <a:r>
              <a:rPr lang="sv-SE"/>
              <a:t>(3-4)</a:t>
            </a:r>
            <a:endParaRPr/>
          </a:p>
          <a:p>
            <a:pPr indent="0" lvl="0" marL="0" rtl="0" algn="l">
              <a:lnSpc>
                <a:spcPct val="115000"/>
              </a:lnSpc>
              <a:spcBef>
                <a:spcPts val="0"/>
              </a:spcBef>
              <a:spcAft>
                <a:spcPts val="0"/>
              </a:spcAft>
              <a:buNone/>
            </a:pPr>
            <a:r>
              <a:rPr lang="sv-SE"/>
              <a:t>(5-6)</a:t>
            </a:r>
            <a:endParaRPr/>
          </a:p>
          <a:p>
            <a:pPr indent="0" lvl="0" marL="0" rtl="0" algn="l">
              <a:lnSpc>
                <a:spcPct val="115000"/>
              </a:lnSpc>
              <a:spcBef>
                <a:spcPts val="0"/>
              </a:spcBef>
              <a:spcAft>
                <a:spcPts val="0"/>
              </a:spcAft>
              <a:buNone/>
            </a:pPr>
            <a:r>
              <a:rPr lang="sv-SE"/>
              <a:t>Even without looping, the number of paths can be exponentially high, so these are often impractical, but can be very powerful if they can be satisfied.</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6e8cad7615_0_1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6e8cad7615_0_1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go over</a:t>
            </a:r>
            <a:endParaRPr>
              <a:solidFill>
                <a:schemeClr val="dk1"/>
              </a:solidFill>
            </a:endParaRPr>
          </a:p>
          <a:p>
            <a:pPr indent="0" lvl="0" marL="0" rtl="0" algn="l">
              <a:spcBef>
                <a:spcPts val="0"/>
              </a:spcBef>
              <a:spcAft>
                <a:spcPts val="0"/>
              </a:spcAft>
              <a:buNone/>
            </a:pPr>
            <a:r>
              <a:rPr lang="sv-SE">
                <a:solidFill>
                  <a:schemeClr val="dk1"/>
                </a:solidFill>
              </a:rPr>
              <a:t>Remember - each state at most once. If you have to return to a previous state, you can end the path.</a:t>
            </a:r>
            <a:endParaRPr>
              <a:solidFill>
                <a:schemeClr val="dk1"/>
              </a:solidFill>
            </a:endParaRPr>
          </a:p>
          <a:p>
            <a:pPr indent="0" lvl="0" marL="0" rtl="0" algn="l">
              <a:spcBef>
                <a:spcPts val="0"/>
              </a:spcBef>
              <a:spcAft>
                <a:spcPts val="0"/>
              </a:spcAft>
              <a:buNone/>
            </a:pPr>
            <a:r>
              <a:rPr lang="sv-SE">
                <a:solidFill>
                  <a:schemeClr val="dk1"/>
                </a:solidFill>
              </a:rPr>
              <a:t>(5 clicks). I am not going to go over every one, but this should give the idea. Each path that does  not touch a state previouslt hit in that path must be covered. This gives a stopping criterion on subpaths, so that you do not loop forever, as you could in this case.</a:t>
            </a: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6e8cad7615_0_1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6e8cad7615_0_1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(1-2). Let’s pick a loop. (bring in)</a:t>
            </a:r>
            <a:endParaRPr>
              <a:solidFill>
                <a:schemeClr val="dk1"/>
              </a:solidFill>
            </a:endParaRPr>
          </a:p>
          <a:p>
            <a:pPr indent="0" lvl="0" marL="0" rtl="0" algn="l">
              <a:spcBef>
                <a:spcPts val="0"/>
              </a:spcBef>
              <a:spcAft>
                <a:spcPts val="0"/>
              </a:spcAft>
              <a:buNone/>
            </a:pPr>
            <a:r>
              <a:rPr lang="sv-SE"/>
              <a:t>This is just like in loop coverage in code coverage. We want to make sure here that if we exercise a loop N times, it always leads to the same sequence of  states</a:t>
            </a:r>
            <a:endParaRPr>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6e8cad7615_0_180: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6e8cad7615_0_18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(go over)</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6e8cad7615_0_188: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6e8cad7615_0_18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(go over)(3 clicks). Pretty simple.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6e8cad7615_0_199: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6e8cad7615_0_19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Transition coverage is a little more complicated.</a:t>
            </a:r>
            <a:endParaRPr/>
          </a:p>
          <a:p>
            <a:pPr indent="0" lvl="0" marL="0" rtl="0" algn="l">
              <a:lnSpc>
                <a:spcPct val="115000"/>
              </a:lnSpc>
              <a:spcBef>
                <a:spcPts val="0"/>
              </a:spcBef>
              <a:spcAft>
                <a:spcPts val="0"/>
              </a:spcAft>
              <a:buNone/>
            </a:pPr>
            <a:r>
              <a:rPr lang="sv-SE"/>
              <a:t>Start by expanding the first test (9 clicks)</a:t>
            </a:r>
            <a:endParaRPr/>
          </a:p>
          <a:p>
            <a:pPr indent="0" lvl="0" marL="0" rtl="0" algn="l">
              <a:lnSpc>
                <a:spcPct val="115000"/>
              </a:lnSpc>
              <a:spcBef>
                <a:spcPts val="0"/>
              </a:spcBef>
              <a:spcAft>
                <a:spcPts val="0"/>
              </a:spcAft>
              <a:buNone/>
            </a:pPr>
            <a:r>
              <a:rPr lang="sv-SE"/>
              <a:t>Just leaves one transition. For that, we need a second test because it is a transition out of the initial state, and there is no way back to the original state.</a:t>
            </a:r>
            <a:endParaRPr/>
          </a:p>
          <a:p>
            <a:pPr indent="0" lvl="0" marL="0" rtl="0" algn="l">
              <a:lnSpc>
                <a:spcPct val="115000"/>
              </a:lnSpc>
              <a:spcBef>
                <a:spcPts val="0"/>
              </a:spcBef>
              <a:spcAft>
                <a:spcPts val="0"/>
              </a:spcAft>
              <a:buNone/>
            </a:pPr>
            <a:r>
              <a:rPr lang="sv-SE"/>
              <a:t>Not the only suite, not even the best suite. That first test is really long and may be hard to understand. May want to distribute this out over both.</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6e8cad7615_0_4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6e8cad7615_0_4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4" name="Google Shape;5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3" name="Google Shape;60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bf1c5bec8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bf1c5bec8a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You’ve probably heard the term model-driven development before. This is where we use models to assist in different aspects of development, including testing. Typically, models are crerated during requirements analysis. They are used to improve the requirements by analyzing the model for inconsistencies, incomplete elements, and by using verification techniques to check whether the models meet certain properties - that’ll be the focus of next class. If they meet those properties, and if the program itself follows the same interpretation of the requirements, then we are more likely to produce a correct program as well. Once the model and requirements are strong and consistent, we can use models to support aspects of development. In embedded systems development, like at Volvo locally, they will develop the model first and then generate C code from the model directly that can be flashed to the device. For testing purposes, we can also use the model to derive test cases. Those test cases can then be applied to the real program, and we can see if we get the same results. If the model and program disagree, there is likely a fault. We can even derive a model from stateful behavior in the code - like classes where the class variables determine the outcome of functionality - and create tests based on that behavior as well. </a:t>
            </a:r>
            <a:endParaRPr/>
          </a:p>
        </p:txBody>
      </p:sp>
      <p:sp>
        <p:nvSpPr>
          <p:cNvPr id="111" name="Google Shape;111;gbf1c5bec8a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6e8cad7615_0_45: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6e8cad7615_0_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(1). They take types of functionality and let us reason purely in terms of that functionality. In a way, they provide structure to the requirements. Just as source code has structure, and structural coverage can let us use the structure of the code as a way to create test cases, we can also exploit the structure of a model in order to derive rerquirements-based tests for a class or system. Coverage criteria over models identify important paths through the structure of functionality - sequences of steps we might take to complete an action, to perform the functionality in different ways or to get different outcomes. These tests are a potentially rich way to assess whether the final code meets the requirements and results in the correct functionality with hte right seiquence of events.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6e8cad7615_0_9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6e8cad7615_0_9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15 minute break</a:t>
            </a:r>
            <a:endParaRPr/>
          </a:p>
        </p:txBody>
      </p:sp>
      <p:sp>
        <p:nvSpPr>
          <p:cNvPr id="126" name="Google Shape;126;g6e8cad7615_0_93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6e8cad7615_0_667: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6e8cad7615_0_6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A program execution can be viewed as a sequence of states where hte state is transformed by the actions.</a:t>
            </a:r>
            <a:r>
              <a:rPr lang="sv-SE"/>
              <a:t> performed by the program. A computation is performed, leaving the program in a new state, then another computation is performed - based on the input - and the program enters another state. </a:t>
            </a:r>
            <a:endParaRPr/>
          </a:p>
          <a:p>
            <a:pPr indent="0" lvl="0" marL="0" rtl="0" algn="l">
              <a:lnSpc>
                <a:spcPct val="115000"/>
              </a:lnSpc>
              <a:spcBef>
                <a:spcPts val="0"/>
              </a:spcBef>
              <a:spcAft>
                <a:spcPts val="0"/>
              </a:spcAft>
              <a:buNone/>
            </a:pPr>
            <a:r>
              <a:rPr lang="sv-SE"/>
              <a:t>So, (read 2). </a:t>
            </a:r>
            <a:endParaRPr/>
          </a:p>
          <a:p>
            <a:pPr indent="0" lvl="0" marL="0" rtl="0" algn="l">
              <a:lnSpc>
                <a:spcPct val="115000"/>
              </a:lnSpc>
              <a:spcBef>
                <a:spcPts val="0"/>
              </a:spcBef>
              <a:spcAft>
                <a:spcPts val="0"/>
              </a:spcAft>
              <a:buNone/>
            </a:pPr>
            <a:r>
              <a:rPr lang="sv-SE"/>
              <a:t>If we abstract away the physical limits of a piece of computing hardware, (read 3). We call the whole set of states and transitions the “state space” of the program.</a:t>
            </a:r>
            <a:endParaRPr/>
          </a:p>
          <a:p>
            <a:pPr indent="0" lvl="0" marL="0" rtl="0" algn="l">
              <a:lnSpc>
                <a:spcPct val="115000"/>
              </a:lnSpc>
              <a:spcBef>
                <a:spcPts val="0"/>
              </a:spcBef>
              <a:spcAft>
                <a:spcPts val="0"/>
              </a:spcAft>
              <a:buNone/>
            </a:pPr>
            <a:r>
              <a:rPr lang="sv-SE"/>
              <a:t>Models of execution are finite abstractions (simplifications) of the state space of a class or a high-level functionality of the program.</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6e8cad7615_0_56: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6e8cad7615_0_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Models are often constructed prior to the code and may serve as a specification of the allowed behavior of a high-level function or a particular class. They can also be extracted from the code of a class of function. In either case, the most common way to model system behavior is to take the original natural language specification, choose a function, and represent the behavior of the system when performing that function as a finite state machine. </a:t>
            </a:r>
            <a:endParaRPr/>
          </a:p>
          <a:p>
            <a:pPr indent="0" lvl="0" marL="0" rtl="0" algn="l">
              <a:lnSpc>
                <a:spcPct val="115000"/>
              </a:lnSpc>
              <a:spcBef>
                <a:spcPts val="0"/>
              </a:spcBef>
              <a:spcAft>
                <a:spcPts val="0"/>
              </a:spcAft>
              <a:buNone/>
            </a:pPr>
            <a:r>
              <a:rPr lang="sv-SE"/>
              <a:t>You often see this done for systems where it is crucial to ensure that the requirements are complete and non-contradictory. So, most often, this is done for embedded systems - where you see complex, highly conditional behavior. Communication protocols often can be directly represented as state machines. Menu-driven applications can also easily be modeled at state machines, as can thread behavior and communication in systems with multiple threads and processes.</a:t>
            </a:r>
            <a:endParaRPr/>
          </a:p>
          <a:p>
            <a:pPr indent="0" lvl="0" marL="0" rtl="0" algn="l">
              <a:lnSpc>
                <a:spcPct val="115000"/>
              </a:lnSpc>
              <a:spcBef>
                <a:spcPts val="0"/>
              </a:spcBef>
              <a:spcAft>
                <a:spcPts val="0"/>
              </a:spcAft>
              <a:buNone/>
            </a:pPr>
            <a:r>
              <a:rPr lang="sv-SE"/>
              <a:t>These are directed graphs where </a:t>
            </a:r>
            <a:r>
              <a:rPr lang="sv-SE">
                <a:solidFill>
                  <a:schemeClr val="dk1"/>
                </a:solidFill>
              </a:rPr>
              <a:t>nodes represent snapshots of the system - states (3) </a:t>
            </a:r>
            <a:endParaRPr>
              <a:solidFill>
                <a:schemeClr val="dk1"/>
              </a:solidFill>
            </a:endParaRPr>
          </a:p>
          <a:p>
            <a:pPr indent="0" lvl="0" marL="0" rtl="0" algn="l">
              <a:lnSpc>
                <a:spcPct val="115000"/>
              </a:lnSpc>
              <a:spcBef>
                <a:spcPts val="0"/>
              </a:spcBef>
              <a:spcAft>
                <a:spcPts val="0"/>
              </a:spcAft>
              <a:buNone/>
            </a:pPr>
            <a:r>
              <a:rPr lang="sv-SE">
                <a:solidFill>
                  <a:schemeClr val="dk1"/>
                </a:solidFill>
              </a:rPr>
              <a:t>and edges represent how the system responds to events - they represent (4). </a:t>
            </a:r>
            <a:endParaRPr>
              <a:solidFill>
                <a:schemeClr val="dk1"/>
              </a:solidFill>
            </a:endParaRPr>
          </a:p>
          <a:p>
            <a:pPr indent="0" lvl="0" marL="0" rtl="0" algn="l">
              <a:lnSpc>
                <a:spcPct val="115000"/>
              </a:lnSpc>
              <a:spcBef>
                <a:spcPts val="0"/>
              </a:spcBef>
              <a:spcAft>
                <a:spcPts val="0"/>
              </a:spcAft>
              <a:buNone/>
            </a:pPr>
            <a:r>
              <a:rPr lang="sv-SE">
                <a:solidFill>
                  <a:schemeClr val="dk1"/>
                </a:solidFill>
              </a:rPr>
              <a:t>(5), from any state, how the system can react to events is represented by transitions to all reachable states from that point, marked with a label (6-9)</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1" name="Shape 71"/>
        <p:cNvGrpSpPr/>
        <p:nvPr/>
      </p:nvGrpSpPr>
      <p:grpSpPr>
        <a:xfrm>
          <a:off x="0" y="0"/>
          <a:ext cx="0" cy="0"/>
          <a:chOff x="0" y="0"/>
          <a:chExt cx="0" cy="0"/>
        </a:xfrm>
      </p:grpSpPr>
      <p:sp>
        <p:nvSpPr>
          <p:cNvPr id="72" name="Google Shape;72;p12"/>
          <p:cNvSpPr/>
          <p:nvPr/>
        </p:nvSpPr>
        <p:spPr>
          <a:xfrm>
            <a:off x="0" y="0"/>
            <a:ext cx="9144000" cy="114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73" name="Google Shape;73;p12"/>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74" name="Google Shape;74;p12"/>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5" name="Google Shape;75;p12"/>
          <p:cNvSpPr txBox="1"/>
          <p:nvPr>
            <p:ph idx="1" type="body"/>
          </p:nvPr>
        </p:nvSpPr>
        <p:spPr>
          <a:xfrm>
            <a:off x="457200"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6" name="Google Shape;76;p12"/>
          <p:cNvSpPr txBox="1"/>
          <p:nvPr>
            <p:ph idx="2"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7" name="Google Shape;77;p12"/>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sta bilden">
  <p:cSld name="Sista bilden">
    <p:spTree>
      <p:nvGrpSpPr>
        <p:cNvPr id="80" name="Shape 8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0"/>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65" name="Google Shape;65;p10"/>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66" name="Google Shape;66;p10"/>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7" name="Google Shape;67;p10"/>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8" name="Google Shape;68;p10"/>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69" name="Shape 69"/>
        <p:cNvGrpSpPr/>
        <p:nvPr/>
      </p:nvGrpSpPr>
      <p:grpSpPr>
        <a:xfrm>
          <a:off x="0" y="0"/>
          <a:ext cx="0" cy="0"/>
          <a:chOff x="0" y="0"/>
          <a:chExt cx="0" cy="0"/>
        </a:xfrm>
      </p:grpSpPr>
      <p:sp>
        <p:nvSpPr>
          <p:cNvPr id="70" name="Google Shape;70;p1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4.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1.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 name="Shape 78"/>
        <p:cNvGrpSpPr/>
        <p:nvPr/>
      </p:nvGrpSpPr>
      <p:grpSpPr>
        <a:xfrm>
          <a:off x="0" y="0"/>
          <a:ext cx="0" cy="0"/>
          <a:chOff x="0" y="0"/>
          <a:chExt cx="0" cy="0"/>
        </a:xfrm>
      </p:grpSpPr>
      <p:pic>
        <p:nvPicPr>
          <p:cNvPr id="79" name="Google Shape;79;p13"/>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8"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6.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hyperlink" Target="https://bit.ly/3bEfc0J"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6.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6.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6.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hyperlink" Target="https://bit.ly/3bEfc0J"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5.png"/><Relationship Id="rId4" Type="http://schemas.openxmlformats.org/officeDocument/2006/relationships/image" Target="../media/image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Lecture 13: Model-Based Testing</a:t>
            </a:r>
            <a:endParaRPr/>
          </a:p>
        </p:txBody>
      </p:sp>
      <p:sp>
        <p:nvSpPr>
          <p:cNvPr id="86" name="Google Shape;86;p15"/>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DIT635 - March 3,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Terminology</a:t>
            </a:r>
            <a:endParaRPr/>
          </a:p>
        </p:txBody>
      </p:sp>
      <p:sp>
        <p:nvSpPr>
          <p:cNvPr id="150" name="Google Shape;150;p2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Clr>
                <a:schemeClr val="dk1"/>
              </a:buClr>
              <a:buSzPts val="2600"/>
              <a:buFont typeface="Arial"/>
              <a:buChar char="•"/>
            </a:pPr>
            <a:r>
              <a:rPr b="1" lang="sv-SE"/>
              <a:t>Event - </a:t>
            </a:r>
            <a:r>
              <a:rPr lang="sv-SE"/>
              <a:t>Something that happens at a point in time.</a:t>
            </a:r>
            <a:endParaRPr/>
          </a:p>
          <a:p>
            <a:pPr indent="-368300" lvl="1" marL="914400" marR="0" rtl="0" algn="l">
              <a:lnSpc>
                <a:spcPct val="100000"/>
              </a:lnSpc>
              <a:spcBef>
                <a:spcPts val="0"/>
              </a:spcBef>
              <a:spcAft>
                <a:spcPts val="0"/>
              </a:spcAft>
              <a:buClr>
                <a:schemeClr val="dk1"/>
              </a:buClr>
              <a:buSzPts val="2200"/>
              <a:buFont typeface="Arial"/>
              <a:buChar char="•"/>
            </a:pPr>
            <a:r>
              <a:rPr lang="sv-SE"/>
              <a:t>Operator presses a self-test button on the device.</a:t>
            </a:r>
            <a:endParaRPr/>
          </a:p>
          <a:p>
            <a:pPr indent="-368300" lvl="1" marL="914400" marR="0" rtl="0" algn="l">
              <a:lnSpc>
                <a:spcPct val="100000"/>
              </a:lnSpc>
              <a:spcBef>
                <a:spcPts val="0"/>
              </a:spcBef>
              <a:spcAft>
                <a:spcPts val="0"/>
              </a:spcAft>
              <a:buClr>
                <a:schemeClr val="dk1"/>
              </a:buClr>
              <a:buSzPts val="2200"/>
              <a:buFont typeface="Arial"/>
              <a:buChar char="•"/>
            </a:pPr>
            <a:r>
              <a:rPr lang="sv-SE"/>
              <a:t>The alarm goes off.</a:t>
            </a:r>
            <a:endParaRPr/>
          </a:p>
          <a:p>
            <a:pPr indent="-393700" lvl="0" marL="457200" marR="0" rtl="0" algn="l">
              <a:lnSpc>
                <a:spcPct val="100000"/>
              </a:lnSpc>
              <a:spcBef>
                <a:spcPts val="0"/>
              </a:spcBef>
              <a:spcAft>
                <a:spcPts val="0"/>
              </a:spcAft>
              <a:buSzPts val="2600"/>
              <a:buChar char="•"/>
            </a:pPr>
            <a:r>
              <a:rPr b="1" lang="sv-SE"/>
              <a:t>Condition</a:t>
            </a:r>
            <a:r>
              <a:rPr lang="sv-SE"/>
              <a:t> - Boolean property, can have a duration.</a:t>
            </a:r>
            <a:endParaRPr/>
          </a:p>
          <a:p>
            <a:pPr indent="-368300" lvl="1" marL="914400" marR="0" rtl="0" algn="l">
              <a:lnSpc>
                <a:spcPct val="100000"/>
              </a:lnSpc>
              <a:spcBef>
                <a:spcPts val="0"/>
              </a:spcBef>
              <a:spcAft>
                <a:spcPts val="0"/>
              </a:spcAft>
              <a:buSzPts val="2200"/>
              <a:buChar char="•"/>
            </a:pPr>
            <a:r>
              <a:rPr lang="sv-SE"/>
              <a:t>The fuel level is high.</a:t>
            </a:r>
            <a:endParaRPr/>
          </a:p>
          <a:p>
            <a:pPr indent="-368300" lvl="1" marL="914400" marR="0" rtl="0" algn="l">
              <a:lnSpc>
                <a:spcPct val="100000"/>
              </a:lnSpc>
              <a:spcBef>
                <a:spcPts val="0"/>
              </a:spcBef>
              <a:spcAft>
                <a:spcPts val="0"/>
              </a:spcAft>
              <a:buSzPts val="2200"/>
              <a:buChar char="•"/>
            </a:pPr>
            <a:r>
              <a:rPr lang="sv-SE"/>
              <a:t>The alarm is on.</a:t>
            </a:r>
            <a:endParaRPr/>
          </a:p>
        </p:txBody>
      </p:sp>
      <p:sp>
        <p:nvSpPr>
          <p:cNvPr id="151" name="Google Shape;151;p2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Terminology</a:t>
            </a:r>
            <a:endParaRPr/>
          </a:p>
        </p:txBody>
      </p:sp>
      <p:sp>
        <p:nvSpPr>
          <p:cNvPr id="157" name="Google Shape;157;p2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Clr>
                <a:schemeClr val="dk1"/>
              </a:buClr>
              <a:buSzPts val="2600"/>
              <a:buFont typeface="Arial"/>
              <a:buChar char="•"/>
            </a:pPr>
            <a:r>
              <a:rPr b="1" lang="sv-SE"/>
              <a:t>State</a:t>
            </a:r>
            <a:r>
              <a:rPr lang="sv-SE"/>
              <a:t> - Abstract description of the current value of an entity’s attributes.</a:t>
            </a:r>
            <a:endParaRPr/>
          </a:p>
          <a:p>
            <a:pPr indent="-368300" lvl="1" marL="914400" marR="0" rtl="0" algn="l">
              <a:lnSpc>
                <a:spcPct val="100000"/>
              </a:lnSpc>
              <a:spcBef>
                <a:spcPts val="0"/>
              </a:spcBef>
              <a:spcAft>
                <a:spcPts val="0"/>
              </a:spcAft>
              <a:buSzPts val="2200"/>
              <a:buChar char="•"/>
            </a:pPr>
            <a:r>
              <a:rPr lang="sv-SE"/>
              <a:t>(ex: Not “X=5; Y=10”, but “Normal Operating Mode”)</a:t>
            </a:r>
            <a:endParaRPr/>
          </a:p>
          <a:p>
            <a:pPr indent="-368300" lvl="1" marL="914400" marR="0" rtl="0" algn="l">
              <a:lnSpc>
                <a:spcPct val="100000"/>
              </a:lnSpc>
              <a:spcBef>
                <a:spcPts val="0"/>
              </a:spcBef>
              <a:spcAft>
                <a:spcPts val="0"/>
              </a:spcAft>
              <a:buSzPts val="2200"/>
              <a:buChar char="•"/>
            </a:pPr>
            <a:r>
              <a:rPr lang="sv-SE"/>
              <a:t>The controller is in the “self-test” state after the self-test button has been pressed, and leaves it when the rest button has been pressed.</a:t>
            </a:r>
            <a:endParaRPr/>
          </a:p>
          <a:p>
            <a:pPr indent="-355600" lvl="1" marL="914400" marR="0" rtl="0" algn="l">
              <a:lnSpc>
                <a:spcPct val="100000"/>
              </a:lnSpc>
              <a:spcBef>
                <a:spcPts val="0"/>
              </a:spcBef>
              <a:spcAft>
                <a:spcPts val="0"/>
              </a:spcAft>
              <a:buSzPts val="2000"/>
              <a:buChar char="•"/>
            </a:pPr>
            <a:r>
              <a:rPr lang="sv-SE"/>
              <a:t>The tank is in the “too-low” state when the fuel level is below the set threshold for N seconds.</a:t>
            </a:r>
            <a:r>
              <a:rPr lang="sv-SE" sz="2000"/>
              <a:t> </a:t>
            </a:r>
            <a:endParaRPr sz="2000"/>
          </a:p>
        </p:txBody>
      </p:sp>
      <p:sp>
        <p:nvSpPr>
          <p:cNvPr id="158" name="Google Shape;158;p2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States, Transitions, and Guards</a:t>
            </a:r>
            <a:endParaRPr/>
          </a:p>
        </p:txBody>
      </p:sp>
      <p:sp>
        <p:nvSpPr>
          <p:cNvPr id="164" name="Google Shape;164;p2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States change in response to events (</a:t>
            </a:r>
            <a:r>
              <a:rPr b="1" lang="sv-SE"/>
              <a:t>transition</a:t>
            </a:r>
            <a:r>
              <a:rPr lang="sv-SE"/>
              <a:t>).</a:t>
            </a:r>
            <a:endParaRPr/>
          </a:p>
          <a:p>
            <a:pPr indent="-393700" lvl="0" marL="457200" marR="0" rtl="0" algn="l">
              <a:lnSpc>
                <a:spcPct val="100000"/>
              </a:lnSpc>
              <a:spcBef>
                <a:spcPts val="0"/>
              </a:spcBef>
              <a:spcAft>
                <a:spcPts val="0"/>
              </a:spcAft>
              <a:buSzPts val="2600"/>
              <a:buChar char="•"/>
            </a:pPr>
            <a:r>
              <a:rPr lang="sv-SE"/>
              <a:t>When multiple responses to an event (multiple transitions) are possible, the choice is guided by the current conditions.</a:t>
            </a:r>
            <a:endParaRPr/>
          </a:p>
          <a:p>
            <a:pPr indent="-368300" lvl="1" marL="914400" marR="0" rtl="0" algn="l">
              <a:lnSpc>
                <a:spcPct val="100000"/>
              </a:lnSpc>
              <a:spcBef>
                <a:spcPts val="0"/>
              </a:spcBef>
              <a:spcAft>
                <a:spcPts val="0"/>
              </a:spcAft>
              <a:buSzPts val="2200"/>
              <a:buChar char="•"/>
            </a:pPr>
            <a:r>
              <a:rPr lang="sv-SE"/>
              <a:t>Also called the </a:t>
            </a:r>
            <a:r>
              <a:rPr b="1" lang="sv-SE"/>
              <a:t>guards</a:t>
            </a:r>
            <a:r>
              <a:rPr lang="sv-SE"/>
              <a:t> on a transition.</a:t>
            </a:r>
            <a:endParaRPr/>
          </a:p>
          <a:p>
            <a:pPr indent="-368300" lvl="1" marL="914400" marR="0" rtl="0" algn="l">
              <a:lnSpc>
                <a:spcPct val="100000"/>
              </a:lnSpc>
              <a:spcBef>
                <a:spcPts val="0"/>
              </a:spcBef>
              <a:spcAft>
                <a:spcPts val="0"/>
              </a:spcAft>
              <a:buSzPts val="2200"/>
              <a:buChar char="•"/>
            </a:pPr>
            <a:r>
              <a:rPr lang="sv-SE"/>
              <a:t>We take the transition that satisfies all guards.</a:t>
            </a:r>
            <a:endParaRPr/>
          </a:p>
        </p:txBody>
      </p:sp>
      <p:sp>
        <p:nvSpPr>
          <p:cNvPr id="165" name="Google Shape;165;p2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State Transitions</a:t>
            </a:r>
            <a:endParaRPr/>
          </a:p>
        </p:txBody>
      </p:sp>
      <p:sp>
        <p:nvSpPr>
          <p:cNvPr id="171" name="Google Shape;171;p2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Transitions are labeled in the form:</a:t>
            </a:r>
            <a:endParaRPr/>
          </a:p>
          <a:p>
            <a:pPr indent="0" lvl="0" marL="457200" marR="0" rtl="0" algn="l">
              <a:lnSpc>
                <a:spcPct val="100000"/>
              </a:lnSpc>
              <a:spcBef>
                <a:spcPts val="600"/>
              </a:spcBef>
              <a:spcAft>
                <a:spcPts val="0"/>
              </a:spcAft>
              <a:buNone/>
            </a:pPr>
            <a:r>
              <a:rPr lang="sv-SE">
                <a:latin typeface="Courier New"/>
                <a:ea typeface="Courier New"/>
                <a:cs typeface="Courier New"/>
                <a:sym typeface="Courier New"/>
              </a:rPr>
              <a:t>event [guard] / activity</a:t>
            </a:r>
            <a:endParaRPr>
              <a:latin typeface="Courier New"/>
              <a:ea typeface="Courier New"/>
              <a:cs typeface="Courier New"/>
              <a:sym typeface="Courier New"/>
            </a:endParaRPr>
          </a:p>
          <a:p>
            <a:pPr indent="-393700" lvl="0" marL="457200" marR="0" rtl="0" algn="l">
              <a:lnSpc>
                <a:spcPct val="100000"/>
              </a:lnSpc>
              <a:spcBef>
                <a:spcPts val="600"/>
              </a:spcBef>
              <a:spcAft>
                <a:spcPts val="0"/>
              </a:spcAft>
              <a:buSzPts val="2600"/>
              <a:buChar char="•"/>
            </a:pPr>
            <a:r>
              <a:rPr lang="sv-SE">
                <a:latin typeface="Courier New"/>
                <a:ea typeface="Courier New"/>
                <a:cs typeface="Courier New"/>
                <a:sym typeface="Courier New"/>
              </a:rPr>
              <a:t>event</a:t>
            </a:r>
            <a:r>
              <a:rPr lang="sv-SE"/>
              <a:t>: The event that triggered the transition.</a:t>
            </a:r>
            <a:endParaRPr/>
          </a:p>
          <a:p>
            <a:pPr indent="-393700" lvl="0" marL="457200" marR="0" rtl="0" algn="l">
              <a:lnSpc>
                <a:spcPct val="100000"/>
              </a:lnSpc>
              <a:spcBef>
                <a:spcPts val="0"/>
              </a:spcBef>
              <a:spcAft>
                <a:spcPts val="0"/>
              </a:spcAft>
              <a:buSzPts val="2600"/>
              <a:buChar char="•"/>
            </a:pPr>
            <a:r>
              <a:rPr lang="sv-SE">
                <a:latin typeface="Courier New"/>
                <a:ea typeface="Courier New"/>
                <a:cs typeface="Courier New"/>
                <a:sym typeface="Courier New"/>
              </a:rPr>
              <a:t>guard</a:t>
            </a:r>
            <a:r>
              <a:rPr lang="sv-SE"/>
              <a:t>: Conditions that must be true to choose this transition.</a:t>
            </a:r>
            <a:endParaRPr/>
          </a:p>
          <a:p>
            <a:pPr indent="-393700" lvl="0" marL="457200" marR="0" rtl="0" algn="l">
              <a:lnSpc>
                <a:spcPct val="100000"/>
              </a:lnSpc>
              <a:spcBef>
                <a:spcPts val="0"/>
              </a:spcBef>
              <a:spcAft>
                <a:spcPts val="0"/>
              </a:spcAft>
              <a:buSzPts val="2600"/>
              <a:buChar char="•"/>
            </a:pPr>
            <a:r>
              <a:rPr lang="sv-SE">
                <a:latin typeface="Courier New"/>
                <a:ea typeface="Courier New"/>
                <a:cs typeface="Courier New"/>
                <a:sym typeface="Courier New"/>
              </a:rPr>
              <a:t>activity</a:t>
            </a:r>
            <a:r>
              <a:rPr lang="sv-SE"/>
              <a:t>: Behavior exhibited by the object when this transition is taken. </a:t>
            </a:r>
            <a:endParaRPr/>
          </a:p>
        </p:txBody>
      </p:sp>
      <p:sp>
        <p:nvSpPr>
          <p:cNvPr id="172" name="Google Shape;172;p2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State Transitions</a:t>
            </a:r>
            <a:endParaRPr/>
          </a:p>
        </p:txBody>
      </p:sp>
      <p:sp>
        <p:nvSpPr>
          <p:cNvPr id="178" name="Google Shape;178;p2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Transitions are labeled in the form:</a:t>
            </a:r>
            <a:endParaRPr/>
          </a:p>
          <a:p>
            <a:pPr indent="0" lvl="0" marL="457200" marR="0" rtl="0" algn="l">
              <a:lnSpc>
                <a:spcPct val="100000"/>
              </a:lnSpc>
              <a:spcBef>
                <a:spcPts val="600"/>
              </a:spcBef>
              <a:spcAft>
                <a:spcPts val="0"/>
              </a:spcAft>
              <a:buNone/>
            </a:pPr>
            <a:r>
              <a:rPr lang="sv-SE">
                <a:latin typeface="Courier New"/>
                <a:ea typeface="Courier New"/>
                <a:cs typeface="Courier New"/>
                <a:sym typeface="Courier New"/>
              </a:rPr>
              <a:t>event [guard] / activity</a:t>
            </a:r>
            <a:endParaRPr>
              <a:latin typeface="Courier New"/>
              <a:ea typeface="Courier New"/>
              <a:cs typeface="Courier New"/>
              <a:sym typeface="Courier New"/>
            </a:endParaRPr>
          </a:p>
          <a:p>
            <a:pPr indent="-393700" lvl="0" marL="457200" marR="0" rtl="0" algn="l">
              <a:lnSpc>
                <a:spcPct val="100000"/>
              </a:lnSpc>
              <a:spcBef>
                <a:spcPts val="600"/>
              </a:spcBef>
              <a:spcAft>
                <a:spcPts val="0"/>
              </a:spcAft>
              <a:buSzPts val="2600"/>
              <a:buChar char="•"/>
            </a:pPr>
            <a:r>
              <a:rPr lang="sv-SE"/>
              <a:t>All three are optional.</a:t>
            </a:r>
            <a:endParaRPr/>
          </a:p>
          <a:p>
            <a:pPr indent="-381000" lvl="1" marL="914400" marR="0" rtl="0" algn="l">
              <a:lnSpc>
                <a:spcPct val="100000"/>
              </a:lnSpc>
              <a:spcBef>
                <a:spcPts val="0"/>
              </a:spcBef>
              <a:spcAft>
                <a:spcPts val="0"/>
              </a:spcAft>
              <a:buSzPts val="2400"/>
              <a:buChar char="•"/>
            </a:pPr>
            <a:r>
              <a:rPr lang="sv-SE"/>
              <a:t>Missing Activity: No output from this transition. </a:t>
            </a:r>
            <a:endParaRPr/>
          </a:p>
          <a:p>
            <a:pPr indent="-368300" lvl="1" marL="914400" marR="0" rtl="0" algn="l">
              <a:lnSpc>
                <a:spcPct val="100000"/>
              </a:lnSpc>
              <a:spcBef>
                <a:spcPts val="0"/>
              </a:spcBef>
              <a:spcAft>
                <a:spcPts val="0"/>
              </a:spcAft>
              <a:buSzPts val="2200"/>
              <a:buChar char="•"/>
            </a:pPr>
            <a:r>
              <a:rPr lang="sv-SE"/>
              <a:t>Missing Guard: Always take this transition if the event occurs.</a:t>
            </a:r>
            <a:endParaRPr/>
          </a:p>
          <a:p>
            <a:pPr indent="-368300" lvl="1" marL="914400" marR="0" rtl="0" algn="l">
              <a:lnSpc>
                <a:spcPct val="100000"/>
              </a:lnSpc>
              <a:spcBef>
                <a:spcPts val="0"/>
              </a:spcBef>
              <a:spcAft>
                <a:spcPts val="0"/>
              </a:spcAft>
              <a:buSzPts val="2200"/>
              <a:buChar char="•"/>
            </a:pPr>
            <a:r>
              <a:rPr lang="sv-SE"/>
              <a:t>Missing Event: Take this transition immediately.</a:t>
            </a:r>
            <a:endParaRPr/>
          </a:p>
        </p:txBody>
      </p:sp>
      <p:sp>
        <p:nvSpPr>
          <p:cNvPr id="179" name="Google Shape;179;p2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State Transition Examples</a:t>
            </a:r>
            <a:endParaRPr/>
          </a:p>
        </p:txBody>
      </p:sp>
      <p:sp>
        <p:nvSpPr>
          <p:cNvPr id="185" name="Google Shape;185;p29"/>
          <p:cNvSpPr txBox="1"/>
          <p:nvPr>
            <p:ph idx="1" type="body"/>
          </p:nvPr>
        </p:nvSpPr>
        <p:spPr>
          <a:xfrm>
            <a:off x="468900" y="1093025"/>
            <a:ext cx="8217900" cy="36699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Transitions are labeled in the form:</a:t>
            </a:r>
            <a:endParaRPr/>
          </a:p>
          <a:p>
            <a:pPr indent="0" lvl="0" marL="457200" marR="0" rtl="0" algn="l">
              <a:lnSpc>
                <a:spcPct val="100000"/>
              </a:lnSpc>
              <a:spcBef>
                <a:spcPts val="600"/>
              </a:spcBef>
              <a:spcAft>
                <a:spcPts val="0"/>
              </a:spcAft>
              <a:buNone/>
            </a:pPr>
            <a:r>
              <a:rPr lang="sv-SE">
                <a:latin typeface="Courier New"/>
                <a:ea typeface="Courier New"/>
                <a:cs typeface="Courier New"/>
                <a:sym typeface="Courier New"/>
              </a:rPr>
              <a:t>event [guard] / activity</a:t>
            </a:r>
            <a:endParaRPr>
              <a:latin typeface="Courier New"/>
              <a:ea typeface="Courier New"/>
              <a:cs typeface="Courier New"/>
              <a:sym typeface="Courier New"/>
            </a:endParaRPr>
          </a:p>
          <a:p>
            <a:pPr indent="-393700" lvl="0" marL="457200" rtl="0" algn="l">
              <a:spcBef>
                <a:spcPts val="1000"/>
              </a:spcBef>
              <a:spcAft>
                <a:spcPts val="0"/>
              </a:spcAft>
              <a:buSzPts val="2600"/>
              <a:buChar char="•"/>
            </a:pPr>
            <a:r>
              <a:rPr lang="sv-SE"/>
              <a:t>The controller is in the “self-test” mode after the test button is pressed, and leaves it when the rest button is pressed.</a:t>
            </a:r>
            <a:endParaRPr/>
          </a:p>
          <a:p>
            <a:pPr indent="-368300" lvl="1" marL="914400" rtl="0" algn="l">
              <a:spcBef>
                <a:spcPts val="0"/>
              </a:spcBef>
              <a:spcAft>
                <a:spcPts val="0"/>
              </a:spcAft>
              <a:buSzPts val="2200"/>
              <a:buChar char="•"/>
            </a:pPr>
            <a:r>
              <a:rPr lang="sv-SE"/>
              <a:t>Pressing self-test button is an </a:t>
            </a:r>
            <a:r>
              <a:rPr b="1" lang="sv-SE">
                <a:latin typeface="Courier New"/>
                <a:ea typeface="Courier New"/>
                <a:cs typeface="Courier New"/>
                <a:sym typeface="Courier New"/>
              </a:rPr>
              <a:t>event</a:t>
            </a:r>
            <a:r>
              <a:rPr b="1" lang="sv-SE"/>
              <a:t>.</a:t>
            </a:r>
            <a:endParaRPr b="1"/>
          </a:p>
          <a:p>
            <a:pPr indent="-368300" lvl="1" marL="914400" rtl="0" algn="l">
              <a:spcBef>
                <a:spcPts val="0"/>
              </a:spcBef>
              <a:spcAft>
                <a:spcPts val="0"/>
              </a:spcAft>
              <a:buSzPts val="2200"/>
              <a:buChar char="•"/>
            </a:pPr>
            <a:r>
              <a:rPr lang="sv-SE"/>
              <a:t>Pressing the rest button is an </a:t>
            </a:r>
            <a:r>
              <a:rPr b="1" lang="sv-SE">
                <a:latin typeface="Courier New"/>
                <a:ea typeface="Courier New"/>
                <a:cs typeface="Courier New"/>
                <a:sym typeface="Courier New"/>
              </a:rPr>
              <a:t>event</a:t>
            </a:r>
            <a:r>
              <a:rPr lang="sv-SE"/>
              <a:t>.</a:t>
            </a:r>
            <a:endParaRPr/>
          </a:p>
          <a:p>
            <a:pPr indent="-393700" lvl="0" marL="457200" rtl="0" algn="l">
              <a:spcBef>
                <a:spcPts val="0"/>
              </a:spcBef>
              <a:spcAft>
                <a:spcPts val="0"/>
              </a:spcAft>
              <a:buSzPts val="2600"/>
              <a:buChar char="•"/>
            </a:pPr>
            <a:r>
              <a:rPr lang="sv-SE"/>
              <a:t>The tank is in the “too-low” state when fuel level is below the threshold for N seconds.</a:t>
            </a:r>
            <a:endParaRPr/>
          </a:p>
          <a:p>
            <a:pPr indent="-368300" lvl="1" marL="914400" rtl="0" algn="l">
              <a:spcBef>
                <a:spcPts val="0"/>
              </a:spcBef>
              <a:spcAft>
                <a:spcPts val="0"/>
              </a:spcAft>
              <a:buSzPts val="2200"/>
              <a:buChar char="•"/>
            </a:pPr>
            <a:r>
              <a:rPr lang="sv-SE"/>
              <a:t>Fuel level below threshold for N seconds is a </a:t>
            </a:r>
            <a:r>
              <a:rPr b="1" lang="sv-SE">
                <a:latin typeface="Courier New"/>
                <a:ea typeface="Courier New"/>
                <a:cs typeface="Courier New"/>
                <a:sym typeface="Courier New"/>
              </a:rPr>
              <a:t>guard</a:t>
            </a:r>
            <a:r>
              <a:rPr lang="sv-SE"/>
              <a:t>. </a:t>
            </a:r>
            <a:endParaRPr/>
          </a:p>
          <a:p>
            <a:pPr indent="0" lvl="0" marL="0" marR="0" rtl="0" algn="l">
              <a:lnSpc>
                <a:spcPct val="100000"/>
              </a:lnSpc>
              <a:spcBef>
                <a:spcPts val="600"/>
              </a:spcBef>
              <a:spcAft>
                <a:spcPts val="0"/>
              </a:spcAft>
              <a:buNone/>
            </a:pPr>
            <a:r>
              <a:t/>
            </a:r>
            <a:endParaRPr sz="2400"/>
          </a:p>
        </p:txBody>
      </p:sp>
      <p:sp>
        <p:nvSpPr>
          <p:cNvPr id="186" name="Google Shape;186;p2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Gumball Machine</a:t>
            </a:r>
            <a:endParaRPr/>
          </a:p>
        </p:txBody>
      </p:sp>
      <p:sp>
        <p:nvSpPr>
          <p:cNvPr id="192" name="Google Shape;192;p30"/>
          <p:cNvSpPr/>
          <p:nvPr/>
        </p:nvSpPr>
        <p:spPr>
          <a:xfrm>
            <a:off x="3618169" y="1936442"/>
            <a:ext cx="1175100" cy="4800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Waiting for Quarter</a:t>
            </a:r>
            <a:endParaRPr/>
          </a:p>
        </p:txBody>
      </p:sp>
      <p:sp>
        <p:nvSpPr>
          <p:cNvPr id="193" name="Google Shape;193;p30"/>
          <p:cNvSpPr/>
          <p:nvPr/>
        </p:nvSpPr>
        <p:spPr>
          <a:xfrm>
            <a:off x="4057505" y="1294031"/>
            <a:ext cx="296100" cy="221700"/>
          </a:xfrm>
          <a:prstGeom prst="ellipse">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4" name="Google Shape;194;p30"/>
          <p:cNvCxnSpPr>
            <a:stCxn id="193" idx="4"/>
            <a:endCxn id="192" idx="0"/>
          </p:cNvCxnSpPr>
          <p:nvPr/>
        </p:nvCxnSpPr>
        <p:spPr>
          <a:xfrm>
            <a:off x="4205555" y="1515731"/>
            <a:ext cx="300" cy="420600"/>
          </a:xfrm>
          <a:prstGeom prst="straightConnector1">
            <a:avLst/>
          </a:prstGeom>
          <a:noFill/>
          <a:ln cap="flat" cmpd="sng" w="19050">
            <a:solidFill>
              <a:schemeClr val="dk2"/>
            </a:solidFill>
            <a:prstDash val="solid"/>
            <a:round/>
            <a:headEnd len="med" w="med" type="none"/>
            <a:tailEnd len="med" w="med" type="triangle"/>
          </a:ln>
        </p:spPr>
      </p:cxnSp>
      <p:sp>
        <p:nvSpPr>
          <p:cNvPr id="195" name="Google Shape;195;p30"/>
          <p:cNvSpPr/>
          <p:nvPr/>
        </p:nvSpPr>
        <p:spPr>
          <a:xfrm>
            <a:off x="3618169" y="2829445"/>
            <a:ext cx="1175100" cy="4800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Quarter Inserted</a:t>
            </a:r>
            <a:endParaRPr/>
          </a:p>
        </p:txBody>
      </p:sp>
      <p:cxnSp>
        <p:nvCxnSpPr>
          <p:cNvPr id="196" name="Google Shape;196;p30"/>
          <p:cNvCxnSpPr>
            <a:stCxn id="192" idx="2"/>
            <a:endCxn id="195" idx="0"/>
          </p:cNvCxnSpPr>
          <p:nvPr/>
        </p:nvCxnSpPr>
        <p:spPr>
          <a:xfrm>
            <a:off x="4205719" y="2416442"/>
            <a:ext cx="0" cy="413100"/>
          </a:xfrm>
          <a:prstGeom prst="straightConnector1">
            <a:avLst/>
          </a:prstGeom>
          <a:noFill/>
          <a:ln cap="flat" cmpd="sng" w="19050">
            <a:solidFill>
              <a:schemeClr val="dk2"/>
            </a:solidFill>
            <a:prstDash val="solid"/>
            <a:round/>
            <a:headEnd len="med" w="med" type="none"/>
            <a:tailEnd len="med" w="med" type="triangle"/>
          </a:ln>
        </p:spPr>
      </p:cxnSp>
      <p:sp>
        <p:nvSpPr>
          <p:cNvPr id="197" name="Google Shape;197;p30"/>
          <p:cNvSpPr txBox="1"/>
          <p:nvPr/>
        </p:nvSpPr>
        <p:spPr>
          <a:xfrm>
            <a:off x="4269907" y="2512148"/>
            <a:ext cx="2739600" cy="2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user inserts quarter</a:t>
            </a:r>
            <a:endParaRPr/>
          </a:p>
        </p:txBody>
      </p:sp>
      <p:cxnSp>
        <p:nvCxnSpPr>
          <p:cNvPr id="198" name="Google Shape;198;p30"/>
          <p:cNvCxnSpPr/>
          <p:nvPr/>
        </p:nvCxnSpPr>
        <p:spPr>
          <a:xfrm rot="10800000">
            <a:off x="3802806" y="2416345"/>
            <a:ext cx="0" cy="413100"/>
          </a:xfrm>
          <a:prstGeom prst="straightConnector1">
            <a:avLst/>
          </a:prstGeom>
          <a:noFill/>
          <a:ln cap="flat" cmpd="sng" w="19050">
            <a:solidFill>
              <a:schemeClr val="dk2"/>
            </a:solidFill>
            <a:prstDash val="solid"/>
            <a:round/>
            <a:headEnd len="med" w="med" type="none"/>
            <a:tailEnd len="med" w="med" type="triangle"/>
          </a:ln>
        </p:spPr>
      </p:cxnSp>
      <p:sp>
        <p:nvSpPr>
          <p:cNvPr id="199" name="Google Shape;199;p30"/>
          <p:cNvSpPr txBox="1"/>
          <p:nvPr/>
        </p:nvSpPr>
        <p:spPr>
          <a:xfrm>
            <a:off x="1970726" y="2512148"/>
            <a:ext cx="1647300" cy="2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user ejects quarter</a:t>
            </a:r>
            <a:endParaRPr/>
          </a:p>
        </p:txBody>
      </p:sp>
      <p:sp>
        <p:nvSpPr>
          <p:cNvPr id="200" name="Google Shape;200;p30"/>
          <p:cNvSpPr/>
          <p:nvPr/>
        </p:nvSpPr>
        <p:spPr>
          <a:xfrm>
            <a:off x="5598298" y="3602004"/>
            <a:ext cx="1175100" cy="4800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Gumball Sold</a:t>
            </a:r>
            <a:endParaRPr/>
          </a:p>
        </p:txBody>
      </p:sp>
      <p:cxnSp>
        <p:nvCxnSpPr>
          <p:cNvPr id="201" name="Google Shape;201;p30"/>
          <p:cNvCxnSpPr>
            <a:endCxn id="200" idx="0"/>
          </p:cNvCxnSpPr>
          <p:nvPr/>
        </p:nvCxnSpPr>
        <p:spPr>
          <a:xfrm>
            <a:off x="4792948" y="3069504"/>
            <a:ext cx="1392900" cy="532500"/>
          </a:xfrm>
          <a:prstGeom prst="straightConnector1">
            <a:avLst/>
          </a:prstGeom>
          <a:noFill/>
          <a:ln cap="flat" cmpd="sng" w="19050">
            <a:solidFill>
              <a:schemeClr val="dk2"/>
            </a:solidFill>
            <a:prstDash val="solid"/>
            <a:round/>
            <a:headEnd len="med" w="med" type="none"/>
            <a:tailEnd len="med" w="med" type="triangle"/>
          </a:ln>
        </p:spPr>
      </p:cxnSp>
      <p:sp>
        <p:nvSpPr>
          <p:cNvPr id="202" name="Google Shape;202;p30"/>
          <p:cNvSpPr txBox="1"/>
          <p:nvPr/>
        </p:nvSpPr>
        <p:spPr>
          <a:xfrm>
            <a:off x="5362020" y="3057080"/>
            <a:ext cx="1647300" cy="2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user turns crank</a:t>
            </a:r>
            <a:endParaRPr/>
          </a:p>
        </p:txBody>
      </p:sp>
      <p:sp>
        <p:nvSpPr>
          <p:cNvPr id="203" name="Google Shape;203;p30"/>
          <p:cNvSpPr/>
          <p:nvPr/>
        </p:nvSpPr>
        <p:spPr>
          <a:xfrm>
            <a:off x="1291167" y="3602004"/>
            <a:ext cx="1175100" cy="4800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Out of Gumballs</a:t>
            </a:r>
            <a:endParaRPr/>
          </a:p>
        </p:txBody>
      </p:sp>
      <p:cxnSp>
        <p:nvCxnSpPr>
          <p:cNvPr id="204" name="Google Shape;204;p30"/>
          <p:cNvCxnSpPr>
            <a:endCxn id="203" idx="3"/>
          </p:cNvCxnSpPr>
          <p:nvPr/>
        </p:nvCxnSpPr>
        <p:spPr>
          <a:xfrm rot="10800000">
            <a:off x="2466267" y="3842004"/>
            <a:ext cx="3132300" cy="0"/>
          </a:xfrm>
          <a:prstGeom prst="straightConnector1">
            <a:avLst/>
          </a:prstGeom>
          <a:noFill/>
          <a:ln cap="flat" cmpd="sng" w="19050">
            <a:solidFill>
              <a:schemeClr val="dk2"/>
            </a:solidFill>
            <a:prstDash val="solid"/>
            <a:round/>
            <a:headEnd len="med" w="med" type="none"/>
            <a:tailEnd len="med" w="med" type="triangle"/>
          </a:ln>
        </p:spPr>
      </p:cxnSp>
      <p:sp>
        <p:nvSpPr>
          <p:cNvPr id="205" name="Google Shape;205;p30"/>
          <p:cNvSpPr txBox="1"/>
          <p:nvPr/>
        </p:nvSpPr>
        <p:spPr>
          <a:xfrm>
            <a:off x="828622" y="1800944"/>
            <a:ext cx="2001900" cy="2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[gumballs &gt; 0]</a:t>
            </a:r>
            <a:endParaRPr/>
          </a:p>
        </p:txBody>
      </p:sp>
      <p:sp>
        <p:nvSpPr>
          <p:cNvPr id="206" name="Google Shape;206;p30"/>
          <p:cNvSpPr/>
          <p:nvPr/>
        </p:nvSpPr>
        <p:spPr>
          <a:xfrm>
            <a:off x="4819009" y="2170530"/>
            <a:ext cx="2580561" cy="1663365"/>
          </a:xfrm>
          <a:custGeom>
            <a:rect b="b" l="l" r="r" t="t"/>
            <a:pathLst>
              <a:path extrusionOk="0" h="96399" w="111870">
                <a:moveTo>
                  <a:pt x="85688" y="96399"/>
                </a:moveTo>
                <a:lnTo>
                  <a:pt x="111870" y="1785"/>
                </a:lnTo>
                <a:lnTo>
                  <a:pt x="0" y="0"/>
                </a:lnTo>
              </a:path>
            </a:pathLst>
          </a:custGeom>
          <a:noFill/>
          <a:ln cap="flat" cmpd="sng" w="19050">
            <a:solidFill>
              <a:schemeClr val="dk2"/>
            </a:solidFill>
            <a:prstDash val="solid"/>
            <a:round/>
            <a:headEnd len="med" w="med" type="none"/>
            <a:tailEnd len="med" w="med" type="triangle"/>
          </a:ln>
        </p:spPr>
      </p:sp>
      <p:sp>
        <p:nvSpPr>
          <p:cNvPr id="207" name="Google Shape;207;p30"/>
          <p:cNvSpPr txBox="1"/>
          <p:nvPr/>
        </p:nvSpPr>
        <p:spPr>
          <a:xfrm>
            <a:off x="7009463" y="3278633"/>
            <a:ext cx="1571100" cy="2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[gumballs -1 &gt; 0] / dispense gumball</a:t>
            </a:r>
            <a:endParaRPr/>
          </a:p>
        </p:txBody>
      </p:sp>
      <p:sp>
        <p:nvSpPr>
          <p:cNvPr id="208" name="Google Shape;208;p30"/>
          <p:cNvSpPr/>
          <p:nvPr/>
        </p:nvSpPr>
        <p:spPr>
          <a:xfrm>
            <a:off x="563438" y="2098649"/>
            <a:ext cx="3019813" cy="1745516"/>
          </a:xfrm>
          <a:custGeom>
            <a:rect b="b" l="l" r="r" t="t"/>
            <a:pathLst>
              <a:path extrusionOk="0" h="101160" w="130912">
                <a:moveTo>
                  <a:pt x="31538" y="101160"/>
                </a:moveTo>
                <a:lnTo>
                  <a:pt x="0" y="98779"/>
                </a:lnTo>
                <a:lnTo>
                  <a:pt x="5951" y="0"/>
                </a:lnTo>
                <a:lnTo>
                  <a:pt x="130912" y="1786"/>
                </a:lnTo>
              </a:path>
            </a:pathLst>
          </a:custGeom>
          <a:noFill/>
          <a:ln cap="flat" cmpd="sng" w="19050">
            <a:solidFill>
              <a:schemeClr val="dk2"/>
            </a:solidFill>
            <a:prstDash val="solid"/>
            <a:round/>
            <a:headEnd len="med" w="med" type="none"/>
            <a:tailEnd len="med" w="med" type="triangle"/>
          </a:ln>
        </p:spPr>
      </p:sp>
      <p:sp>
        <p:nvSpPr>
          <p:cNvPr id="209" name="Google Shape;209;p30"/>
          <p:cNvSpPr txBox="1"/>
          <p:nvPr/>
        </p:nvSpPr>
        <p:spPr>
          <a:xfrm>
            <a:off x="2653401" y="3920112"/>
            <a:ext cx="2874300" cy="2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[gumballs -1 = 0] / dispense gumball</a:t>
            </a:r>
            <a:endParaRPr/>
          </a:p>
        </p:txBody>
      </p:sp>
      <p:sp>
        <p:nvSpPr>
          <p:cNvPr id="210" name="Google Shape;210;p3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More on Transitions</a:t>
            </a:r>
            <a:endParaRPr/>
          </a:p>
        </p:txBody>
      </p:sp>
      <p:sp>
        <p:nvSpPr>
          <p:cNvPr id="216" name="Google Shape;216;p3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Guards must be mutually exclusive</a:t>
            </a:r>
            <a:endParaRPr/>
          </a:p>
        </p:txBody>
      </p:sp>
      <p:sp>
        <p:nvSpPr>
          <p:cNvPr id="217" name="Google Shape;217;p31"/>
          <p:cNvSpPr txBox="1"/>
          <p:nvPr>
            <p:ph idx="1" type="body"/>
          </p:nvPr>
        </p:nvSpPr>
        <p:spPr>
          <a:xfrm>
            <a:off x="4692275" y="1597163"/>
            <a:ext cx="3994500" cy="2997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sz="2400">
                <a:solidFill>
                  <a:schemeClr val="dk1"/>
                </a:solidFill>
              </a:rPr>
              <a:t>If an event occurs and no transition is valid, then the event is ignored.</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rPr b="1" lang="sv-SE" sz="2400">
                <a:solidFill>
                  <a:schemeClr val="dk1"/>
                </a:solidFill>
              </a:rPr>
              <a:t>last bill ejected [balance &gt; 0 &amp;&amp; balance &gt;= needed]</a:t>
            </a:r>
            <a:endParaRPr b="1" sz="2400">
              <a:solidFill>
                <a:schemeClr val="dk1"/>
              </a:solidFill>
            </a:endParaRPr>
          </a:p>
        </p:txBody>
      </p:sp>
      <p:sp>
        <p:nvSpPr>
          <p:cNvPr id="218" name="Google Shape;218;p31"/>
          <p:cNvSpPr/>
          <p:nvPr/>
        </p:nvSpPr>
        <p:spPr>
          <a:xfrm>
            <a:off x="1955325" y="2437519"/>
            <a:ext cx="1273200" cy="52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Able to Purchase</a:t>
            </a:r>
            <a:endParaRPr/>
          </a:p>
        </p:txBody>
      </p:sp>
      <p:sp>
        <p:nvSpPr>
          <p:cNvPr id="219" name="Google Shape;219;p31"/>
          <p:cNvSpPr txBox="1"/>
          <p:nvPr/>
        </p:nvSpPr>
        <p:spPr>
          <a:xfrm>
            <a:off x="331650" y="2819194"/>
            <a:ext cx="1785300" cy="24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last bill ejected</a:t>
            </a:r>
            <a:endParaRPr/>
          </a:p>
          <a:p>
            <a:pPr indent="0" lvl="0" marL="0" rtl="0" algn="l">
              <a:spcBef>
                <a:spcPts val="0"/>
              </a:spcBef>
              <a:spcAft>
                <a:spcPts val="0"/>
              </a:spcAft>
              <a:buNone/>
            </a:pPr>
            <a:r>
              <a:rPr lang="sv-SE"/>
              <a:t>[balance = 0]</a:t>
            </a:r>
            <a:endParaRPr/>
          </a:p>
        </p:txBody>
      </p:sp>
      <p:sp>
        <p:nvSpPr>
          <p:cNvPr id="220" name="Google Shape;220;p31"/>
          <p:cNvSpPr/>
          <p:nvPr/>
        </p:nvSpPr>
        <p:spPr>
          <a:xfrm>
            <a:off x="527175" y="3575297"/>
            <a:ext cx="1273200" cy="52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Waiting for Money</a:t>
            </a:r>
            <a:endParaRPr/>
          </a:p>
        </p:txBody>
      </p:sp>
      <p:cxnSp>
        <p:nvCxnSpPr>
          <p:cNvPr id="221" name="Google Shape;221;p31"/>
          <p:cNvCxnSpPr>
            <a:stCxn id="218" idx="2"/>
            <a:endCxn id="220" idx="0"/>
          </p:cNvCxnSpPr>
          <p:nvPr/>
        </p:nvCxnSpPr>
        <p:spPr>
          <a:xfrm flipH="1">
            <a:off x="1163925" y="2959219"/>
            <a:ext cx="1428000" cy="616200"/>
          </a:xfrm>
          <a:prstGeom prst="straightConnector1">
            <a:avLst/>
          </a:prstGeom>
          <a:noFill/>
          <a:ln cap="flat" cmpd="sng" w="19050">
            <a:solidFill>
              <a:schemeClr val="dk2"/>
            </a:solidFill>
            <a:prstDash val="solid"/>
            <a:round/>
            <a:headEnd len="med" w="med" type="none"/>
            <a:tailEnd len="med" w="med" type="triangle"/>
          </a:ln>
        </p:spPr>
      </p:cxnSp>
      <p:sp>
        <p:nvSpPr>
          <p:cNvPr id="222" name="Google Shape;222;p31"/>
          <p:cNvSpPr/>
          <p:nvPr/>
        </p:nvSpPr>
        <p:spPr>
          <a:xfrm>
            <a:off x="2591925" y="3575297"/>
            <a:ext cx="1273200" cy="52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More Money Needed</a:t>
            </a:r>
            <a:endParaRPr/>
          </a:p>
        </p:txBody>
      </p:sp>
      <p:cxnSp>
        <p:nvCxnSpPr>
          <p:cNvPr id="223" name="Google Shape;223;p31"/>
          <p:cNvCxnSpPr>
            <a:stCxn id="218" idx="2"/>
            <a:endCxn id="222" idx="0"/>
          </p:cNvCxnSpPr>
          <p:nvPr/>
        </p:nvCxnSpPr>
        <p:spPr>
          <a:xfrm>
            <a:off x="2591925" y="2959219"/>
            <a:ext cx="636600" cy="616200"/>
          </a:xfrm>
          <a:prstGeom prst="straightConnector1">
            <a:avLst/>
          </a:prstGeom>
          <a:noFill/>
          <a:ln cap="flat" cmpd="sng" w="19050">
            <a:solidFill>
              <a:schemeClr val="dk2"/>
            </a:solidFill>
            <a:prstDash val="solid"/>
            <a:round/>
            <a:headEnd len="med" w="med" type="none"/>
            <a:tailEnd len="med" w="med" type="triangle"/>
          </a:ln>
        </p:spPr>
      </p:cxnSp>
      <p:sp>
        <p:nvSpPr>
          <p:cNvPr id="224" name="Google Shape;224;p31"/>
          <p:cNvSpPr txBox="1"/>
          <p:nvPr/>
        </p:nvSpPr>
        <p:spPr>
          <a:xfrm>
            <a:off x="3141575" y="2776144"/>
            <a:ext cx="1785300" cy="24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last bill ejected</a:t>
            </a:r>
            <a:endParaRPr/>
          </a:p>
          <a:p>
            <a:pPr indent="0" lvl="0" marL="0" rtl="0" algn="l">
              <a:spcBef>
                <a:spcPts val="0"/>
              </a:spcBef>
              <a:spcAft>
                <a:spcPts val="0"/>
              </a:spcAft>
              <a:buNone/>
            </a:pPr>
            <a:r>
              <a:rPr lang="sv-SE"/>
              <a:t>[balance &gt; 0 &amp;&amp; balance &lt; needed]  </a:t>
            </a:r>
            <a:endParaRPr/>
          </a:p>
        </p:txBody>
      </p:sp>
      <p:sp>
        <p:nvSpPr>
          <p:cNvPr id="225" name="Google Shape;225;p3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Internal Activities</a:t>
            </a:r>
            <a:endParaRPr/>
          </a:p>
        </p:txBody>
      </p:sp>
      <p:sp>
        <p:nvSpPr>
          <p:cNvPr id="231" name="Google Shape;231;p32"/>
          <p:cNvSpPr txBox="1"/>
          <p:nvPr>
            <p:ph idx="1" type="body"/>
          </p:nvPr>
        </p:nvSpPr>
        <p:spPr>
          <a:xfrm>
            <a:off x="468895" y="1282400"/>
            <a:ext cx="42765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sz="2400"/>
              <a:t>States can react to events and conditions without transitioning using internal activities.</a:t>
            </a:r>
            <a:endParaRPr sz="2400"/>
          </a:p>
        </p:txBody>
      </p:sp>
      <p:sp>
        <p:nvSpPr>
          <p:cNvPr id="232" name="Google Shape;232;p32"/>
          <p:cNvSpPr txBox="1"/>
          <p:nvPr>
            <p:ph idx="1" type="body"/>
          </p:nvPr>
        </p:nvSpPr>
        <p:spPr>
          <a:xfrm>
            <a:off x="4692275" y="900128"/>
            <a:ext cx="3994500" cy="34803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lang="sv-SE" sz="2400">
                <a:solidFill>
                  <a:schemeClr val="dk1"/>
                </a:solidFill>
              </a:rPr>
              <a:t>Special events: </a:t>
            </a:r>
            <a:r>
              <a:rPr b="1" lang="sv-SE" sz="2400">
                <a:solidFill>
                  <a:schemeClr val="dk1"/>
                </a:solidFill>
              </a:rPr>
              <a:t>entry</a:t>
            </a:r>
            <a:r>
              <a:rPr lang="sv-SE" sz="2400">
                <a:solidFill>
                  <a:schemeClr val="dk1"/>
                </a:solidFill>
              </a:rPr>
              <a:t> and </a:t>
            </a:r>
            <a:r>
              <a:rPr b="1" lang="sv-SE" sz="2400">
                <a:solidFill>
                  <a:schemeClr val="dk1"/>
                </a:solidFill>
              </a:rPr>
              <a:t>exit</a:t>
            </a:r>
            <a:r>
              <a:rPr lang="sv-SE" sz="2400">
                <a:solidFill>
                  <a:schemeClr val="dk1"/>
                </a:solidFill>
              </a:rPr>
              <a:t>. </a:t>
            </a:r>
            <a:endParaRPr sz="2400">
              <a:solidFill>
                <a:schemeClr val="dk1"/>
              </a:solidFill>
            </a:endParaRPr>
          </a:p>
          <a:p>
            <a:pPr indent="-381000" lvl="0" marL="457200" rtl="0" algn="l">
              <a:spcBef>
                <a:spcPts val="0"/>
              </a:spcBef>
              <a:spcAft>
                <a:spcPts val="0"/>
              </a:spcAft>
              <a:buClr>
                <a:schemeClr val="dk1"/>
              </a:buClr>
              <a:buSzPts val="2400"/>
              <a:buChar char="●"/>
            </a:pPr>
            <a:r>
              <a:rPr lang="sv-SE" sz="2400">
                <a:solidFill>
                  <a:schemeClr val="dk1"/>
                </a:solidFill>
              </a:rPr>
              <a:t>Other activities occur until a transition occurs.</a:t>
            </a:r>
            <a:endParaRPr sz="2400">
              <a:solidFill>
                <a:schemeClr val="dk1"/>
              </a:solidFill>
            </a:endParaRPr>
          </a:p>
          <a:p>
            <a:pPr indent="-342900" lvl="1" marL="914400" rtl="0" algn="l">
              <a:spcBef>
                <a:spcPts val="0"/>
              </a:spcBef>
              <a:spcAft>
                <a:spcPts val="0"/>
              </a:spcAft>
              <a:buClr>
                <a:schemeClr val="dk1"/>
              </a:buClr>
              <a:buSzPts val="1800"/>
              <a:buChar char="○"/>
            </a:pPr>
            <a:r>
              <a:rPr lang="sv-SE" sz="1800">
                <a:solidFill>
                  <a:schemeClr val="dk1"/>
                </a:solidFill>
              </a:rPr>
              <a:t>On each “time step”.</a:t>
            </a:r>
            <a:endParaRPr sz="1800">
              <a:solidFill>
                <a:schemeClr val="dk1"/>
              </a:solidFill>
            </a:endParaRPr>
          </a:p>
          <a:p>
            <a:pPr indent="-342900" lvl="1" marL="914400" rtl="0" algn="l">
              <a:spcBef>
                <a:spcPts val="0"/>
              </a:spcBef>
              <a:spcAft>
                <a:spcPts val="0"/>
              </a:spcAft>
              <a:buClr>
                <a:schemeClr val="dk1"/>
              </a:buClr>
              <a:buSzPts val="1800"/>
              <a:buChar char="○"/>
            </a:pPr>
            <a:r>
              <a:rPr lang="sv-SE" sz="1800">
                <a:solidFill>
                  <a:schemeClr val="dk1"/>
                </a:solidFill>
              </a:rPr>
              <a:t>Entry and exit not re-triggered without a self-transition.</a:t>
            </a:r>
            <a:endParaRPr sz="1800">
              <a:solidFill>
                <a:schemeClr val="dk1"/>
              </a:solidFill>
            </a:endParaRPr>
          </a:p>
        </p:txBody>
      </p:sp>
      <p:sp>
        <p:nvSpPr>
          <p:cNvPr id="233" name="Google Shape;233;p32"/>
          <p:cNvSpPr/>
          <p:nvPr/>
        </p:nvSpPr>
        <p:spPr>
          <a:xfrm>
            <a:off x="611375" y="2989613"/>
            <a:ext cx="3912600" cy="14616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2400"/>
              <a:t>Typing</a:t>
            </a:r>
            <a:endParaRPr b="1" sz="2400"/>
          </a:p>
          <a:p>
            <a:pPr indent="0" lvl="0" marL="0" rtl="0" algn="l">
              <a:spcBef>
                <a:spcPts val="0"/>
              </a:spcBef>
              <a:spcAft>
                <a:spcPts val="0"/>
              </a:spcAft>
              <a:buNone/>
            </a:pPr>
            <a:r>
              <a:rPr lang="sv-SE"/>
              <a:t>entry / highlight all</a:t>
            </a:r>
            <a:endParaRPr/>
          </a:p>
          <a:p>
            <a:pPr indent="0" lvl="0" marL="0" rtl="0" algn="l">
              <a:spcBef>
                <a:spcPts val="0"/>
              </a:spcBef>
              <a:spcAft>
                <a:spcPts val="0"/>
              </a:spcAft>
              <a:buNone/>
            </a:pPr>
            <a:r>
              <a:rPr lang="sv-SE"/>
              <a:t>exit / update field</a:t>
            </a:r>
            <a:endParaRPr/>
          </a:p>
          <a:p>
            <a:pPr indent="0" lvl="0" marL="0" rtl="0" algn="l">
              <a:spcBef>
                <a:spcPts val="0"/>
              </a:spcBef>
              <a:spcAft>
                <a:spcPts val="0"/>
              </a:spcAft>
              <a:buNone/>
            </a:pPr>
            <a:r>
              <a:rPr lang="sv-SE"/>
              <a:t>character entered / add to field</a:t>
            </a:r>
            <a:endParaRPr/>
          </a:p>
          <a:p>
            <a:pPr indent="0" lvl="0" marL="0" rtl="0" algn="l">
              <a:spcBef>
                <a:spcPts val="0"/>
              </a:spcBef>
              <a:spcAft>
                <a:spcPts val="0"/>
              </a:spcAft>
              <a:buNone/>
            </a:pPr>
            <a:r>
              <a:rPr lang="sv-SE"/>
              <a:t>help requested [verbose] / open help page</a:t>
            </a:r>
            <a:endParaRPr/>
          </a:p>
          <a:p>
            <a:pPr indent="0" lvl="0" marL="0" rtl="0" algn="l">
              <a:spcBef>
                <a:spcPts val="0"/>
              </a:spcBef>
              <a:spcAft>
                <a:spcPts val="0"/>
              </a:spcAft>
              <a:buNone/>
            </a:pPr>
            <a:r>
              <a:rPr lang="sv-SE"/>
              <a:t>help requested [minimal] / update status bar</a:t>
            </a:r>
            <a:endParaRPr/>
          </a:p>
        </p:txBody>
      </p:sp>
      <p:sp>
        <p:nvSpPr>
          <p:cNvPr id="234" name="Google Shape;234;p3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41" name="Google Shape;241;p3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Maintenance Tracking</a:t>
            </a:r>
            <a:endParaRPr/>
          </a:p>
        </p:txBody>
      </p:sp>
      <p:sp>
        <p:nvSpPr>
          <p:cNvPr id="242" name="Google Shape;242;p3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Customers send in products for maintenance.</a:t>
            </a:r>
            <a:endParaRPr/>
          </a:p>
          <a:p>
            <a:pPr indent="-393700" lvl="0" marL="457200" rtl="0" algn="l">
              <a:spcBef>
                <a:spcPts val="1000"/>
              </a:spcBef>
              <a:spcAft>
                <a:spcPts val="0"/>
              </a:spcAft>
              <a:buSzPts val="2600"/>
              <a:buChar char="•"/>
            </a:pPr>
            <a:r>
              <a:rPr lang="sv-SE"/>
              <a:t>Maintenance tracking function notes current stage of the maintenance process for each customer.</a:t>
            </a:r>
            <a:endParaRPr/>
          </a:p>
          <a:p>
            <a:pPr indent="-368300" lvl="1" marL="914400" rtl="0" algn="l">
              <a:spcBef>
                <a:spcPts val="500"/>
              </a:spcBef>
              <a:spcAft>
                <a:spcPts val="0"/>
              </a:spcAft>
              <a:buSzPts val="2200"/>
              <a:buChar char="•"/>
            </a:pPr>
            <a:r>
              <a:rPr lang="sv-SE"/>
              <a:t>Path through process determined by a set of rules.</a:t>
            </a:r>
            <a:endParaRPr/>
          </a:p>
          <a:p>
            <a:pPr indent="-368300" lvl="1" marL="914400" rtl="0" algn="l">
              <a:spcBef>
                <a:spcPts val="500"/>
              </a:spcBef>
              <a:spcAft>
                <a:spcPts val="0"/>
              </a:spcAft>
              <a:buSzPts val="2200"/>
              <a:buChar char="•"/>
            </a:pPr>
            <a:r>
              <a:rPr lang="sv-SE"/>
              <a:t>States = stages of process. Transitions shows paths through process.</a:t>
            </a:r>
            <a:endParaRPr/>
          </a:p>
          <a:p>
            <a:pPr indent="-393700" lvl="0" marL="457200" rtl="0" algn="l">
              <a:spcBef>
                <a:spcPts val="1000"/>
              </a:spcBef>
              <a:spcAft>
                <a:spcPts val="0"/>
              </a:spcAft>
              <a:buSzPts val="2600"/>
              <a:buChar char="•"/>
            </a:pPr>
            <a:r>
              <a:rPr b="1" lang="sv-SE"/>
              <a:t>Model only what software tracks and controls!</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Models and Software Analysis</a:t>
            </a:r>
            <a:endParaRPr/>
          </a:p>
        </p:txBody>
      </p:sp>
      <p:sp>
        <p:nvSpPr>
          <p:cNvPr id="92" name="Google Shape;92;p1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Before and while building products, engineers analyze models to address design questions.</a:t>
            </a:r>
            <a:endParaRPr/>
          </a:p>
          <a:p>
            <a:pPr indent="-393700" lvl="0" marL="457200" rtl="0" algn="l">
              <a:spcBef>
                <a:spcPts val="1000"/>
              </a:spcBef>
              <a:spcAft>
                <a:spcPts val="0"/>
              </a:spcAft>
              <a:buSzPts val="2600"/>
              <a:buChar char="•"/>
            </a:pPr>
            <a:r>
              <a:rPr lang="sv-SE"/>
              <a:t>Software is no different.</a:t>
            </a:r>
            <a:endParaRPr/>
          </a:p>
          <a:p>
            <a:pPr indent="-393700" lvl="0" marL="457200" rtl="0" algn="l">
              <a:spcBef>
                <a:spcPts val="1000"/>
              </a:spcBef>
              <a:spcAft>
                <a:spcPts val="0"/>
              </a:spcAft>
              <a:buSzPts val="2600"/>
              <a:buChar char="•"/>
            </a:pPr>
            <a:r>
              <a:rPr lang="sv-SE"/>
              <a:t>Software models capture different ways that the software </a:t>
            </a:r>
            <a:r>
              <a:rPr i="1" lang="sv-SE"/>
              <a:t>behaves</a:t>
            </a:r>
            <a:r>
              <a:rPr lang="sv-SE"/>
              <a:t> during execution.</a:t>
            </a:r>
            <a:endParaRPr/>
          </a:p>
          <a:p>
            <a:pPr indent="0" lvl="0" marL="0" rtl="0" algn="l">
              <a:spcBef>
                <a:spcPts val="1000"/>
              </a:spcBef>
              <a:spcAft>
                <a:spcPts val="0"/>
              </a:spcAft>
              <a:buNone/>
            </a:pPr>
            <a:r>
              <a:t/>
            </a:r>
            <a:endParaRPr/>
          </a:p>
        </p:txBody>
      </p:sp>
      <p:sp>
        <p:nvSpPr>
          <p:cNvPr id="93" name="Google Shape;93;p1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Maintenance Tracking</a:t>
            </a:r>
            <a:endParaRPr/>
          </a:p>
        </p:txBody>
      </p:sp>
      <p:sp>
        <p:nvSpPr>
          <p:cNvPr id="248" name="Google Shape;248;p3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sz="2000"/>
              <a:t>If the product is covered by warranty or maintenance contract, maintenance can be requested through the web site or by bringing the item to a designated maintenance station.</a:t>
            </a:r>
            <a:endParaRPr sz="2000"/>
          </a:p>
          <a:p>
            <a:pPr indent="0" lvl="0" marL="0" marR="0" rtl="0" algn="l">
              <a:lnSpc>
                <a:spcPct val="100000"/>
              </a:lnSpc>
              <a:spcBef>
                <a:spcPts val="600"/>
              </a:spcBef>
              <a:spcAft>
                <a:spcPts val="0"/>
              </a:spcAft>
              <a:buNone/>
            </a:pPr>
            <a:r>
              <a:rPr lang="sv-SE" sz="2000"/>
              <a:t>If the maintenance is requested by web and the customer is a US resident, the item is picked up from the customer. Otherwise, the customer will ship the item.</a:t>
            </a:r>
            <a:endParaRPr sz="2000"/>
          </a:p>
          <a:p>
            <a:pPr indent="0" lvl="0" marL="0" marR="0" rtl="0" algn="l">
              <a:lnSpc>
                <a:spcPct val="100000"/>
              </a:lnSpc>
              <a:spcBef>
                <a:spcPts val="600"/>
              </a:spcBef>
              <a:spcAft>
                <a:spcPts val="0"/>
              </a:spcAft>
              <a:buNone/>
            </a:pPr>
            <a:r>
              <a:rPr lang="sv-SE" sz="2000"/>
              <a:t>If the product is not covered by warranty or the warranty number is not valid, the item must be brought to a maintenance station. The station informs the customer of the estimated cost. Maintenance starts when the customer accepts the estimate. If the customer does not accept, the item is returned.</a:t>
            </a:r>
            <a:endParaRPr sz="2000"/>
          </a:p>
        </p:txBody>
      </p:sp>
      <p:sp>
        <p:nvSpPr>
          <p:cNvPr id="249" name="Google Shape;249;p34"/>
          <p:cNvSpPr/>
          <p:nvPr/>
        </p:nvSpPr>
        <p:spPr>
          <a:xfrm>
            <a:off x="5550250" y="2031794"/>
            <a:ext cx="1537800" cy="20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No Maintenance</a:t>
            </a:r>
            <a:endParaRPr/>
          </a:p>
        </p:txBody>
      </p:sp>
      <p:sp>
        <p:nvSpPr>
          <p:cNvPr id="250" name="Google Shape;250;p34"/>
          <p:cNvSpPr/>
          <p:nvPr/>
        </p:nvSpPr>
        <p:spPr>
          <a:xfrm>
            <a:off x="1333700" y="2286969"/>
            <a:ext cx="1828800" cy="20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Waiting for Pick Up</a:t>
            </a:r>
            <a:endParaRPr/>
          </a:p>
        </p:txBody>
      </p:sp>
      <p:sp>
        <p:nvSpPr>
          <p:cNvPr id="251" name="Google Shape;251;p34"/>
          <p:cNvSpPr/>
          <p:nvPr/>
        </p:nvSpPr>
        <p:spPr>
          <a:xfrm>
            <a:off x="3671825" y="3170206"/>
            <a:ext cx="2199300" cy="20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Request - No Warranty</a:t>
            </a:r>
            <a:endParaRPr/>
          </a:p>
        </p:txBody>
      </p:sp>
      <p:sp>
        <p:nvSpPr>
          <p:cNvPr id="252" name="Google Shape;252;p34"/>
          <p:cNvSpPr/>
          <p:nvPr/>
        </p:nvSpPr>
        <p:spPr>
          <a:xfrm>
            <a:off x="2950850" y="4628400"/>
            <a:ext cx="2140500" cy="20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Wait for Acceptance</a:t>
            </a:r>
            <a:endParaRPr/>
          </a:p>
        </p:txBody>
      </p:sp>
      <p:sp>
        <p:nvSpPr>
          <p:cNvPr id="253" name="Google Shape;253;p34"/>
          <p:cNvSpPr/>
          <p:nvPr/>
        </p:nvSpPr>
        <p:spPr>
          <a:xfrm>
            <a:off x="5199775" y="4628400"/>
            <a:ext cx="2140500" cy="20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Wait for Returning</a:t>
            </a:r>
            <a:endParaRPr/>
          </a:p>
        </p:txBody>
      </p:sp>
      <p:sp>
        <p:nvSpPr>
          <p:cNvPr id="254" name="Google Shape;254;p3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1"/>
                                        <p:tgtEl>
                                          <p:spTgt spid="2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
                                        <p:tgtEl>
                                          <p:spTgt spid="2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
                                        <p:tgtEl>
                                          <p:spTgt spid="251"/>
                                        </p:tgtEl>
                                      </p:cBhvr>
                                    </p:animEffect>
                                  </p:childTnLst>
                                </p:cTn>
                              </p:par>
                              <p:par>
                                <p:cTn fill="hold" nodeType="with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
                                        <p:tgtEl>
                                          <p:spTgt spid="252"/>
                                        </p:tgtEl>
                                      </p:cBhvr>
                                    </p:animEffect>
                                  </p:childTnLst>
                                </p:cTn>
                              </p:par>
                              <p:par>
                                <p:cTn fill="hold" nodeType="with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1"/>
                                        <p:tgtEl>
                                          <p:spTgt spid="2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Maintenance Tracking</a:t>
            </a:r>
            <a:endParaRPr/>
          </a:p>
        </p:txBody>
      </p:sp>
      <p:sp>
        <p:nvSpPr>
          <p:cNvPr id="260" name="Google Shape;260;p3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sz="2400"/>
              <a:t>If the maintenance station cannot solve the problem, the product is sent to the regional headquarters (if in the US) or the main headquarters (otherwise). If the regional headquarters cannot solve the problem, the product is sent to main headquarters. </a:t>
            </a:r>
            <a:endParaRPr sz="2400"/>
          </a:p>
          <a:p>
            <a:pPr indent="0" lvl="0" marL="0" marR="0" rtl="0" algn="l">
              <a:lnSpc>
                <a:spcPct val="100000"/>
              </a:lnSpc>
              <a:spcBef>
                <a:spcPts val="600"/>
              </a:spcBef>
              <a:spcAft>
                <a:spcPts val="0"/>
              </a:spcAft>
              <a:buNone/>
            </a:pPr>
            <a:r>
              <a:rPr lang="sv-SE" sz="2400"/>
              <a:t>Maintenance is suspended if some components are not available.</a:t>
            </a:r>
            <a:endParaRPr sz="2400"/>
          </a:p>
          <a:p>
            <a:pPr indent="0" lvl="0" marL="0" marR="0" rtl="0" algn="l">
              <a:lnSpc>
                <a:spcPct val="100000"/>
              </a:lnSpc>
              <a:spcBef>
                <a:spcPts val="600"/>
              </a:spcBef>
              <a:spcAft>
                <a:spcPts val="0"/>
              </a:spcAft>
              <a:buNone/>
            </a:pPr>
            <a:r>
              <a:rPr lang="sv-SE" sz="2400"/>
              <a:t>Once repaired, the product is returned to the customer.</a:t>
            </a:r>
            <a:endParaRPr sz="2400"/>
          </a:p>
        </p:txBody>
      </p:sp>
      <p:sp>
        <p:nvSpPr>
          <p:cNvPr id="261" name="Google Shape;261;p35"/>
          <p:cNvSpPr/>
          <p:nvPr/>
        </p:nvSpPr>
        <p:spPr>
          <a:xfrm>
            <a:off x="327675" y="1207275"/>
            <a:ext cx="2199300" cy="20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Repair at Station</a:t>
            </a:r>
            <a:endParaRPr/>
          </a:p>
        </p:txBody>
      </p:sp>
      <p:sp>
        <p:nvSpPr>
          <p:cNvPr id="262" name="Google Shape;262;p35"/>
          <p:cNvSpPr/>
          <p:nvPr/>
        </p:nvSpPr>
        <p:spPr>
          <a:xfrm>
            <a:off x="3787925" y="2961213"/>
            <a:ext cx="2199300" cy="20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Repair at Regional HQ</a:t>
            </a:r>
            <a:endParaRPr/>
          </a:p>
        </p:txBody>
      </p:sp>
      <p:sp>
        <p:nvSpPr>
          <p:cNvPr id="263" name="Google Shape;263;p35"/>
          <p:cNvSpPr/>
          <p:nvPr/>
        </p:nvSpPr>
        <p:spPr>
          <a:xfrm>
            <a:off x="6144475" y="2961213"/>
            <a:ext cx="2199300" cy="20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Repair at Main HQ</a:t>
            </a:r>
            <a:endParaRPr/>
          </a:p>
        </p:txBody>
      </p:sp>
      <p:sp>
        <p:nvSpPr>
          <p:cNvPr id="264" name="Google Shape;264;p35"/>
          <p:cNvSpPr/>
          <p:nvPr/>
        </p:nvSpPr>
        <p:spPr>
          <a:xfrm>
            <a:off x="2001700" y="3723088"/>
            <a:ext cx="2199300" cy="20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Wait for Component</a:t>
            </a:r>
            <a:endParaRPr/>
          </a:p>
        </p:txBody>
      </p:sp>
      <p:sp>
        <p:nvSpPr>
          <p:cNvPr id="265" name="Google Shape;265;p35"/>
          <p:cNvSpPr/>
          <p:nvPr/>
        </p:nvSpPr>
        <p:spPr>
          <a:xfrm>
            <a:off x="3411325" y="4433425"/>
            <a:ext cx="2199300" cy="20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Repaired</a:t>
            </a:r>
            <a:endParaRPr/>
          </a:p>
        </p:txBody>
      </p:sp>
      <p:sp>
        <p:nvSpPr>
          <p:cNvPr id="266" name="Google Shape;266;p3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
                                        <p:tgtEl>
                                          <p:spTgt spid="2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1"/>
                                        <p:tgtEl>
                                          <p:spTgt spid="263"/>
                                        </p:tgtEl>
                                      </p:cBhvr>
                                    </p:animEffect>
                                  </p:childTnLst>
                                </p:cTn>
                              </p:par>
                              <p:par>
                                <p:cTn fill="hold" nodeType="with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1"/>
                                        <p:tgtEl>
                                          <p:spTgt spid="2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1"/>
                                        <p:tgtEl>
                                          <p:spTgt spid="2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1"/>
                                        <p:tgtEl>
                                          <p:spTgt spid="2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2400"/>
              <a:t>Example: </a:t>
            </a:r>
            <a:br>
              <a:rPr lang="sv-SE" sz="2400"/>
            </a:br>
            <a:r>
              <a:rPr lang="sv-SE" sz="2400"/>
              <a:t>Maintenance Tracking</a:t>
            </a:r>
            <a:endParaRPr sz="2400"/>
          </a:p>
        </p:txBody>
      </p:sp>
      <p:pic>
        <p:nvPicPr>
          <p:cNvPr descr="scan0003.jpg" id="272" name="Google Shape;272;p36"/>
          <p:cNvPicPr preferRelativeResize="0"/>
          <p:nvPr/>
        </p:nvPicPr>
        <p:blipFill>
          <a:blip r:embed="rId3">
            <a:alphaModFix/>
          </a:blip>
          <a:stretch>
            <a:fillRect/>
          </a:stretch>
        </p:blipFill>
        <p:spPr>
          <a:xfrm>
            <a:off x="4007197" y="445400"/>
            <a:ext cx="5085378" cy="4698125"/>
          </a:xfrm>
          <a:prstGeom prst="rect">
            <a:avLst/>
          </a:prstGeom>
          <a:noFill/>
          <a:ln>
            <a:noFill/>
          </a:ln>
        </p:spPr>
      </p:pic>
      <p:sp>
        <p:nvSpPr>
          <p:cNvPr id="273" name="Google Shape;273;p3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Computer Model</a:t>
            </a:r>
            <a:endParaRPr/>
          </a:p>
        </p:txBody>
      </p:sp>
      <p:sp>
        <p:nvSpPr>
          <p:cNvPr id="279" name="Google Shape;279;p37"/>
          <p:cNvSpPr txBox="1"/>
          <p:nvPr>
            <p:ph idx="1" type="body"/>
          </p:nvPr>
        </p:nvSpPr>
        <p:spPr>
          <a:xfrm>
            <a:off x="468900" y="1282400"/>
            <a:ext cx="62523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Many classes have stateful behavior.</a:t>
            </a:r>
            <a:endParaRPr/>
          </a:p>
          <a:p>
            <a:pPr indent="-368300" lvl="1" marL="914400" rtl="0" algn="l">
              <a:spcBef>
                <a:spcPts val="500"/>
              </a:spcBef>
              <a:spcAft>
                <a:spcPts val="0"/>
              </a:spcAft>
              <a:buSzPts val="2200"/>
              <a:buChar char="•"/>
            </a:pPr>
            <a:r>
              <a:rPr lang="sv-SE"/>
              <a:t>States are based on the class variables and how they change behavior.</a:t>
            </a:r>
            <a:endParaRPr/>
          </a:p>
          <a:p>
            <a:pPr indent="-368300" lvl="1" marL="914400" rtl="0" algn="l">
              <a:spcBef>
                <a:spcPts val="500"/>
              </a:spcBef>
              <a:spcAft>
                <a:spcPts val="0"/>
              </a:spcAft>
              <a:buSzPts val="2200"/>
              <a:buChar char="•"/>
            </a:pPr>
            <a:r>
              <a:rPr lang="sv-SE"/>
              <a:t>Transitions = method calls</a:t>
            </a:r>
            <a:endParaRPr/>
          </a:p>
          <a:p>
            <a:pPr indent="-368300" lvl="1" marL="914400" rtl="0" algn="l">
              <a:spcBef>
                <a:spcPts val="500"/>
              </a:spcBef>
              <a:spcAft>
                <a:spcPts val="0"/>
              </a:spcAft>
              <a:buSzPts val="2200"/>
              <a:buChar char="•"/>
            </a:pPr>
            <a:r>
              <a:rPr lang="sv-SE"/>
              <a:t>Derive model from class and create tests.</a:t>
            </a:r>
            <a:endParaRPr/>
          </a:p>
          <a:p>
            <a:pPr indent="-393700" lvl="0" marL="457200" rtl="0" algn="l">
              <a:spcBef>
                <a:spcPts val="1000"/>
              </a:spcBef>
              <a:spcAft>
                <a:spcPts val="0"/>
              </a:spcAft>
              <a:buSzPts val="2600"/>
              <a:buChar char="•"/>
            </a:pPr>
            <a:r>
              <a:rPr lang="sv-SE"/>
              <a:t>Ex: We sell computers on our website. Model class represents a model of computer.</a:t>
            </a:r>
            <a:endParaRPr/>
          </a:p>
        </p:txBody>
      </p:sp>
      <p:sp>
        <p:nvSpPr>
          <p:cNvPr id="280" name="Google Shape;280;p3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81" name="Google Shape;281;p37"/>
          <p:cNvSpPr/>
          <p:nvPr/>
        </p:nvSpPr>
        <p:spPr>
          <a:xfrm>
            <a:off x="7046650" y="519125"/>
            <a:ext cx="1869000" cy="219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200"/>
              <a:t>Model</a:t>
            </a:r>
            <a:endParaRPr b="1" sz="1200"/>
          </a:p>
          <a:p>
            <a:pPr indent="0" lvl="0" marL="0" rtl="0" algn="l">
              <a:spcBef>
                <a:spcPts val="0"/>
              </a:spcBef>
              <a:spcAft>
                <a:spcPts val="0"/>
              </a:spcAft>
              <a:buNone/>
            </a:pPr>
            <a:r>
              <a:t/>
            </a:r>
            <a:endParaRPr sz="1200"/>
          </a:p>
          <a:p>
            <a:pPr indent="0" lvl="0" marL="0" rtl="0" algn="l">
              <a:spcBef>
                <a:spcPts val="0"/>
              </a:spcBef>
              <a:spcAft>
                <a:spcPts val="0"/>
              </a:spcAft>
              <a:buNone/>
            </a:pPr>
            <a:r>
              <a:rPr lang="sv-SE" sz="1200"/>
              <a:t>ModelID</a:t>
            </a:r>
            <a:endParaRPr sz="1200"/>
          </a:p>
          <a:p>
            <a:pPr indent="0" lvl="0" marL="0" rtl="0" algn="l">
              <a:spcBef>
                <a:spcPts val="0"/>
              </a:spcBef>
              <a:spcAft>
                <a:spcPts val="0"/>
              </a:spcAft>
              <a:buNone/>
            </a:pPr>
            <a:r>
              <a:rPr lang="sv-SE" sz="1200"/>
              <a:t>Slots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sv-SE" sz="1200"/>
              <a:t>selectModel(modelID)</a:t>
            </a:r>
            <a:endParaRPr sz="1200"/>
          </a:p>
          <a:p>
            <a:pPr indent="0" lvl="0" marL="0" rtl="0" algn="l">
              <a:spcBef>
                <a:spcPts val="0"/>
              </a:spcBef>
              <a:spcAft>
                <a:spcPts val="0"/>
              </a:spcAft>
              <a:buNone/>
            </a:pPr>
            <a:r>
              <a:rPr lang="sv-SE" sz="1200"/>
              <a:t>deselectModel</a:t>
            </a:r>
            <a:endParaRPr sz="1200"/>
          </a:p>
          <a:p>
            <a:pPr indent="0" lvl="0" marL="0" rtl="0" algn="l">
              <a:spcBef>
                <a:spcPts val="0"/>
              </a:spcBef>
              <a:spcAft>
                <a:spcPts val="0"/>
              </a:spcAft>
              <a:buNone/>
            </a:pPr>
            <a:r>
              <a:rPr lang="sv-SE" sz="1200"/>
              <a:t>addComponent(slot, component)</a:t>
            </a:r>
            <a:endParaRPr sz="1200"/>
          </a:p>
          <a:p>
            <a:pPr indent="0" lvl="0" marL="0" rtl="0" algn="l">
              <a:spcBef>
                <a:spcPts val="0"/>
              </a:spcBef>
              <a:spcAft>
                <a:spcPts val="0"/>
              </a:spcAft>
              <a:buNone/>
            </a:pPr>
            <a:r>
              <a:rPr lang="sv-SE" sz="1200"/>
              <a:t>removeComponent(slot)</a:t>
            </a:r>
            <a:endParaRPr sz="1200"/>
          </a:p>
          <a:p>
            <a:pPr indent="0" lvl="0" marL="0" rtl="0" algn="l">
              <a:spcBef>
                <a:spcPts val="0"/>
              </a:spcBef>
              <a:spcAft>
                <a:spcPts val="0"/>
              </a:spcAft>
              <a:buNone/>
            </a:pPr>
            <a:r>
              <a:rPr lang="sv-SE" sz="1200"/>
              <a:t>isLegalConfiguration()</a:t>
            </a:r>
            <a:endParaRPr sz="1200"/>
          </a:p>
        </p:txBody>
      </p:sp>
      <p:cxnSp>
        <p:nvCxnSpPr>
          <p:cNvPr id="282" name="Google Shape;282;p37"/>
          <p:cNvCxnSpPr/>
          <p:nvPr/>
        </p:nvCxnSpPr>
        <p:spPr>
          <a:xfrm>
            <a:off x="7046650" y="903325"/>
            <a:ext cx="1869000" cy="0"/>
          </a:xfrm>
          <a:prstGeom prst="straightConnector1">
            <a:avLst/>
          </a:prstGeom>
          <a:noFill/>
          <a:ln cap="flat" cmpd="sng" w="9525">
            <a:solidFill>
              <a:schemeClr val="dk2"/>
            </a:solidFill>
            <a:prstDash val="solid"/>
            <a:round/>
            <a:headEnd len="med" w="med" type="none"/>
            <a:tailEnd len="med" w="med" type="none"/>
          </a:ln>
        </p:spPr>
      </p:cxnSp>
      <p:cxnSp>
        <p:nvCxnSpPr>
          <p:cNvPr id="283" name="Google Shape;283;p37"/>
          <p:cNvCxnSpPr/>
          <p:nvPr/>
        </p:nvCxnSpPr>
        <p:spPr>
          <a:xfrm>
            <a:off x="7039650" y="1464000"/>
            <a:ext cx="1869000" cy="0"/>
          </a:xfrm>
          <a:prstGeom prst="straightConnector1">
            <a:avLst/>
          </a:prstGeom>
          <a:noFill/>
          <a:ln cap="flat" cmpd="sng" w="9525">
            <a:solidFill>
              <a:schemeClr val="dk2"/>
            </a:solidFill>
            <a:prstDash val="solid"/>
            <a:round/>
            <a:headEnd len="med" w="med" type="none"/>
            <a:tailEnd len="med" w="med" type="none"/>
          </a:ln>
        </p:spPr>
      </p:cxnSp>
      <p:sp>
        <p:nvSpPr>
          <p:cNvPr id="284" name="Google Shape;284;p37"/>
          <p:cNvSpPr/>
          <p:nvPr/>
        </p:nvSpPr>
        <p:spPr>
          <a:xfrm>
            <a:off x="7046650" y="2817275"/>
            <a:ext cx="1869000" cy="191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200"/>
              <a:t>Slot</a:t>
            </a:r>
            <a:endParaRPr b="1" sz="1200"/>
          </a:p>
          <a:p>
            <a:pPr indent="0" lvl="0" marL="0" rtl="0" algn="l">
              <a:spcBef>
                <a:spcPts val="0"/>
              </a:spcBef>
              <a:spcAft>
                <a:spcPts val="0"/>
              </a:spcAft>
              <a:buNone/>
            </a:pPr>
            <a:r>
              <a:t/>
            </a:r>
            <a:endParaRPr sz="1200"/>
          </a:p>
          <a:p>
            <a:pPr indent="0" lvl="0" marL="0" rtl="0" algn="l">
              <a:spcBef>
                <a:spcPts val="0"/>
              </a:spcBef>
              <a:spcAft>
                <a:spcPts val="0"/>
              </a:spcAft>
              <a:buNone/>
            </a:pPr>
            <a:r>
              <a:rPr lang="sv-SE" sz="1200"/>
              <a:t>Model</a:t>
            </a:r>
            <a:endParaRPr sz="1200"/>
          </a:p>
          <a:p>
            <a:pPr indent="0" lvl="0" marL="0" rtl="0" algn="l">
              <a:spcBef>
                <a:spcPts val="0"/>
              </a:spcBef>
              <a:spcAft>
                <a:spcPts val="0"/>
              </a:spcAft>
              <a:buNone/>
            </a:pPr>
            <a:r>
              <a:rPr lang="sv-SE" sz="1200"/>
              <a:t>Component</a:t>
            </a:r>
            <a:endParaRPr sz="1200"/>
          </a:p>
          <a:p>
            <a:pPr indent="0" lvl="0" marL="0" rtl="0" algn="l">
              <a:spcBef>
                <a:spcPts val="0"/>
              </a:spcBef>
              <a:spcAft>
                <a:spcPts val="0"/>
              </a:spcAft>
              <a:buNone/>
            </a:pPr>
            <a:r>
              <a:rPr lang="sv-SE" sz="1200"/>
              <a:t>Required</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sv-SE" sz="1200"/>
              <a:t>incorporate(model)</a:t>
            </a:r>
            <a:endParaRPr sz="1200"/>
          </a:p>
          <a:p>
            <a:pPr indent="0" lvl="0" marL="0" rtl="0" algn="l">
              <a:spcBef>
                <a:spcPts val="0"/>
              </a:spcBef>
              <a:spcAft>
                <a:spcPts val="0"/>
              </a:spcAft>
              <a:buNone/>
            </a:pPr>
            <a:r>
              <a:rPr lang="sv-SE" sz="1200"/>
              <a:t>bind(component)</a:t>
            </a:r>
            <a:endParaRPr sz="1200"/>
          </a:p>
          <a:p>
            <a:pPr indent="0" lvl="0" marL="0" rtl="0" algn="l">
              <a:spcBef>
                <a:spcPts val="0"/>
              </a:spcBef>
              <a:spcAft>
                <a:spcPts val="0"/>
              </a:spcAft>
              <a:buNone/>
            </a:pPr>
            <a:r>
              <a:rPr lang="sv-SE" sz="1200"/>
              <a:t>unbind()</a:t>
            </a:r>
            <a:endParaRPr sz="1200"/>
          </a:p>
          <a:p>
            <a:pPr indent="0" lvl="0" marL="0" rtl="0" algn="l">
              <a:spcBef>
                <a:spcPts val="0"/>
              </a:spcBef>
              <a:spcAft>
                <a:spcPts val="0"/>
              </a:spcAft>
              <a:buNone/>
            </a:pPr>
            <a:r>
              <a:rPr lang="sv-SE" sz="1200"/>
              <a:t>isBound()</a:t>
            </a:r>
            <a:endParaRPr sz="1200"/>
          </a:p>
        </p:txBody>
      </p:sp>
      <p:cxnSp>
        <p:nvCxnSpPr>
          <p:cNvPr id="285" name="Google Shape;285;p37"/>
          <p:cNvCxnSpPr/>
          <p:nvPr/>
        </p:nvCxnSpPr>
        <p:spPr>
          <a:xfrm>
            <a:off x="7039650" y="3118500"/>
            <a:ext cx="1869000" cy="0"/>
          </a:xfrm>
          <a:prstGeom prst="straightConnector1">
            <a:avLst/>
          </a:prstGeom>
          <a:noFill/>
          <a:ln cap="flat" cmpd="sng" w="9525">
            <a:solidFill>
              <a:schemeClr val="dk2"/>
            </a:solidFill>
            <a:prstDash val="solid"/>
            <a:round/>
            <a:headEnd len="med" w="med" type="none"/>
            <a:tailEnd len="med" w="med" type="none"/>
          </a:ln>
        </p:spPr>
      </p:cxnSp>
      <p:cxnSp>
        <p:nvCxnSpPr>
          <p:cNvPr id="286" name="Google Shape;286;p37"/>
          <p:cNvCxnSpPr/>
          <p:nvPr/>
        </p:nvCxnSpPr>
        <p:spPr>
          <a:xfrm>
            <a:off x="7046650" y="3880025"/>
            <a:ext cx="18690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Slot</a:t>
            </a:r>
            <a:r>
              <a:rPr lang="sv-SE"/>
              <a:t> Specification</a:t>
            </a:r>
            <a:endParaRPr/>
          </a:p>
        </p:txBody>
      </p:sp>
      <p:sp>
        <p:nvSpPr>
          <p:cNvPr id="292" name="Google Shape;292;p3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b="1" lang="sv-SE" sz="1800"/>
              <a:t>Slot</a:t>
            </a:r>
            <a:r>
              <a:rPr lang="sv-SE" sz="1800"/>
              <a:t> represents a configuration choice in all instances of a particular model of computer. A given model may have zero or more slots, each of which is marked as required or optional. If a slot is marked as required, it must be bound to a suitable component in all legal configurations. Slot offers the following services:</a:t>
            </a:r>
            <a:endParaRPr sz="1800"/>
          </a:p>
          <a:p>
            <a:pPr indent="-342900" lvl="0" marL="457200" marR="0" rtl="0" algn="l">
              <a:lnSpc>
                <a:spcPct val="100000"/>
              </a:lnSpc>
              <a:spcBef>
                <a:spcPts val="600"/>
              </a:spcBef>
              <a:spcAft>
                <a:spcPts val="0"/>
              </a:spcAft>
              <a:buSzPts val="1800"/>
              <a:buChar char="•"/>
            </a:pPr>
            <a:r>
              <a:rPr b="1" lang="sv-SE" sz="1800"/>
              <a:t>Incorporate:</a:t>
            </a:r>
            <a:r>
              <a:rPr lang="sv-SE" sz="1800"/>
              <a:t> Make a slot part of a model, and mark it as either required or optional. All instances of a model incorporate the same slots.</a:t>
            </a:r>
            <a:endParaRPr sz="1800"/>
          </a:p>
          <a:p>
            <a:pPr indent="-342900" lvl="0" marL="457200" marR="0" rtl="0" algn="l">
              <a:lnSpc>
                <a:spcPct val="100000"/>
              </a:lnSpc>
              <a:spcBef>
                <a:spcPts val="0"/>
              </a:spcBef>
              <a:spcAft>
                <a:spcPts val="0"/>
              </a:spcAft>
              <a:buSzPts val="1800"/>
              <a:buChar char="•"/>
            </a:pPr>
            <a:r>
              <a:rPr b="1" lang="sv-SE" sz="1800"/>
              <a:t>Bind:</a:t>
            </a:r>
            <a:r>
              <a:rPr lang="sv-SE" sz="1800"/>
              <a:t> Associate a compatible component with a slot. </a:t>
            </a:r>
            <a:endParaRPr sz="1800"/>
          </a:p>
          <a:p>
            <a:pPr indent="-342900" lvl="0" marL="457200" marR="0" rtl="0" algn="l">
              <a:lnSpc>
                <a:spcPct val="100000"/>
              </a:lnSpc>
              <a:spcBef>
                <a:spcPts val="0"/>
              </a:spcBef>
              <a:spcAft>
                <a:spcPts val="0"/>
              </a:spcAft>
              <a:buSzPts val="1800"/>
              <a:buChar char="•"/>
            </a:pPr>
            <a:r>
              <a:rPr b="1" lang="sv-SE" sz="1800"/>
              <a:t>Unbind:</a:t>
            </a:r>
            <a:r>
              <a:rPr lang="sv-SE" sz="1800"/>
              <a:t> The unbind operation breaks the binding of a component to a slot, reversing the effect of a previous bind operation.</a:t>
            </a:r>
            <a:endParaRPr sz="1800"/>
          </a:p>
          <a:p>
            <a:pPr indent="-342900" lvl="0" marL="457200" marR="0" rtl="0" algn="l">
              <a:lnSpc>
                <a:spcPct val="100000"/>
              </a:lnSpc>
              <a:spcBef>
                <a:spcPts val="0"/>
              </a:spcBef>
              <a:spcAft>
                <a:spcPts val="0"/>
              </a:spcAft>
              <a:buSzPts val="1800"/>
              <a:buChar char="•"/>
            </a:pPr>
            <a:r>
              <a:rPr b="1" lang="sv-SE" sz="1800"/>
              <a:t>IsBound</a:t>
            </a:r>
            <a:r>
              <a:rPr lang="sv-SE" sz="1800"/>
              <a:t>:</a:t>
            </a:r>
            <a:r>
              <a:rPr b="1" lang="sv-SE" sz="1800"/>
              <a:t> </a:t>
            </a:r>
            <a:r>
              <a:rPr lang="sv-SE" sz="1800"/>
              <a:t>Returns true if a component is currently bound to a slot, or false if the slot is currently empty.</a:t>
            </a:r>
            <a:endParaRPr sz="1800"/>
          </a:p>
        </p:txBody>
      </p:sp>
      <p:sp>
        <p:nvSpPr>
          <p:cNvPr id="293" name="Google Shape;293;p38"/>
          <p:cNvSpPr/>
          <p:nvPr/>
        </p:nvSpPr>
        <p:spPr>
          <a:xfrm>
            <a:off x="6124875" y="4303194"/>
            <a:ext cx="657600" cy="203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8"/>
          <p:cNvSpPr/>
          <p:nvPr/>
        </p:nvSpPr>
        <p:spPr>
          <a:xfrm>
            <a:off x="3158150" y="4558994"/>
            <a:ext cx="657600" cy="203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8"/>
          <p:cNvSpPr/>
          <p:nvPr/>
        </p:nvSpPr>
        <p:spPr>
          <a:xfrm>
            <a:off x="2405900" y="2920700"/>
            <a:ext cx="2837100" cy="203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1"/>
                                        <p:tgtEl>
                                          <p:spTgt spid="293"/>
                                        </p:tgtEl>
                                      </p:cBhvr>
                                    </p:animEffect>
                                  </p:childTnLst>
                                </p:cTn>
                              </p:par>
                              <p:par>
                                <p:cTn fill="hold" nodeType="with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1"/>
                                        <p:tgtEl>
                                          <p:spTgt spid="2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1"/>
                                        <p:tgtEl>
                                          <p:spTgt spid="2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Slot State Machine</a:t>
            </a:r>
            <a:endParaRPr/>
          </a:p>
        </p:txBody>
      </p:sp>
      <p:sp>
        <p:nvSpPr>
          <p:cNvPr id="302" name="Google Shape;302;p39"/>
          <p:cNvSpPr txBox="1"/>
          <p:nvPr>
            <p:ph idx="1" type="body"/>
          </p:nvPr>
        </p:nvSpPr>
        <p:spPr>
          <a:xfrm>
            <a:off x="468900" y="2623650"/>
            <a:ext cx="8217900" cy="21390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SzPts val="3000"/>
              <a:buFont typeface="Arial"/>
              <a:buChar char="•"/>
            </a:pPr>
            <a:r>
              <a:rPr lang="sv-SE"/>
              <a:t>Do not derive too many states.</a:t>
            </a:r>
            <a:endParaRPr/>
          </a:p>
          <a:p>
            <a:pPr indent="-368300" lvl="1" marL="914400" marR="0" rtl="0" algn="l">
              <a:lnSpc>
                <a:spcPct val="100000"/>
              </a:lnSpc>
              <a:spcBef>
                <a:spcPts val="0"/>
              </a:spcBef>
              <a:spcAft>
                <a:spcPts val="0"/>
              </a:spcAft>
              <a:buSzPts val="2200"/>
              <a:buChar char="•"/>
            </a:pPr>
            <a:r>
              <a:rPr lang="sv-SE"/>
              <a:t>Map variables to abstract values, not a state for each possible combination of values.</a:t>
            </a:r>
            <a:endParaRPr/>
          </a:p>
          <a:p>
            <a:pPr indent="-393700" lvl="0" marL="457200" marR="0" rtl="0" algn="l">
              <a:lnSpc>
                <a:spcPct val="100000"/>
              </a:lnSpc>
              <a:spcBef>
                <a:spcPts val="0"/>
              </a:spcBef>
              <a:spcAft>
                <a:spcPts val="0"/>
              </a:spcAft>
              <a:buSzPts val="2600"/>
              <a:buChar char="•"/>
            </a:pPr>
            <a:r>
              <a:rPr lang="sv-SE"/>
              <a:t>Model how a method affects a class. </a:t>
            </a:r>
            <a:endParaRPr/>
          </a:p>
          <a:p>
            <a:pPr indent="-368300" lvl="1" marL="914400" marR="0" rtl="0" algn="l">
              <a:lnSpc>
                <a:spcPct val="100000"/>
              </a:lnSpc>
              <a:spcBef>
                <a:spcPts val="0"/>
              </a:spcBef>
              <a:spcAft>
                <a:spcPts val="0"/>
              </a:spcAft>
              <a:buSzPts val="2200"/>
              <a:buChar char="•"/>
            </a:pPr>
            <a:r>
              <a:rPr lang="sv-SE"/>
              <a:t>States only need to capture interactions between methods and the class state.</a:t>
            </a:r>
            <a:endParaRPr/>
          </a:p>
        </p:txBody>
      </p:sp>
      <p:sp>
        <p:nvSpPr>
          <p:cNvPr id="303" name="Google Shape;303;p39"/>
          <p:cNvSpPr/>
          <p:nvPr/>
        </p:nvSpPr>
        <p:spPr>
          <a:xfrm>
            <a:off x="993750" y="1743094"/>
            <a:ext cx="1273500" cy="438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No Model</a:t>
            </a:r>
            <a:endParaRPr/>
          </a:p>
        </p:txBody>
      </p:sp>
      <p:sp>
        <p:nvSpPr>
          <p:cNvPr id="304" name="Google Shape;304;p39"/>
          <p:cNvSpPr/>
          <p:nvPr/>
        </p:nvSpPr>
        <p:spPr>
          <a:xfrm>
            <a:off x="3463475" y="1743094"/>
            <a:ext cx="1273500" cy="438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1200"/>
              <a:t>No Component Bound</a:t>
            </a:r>
            <a:endParaRPr sz="1200"/>
          </a:p>
        </p:txBody>
      </p:sp>
      <p:sp>
        <p:nvSpPr>
          <p:cNvPr id="305" name="Google Shape;305;p39"/>
          <p:cNvSpPr/>
          <p:nvPr/>
        </p:nvSpPr>
        <p:spPr>
          <a:xfrm>
            <a:off x="5933200" y="1743094"/>
            <a:ext cx="1273500" cy="438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Component Bound</a:t>
            </a:r>
            <a:endParaRPr/>
          </a:p>
        </p:txBody>
      </p:sp>
      <p:cxnSp>
        <p:nvCxnSpPr>
          <p:cNvPr id="306" name="Google Shape;306;p39"/>
          <p:cNvCxnSpPr>
            <a:stCxn id="303" idx="3"/>
            <a:endCxn id="304" idx="1"/>
          </p:cNvCxnSpPr>
          <p:nvPr/>
        </p:nvCxnSpPr>
        <p:spPr>
          <a:xfrm>
            <a:off x="2267250" y="1962244"/>
            <a:ext cx="1196100" cy="0"/>
          </a:xfrm>
          <a:prstGeom prst="straightConnector1">
            <a:avLst/>
          </a:prstGeom>
          <a:noFill/>
          <a:ln cap="flat" cmpd="sng" w="9525">
            <a:solidFill>
              <a:schemeClr val="dk2"/>
            </a:solidFill>
            <a:prstDash val="solid"/>
            <a:round/>
            <a:headEnd len="med" w="med" type="none"/>
            <a:tailEnd len="med" w="med" type="triangle"/>
          </a:ln>
        </p:spPr>
      </p:cxnSp>
      <p:sp>
        <p:nvSpPr>
          <p:cNvPr id="307" name="Google Shape;307;p39"/>
          <p:cNvSpPr txBox="1"/>
          <p:nvPr/>
        </p:nvSpPr>
        <p:spPr>
          <a:xfrm>
            <a:off x="2325725" y="2025025"/>
            <a:ext cx="1055400" cy="1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200"/>
              <a:t>incorporate (model)</a:t>
            </a:r>
            <a:endParaRPr sz="1200"/>
          </a:p>
        </p:txBody>
      </p:sp>
      <p:cxnSp>
        <p:nvCxnSpPr>
          <p:cNvPr id="308" name="Google Shape;308;p39"/>
          <p:cNvCxnSpPr/>
          <p:nvPr/>
        </p:nvCxnSpPr>
        <p:spPr>
          <a:xfrm>
            <a:off x="4736975" y="2071838"/>
            <a:ext cx="1196100" cy="0"/>
          </a:xfrm>
          <a:prstGeom prst="straightConnector1">
            <a:avLst/>
          </a:prstGeom>
          <a:noFill/>
          <a:ln cap="flat" cmpd="sng" w="9525">
            <a:solidFill>
              <a:schemeClr val="dk2"/>
            </a:solidFill>
            <a:prstDash val="solid"/>
            <a:round/>
            <a:headEnd len="med" w="med" type="none"/>
            <a:tailEnd len="med" w="med" type="triangle"/>
          </a:ln>
        </p:spPr>
      </p:cxnSp>
      <p:sp>
        <p:nvSpPr>
          <p:cNvPr id="309" name="Google Shape;309;p39"/>
          <p:cNvSpPr txBox="1"/>
          <p:nvPr/>
        </p:nvSpPr>
        <p:spPr>
          <a:xfrm>
            <a:off x="4862225" y="2118875"/>
            <a:ext cx="973200" cy="1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100"/>
              <a:t>bind (component)</a:t>
            </a:r>
            <a:endParaRPr sz="1100"/>
          </a:p>
        </p:txBody>
      </p:sp>
      <p:cxnSp>
        <p:nvCxnSpPr>
          <p:cNvPr id="310" name="Google Shape;310;p39"/>
          <p:cNvCxnSpPr/>
          <p:nvPr/>
        </p:nvCxnSpPr>
        <p:spPr>
          <a:xfrm rot="10800000">
            <a:off x="4736975" y="1829119"/>
            <a:ext cx="1196100" cy="0"/>
          </a:xfrm>
          <a:prstGeom prst="straightConnector1">
            <a:avLst/>
          </a:prstGeom>
          <a:noFill/>
          <a:ln cap="flat" cmpd="sng" w="9525">
            <a:solidFill>
              <a:schemeClr val="dk2"/>
            </a:solidFill>
            <a:prstDash val="solid"/>
            <a:round/>
            <a:headEnd len="med" w="med" type="none"/>
            <a:tailEnd len="med" w="med" type="triangle"/>
          </a:ln>
        </p:spPr>
      </p:cxnSp>
      <p:sp>
        <p:nvSpPr>
          <p:cNvPr id="311" name="Google Shape;311;p39"/>
          <p:cNvSpPr txBox="1"/>
          <p:nvPr/>
        </p:nvSpPr>
        <p:spPr>
          <a:xfrm>
            <a:off x="4917425" y="1586719"/>
            <a:ext cx="835200" cy="1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100"/>
              <a:t>unbind()</a:t>
            </a:r>
            <a:endParaRPr sz="1100"/>
          </a:p>
        </p:txBody>
      </p:sp>
      <p:sp>
        <p:nvSpPr>
          <p:cNvPr id="312" name="Google Shape;312;p39"/>
          <p:cNvSpPr/>
          <p:nvPr/>
        </p:nvSpPr>
        <p:spPr>
          <a:xfrm>
            <a:off x="3609625" y="2173669"/>
            <a:ext cx="835075" cy="305325"/>
          </a:xfrm>
          <a:custGeom>
            <a:rect b="b" l="l" r="r" t="t"/>
            <a:pathLst>
              <a:path extrusionOk="0" h="16284" w="33403">
                <a:moveTo>
                  <a:pt x="0" y="0"/>
                </a:moveTo>
                <a:lnTo>
                  <a:pt x="15031" y="16284"/>
                </a:lnTo>
                <a:lnTo>
                  <a:pt x="33403" y="1670"/>
                </a:lnTo>
              </a:path>
            </a:pathLst>
          </a:custGeom>
          <a:noFill/>
          <a:ln cap="flat" cmpd="sng" w="9525">
            <a:solidFill>
              <a:schemeClr val="dk2"/>
            </a:solidFill>
            <a:prstDash val="solid"/>
            <a:round/>
            <a:headEnd len="med" w="med" type="none"/>
            <a:tailEnd len="med" w="med" type="triangle"/>
          </a:ln>
        </p:spPr>
      </p:sp>
      <p:sp>
        <p:nvSpPr>
          <p:cNvPr id="313" name="Google Shape;313;p39"/>
          <p:cNvSpPr txBox="1"/>
          <p:nvPr/>
        </p:nvSpPr>
        <p:spPr>
          <a:xfrm>
            <a:off x="3609563" y="2467350"/>
            <a:ext cx="835200" cy="1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100"/>
              <a:t>unbind()</a:t>
            </a:r>
            <a:endParaRPr sz="1100"/>
          </a:p>
        </p:txBody>
      </p:sp>
      <p:sp>
        <p:nvSpPr>
          <p:cNvPr id="314" name="Google Shape;314;p39"/>
          <p:cNvSpPr/>
          <p:nvPr/>
        </p:nvSpPr>
        <p:spPr>
          <a:xfrm>
            <a:off x="3797525" y="1476919"/>
            <a:ext cx="741100" cy="273994"/>
          </a:xfrm>
          <a:custGeom>
            <a:rect b="b" l="l" r="r" t="t"/>
            <a:pathLst>
              <a:path extrusionOk="0" h="14613" w="29644">
                <a:moveTo>
                  <a:pt x="29644" y="14613"/>
                </a:moveTo>
                <a:lnTo>
                  <a:pt x="13778" y="0"/>
                </a:lnTo>
                <a:lnTo>
                  <a:pt x="0" y="13361"/>
                </a:lnTo>
              </a:path>
            </a:pathLst>
          </a:custGeom>
          <a:noFill/>
          <a:ln cap="flat" cmpd="sng" w="9525">
            <a:solidFill>
              <a:schemeClr val="dk2"/>
            </a:solidFill>
            <a:prstDash val="solid"/>
            <a:round/>
            <a:headEnd len="med" w="med" type="none"/>
            <a:tailEnd len="med" w="med" type="triangle"/>
          </a:ln>
        </p:spPr>
      </p:sp>
      <p:sp>
        <p:nvSpPr>
          <p:cNvPr id="315" name="Google Shape;315;p39"/>
          <p:cNvSpPr txBox="1"/>
          <p:nvPr/>
        </p:nvSpPr>
        <p:spPr>
          <a:xfrm>
            <a:off x="4154400" y="1287825"/>
            <a:ext cx="835200" cy="1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100"/>
              <a:t>isBound()</a:t>
            </a:r>
            <a:endParaRPr sz="1100"/>
          </a:p>
        </p:txBody>
      </p:sp>
      <p:sp>
        <p:nvSpPr>
          <p:cNvPr id="316" name="Google Shape;316;p39"/>
          <p:cNvSpPr/>
          <p:nvPr/>
        </p:nvSpPr>
        <p:spPr>
          <a:xfrm>
            <a:off x="7096025" y="1523888"/>
            <a:ext cx="490600" cy="822019"/>
          </a:xfrm>
          <a:custGeom>
            <a:rect b="b" l="l" r="r" t="t"/>
            <a:pathLst>
              <a:path extrusionOk="0" h="43841" w="19624">
                <a:moveTo>
                  <a:pt x="0" y="11273"/>
                </a:moveTo>
                <a:lnTo>
                  <a:pt x="17119" y="0"/>
                </a:lnTo>
                <a:lnTo>
                  <a:pt x="19624" y="43841"/>
                </a:lnTo>
                <a:lnTo>
                  <a:pt x="7516" y="32567"/>
                </a:lnTo>
              </a:path>
            </a:pathLst>
          </a:custGeom>
          <a:noFill/>
          <a:ln cap="flat" cmpd="sng" w="9525">
            <a:solidFill>
              <a:schemeClr val="dk2"/>
            </a:solidFill>
            <a:prstDash val="solid"/>
            <a:round/>
            <a:headEnd len="med" w="med" type="none"/>
            <a:tailEnd len="med" w="med" type="triangle"/>
          </a:ln>
        </p:spPr>
      </p:sp>
      <p:sp>
        <p:nvSpPr>
          <p:cNvPr id="317" name="Google Shape;317;p39"/>
          <p:cNvSpPr txBox="1"/>
          <p:nvPr/>
        </p:nvSpPr>
        <p:spPr>
          <a:xfrm>
            <a:off x="7586625" y="1750931"/>
            <a:ext cx="835200" cy="1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100"/>
              <a:t>isBound()</a:t>
            </a:r>
            <a:endParaRPr sz="1100"/>
          </a:p>
        </p:txBody>
      </p:sp>
      <p:sp>
        <p:nvSpPr>
          <p:cNvPr id="318" name="Google Shape;318;p3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Model</a:t>
            </a:r>
            <a:endParaRPr/>
          </a:p>
        </p:txBody>
      </p:sp>
      <p:sp>
        <p:nvSpPr>
          <p:cNvPr id="324" name="Google Shape;324;p4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rgbClr val="000000"/>
              </a:buClr>
              <a:buSzPts val="1100"/>
              <a:buFont typeface="Arial"/>
              <a:buNone/>
            </a:pPr>
            <a:r>
              <a:rPr b="1" lang="sv-SE" sz="2000"/>
              <a:t>Model</a:t>
            </a:r>
            <a:r>
              <a:rPr lang="sv-SE" sz="2000"/>
              <a:t> represents the current configuration of a model of computer. </a:t>
            </a:r>
            <a:endParaRPr sz="2000"/>
          </a:p>
          <a:p>
            <a:pPr indent="-355600" lvl="0" marL="457200" rtl="0" algn="l">
              <a:lnSpc>
                <a:spcPct val="115000"/>
              </a:lnSpc>
              <a:spcBef>
                <a:spcPts val="0"/>
              </a:spcBef>
              <a:spcAft>
                <a:spcPts val="0"/>
              </a:spcAft>
              <a:buSzPts val="2000"/>
              <a:buChar char="•"/>
            </a:pPr>
            <a:r>
              <a:rPr lang="sv-SE" sz="2000"/>
              <a:t>A given model may have zero or more slots, each of which is marked as required or optional. </a:t>
            </a:r>
            <a:endParaRPr sz="2000"/>
          </a:p>
          <a:p>
            <a:pPr indent="-355600" lvl="0" marL="457200" rtl="0" algn="l">
              <a:lnSpc>
                <a:spcPct val="115000"/>
              </a:lnSpc>
              <a:spcBef>
                <a:spcPts val="0"/>
              </a:spcBef>
              <a:spcAft>
                <a:spcPts val="0"/>
              </a:spcAft>
              <a:buSzPts val="2000"/>
              <a:buChar char="•"/>
            </a:pPr>
            <a:r>
              <a:rPr lang="sv-SE" sz="2000"/>
              <a:t>Each slot may contain a single component. </a:t>
            </a:r>
            <a:endParaRPr sz="2000"/>
          </a:p>
          <a:p>
            <a:pPr indent="-355600" lvl="0" marL="457200" rtl="0" algn="l">
              <a:lnSpc>
                <a:spcPct val="115000"/>
              </a:lnSpc>
              <a:spcBef>
                <a:spcPts val="0"/>
              </a:spcBef>
              <a:spcAft>
                <a:spcPts val="0"/>
              </a:spcAft>
              <a:buSzPts val="2000"/>
              <a:buChar char="•"/>
            </a:pPr>
            <a:r>
              <a:rPr lang="sv-SE" sz="2000"/>
              <a:t>To be a legal model, the model ID must exist in the ModelDB, each slot marked as required must be filled, the configuration must match that of the ModelDB entry for the model ID, and the optional components must match those allowed for that model in the ModelDB. </a:t>
            </a:r>
            <a:endParaRPr sz="2000"/>
          </a:p>
        </p:txBody>
      </p:sp>
      <p:sp>
        <p:nvSpPr>
          <p:cNvPr id="325" name="Google Shape;325;p4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Model</a:t>
            </a:r>
            <a:endParaRPr/>
          </a:p>
        </p:txBody>
      </p:sp>
      <p:sp>
        <p:nvSpPr>
          <p:cNvPr id="331" name="Google Shape;331;p4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rgbClr val="000000"/>
              </a:buClr>
              <a:buSzPts val="1100"/>
              <a:buFont typeface="Arial"/>
              <a:buNone/>
            </a:pPr>
            <a:r>
              <a:t/>
            </a:r>
            <a:endParaRPr sz="1600"/>
          </a:p>
          <a:p>
            <a:pPr indent="-330200" lvl="0" marL="457200" rtl="0" algn="l">
              <a:lnSpc>
                <a:spcPct val="115000"/>
              </a:lnSpc>
              <a:spcBef>
                <a:spcPts val="0"/>
              </a:spcBef>
              <a:spcAft>
                <a:spcPts val="0"/>
              </a:spcAft>
              <a:buSzPts val="1600"/>
              <a:buChar char="●"/>
            </a:pPr>
            <a:r>
              <a:rPr b="1" lang="sv-SE" sz="1600"/>
              <a:t>selectModel(modelID)</a:t>
            </a:r>
            <a:r>
              <a:rPr lang="sv-SE" sz="1600"/>
              <a:t>: Sets the model ID to the value passed in, as long as the model ID is set to “no model selected”. A model ID must be set before any other services are requested. </a:t>
            </a:r>
            <a:endParaRPr sz="1600"/>
          </a:p>
          <a:p>
            <a:pPr indent="-330200" lvl="0" marL="457200" rtl="0" algn="l">
              <a:lnSpc>
                <a:spcPct val="115000"/>
              </a:lnSpc>
              <a:spcBef>
                <a:spcPts val="0"/>
              </a:spcBef>
              <a:spcAft>
                <a:spcPts val="0"/>
              </a:spcAft>
              <a:buSzPts val="1600"/>
              <a:buChar char="●"/>
            </a:pPr>
            <a:r>
              <a:rPr b="1" lang="sv-SE" sz="1600"/>
              <a:t>deselectModel():</a:t>
            </a:r>
            <a:r>
              <a:rPr lang="sv-SE" sz="1600"/>
              <a:t> Sets the model ID to “no model selected”. If the configuration was previously judged to be legal, it is no longer legal. </a:t>
            </a:r>
            <a:endParaRPr sz="1600"/>
          </a:p>
          <a:p>
            <a:pPr indent="-330200" lvl="0" marL="457200" rtl="0" algn="l">
              <a:lnSpc>
                <a:spcPct val="115000"/>
              </a:lnSpc>
              <a:spcBef>
                <a:spcPts val="0"/>
              </a:spcBef>
              <a:spcAft>
                <a:spcPts val="0"/>
              </a:spcAft>
              <a:buSzPts val="1600"/>
              <a:buChar char="●"/>
            </a:pPr>
            <a:r>
              <a:rPr b="1" lang="sv-SE" sz="1600"/>
              <a:t>addComponent(slot, component): </a:t>
            </a:r>
            <a:r>
              <a:rPr lang="sv-SE" sz="1600"/>
              <a:t>Adds the selected component to the selected slot. If the configuration was previously judged to be legal, it is no longer legal. </a:t>
            </a:r>
            <a:endParaRPr sz="1600"/>
          </a:p>
          <a:p>
            <a:pPr indent="-330200" lvl="0" marL="457200" rtl="0" algn="l">
              <a:lnSpc>
                <a:spcPct val="115000"/>
              </a:lnSpc>
              <a:spcBef>
                <a:spcPts val="0"/>
              </a:spcBef>
              <a:spcAft>
                <a:spcPts val="0"/>
              </a:spcAft>
              <a:buSzPts val="1600"/>
              <a:buChar char="●"/>
            </a:pPr>
            <a:r>
              <a:rPr b="1" lang="sv-SE" sz="1600"/>
              <a:t>removeComponent(slot)</a:t>
            </a:r>
            <a:r>
              <a:rPr lang="sv-SE" sz="1600"/>
              <a:t>: Removes the selected component to the selected slot. If the configuration was previously judged to be legal, it is no longer legal. </a:t>
            </a:r>
            <a:endParaRPr sz="1600"/>
          </a:p>
          <a:p>
            <a:pPr indent="-330200" lvl="0" marL="457200" rtl="0" algn="l">
              <a:lnSpc>
                <a:spcPct val="115000"/>
              </a:lnSpc>
              <a:spcBef>
                <a:spcPts val="0"/>
              </a:spcBef>
              <a:spcAft>
                <a:spcPts val="0"/>
              </a:spcAft>
              <a:buSzPts val="1600"/>
              <a:buChar char="●"/>
            </a:pPr>
            <a:r>
              <a:rPr b="1" lang="sv-SE" sz="1600"/>
              <a:t>isLegalConfiguration():</a:t>
            </a:r>
            <a:r>
              <a:rPr lang="sv-SE" sz="1600"/>
              <a:t> Compares the current configuration to the entry in ModelDB. If the configuration is valid, the Model’s isLegal field is set to “true”. </a:t>
            </a:r>
            <a:endParaRPr sz="1600"/>
          </a:p>
        </p:txBody>
      </p:sp>
      <p:sp>
        <p:nvSpPr>
          <p:cNvPr id="332" name="Google Shape;332;p4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Choosing States</a:t>
            </a:r>
            <a:endParaRPr/>
          </a:p>
        </p:txBody>
      </p:sp>
      <p:sp>
        <p:nvSpPr>
          <p:cNvPr id="338" name="Google Shape;338;p42"/>
          <p:cNvSpPr txBox="1"/>
          <p:nvPr>
            <p:ph idx="1" type="body"/>
          </p:nvPr>
        </p:nvSpPr>
        <p:spPr>
          <a:xfrm>
            <a:off x="468900" y="1804100"/>
            <a:ext cx="8217900" cy="29586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SzPts val="3000"/>
              <a:buFont typeface="Arial"/>
              <a:buChar char="•"/>
            </a:pPr>
            <a:r>
              <a:rPr lang="sv-SE"/>
              <a:t>What does the class represent?</a:t>
            </a:r>
            <a:endParaRPr/>
          </a:p>
          <a:p>
            <a:pPr indent="-368300" lvl="1" marL="914400" marR="0" rtl="0" algn="l">
              <a:lnSpc>
                <a:spcPct val="100000"/>
              </a:lnSpc>
              <a:spcBef>
                <a:spcPts val="0"/>
              </a:spcBef>
              <a:spcAft>
                <a:spcPts val="0"/>
              </a:spcAft>
              <a:buSzPts val="2200"/>
              <a:buChar char="•"/>
            </a:pPr>
            <a:r>
              <a:rPr lang="sv-SE"/>
              <a:t>In this case: a computer model.</a:t>
            </a:r>
            <a:endParaRPr/>
          </a:p>
          <a:p>
            <a:pPr indent="-393700" lvl="0" marL="457200" marR="0" rtl="0" algn="l">
              <a:lnSpc>
                <a:spcPct val="100000"/>
              </a:lnSpc>
              <a:spcBef>
                <a:spcPts val="0"/>
              </a:spcBef>
              <a:spcAft>
                <a:spcPts val="0"/>
              </a:spcAft>
              <a:buSzPts val="2600"/>
              <a:buChar char="•"/>
            </a:pPr>
            <a:r>
              <a:rPr lang="sv-SE"/>
              <a:t>What causes method results to differ?</a:t>
            </a:r>
            <a:endParaRPr/>
          </a:p>
          <a:p>
            <a:pPr indent="-368300" lvl="1" marL="914400" marR="0" rtl="0" algn="l">
              <a:lnSpc>
                <a:spcPct val="100000"/>
              </a:lnSpc>
              <a:spcBef>
                <a:spcPts val="0"/>
              </a:spcBef>
              <a:spcAft>
                <a:spcPts val="0"/>
              </a:spcAft>
              <a:buSzPts val="2200"/>
              <a:buChar char="•"/>
            </a:pPr>
            <a:r>
              <a:rPr lang="sv-SE"/>
              <a:t>Whether the model is legal or illegal.</a:t>
            </a:r>
            <a:endParaRPr/>
          </a:p>
          <a:p>
            <a:pPr indent="-393700" lvl="0" marL="457200" marR="0" rtl="0" algn="l">
              <a:lnSpc>
                <a:spcPct val="100000"/>
              </a:lnSpc>
              <a:spcBef>
                <a:spcPts val="0"/>
              </a:spcBef>
              <a:spcAft>
                <a:spcPts val="0"/>
              </a:spcAft>
              <a:buSzPts val="2600"/>
              <a:buChar char="•"/>
            </a:pPr>
            <a:r>
              <a:rPr lang="sv-SE"/>
              <a:t>Can the class be in any other states?</a:t>
            </a:r>
            <a:endParaRPr/>
          </a:p>
          <a:p>
            <a:pPr indent="-368300" lvl="1" marL="914400" marR="0" rtl="0" algn="l">
              <a:lnSpc>
                <a:spcPct val="100000"/>
              </a:lnSpc>
              <a:spcBef>
                <a:spcPts val="0"/>
              </a:spcBef>
              <a:spcAft>
                <a:spcPts val="0"/>
              </a:spcAft>
              <a:buSzPts val="2200"/>
              <a:buChar char="•"/>
            </a:pPr>
            <a:r>
              <a:rPr lang="sv-SE"/>
              <a:t>We may not have set the model yet. We could still be making decisions and have not determined legality.</a:t>
            </a:r>
            <a:endParaRPr/>
          </a:p>
        </p:txBody>
      </p:sp>
      <p:sp>
        <p:nvSpPr>
          <p:cNvPr id="339" name="Google Shape;339;p4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40" name="Google Shape;340;p42"/>
          <p:cNvSpPr/>
          <p:nvPr/>
        </p:nvSpPr>
        <p:spPr>
          <a:xfrm>
            <a:off x="861200" y="1282394"/>
            <a:ext cx="1747500" cy="52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800"/>
              <a:t>No Model Selected</a:t>
            </a:r>
            <a:endParaRPr sz="1800"/>
          </a:p>
        </p:txBody>
      </p:sp>
      <p:sp>
        <p:nvSpPr>
          <p:cNvPr id="341" name="Google Shape;341;p42"/>
          <p:cNvSpPr/>
          <p:nvPr/>
        </p:nvSpPr>
        <p:spPr>
          <a:xfrm>
            <a:off x="3717750" y="1282394"/>
            <a:ext cx="1747500" cy="52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800"/>
              <a:t>Configuring</a:t>
            </a:r>
            <a:endParaRPr sz="1800"/>
          </a:p>
        </p:txBody>
      </p:sp>
      <p:sp>
        <p:nvSpPr>
          <p:cNvPr id="342" name="Google Shape;342;p42"/>
          <p:cNvSpPr/>
          <p:nvPr/>
        </p:nvSpPr>
        <p:spPr>
          <a:xfrm>
            <a:off x="6574300" y="1282394"/>
            <a:ext cx="1747500" cy="52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800"/>
              <a:t>Legal Configuration</a:t>
            </a:r>
            <a:endParaRPr sz="18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3"/>
          <p:cNvSpPr/>
          <p:nvPr/>
        </p:nvSpPr>
        <p:spPr>
          <a:xfrm>
            <a:off x="5051600" y="2685956"/>
            <a:ext cx="2194975" cy="1375593"/>
          </a:xfrm>
          <a:custGeom>
            <a:rect b="b" l="l" r="r" t="t"/>
            <a:pathLst>
              <a:path extrusionOk="0" h="55873" w="87799">
                <a:moveTo>
                  <a:pt x="0" y="55873"/>
                </a:moveTo>
                <a:lnTo>
                  <a:pt x="87799" y="52092"/>
                </a:lnTo>
                <a:lnTo>
                  <a:pt x="79398" y="15964"/>
                </a:lnTo>
                <a:lnTo>
                  <a:pt x="4621" y="0"/>
                </a:lnTo>
              </a:path>
            </a:pathLst>
          </a:custGeom>
          <a:noFill/>
          <a:ln cap="flat" cmpd="sng" w="19050">
            <a:solidFill>
              <a:schemeClr val="dk2"/>
            </a:solidFill>
            <a:prstDash val="solid"/>
            <a:round/>
            <a:headEnd len="med" w="med" type="none"/>
            <a:tailEnd len="med" w="med" type="triangle"/>
          </a:ln>
        </p:spPr>
      </p:sp>
      <p:sp>
        <p:nvSpPr>
          <p:cNvPr id="348" name="Google Shape;348;p4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3400"/>
              <a:t>Choosing Transitions and Initial State</a:t>
            </a:r>
            <a:endParaRPr sz="3400"/>
          </a:p>
        </p:txBody>
      </p:sp>
      <p:sp>
        <p:nvSpPr>
          <p:cNvPr id="349" name="Google Shape;349;p43"/>
          <p:cNvSpPr/>
          <p:nvPr/>
        </p:nvSpPr>
        <p:spPr>
          <a:xfrm>
            <a:off x="3311300" y="1323713"/>
            <a:ext cx="1747500" cy="52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800"/>
              <a:t>No Model Selected</a:t>
            </a:r>
            <a:endParaRPr sz="1800"/>
          </a:p>
        </p:txBody>
      </p:sp>
      <p:sp>
        <p:nvSpPr>
          <p:cNvPr id="350" name="Google Shape;350;p43"/>
          <p:cNvSpPr/>
          <p:nvPr/>
        </p:nvSpPr>
        <p:spPr>
          <a:xfrm>
            <a:off x="6262400" y="1433850"/>
            <a:ext cx="401700" cy="301200"/>
          </a:xfrm>
          <a:prstGeom prst="ellipse">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1" name="Google Shape;351;p43"/>
          <p:cNvCxnSpPr>
            <a:stCxn id="350" idx="2"/>
            <a:endCxn id="349" idx="3"/>
          </p:cNvCxnSpPr>
          <p:nvPr/>
        </p:nvCxnSpPr>
        <p:spPr>
          <a:xfrm rot="10800000">
            <a:off x="5058800" y="1584450"/>
            <a:ext cx="1203600" cy="0"/>
          </a:xfrm>
          <a:prstGeom prst="straightConnector1">
            <a:avLst/>
          </a:prstGeom>
          <a:noFill/>
          <a:ln cap="flat" cmpd="sng" w="19050">
            <a:solidFill>
              <a:schemeClr val="dk2"/>
            </a:solidFill>
            <a:prstDash val="solid"/>
            <a:round/>
            <a:headEnd len="med" w="med" type="none"/>
            <a:tailEnd len="med" w="med" type="triangle"/>
          </a:ln>
        </p:spPr>
      </p:cxnSp>
      <p:sp>
        <p:nvSpPr>
          <p:cNvPr id="352" name="Google Shape;352;p43"/>
          <p:cNvSpPr/>
          <p:nvPr/>
        </p:nvSpPr>
        <p:spPr>
          <a:xfrm>
            <a:off x="3311300" y="2310975"/>
            <a:ext cx="1747500" cy="52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800"/>
              <a:t>Configuring</a:t>
            </a:r>
            <a:endParaRPr sz="1800"/>
          </a:p>
        </p:txBody>
      </p:sp>
      <p:sp>
        <p:nvSpPr>
          <p:cNvPr id="353" name="Google Shape;353;p43"/>
          <p:cNvSpPr/>
          <p:nvPr/>
        </p:nvSpPr>
        <p:spPr>
          <a:xfrm>
            <a:off x="3311300" y="3733575"/>
            <a:ext cx="1747500" cy="52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800"/>
              <a:t>Legal Configuration</a:t>
            </a:r>
            <a:endParaRPr sz="1800"/>
          </a:p>
        </p:txBody>
      </p:sp>
      <p:cxnSp>
        <p:nvCxnSpPr>
          <p:cNvPr id="354" name="Google Shape;354;p43"/>
          <p:cNvCxnSpPr>
            <a:stCxn id="349" idx="2"/>
            <a:endCxn id="352" idx="0"/>
          </p:cNvCxnSpPr>
          <p:nvPr/>
        </p:nvCxnSpPr>
        <p:spPr>
          <a:xfrm>
            <a:off x="4185050" y="1845413"/>
            <a:ext cx="0" cy="465600"/>
          </a:xfrm>
          <a:prstGeom prst="straightConnector1">
            <a:avLst/>
          </a:prstGeom>
          <a:noFill/>
          <a:ln cap="flat" cmpd="sng" w="19050">
            <a:solidFill>
              <a:schemeClr val="dk2"/>
            </a:solidFill>
            <a:prstDash val="solid"/>
            <a:round/>
            <a:headEnd len="med" w="med" type="none"/>
            <a:tailEnd len="med" w="med" type="triangle"/>
          </a:ln>
        </p:spPr>
      </p:cxnSp>
      <p:sp>
        <p:nvSpPr>
          <p:cNvPr id="355" name="Google Shape;355;p43"/>
          <p:cNvSpPr txBox="1"/>
          <p:nvPr/>
        </p:nvSpPr>
        <p:spPr>
          <a:xfrm>
            <a:off x="4274425" y="1921931"/>
            <a:ext cx="17958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selectModel(model)</a:t>
            </a:r>
            <a:endParaRPr/>
          </a:p>
        </p:txBody>
      </p:sp>
      <p:sp>
        <p:nvSpPr>
          <p:cNvPr id="356" name="Google Shape;356;p43"/>
          <p:cNvSpPr/>
          <p:nvPr/>
        </p:nvSpPr>
        <p:spPr>
          <a:xfrm>
            <a:off x="2678075" y="1677750"/>
            <a:ext cx="630150" cy="890063"/>
          </a:xfrm>
          <a:custGeom>
            <a:rect b="b" l="l" r="r" t="t"/>
            <a:pathLst>
              <a:path extrusionOk="0" h="47470" w="25206">
                <a:moveTo>
                  <a:pt x="25206" y="47470"/>
                </a:moveTo>
                <a:lnTo>
                  <a:pt x="0" y="18904"/>
                </a:lnTo>
                <a:lnTo>
                  <a:pt x="23946" y="0"/>
                </a:lnTo>
              </a:path>
            </a:pathLst>
          </a:custGeom>
          <a:noFill/>
          <a:ln cap="flat" cmpd="sng" w="19050">
            <a:solidFill>
              <a:schemeClr val="dk2"/>
            </a:solidFill>
            <a:prstDash val="solid"/>
            <a:round/>
            <a:headEnd len="med" w="med" type="none"/>
            <a:tailEnd len="med" w="med" type="triangle"/>
          </a:ln>
        </p:spPr>
      </p:sp>
      <p:sp>
        <p:nvSpPr>
          <p:cNvPr id="357" name="Google Shape;357;p43"/>
          <p:cNvSpPr/>
          <p:nvPr/>
        </p:nvSpPr>
        <p:spPr>
          <a:xfrm>
            <a:off x="787900" y="1520213"/>
            <a:ext cx="2541318" cy="2498504"/>
          </a:xfrm>
          <a:custGeom>
            <a:rect b="b" l="l" r="r" t="t"/>
            <a:pathLst>
              <a:path extrusionOk="0" h="100402" w="69735">
                <a:moveTo>
                  <a:pt x="69735" y="100402"/>
                </a:moveTo>
                <a:lnTo>
                  <a:pt x="0" y="52091"/>
                </a:lnTo>
                <a:lnTo>
                  <a:pt x="62594" y="0"/>
                </a:lnTo>
              </a:path>
            </a:pathLst>
          </a:custGeom>
          <a:noFill/>
          <a:ln cap="flat" cmpd="sng" w="19050">
            <a:solidFill>
              <a:schemeClr val="dk2"/>
            </a:solidFill>
            <a:prstDash val="solid"/>
            <a:round/>
            <a:headEnd len="med" w="med" type="none"/>
            <a:tailEnd len="med" w="med" type="triangle"/>
          </a:ln>
        </p:spPr>
      </p:sp>
      <p:sp>
        <p:nvSpPr>
          <p:cNvPr id="358" name="Google Shape;358;p43"/>
          <p:cNvSpPr txBox="1"/>
          <p:nvPr/>
        </p:nvSpPr>
        <p:spPr>
          <a:xfrm>
            <a:off x="1738100" y="2237081"/>
            <a:ext cx="17958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deselectModel()</a:t>
            </a:r>
            <a:endParaRPr/>
          </a:p>
        </p:txBody>
      </p:sp>
      <p:sp>
        <p:nvSpPr>
          <p:cNvPr id="359" name="Google Shape;359;p43"/>
          <p:cNvSpPr txBox="1"/>
          <p:nvPr/>
        </p:nvSpPr>
        <p:spPr>
          <a:xfrm>
            <a:off x="616150" y="1810294"/>
            <a:ext cx="17958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deselectModel()</a:t>
            </a:r>
            <a:endParaRPr/>
          </a:p>
        </p:txBody>
      </p:sp>
      <p:sp>
        <p:nvSpPr>
          <p:cNvPr id="360" name="Google Shape;360;p43"/>
          <p:cNvSpPr/>
          <p:nvPr/>
        </p:nvSpPr>
        <p:spPr>
          <a:xfrm>
            <a:off x="5072600" y="2213363"/>
            <a:ext cx="462100" cy="378075"/>
          </a:xfrm>
          <a:custGeom>
            <a:rect b="b" l="l" r="r" t="t"/>
            <a:pathLst>
              <a:path extrusionOk="0" h="20164" w="18484">
                <a:moveTo>
                  <a:pt x="0" y="8822"/>
                </a:moveTo>
                <a:lnTo>
                  <a:pt x="18484" y="0"/>
                </a:lnTo>
                <a:lnTo>
                  <a:pt x="17644" y="20164"/>
                </a:lnTo>
                <a:lnTo>
                  <a:pt x="1261" y="16383"/>
                </a:lnTo>
              </a:path>
            </a:pathLst>
          </a:custGeom>
          <a:noFill/>
          <a:ln cap="flat" cmpd="sng" w="19050">
            <a:solidFill>
              <a:schemeClr val="dk2"/>
            </a:solidFill>
            <a:prstDash val="solid"/>
            <a:round/>
            <a:headEnd len="med" w="med" type="none"/>
            <a:tailEnd len="med" w="med" type="triangle"/>
          </a:ln>
        </p:spPr>
      </p:sp>
      <p:sp>
        <p:nvSpPr>
          <p:cNvPr id="361" name="Google Shape;361;p43"/>
          <p:cNvSpPr txBox="1"/>
          <p:nvPr/>
        </p:nvSpPr>
        <p:spPr>
          <a:xfrm>
            <a:off x="5534700" y="2228841"/>
            <a:ext cx="15756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addComponent</a:t>
            </a:r>
            <a:br>
              <a:rPr lang="sv-SE"/>
            </a:br>
            <a:r>
              <a:rPr lang="sv-SE"/>
              <a:t>(slot,component)</a:t>
            </a:r>
            <a:endParaRPr/>
          </a:p>
        </p:txBody>
      </p:sp>
      <p:sp>
        <p:nvSpPr>
          <p:cNvPr id="362" name="Google Shape;362;p43"/>
          <p:cNvSpPr/>
          <p:nvPr/>
        </p:nvSpPr>
        <p:spPr>
          <a:xfrm>
            <a:off x="5083100" y="2764725"/>
            <a:ext cx="1053592" cy="1116582"/>
          </a:xfrm>
          <a:custGeom>
            <a:rect b="b" l="l" r="r" t="t"/>
            <a:pathLst>
              <a:path extrusionOk="0" h="43270" w="20585">
                <a:moveTo>
                  <a:pt x="0" y="43270"/>
                </a:moveTo>
                <a:lnTo>
                  <a:pt x="20585" y="13443"/>
                </a:lnTo>
                <a:lnTo>
                  <a:pt x="841" y="0"/>
                </a:lnTo>
              </a:path>
            </a:pathLst>
          </a:custGeom>
          <a:noFill/>
          <a:ln cap="flat" cmpd="sng" w="19050">
            <a:solidFill>
              <a:schemeClr val="dk2"/>
            </a:solidFill>
            <a:prstDash val="solid"/>
            <a:round/>
            <a:headEnd len="med" w="med" type="none"/>
            <a:tailEnd len="med" w="med" type="triangle"/>
          </a:ln>
        </p:spPr>
      </p:sp>
      <p:sp>
        <p:nvSpPr>
          <p:cNvPr id="363" name="Google Shape;363;p43"/>
          <p:cNvSpPr txBox="1"/>
          <p:nvPr/>
        </p:nvSpPr>
        <p:spPr>
          <a:xfrm>
            <a:off x="5451675" y="3388894"/>
            <a:ext cx="15756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addComponent</a:t>
            </a:r>
            <a:br>
              <a:rPr lang="sv-SE"/>
            </a:br>
            <a:r>
              <a:rPr lang="sv-SE"/>
              <a:t>(slot,component)</a:t>
            </a:r>
            <a:endParaRPr/>
          </a:p>
        </p:txBody>
      </p:sp>
      <p:sp>
        <p:nvSpPr>
          <p:cNvPr id="364" name="Google Shape;364;p43"/>
          <p:cNvSpPr/>
          <p:nvPr/>
        </p:nvSpPr>
        <p:spPr>
          <a:xfrm>
            <a:off x="2993150" y="2717475"/>
            <a:ext cx="462100" cy="409575"/>
          </a:xfrm>
          <a:custGeom>
            <a:rect b="b" l="l" r="r" t="t"/>
            <a:pathLst>
              <a:path extrusionOk="0" h="21844" w="18484">
                <a:moveTo>
                  <a:pt x="12603" y="0"/>
                </a:moveTo>
                <a:lnTo>
                  <a:pt x="0" y="11762"/>
                </a:lnTo>
                <a:lnTo>
                  <a:pt x="11343" y="21844"/>
                </a:lnTo>
                <a:lnTo>
                  <a:pt x="18484" y="7141"/>
                </a:lnTo>
              </a:path>
            </a:pathLst>
          </a:custGeom>
          <a:noFill/>
          <a:ln cap="flat" cmpd="sng" w="19050">
            <a:solidFill>
              <a:schemeClr val="dk2"/>
            </a:solidFill>
            <a:prstDash val="solid"/>
            <a:round/>
            <a:headEnd len="med" w="med" type="none"/>
            <a:tailEnd len="med" w="med" type="triangle"/>
          </a:ln>
        </p:spPr>
      </p:sp>
      <p:sp>
        <p:nvSpPr>
          <p:cNvPr id="365" name="Google Shape;365;p43"/>
          <p:cNvSpPr txBox="1"/>
          <p:nvPr/>
        </p:nvSpPr>
        <p:spPr>
          <a:xfrm>
            <a:off x="2168300" y="2977931"/>
            <a:ext cx="16497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200"/>
              <a:t>remove</a:t>
            </a:r>
            <a:br>
              <a:rPr lang="sv-SE" sz="1200"/>
            </a:br>
            <a:r>
              <a:rPr lang="sv-SE" sz="1200"/>
              <a:t>Component(slot)</a:t>
            </a:r>
            <a:endParaRPr sz="1200"/>
          </a:p>
        </p:txBody>
      </p:sp>
      <p:sp>
        <p:nvSpPr>
          <p:cNvPr id="366" name="Google Shape;366;p43"/>
          <p:cNvSpPr txBox="1"/>
          <p:nvPr/>
        </p:nvSpPr>
        <p:spPr>
          <a:xfrm>
            <a:off x="7145425" y="3271959"/>
            <a:ext cx="16497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200"/>
              <a:t>remove</a:t>
            </a:r>
            <a:br>
              <a:rPr lang="sv-SE" sz="1200"/>
            </a:br>
            <a:r>
              <a:rPr lang="sv-SE" sz="1200"/>
              <a:t>Component(slot)</a:t>
            </a:r>
            <a:endParaRPr sz="1200"/>
          </a:p>
        </p:txBody>
      </p:sp>
      <p:cxnSp>
        <p:nvCxnSpPr>
          <p:cNvPr id="367" name="Google Shape;367;p43"/>
          <p:cNvCxnSpPr/>
          <p:nvPr/>
        </p:nvCxnSpPr>
        <p:spPr>
          <a:xfrm flipH="1">
            <a:off x="3526400" y="2832525"/>
            <a:ext cx="7500" cy="894000"/>
          </a:xfrm>
          <a:prstGeom prst="straightConnector1">
            <a:avLst/>
          </a:prstGeom>
          <a:noFill/>
          <a:ln cap="flat" cmpd="sng" w="19050">
            <a:solidFill>
              <a:schemeClr val="dk2"/>
            </a:solidFill>
            <a:prstDash val="solid"/>
            <a:round/>
            <a:headEnd len="med" w="med" type="none"/>
            <a:tailEnd len="med" w="med" type="triangle"/>
          </a:ln>
        </p:spPr>
      </p:cxnSp>
      <p:sp>
        <p:nvSpPr>
          <p:cNvPr id="368" name="Google Shape;368;p43"/>
          <p:cNvSpPr txBox="1"/>
          <p:nvPr/>
        </p:nvSpPr>
        <p:spPr>
          <a:xfrm>
            <a:off x="3476113" y="3326963"/>
            <a:ext cx="14601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000"/>
              <a:t>isLegalConfiguration() [legalConfig=true]</a:t>
            </a:r>
            <a:endParaRPr sz="1000"/>
          </a:p>
        </p:txBody>
      </p:sp>
      <p:sp>
        <p:nvSpPr>
          <p:cNvPr id="369" name="Google Shape;369;p43"/>
          <p:cNvSpPr txBox="1"/>
          <p:nvPr/>
        </p:nvSpPr>
        <p:spPr>
          <a:xfrm>
            <a:off x="4405738" y="3008947"/>
            <a:ext cx="17958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000"/>
              <a:t>isLegalConfiguration() [legalConfig=false]</a:t>
            </a:r>
            <a:endParaRPr sz="1000"/>
          </a:p>
        </p:txBody>
      </p:sp>
      <p:sp>
        <p:nvSpPr>
          <p:cNvPr id="370" name="Google Shape;370;p43"/>
          <p:cNvSpPr/>
          <p:nvPr/>
        </p:nvSpPr>
        <p:spPr>
          <a:xfrm>
            <a:off x="4806750" y="2832525"/>
            <a:ext cx="252050" cy="291450"/>
          </a:xfrm>
          <a:custGeom>
            <a:rect b="b" l="l" r="r" t="t"/>
            <a:pathLst>
              <a:path extrusionOk="0" h="15544" w="10082">
                <a:moveTo>
                  <a:pt x="0" y="0"/>
                </a:moveTo>
                <a:lnTo>
                  <a:pt x="0" y="15544"/>
                </a:lnTo>
                <a:lnTo>
                  <a:pt x="10082" y="15544"/>
                </a:lnTo>
                <a:lnTo>
                  <a:pt x="8822" y="420"/>
                </a:lnTo>
              </a:path>
            </a:pathLst>
          </a:custGeom>
          <a:noFill/>
          <a:ln cap="flat" cmpd="sng" w="19050">
            <a:solidFill>
              <a:schemeClr val="dk2"/>
            </a:solidFill>
            <a:prstDash val="solid"/>
            <a:round/>
            <a:headEnd len="med" w="med" type="none"/>
            <a:tailEnd len="med" w="med" type="triangle"/>
          </a:ln>
        </p:spPr>
      </p:sp>
      <p:sp>
        <p:nvSpPr>
          <p:cNvPr id="371" name="Google Shape;371;p4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1"/>
                                        <p:tgtEl>
                                          <p:spTgt spid="350"/>
                                        </p:tgtEl>
                                      </p:cBhvr>
                                    </p:animEffect>
                                  </p:childTnLst>
                                </p:cTn>
                              </p:par>
                              <p:par>
                                <p:cTn fill="hold" nodeType="with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1"/>
                                        <p:tgtEl>
                                          <p:spTgt spid="3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gtEl>
                                        <p:attrNameLst>
                                          <p:attrName>style.visibility</p:attrName>
                                        </p:attrNameLst>
                                      </p:cBhvr>
                                      <p:to>
                                        <p:strVal val="visible"/>
                                      </p:to>
                                    </p:set>
                                    <p:animEffect filter="fade" transition="in">
                                      <p:cBhvr>
                                        <p:cTn dur="1"/>
                                        <p:tgtEl>
                                          <p:spTgt spid="354"/>
                                        </p:tgtEl>
                                      </p:cBhvr>
                                    </p:animEffect>
                                  </p:childTnLst>
                                </p:cTn>
                              </p:par>
                              <p:par>
                                <p:cTn fill="hold" nodeType="withEffect" presetClass="entr" presetID="10" presetSubtype="0">
                                  <p:stCondLst>
                                    <p:cond delay="0"/>
                                  </p:stCondLst>
                                  <p:childTnLst>
                                    <p:set>
                                      <p:cBhvr>
                                        <p:cTn dur="1" fill="hold">
                                          <p:stCondLst>
                                            <p:cond delay="0"/>
                                          </p:stCondLst>
                                        </p:cTn>
                                        <p:tgtEl>
                                          <p:spTgt spid="355"/>
                                        </p:tgtEl>
                                        <p:attrNameLst>
                                          <p:attrName>style.visibility</p:attrName>
                                        </p:attrNameLst>
                                      </p:cBhvr>
                                      <p:to>
                                        <p:strVal val="visible"/>
                                      </p:to>
                                    </p:set>
                                    <p:animEffect filter="fade" transition="in">
                                      <p:cBhvr>
                                        <p:cTn dur="1"/>
                                        <p:tgtEl>
                                          <p:spTgt spid="3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1"/>
                                        <p:tgtEl>
                                          <p:spTgt spid="356"/>
                                        </p:tgtEl>
                                      </p:cBhvr>
                                    </p:animEffect>
                                  </p:childTnLst>
                                </p:cTn>
                              </p:par>
                              <p:par>
                                <p:cTn fill="hold" nodeType="withEffect" presetClass="entr" presetID="10" presetSubtype="0">
                                  <p:stCondLst>
                                    <p:cond delay="0"/>
                                  </p:stCondLst>
                                  <p:childTnLst>
                                    <p:set>
                                      <p:cBhvr>
                                        <p:cTn dur="1" fill="hold">
                                          <p:stCondLst>
                                            <p:cond delay="0"/>
                                          </p:stCondLst>
                                        </p:cTn>
                                        <p:tgtEl>
                                          <p:spTgt spid="358"/>
                                        </p:tgtEl>
                                        <p:attrNameLst>
                                          <p:attrName>style.visibility</p:attrName>
                                        </p:attrNameLst>
                                      </p:cBhvr>
                                      <p:to>
                                        <p:strVal val="visible"/>
                                      </p:to>
                                    </p:set>
                                    <p:animEffect filter="fade" transition="in">
                                      <p:cBhvr>
                                        <p:cTn dur="1"/>
                                        <p:tgtEl>
                                          <p:spTgt spid="3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gtEl>
                                        <p:attrNameLst>
                                          <p:attrName>style.visibility</p:attrName>
                                        </p:attrNameLst>
                                      </p:cBhvr>
                                      <p:to>
                                        <p:strVal val="visible"/>
                                      </p:to>
                                    </p:set>
                                    <p:animEffect filter="fade" transition="in">
                                      <p:cBhvr>
                                        <p:cTn dur="1"/>
                                        <p:tgtEl>
                                          <p:spTgt spid="360"/>
                                        </p:tgtEl>
                                      </p:cBhvr>
                                    </p:animEffect>
                                  </p:childTnLst>
                                </p:cTn>
                              </p:par>
                              <p:par>
                                <p:cTn fill="hold" nodeType="withEffect" presetClass="entr" presetID="10" presetSubtype="0">
                                  <p:stCondLst>
                                    <p:cond delay="0"/>
                                  </p:stCondLst>
                                  <p:childTnLst>
                                    <p:set>
                                      <p:cBhvr>
                                        <p:cTn dur="1" fill="hold">
                                          <p:stCondLst>
                                            <p:cond delay="0"/>
                                          </p:stCondLst>
                                        </p:cTn>
                                        <p:tgtEl>
                                          <p:spTgt spid="364"/>
                                        </p:tgtEl>
                                        <p:attrNameLst>
                                          <p:attrName>style.visibility</p:attrName>
                                        </p:attrNameLst>
                                      </p:cBhvr>
                                      <p:to>
                                        <p:strVal val="visible"/>
                                      </p:to>
                                    </p:set>
                                    <p:animEffect filter="fade" transition="in">
                                      <p:cBhvr>
                                        <p:cTn dur="1"/>
                                        <p:tgtEl>
                                          <p:spTgt spid="364"/>
                                        </p:tgtEl>
                                      </p:cBhvr>
                                    </p:animEffect>
                                  </p:childTnLst>
                                </p:cTn>
                              </p:par>
                              <p:par>
                                <p:cTn fill="hold" nodeType="withEffect" presetClass="entr" presetID="10" presetSubtype="0">
                                  <p:stCondLst>
                                    <p:cond delay="0"/>
                                  </p:stCondLst>
                                  <p:childTnLst>
                                    <p:set>
                                      <p:cBhvr>
                                        <p:cTn dur="1" fill="hold">
                                          <p:stCondLst>
                                            <p:cond delay="0"/>
                                          </p:stCondLst>
                                        </p:cTn>
                                        <p:tgtEl>
                                          <p:spTgt spid="365"/>
                                        </p:tgtEl>
                                        <p:attrNameLst>
                                          <p:attrName>style.visibility</p:attrName>
                                        </p:attrNameLst>
                                      </p:cBhvr>
                                      <p:to>
                                        <p:strVal val="visible"/>
                                      </p:to>
                                    </p:set>
                                    <p:animEffect filter="fade" transition="in">
                                      <p:cBhvr>
                                        <p:cTn dur="1"/>
                                        <p:tgtEl>
                                          <p:spTgt spid="365"/>
                                        </p:tgtEl>
                                      </p:cBhvr>
                                    </p:animEffect>
                                  </p:childTnLst>
                                </p:cTn>
                              </p:par>
                              <p:par>
                                <p:cTn fill="hold" nodeType="withEffect" presetClass="entr" presetID="10" presetSubtype="0">
                                  <p:stCondLst>
                                    <p:cond delay="0"/>
                                  </p:stCondLst>
                                  <p:childTnLst>
                                    <p:set>
                                      <p:cBhvr>
                                        <p:cTn dur="1" fill="hold">
                                          <p:stCondLst>
                                            <p:cond delay="0"/>
                                          </p:stCondLst>
                                        </p:cTn>
                                        <p:tgtEl>
                                          <p:spTgt spid="361"/>
                                        </p:tgtEl>
                                        <p:attrNameLst>
                                          <p:attrName>style.visibility</p:attrName>
                                        </p:attrNameLst>
                                      </p:cBhvr>
                                      <p:to>
                                        <p:strVal val="visible"/>
                                      </p:to>
                                    </p:set>
                                    <p:animEffect filter="fade" transition="in">
                                      <p:cBhvr>
                                        <p:cTn dur="1"/>
                                        <p:tgtEl>
                                          <p:spTgt spid="3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7"/>
                                        </p:tgtEl>
                                        <p:attrNameLst>
                                          <p:attrName>style.visibility</p:attrName>
                                        </p:attrNameLst>
                                      </p:cBhvr>
                                      <p:to>
                                        <p:strVal val="visible"/>
                                      </p:to>
                                    </p:set>
                                    <p:animEffect filter="fade" transition="in">
                                      <p:cBhvr>
                                        <p:cTn dur="1"/>
                                        <p:tgtEl>
                                          <p:spTgt spid="367"/>
                                        </p:tgtEl>
                                      </p:cBhvr>
                                    </p:animEffect>
                                  </p:childTnLst>
                                </p:cTn>
                              </p:par>
                              <p:par>
                                <p:cTn fill="hold" nodeType="withEffect" presetClass="entr" presetID="10" presetSubtype="0">
                                  <p:stCondLst>
                                    <p:cond delay="0"/>
                                  </p:stCondLst>
                                  <p:childTnLst>
                                    <p:set>
                                      <p:cBhvr>
                                        <p:cTn dur="1" fill="hold">
                                          <p:stCondLst>
                                            <p:cond delay="0"/>
                                          </p:stCondLst>
                                        </p:cTn>
                                        <p:tgtEl>
                                          <p:spTgt spid="368"/>
                                        </p:tgtEl>
                                        <p:attrNameLst>
                                          <p:attrName>style.visibility</p:attrName>
                                        </p:attrNameLst>
                                      </p:cBhvr>
                                      <p:to>
                                        <p:strVal val="visible"/>
                                      </p:to>
                                    </p:set>
                                    <p:animEffect filter="fade" transition="in">
                                      <p:cBhvr>
                                        <p:cTn dur="1"/>
                                        <p:tgtEl>
                                          <p:spTgt spid="368"/>
                                        </p:tgtEl>
                                      </p:cBhvr>
                                    </p:animEffect>
                                  </p:childTnLst>
                                </p:cTn>
                              </p:par>
                              <p:par>
                                <p:cTn fill="hold" nodeType="withEffect" presetClass="entr" presetID="10" presetSubtype="0">
                                  <p:stCondLst>
                                    <p:cond delay="0"/>
                                  </p:stCondLst>
                                  <p:childTnLst>
                                    <p:set>
                                      <p:cBhvr>
                                        <p:cTn dur="1" fill="hold">
                                          <p:stCondLst>
                                            <p:cond delay="0"/>
                                          </p:stCondLst>
                                        </p:cTn>
                                        <p:tgtEl>
                                          <p:spTgt spid="369"/>
                                        </p:tgtEl>
                                        <p:attrNameLst>
                                          <p:attrName>style.visibility</p:attrName>
                                        </p:attrNameLst>
                                      </p:cBhvr>
                                      <p:to>
                                        <p:strVal val="visible"/>
                                      </p:to>
                                    </p:set>
                                    <p:animEffect filter="fade" transition="in">
                                      <p:cBhvr>
                                        <p:cTn dur="1"/>
                                        <p:tgtEl>
                                          <p:spTgt spid="369"/>
                                        </p:tgtEl>
                                      </p:cBhvr>
                                    </p:animEffect>
                                  </p:childTnLst>
                                </p:cTn>
                              </p:par>
                              <p:par>
                                <p:cTn fill="hold" nodeType="withEffect" presetClass="entr" presetID="10" presetSubtype="0">
                                  <p:stCondLst>
                                    <p:cond delay="0"/>
                                  </p:stCondLst>
                                  <p:childTnLst>
                                    <p:set>
                                      <p:cBhvr>
                                        <p:cTn dur="1" fill="hold">
                                          <p:stCondLst>
                                            <p:cond delay="0"/>
                                          </p:stCondLst>
                                        </p:cTn>
                                        <p:tgtEl>
                                          <p:spTgt spid="370"/>
                                        </p:tgtEl>
                                        <p:attrNameLst>
                                          <p:attrName>style.visibility</p:attrName>
                                        </p:attrNameLst>
                                      </p:cBhvr>
                                      <p:to>
                                        <p:strVal val="visible"/>
                                      </p:to>
                                    </p:set>
                                    <p:animEffect filter="fade" transition="in">
                                      <p:cBhvr>
                                        <p:cTn dur="1"/>
                                        <p:tgtEl>
                                          <p:spTgt spid="3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
                                        </p:tgtEl>
                                        <p:attrNameLst>
                                          <p:attrName>style.visibility</p:attrName>
                                        </p:attrNameLst>
                                      </p:cBhvr>
                                      <p:to>
                                        <p:strVal val="visible"/>
                                      </p:to>
                                    </p:set>
                                    <p:animEffect filter="fade" transition="in">
                                      <p:cBhvr>
                                        <p:cTn dur="1"/>
                                        <p:tgtEl>
                                          <p:spTgt spid="347"/>
                                        </p:tgtEl>
                                      </p:cBhvr>
                                    </p:animEffect>
                                  </p:childTnLst>
                                </p:cTn>
                              </p:par>
                              <p:par>
                                <p:cTn fill="hold" nodeType="withEffect" presetClass="entr" presetID="10" presetSubtype="0">
                                  <p:stCondLst>
                                    <p:cond delay="0"/>
                                  </p:stCondLst>
                                  <p:childTnLst>
                                    <p:set>
                                      <p:cBhvr>
                                        <p:cTn dur="1" fill="hold">
                                          <p:stCondLst>
                                            <p:cond delay="0"/>
                                          </p:stCondLst>
                                        </p:cTn>
                                        <p:tgtEl>
                                          <p:spTgt spid="357"/>
                                        </p:tgtEl>
                                        <p:attrNameLst>
                                          <p:attrName>style.visibility</p:attrName>
                                        </p:attrNameLst>
                                      </p:cBhvr>
                                      <p:to>
                                        <p:strVal val="visible"/>
                                      </p:to>
                                    </p:set>
                                    <p:animEffect filter="fade" transition="in">
                                      <p:cBhvr>
                                        <p:cTn dur="1"/>
                                        <p:tgtEl>
                                          <p:spTgt spid="357"/>
                                        </p:tgtEl>
                                      </p:cBhvr>
                                    </p:animEffect>
                                  </p:childTnLst>
                                </p:cTn>
                              </p:par>
                              <p:par>
                                <p:cTn fill="hold" nodeType="with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1"/>
                                        <p:tgtEl>
                                          <p:spTgt spid="359"/>
                                        </p:tgtEl>
                                      </p:cBhvr>
                                    </p:animEffect>
                                  </p:childTnLst>
                                </p:cTn>
                              </p:par>
                              <p:par>
                                <p:cTn fill="hold" nodeType="withEffect" presetClass="entr" presetID="10" presetSubtype="0">
                                  <p:stCondLst>
                                    <p:cond delay="0"/>
                                  </p:stCondLst>
                                  <p:childTnLst>
                                    <p:set>
                                      <p:cBhvr>
                                        <p:cTn dur="1" fill="hold">
                                          <p:stCondLst>
                                            <p:cond delay="0"/>
                                          </p:stCondLst>
                                        </p:cTn>
                                        <p:tgtEl>
                                          <p:spTgt spid="362"/>
                                        </p:tgtEl>
                                        <p:attrNameLst>
                                          <p:attrName>style.visibility</p:attrName>
                                        </p:attrNameLst>
                                      </p:cBhvr>
                                      <p:to>
                                        <p:strVal val="visible"/>
                                      </p:to>
                                    </p:set>
                                    <p:animEffect filter="fade" transition="in">
                                      <p:cBhvr>
                                        <p:cTn dur="1"/>
                                        <p:tgtEl>
                                          <p:spTgt spid="362"/>
                                        </p:tgtEl>
                                      </p:cBhvr>
                                    </p:animEffect>
                                  </p:childTnLst>
                                </p:cTn>
                              </p:par>
                              <p:par>
                                <p:cTn fill="hold" nodeType="withEffect" presetClass="entr" presetID="10" presetSubtype="0">
                                  <p:stCondLst>
                                    <p:cond delay="0"/>
                                  </p:stCondLst>
                                  <p:childTnLst>
                                    <p:set>
                                      <p:cBhvr>
                                        <p:cTn dur="1" fill="hold">
                                          <p:stCondLst>
                                            <p:cond delay="0"/>
                                          </p:stCondLst>
                                        </p:cTn>
                                        <p:tgtEl>
                                          <p:spTgt spid="363"/>
                                        </p:tgtEl>
                                        <p:attrNameLst>
                                          <p:attrName>style.visibility</p:attrName>
                                        </p:attrNameLst>
                                      </p:cBhvr>
                                      <p:to>
                                        <p:strVal val="visible"/>
                                      </p:to>
                                    </p:set>
                                    <p:animEffect filter="fade" transition="in">
                                      <p:cBhvr>
                                        <p:cTn dur="1"/>
                                        <p:tgtEl>
                                          <p:spTgt spid="363"/>
                                        </p:tgtEl>
                                      </p:cBhvr>
                                    </p:animEffect>
                                  </p:childTnLst>
                                </p:cTn>
                              </p:par>
                              <p:par>
                                <p:cTn fill="hold" nodeType="withEffect" presetClass="entr" presetID="10" presetSubtype="0">
                                  <p:stCondLst>
                                    <p:cond delay="0"/>
                                  </p:stCondLst>
                                  <p:childTnLst>
                                    <p:set>
                                      <p:cBhvr>
                                        <p:cTn dur="1" fill="hold">
                                          <p:stCondLst>
                                            <p:cond delay="0"/>
                                          </p:stCondLst>
                                        </p:cTn>
                                        <p:tgtEl>
                                          <p:spTgt spid="366"/>
                                        </p:tgtEl>
                                        <p:attrNameLst>
                                          <p:attrName>style.visibility</p:attrName>
                                        </p:attrNameLst>
                                      </p:cBhvr>
                                      <p:to>
                                        <p:strVal val="visible"/>
                                      </p:to>
                                    </p:set>
                                    <p:animEffect filter="fade" transition="in">
                                      <p:cBhvr>
                                        <p:cTn dur="1"/>
                                        <p:tgtEl>
                                          <p:spTgt spid="3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Behavior Modeling</a:t>
            </a:r>
            <a:endParaRPr/>
          </a:p>
        </p:txBody>
      </p:sp>
      <p:sp>
        <p:nvSpPr>
          <p:cNvPr id="99" name="Google Shape;99;p1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Abstraction</a:t>
            </a:r>
            <a:r>
              <a:rPr lang="sv-SE"/>
              <a:t> - simplify a problem by identifying and focusing </a:t>
            </a:r>
            <a:r>
              <a:rPr b="1" i="1" lang="sv-SE"/>
              <a:t>only</a:t>
            </a:r>
            <a:r>
              <a:rPr lang="sv-SE"/>
              <a:t> on important aspects.</a:t>
            </a:r>
            <a:endParaRPr/>
          </a:p>
          <a:p>
            <a:pPr indent="-368300" lvl="1" marL="914400" rtl="0" algn="l">
              <a:spcBef>
                <a:spcPts val="500"/>
              </a:spcBef>
              <a:spcAft>
                <a:spcPts val="0"/>
              </a:spcAft>
              <a:buSzPts val="2200"/>
              <a:buChar char="•"/>
            </a:pPr>
            <a:r>
              <a:rPr lang="sv-SE"/>
              <a:t>Solve a simpler problem, then apply to the big problem.</a:t>
            </a:r>
            <a:endParaRPr/>
          </a:p>
          <a:p>
            <a:pPr indent="-393700" lvl="0" marL="457200" rtl="0" algn="l">
              <a:spcBef>
                <a:spcPts val="1000"/>
              </a:spcBef>
              <a:spcAft>
                <a:spcPts val="0"/>
              </a:spcAft>
              <a:buSzPts val="2600"/>
              <a:buChar char="•"/>
            </a:pPr>
            <a:r>
              <a:rPr lang="sv-SE"/>
              <a:t>A </a:t>
            </a:r>
            <a:r>
              <a:rPr b="1" lang="sv-SE"/>
              <a:t>model</a:t>
            </a:r>
            <a:r>
              <a:rPr lang="sv-SE"/>
              <a:t> is a simplified representation of an artifact, focusing on one facet of that artifact.</a:t>
            </a:r>
            <a:endParaRPr/>
          </a:p>
          <a:p>
            <a:pPr indent="-368300" lvl="1" marL="914400" rtl="0" algn="l">
              <a:spcBef>
                <a:spcPts val="500"/>
              </a:spcBef>
              <a:spcAft>
                <a:spcPts val="0"/>
              </a:spcAft>
              <a:buSzPts val="2200"/>
              <a:buChar char="•"/>
            </a:pPr>
            <a:r>
              <a:rPr lang="sv-SE"/>
              <a:t>The model ignores all other elements of that artifact.</a:t>
            </a:r>
            <a:endParaRPr/>
          </a:p>
        </p:txBody>
      </p:sp>
      <p:sp>
        <p:nvSpPr>
          <p:cNvPr id="100" name="Google Shape;100;p1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 Secret Panel Controller</a:t>
            </a:r>
            <a:endParaRPr/>
          </a:p>
        </p:txBody>
      </p:sp>
      <p:sp>
        <p:nvSpPr>
          <p:cNvPr id="377" name="Google Shape;377;p4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b="1" lang="sv-SE" sz="2400"/>
              <a:t>You must design a state machine for the controller of a secret panel in Dracula’s castle. </a:t>
            </a:r>
            <a:endParaRPr sz="2400"/>
          </a:p>
          <a:p>
            <a:pPr indent="0" lvl="0" marL="0" marR="0" rtl="0" algn="l">
              <a:lnSpc>
                <a:spcPct val="100000"/>
              </a:lnSpc>
              <a:spcBef>
                <a:spcPts val="600"/>
              </a:spcBef>
              <a:spcAft>
                <a:spcPts val="0"/>
              </a:spcAft>
              <a:buNone/>
            </a:pPr>
            <a:r>
              <a:rPr lang="sv-SE" sz="2000"/>
              <a:t>Dracula wants to keep his valuables in a safe that’s hard to find. So, to reveal the lock to the safe, Dracula must remove a strategic candle from its holder. This will reveal the lock only if the door is closed. Once Dracula can see the lock, he can insert his key to open the safe. For extra safety, the safe can only be opened if he replaces the candle first. If someone attempts to open the safe without replacing the candle, a monster is unleashed.</a:t>
            </a:r>
            <a:endParaRPr sz="2000"/>
          </a:p>
        </p:txBody>
      </p:sp>
      <p:sp>
        <p:nvSpPr>
          <p:cNvPr id="378" name="Google Shape;378;p4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379" name="Google Shape;379;p44"/>
          <p:cNvSpPr/>
          <p:nvPr/>
        </p:nvSpPr>
        <p:spPr>
          <a:xfrm>
            <a:off x="468900" y="4425375"/>
            <a:ext cx="2792400" cy="41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Take a short break if needed.</a:t>
            </a:r>
            <a:endParaRPr b="1"/>
          </a:p>
        </p:txBody>
      </p:sp>
      <p:sp>
        <p:nvSpPr>
          <p:cNvPr id="380" name="Google Shape;380;p44"/>
          <p:cNvSpPr/>
          <p:nvPr/>
        </p:nvSpPr>
        <p:spPr>
          <a:xfrm>
            <a:off x="4714225" y="4425375"/>
            <a:ext cx="2792400" cy="41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u="sng">
                <a:solidFill>
                  <a:schemeClr val="hlink"/>
                </a:solidFill>
                <a:hlinkClick r:id="rId3"/>
              </a:rPr>
              <a:t>https://bit.ly/3bEfc0J</a:t>
            </a:r>
            <a:r>
              <a:rPr lang="sv-SE"/>
              <a:t> (Problem 1)</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4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Solution</a:t>
            </a:r>
            <a:endParaRPr/>
          </a:p>
        </p:txBody>
      </p:sp>
      <p:sp>
        <p:nvSpPr>
          <p:cNvPr id="386" name="Google Shape;386;p45"/>
          <p:cNvSpPr/>
          <p:nvPr/>
        </p:nvSpPr>
        <p:spPr>
          <a:xfrm>
            <a:off x="1793800" y="2731481"/>
            <a:ext cx="1228800" cy="37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Wait</a:t>
            </a:r>
            <a:endParaRPr/>
          </a:p>
        </p:txBody>
      </p:sp>
      <p:sp>
        <p:nvSpPr>
          <p:cNvPr id="387" name="Google Shape;387;p45"/>
          <p:cNvSpPr/>
          <p:nvPr/>
        </p:nvSpPr>
        <p:spPr>
          <a:xfrm>
            <a:off x="528900" y="2839256"/>
            <a:ext cx="218100" cy="156000"/>
          </a:xfrm>
          <a:prstGeom prst="ellipse">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8" name="Google Shape;388;p45"/>
          <p:cNvCxnSpPr>
            <a:stCxn id="387" idx="6"/>
            <a:endCxn id="386" idx="1"/>
          </p:cNvCxnSpPr>
          <p:nvPr/>
        </p:nvCxnSpPr>
        <p:spPr>
          <a:xfrm>
            <a:off x="747000" y="2917256"/>
            <a:ext cx="1046700" cy="0"/>
          </a:xfrm>
          <a:prstGeom prst="straightConnector1">
            <a:avLst/>
          </a:prstGeom>
          <a:noFill/>
          <a:ln cap="flat" cmpd="sng" w="19050">
            <a:solidFill>
              <a:schemeClr val="dk2"/>
            </a:solidFill>
            <a:prstDash val="solid"/>
            <a:round/>
            <a:headEnd len="med" w="med" type="none"/>
            <a:tailEnd len="med" w="med" type="triangle"/>
          </a:ln>
        </p:spPr>
      </p:cxnSp>
      <p:sp>
        <p:nvSpPr>
          <p:cNvPr id="389" name="Google Shape;389;p45"/>
          <p:cNvSpPr/>
          <p:nvPr/>
        </p:nvSpPr>
        <p:spPr>
          <a:xfrm>
            <a:off x="6029275" y="1626731"/>
            <a:ext cx="1228800" cy="37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Open</a:t>
            </a:r>
            <a:endParaRPr/>
          </a:p>
        </p:txBody>
      </p:sp>
      <p:sp>
        <p:nvSpPr>
          <p:cNvPr id="390" name="Google Shape;390;p45"/>
          <p:cNvSpPr/>
          <p:nvPr/>
        </p:nvSpPr>
        <p:spPr>
          <a:xfrm>
            <a:off x="6029275" y="2731481"/>
            <a:ext cx="1228800" cy="37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Lock Revealed</a:t>
            </a:r>
            <a:endParaRPr/>
          </a:p>
        </p:txBody>
      </p:sp>
      <p:sp>
        <p:nvSpPr>
          <p:cNvPr id="391" name="Google Shape;391;p45"/>
          <p:cNvSpPr/>
          <p:nvPr/>
        </p:nvSpPr>
        <p:spPr>
          <a:xfrm>
            <a:off x="6029275" y="3808556"/>
            <a:ext cx="1228800" cy="37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Monster Unleashed</a:t>
            </a:r>
            <a:endParaRPr/>
          </a:p>
        </p:txBody>
      </p:sp>
      <p:cxnSp>
        <p:nvCxnSpPr>
          <p:cNvPr id="392" name="Google Shape;392;p45"/>
          <p:cNvCxnSpPr>
            <a:stCxn id="386" idx="3"/>
            <a:endCxn id="390" idx="1"/>
          </p:cNvCxnSpPr>
          <p:nvPr/>
        </p:nvCxnSpPr>
        <p:spPr>
          <a:xfrm>
            <a:off x="3022600" y="2917331"/>
            <a:ext cx="3006600" cy="0"/>
          </a:xfrm>
          <a:prstGeom prst="straightConnector1">
            <a:avLst/>
          </a:prstGeom>
          <a:noFill/>
          <a:ln cap="flat" cmpd="sng" w="19050">
            <a:solidFill>
              <a:schemeClr val="dk2"/>
            </a:solidFill>
            <a:prstDash val="solid"/>
            <a:round/>
            <a:headEnd len="med" w="med" type="none"/>
            <a:tailEnd len="med" w="med" type="triangle"/>
          </a:ln>
        </p:spPr>
      </p:cxnSp>
      <p:sp>
        <p:nvSpPr>
          <p:cNvPr id="393" name="Google Shape;393;p45"/>
          <p:cNvSpPr txBox="1"/>
          <p:nvPr/>
        </p:nvSpPr>
        <p:spPr>
          <a:xfrm>
            <a:off x="3072225" y="2490000"/>
            <a:ext cx="2796300" cy="27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candle removed [door closed] / reveal lock</a:t>
            </a:r>
            <a:endParaRPr/>
          </a:p>
        </p:txBody>
      </p:sp>
      <p:cxnSp>
        <p:nvCxnSpPr>
          <p:cNvPr id="394" name="Google Shape;394;p45"/>
          <p:cNvCxnSpPr>
            <a:stCxn id="390" idx="0"/>
            <a:endCxn id="389" idx="2"/>
          </p:cNvCxnSpPr>
          <p:nvPr/>
        </p:nvCxnSpPr>
        <p:spPr>
          <a:xfrm rot="10800000">
            <a:off x="6643675" y="1998581"/>
            <a:ext cx="0" cy="732900"/>
          </a:xfrm>
          <a:prstGeom prst="straightConnector1">
            <a:avLst/>
          </a:prstGeom>
          <a:noFill/>
          <a:ln cap="flat" cmpd="sng" w="19050">
            <a:solidFill>
              <a:schemeClr val="dk2"/>
            </a:solidFill>
            <a:prstDash val="solid"/>
            <a:round/>
            <a:headEnd len="med" w="med" type="none"/>
            <a:tailEnd len="med" w="med" type="triangle"/>
          </a:ln>
        </p:spPr>
      </p:cxnSp>
      <p:sp>
        <p:nvSpPr>
          <p:cNvPr id="395" name="Google Shape;395;p45"/>
          <p:cNvSpPr txBox="1"/>
          <p:nvPr/>
        </p:nvSpPr>
        <p:spPr>
          <a:xfrm>
            <a:off x="6798550" y="2088619"/>
            <a:ext cx="2190300" cy="5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key turned [candle in] / open safe</a:t>
            </a:r>
            <a:endParaRPr/>
          </a:p>
        </p:txBody>
      </p:sp>
      <p:cxnSp>
        <p:nvCxnSpPr>
          <p:cNvPr id="396" name="Google Shape;396;p45"/>
          <p:cNvCxnSpPr>
            <a:stCxn id="389" idx="1"/>
            <a:endCxn id="386" idx="0"/>
          </p:cNvCxnSpPr>
          <p:nvPr/>
        </p:nvCxnSpPr>
        <p:spPr>
          <a:xfrm flipH="1">
            <a:off x="2408275" y="1812581"/>
            <a:ext cx="3621000" cy="918900"/>
          </a:xfrm>
          <a:prstGeom prst="straightConnector1">
            <a:avLst/>
          </a:prstGeom>
          <a:noFill/>
          <a:ln cap="flat" cmpd="sng" w="19050">
            <a:solidFill>
              <a:schemeClr val="dk2"/>
            </a:solidFill>
            <a:prstDash val="solid"/>
            <a:round/>
            <a:headEnd len="med" w="med" type="none"/>
            <a:tailEnd len="med" w="med" type="triangle"/>
          </a:ln>
        </p:spPr>
      </p:cxnSp>
      <p:sp>
        <p:nvSpPr>
          <p:cNvPr id="397" name="Google Shape;397;p45"/>
          <p:cNvSpPr txBox="1"/>
          <p:nvPr/>
        </p:nvSpPr>
        <p:spPr>
          <a:xfrm>
            <a:off x="3022600" y="1739269"/>
            <a:ext cx="1902900" cy="34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safe closed / close panel</a:t>
            </a:r>
            <a:endParaRPr/>
          </a:p>
        </p:txBody>
      </p:sp>
      <p:cxnSp>
        <p:nvCxnSpPr>
          <p:cNvPr id="398" name="Google Shape;398;p45"/>
          <p:cNvCxnSpPr>
            <a:stCxn id="390" idx="2"/>
            <a:endCxn id="391" idx="0"/>
          </p:cNvCxnSpPr>
          <p:nvPr/>
        </p:nvCxnSpPr>
        <p:spPr>
          <a:xfrm>
            <a:off x="6643675" y="3103181"/>
            <a:ext cx="0" cy="705300"/>
          </a:xfrm>
          <a:prstGeom prst="straightConnector1">
            <a:avLst/>
          </a:prstGeom>
          <a:noFill/>
          <a:ln cap="flat" cmpd="sng" w="19050">
            <a:solidFill>
              <a:schemeClr val="dk2"/>
            </a:solidFill>
            <a:prstDash val="solid"/>
            <a:round/>
            <a:headEnd len="med" w="med" type="none"/>
            <a:tailEnd len="med" w="med" type="triangle"/>
          </a:ln>
        </p:spPr>
      </p:cxnSp>
      <p:sp>
        <p:nvSpPr>
          <p:cNvPr id="399" name="Google Shape;399;p45"/>
          <p:cNvSpPr txBox="1"/>
          <p:nvPr/>
        </p:nvSpPr>
        <p:spPr>
          <a:xfrm>
            <a:off x="6798550" y="3168994"/>
            <a:ext cx="2190300" cy="5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key turned [candle out] / release monster</a:t>
            </a:r>
            <a:endParaRPr/>
          </a:p>
        </p:txBody>
      </p:sp>
      <p:sp>
        <p:nvSpPr>
          <p:cNvPr id="400" name="Google Shape;400;p4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4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07" name="Google Shape;407;p46"/>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Model Coverage Criteria</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 Creation</a:t>
            </a:r>
            <a:endParaRPr/>
          </a:p>
        </p:txBody>
      </p:sp>
      <p:sp>
        <p:nvSpPr>
          <p:cNvPr id="413" name="Google Shape;413;p4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Test cases created from models can be applied to the real program.</a:t>
            </a:r>
            <a:endParaRPr/>
          </a:p>
          <a:p>
            <a:pPr indent="-368300" lvl="1" marL="914400" rtl="0" algn="l">
              <a:spcBef>
                <a:spcPts val="500"/>
              </a:spcBef>
              <a:spcAft>
                <a:spcPts val="0"/>
              </a:spcAft>
              <a:buSzPts val="2200"/>
              <a:buChar char="•"/>
            </a:pPr>
            <a:r>
              <a:rPr lang="sv-SE"/>
              <a:t>Events translated into method/api calls.</a:t>
            </a:r>
            <a:endParaRPr/>
          </a:p>
          <a:p>
            <a:pPr indent="-368300" lvl="1" marL="914400" rtl="0" algn="l">
              <a:spcBef>
                <a:spcPts val="500"/>
              </a:spcBef>
              <a:spcAft>
                <a:spcPts val="0"/>
              </a:spcAft>
              <a:buSzPts val="2200"/>
              <a:buChar char="•"/>
            </a:pPr>
            <a:r>
              <a:rPr lang="sv-SE"/>
              <a:t>Output, when abstracted, should match model output.</a:t>
            </a:r>
            <a:endParaRPr/>
          </a:p>
          <a:p>
            <a:pPr indent="-393700" lvl="0" marL="457200" rtl="0" algn="l">
              <a:spcBef>
                <a:spcPts val="1000"/>
              </a:spcBef>
              <a:spcAft>
                <a:spcPts val="0"/>
              </a:spcAft>
              <a:buSzPts val="2600"/>
              <a:buChar char="•"/>
            </a:pPr>
            <a:r>
              <a:rPr lang="sv-SE"/>
              <a:t>Model coverage is one form of requirements coverage. Tests should be effective for verification.</a:t>
            </a:r>
            <a:endParaRPr/>
          </a:p>
          <a:p>
            <a:pPr indent="-368300" lvl="1" marL="914400" rtl="0" algn="l">
              <a:spcBef>
                <a:spcPts val="500"/>
              </a:spcBef>
              <a:spcAft>
                <a:spcPts val="0"/>
              </a:spcAft>
              <a:buSzPts val="2200"/>
              <a:buChar char="•"/>
            </a:pPr>
            <a:r>
              <a:rPr lang="sv-SE"/>
              <a:t>Exercises stateful behavior thoroughly.</a:t>
            </a:r>
            <a:endParaRPr/>
          </a:p>
          <a:p>
            <a:pPr indent="-368300" lvl="1" marL="914400" rtl="0" algn="l">
              <a:spcBef>
                <a:spcPts val="500"/>
              </a:spcBef>
              <a:spcAft>
                <a:spcPts val="0"/>
              </a:spcAft>
              <a:buSzPts val="2200"/>
              <a:buChar char="•"/>
            </a:pPr>
            <a:r>
              <a:rPr lang="sv-SE"/>
              <a:t>Coverage criteria based on states, transitions, paths.</a:t>
            </a:r>
            <a:endParaRPr/>
          </a:p>
        </p:txBody>
      </p:sp>
      <p:sp>
        <p:nvSpPr>
          <p:cNvPr id="414" name="Google Shape;414;p4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4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State Coverage</a:t>
            </a:r>
            <a:endParaRPr/>
          </a:p>
        </p:txBody>
      </p:sp>
      <p:sp>
        <p:nvSpPr>
          <p:cNvPr id="420" name="Google Shape;420;p4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Each state must be reached by test cases.</a:t>
            </a:r>
            <a:endParaRPr b="1"/>
          </a:p>
          <a:p>
            <a:pPr indent="-368300" lvl="1" marL="914400" rtl="0" algn="l">
              <a:spcBef>
                <a:spcPts val="500"/>
              </a:spcBef>
              <a:spcAft>
                <a:spcPts val="0"/>
              </a:spcAft>
              <a:buSzPts val="2200"/>
              <a:buChar char="•"/>
            </a:pPr>
            <a:r>
              <a:rPr lang="sv-SE"/>
              <a:t>Like statement coverage - unless model has been placed in each state, faults cannot be revealed.</a:t>
            </a:r>
            <a:endParaRPr/>
          </a:p>
          <a:p>
            <a:pPr indent="-368300" lvl="1" marL="914400" rtl="0" algn="l">
              <a:spcBef>
                <a:spcPts val="500"/>
              </a:spcBef>
              <a:spcAft>
                <a:spcPts val="0"/>
              </a:spcAft>
              <a:buSzPts val="2200"/>
              <a:buChar char="•"/>
            </a:pPr>
            <a:r>
              <a:rPr b="1" lang="sv-SE"/>
              <a:t>Num. of Covered States / Number of States</a:t>
            </a:r>
            <a:endParaRPr b="1"/>
          </a:p>
          <a:p>
            <a:pPr indent="-393700" lvl="0" marL="457200" rtl="0" algn="l">
              <a:spcBef>
                <a:spcPts val="1000"/>
              </a:spcBef>
              <a:spcAft>
                <a:spcPts val="0"/>
              </a:spcAft>
              <a:buSzPts val="2600"/>
              <a:buChar char="•"/>
            </a:pPr>
            <a:r>
              <a:rPr lang="sv-SE"/>
              <a:t>Easy to understand and obtain, but low fault-revealing power.</a:t>
            </a:r>
            <a:endParaRPr/>
          </a:p>
          <a:p>
            <a:pPr indent="-368300" lvl="1" marL="914400" rtl="0" algn="l">
              <a:spcBef>
                <a:spcPts val="500"/>
              </a:spcBef>
              <a:spcAft>
                <a:spcPts val="0"/>
              </a:spcAft>
              <a:buSzPts val="2200"/>
              <a:buChar char="•"/>
            </a:pPr>
            <a:r>
              <a:rPr lang="sv-SE"/>
              <a:t>The software takes action during transitions, and most states can be reached through multiple transitions.</a:t>
            </a:r>
            <a:endParaRPr/>
          </a:p>
        </p:txBody>
      </p:sp>
      <p:sp>
        <p:nvSpPr>
          <p:cNvPr id="421" name="Google Shape;421;p4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4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Transition Coverage</a:t>
            </a:r>
            <a:endParaRPr/>
          </a:p>
        </p:txBody>
      </p:sp>
      <p:sp>
        <p:nvSpPr>
          <p:cNvPr id="427" name="Google Shape;427;p4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A transition specifies a pre/post-condition.</a:t>
            </a:r>
            <a:endParaRPr/>
          </a:p>
          <a:p>
            <a:pPr indent="-419100" lvl="1" marL="914400" marR="0" rtl="0" algn="l">
              <a:lnSpc>
                <a:spcPct val="100000"/>
              </a:lnSpc>
              <a:spcBef>
                <a:spcPts val="0"/>
              </a:spcBef>
              <a:spcAft>
                <a:spcPts val="0"/>
              </a:spcAft>
              <a:buClr>
                <a:schemeClr val="dk1"/>
              </a:buClr>
              <a:buSzPts val="3000"/>
              <a:buFont typeface="Arial"/>
              <a:buChar char="•"/>
            </a:pPr>
            <a:r>
              <a:rPr lang="sv-SE"/>
              <a:t>“If the system is in state S and sees event I, then after reacting to it, the system will be in state T.”</a:t>
            </a:r>
            <a:endParaRPr/>
          </a:p>
          <a:p>
            <a:pPr indent="-419100" lvl="1" marL="914400" marR="0" rtl="0" algn="l">
              <a:lnSpc>
                <a:spcPct val="100000"/>
              </a:lnSpc>
              <a:spcBef>
                <a:spcPts val="0"/>
              </a:spcBef>
              <a:spcAft>
                <a:spcPts val="0"/>
              </a:spcAft>
              <a:buClr>
                <a:schemeClr val="dk1"/>
              </a:buClr>
              <a:buSzPts val="3000"/>
              <a:buFont typeface="Arial"/>
              <a:buChar char="•"/>
            </a:pPr>
            <a:r>
              <a:rPr lang="sv-SE"/>
              <a:t>A faulty system could violate any of these precondition, postcondition pairs.</a:t>
            </a:r>
            <a:endParaRPr/>
          </a:p>
          <a:p>
            <a:pPr indent="-393700" lvl="0" marL="457200" marR="0" rtl="0" algn="l">
              <a:lnSpc>
                <a:spcPct val="100000"/>
              </a:lnSpc>
              <a:spcBef>
                <a:spcPts val="0"/>
              </a:spcBef>
              <a:spcAft>
                <a:spcPts val="0"/>
              </a:spcAft>
              <a:buSzPts val="2600"/>
              <a:buChar char="•"/>
            </a:pPr>
            <a:r>
              <a:rPr lang="sv-SE"/>
              <a:t>Coverage requires that every transition be covered by one or more test cases.</a:t>
            </a:r>
            <a:endParaRPr/>
          </a:p>
          <a:p>
            <a:pPr indent="-368300" lvl="1" marL="914400" marR="0" rtl="0" algn="l">
              <a:lnSpc>
                <a:spcPct val="100000"/>
              </a:lnSpc>
              <a:spcBef>
                <a:spcPts val="0"/>
              </a:spcBef>
              <a:spcAft>
                <a:spcPts val="0"/>
              </a:spcAft>
              <a:buSzPts val="2200"/>
              <a:buChar char="•"/>
            </a:pPr>
            <a:r>
              <a:rPr b="1" lang="sv-SE"/>
              <a:t>Num. Covered Transitions / Number of Transitions</a:t>
            </a:r>
            <a:endParaRPr b="1"/>
          </a:p>
        </p:txBody>
      </p:sp>
      <p:sp>
        <p:nvSpPr>
          <p:cNvPr id="428" name="Google Shape;428;p4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5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Maintenance</a:t>
            </a:r>
            <a:endParaRPr/>
          </a:p>
        </p:txBody>
      </p:sp>
      <p:pic>
        <p:nvPicPr>
          <p:cNvPr descr="scan0003.jpg" id="434" name="Google Shape;434;p50"/>
          <p:cNvPicPr preferRelativeResize="0"/>
          <p:nvPr/>
        </p:nvPicPr>
        <p:blipFill>
          <a:blip r:embed="rId3">
            <a:alphaModFix/>
          </a:blip>
          <a:stretch>
            <a:fillRect/>
          </a:stretch>
        </p:blipFill>
        <p:spPr>
          <a:xfrm>
            <a:off x="247925" y="1132851"/>
            <a:ext cx="4324075" cy="4017431"/>
          </a:xfrm>
          <a:prstGeom prst="rect">
            <a:avLst/>
          </a:prstGeom>
          <a:noFill/>
          <a:ln>
            <a:noFill/>
          </a:ln>
        </p:spPr>
      </p:pic>
      <p:sp>
        <p:nvSpPr>
          <p:cNvPr id="435" name="Google Shape;435;p50"/>
          <p:cNvSpPr txBox="1"/>
          <p:nvPr/>
        </p:nvSpPr>
        <p:spPr>
          <a:xfrm>
            <a:off x="5629500" y="753225"/>
            <a:ext cx="3147600" cy="2426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sv-SE" sz="1800"/>
              <a:t>If n</a:t>
            </a:r>
            <a:r>
              <a:rPr lang="sv-SE" sz="1800"/>
              <a:t>o “final” states, we could achieve transition coverage with one large test case.</a:t>
            </a:r>
            <a:endParaRPr sz="1800"/>
          </a:p>
          <a:p>
            <a:pPr indent="-342900" lvl="1" marL="914400" rtl="0" algn="l">
              <a:spcBef>
                <a:spcPts val="0"/>
              </a:spcBef>
              <a:spcAft>
                <a:spcPts val="0"/>
              </a:spcAft>
              <a:buSzPts val="1800"/>
              <a:buChar char="○"/>
            </a:pPr>
            <a:r>
              <a:rPr lang="sv-SE" sz="1800"/>
              <a:t>Smarter to target sections in different test cases.</a:t>
            </a:r>
            <a:endParaRPr sz="1800"/>
          </a:p>
          <a:p>
            <a:pPr indent="0" lvl="0" marL="0" rtl="0" algn="l">
              <a:spcBef>
                <a:spcPts val="0"/>
              </a:spcBef>
              <a:spcAft>
                <a:spcPts val="0"/>
              </a:spcAft>
              <a:buNone/>
            </a:pPr>
            <a:r>
              <a:t/>
            </a:r>
            <a:endParaRPr sz="1800"/>
          </a:p>
          <a:p>
            <a:pPr indent="0" lvl="0" marL="457200" rtl="0" algn="l">
              <a:spcBef>
                <a:spcPts val="0"/>
              </a:spcBef>
              <a:spcAft>
                <a:spcPts val="0"/>
              </a:spcAft>
              <a:buNone/>
            </a:pPr>
            <a:r>
              <a:t/>
            </a:r>
            <a:endParaRPr sz="1800"/>
          </a:p>
        </p:txBody>
      </p:sp>
      <p:sp>
        <p:nvSpPr>
          <p:cNvPr id="436" name="Google Shape;436;p50"/>
          <p:cNvSpPr txBox="1"/>
          <p:nvPr/>
        </p:nvSpPr>
        <p:spPr>
          <a:xfrm>
            <a:off x="4842850" y="3120550"/>
            <a:ext cx="4153200" cy="94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solidFill>
                  <a:schemeClr val="dk1"/>
                </a:solidFill>
              </a:rPr>
              <a:t>Example Paths:</a:t>
            </a:r>
            <a:endParaRPr>
              <a:solidFill>
                <a:schemeClr val="dk1"/>
              </a:solidFill>
            </a:endParaRPr>
          </a:p>
          <a:p>
            <a:pPr indent="0" lvl="0" marL="0" rtl="0" algn="l">
              <a:spcBef>
                <a:spcPts val="0"/>
              </a:spcBef>
              <a:spcAft>
                <a:spcPts val="0"/>
              </a:spcAft>
              <a:buClr>
                <a:schemeClr val="dk1"/>
              </a:buClr>
              <a:buSzPts val="1100"/>
              <a:buFont typeface="Arial"/>
              <a:buNone/>
            </a:pPr>
            <a:r>
              <a:rPr lang="sv-SE">
                <a:solidFill>
                  <a:schemeClr val="dk1"/>
                </a:solidFill>
              </a:rPr>
              <a:t>T1: </a:t>
            </a:r>
            <a:r>
              <a:rPr lang="sv-SE">
                <a:solidFill>
                  <a:srgbClr val="FF0000"/>
                </a:solidFill>
              </a:rPr>
              <a:t>request w/ no warranty (0-&gt;2) - estimate costs (2-&gt;4) - reject (4-&gt;1) - pick up (1-&gt;0)</a:t>
            </a:r>
            <a:endParaRPr>
              <a:solidFill>
                <a:srgbClr val="FF0000"/>
              </a:solidFill>
            </a:endParaRPr>
          </a:p>
        </p:txBody>
      </p:sp>
      <p:sp>
        <p:nvSpPr>
          <p:cNvPr id="437" name="Google Shape;437;p50"/>
          <p:cNvSpPr txBox="1"/>
          <p:nvPr/>
        </p:nvSpPr>
        <p:spPr>
          <a:xfrm>
            <a:off x="4880400" y="3795250"/>
            <a:ext cx="3810900" cy="2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T2: </a:t>
            </a:r>
            <a:r>
              <a:rPr lang="sv-SE">
                <a:solidFill>
                  <a:srgbClr val="0000FF"/>
                </a:solidFill>
              </a:rPr>
              <a:t>0-&gt;5-&gt;2-&gt;4-&gt;5-&gt;6-&gt;0</a:t>
            </a:r>
            <a:endParaRPr>
              <a:solidFill>
                <a:srgbClr val="0000FF"/>
              </a:solidFill>
            </a:endParaRPr>
          </a:p>
        </p:txBody>
      </p:sp>
      <p:sp>
        <p:nvSpPr>
          <p:cNvPr id="438" name="Google Shape;438;p50"/>
          <p:cNvSpPr txBox="1"/>
          <p:nvPr/>
        </p:nvSpPr>
        <p:spPr>
          <a:xfrm>
            <a:off x="4880400" y="4049325"/>
            <a:ext cx="3211500" cy="2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T3: </a:t>
            </a:r>
            <a:r>
              <a:rPr lang="sv-SE">
                <a:solidFill>
                  <a:srgbClr val="9900FF"/>
                </a:solidFill>
              </a:rPr>
              <a:t>0-&gt;3-&gt;5-&gt;9-&gt;6-&gt;0</a:t>
            </a:r>
            <a:endParaRPr>
              <a:solidFill>
                <a:srgbClr val="9900FF"/>
              </a:solidFill>
            </a:endParaRPr>
          </a:p>
        </p:txBody>
      </p:sp>
      <p:sp>
        <p:nvSpPr>
          <p:cNvPr id="439" name="Google Shape;439;p50"/>
          <p:cNvSpPr txBox="1"/>
          <p:nvPr/>
        </p:nvSpPr>
        <p:spPr>
          <a:xfrm>
            <a:off x="4899400" y="4322025"/>
            <a:ext cx="4040100" cy="2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T4: </a:t>
            </a:r>
            <a:r>
              <a:rPr lang="sv-SE">
                <a:solidFill>
                  <a:srgbClr val="FF00FF"/>
                </a:solidFill>
              </a:rPr>
              <a:t>0-&gt;3-&gt;5-&gt;7-&gt;5-&gt;8-&gt;7-&gt;8-&gt;9-&gt;7-&gt;9-&gt;6-&gt;0</a:t>
            </a:r>
            <a:endParaRPr>
              <a:solidFill>
                <a:srgbClr val="FF00FF"/>
              </a:solidFill>
            </a:endParaRPr>
          </a:p>
        </p:txBody>
      </p:sp>
      <p:sp>
        <p:nvSpPr>
          <p:cNvPr id="440" name="Google Shape;440;p50"/>
          <p:cNvSpPr/>
          <p:nvPr/>
        </p:nvSpPr>
        <p:spPr>
          <a:xfrm>
            <a:off x="399083" y="1630890"/>
            <a:ext cx="2308462" cy="1365789"/>
          </a:xfrm>
          <a:custGeom>
            <a:rect b="b" l="l" r="r" t="t"/>
            <a:pathLst>
              <a:path extrusionOk="0" h="75646" w="96427">
                <a:moveTo>
                  <a:pt x="93933" y="0"/>
                </a:moveTo>
                <a:lnTo>
                  <a:pt x="96427" y="7481"/>
                </a:lnTo>
                <a:lnTo>
                  <a:pt x="44888" y="31173"/>
                </a:lnTo>
                <a:lnTo>
                  <a:pt x="42810" y="71074"/>
                </a:lnTo>
                <a:lnTo>
                  <a:pt x="29925" y="75646"/>
                </a:lnTo>
                <a:lnTo>
                  <a:pt x="415" y="46967"/>
                </a:lnTo>
                <a:lnTo>
                  <a:pt x="0" y="34082"/>
                </a:lnTo>
                <a:lnTo>
                  <a:pt x="79802" y="831"/>
                </a:lnTo>
              </a:path>
            </a:pathLst>
          </a:custGeom>
          <a:noFill/>
          <a:ln cap="flat" cmpd="sng" w="38100">
            <a:solidFill>
              <a:srgbClr val="FF0000"/>
            </a:solidFill>
            <a:prstDash val="solid"/>
            <a:round/>
            <a:headEnd len="med" w="med" type="none"/>
            <a:tailEnd len="med" w="med" type="none"/>
          </a:ln>
        </p:spPr>
      </p:sp>
      <p:sp>
        <p:nvSpPr>
          <p:cNvPr id="441" name="Google Shape;441;p50"/>
          <p:cNvSpPr/>
          <p:nvPr/>
        </p:nvSpPr>
        <p:spPr>
          <a:xfrm>
            <a:off x="1270054" y="1608387"/>
            <a:ext cx="3074638" cy="1410818"/>
          </a:xfrm>
          <a:custGeom>
            <a:rect b="b" l="l" r="r" t="t"/>
            <a:pathLst>
              <a:path extrusionOk="0" h="78140" w="128431">
                <a:moveTo>
                  <a:pt x="52370" y="4572"/>
                </a:moveTo>
                <a:lnTo>
                  <a:pt x="52785" y="70658"/>
                </a:lnTo>
                <a:lnTo>
                  <a:pt x="12884" y="40733"/>
                </a:lnTo>
                <a:lnTo>
                  <a:pt x="0" y="49461"/>
                </a:lnTo>
                <a:lnTo>
                  <a:pt x="415" y="71074"/>
                </a:lnTo>
                <a:lnTo>
                  <a:pt x="14131" y="78140"/>
                </a:lnTo>
                <a:lnTo>
                  <a:pt x="38654" y="77724"/>
                </a:lnTo>
                <a:lnTo>
                  <a:pt x="128431" y="76062"/>
                </a:lnTo>
                <a:lnTo>
                  <a:pt x="128016" y="43226"/>
                </a:lnTo>
                <a:lnTo>
                  <a:pt x="114715" y="15379"/>
                </a:lnTo>
                <a:lnTo>
                  <a:pt x="96012" y="3325"/>
                </a:lnTo>
                <a:lnTo>
                  <a:pt x="67748" y="0"/>
                </a:lnTo>
              </a:path>
            </a:pathLst>
          </a:custGeom>
          <a:noFill/>
          <a:ln cap="flat" cmpd="sng" w="38100">
            <a:solidFill>
              <a:srgbClr val="0000FF"/>
            </a:solidFill>
            <a:prstDash val="solid"/>
            <a:round/>
            <a:headEnd len="med" w="med" type="none"/>
            <a:tailEnd len="med" w="med" type="none"/>
          </a:ln>
        </p:spPr>
      </p:sp>
      <p:sp>
        <p:nvSpPr>
          <p:cNvPr id="442" name="Google Shape;442;p50"/>
          <p:cNvSpPr/>
          <p:nvPr/>
        </p:nvSpPr>
        <p:spPr>
          <a:xfrm>
            <a:off x="1076050" y="1630900"/>
            <a:ext cx="3432513" cy="3236349"/>
          </a:xfrm>
          <a:custGeom>
            <a:rect b="b" l="l" r="r" t="t"/>
            <a:pathLst>
              <a:path extrusionOk="0" h="172905" w="159189">
                <a:moveTo>
                  <a:pt x="75646" y="10807"/>
                </a:moveTo>
                <a:lnTo>
                  <a:pt x="125938" y="36161"/>
                </a:lnTo>
                <a:lnTo>
                  <a:pt x="127185" y="50292"/>
                </a:lnTo>
                <a:lnTo>
                  <a:pt x="75230" y="72737"/>
                </a:lnTo>
                <a:lnTo>
                  <a:pt x="58189" y="81881"/>
                </a:lnTo>
                <a:lnTo>
                  <a:pt x="17041" y="115132"/>
                </a:lnTo>
                <a:lnTo>
                  <a:pt x="0" y="143811"/>
                </a:lnTo>
                <a:lnTo>
                  <a:pt x="2910" y="157111"/>
                </a:lnTo>
                <a:lnTo>
                  <a:pt x="29926" y="169580"/>
                </a:lnTo>
                <a:lnTo>
                  <a:pt x="90193" y="172905"/>
                </a:lnTo>
                <a:lnTo>
                  <a:pt x="106819" y="165008"/>
                </a:lnTo>
                <a:lnTo>
                  <a:pt x="159189" y="85206"/>
                </a:lnTo>
                <a:lnTo>
                  <a:pt x="151292" y="76478"/>
                </a:lnTo>
                <a:lnTo>
                  <a:pt x="151707" y="44474"/>
                </a:lnTo>
                <a:lnTo>
                  <a:pt x="138407" y="16626"/>
                </a:lnTo>
                <a:lnTo>
                  <a:pt x="118041" y="2494"/>
                </a:lnTo>
                <a:lnTo>
                  <a:pt x="88531" y="0"/>
                </a:lnTo>
              </a:path>
            </a:pathLst>
          </a:custGeom>
          <a:noFill/>
          <a:ln cap="flat" cmpd="sng" w="38100">
            <a:solidFill>
              <a:srgbClr val="9900FF"/>
            </a:solidFill>
            <a:prstDash val="solid"/>
            <a:round/>
            <a:headEnd len="med" w="med" type="none"/>
            <a:tailEnd len="med" w="med" type="none"/>
          </a:ln>
        </p:spPr>
      </p:sp>
      <p:sp>
        <p:nvSpPr>
          <p:cNvPr id="443" name="Google Shape;443;p50"/>
          <p:cNvSpPr/>
          <p:nvPr/>
        </p:nvSpPr>
        <p:spPr>
          <a:xfrm>
            <a:off x="1652999" y="1673175"/>
            <a:ext cx="2691553" cy="3151807"/>
          </a:xfrm>
          <a:custGeom>
            <a:rect b="b" l="l" r="r" t="t"/>
            <a:pathLst>
              <a:path extrusionOk="0" h="174567" w="127185">
                <a:moveTo>
                  <a:pt x="41148" y="12053"/>
                </a:moveTo>
                <a:lnTo>
                  <a:pt x="93103" y="37407"/>
                </a:lnTo>
                <a:lnTo>
                  <a:pt x="94765" y="53617"/>
                </a:lnTo>
                <a:lnTo>
                  <a:pt x="43226" y="77308"/>
                </a:lnTo>
                <a:lnTo>
                  <a:pt x="39070" y="89777"/>
                </a:lnTo>
                <a:lnTo>
                  <a:pt x="0" y="126353"/>
                </a:lnTo>
                <a:lnTo>
                  <a:pt x="16210" y="131341"/>
                </a:lnTo>
                <a:lnTo>
                  <a:pt x="32420" y="117209"/>
                </a:lnTo>
                <a:lnTo>
                  <a:pt x="38654" y="105156"/>
                </a:lnTo>
                <a:lnTo>
                  <a:pt x="40732" y="90609"/>
                </a:lnTo>
                <a:lnTo>
                  <a:pt x="70243" y="123860"/>
                </a:lnTo>
                <a:lnTo>
                  <a:pt x="56111" y="131341"/>
                </a:lnTo>
                <a:lnTo>
                  <a:pt x="17041" y="131757"/>
                </a:lnTo>
                <a:lnTo>
                  <a:pt x="22860" y="142563"/>
                </a:lnTo>
                <a:lnTo>
                  <a:pt x="40317" y="142979"/>
                </a:lnTo>
                <a:lnTo>
                  <a:pt x="56527" y="131341"/>
                </a:lnTo>
                <a:lnTo>
                  <a:pt x="70658" y="137160"/>
                </a:lnTo>
                <a:lnTo>
                  <a:pt x="71905" y="166255"/>
                </a:lnTo>
                <a:lnTo>
                  <a:pt x="57773" y="174152"/>
                </a:lnTo>
                <a:lnTo>
                  <a:pt x="1247" y="140485"/>
                </a:lnTo>
                <a:lnTo>
                  <a:pt x="7481" y="157526"/>
                </a:lnTo>
                <a:lnTo>
                  <a:pt x="27016" y="168748"/>
                </a:lnTo>
                <a:lnTo>
                  <a:pt x="56111" y="174567"/>
                </a:lnTo>
                <a:lnTo>
                  <a:pt x="73983" y="169164"/>
                </a:lnTo>
                <a:lnTo>
                  <a:pt x="127185" y="88531"/>
                </a:lnTo>
                <a:lnTo>
                  <a:pt x="120535" y="78140"/>
                </a:lnTo>
                <a:lnTo>
                  <a:pt x="119703" y="43642"/>
                </a:lnTo>
                <a:lnTo>
                  <a:pt x="106819" y="19119"/>
                </a:lnTo>
                <a:lnTo>
                  <a:pt x="86868" y="3741"/>
                </a:lnTo>
                <a:lnTo>
                  <a:pt x="52370" y="0"/>
                </a:lnTo>
              </a:path>
            </a:pathLst>
          </a:custGeom>
          <a:noFill/>
          <a:ln cap="flat" cmpd="sng" w="38100">
            <a:solidFill>
              <a:srgbClr val="FF00FF"/>
            </a:solidFill>
            <a:prstDash val="solid"/>
            <a:round/>
            <a:headEnd len="med" w="med" type="none"/>
            <a:tailEnd len="med" w="med" type="none"/>
          </a:ln>
        </p:spPr>
      </p:sp>
      <p:sp>
        <p:nvSpPr>
          <p:cNvPr id="444" name="Google Shape;444;p50"/>
          <p:cNvSpPr txBox="1"/>
          <p:nvPr/>
        </p:nvSpPr>
        <p:spPr>
          <a:xfrm>
            <a:off x="4899400" y="4594725"/>
            <a:ext cx="3211500" cy="2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T5: </a:t>
            </a:r>
            <a:r>
              <a:rPr lang="sv-SE">
                <a:solidFill>
                  <a:srgbClr val="6AA84F"/>
                </a:solidFill>
              </a:rPr>
              <a:t>0-&gt;5-&gt;8-&gt;6-&gt;0</a:t>
            </a:r>
            <a:endParaRPr>
              <a:solidFill>
                <a:srgbClr val="6AA84F"/>
              </a:solidFill>
            </a:endParaRPr>
          </a:p>
        </p:txBody>
      </p:sp>
      <p:sp>
        <p:nvSpPr>
          <p:cNvPr id="445" name="Google Shape;445;p50"/>
          <p:cNvSpPr/>
          <p:nvPr/>
        </p:nvSpPr>
        <p:spPr>
          <a:xfrm>
            <a:off x="2422025" y="1521424"/>
            <a:ext cx="1970166" cy="2470589"/>
          </a:xfrm>
          <a:custGeom>
            <a:rect b="b" l="l" r="r" t="t"/>
            <a:pathLst>
              <a:path extrusionOk="0" h="125938" w="82296">
                <a:moveTo>
                  <a:pt x="0" y="12469"/>
                </a:moveTo>
                <a:lnTo>
                  <a:pt x="0" y="78971"/>
                </a:lnTo>
                <a:lnTo>
                  <a:pt x="415" y="91440"/>
                </a:lnTo>
                <a:lnTo>
                  <a:pt x="32004" y="125938"/>
                </a:lnTo>
                <a:lnTo>
                  <a:pt x="74814" y="88946"/>
                </a:lnTo>
                <a:lnTo>
                  <a:pt x="82296" y="76893"/>
                </a:lnTo>
                <a:lnTo>
                  <a:pt x="82296" y="44889"/>
                </a:lnTo>
                <a:lnTo>
                  <a:pt x="70242" y="18703"/>
                </a:lnTo>
                <a:lnTo>
                  <a:pt x="52785" y="5819"/>
                </a:lnTo>
                <a:lnTo>
                  <a:pt x="11222" y="0"/>
                </a:lnTo>
              </a:path>
            </a:pathLst>
          </a:custGeom>
          <a:noFill/>
          <a:ln cap="flat" cmpd="sng" w="38100">
            <a:solidFill>
              <a:srgbClr val="6AA84F"/>
            </a:solidFill>
            <a:prstDash val="solid"/>
            <a:round/>
            <a:headEnd len="med" w="med" type="none"/>
            <a:tailEnd len="med" w="med" type="none"/>
          </a:ln>
        </p:spPr>
      </p:sp>
      <p:sp>
        <p:nvSpPr>
          <p:cNvPr id="446" name="Google Shape;446;p5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6"/>
                                        </p:tgtEl>
                                        <p:attrNameLst>
                                          <p:attrName>style.visibility</p:attrName>
                                        </p:attrNameLst>
                                      </p:cBhvr>
                                      <p:to>
                                        <p:strVal val="visible"/>
                                      </p:to>
                                    </p:set>
                                    <p:animEffect filter="fade" transition="in">
                                      <p:cBhvr>
                                        <p:cTn dur="1"/>
                                        <p:tgtEl>
                                          <p:spTgt spid="436"/>
                                        </p:tgtEl>
                                      </p:cBhvr>
                                    </p:animEffect>
                                  </p:childTnLst>
                                </p:cTn>
                              </p:par>
                              <p:par>
                                <p:cTn fill="hold" nodeType="withEffect" presetClass="entr" presetID="10" presetSubtype="0">
                                  <p:stCondLst>
                                    <p:cond delay="0"/>
                                  </p:stCondLst>
                                  <p:childTnLst>
                                    <p:set>
                                      <p:cBhvr>
                                        <p:cTn dur="1" fill="hold">
                                          <p:stCondLst>
                                            <p:cond delay="0"/>
                                          </p:stCondLst>
                                        </p:cTn>
                                        <p:tgtEl>
                                          <p:spTgt spid="440"/>
                                        </p:tgtEl>
                                        <p:attrNameLst>
                                          <p:attrName>style.visibility</p:attrName>
                                        </p:attrNameLst>
                                      </p:cBhvr>
                                      <p:to>
                                        <p:strVal val="visible"/>
                                      </p:to>
                                    </p:set>
                                    <p:animEffect filter="fade" transition="in">
                                      <p:cBhvr>
                                        <p:cTn dur="1"/>
                                        <p:tgtEl>
                                          <p:spTgt spid="4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7"/>
                                        </p:tgtEl>
                                        <p:attrNameLst>
                                          <p:attrName>style.visibility</p:attrName>
                                        </p:attrNameLst>
                                      </p:cBhvr>
                                      <p:to>
                                        <p:strVal val="visible"/>
                                      </p:to>
                                    </p:set>
                                    <p:animEffect filter="fade" transition="in">
                                      <p:cBhvr>
                                        <p:cTn dur="1"/>
                                        <p:tgtEl>
                                          <p:spTgt spid="437"/>
                                        </p:tgtEl>
                                      </p:cBhvr>
                                    </p:animEffect>
                                  </p:childTnLst>
                                </p:cTn>
                              </p:par>
                              <p:par>
                                <p:cTn fill="hold" nodeType="withEffect" presetClass="entr" presetID="10" presetSubtype="0">
                                  <p:stCondLst>
                                    <p:cond delay="0"/>
                                  </p:stCondLst>
                                  <p:childTnLst>
                                    <p:set>
                                      <p:cBhvr>
                                        <p:cTn dur="1" fill="hold">
                                          <p:stCondLst>
                                            <p:cond delay="0"/>
                                          </p:stCondLst>
                                        </p:cTn>
                                        <p:tgtEl>
                                          <p:spTgt spid="441"/>
                                        </p:tgtEl>
                                        <p:attrNameLst>
                                          <p:attrName>style.visibility</p:attrName>
                                        </p:attrNameLst>
                                      </p:cBhvr>
                                      <p:to>
                                        <p:strVal val="visible"/>
                                      </p:to>
                                    </p:set>
                                    <p:animEffect filter="fade" transition="in">
                                      <p:cBhvr>
                                        <p:cTn dur="1"/>
                                        <p:tgtEl>
                                          <p:spTgt spid="4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8"/>
                                        </p:tgtEl>
                                        <p:attrNameLst>
                                          <p:attrName>style.visibility</p:attrName>
                                        </p:attrNameLst>
                                      </p:cBhvr>
                                      <p:to>
                                        <p:strVal val="visible"/>
                                      </p:to>
                                    </p:set>
                                    <p:animEffect filter="fade" transition="in">
                                      <p:cBhvr>
                                        <p:cTn dur="1"/>
                                        <p:tgtEl>
                                          <p:spTgt spid="438"/>
                                        </p:tgtEl>
                                      </p:cBhvr>
                                    </p:animEffect>
                                  </p:childTnLst>
                                </p:cTn>
                              </p:par>
                              <p:par>
                                <p:cTn fill="hold" nodeType="withEffect" presetClass="entr" presetID="10" presetSubtype="0">
                                  <p:stCondLst>
                                    <p:cond delay="0"/>
                                  </p:stCondLst>
                                  <p:childTnLst>
                                    <p:set>
                                      <p:cBhvr>
                                        <p:cTn dur="1" fill="hold">
                                          <p:stCondLst>
                                            <p:cond delay="0"/>
                                          </p:stCondLst>
                                        </p:cTn>
                                        <p:tgtEl>
                                          <p:spTgt spid="442"/>
                                        </p:tgtEl>
                                        <p:attrNameLst>
                                          <p:attrName>style.visibility</p:attrName>
                                        </p:attrNameLst>
                                      </p:cBhvr>
                                      <p:to>
                                        <p:strVal val="visible"/>
                                      </p:to>
                                    </p:set>
                                    <p:animEffect filter="fade" transition="in">
                                      <p:cBhvr>
                                        <p:cTn dur="1"/>
                                        <p:tgtEl>
                                          <p:spTgt spid="4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9"/>
                                        </p:tgtEl>
                                        <p:attrNameLst>
                                          <p:attrName>style.visibility</p:attrName>
                                        </p:attrNameLst>
                                      </p:cBhvr>
                                      <p:to>
                                        <p:strVal val="visible"/>
                                      </p:to>
                                    </p:set>
                                    <p:animEffect filter="fade" transition="in">
                                      <p:cBhvr>
                                        <p:cTn dur="1"/>
                                        <p:tgtEl>
                                          <p:spTgt spid="439"/>
                                        </p:tgtEl>
                                      </p:cBhvr>
                                    </p:animEffect>
                                  </p:childTnLst>
                                </p:cTn>
                              </p:par>
                              <p:par>
                                <p:cTn fill="hold" nodeType="withEffect" presetClass="entr" presetID="10" presetSubtype="0">
                                  <p:stCondLst>
                                    <p:cond delay="0"/>
                                  </p:stCondLst>
                                  <p:childTnLst>
                                    <p:set>
                                      <p:cBhvr>
                                        <p:cTn dur="1" fill="hold">
                                          <p:stCondLst>
                                            <p:cond delay="0"/>
                                          </p:stCondLst>
                                        </p:cTn>
                                        <p:tgtEl>
                                          <p:spTgt spid="443"/>
                                        </p:tgtEl>
                                        <p:attrNameLst>
                                          <p:attrName>style.visibility</p:attrName>
                                        </p:attrNameLst>
                                      </p:cBhvr>
                                      <p:to>
                                        <p:strVal val="visible"/>
                                      </p:to>
                                    </p:set>
                                    <p:animEffect filter="fade" transition="in">
                                      <p:cBhvr>
                                        <p:cTn dur="1"/>
                                        <p:tgtEl>
                                          <p:spTgt spid="4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4"/>
                                        </p:tgtEl>
                                        <p:attrNameLst>
                                          <p:attrName>style.visibility</p:attrName>
                                        </p:attrNameLst>
                                      </p:cBhvr>
                                      <p:to>
                                        <p:strVal val="visible"/>
                                      </p:to>
                                    </p:set>
                                    <p:animEffect filter="fade" transition="in">
                                      <p:cBhvr>
                                        <p:cTn dur="1"/>
                                        <p:tgtEl>
                                          <p:spTgt spid="444"/>
                                        </p:tgtEl>
                                      </p:cBhvr>
                                    </p:animEffect>
                                  </p:childTnLst>
                                </p:cTn>
                              </p:par>
                              <p:par>
                                <p:cTn fill="hold" nodeType="withEffect" presetClass="entr" presetID="10" presetSubtype="0">
                                  <p:stCondLst>
                                    <p:cond delay="0"/>
                                  </p:stCondLst>
                                  <p:childTnLst>
                                    <p:set>
                                      <p:cBhvr>
                                        <p:cTn dur="1" fill="hold">
                                          <p:stCondLst>
                                            <p:cond delay="0"/>
                                          </p:stCondLst>
                                        </p:cTn>
                                        <p:tgtEl>
                                          <p:spTgt spid="445"/>
                                        </p:tgtEl>
                                        <p:attrNameLst>
                                          <p:attrName>style.visibility</p:attrName>
                                        </p:attrNameLst>
                                      </p:cBhvr>
                                      <p:to>
                                        <p:strVal val="visible"/>
                                      </p:to>
                                    </p:set>
                                    <p:animEffect filter="fade" transition="in">
                                      <p:cBhvr>
                                        <p:cTn dur="1"/>
                                        <p:tgtEl>
                                          <p:spTgt spid="4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5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Slot</a:t>
            </a:r>
            <a:endParaRPr/>
          </a:p>
        </p:txBody>
      </p:sp>
      <p:sp>
        <p:nvSpPr>
          <p:cNvPr id="452" name="Google Shape;452;p51"/>
          <p:cNvSpPr txBox="1"/>
          <p:nvPr>
            <p:ph idx="1" type="body"/>
          </p:nvPr>
        </p:nvSpPr>
        <p:spPr>
          <a:xfrm>
            <a:off x="468900" y="2623650"/>
            <a:ext cx="8217900" cy="21390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SzPts val="3000"/>
              <a:buFont typeface="Arial"/>
              <a:buChar char="•"/>
            </a:pPr>
            <a:r>
              <a:rPr lang="sv-SE"/>
              <a:t>Tests are series of method calls.</a:t>
            </a:r>
            <a:endParaRPr/>
          </a:p>
          <a:p>
            <a:pPr indent="-368300" lvl="1" marL="914400" marR="0" rtl="0" algn="l">
              <a:lnSpc>
                <a:spcPct val="100000"/>
              </a:lnSpc>
              <a:spcBef>
                <a:spcPts val="0"/>
              </a:spcBef>
              <a:spcAft>
                <a:spcPts val="0"/>
              </a:spcAft>
              <a:buClr>
                <a:srgbClr val="FF0000"/>
              </a:buClr>
              <a:buSzPts val="2200"/>
              <a:buChar char="•"/>
            </a:pPr>
            <a:r>
              <a:rPr lang="sv-SE">
                <a:solidFill>
                  <a:srgbClr val="FF0000"/>
                </a:solidFill>
              </a:rPr>
              <a:t>incorporate(model), isBound(), unbind()</a:t>
            </a:r>
            <a:endParaRPr>
              <a:solidFill>
                <a:srgbClr val="FF0000"/>
              </a:solidFill>
            </a:endParaRPr>
          </a:p>
          <a:p>
            <a:pPr indent="-368300" lvl="1" marL="914400" marR="0" rtl="0" algn="l">
              <a:lnSpc>
                <a:spcPct val="100000"/>
              </a:lnSpc>
              <a:spcBef>
                <a:spcPts val="0"/>
              </a:spcBef>
              <a:spcAft>
                <a:spcPts val="0"/>
              </a:spcAft>
              <a:buClr>
                <a:srgbClr val="9900FF"/>
              </a:buClr>
              <a:buSzPts val="2200"/>
              <a:buChar char="•"/>
            </a:pPr>
            <a:r>
              <a:rPr lang="sv-SE">
                <a:solidFill>
                  <a:srgbClr val="9900FF"/>
                </a:solidFill>
              </a:rPr>
              <a:t>incorporate(model), bind(component), isBound()</a:t>
            </a:r>
            <a:endParaRPr>
              <a:solidFill>
                <a:srgbClr val="9900FF"/>
              </a:solidFill>
            </a:endParaRPr>
          </a:p>
          <a:p>
            <a:pPr indent="-368300" lvl="1" marL="914400" marR="0" rtl="0" algn="l">
              <a:lnSpc>
                <a:spcPct val="100000"/>
              </a:lnSpc>
              <a:spcBef>
                <a:spcPts val="0"/>
              </a:spcBef>
              <a:spcAft>
                <a:spcPts val="0"/>
              </a:spcAft>
              <a:buClr>
                <a:srgbClr val="274E13"/>
              </a:buClr>
              <a:buSzPts val="2200"/>
              <a:buChar char="•"/>
            </a:pPr>
            <a:r>
              <a:rPr lang="sv-SE">
                <a:solidFill>
                  <a:srgbClr val="274E13"/>
                </a:solidFill>
              </a:rPr>
              <a:t>incorporate(model), bind(component), unbind(), isBound()</a:t>
            </a:r>
            <a:endParaRPr>
              <a:solidFill>
                <a:srgbClr val="274E13"/>
              </a:solidFill>
            </a:endParaRPr>
          </a:p>
        </p:txBody>
      </p:sp>
      <p:sp>
        <p:nvSpPr>
          <p:cNvPr id="453" name="Google Shape;453;p51"/>
          <p:cNvSpPr/>
          <p:nvPr/>
        </p:nvSpPr>
        <p:spPr>
          <a:xfrm>
            <a:off x="993750" y="1743094"/>
            <a:ext cx="1273500" cy="438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No Model</a:t>
            </a:r>
            <a:endParaRPr/>
          </a:p>
        </p:txBody>
      </p:sp>
      <p:sp>
        <p:nvSpPr>
          <p:cNvPr id="454" name="Google Shape;454;p51"/>
          <p:cNvSpPr/>
          <p:nvPr/>
        </p:nvSpPr>
        <p:spPr>
          <a:xfrm>
            <a:off x="3463475" y="1743094"/>
            <a:ext cx="1273500" cy="438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1200"/>
              <a:t>No Component Bound</a:t>
            </a:r>
            <a:endParaRPr sz="1200"/>
          </a:p>
        </p:txBody>
      </p:sp>
      <p:sp>
        <p:nvSpPr>
          <p:cNvPr id="455" name="Google Shape;455;p51"/>
          <p:cNvSpPr/>
          <p:nvPr/>
        </p:nvSpPr>
        <p:spPr>
          <a:xfrm>
            <a:off x="5933200" y="1743094"/>
            <a:ext cx="1273500" cy="438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Component Bound</a:t>
            </a:r>
            <a:endParaRPr/>
          </a:p>
        </p:txBody>
      </p:sp>
      <p:cxnSp>
        <p:nvCxnSpPr>
          <p:cNvPr id="456" name="Google Shape;456;p51"/>
          <p:cNvCxnSpPr>
            <a:stCxn id="453" idx="3"/>
            <a:endCxn id="454" idx="1"/>
          </p:cNvCxnSpPr>
          <p:nvPr/>
        </p:nvCxnSpPr>
        <p:spPr>
          <a:xfrm>
            <a:off x="2267250" y="1962244"/>
            <a:ext cx="1196100" cy="0"/>
          </a:xfrm>
          <a:prstGeom prst="straightConnector1">
            <a:avLst/>
          </a:prstGeom>
          <a:noFill/>
          <a:ln cap="flat" cmpd="sng" w="9525">
            <a:solidFill>
              <a:schemeClr val="dk2"/>
            </a:solidFill>
            <a:prstDash val="solid"/>
            <a:round/>
            <a:headEnd len="med" w="med" type="none"/>
            <a:tailEnd len="med" w="med" type="triangle"/>
          </a:ln>
        </p:spPr>
      </p:cxnSp>
      <p:sp>
        <p:nvSpPr>
          <p:cNvPr id="457" name="Google Shape;457;p51"/>
          <p:cNvSpPr txBox="1"/>
          <p:nvPr/>
        </p:nvSpPr>
        <p:spPr>
          <a:xfrm>
            <a:off x="2325725" y="2025025"/>
            <a:ext cx="1055400" cy="1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200"/>
              <a:t>incorporate (model)</a:t>
            </a:r>
            <a:endParaRPr sz="1200"/>
          </a:p>
        </p:txBody>
      </p:sp>
      <p:cxnSp>
        <p:nvCxnSpPr>
          <p:cNvPr id="458" name="Google Shape;458;p51"/>
          <p:cNvCxnSpPr/>
          <p:nvPr/>
        </p:nvCxnSpPr>
        <p:spPr>
          <a:xfrm>
            <a:off x="4736975" y="2071838"/>
            <a:ext cx="1196100" cy="0"/>
          </a:xfrm>
          <a:prstGeom prst="straightConnector1">
            <a:avLst/>
          </a:prstGeom>
          <a:noFill/>
          <a:ln cap="flat" cmpd="sng" w="9525">
            <a:solidFill>
              <a:schemeClr val="dk2"/>
            </a:solidFill>
            <a:prstDash val="solid"/>
            <a:round/>
            <a:headEnd len="med" w="med" type="none"/>
            <a:tailEnd len="med" w="med" type="triangle"/>
          </a:ln>
        </p:spPr>
      </p:cxnSp>
      <p:sp>
        <p:nvSpPr>
          <p:cNvPr id="459" name="Google Shape;459;p51"/>
          <p:cNvSpPr txBox="1"/>
          <p:nvPr/>
        </p:nvSpPr>
        <p:spPr>
          <a:xfrm>
            <a:off x="4862225" y="2118875"/>
            <a:ext cx="973200" cy="1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100"/>
              <a:t>bind (component)</a:t>
            </a:r>
            <a:endParaRPr sz="1100"/>
          </a:p>
        </p:txBody>
      </p:sp>
      <p:cxnSp>
        <p:nvCxnSpPr>
          <p:cNvPr id="460" name="Google Shape;460;p51"/>
          <p:cNvCxnSpPr/>
          <p:nvPr/>
        </p:nvCxnSpPr>
        <p:spPr>
          <a:xfrm rot="10800000">
            <a:off x="4736975" y="1829119"/>
            <a:ext cx="1196100" cy="0"/>
          </a:xfrm>
          <a:prstGeom prst="straightConnector1">
            <a:avLst/>
          </a:prstGeom>
          <a:noFill/>
          <a:ln cap="flat" cmpd="sng" w="9525">
            <a:solidFill>
              <a:schemeClr val="dk2"/>
            </a:solidFill>
            <a:prstDash val="solid"/>
            <a:round/>
            <a:headEnd len="med" w="med" type="none"/>
            <a:tailEnd len="med" w="med" type="triangle"/>
          </a:ln>
        </p:spPr>
      </p:cxnSp>
      <p:sp>
        <p:nvSpPr>
          <p:cNvPr id="461" name="Google Shape;461;p51"/>
          <p:cNvSpPr txBox="1"/>
          <p:nvPr/>
        </p:nvSpPr>
        <p:spPr>
          <a:xfrm>
            <a:off x="4917425" y="1586719"/>
            <a:ext cx="835200" cy="1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100"/>
              <a:t>unbind()</a:t>
            </a:r>
            <a:endParaRPr sz="1100"/>
          </a:p>
        </p:txBody>
      </p:sp>
      <p:sp>
        <p:nvSpPr>
          <p:cNvPr id="462" name="Google Shape;462;p51"/>
          <p:cNvSpPr/>
          <p:nvPr/>
        </p:nvSpPr>
        <p:spPr>
          <a:xfrm>
            <a:off x="3609625" y="2173669"/>
            <a:ext cx="835075" cy="305325"/>
          </a:xfrm>
          <a:custGeom>
            <a:rect b="b" l="l" r="r" t="t"/>
            <a:pathLst>
              <a:path extrusionOk="0" h="16284" w="33403">
                <a:moveTo>
                  <a:pt x="0" y="0"/>
                </a:moveTo>
                <a:lnTo>
                  <a:pt x="15031" y="16284"/>
                </a:lnTo>
                <a:lnTo>
                  <a:pt x="33403" y="1670"/>
                </a:lnTo>
              </a:path>
            </a:pathLst>
          </a:custGeom>
          <a:noFill/>
          <a:ln cap="flat" cmpd="sng" w="9525">
            <a:solidFill>
              <a:schemeClr val="dk2"/>
            </a:solidFill>
            <a:prstDash val="solid"/>
            <a:round/>
            <a:headEnd len="med" w="med" type="none"/>
            <a:tailEnd len="med" w="med" type="triangle"/>
          </a:ln>
        </p:spPr>
      </p:sp>
      <p:sp>
        <p:nvSpPr>
          <p:cNvPr id="463" name="Google Shape;463;p51"/>
          <p:cNvSpPr txBox="1"/>
          <p:nvPr/>
        </p:nvSpPr>
        <p:spPr>
          <a:xfrm>
            <a:off x="3609563" y="2467350"/>
            <a:ext cx="835200" cy="1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100"/>
              <a:t>unbind()</a:t>
            </a:r>
            <a:endParaRPr sz="1100"/>
          </a:p>
        </p:txBody>
      </p:sp>
      <p:sp>
        <p:nvSpPr>
          <p:cNvPr id="464" name="Google Shape;464;p51"/>
          <p:cNvSpPr/>
          <p:nvPr/>
        </p:nvSpPr>
        <p:spPr>
          <a:xfrm>
            <a:off x="3797525" y="1476919"/>
            <a:ext cx="741100" cy="273994"/>
          </a:xfrm>
          <a:custGeom>
            <a:rect b="b" l="l" r="r" t="t"/>
            <a:pathLst>
              <a:path extrusionOk="0" h="14613" w="29644">
                <a:moveTo>
                  <a:pt x="29644" y="14613"/>
                </a:moveTo>
                <a:lnTo>
                  <a:pt x="13778" y="0"/>
                </a:lnTo>
                <a:lnTo>
                  <a:pt x="0" y="13361"/>
                </a:lnTo>
              </a:path>
            </a:pathLst>
          </a:custGeom>
          <a:noFill/>
          <a:ln cap="flat" cmpd="sng" w="9525">
            <a:solidFill>
              <a:schemeClr val="dk2"/>
            </a:solidFill>
            <a:prstDash val="solid"/>
            <a:round/>
            <a:headEnd len="med" w="med" type="none"/>
            <a:tailEnd len="med" w="med" type="triangle"/>
          </a:ln>
        </p:spPr>
      </p:sp>
      <p:sp>
        <p:nvSpPr>
          <p:cNvPr id="465" name="Google Shape;465;p51"/>
          <p:cNvSpPr txBox="1"/>
          <p:nvPr/>
        </p:nvSpPr>
        <p:spPr>
          <a:xfrm>
            <a:off x="4154400" y="1287825"/>
            <a:ext cx="835200" cy="1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100"/>
              <a:t>isBound()</a:t>
            </a:r>
            <a:endParaRPr sz="1100"/>
          </a:p>
        </p:txBody>
      </p:sp>
      <p:sp>
        <p:nvSpPr>
          <p:cNvPr id="466" name="Google Shape;466;p51"/>
          <p:cNvSpPr/>
          <p:nvPr/>
        </p:nvSpPr>
        <p:spPr>
          <a:xfrm>
            <a:off x="7096025" y="1523888"/>
            <a:ext cx="490600" cy="822019"/>
          </a:xfrm>
          <a:custGeom>
            <a:rect b="b" l="l" r="r" t="t"/>
            <a:pathLst>
              <a:path extrusionOk="0" h="43841" w="19624">
                <a:moveTo>
                  <a:pt x="0" y="11273"/>
                </a:moveTo>
                <a:lnTo>
                  <a:pt x="17119" y="0"/>
                </a:lnTo>
                <a:lnTo>
                  <a:pt x="19624" y="43841"/>
                </a:lnTo>
                <a:lnTo>
                  <a:pt x="7516" y="32567"/>
                </a:lnTo>
              </a:path>
            </a:pathLst>
          </a:custGeom>
          <a:noFill/>
          <a:ln cap="flat" cmpd="sng" w="9525">
            <a:solidFill>
              <a:schemeClr val="dk2"/>
            </a:solidFill>
            <a:prstDash val="solid"/>
            <a:round/>
            <a:headEnd len="med" w="med" type="none"/>
            <a:tailEnd len="med" w="med" type="triangle"/>
          </a:ln>
        </p:spPr>
      </p:sp>
      <p:sp>
        <p:nvSpPr>
          <p:cNvPr id="467" name="Google Shape;467;p51"/>
          <p:cNvSpPr txBox="1"/>
          <p:nvPr/>
        </p:nvSpPr>
        <p:spPr>
          <a:xfrm>
            <a:off x="7586625" y="1750931"/>
            <a:ext cx="835200" cy="1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100"/>
              <a:t>isBound()</a:t>
            </a:r>
            <a:endParaRPr sz="1100"/>
          </a:p>
        </p:txBody>
      </p:sp>
      <p:sp>
        <p:nvSpPr>
          <p:cNvPr id="468" name="Google Shape;468;p5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cxnSp>
        <p:nvCxnSpPr>
          <p:cNvPr id="469" name="Google Shape;469;p51"/>
          <p:cNvCxnSpPr/>
          <p:nvPr/>
        </p:nvCxnSpPr>
        <p:spPr>
          <a:xfrm>
            <a:off x="1875875" y="1502075"/>
            <a:ext cx="1647600" cy="0"/>
          </a:xfrm>
          <a:prstGeom prst="straightConnector1">
            <a:avLst/>
          </a:prstGeom>
          <a:noFill/>
          <a:ln cap="flat" cmpd="sng" w="9525">
            <a:solidFill>
              <a:srgbClr val="FF0000"/>
            </a:solidFill>
            <a:prstDash val="solid"/>
            <a:round/>
            <a:headEnd len="med" w="med" type="none"/>
            <a:tailEnd len="med" w="med" type="triangle"/>
          </a:ln>
        </p:spPr>
      </p:cxnSp>
      <p:sp>
        <p:nvSpPr>
          <p:cNvPr id="470" name="Google Shape;470;p51"/>
          <p:cNvSpPr/>
          <p:nvPr/>
        </p:nvSpPr>
        <p:spPr>
          <a:xfrm>
            <a:off x="3391800" y="1599000"/>
            <a:ext cx="1585150" cy="733725"/>
          </a:xfrm>
          <a:custGeom>
            <a:rect b="b" l="l" r="r" t="t"/>
            <a:pathLst>
              <a:path extrusionOk="0" h="29349" w="63406">
                <a:moveTo>
                  <a:pt x="0" y="553"/>
                </a:moveTo>
                <a:lnTo>
                  <a:pt x="23812" y="29349"/>
                </a:lnTo>
                <a:lnTo>
                  <a:pt x="63406" y="0"/>
                </a:lnTo>
              </a:path>
            </a:pathLst>
          </a:custGeom>
          <a:noFill/>
          <a:ln cap="flat" cmpd="sng" w="9525">
            <a:solidFill>
              <a:srgbClr val="FF0000"/>
            </a:solidFill>
            <a:prstDash val="solid"/>
            <a:round/>
            <a:headEnd len="med" w="med" type="none"/>
            <a:tailEnd len="med" w="med" type="triangle"/>
          </a:ln>
        </p:spPr>
      </p:sp>
      <p:sp>
        <p:nvSpPr>
          <p:cNvPr id="471" name="Google Shape;471;p51"/>
          <p:cNvSpPr/>
          <p:nvPr/>
        </p:nvSpPr>
        <p:spPr>
          <a:xfrm>
            <a:off x="3580163" y="1213500"/>
            <a:ext cx="1280575" cy="408400"/>
          </a:xfrm>
          <a:custGeom>
            <a:rect b="b" l="l" r="r" t="t"/>
            <a:pathLst>
              <a:path extrusionOk="0" h="16336" w="51223">
                <a:moveTo>
                  <a:pt x="51223" y="16336"/>
                </a:moveTo>
                <a:lnTo>
                  <a:pt x="23812" y="0"/>
                </a:lnTo>
                <a:lnTo>
                  <a:pt x="0" y="14121"/>
                </a:lnTo>
              </a:path>
            </a:pathLst>
          </a:custGeom>
          <a:noFill/>
          <a:ln cap="flat" cmpd="sng" w="9525">
            <a:solidFill>
              <a:srgbClr val="FF0000"/>
            </a:solidFill>
            <a:prstDash val="solid"/>
            <a:round/>
            <a:headEnd len="med" w="med" type="none"/>
            <a:tailEnd len="med" w="med" type="triangle"/>
          </a:ln>
        </p:spPr>
      </p:sp>
      <p:cxnSp>
        <p:nvCxnSpPr>
          <p:cNvPr id="472" name="Google Shape;472;p51"/>
          <p:cNvCxnSpPr/>
          <p:nvPr/>
        </p:nvCxnSpPr>
        <p:spPr>
          <a:xfrm flipH="1" rot="10800000">
            <a:off x="1838738" y="2109413"/>
            <a:ext cx="5203500" cy="26700"/>
          </a:xfrm>
          <a:prstGeom prst="straightConnector1">
            <a:avLst/>
          </a:prstGeom>
          <a:noFill/>
          <a:ln cap="flat" cmpd="sng" w="9525">
            <a:solidFill>
              <a:srgbClr val="9900FF"/>
            </a:solidFill>
            <a:prstDash val="solid"/>
            <a:round/>
            <a:headEnd len="med" w="med" type="none"/>
            <a:tailEnd len="med" w="med" type="triangle"/>
          </a:ln>
        </p:spPr>
      </p:cxnSp>
      <p:sp>
        <p:nvSpPr>
          <p:cNvPr id="473" name="Google Shape;473;p51"/>
          <p:cNvSpPr/>
          <p:nvPr/>
        </p:nvSpPr>
        <p:spPr>
          <a:xfrm>
            <a:off x="7099500" y="1670700"/>
            <a:ext cx="429875" cy="528400"/>
          </a:xfrm>
          <a:custGeom>
            <a:rect b="b" l="l" r="r" t="t"/>
            <a:pathLst>
              <a:path extrusionOk="0" h="21136" w="17195">
                <a:moveTo>
                  <a:pt x="0" y="8239"/>
                </a:moveTo>
                <a:lnTo>
                  <a:pt x="17195" y="0"/>
                </a:lnTo>
                <a:lnTo>
                  <a:pt x="16478" y="21136"/>
                </a:lnTo>
                <a:lnTo>
                  <a:pt x="2865" y="13971"/>
                </a:lnTo>
              </a:path>
            </a:pathLst>
          </a:custGeom>
          <a:noFill/>
          <a:ln cap="flat" cmpd="sng" w="9525">
            <a:solidFill>
              <a:srgbClr val="9900FF"/>
            </a:solidFill>
            <a:prstDash val="solid"/>
            <a:round/>
            <a:headEnd len="med" w="med" type="none"/>
            <a:tailEnd len="med" w="med" type="triangle"/>
          </a:ln>
        </p:spPr>
      </p:sp>
      <p:cxnSp>
        <p:nvCxnSpPr>
          <p:cNvPr id="474" name="Google Shape;474;p51"/>
          <p:cNvCxnSpPr/>
          <p:nvPr/>
        </p:nvCxnSpPr>
        <p:spPr>
          <a:xfrm flipH="1" rot="10800000">
            <a:off x="1907600" y="2265750"/>
            <a:ext cx="5087100" cy="18000"/>
          </a:xfrm>
          <a:prstGeom prst="straightConnector1">
            <a:avLst/>
          </a:prstGeom>
          <a:noFill/>
          <a:ln cap="flat" cmpd="sng" w="9525">
            <a:solidFill>
              <a:srgbClr val="274E13"/>
            </a:solidFill>
            <a:prstDash val="solid"/>
            <a:round/>
            <a:headEnd len="med" w="med" type="none"/>
            <a:tailEnd len="med" w="med" type="triangle"/>
          </a:ln>
        </p:spPr>
      </p:cxnSp>
      <p:cxnSp>
        <p:nvCxnSpPr>
          <p:cNvPr id="475" name="Google Shape;475;p51"/>
          <p:cNvCxnSpPr/>
          <p:nvPr/>
        </p:nvCxnSpPr>
        <p:spPr>
          <a:xfrm rot="10800000">
            <a:off x="4736975" y="1871806"/>
            <a:ext cx="1196100" cy="0"/>
          </a:xfrm>
          <a:prstGeom prst="straightConnector1">
            <a:avLst/>
          </a:prstGeom>
          <a:noFill/>
          <a:ln cap="flat" cmpd="sng" w="9525">
            <a:solidFill>
              <a:schemeClr val="accent3"/>
            </a:solidFill>
            <a:prstDash val="solid"/>
            <a:round/>
            <a:headEnd len="med" w="med" type="none"/>
            <a:tailEnd len="med" w="med" type="triangle"/>
          </a:ln>
        </p:spPr>
      </p:cxnSp>
      <p:sp>
        <p:nvSpPr>
          <p:cNvPr id="476" name="Google Shape;476;p51"/>
          <p:cNvSpPr/>
          <p:nvPr/>
        </p:nvSpPr>
        <p:spPr>
          <a:xfrm>
            <a:off x="3770450" y="1441900"/>
            <a:ext cx="850800" cy="286600"/>
          </a:xfrm>
          <a:custGeom>
            <a:rect b="b" l="l" r="r" t="t"/>
            <a:pathLst>
              <a:path extrusionOk="0" h="11464" w="34032">
                <a:moveTo>
                  <a:pt x="34032" y="11464"/>
                </a:moveTo>
                <a:lnTo>
                  <a:pt x="13971" y="0"/>
                </a:lnTo>
                <a:lnTo>
                  <a:pt x="0" y="9314"/>
                </a:lnTo>
              </a:path>
            </a:pathLst>
          </a:custGeom>
          <a:noFill/>
          <a:ln cap="flat" cmpd="sng" w="9525">
            <a:solidFill>
              <a:srgbClr val="274E13"/>
            </a:solidFill>
            <a:prstDash val="solid"/>
            <a:round/>
            <a:headEnd len="med" w="med" type="none"/>
            <a:tailEnd len="med" w="med" type="triangle"/>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9"/>
                                        </p:tgtEl>
                                        <p:attrNameLst>
                                          <p:attrName>style.visibility</p:attrName>
                                        </p:attrNameLst>
                                      </p:cBhvr>
                                      <p:to>
                                        <p:strVal val="visible"/>
                                      </p:to>
                                    </p:set>
                                    <p:animEffect filter="fade" transition="in">
                                      <p:cBhvr>
                                        <p:cTn dur="1"/>
                                        <p:tgtEl>
                                          <p:spTgt spid="469"/>
                                        </p:tgtEl>
                                      </p:cBhvr>
                                    </p:animEffect>
                                  </p:childTnLst>
                                </p:cTn>
                              </p:par>
                              <p:par>
                                <p:cTn fill="hold" nodeType="withEffect" presetClass="entr" presetID="10" presetSubtype="0">
                                  <p:stCondLst>
                                    <p:cond delay="0"/>
                                  </p:stCondLst>
                                  <p:childTnLst>
                                    <p:set>
                                      <p:cBhvr>
                                        <p:cTn dur="1" fill="hold">
                                          <p:stCondLst>
                                            <p:cond delay="0"/>
                                          </p:stCondLst>
                                        </p:cTn>
                                        <p:tgtEl>
                                          <p:spTgt spid="471"/>
                                        </p:tgtEl>
                                        <p:attrNameLst>
                                          <p:attrName>style.visibility</p:attrName>
                                        </p:attrNameLst>
                                      </p:cBhvr>
                                      <p:to>
                                        <p:strVal val="visible"/>
                                      </p:to>
                                    </p:set>
                                    <p:animEffect filter="fade" transition="in">
                                      <p:cBhvr>
                                        <p:cTn dur="1"/>
                                        <p:tgtEl>
                                          <p:spTgt spid="471"/>
                                        </p:tgtEl>
                                      </p:cBhvr>
                                    </p:animEffect>
                                  </p:childTnLst>
                                </p:cTn>
                              </p:par>
                              <p:par>
                                <p:cTn fill="hold" nodeType="withEffect" presetClass="entr" presetID="10" presetSubtype="0">
                                  <p:stCondLst>
                                    <p:cond delay="0"/>
                                  </p:stCondLst>
                                  <p:childTnLst>
                                    <p:set>
                                      <p:cBhvr>
                                        <p:cTn dur="1" fill="hold">
                                          <p:stCondLst>
                                            <p:cond delay="0"/>
                                          </p:stCondLst>
                                        </p:cTn>
                                        <p:tgtEl>
                                          <p:spTgt spid="470"/>
                                        </p:tgtEl>
                                        <p:attrNameLst>
                                          <p:attrName>style.visibility</p:attrName>
                                        </p:attrNameLst>
                                      </p:cBhvr>
                                      <p:to>
                                        <p:strVal val="visible"/>
                                      </p:to>
                                    </p:set>
                                    <p:animEffect filter="fade" transition="in">
                                      <p:cBhvr>
                                        <p:cTn dur="1"/>
                                        <p:tgtEl>
                                          <p:spTgt spid="4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3"/>
                                        </p:tgtEl>
                                        <p:attrNameLst>
                                          <p:attrName>style.visibility</p:attrName>
                                        </p:attrNameLst>
                                      </p:cBhvr>
                                      <p:to>
                                        <p:strVal val="visible"/>
                                      </p:to>
                                    </p:set>
                                    <p:animEffect filter="fade" transition="in">
                                      <p:cBhvr>
                                        <p:cTn dur="1"/>
                                        <p:tgtEl>
                                          <p:spTgt spid="473"/>
                                        </p:tgtEl>
                                      </p:cBhvr>
                                    </p:animEffect>
                                  </p:childTnLst>
                                </p:cTn>
                              </p:par>
                              <p:par>
                                <p:cTn fill="hold" nodeType="withEffect" presetClass="entr" presetID="10" presetSubtype="0">
                                  <p:stCondLst>
                                    <p:cond delay="0"/>
                                  </p:stCondLst>
                                  <p:childTnLst>
                                    <p:set>
                                      <p:cBhvr>
                                        <p:cTn dur="1" fill="hold">
                                          <p:stCondLst>
                                            <p:cond delay="0"/>
                                          </p:stCondLst>
                                        </p:cTn>
                                        <p:tgtEl>
                                          <p:spTgt spid="472"/>
                                        </p:tgtEl>
                                        <p:attrNameLst>
                                          <p:attrName>style.visibility</p:attrName>
                                        </p:attrNameLst>
                                      </p:cBhvr>
                                      <p:to>
                                        <p:strVal val="visible"/>
                                      </p:to>
                                    </p:set>
                                    <p:animEffect filter="fade" transition="in">
                                      <p:cBhvr>
                                        <p:cTn dur="1"/>
                                        <p:tgtEl>
                                          <p:spTgt spid="4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4"/>
                                        </p:tgtEl>
                                        <p:attrNameLst>
                                          <p:attrName>style.visibility</p:attrName>
                                        </p:attrNameLst>
                                      </p:cBhvr>
                                      <p:to>
                                        <p:strVal val="visible"/>
                                      </p:to>
                                    </p:set>
                                    <p:animEffect filter="fade" transition="in">
                                      <p:cBhvr>
                                        <p:cTn dur="1"/>
                                        <p:tgtEl>
                                          <p:spTgt spid="474"/>
                                        </p:tgtEl>
                                      </p:cBhvr>
                                    </p:animEffect>
                                  </p:childTnLst>
                                </p:cTn>
                              </p:par>
                              <p:par>
                                <p:cTn fill="hold" nodeType="withEffect" presetClass="entr" presetID="10" presetSubtype="0">
                                  <p:stCondLst>
                                    <p:cond delay="0"/>
                                  </p:stCondLst>
                                  <p:childTnLst>
                                    <p:set>
                                      <p:cBhvr>
                                        <p:cTn dur="1" fill="hold">
                                          <p:stCondLst>
                                            <p:cond delay="0"/>
                                          </p:stCondLst>
                                        </p:cTn>
                                        <p:tgtEl>
                                          <p:spTgt spid="475"/>
                                        </p:tgtEl>
                                        <p:attrNameLst>
                                          <p:attrName>style.visibility</p:attrName>
                                        </p:attrNameLst>
                                      </p:cBhvr>
                                      <p:to>
                                        <p:strVal val="visible"/>
                                      </p:to>
                                    </p:set>
                                    <p:animEffect filter="fade" transition="in">
                                      <p:cBhvr>
                                        <p:cTn dur="1"/>
                                        <p:tgtEl>
                                          <p:spTgt spid="475"/>
                                        </p:tgtEl>
                                      </p:cBhvr>
                                    </p:animEffect>
                                  </p:childTnLst>
                                </p:cTn>
                              </p:par>
                              <p:par>
                                <p:cTn fill="hold" nodeType="withEffect" presetClass="entr" presetID="10" presetSubtype="0">
                                  <p:stCondLst>
                                    <p:cond delay="0"/>
                                  </p:stCondLst>
                                  <p:childTnLst>
                                    <p:set>
                                      <p:cBhvr>
                                        <p:cTn dur="1" fill="hold">
                                          <p:stCondLst>
                                            <p:cond delay="0"/>
                                          </p:stCondLst>
                                        </p:cTn>
                                        <p:tgtEl>
                                          <p:spTgt spid="476"/>
                                        </p:tgtEl>
                                        <p:attrNameLst>
                                          <p:attrName>style.visibility</p:attrName>
                                        </p:attrNameLst>
                                      </p:cBhvr>
                                      <p:to>
                                        <p:strVal val="visible"/>
                                      </p:to>
                                    </p:set>
                                    <p:animEffect filter="fade" transition="in">
                                      <p:cBhvr>
                                        <p:cTn dur="1"/>
                                        <p:tgtEl>
                                          <p:spTgt spid="4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5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Model</a:t>
            </a:r>
            <a:endParaRPr/>
          </a:p>
        </p:txBody>
      </p:sp>
      <p:sp>
        <p:nvSpPr>
          <p:cNvPr id="482" name="Google Shape;482;p52"/>
          <p:cNvSpPr/>
          <p:nvPr/>
        </p:nvSpPr>
        <p:spPr>
          <a:xfrm>
            <a:off x="3884600" y="1221300"/>
            <a:ext cx="1747500" cy="52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800"/>
              <a:t>No Model Selected</a:t>
            </a:r>
            <a:endParaRPr sz="1800"/>
          </a:p>
        </p:txBody>
      </p:sp>
      <p:sp>
        <p:nvSpPr>
          <p:cNvPr id="483" name="Google Shape;483;p52"/>
          <p:cNvSpPr/>
          <p:nvPr/>
        </p:nvSpPr>
        <p:spPr>
          <a:xfrm>
            <a:off x="6835700" y="1331438"/>
            <a:ext cx="401700" cy="301200"/>
          </a:xfrm>
          <a:prstGeom prst="ellipse">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4" name="Google Shape;484;p52"/>
          <p:cNvCxnSpPr>
            <a:stCxn id="483" idx="2"/>
            <a:endCxn id="482" idx="3"/>
          </p:cNvCxnSpPr>
          <p:nvPr/>
        </p:nvCxnSpPr>
        <p:spPr>
          <a:xfrm rot="10800000">
            <a:off x="5632100" y="1482038"/>
            <a:ext cx="1203600" cy="0"/>
          </a:xfrm>
          <a:prstGeom prst="straightConnector1">
            <a:avLst/>
          </a:prstGeom>
          <a:noFill/>
          <a:ln cap="flat" cmpd="sng" w="19050">
            <a:solidFill>
              <a:schemeClr val="dk2"/>
            </a:solidFill>
            <a:prstDash val="solid"/>
            <a:round/>
            <a:headEnd len="med" w="med" type="none"/>
            <a:tailEnd len="med" w="med" type="triangle"/>
          </a:ln>
        </p:spPr>
      </p:cxnSp>
      <p:sp>
        <p:nvSpPr>
          <p:cNvPr id="485" name="Google Shape;485;p52"/>
          <p:cNvSpPr/>
          <p:nvPr/>
        </p:nvSpPr>
        <p:spPr>
          <a:xfrm>
            <a:off x="3884600" y="2208563"/>
            <a:ext cx="1747500" cy="52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800"/>
              <a:t>Configuring</a:t>
            </a:r>
            <a:endParaRPr sz="1800"/>
          </a:p>
        </p:txBody>
      </p:sp>
      <p:sp>
        <p:nvSpPr>
          <p:cNvPr id="486" name="Google Shape;486;p52"/>
          <p:cNvSpPr/>
          <p:nvPr/>
        </p:nvSpPr>
        <p:spPr>
          <a:xfrm>
            <a:off x="3884600" y="3195825"/>
            <a:ext cx="1747500" cy="52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800"/>
              <a:t>Valid Configuration</a:t>
            </a:r>
            <a:endParaRPr sz="1800"/>
          </a:p>
        </p:txBody>
      </p:sp>
      <p:cxnSp>
        <p:nvCxnSpPr>
          <p:cNvPr id="487" name="Google Shape;487;p52"/>
          <p:cNvCxnSpPr>
            <a:stCxn id="482" idx="2"/>
            <a:endCxn id="485" idx="0"/>
          </p:cNvCxnSpPr>
          <p:nvPr/>
        </p:nvCxnSpPr>
        <p:spPr>
          <a:xfrm>
            <a:off x="4758350" y="1743000"/>
            <a:ext cx="0" cy="465600"/>
          </a:xfrm>
          <a:prstGeom prst="straightConnector1">
            <a:avLst/>
          </a:prstGeom>
          <a:noFill/>
          <a:ln cap="flat" cmpd="sng" w="19050">
            <a:solidFill>
              <a:schemeClr val="dk2"/>
            </a:solidFill>
            <a:prstDash val="solid"/>
            <a:round/>
            <a:headEnd len="med" w="med" type="none"/>
            <a:tailEnd len="med" w="med" type="triangle"/>
          </a:ln>
        </p:spPr>
      </p:cxnSp>
      <p:sp>
        <p:nvSpPr>
          <p:cNvPr id="488" name="Google Shape;488;p52"/>
          <p:cNvSpPr txBox="1"/>
          <p:nvPr/>
        </p:nvSpPr>
        <p:spPr>
          <a:xfrm>
            <a:off x="4847725" y="1819519"/>
            <a:ext cx="17958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selectModel(model)</a:t>
            </a:r>
            <a:endParaRPr/>
          </a:p>
        </p:txBody>
      </p:sp>
      <p:sp>
        <p:nvSpPr>
          <p:cNvPr id="489" name="Google Shape;489;p52"/>
          <p:cNvSpPr/>
          <p:nvPr/>
        </p:nvSpPr>
        <p:spPr>
          <a:xfrm>
            <a:off x="3251375" y="1575338"/>
            <a:ext cx="630150" cy="890063"/>
          </a:xfrm>
          <a:custGeom>
            <a:rect b="b" l="l" r="r" t="t"/>
            <a:pathLst>
              <a:path extrusionOk="0" h="47470" w="25206">
                <a:moveTo>
                  <a:pt x="25206" y="47470"/>
                </a:moveTo>
                <a:lnTo>
                  <a:pt x="0" y="18904"/>
                </a:lnTo>
                <a:lnTo>
                  <a:pt x="23946" y="0"/>
                </a:lnTo>
              </a:path>
            </a:pathLst>
          </a:custGeom>
          <a:noFill/>
          <a:ln cap="flat" cmpd="sng" w="19050">
            <a:solidFill>
              <a:schemeClr val="dk2"/>
            </a:solidFill>
            <a:prstDash val="solid"/>
            <a:round/>
            <a:headEnd len="med" w="med" type="none"/>
            <a:tailEnd len="med" w="med" type="triangle"/>
          </a:ln>
        </p:spPr>
      </p:sp>
      <p:sp>
        <p:nvSpPr>
          <p:cNvPr id="490" name="Google Shape;490;p52"/>
          <p:cNvSpPr/>
          <p:nvPr/>
        </p:nvSpPr>
        <p:spPr>
          <a:xfrm>
            <a:off x="2159150" y="1417800"/>
            <a:ext cx="1743375" cy="1882538"/>
          </a:xfrm>
          <a:custGeom>
            <a:rect b="b" l="l" r="r" t="t"/>
            <a:pathLst>
              <a:path extrusionOk="0" h="100402" w="69735">
                <a:moveTo>
                  <a:pt x="69735" y="100402"/>
                </a:moveTo>
                <a:lnTo>
                  <a:pt x="0" y="52091"/>
                </a:lnTo>
                <a:lnTo>
                  <a:pt x="62594" y="0"/>
                </a:lnTo>
              </a:path>
            </a:pathLst>
          </a:custGeom>
          <a:noFill/>
          <a:ln cap="flat" cmpd="sng" w="19050">
            <a:solidFill>
              <a:schemeClr val="dk2"/>
            </a:solidFill>
            <a:prstDash val="solid"/>
            <a:round/>
            <a:headEnd len="med" w="med" type="none"/>
            <a:tailEnd len="med" w="med" type="triangle"/>
          </a:ln>
        </p:spPr>
      </p:sp>
      <p:sp>
        <p:nvSpPr>
          <p:cNvPr id="491" name="Google Shape;491;p52"/>
          <p:cNvSpPr txBox="1"/>
          <p:nvPr/>
        </p:nvSpPr>
        <p:spPr>
          <a:xfrm>
            <a:off x="2322050" y="2163591"/>
            <a:ext cx="17958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deselectModel()</a:t>
            </a:r>
            <a:endParaRPr/>
          </a:p>
        </p:txBody>
      </p:sp>
      <p:sp>
        <p:nvSpPr>
          <p:cNvPr id="492" name="Google Shape;492;p52"/>
          <p:cNvSpPr txBox="1"/>
          <p:nvPr/>
        </p:nvSpPr>
        <p:spPr>
          <a:xfrm>
            <a:off x="1361200" y="1819519"/>
            <a:ext cx="17958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deselectModel()</a:t>
            </a:r>
            <a:endParaRPr/>
          </a:p>
        </p:txBody>
      </p:sp>
      <p:sp>
        <p:nvSpPr>
          <p:cNvPr id="493" name="Google Shape;493;p52"/>
          <p:cNvSpPr/>
          <p:nvPr/>
        </p:nvSpPr>
        <p:spPr>
          <a:xfrm>
            <a:off x="5645900" y="2110950"/>
            <a:ext cx="462100" cy="378075"/>
          </a:xfrm>
          <a:custGeom>
            <a:rect b="b" l="l" r="r" t="t"/>
            <a:pathLst>
              <a:path extrusionOk="0" h="20164" w="18484">
                <a:moveTo>
                  <a:pt x="0" y="8822"/>
                </a:moveTo>
                <a:lnTo>
                  <a:pt x="18484" y="0"/>
                </a:lnTo>
                <a:lnTo>
                  <a:pt x="17644" y="20164"/>
                </a:lnTo>
                <a:lnTo>
                  <a:pt x="1261" y="16383"/>
                </a:lnTo>
              </a:path>
            </a:pathLst>
          </a:custGeom>
          <a:noFill/>
          <a:ln cap="flat" cmpd="sng" w="19050">
            <a:solidFill>
              <a:schemeClr val="dk2"/>
            </a:solidFill>
            <a:prstDash val="solid"/>
            <a:round/>
            <a:headEnd len="med" w="med" type="none"/>
            <a:tailEnd len="med" w="med" type="triangle"/>
          </a:ln>
        </p:spPr>
      </p:sp>
      <p:sp>
        <p:nvSpPr>
          <p:cNvPr id="494" name="Google Shape;494;p52"/>
          <p:cNvSpPr txBox="1"/>
          <p:nvPr/>
        </p:nvSpPr>
        <p:spPr>
          <a:xfrm>
            <a:off x="6248750" y="2143050"/>
            <a:ext cx="15756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addComponent</a:t>
            </a:r>
            <a:br>
              <a:rPr lang="sv-SE"/>
            </a:br>
            <a:r>
              <a:rPr lang="sv-SE"/>
              <a:t>(slot,component)</a:t>
            </a:r>
            <a:endParaRPr/>
          </a:p>
        </p:txBody>
      </p:sp>
      <p:sp>
        <p:nvSpPr>
          <p:cNvPr id="495" name="Google Shape;495;p52"/>
          <p:cNvSpPr/>
          <p:nvPr/>
        </p:nvSpPr>
        <p:spPr>
          <a:xfrm>
            <a:off x="5656400" y="2662313"/>
            <a:ext cx="514625" cy="811313"/>
          </a:xfrm>
          <a:custGeom>
            <a:rect b="b" l="l" r="r" t="t"/>
            <a:pathLst>
              <a:path extrusionOk="0" h="43270" w="20585">
                <a:moveTo>
                  <a:pt x="0" y="43270"/>
                </a:moveTo>
                <a:lnTo>
                  <a:pt x="20585" y="13443"/>
                </a:lnTo>
                <a:lnTo>
                  <a:pt x="841" y="0"/>
                </a:lnTo>
              </a:path>
            </a:pathLst>
          </a:custGeom>
          <a:noFill/>
          <a:ln cap="flat" cmpd="sng" w="19050">
            <a:solidFill>
              <a:schemeClr val="dk2"/>
            </a:solidFill>
            <a:prstDash val="solid"/>
            <a:round/>
            <a:headEnd len="med" w="med" type="none"/>
            <a:tailEnd len="med" w="med" type="triangle"/>
          </a:ln>
        </p:spPr>
      </p:sp>
      <p:sp>
        <p:nvSpPr>
          <p:cNvPr id="496" name="Google Shape;496;p52"/>
          <p:cNvSpPr txBox="1"/>
          <p:nvPr/>
        </p:nvSpPr>
        <p:spPr>
          <a:xfrm>
            <a:off x="6002050" y="3106163"/>
            <a:ext cx="15756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addComponent</a:t>
            </a:r>
            <a:br>
              <a:rPr lang="sv-SE"/>
            </a:br>
            <a:r>
              <a:rPr lang="sv-SE"/>
              <a:t>(slot,component)</a:t>
            </a:r>
            <a:endParaRPr/>
          </a:p>
        </p:txBody>
      </p:sp>
      <p:sp>
        <p:nvSpPr>
          <p:cNvPr id="497" name="Google Shape;497;p52"/>
          <p:cNvSpPr/>
          <p:nvPr/>
        </p:nvSpPr>
        <p:spPr>
          <a:xfrm>
            <a:off x="3566450" y="2615063"/>
            <a:ext cx="462100" cy="409575"/>
          </a:xfrm>
          <a:custGeom>
            <a:rect b="b" l="l" r="r" t="t"/>
            <a:pathLst>
              <a:path extrusionOk="0" h="21844" w="18484">
                <a:moveTo>
                  <a:pt x="12603" y="0"/>
                </a:moveTo>
                <a:lnTo>
                  <a:pt x="0" y="11762"/>
                </a:lnTo>
                <a:lnTo>
                  <a:pt x="11343" y="21844"/>
                </a:lnTo>
                <a:lnTo>
                  <a:pt x="18484" y="7141"/>
                </a:lnTo>
              </a:path>
            </a:pathLst>
          </a:custGeom>
          <a:noFill/>
          <a:ln cap="flat" cmpd="sng" w="19050">
            <a:solidFill>
              <a:schemeClr val="dk2"/>
            </a:solidFill>
            <a:prstDash val="solid"/>
            <a:round/>
            <a:headEnd len="med" w="med" type="none"/>
            <a:tailEnd len="med" w="med" type="triangle"/>
          </a:ln>
        </p:spPr>
      </p:sp>
      <p:sp>
        <p:nvSpPr>
          <p:cNvPr id="498" name="Google Shape;498;p52"/>
          <p:cNvSpPr txBox="1"/>
          <p:nvPr/>
        </p:nvSpPr>
        <p:spPr>
          <a:xfrm>
            <a:off x="2687300" y="2389331"/>
            <a:ext cx="16497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200"/>
              <a:t>remove</a:t>
            </a:r>
            <a:br>
              <a:rPr lang="sv-SE" sz="1200"/>
            </a:br>
            <a:r>
              <a:rPr lang="sv-SE" sz="1200"/>
              <a:t>Component(slot)</a:t>
            </a:r>
            <a:endParaRPr sz="1200"/>
          </a:p>
        </p:txBody>
      </p:sp>
      <p:sp>
        <p:nvSpPr>
          <p:cNvPr id="499" name="Google Shape;499;p52"/>
          <p:cNvSpPr/>
          <p:nvPr/>
        </p:nvSpPr>
        <p:spPr>
          <a:xfrm>
            <a:off x="5624900" y="2583544"/>
            <a:ext cx="2194975" cy="1047619"/>
          </a:xfrm>
          <a:custGeom>
            <a:rect b="b" l="l" r="r" t="t"/>
            <a:pathLst>
              <a:path extrusionOk="0" h="55873" w="87799">
                <a:moveTo>
                  <a:pt x="0" y="55873"/>
                </a:moveTo>
                <a:lnTo>
                  <a:pt x="87799" y="52092"/>
                </a:lnTo>
                <a:lnTo>
                  <a:pt x="79398" y="15964"/>
                </a:lnTo>
                <a:lnTo>
                  <a:pt x="4621" y="0"/>
                </a:lnTo>
              </a:path>
            </a:pathLst>
          </a:custGeom>
          <a:noFill/>
          <a:ln cap="flat" cmpd="sng" w="19050">
            <a:solidFill>
              <a:schemeClr val="dk2"/>
            </a:solidFill>
            <a:prstDash val="solid"/>
            <a:round/>
            <a:headEnd len="med" w="med" type="none"/>
            <a:tailEnd len="med" w="med" type="triangle"/>
          </a:ln>
        </p:spPr>
      </p:sp>
      <p:sp>
        <p:nvSpPr>
          <p:cNvPr id="500" name="Google Shape;500;p52"/>
          <p:cNvSpPr txBox="1"/>
          <p:nvPr/>
        </p:nvSpPr>
        <p:spPr>
          <a:xfrm>
            <a:off x="6507100" y="3666581"/>
            <a:ext cx="16497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200"/>
              <a:t>remove</a:t>
            </a:r>
            <a:br>
              <a:rPr lang="sv-SE" sz="1200"/>
            </a:br>
            <a:r>
              <a:rPr lang="sv-SE" sz="1200"/>
              <a:t>Component(slot)</a:t>
            </a:r>
            <a:endParaRPr sz="1200"/>
          </a:p>
        </p:txBody>
      </p:sp>
      <p:cxnSp>
        <p:nvCxnSpPr>
          <p:cNvPr id="501" name="Google Shape;501;p52"/>
          <p:cNvCxnSpPr/>
          <p:nvPr/>
        </p:nvCxnSpPr>
        <p:spPr>
          <a:xfrm>
            <a:off x="4107200" y="2730113"/>
            <a:ext cx="0" cy="465600"/>
          </a:xfrm>
          <a:prstGeom prst="straightConnector1">
            <a:avLst/>
          </a:prstGeom>
          <a:noFill/>
          <a:ln cap="flat" cmpd="sng" w="19050">
            <a:solidFill>
              <a:schemeClr val="dk2"/>
            </a:solidFill>
            <a:prstDash val="solid"/>
            <a:round/>
            <a:headEnd len="med" w="med" type="none"/>
            <a:tailEnd len="med" w="med" type="triangle"/>
          </a:ln>
        </p:spPr>
      </p:cxnSp>
      <p:sp>
        <p:nvSpPr>
          <p:cNvPr id="502" name="Google Shape;502;p52"/>
          <p:cNvSpPr txBox="1"/>
          <p:nvPr/>
        </p:nvSpPr>
        <p:spPr>
          <a:xfrm>
            <a:off x="4125575" y="2662313"/>
            <a:ext cx="8928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000"/>
              <a:t>isLegalConfiguration() [legalConfig=true]</a:t>
            </a:r>
            <a:endParaRPr sz="1000"/>
          </a:p>
        </p:txBody>
      </p:sp>
      <p:sp>
        <p:nvSpPr>
          <p:cNvPr id="503" name="Google Shape;503;p52"/>
          <p:cNvSpPr txBox="1"/>
          <p:nvPr/>
        </p:nvSpPr>
        <p:spPr>
          <a:xfrm>
            <a:off x="5241425" y="2662313"/>
            <a:ext cx="8928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000"/>
              <a:t>isLegalConfiguration() [legalConfig=false]</a:t>
            </a:r>
            <a:endParaRPr sz="1000"/>
          </a:p>
        </p:txBody>
      </p:sp>
      <p:sp>
        <p:nvSpPr>
          <p:cNvPr id="504" name="Google Shape;504;p52"/>
          <p:cNvSpPr/>
          <p:nvPr/>
        </p:nvSpPr>
        <p:spPr>
          <a:xfrm>
            <a:off x="5015775" y="2748956"/>
            <a:ext cx="252050" cy="291450"/>
          </a:xfrm>
          <a:custGeom>
            <a:rect b="b" l="l" r="r" t="t"/>
            <a:pathLst>
              <a:path extrusionOk="0" h="15544" w="10082">
                <a:moveTo>
                  <a:pt x="0" y="0"/>
                </a:moveTo>
                <a:lnTo>
                  <a:pt x="0" y="15544"/>
                </a:lnTo>
                <a:lnTo>
                  <a:pt x="10082" y="15544"/>
                </a:lnTo>
                <a:lnTo>
                  <a:pt x="8822" y="420"/>
                </a:lnTo>
              </a:path>
            </a:pathLst>
          </a:custGeom>
          <a:noFill/>
          <a:ln cap="flat" cmpd="sng" w="19050">
            <a:solidFill>
              <a:schemeClr val="dk2"/>
            </a:solidFill>
            <a:prstDash val="solid"/>
            <a:round/>
            <a:headEnd len="med" w="med" type="none"/>
            <a:tailEnd len="med" w="med" type="triangle"/>
          </a:ln>
        </p:spPr>
      </p:sp>
      <p:sp>
        <p:nvSpPr>
          <p:cNvPr id="505" name="Google Shape;505;p52"/>
          <p:cNvSpPr txBox="1"/>
          <p:nvPr/>
        </p:nvSpPr>
        <p:spPr>
          <a:xfrm>
            <a:off x="130400" y="1402050"/>
            <a:ext cx="3117900" cy="145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200">
                <a:solidFill>
                  <a:srgbClr val="FF0000"/>
                </a:solidFill>
              </a:rPr>
              <a:t>TC1:</a:t>
            </a:r>
            <a:endParaRPr sz="1200">
              <a:solidFill>
                <a:srgbClr val="FF0000"/>
              </a:solidFill>
            </a:endParaRPr>
          </a:p>
          <a:p>
            <a:pPr indent="0" lvl="0" marL="0" rtl="0" algn="l">
              <a:spcBef>
                <a:spcPts val="0"/>
              </a:spcBef>
              <a:spcAft>
                <a:spcPts val="0"/>
              </a:spcAft>
              <a:buNone/>
            </a:pPr>
            <a:r>
              <a:rPr lang="sv-SE" sz="1200">
                <a:solidFill>
                  <a:srgbClr val="FF0000"/>
                </a:solidFill>
              </a:rPr>
              <a:t>selectModel(M1) [M1, 1 slots = C1]</a:t>
            </a:r>
            <a:endParaRPr sz="1200">
              <a:solidFill>
                <a:srgbClr val="FF0000"/>
              </a:solidFill>
            </a:endParaRPr>
          </a:p>
          <a:p>
            <a:pPr indent="0" lvl="0" marL="0" rtl="0" algn="l">
              <a:spcBef>
                <a:spcPts val="0"/>
              </a:spcBef>
              <a:spcAft>
                <a:spcPts val="0"/>
              </a:spcAft>
              <a:buNone/>
            </a:pPr>
            <a:r>
              <a:rPr lang="sv-SE" sz="1200">
                <a:solidFill>
                  <a:srgbClr val="FF0000"/>
                </a:solidFill>
              </a:rPr>
              <a:t>deselectModel()</a:t>
            </a:r>
            <a:endParaRPr sz="1200">
              <a:solidFill>
                <a:srgbClr val="FF0000"/>
              </a:solidFill>
            </a:endParaRPr>
          </a:p>
          <a:p>
            <a:pPr indent="0" lvl="0" marL="0" rtl="0" algn="l">
              <a:spcBef>
                <a:spcPts val="0"/>
              </a:spcBef>
              <a:spcAft>
                <a:spcPts val="0"/>
              </a:spcAft>
              <a:buNone/>
            </a:pPr>
            <a:r>
              <a:rPr lang="sv-SE" sz="1200">
                <a:solidFill>
                  <a:srgbClr val="FF0000"/>
                </a:solidFill>
              </a:rPr>
              <a:t>selectModel(M1)</a:t>
            </a:r>
            <a:endParaRPr sz="1200">
              <a:solidFill>
                <a:srgbClr val="FF0000"/>
              </a:solidFill>
            </a:endParaRPr>
          </a:p>
          <a:p>
            <a:pPr indent="0" lvl="0" marL="0" rtl="0" algn="l">
              <a:spcBef>
                <a:spcPts val="0"/>
              </a:spcBef>
              <a:spcAft>
                <a:spcPts val="0"/>
              </a:spcAft>
              <a:buNone/>
            </a:pPr>
            <a:r>
              <a:rPr lang="sv-SE" sz="1200">
                <a:solidFill>
                  <a:srgbClr val="FF0000"/>
                </a:solidFill>
              </a:rPr>
              <a:t>addComponent(S1,C1)</a:t>
            </a:r>
            <a:endParaRPr sz="1200">
              <a:solidFill>
                <a:srgbClr val="FF0000"/>
              </a:solidFill>
            </a:endParaRPr>
          </a:p>
          <a:p>
            <a:pPr indent="0" lvl="0" marL="0" rtl="0" algn="l">
              <a:spcBef>
                <a:spcPts val="0"/>
              </a:spcBef>
              <a:spcAft>
                <a:spcPts val="0"/>
              </a:spcAft>
              <a:buNone/>
            </a:pPr>
            <a:r>
              <a:rPr lang="sv-SE" sz="1200">
                <a:solidFill>
                  <a:srgbClr val="FF0000"/>
                </a:solidFill>
              </a:rPr>
              <a:t>isLegalConfiguration() //true</a:t>
            </a:r>
            <a:endParaRPr sz="1200">
              <a:solidFill>
                <a:srgbClr val="FF0000"/>
              </a:solidFill>
            </a:endParaRPr>
          </a:p>
          <a:p>
            <a:pPr indent="0" lvl="0" marL="0" rtl="0" algn="l">
              <a:spcBef>
                <a:spcPts val="0"/>
              </a:spcBef>
              <a:spcAft>
                <a:spcPts val="0"/>
              </a:spcAft>
              <a:buNone/>
            </a:pPr>
            <a:r>
              <a:rPr lang="sv-SE" sz="1200">
                <a:solidFill>
                  <a:srgbClr val="FF0000"/>
                </a:solidFill>
              </a:rPr>
              <a:t>deselectModel()</a:t>
            </a:r>
            <a:endParaRPr sz="1200">
              <a:solidFill>
                <a:srgbClr val="FF0000"/>
              </a:solidFill>
            </a:endParaRPr>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sp>
        <p:nvSpPr>
          <p:cNvPr id="506" name="Google Shape;506;p52"/>
          <p:cNvSpPr/>
          <p:nvPr/>
        </p:nvSpPr>
        <p:spPr>
          <a:xfrm>
            <a:off x="2184475" y="1402050"/>
            <a:ext cx="3927850" cy="1874663"/>
          </a:xfrm>
          <a:custGeom>
            <a:rect b="b" l="l" r="r" t="t"/>
            <a:pathLst>
              <a:path extrusionOk="0" h="99982" w="157114">
                <a:moveTo>
                  <a:pt x="103343" y="18484"/>
                </a:moveTo>
                <a:lnTo>
                  <a:pt x="103763" y="42430"/>
                </a:lnTo>
                <a:lnTo>
                  <a:pt x="69315" y="56293"/>
                </a:lnTo>
                <a:lnTo>
                  <a:pt x="44530" y="29827"/>
                </a:lnTo>
                <a:lnTo>
                  <a:pt x="66375" y="10083"/>
                </a:lnTo>
                <a:lnTo>
                  <a:pt x="110064" y="11763"/>
                </a:lnTo>
                <a:lnTo>
                  <a:pt x="108804" y="45370"/>
                </a:lnTo>
                <a:lnTo>
                  <a:pt x="157114" y="39489"/>
                </a:lnTo>
                <a:lnTo>
                  <a:pt x="156694" y="60073"/>
                </a:lnTo>
                <a:lnTo>
                  <a:pt x="135690" y="52512"/>
                </a:lnTo>
                <a:lnTo>
                  <a:pt x="77717" y="69316"/>
                </a:lnTo>
                <a:lnTo>
                  <a:pt x="77297" y="97882"/>
                </a:lnTo>
                <a:lnTo>
                  <a:pt x="68895" y="99982"/>
                </a:lnTo>
                <a:lnTo>
                  <a:pt x="0" y="53352"/>
                </a:lnTo>
                <a:lnTo>
                  <a:pt x="65955" y="0"/>
                </a:lnTo>
              </a:path>
            </a:pathLst>
          </a:custGeom>
          <a:noFill/>
          <a:ln cap="flat" cmpd="sng" w="19050">
            <a:solidFill>
              <a:srgbClr val="FF0000"/>
            </a:solidFill>
            <a:prstDash val="solid"/>
            <a:round/>
            <a:headEnd len="med" w="med" type="none"/>
            <a:tailEnd len="med" w="med" type="none"/>
          </a:ln>
        </p:spPr>
      </p:sp>
      <p:sp>
        <p:nvSpPr>
          <p:cNvPr id="507" name="Google Shape;507;p52"/>
          <p:cNvSpPr txBox="1"/>
          <p:nvPr/>
        </p:nvSpPr>
        <p:spPr>
          <a:xfrm>
            <a:off x="195650" y="2866031"/>
            <a:ext cx="2657100" cy="145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200">
                <a:solidFill>
                  <a:srgbClr val="9900FF"/>
                </a:solidFill>
              </a:rPr>
              <a:t>TC2:</a:t>
            </a:r>
            <a:endParaRPr sz="1200">
              <a:solidFill>
                <a:srgbClr val="9900FF"/>
              </a:solidFill>
            </a:endParaRPr>
          </a:p>
          <a:p>
            <a:pPr indent="0" lvl="0" marL="0" rtl="0" algn="l">
              <a:spcBef>
                <a:spcPts val="0"/>
              </a:spcBef>
              <a:spcAft>
                <a:spcPts val="0"/>
              </a:spcAft>
              <a:buNone/>
            </a:pPr>
            <a:r>
              <a:rPr lang="sv-SE" sz="1200">
                <a:solidFill>
                  <a:srgbClr val="9900FF"/>
                </a:solidFill>
              </a:rPr>
              <a:t>selectModel(M1) [M1, 1 slot = C1]</a:t>
            </a:r>
            <a:endParaRPr sz="1200">
              <a:solidFill>
                <a:srgbClr val="9900FF"/>
              </a:solidFill>
            </a:endParaRPr>
          </a:p>
          <a:p>
            <a:pPr indent="0" lvl="0" marL="0" rtl="0" algn="l">
              <a:spcBef>
                <a:spcPts val="0"/>
              </a:spcBef>
              <a:spcAft>
                <a:spcPts val="0"/>
              </a:spcAft>
              <a:buNone/>
            </a:pPr>
            <a:r>
              <a:rPr lang="sv-SE" sz="1200">
                <a:solidFill>
                  <a:srgbClr val="9900FF"/>
                </a:solidFill>
              </a:rPr>
              <a:t>addComponent(S1,C1)</a:t>
            </a:r>
            <a:endParaRPr sz="1200">
              <a:solidFill>
                <a:srgbClr val="9900FF"/>
              </a:solidFill>
            </a:endParaRPr>
          </a:p>
          <a:p>
            <a:pPr indent="0" lvl="0" marL="0" rtl="0" algn="l">
              <a:spcBef>
                <a:spcPts val="0"/>
              </a:spcBef>
              <a:spcAft>
                <a:spcPts val="0"/>
              </a:spcAft>
              <a:buNone/>
            </a:pPr>
            <a:r>
              <a:rPr lang="sv-SE" sz="1200">
                <a:solidFill>
                  <a:srgbClr val="9900FF"/>
                </a:solidFill>
              </a:rPr>
              <a:t>isLegalConfiguration() //true</a:t>
            </a:r>
            <a:endParaRPr sz="1200">
              <a:solidFill>
                <a:srgbClr val="9900FF"/>
              </a:solidFill>
            </a:endParaRPr>
          </a:p>
          <a:p>
            <a:pPr indent="0" lvl="0" marL="0" rtl="0" algn="l">
              <a:spcBef>
                <a:spcPts val="0"/>
              </a:spcBef>
              <a:spcAft>
                <a:spcPts val="0"/>
              </a:spcAft>
              <a:buNone/>
            </a:pPr>
            <a:r>
              <a:rPr lang="sv-SE" sz="1200">
                <a:solidFill>
                  <a:srgbClr val="9900FF"/>
                </a:solidFill>
              </a:rPr>
              <a:t>addComponent(S2,C2)</a:t>
            </a:r>
            <a:endParaRPr sz="1200">
              <a:solidFill>
                <a:srgbClr val="9900FF"/>
              </a:solidFill>
            </a:endParaRPr>
          </a:p>
          <a:p>
            <a:pPr indent="0" lvl="0" marL="0" rtl="0" algn="l">
              <a:spcBef>
                <a:spcPts val="0"/>
              </a:spcBef>
              <a:spcAft>
                <a:spcPts val="0"/>
              </a:spcAft>
              <a:buNone/>
            </a:pPr>
            <a:r>
              <a:rPr lang="sv-SE" sz="1200">
                <a:solidFill>
                  <a:srgbClr val="9900FF"/>
                </a:solidFill>
              </a:rPr>
              <a:t>isLegalConfiguration() // false</a:t>
            </a:r>
            <a:endParaRPr sz="1200">
              <a:solidFill>
                <a:srgbClr val="9900FF"/>
              </a:solidFill>
            </a:endParaRPr>
          </a:p>
          <a:p>
            <a:pPr indent="0" lvl="0" marL="0" rtl="0" algn="l">
              <a:spcBef>
                <a:spcPts val="0"/>
              </a:spcBef>
              <a:spcAft>
                <a:spcPts val="0"/>
              </a:spcAft>
              <a:buNone/>
            </a:pPr>
            <a:r>
              <a:rPr lang="sv-SE" sz="1200">
                <a:solidFill>
                  <a:srgbClr val="9900FF"/>
                </a:solidFill>
              </a:rPr>
              <a:t>removeComponent(S2)</a:t>
            </a:r>
            <a:endParaRPr sz="1200">
              <a:solidFill>
                <a:srgbClr val="9900FF"/>
              </a:solidFill>
            </a:endParaRPr>
          </a:p>
          <a:p>
            <a:pPr indent="0" lvl="0" marL="0" rtl="0" algn="l">
              <a:spcBef>
                <a:spcPts val="0"/>
              </a:spcBef>
              <a:spcAft>
                <a:spcPts val="0"/>
              </a:spcAft>
              <a:buNone/>
            </a:pPr>
            <a:r>
              <a:rPr lang="sv-SE" sz="1200">
                <a:solidFill>
                  <a:srgbClr val="9900FF"/>
                </a:solidFill>
              </a:rPr>
              <a:t>isLegalConfiguration() // true</a:t>
            </a:r>
            <a:endParaRPr sz="1200">
              <a:solidFill>
                <a:srgbClr val="9900FF"/>
              </a:solidFill>
            </a:endParaRPr>
          </a:p>
          <a:p>
            <a:pPr indent="0" lvl="0" marL="0" rtl="0" algn="l">
              <a:spcBef>
                <a:spcPts val="0"/>
              </a:spcBef>
              <a:spcAft>
                <a:spcPts val="0"/>
              </a:spcAft>
              <a:buNone/>
            </a:pPr>
            <a:r>
              <a:rPr lang="sv-SE" sz="1200">
                <a:solidFill>
                  <a:srgbClr val="9900FF"/>
                </a:solidFill>
              </a:rPr>
              <a:t>removeComponent(S1)</a:t>
            </a:r>
            <a:endParaRPr sz="1200">
              <a:solidFill>
                <a:srgbClr val="9900FF"/>
              </a:solidFill>
            </a:endParaRPr>
          </a:p>
          <a:p>
            <a:pPr indent="0" lvl="0" marL="0" rtl="0" algn="l">
              <a:spcBef>
                <a:spcPts val="0"/>
              </a:spcBef>
              <a:spcAft>
                <a:spcPts val="0"/>
              </a:spcAft>
              <a:buNone/>
            </a:pPr>
            <a:r>
              <a:t/>
            </a:r>
            <a:endParaRPr sz="1200">
              <a:solidFill>
                <a:srgbClr val="9900FF"/>
              </a:solidFill>
            </a:endParaRPr>
          </a:p>
          <a:p>
            <a:pPr indent="0" lvl="0" marL="0" rtl="0" algn="l">
              <a:spcBef>
                <a:spcPts val="0"/>
              </a:spcBef>
              <a:spcAft>
                <a:spcPts val="0"/>
              </a:spcAft>
              <a:buNone/>
            </a:pPr>
            <a:r>
              <a:t/>
            </a:r>
            <a:endParaRPr sz="1200">
              <a:solidFill>
                <a:srgbClr val="9900FF"/>
              </a:solidFill>
            </a:endParaRPr>
          </a:p>
          <a:p>
            <a:pPr indent="0" lvl="0" marL="0" rtl="0" algn="l">
              <a:spcBef>
                <a:spcPts val="0"/>
              </a:spcBef>
              <a:spcAft>
                <a:spcPts val="0"/>
              </a:spcAft>
              <a:buNone/>
            </a:pPr>
            <a:r>
              <a:t/>
            </a:r>
            <a:endParaRPr sz="1200">
              <a:solidFill>
                <a:srgbClr val="9900FF"/>
              </a:solidFill>
            </a:endParaRPr>
          </a:p>
        </p:txBody>
      </p:sp>
      <p:sp>
        <p:nvSpPr>
          <p:cNvPr id="508" name="Google Shape;508;p52"/>
          <p:cNvSpPr/>
          <p:nvPr/>
        </p:nvSpPr>
        <p:spPr>
          <a:xfrm>
            <a:off x="3602300" y="1669856"/>
            <a:ext cx="4358450" cy="1984950"/>
          </a:xfrm>
          <a:custGeom>
            <a:rect b="b" l="l" r="r" t="t"/>
            <a:pathLst>
              <a:path extrusionOk="0" h="105864" w="174338">
                <a:moveTo>
                  <a:pt x="46210" y="0"/>
                </a:moveTo>
                <a:lnTo>
                  <a:pt x="46210" y="31087"/>
                </a:lnTo>
                <a:lnTo>
                  <a:pt x="76876" y="31927"/>
                </a:lnTo>
                <a:lnTo>
                  <a:pt x="101662" y="23106"/>
                </a:lnTo>
                <a:lnTo>
                  <a:pt x="102502" y="45790"/>
                </a:lnTo>
                <a:lnTo>
                  <a:pt x="77717" y="37809"/>
                </a:lnTo>
                <a:lnTo>
                  <a:pt x="21424" y="55873"/>
                </a:lnTo>
                <a:lnTo>
                  <a:pt x="21004" y="87380"/>
                </a:lnTo>
                <a:lnTo>
                  <a:pt x="81497" y="95781"/>
                </a:lnTo>
                <a:lnTo>
                  <a:pt x="104182" y="66795"/>
                </a:lnTo>
                <a:lnTo>
                  <a:pt x="72255" y="49571"/>
                </a:lnTo>
                <a:lnTo>
                  <a:pt x="55032" y="54612"/>
                </a:lnTo>
                <a:lnTo>
                  <a:pt x="55032" y="75197"/>
                </a:lnTo>
                <a:lnTo>
                  <a:pt x="68895" y="76037"/>
                </a:lnTo>
                <a:lnTo>
                  <a:pt x="67214" y="59233"/>
                </a:lnTo>
                <a:lnTo>
                  <a:pt x="11762" y="49151"/>
                </a:lnTo>
                <a:lnTo>
                  <a:pt x="0" y="63014"/>
                </a:lnTo>
                <a:lnTo>
                  <a:pt x="10082" y="72676"/>
                </a:lnTo>
                <a:lnTo>
                  <a:pt x="16803" y="57133"/>
                </a:lnTo>
                <a:lnTo>
                  <a:pt x="18904" y="82338"/>
                </a:lnTo>
                <a:lnTo>
                  <a:pt x="79397" y="105864"/>
                </a:lnTo>
                <a:lnTo>
                  <a:pt x="174338" y="102083"/>
                </a:lnTo>
                <a:lnTo>
                  <a:pt x="164255" y="65535"/>
                </a:lnTo>
                <a:lnTo>
                  <a:pt x="78557" y="44530"/>
                </a:lnTo>
              </a:path>
            </a:pathLst>
          </a:custGeom>
          <a:noFill/>
          <a:ln cap="flat" cmpd="sng" w="19050">
            <a:solidFill>
              <a:srgbClr val="9900FF"/>
            </a:solidFill>
            <a:prstDash val="solid"/>
            <a:round/>
            <a:headEnd len="med" w="med" type="none"/>
            <a:tailEnd len="med" w="med" type="none"/>
          </a:ln>
        </p:spPr>
      </p:sp>
      <p:sp>
        <p:nvSpPr>
          <p:cNvPr id="509" name="Google Shape;509;p5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5"/>
                                        </p:tgtEl>
                                        <p:attrNameLst>
                                          <p:attrName>style.visibility</p:attrName>
                                        </p:attrNameLst>
                                      </p:cBhvr>
                                      <p:to>
                                        <p:strVal val="visible"/>
                                      </p:to>
                                    </p:set>
                                    <p:animEffect filter="fade" transition="in">
                                      <p:cBhvr>
                                        <p:cTn dur="1"/>
                                        <p:tgtEl>
                                          <p:spTgt spid="505"/>
                                        </p:tgtEl>
                                      </p:cBhvr>
                                    </p:animEffect>
                                  </p:childTnLst>
                                </p:cTn>
                              </p:par>
                              <p:par>
                                <p:cTn fill="hold" nodeType="withEffect" presetClass="entr" presetID="10" presetSubtype="0">
                                  <p:stCondLst>
                                    <p:cond delay="0"/>
                                  </p:stCondLst>
                                  <p:childTnLst>
                                    <p:set>
                                      <p:cBhvr>
                                        <p:cTn dur="1" fill="hold">
                                          <p:stCondLst>
                                            <p:cond delay="0"/>
                                          </p:stCondLst>
                                        </p:cTn>
                                        <p:tgtEl>
                                          <p:spTgt spid="506"/>
                                        </p:tgtEl>
                                        <p:attrNameLst>
                                          <p:attrName>style.visibility</p:attrName>
                                        </p:attrNameLst>
                                      </p:cBhvr>
                                      <p:to>
                                        <p:strVal val="visible"/>
                                      </p:to>
                                    </p:set>
                                    <p:animEffect filter="fade" transition="in">
                                      <p:cBhvr>
                                        <p:cTn dur="1"/>
                                        <p:tgtEl>
                                          <p:spTgt spid="5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505"/>
                                        </p:tgtEl>
                                      </p:cBhvr>
                                    </p:animEffect>
                                    <p:set>
                                      <p:cBhvr>
                                        <p:cTn dur="1" fill="hold">
                                          <p:stCondLst>
                                            <p:cond delay="0"/>
                                          </p:stCondLst>
                                        </p:cTn>
                                        <p:tgtEl>
                                          <p:spTgt spid="50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507"/>
                                        </p:tgtEl>
                                        <p:attrNameLst>
                                          <p:attrName>style.visibility</p:attrName>
                                        </p:attrNameLst>
                                      </p:cBhvr>
                                      <p:to>
                                        <p:strVal val="visible"/>
                                      </p:to>
                                    </p:set>
                                    <p:animEffect filter="fade" transition="in">
                                      <p:cBhvr>
                                        <p:cTn dur="1"/>
                                        <p:tgtEl>
                                          <p:spTgt spid="507"/>
                                        </p:tgtEl>
                                      </p:cBhvr>
                                    </p:animEffect>
                                  </p:childTnLst>
                                </p:cTn>
                              </p:par>
                              <p:par>
                                <p:cTn fill="hold" nodeType="withEffect" presetClass="entr" presetID="10" presetSubtype="0">
                                  <p:stCondLst>
                                    <p:cond delay="0"/>
                                  </p:stCondLst>
                                  <p:childTnLst>
                                    <p:set>
                                      <p:cBhvr>
                                        <p:cTn dur="1" fill="hold">
                                          <p:stCondLst>
                                            <p:cond delay="0"/>
                                          </p:stCondLst>
                                        </p:cTn>
                                        <p:tgtEl>
                                          <p:spTgt spid="508"/>
                                        </p:tgtEl>
                                        <p:attrNameLst>
                                          <p:attrName>style.visibility</p:attrName>
                                        </p:attrNameLst>
                                      </p:cBhvr>
                                      <p:to>
                                        <p:strVal val="visible"/>
                                      </p:to>
                                    </p:set>
                                    <p:animEffect filter="fade" transition="in">
                                      <p:cBhvr>
                                        <p:cTn dur="1"/>
                                        <p:tgtEl>
                                          <p:spTgt spid="5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5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Path Coverage Criteria</a:t>
            </a:r>
            <a:endParaRPr/>
          </a:p>
        </p:txBody>
      </p:sp>
      <p:sp>
        <p:nvSpPr>
          <p:cNvPr id="515" name="Google Shape;515;p53"/>
          <p:cNvSpPr txBox="1"/>
          <p:nvPr>
            <p:ph idx="1" type="body"/>
          </p:nvPr>
        </p:nvSpPr>
        <p:spPr>
          <a:xfrm>
            <a:off x="468900" y="1237450"/>
            <a:ext cx="8217900" cy="3525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Transition coverage based on assumption that transitions are independent.</a:t>
            </a:r>
            <a:endParaRPr/>
          </a:p>
          <a:p>
            <a:pPr indent="-393700" lvl="0" marL="457200" rtl="0" algn="l">
              <a:spcBef>
                <a:spcPts val="1000"/>
              </a:spcBef>
              <a:spcAft>
                <a:spcPts val="0"/>
              </a:spcAft>
              <a:buSzPts val="2600"/>
              <a:buChar char="•"/>
            </a:pPr>
            <a:r>
              <a:rPr lang="sv-SE"/>
              <a:t>Many machines exhibit “history sensitivity”. </a:t>
            </a:r>
            <a:endParaRPr/>
          </a:p>
          <a:p>
            <a:pPr indent="-368300" lvl="1" marL="914400" rtl="0" algn="l">
              <a:spcBef>
                <a:spcPts val="500"/>
              </a:spcBef>
              <a:spcAft>
                <a:spcPts val="0"/>
              </a:spcAft>
              <a:buSzPts val="2200"/>
              <a:buChar char="•"/>
            </a:pPr>
            <a:r>
              <a:rPr lang="sv-SE"/>
              <a:t>Transitions available depend on path taken.</a:t>
            </a:r>
            <a:endParaRPr/>
          </a:p>
          <a:p>
            <a:pPr indent="-342900" lvl="2" marL="1371600" rtl="0" algn="l">
              <a:spcBef>
                <a:spcPts val="500"/>
              </a:spcBef>
              <a:spcAft>
                <a:spcPts val="0"/>
              </a:spcAft>
              <a:buSzPts val="1800"/>
              <a:buChar char="•"/>
            </a:pPr>
            <a:r>
              <a:rPr lang="sv-SE"/>
              <a:t>“wait for component” in Maintenance Tracking example.</a:t>
            </a:r>
            <a:endParaRPr/>
          </a:p>
          <a:p>
            <a:pPr indent="-393700" lvl="0" marL="457200" rtl="0" algn="l">
              <a:spcBef>
                <a:spcPts val="1000"/>
              </a:spcBef>
              <a:spcAft>
                <a:spcPts val="0"/>
              </a:spcAft>
              <a:buSzPts val="2600"/>
              <a:buChar char="•"/>
            </a:pPr>
            <a:r>
              <a:rPr lang="sv-SE"/>
              <a:t>Path-based metrics can cope with sensitivity.</a:t>
            </a:r>
            <a:endParaRPr/>
          </a:p>
        </p:txBody>
      </p:sp>
      <p:sp>
        <p:nvSpPr>
          <p:cNvPr id="516" name="Google Shape;516;p5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Software </a:t>
            </a:r>
            <a:r>
              <a:rPr lang="sv-SE"/>
              <a:t>Models</a:t>
            </a:r>
            <a:endParaRPr/>
          </a:p>
        </p:txBody>
      </p:sp>
      <p:sp>
        <p:nvSpPr>
          <p:cNvPr id="106" name="Google Shape;106;p1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M</a:t>
            </a:r>
            <a:r>
              <a:rPr lang="sv-SE"/>
              <a:t>odel</a:t>
            </a:r>
            <a:r>
              <a:rPr lang="sv-SE"/>
              <a:t> is an abstraction of system being developed.</a:t>
            </a:r>
            <a:endParaRPr/>
          </a:p>
          <a:p>
            <a:pPr indent="-368300" lvl="1" marL="914400" rtl="0" algn="l">
              <a:spcBef>
                <a:spcPts val="500"/>
              </a:spcBef>
              <a:spcAft>
                <a:spcPts val="0"/>
              </a:spcAft>
              <a:buSzPts val="2200"/>
              <a:buChar char="•"/>
            </a:pPr>
            <a:r>
              <a:rPr lang="sv-SE"/>
              <a:t>By abstracting away unnecessary details, extremely powerful analyses can be performed.</a:t>
            </a:r>
            <a:endParaRPr/>
          </a:p>
          <a:p>
            <a:pPr indent="-393700" lvl="0" marL="457200" rtl="0" algn="l">
              <a:spcBef>
                <a:spcPts val="1000"/>
              </a:spcBef>
              <a:spcAft>
                <a:spcPts val="0"/>
              </a:spcAft>
              <a:buSzPts val="2600"/>
              <a:buChar char="•"/>
            </a:pPr>
            <a:r>
              <a:rPr lang="sv-SE"/>
              <a:t>Can be extracted from specifications and design plans (or even from code)</a:t>
            </a:r>
            <a:endParaRPr/>
          </a:p>
          <a:p>
            <a:pPr indent="-368300" lvl="1" marL="914400" rtl="0" algn="l">
              <a:spcBef>
                <a:spcPts val="500"/>
              </a:spcBef>
              <a:spcAft>
                <a:spcPts val="0"/>
              </a:spcAft>
              <a:buSzPts val="2200"/>
              <a:buChar char="•"/>
            </a:pPr>
            <a:r>
              <a:rPr lang="sv-SE"/>
              <a:t>Illustrates the </a:t>
            </a:r>
            <a:r>
              <a:rPr i="1" lang="sv-SE"/>
              <a:t>intended</a:t>
            </a:r>
            <a:r>
              <a:rPr lang="sv-SE"/>
              <a:t> behavior of the system.</a:t>
            </a:r>
            <a:endParaRPr/>
          </a:p>
          <a:p>
            <a:pPr indent="-368300" lvl="1" marL="914400" rtl="0" algn="l">
              <a:spcBef>
                <a:spcPts val="500"/>
              </a:spcBef>
              <a:spcAft>
                <a:spcPts val="0"/>
              </a:spcAft>
              <a:buSzPts val="2200"/>
              <a:buChar char="•"/>
            </a:pPr>
            <a:r>
              <a:rPr lang="sv-SE"/>
              <a:t>Often take the form of </a:t>
            </a:r>
            <a:r>
              <a:rPr b="1" lang="sv-SE"/>
              <a:t>state machines</a:t>
            </a:r>
            <a:r>
              <a:rPr lang="sv-SE"/>
              <a:t>.</a:t>
            </a:r>
            <a:endParaRPr/>
          </a:p>
          <a:p>
            <a:pPr indent="-342900" lvl="2" marL="1371600" rtl="0" algn="l">
              <a:spcBef>
                <a:spcPts val="500"/>
              </a:spcBef>
              <a:spcAft>
                <a:spcPts val="0"/>
              </a:spcAft>
              <a:buSzPts val="1800"/>
              <a:buChar char="•"/>
            </a:pPr>
            <a:r>
              <a:rPr lang="sv-SE"/>
              <a:t>Events cause the system to react, changing its internal state.</a:t>
            </a:r>
            <a:endParaRPr/>
          </a:p>
        </p:txBody>
      </p:sp>
      <p:sp>
        <p:nvSpPr>
          <p:cNvPr id="107" name="Google Shape;107;p1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5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Path Coverage Metrics</a:t>
            </a:r>
            <a:endParaRPr/>
          </a:p>
        </p:txBody>
      </p:sp>
      <p:sp>
        <p:nvSpPr>
          <p:cNvPr id="522" name="Google Shape;522;p5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Single State Path Coverage</a:t>
            </a:r>
            <a:endParaRPr/>
          </a:p>
          <a:p>
            <a:pPr indent="-368300" lvl="1" marL="914400" marR="0" rtl="0" algn="l">
              <a:lnSpc>
                <a:spcPct val="100000"/>
              </a:lnSpc>
              <a:spcBef>
                <a:spcPts val="0"/>
              </a:spcBef>
              <a:spcAft>
                <a:spcPts val="0"/>
              </a:spcAft>
              <a:buSzPts val="2200"/>
              <a:buChar char="•"/>
            </a:pPr>
            <a:r>
              <a:rPr lang="sv-SE"/>
              <a:t>Requires that each subpath that traverses states at most once to be included in a path that is exercised.</a:t>
            </a:r>
            <a:endParaRPr/>
          </a:p>
          <a:p>
            <a:pPr indent="-393700" lvl="0" marL="457200" marR="0" rtl="0" algn="l">
              <a:lnSpc>
                <a:spcPct val="100000"/>
              </a:lnSpc>
              <a:spcBef>
                <a:spcPts val="0"/>
              </a:spcBef>
              <a:spcAft>
                <a:spcPts val="0"/>
              </a:spcAft>
              <a:buSzPts val="2600"/>
              <a:buChar char="•"/>
            </a:pPr>
            <a:r>
              <a:rPr lang="sv-SE"/>
              <a:t>Single Transition Path Coverage</a:t>
            </a:r>
            <a:endParaRPr/>
          </a:p>
          <a:p>
            <a:pPr indent="-368300" lvl="1" marL="914400" marR="0" rtl="0" algn="l">
              <a:lnSpc>
                <a:spcPct val="100000"/>
              </a:lnSpc>
              <a:spcBef>
                <a:spcPts val="0"/>
              </a:spcBef>
              <a:spcAft>
                <a:spcPts val="0"/>
              </a:spcAft>
              <a:buSzPts val="2200"/>
              <a:buChar char="•"/>
            </a:pPr>
            <a:r>
              <a:rPr lang="sv-SE"/>
              <a:t>Requires that each subpath that traverses a transition at most once to be included in a path that is exercised.</a:t>
            </a:r>
            <a:endParaRPr/>
          </a:p>
          <a:p>
            <a:pPr indent="-393700" lvl="0" marL="457200" marR="0" rtl="0" algn="l">
              <a:lnSpc>
                <a:spcPct val="100000"/>
              </a:lnSpc>
              <a:spcBef>
                <a:spcPts val="0"/>
              </a:spcBef>
              <a:spcAft>
                <a:spcPts val="0"/>
              </a:spcAft>
              <a:buSzPts val="2600"/>
              <a:buChar char="•"/>
            </a:pPr>
            <a:r>
              <a:rPr lang="sv-SE"/>
              <a:t>Boundary Interior Loop Coverage</a:t>
            </a:r>
            <a:endParaRPr/>
          </a:p>
          <a:p>
            <a:pPr indent="-368300" lvl="1" marL="914400" marR="0" rtl="0" algn="l">
              <a:lnSpc>
                <a:spcPct val="100000"/>
              </a:lnSpc>
              <a:spcBef>
                <a:spcPts val="0"/>
              </a:spcBef>
              <a:spcAft>
                <a:spcPts val="0"/>
              </a:spcAft>
              <a:buSzPts val="2200"/>
              <a:buChar char="•"/>
            </a:pPr>
            <a:r>
              <a:rPr lang="sv-SE"/>
              <a:t>Each distinct loop must be exercised minimum, an intermediate, and a large number of times.</a:t>
            </a:r>
            <a:endParaRPr/>
          </a:p>
        </p:txBody>
      </p:sp>
      <p:sp>
        <p:nvSpPr>
          <p:cNvPr id="523" name="Google Shape;523;p5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5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3000"/>
              <a:t>Single State (Transition) Path Coverage</a:t>
            </a:r>
            <a:endParaRPr sz="3000"/>
          </a:p>
        </p:txBody>
      </p:sp>
      <p:pic>
        <p:nvPicPr>
          <p:cNvPr descr="scan0003.jpg" id="529" name="Google Shape;529;p55"/>
          <p:cNvPicPr preferRelativeResize="0"/>
          <p:nvPr/>
        </p:nvPicPr>
        <p:blipFill>
          <a:blip r:embed="rId3">
            <a:alphaModFix/>
          </a:blip>
          <a:stretch>
            <a:fillRect/>
          </a:stretch>
        </p:blipFill>
        <p:spPr>
          <a:xfrm>
            <a:off x="4002900" y="1088575"/>
            <a:ext cx="4335450" cy="4005300"/>
          </a:xfrm>
          <a:prstGeom prst="rect">
            <a:avLst/>
          </a:prstGeom>
          <a:noFill/>
          <a:ln>
            <a:noFill/>
          </a:ln>
        </p:spPr>
      </p:pic>
      <p:sp>
        <p:nvSpPr>
          <p:cNvPr id="530" name="Google Shape;530;p55"/>
          <p:cNvSpPr txBox="1"/>
          <p:nvPr/>
        </p:nvSpPr>
        <p:spPr>
          <a:xfrm>
            <a:off x="457200" y="1270519"/>
            <a:ext cx="3415800" cy="34080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sv-SE" sz="2400">
                <a:solidFill>
                  <a:schemeClr val="dk1"/>
                </a:solidFill>
              </a:rPr>
              <a:t>Single State (or Transition) Path Coverage</a:t>
            </a:r>
            <a:endParaRPr sz="2400">
              <a:solidFill>
                <a:schemeClr val="dk1"/>
              </a:solidFill>
            </a:endParaRPr>
          </a:p>
          <a:p>
            <a:pPr indent="-355600" lvl="0" marL="457200" rtl="0" algn="l">
              <a:spcBef>
                <a:spcPts val="600"/>
              </a:spcBef>
              <a:spcAft>
                <a:spcPts val="0"/>
              </a:spcAft>
              <a:buClr>
                <a:schemeClr val="dk1"/>
              </a:buClr>
              <a:buSzPts val="2000"/>
              <a:buChar char="●"/>
            </a:pPr>
            <a:r>
              <a:rPr lang="sv-SE" sz="2000">
                <a:solidFill>
                  <a:schemeClr val="dk1"/>
                </a:solidFill>
              </a:rPr>
              <a:t>E</a:t>
            </a:r>
            <a:r>
              <a:rPr lang="sv-SE" sz="2000">
                <a:solidFill>
                  <a:schemeClr val="dk1"/>
                </a:solidFill>
              </a:rPr>
              <a:t>ach subpath </a:t>
            </a:r>
            <a:br>
              <a:rPr lang="sv-SE" sz="2000">
                <a:solidFill>
                  <a:schemeClr val="dk1"/>
                </a:solidFill>
              </a:rPr>
            </a:br>
            <a:r>
              <a:rPr lang="sv-SE" sz="2000">
                <a:solidFill>
                  <a:schemeClr val="dk1"/>
                </a:solidFill>
              </a:rPr>
              <a:t>that traverses a state (or transition) </a:t>
            </a:r>
            <a:r>
              <a:rPr b="1" lang="sv-SE" sz="2000">
                <a:solidFill>
                  <a:schemeClr val="dk1"/>
                </a:solidFill>
              </a:rPr>
              <a:t>at most once</a:t>
            </a:r>
            <a:r>
              <a:rPr lang="sv-SE" sz="2000">
                <a:solidFill>
                  <a:schemeClr val="dk1"/>
                </a:solidFill>
              </a:rPr>
              <a:t> must be exercised.</a:t>
            </a:r>
            <a:endParaRPr sz="1000"/>
          </a:p>
        </p:txBody>
      </p:sp>
      <p:sp>
        <p:nvSpPr>
          <p:cNvPr id="531" name="Google Shape;531;p55"/>
          <p:cNvSpPr/>
          <p:nvPr/>
        </p:nvSpPr>
        <p:spPr>
          <a:xfrm>
            <a:off x="4064100" y="1540625"/>
            <a:ext cx="2379025" cy="1375594"/>
          </a:xfrm>
          <a:custGeom>
            <a:rect b="b" l="l" r="r" t="t"/>
            <a:pathLst>
              <a:path extrusionOk="0" h="73365" w="95161">
                <a:moveTo>
                  <a:pt x="95161" y="3190"/>
                </a:moveTo>
                <a:lnTo>
                  <a:pt x="43593" y="35619"/>
                </a:lnTo>
                <a:lnTo>
                  <a:pt x="43061" y="73365"/>
                </a:lnTo>
                <a:lnTo>
                  <a:pt x="0" y="40935"/>
                </a:lnTo>
                <a:lnTo>
                  <a:pt x="87718" y="0"/>
                </a:lnTo>
              </a:path>
            </a:pathLst>
          </a:custGeom>
          <a:noFill/>
          <a:ln cap="flat" cmpd="sng" w="19050">
            <a:solidFill>
              <a:srgbClr val="FF0000"/>
            </a:solidFill>
            <a:prstDash val="solid"/>
            <a:round/>
            <a:headEnd len="med" w="med" type="none"/>
            <a:tailEnd len="med" w="med" type="none"/>
          </a:ln>
        </p:spPr>
      </p:sp>
      <p:sp>
        <p:nvSpPr>
          <p:cNvPr id="532" name="Google Shape;532;p55"/>
          <p:cNvSpPr/>
          <p:nvPr/>
        </p:nvSpPr>
        <p:spPr>
          <a:xfrm>
            <a:off x="5007725" y="1510725"/>
            <a:ext cx="2987175" cy="1555013"/>
          </a:xfrm>
          <a:custGeom>
            <a:rect b="b" l="l" r="r" t="t"/>
            <a:pathLst>
              <a:path extrusionOk="0" h="82934" w="135565">
                <a:moveTo>
                  <a:pt x="55289" y="4785"/>
                </a:moveTo>
                <a:lnTo>
                  <a:pt x="0" y="41467"/>
                </a:lnTo>
                <a:lnTo>
                  <a:pt x="2658" y="82934"/>
                </a:lnTo>
                <a:lnTo>
                  <a:pt x="57416" y="80808"/>
                </a:lnTo>
                <a:lnTo>
                  <a:pt x="135565" y="79213"/>
                </a:lnTo>
                <a:lnTo>
                  <a:pt x="132907" y="19670"/>
                </a:lnTo>
                <a:lnTo>
                  <a:pt x="60606" y="0"/>
                </a:lnTo>
              </a:path>
            </a:pathLst>
          </a:custGeom>
          <a:noFill/>
          <a:ln cap="flat" cmpd="sng" w="19050">
            <a:solidFill>
              <a:srgbClr val="FF0000"/>
            </a:solidFill>
            <a:prstDash val="solid"/>
            <a:round/>
            <a:headEnd len="med" w="med" type="none"/>
            <a:tailEnd len="med" w="med" type="none"/>
          </a:ln>
        </p:spPr>
      </p:sp>
      <p:sp>
        <p:nvSpPr>
          <p:cNvPr id="533" name="Google Shape;533;p55"/>
          <p:cNvSpPr/>
          <p:nvPr/>
        </p:nvSpPr>
        <p:spPr>
          <a:xfrm>
            <a:off x="5207100" y="1550600"/>
            <a:ext cx="1289175" cy="1445363"/>
          </a:xfrm>
          <a:custGeom>
            <a:rect b="b" l="l" r="r" t="t"/>
            <a:pathLst>
              <a:path extrusionOk="0" h="77086" w="51567">
                <a:moveTo>
                  <a:pt x="48378" y="0"/>
                </a:moveTo>
                <a:lnTo>
                  <a:pt x="0" y="37214"/>
                </a:lnTo>
                <a:lnTo>
                  <a:pt x="0" y="77086"/>
                </a:lnTo>
                <a:lnTo>
                  <a:pt x="51567" y="75491"/>
                </a:lnTo>
                <a:lnTo>
                  <a:pt x="5316" y="39340"/>
                </a:lnTo>
              </a:path>
            </a:pathLst>
          </a:custGeom>
          <a:noFill/>
          <a:ln cap="flat" cmpd="sng" w="19050">
            <a:solidFill>
              <a:srgbClr val="FF0000"/>
            </a:solidFill>
            <a:prstDash val="solid"/>
            <a:round/>
            <a:headEnd len="med" w="med" type="none"/>
            <a:tailEnd len="med" w="med" type="none"/>
          </a:ln>
        </p:spPr>
      </p:sp>
      <p:sp>
        <p:nvSpPr>
          <p:cNvPr id="534" name="Google Shape;534;p55"/>
          <p:cNvSpPr/>
          <p:nvPr/>
        </p:nvSpPr>
        <p:spPr>
          <a:xfrm>
            <a:off x="5114050" y="1450900"/>
            <a:ext cx="2934791" cy="2584356"/>
          </a:xfrm>
          <a:custGeom>
            <a:rect b="b" l="l" r="r" t="t"/>
            <a:pathLst>
              <a:path extrusionOk="0" h="127591" w="136629">
                <a:moveTo>
                  <a:pt x="54758" y="7443"/>
                </a:moveTo>
                <a:lnTo>
                  <a:pt x="0" y="46252"/>
                </a:lnTo>
                <a:lnTo>
                  <a:pt x="4253" y="81871"/>
                </a:lnTo>
                <a:lnTo>
                  <a:pt x="54226" y="80276"/>
                </a:lnTo>
                <a:lnTo>
                  <a:pt x="85061" y="127591"/>
                </a:lnTo>
                <a:lnTo>
                  <a:pt x="136629" y="81339"/>
                </a:lnTo>
                <a:lnTo>
                  <a:pt x="129717" y="17544"/>
                </a:lnTo>
                <a:lnTo>
                  <a:pt x="54758" y="0"/>
                </a:lnTo>
              </a:path>
            </a:pathLst>
          </a:custGeom>
          <a:noFill/>
          <a:ln cap="flat" cmpd="sng" w="19050">
            <a:solidFill>
              <a:srgbClr val="FF0000"/>
            </a:solidFill>
            <a:prstDash val="solid"/>
            <a:round/>
            <a:headEnd len="med" w="med" type="none"/>
            <a:tailEnd len="med" w="med" type="none"/>
          </a:ln>
        </p:spPr>
      </p:sp>
      <p:sp>
        <p:nvSpPr>
          <p:cNvPr id="535" name="Google Shape;535;p5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1"/>
                                        </p:tgtEl>
                                        <p:attrNameLst>
                                          <p:attrName>style.visibility</p:attrName>
                                        </p:attrNameLst>
                                      </p:cBhvr>
                                      <p:to>
                                        <p:strVal val="visible"/>
                                      </p:to>
                                    </p:set>
                                    <p:animEffect filter="fade" transition="in">
                                      <p:cBhvr>
                                        <p:cTn dur="1"/>
                                        <p:tgtEl>
                                          <p:spTgt spid="5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531"/>
                                        </p:tgtEl>
                                      </p:cBhvr>
                                    </p:animEffect>
                                    <p:set>
                                      <p:cBhvr>
                                        <p:cTn dur="1" fill="hold">
                                          <p:stCondLst>
                                            <p:cond delay="0"/>
                                          </p:stCondLst>
                                        </p:cTn>
                                        <p:tgtEl>
                                          <p:spTgt spid="53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532"/>
                                        </p:tgtEl>
                                        <p:attrNameLst>
                                          <p:attrName>style.visibility</p:attrName>
                                        </p:attrNameLst>
                                      </p:cBhvr>
                                      <p:to>
                                        <p:strVal val="visible"/>
                                      </p:to>
                                    </p:set>
                                    <p:animEffect filter="fade" transition="in">
                                      <p:cBhvr>
                                        <p:cTn dur="1"/>
                                        <p:tgtEl>
                                          <p:spTgt spid="5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532"/>
                                        </p:tgtEl>
                                      </p:cBhvr>
                                    </p:animEffect>
                                    <p:set>
                                      <p:cBhvr>
                                        <p:cTn dur="1" fill="hold">
                                          <p:stCondLst>
                                            <p:cond delay="0"/>
                                          </p:stCondLst>
                                        </p:cTn>
                                        <p:tgtEl>
                                          <p:spTgt spid="53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533"/>
                                        </p:tgtEl>
                                        <p:attrNameLst>
                                          <p:attrName>style.visibility</p:attrName>
                                        </p:attrNameLst>
                                      </p:cBhvr>
                                      <p:to>
                                        <p:strVal val="visible"/>
                                      </p:to>
                                    </p:set>
                                    <p:animEffect filter="fade" transition="in">
                                      <p:cBhvr>
                                        <p:cTn dur="1"/>
                                        <p:tgtEl>
                                          <p:spTgt spid="5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533"/>
                                        </p:tgtEl>
                                      </p:cBhvr>
                                    </p:animEffect>
                                    <p:set>
                                      <p:cBhvr>
                                        <p:cTn dur="1" fill="hold">
                                          <p:stCondLst>
                                            <p:cond delay="0"/>
                                          </p:stCondLst>
                                        </p:cTn>
                                        <p:tgtEl>
                                          <p:spTgt spid="53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534"/>
                                        </p:tgtEl>
                                        <p:attrNameLst>
                                          <p:attrName>style.visibility</p:attrName>
                                        </p:attrNameLst>
                                      </p:cBhvr>
                                      <p:to>
                                        <p:strVal val="visible"/>
                                      </p:to>
                                    </p:set>
                                    <p:animEffect filter="fade" transition="in">
                                      <p:cBhvr>
                                        <p:cTn dur="1"/>
                                        <p:tgtEl>
                                          <p:spTgt spid="5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534"/>
                                        </p:tgtEl>
                                      </p:cBhvr>
                                    </p:animEffect>
                                    <p:set>
                                      <p:cBhvr>
                                        <p:cTn dur="1" fill="hold">
                                          <p:stCondLst>
                                            <p:cond delay="0"/>
                                          </p:stCondLst>
                                        </p:cTn>
                                        <p:tgtEl>
                                          <p:spTgt spid="53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5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Boundary Interior Loop Coverage</a:t>
            </a:r>
            <a:endParaRPr/>
          </a:p>
        </p:txBody>
      </p:sp>
      <p:pic>
        <p:nvPicPr>
          <p:cNvPr descr="scan0003.jpg" id="541" name="Google Shape;541;p56"/>
          <p:cNvPicPr preferRelativeResize="0"/>
          <p:nvPr/>
        </p:nvPicPr>
        <p:blipFill>
          <a:blip r:embed="rId3">
            <a:alphaModFix/>
          </a:blip>
          <a:stretch>
            <a:fillRect/>
          </a:stretch>
        </p:blipFill>
        <p:spPr>
          <a:xfrm>
            <a:off x="3243025" y="1156250"/>
            <a:ext cx="4315953" cy="3987275"/>
          </a:xfrm>
          <a:prstGeom prst="rect">
            <a:avLst/>
          </a:prstGeom>
          <a:noFill/>
          <a:ln>
            <a:noFill/>
          </a:ln>
        </p:spPr>
      </p:pic>
      <p:sp>
        <p:nvSpPr>
          <p:cNvPr id="542" name="Google Shape;542;p56"/>
          <p:cNvSpPr txBox="1"/>
          <p:nvPr/>
        </p:nvSpPr>
        <p:spPr>
          <a:xfrm>
            <a:off x="457200" y="1270525"/>
            <a:ext cx="2851500" cy="34080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sv-SE" sz="2600">
                <a:solidFill>
                  <a:schemeClr val="dk1"/>
                </a:solidFill>
              </a:rPr>
              <a:t>Boundary Interior Loop Coverage</a:t>
            </a:r>
            <a:endParaRPr sz="2600">
              <a:solidFill>
                <a:schemeClr val="dk1"/>
              </a:solidFill>
            </a:endParaRPr>
          </a:p>
          <a:p>
            <a:pPr indent="-355600" lvl="0" marL="457200" rtl="0" algn="l">
              <a:spcBef>
                <a:spcPts val="600"/>
              </a:spcBef>
              <a:spcAft>
                <a:spcPts val="0"/>
              </a:spcAft>
              <a:buClr>
                <a:schemeClr val="dk1"/>
              </a:buClr>
              <a:buSzPts val="2000"/>
              <a:buChar char="●"/>
            </a:pPr>
            <a:r>
              <a:rPr lang="sv-SE" sz="2000">
                <a:solidFill>
                  <a:schemeClr val="dk1"/>
                </a:solidFill>
              </a:rPr>
              <a:t>Each loop must be exercised 1, 2, N  times.</a:t>
            </a:r>
            <a:endParaRPr sz="2000">
              <a:solidFill>
                <a:schemeClr val="dk1"/>
              </a:solidFill>
            </a:endParaRPr>
          </a:p>
          <a:p>
            <a:pPr indent="-355600" lvl="0" marL="457200" rtl="0" algn="l">
              <a:spcBef>
                <a:spcPts val="0"/>
              </a:spcBef>
              <a:spcAft>
                <a:spcPts val="0"/>
              </a:spcAft>
              <a:buClr>
                <a:schemeClr val="dk1"/>
              </a:buClr>
              <a:buSzPts val="2000"/>
              <a:buChar char="●"/>
            </a:pPr>
            <a:r>
              <a:rPr lang="sv-SE" sz="2000">
                <a:solidFill>
                  <a:schemeClr val="dk1"/>
                </a:solidFill>
              </a:rPr>
              <a:t>(N = some higher number)</a:t>
            </a:r>
            <a:endParaRPr sz="2000">
              <a:solidFill>
                <a:schemeClr val="dk1"/>
              </a:solidFill>
            </a:endParaRPr>
          </a:p>
        </p:txBody>
      </p:sp>
      <p:sp>
        <p:nvSpPr>
          <p:cNvPr id="543" name="Google Shape;543;p56"/>
          <p:cNvSpPr/>
          <p:nvPr/>
        </p:nvSpPr>
        <p:spPr>
          <a:xfrm>
            <a:off x="3501750" y="1420375"/>
            <a:ext cx="2319704" cy="1656105"/>
          </a:xfrm>
          <a:custGeom>
            <a:rect b="b" l="l" r="r" t="t"/>
            <a:pathLst>
              <a:path extrusionOk="0" h="71238" w="101541">
                <a:moveTo>
                  <a:pt x="101541" y="0"/>
                </a:moveTo>
                <a:lnTo>
                  <a:pt x="48910" y="30303"/>
                </a:lnTo>
                <a:lnTo>
                  <a:pt x="47847" y="71238"/>
                </a:lnTo>
                <a:lnTo>
                  <a:pt x="0" y="37214"/>
                </a:lnTo>
                <a:close/>
              </a:path>
            </a:pathLst>
          </a:custGeom>
          <a:noFill/>
          <a:ln cap="flat" cmpd="sng" w="19050">
            <a:solidFill>
              <a:srgbClr val="FF0000"/>
            </a:solidFill>
            <a:prstDash val="solid"/>
            <a:round/>
            <a:headEnd len="med" w="med" type="none"/>
            <a:tailEnd len="med" w="med" type="none"/>
          </a:ln>
        </p:spPr>
      </p:sp>
      <p:sp>
        <p:nvSpPr>
          <p:cNvPr id="544" name="Google Shape;544;p5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3"/>
                                        </p:tgtEl>
                                        <p:attrNameLst>
                                          <p:attrName>style.visibility</p:attrName>
                                        </p:attrNameLst>
                                      </p:cBhvr>
                                      <p:to>
                                        <p:strVal val="visible"/>
                                      </p:to>
                                    </p:set>
                                    <p:animEffect filter="fade" transition="in">
                                      <p:cBhvr>
                                        <p:cTn dur="1"/>
                                        <p:tgtEl>
                                          <p:spTgt spid="5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5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a:t>
            </a:r>
            <a:endParaRPr/>
          </a:p>
        </p:txBody>
      </p:sp>
      <p:sp>
        <p:nvSpPr>
          <p:cNvPr id="550" name="Google Shape;550;p5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sz="2400"/>
              <a:t>For this model, derive test suites that achieve state and transition coverage.</a:t>
            </a:r>
            <a:endParaRPr sz="2400"/>
          </a:p>
        </p:txBody>
      </p:sp>
      <p:pic>
        <p:nvPicPr>
          <p:cNvPr descr="model-top.png" id="551" name="Google Shape;551;p57"/>
          <p:cNvPicPr preferRelativeResize="0"/>
          <p:nvPr/>
        </p:nvPicPr>
        <p:blipFill>
          <a:blip r:embed="rId3">
            <a:alphaModFix/>
          </a:blip>
          <a:stretch>
            <a:fillRect/>
          </a:stretch>
        </p:blipFill>
        <p:spPr>
          <a:xfrm>
            <a:off x="5866250" y="1867300"/>
            <a:ext cx="2820562" cy="1833187"/>
          </a:xfrm>
          <a:prstGeom prst="rect">
            <a:avLst/>
          </a:prstGeom>
          <a:noFill/>
          <a:ln>
            <a:noFill/>
          </a:ln>
        </p:spPr>
      </p:pic>
      <p:pic>
        <p:nvPicPr>
          <p:cNvPr descr="model.png" id="552" name="Google Shape;552;p57"/>
          <p:cNvPicPr preferRelativeResize="0"/>
          <p:nvPr/>
        </p:nvPicPr>
        <p:blipFill>
          <a:blip r:embed="rId4">
            <a:alphaModFix/>
          </a:blip>
          <a:stretch>
            <a:fillRect/>
          </a:stretch>
        </p:blipFill>
        <p:spPr>
          <a:xfrm>
            <a:off x="468900" y="2742681"/>
            <a:ext cx="5252979" cy="1949014"/>
          </a:xfrm>
          <a:prstGeom prst="rect">
            <a:avLst/>
          </a:prstGeom>
          <a:noFill/>
          <a:ln cap="flat" cmpd="sng" w="38100">
            <a:solidFill>
              <a:srgbClr val="000000"/>
            </a:solidFill>
            <a:prstDash val="solid"/>
            <a:round/>
            <a:headEnd len="sm" w="sm" type="none"/>
            <a:tailEnd len="sm" w="sm" type="none"/>
          </a:ln>
        </p:spPr>
      </p:pic>
      <p:sp>
        <p:nvSpPr>
          <p:cNvPr id="553" name="Google Shape;553;p5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554" name="Google Shape;554;p57"/>
          <p:cNvSpPr/>
          <p:nvPr/>
        </p:nvSpPr>
        <p:spPr>
          <a:xfrm>
            <a:off x="4046450" y="614000"/>
            <a:ext cx="2792400" cy="41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u="sng">
                <a:solidFill>
                  <a:schemeClr val="hlink"/>
                </a:solidFill>
                <a:hlinkClick r:id="rId5"/>
              </a:rPr>
              <a:t>https://bit.ly/3bEfc0J</a:t>
            </a:r>
            <a:r>
              <a:rPr lang="sv-SE"/>
              <a:t> (Problem 2)</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5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 State Coverage</a:t>
            </a:r>
            <a:endParaRPr/>
          </a:p>
        </p:txBody>
      </p:sp>
      <p:sp>
        <p:nvSpPr>
          <p:cNvPr id="560" name="Google Shape;560;p5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sz="2400"/>
              <a:t>[true,1], [false,2], [false, 65] </a:t>
            </a:r>
            <a:endParaRPr sz="2400"/>
          </a:p>
        </p:txBody>
      </p:sp>
      <p:pic>
        <p:nvPicPr>
          <p:cNvPr descr="model-top.png" id="561" name="Google Shape;561;p58"/>
          <p:cNvPicPr preferRelativeResize="0"/>
          <p:nvPr/>
        </p:nvPicPr>
        <p:blipFill>
          <a:blip r:embed="rId3">
            <a:alphaModFix/>
          </a:blip>
          <a:stretch>
            <a:fillRect/>
          </a:stretch>
        </p:blipFill>
        <p:spPr>
          <a:xfrm>
            <a:off x="4779850" y="1200150"/>
            <a:ext cx="2820562" cy="1833187"/>
          </a:xfrm>
          <a:prstGeom prst="rect">
            <a:avLst/>
          </a:prstGeom>
          <a:noFill/>
          <a:ln>
            <a:noFill/>
          </a:ln>
        </p:spPr>
      </p:pic>
      <p:pic>
        <p:nvPicPr>
          <p:cNvPr descr="model.png" id="562" name="Google Shape;562;p58"/>
          <p:cNvPicPr preferRelativeResize="0"/>
          <p:nvPr/>
        </p:nvPicPr>
        <p:blipFill>
          <a:blip r:embed="rId4">
            <a:alphaModFix/>
          </a:blip>
          <a:stretch>
            <a:fillRect/>
          </a:stretch>
        </p:blipFill>
        <p:spPr>
          <a:xfrm>
            <a:off x="805650" y="2710406"/>
            <a:ext cx="5252979" cy="1949014"/>
          </a:xfrm>
          <a:prstGeom prst="rect">
            <a:avLst/>
          </a:prstGeom>
          <a:noFill/>
          <a:ln cap="flat" cmpd="sng" w="38100">
            <a:solidFill>
              <a:srgbClr val="000000"/>
            </a:solidFill>
            <a:prstDash val="solid"/>
            <a:round/>
            <a:headEnd len="sm" w="sm" type="none"/>
            <a:tailEnd len="sm" w="sm" type="none"/>
          </a:ln>
        </p:spPr>
      </p:pic>
      <p:cxnSp>
        <p:nvCxnSpPr>
          <p:cNvPr id="563" name="Google Shape;563;p58"/>
          <p:cNvCxnSpPr/>
          <p:nvPr/>
        </p:nvCxnSpPr>
        <p:spPr>
          <a:xfrm>
            <a:off x="1754375" y="3658256"/>
            <a:ext cx="1674600" cy="538200"/>
          </a:xfrm>
          <a:prstGeom prst="straightConnector1">
            <a:avLst/>
          </a:prstGeom>
          <a:noFill/>
          <a:ln cap="flat" cmpd="sng" w="19050">
            <a:solidFill>
              <a:srgbClr val="FF0000"/>
            </a:solidFill>
            <a:prstDash val="solid"/>
            <a:round/>
            <a:headEnd len="med" w="med" type="none"/>
            <a:tailEnd len="med" w="med" type="triangle"/>
          </a:ln>
        </p:spPr>
      </p:cxnSp>
      <p:cxnSp>
        <p:nvCxnSpPr>
          <p:cNvPr id="564" name="Google Shape;564;p58"/>
          <p:cNvCxnSpPr/>
          <p:nvPr/>
        </p:nvCxnSpPr>
        <p:spPr>
          <a:xfrm flipH="1" rot="10800000">
            <a:off x="3628350" y="2970488"/>
            <a:ext cx="106200" cy="1146300"/>
          </a:xfrm>
          <a:prstGeom prst="straightConnector1">
            <a:avLst/>
          </a:prstGeom>
          <a:noFill/>
          <a:ln cap="flat" cmpd="sng" w="19050">
            <a:solidFill>
              <a:srgbClr val="FF0000"/>
            </a:solidFill>
            <a:prstDash val="solid"/>
            <a:round/>
            <a:headEnd len="med" w="med" type="none"/>
            <a:tailEnd len="med" w="med" type="triangle"/>
          </a:ln>
        </p:spPr>
      </p:cxnSp>
      <p:cxnSp>
        <p:nvCxnSpPr>
          <p:cNvPr id="565" name="Google Shape;565;p58"/>
          <p:cNvCxnSpPr/>
          <p:nvPr/>
        </p:nvCxnSpPr>
        <p:spPr>
          <a:xfrm>
            <a:off x="4013800" y="3040256"/>
            <a:ext cx="2644800" cy="767400"/>
          </a:xfrm>
          <a:prstGeom prst="straightConnector1">
            <a:avLst/>
          </a:prstGeom>
          <a:noFill/>
          <a:ln cap="flat" cmpd="sng" w="19050">
            <a:solidFill>
              <a:srgbClr val="FF0000"/>
            </a:solidFill>
            <a:prstDash val="solid"/>
            <a:round/>
            <a:headEnd len="med" w="med" type="none"/>
            <a:tailEnd len="med" w="med" type="triangle"/>
          </a:ln>
        </p:spPr>
      </p:cxnSp>
      <p:sp>
        <p:nvSpPr>
          <p:cNvPr id="566" name="Google Shape;566;p5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3"/>
                                        </p:tgtEl>
                                        <p:attrNameLst>
                                          <p:attrName>style.visibility</p:attrName>
                                        </p:attrNameLst>
                                      </p:cBhvr>
                                      <p:to>
                                        <p:strVal val="visible"/>
                                      </p:to>
                                    </p:set>
                                    <p:animEffect filter="fade" transition="in">
                                      <p:cBhvr>
                                        <p:cTn dur="1"/>
                                        <p:tgtEl>
                                          <p:spTgt spid="5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4"/>
                                        </p:tgtEl>
                                        <p:attrNameLst>
                                          <p:attrName>style.visibility</p:attrName>
                                        </p:attrNameLst>
                                      </p:cBhvr>
                                      <p:to>
                                        <p:strVal val="visible"/>
                                      </p:to>
                                    </p:set>
                                    <p:animEffect filter="fade" transition="in">
                                      <p:cBhvr>
                                        <p:cTn dur="1"/>
                                        <p:tgtEl>
                                          <p:spTgt spid="5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5"/>
                                        </p:tgtEl>
                                        <p:attrNameLst>
                                          <p:attrName>style.visibility</p:attrName>
                                        </p:attrNameLst>
                                      </p:cBhvr>
                                      <p:to>
                                        <p:strVal val="visible"/>
                                      </p:to>
                                    </p:set>
                                    <p:animEffect filter="fade" transition="in">
                                      <p:cBhvr>
                                        <p:cTn dur="1"/>
                                        <p:tgtEl>
                                          <p:spTgt spid="5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5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 Transition Coverage</a:t>
            </a:r>
            <a:endParaRPr/>
          </a:p>
        </p:txBody>
      </p:sp>
      <p:sp>
        <p:nvSpPr>
          <p:cNvPr id="572" name="Google Shape;572;p5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SzPts val="2400"/>
              <a:buAutoNum type="arabicPeriod"/>
            </a:pPr>
            <a:r>
              <a:rPr lang="sv-SE" sz="2400"/>
              <a:t>[true,1], [false,2], [false, 65], [true, 66], [false, 77], [true, 78], [false, 79], [false, 140], [false, 141]</a:t>
            </a:r>
            <a:endParaRPr sz="2400"/>
          </a:p>
          <a:p>
            <a:pPr indent="-381000" lvl="0" marL="457200" marR="0" rtl="0" algn="l">
              <a:lnSpc>
                <a:spcPct val="100000"/>
              </a:lnSpc>
              <a:spcBef>
                <a:spcPts val="0"/>
              </a:spcBef>
              <a:spcAft>
                <a:spcPts val="0"/>
              </a:spcAft>
              <a:buSzPts val="2400"/>
              <a:buAutoNum type="arabicPeriod"/>
            </a:pPr>
            <a:r>
              <a:rPr lang="sv-SE" sz="2400"/>
              <a:t>[false, 1]</a:t>
            </a:r>
            <a:endParaRPr sz="2400"/>
          </a:p>
        </p:txBody>
      </p:sp>
      <p:pic>
        <p:nvPicPr>
          <p:cNvPr descr="model.png" id="573" name="Google Shape;573;p59"/>
          <p:cNvPicPr preferRelativeResize="0"/>
          <p:nvPr/>
        </p:nvPicPr>
        <p:blipFill>
          <a:blip r:embed="rId3">
            <a:alphaModFix/>
          </a:blip>
          <a:stretch>
            <a:fillRect/>
          </a:stretch>
        </p:blipFill>
        <p:spPr>
          <a:xfrm>
            <a:off x="805650" y="2710406"/>
            <a:ext cx="5252979" cy="1949014"/>
          </a:xfrm>
          <a:prstGeom prst="rect">
            <a:avLst/>
          </a:prstGeom>
          <a:noFill/>
          <a:ln cap="flat" cmpd="sng" w="38100">
            <a:solidFill>
              <a:srgbClr val="000000"/>
            </a:solidFill>
            <a:prstDash val="solid"/>
            <a:round/>
            <a:headEnd len="sm" w="sm" type="none"/>
            <a:tailEnd len="sm" w="sm" type="none"/>
          </a:ln>
        </p:spPr>
      </p:pic>
      <p:cxnSp>
        <p:nvCxnSpPr>
          <p:cNvPr id="574" name="Google Shape;574;p59"/>
          <p:cNvCxnSpPr/>
          <p:nvPr/>
        </p:nvCxnSpPr>
        <p:spPr>
          <a:xfrm>
            <a:off x="1754375" y="3658256"/>
            <a:ext cx="1674600" cy="538200"/>
          </a:xfrm>
          <a:prstGeom prst="straightConnector1">
            <a:avLst/>
          </a:prstGeom>
          <a:noFill/>
          <a:ln cap="flat" cmpd="sng" w="19050">
            <a:solidFill>
              <a:srgbClr val="FF0000"/>
            </a:solidFill>
            <a:prstDash val="solid"/>
            <a:round/>
            <a:headEnd len="med" w="med" type="none"/>
            <a:tailEnd len="med" w="med" type="triangle"/>
          </a:ln>
        </p:spPr>
      </p:cxnSp>
      <p:cxnSp>
        <p:nvCxnSpPr>
          <p:cNvPr id="575" name="Google Shape;575;p59"/>
          <p:cNvCxnSpPr/>
          <p:nvPr/>
        </p:nvCxnSpPr>
        <p:spPr>
          <a:xfrm flipH="1" rot="10800000">
            <a:off x="3628350" y="2970488"/>
            <a:ext cx="106200" cy="1146300"/>
          </a:xfrm>
          <a:prstGeom prst="straightConnector1">
            <a:avLst/>
          </a:prstGeom>
          <a:noFill/>
          <a:ln cap="flat" cmpd="sng" w="19050">
            <a:solidFill>
              <a:srgbClr val="FF0000"/>
            </a:solidFill>
            <a:prstDash val="solid"/>
            <a:round/>
            <a:headEnd len="med" w="med" type="none"/>
            <a:tailEnd len="med" w="med" type="triangle"/>
          </a:ln>
        </p:spPr>
      </p:cxnSp>
      <p:cxnSp>
        <p:nvCxnSpPr>
          <p:cNvPr id="576" name="Google Shape;576;p59"/>
          <p:cNvCxnSpPr/>
          <p:nvPr/>
        </p:nvCxnSpPr>
        <p:spPr>
          <a:xfrm>
            <a:off x="4013800" y="3040256"/>
            <a:ext cx="2644800" cy="767400"/>
          </a:xfrm>
          <a:prstGeom prst="straightConnector1">
            <a:avLst/>
          </a:prstGeom>
          <a:noFill/>
          <a:ln cap="flat" cmpd="sng" w="19050">
            <a:solidFill>
              <a:srgbClr val="FF0000"/>
            </a:solidFill>
            <a:prstDash val="solid"/>
            <a:round/>
            <a:headEnd len="med" w="med" type="none"/>
            <a:tailEnd len="med" w="med" type="triangle"/>
          </a:ln>
        </p:spPr>
      </p:cxnSp>
      <p:cxnSp>
        <p:nvCxnSpPr>
          <p:cNvPr id="577" name="Google Shape;577;p59"/>
          <p:cNvCxnSpPr/>
          <p:nvPr/>
        </p:nvCxnSpPr>
        <p:spPr>
          <a:xfrm flipH="1">
            <a:off x="4293025" y="4007138"/>
            <a:ext cx="2830800" cy="259200"/>
          </a:xfrm>
          <a:prstGeom prst="straightConnector1">
            <a:avLst/>
          </a:prstGeom>
          <a:noFill/>
          <a:ln cap="flat" cmpd="sng" w="19050">
            <a:solidFill>
              <a:srgbClr val="FF0000"/>
            </a:solidFill>
            <a:prstDash val="solid"/>
            <a:round/>
            <a:headEnd len="med" w="med" type="none"/>
            <a:tailEnd len="med" w="med" type="triangle"/>
          </a:ln>
        </p:spPr>
      </p:cxnSp>
      <p:cxnSp>
        <p:nvCxnSpPr>
          <p:cNvPr id="578" name="Google Shape;578;p59"/>
          <p:cNvCxnSpPr/>
          <p:nvPr/>
        </p:nvCxnSpPr>
        <p:spPr>
          <a:xfrm flipH="1" rot="10800000">
            <a:off x="3761275" y="3060244"/>
            <a:ext cx="119700" cy="976800"/>
          </a:xfrm>
          <a:prstGeom prst="straightConnector1">
            <a:avLst/>
          </a:prstGeom>
          <a:noFill/>
          <a:ln cap="flat" cmpd="sng" w="19050">
            <a:solidFill>
              <a:srgbClr val="FF0000"/>
            </a:solidFill>
            <a:prstDash val="solid"/>
            <a:round/>
            <a:headEnd len="med" w="med" type="none"/>
            <a:tailEnd len="med" w="med" type="triangle"/>
          </a:ln>
        </p:spPr>
      </p:cxnSp>
      <p:cxnSp>
        <p:nvCxnSpPr>
          <p:cNvPr id="579" name="Google Shape;579;p59"/>
          <p:cNvCxnSpPr/>
          <p:nvPr/>
        </p:nvCxnSpPr>
        <p:spPr>
          <a:xfrm flipH="1">
            <a:off x="4067100" y="3139931"/>
            <a:ext cx="66300" cy="897000"/>
          </a:xfrm>
          <a:prstGeom prst="straightConnector1">
            <a:avLst/>
          </a:prstGeom>
          <a:noFill/>
          <a:ln cap="flat" cmpd="sng" w="19050">
            <a:solidFill>
              <a:srgbClr val="FF0000"/>
            </a:solidFill>
            <a:prstDash val="solid"/>
            <a:round/>
            <a:headEnd len="med" w="med" type="none"/>
            <a:tailEnd len="med" w="med" type="triangle"/>
          </a:ln>
        </p:spPr>
      </p:cxnSp>
      <p:cxnSp>
        <p:nvCxnSpPr>
          <p:cNvPr id="580" name="Google Shape;580;p59"/>
          <p:cNvCxnSpPr/>
          <p:nvPr/>
        </p:nvCxnSpPr>
        <p:spPr>
          <a:xfrm flipH="1" rot="10800000">
            <a:off x="3548625" y="3030488"/>
            <a:ext cx="53100" cy="996600"/>
          </a:xfrm>
          <a:prstGeom prst="straightConnector1">
            <a:avLst/>
          </a:prstGeom>
          <a:noFill/>
          <a:ln cap="flat" cmpd="sng" w="19050">
            <a:solidFill>
              <a:srgbClr val="FF0000"/>
            </a:solidFill>
            <a:prstDash val="solid"/>
            <a:round/>
            <a:headEnd len="med" w="med" type="none"/>
            <a:tailEnd len="med" w="med" type="triangle"/>
          </a:ln>
        </p:spPr>
      </p:cxnSp>
      <p:cxnSp>
        <p:nvCxnSpPr>
          <p:cNvPr id="581" name="Google Shape;581;p59"/>
          <p:cNvCxnSpPr/>
          <p:nvPr/>
        </p:nvCxnSpPr>
        <p:spPr>
          <a:xfrm>
            <a:off x="4306175" y="2990400"/>
            <a:ext cx="2325900" cy="568200"/>
          </a:xfrm>
          <a:prstGeom prst="straightConnector1">
            <a:avLst/>
          </a:prstGeom>
          <a:noFill/>
          <a:ln cap="flat" cmpd="sng" w="19050">
            <a:solidFill>
              <a:srgbClr val="FF0000"/>
            </a:solidFill>
            <a:prstDash val="solid"/>
            <a:round/>
            <a:headEnd len="med" w="med" type="none"/>
            <a:tailEnd len="med" w="med" type="triangle"/>
          </a:ln>
        </p:spPr>
      </p:cxnSp>
      <p:cxnSp>
        <p:nvCxnSpPr>
          <p:cNvPr id="582" name="Google Shape;582;p59"/>
          <p:cNvCxnSpPr/>
          <p:nvPr/>
        </p:nvCxnSpPr>
        <p:spPr>
          <a:xfrm rot="10800000">
            <a:off x="4306300" y="2910675"/>
            <a:ext cx="2565000" cy="618000"/>
          </a:xfrm>
          <a:prstGeom prst="straightConnector1">
            <a:avLst/>
          </a:prstGeom>
          <a:noFill/>
          <a:ln cap="flat" cmpd="sng" w="19050">
            <a:solidFill>
              <a:srgbClr val="FF0000"/>
            </a:solidFill>
            <a:prstDash val="solid"/>
            <a:round/>
            <a:headEnd len="med" w="med" type="none"/>
            <a:tailEnd len="med" w="med" type="triangle"/>
          </a:ln>
        </p:spPr>
      </p:cxnSp>
      <p:cxnSp>
        <p:nvCxnSpPr>
          <p:cNvPr id="583" name="Google Shape;583;p59"/>
          <p:cNvCxnSpPr/>
          <p:nvPr/>
        </p:nvCxnSpPr>
        <p:spPr>
          <a:xfrm flipH="1" rot="10800000">
            <a:off x="1860700" y="2910619"/>
            <a:ext cx="1820700" cy="388800"/>
          </a:xfrm>
          <a:prstGeom prst="straightConnector1">
            <a:avLst/>
          </a:prstGeom>
          <a:noFill/>
          <a:ln cap="flat" cmpd="sng" w="19050">
            <a:solidFill>
              <a:srgbClr val="FF00FF"/>
            </a:solidFill>
            <a:prstDash val="solid"/>
            <a:round/>
            <a:headEnd len="med" w="med" type="none"/>
            <a:tailEnd len="med" w="med" type="triangle"/>
          </a:ln>
        </p:spPr>
      </p:cxnSp>
      <p:sp>
        <p:nvSpPr>
          <p:cNvPr id="584" name="Google Shape;584;p5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4"/>
                                        </p:tgtEl>
                                        <p:attrNameLst>
                                          <p:attrName>style.visibility</p:attrName>
                                        </p:attrNameLst>
                                      </p:cBhvr>
                                      <p:to>
                                        <p:strVal val="visible"/>
                                      </p:to>
                                    </p:set>
                                    <p:animEffect filter="fade" transition="in">
                                      <p:cBhvr>
                                        <p:cTn dur="1"/>
                                        <p:tgtEl>
                                          <p:spTgt spid="5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5"/>
                                        </p:tgtEl>
                                        <p:attrNameLst>
                                          <p:attrName>style.visibility</p:attrName>
                                        </p:attrNameLst>
                                      </p:cBhvr>
                                      <p:to>
                                        <p:strVal val="visible"/>
                                      </p:to>
                                    </p:set>
                                    <p:animEffect filter="fade" transition="in">
                                      <p:cBhvr>
                                        <p:cTn dur="1"/>
                                        <p:tgtEl>
                                          <p:spTgt spid="5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6"/>
                                        </p:tgtEl>
                                        <p:attrNameLst>
                                          <p:attrName>style.visibility</p:attrName>
                                        </p:attrNameLst>
                                      </p:cBhvr>
                                      <p:to>
                                        <p:strVal val="visible"/>
                                      </p:to>
                                    </p:set>
                                    <p:animEffect filter="fade" transition="in">
                                      <p:cBhvr>
                                        <p:cTn dur="1"/>
                                        <p:tgtEl>
                                          <p:spTgt spid="5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7"/>
                                        </p:tgtEl>
                                        <p:attrNameLst>
                                          <p:attrName>style.visibility</p:attrName>
                                        </p:attrNameLst>
                                      </p:cBhvr>
                                      <p:to>
                                        <p:strVal val="visible"/>
                                      </p:to>
                                    </p:set>
                                    <p:animEffect filter="fade" transition="in">
                                      <p:cBhvr>
                                        <p:cTn dur="1"/>
                                        <p:tgtEl>
                                          <p:spTgt spid="5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8"/>
                                        </p:tgtEl>
                                        <p:attrNameLst>
                                          <p:attrName>style.visibility</p:attrName>
                                        </p:attrNameLst>
                                      </p:cBhvr>
                                      <p:to>
                                        <p:strVal val="visible"/>
                                      </p:to>
                                    </p:set>
                                    <p:animEffect filter="fade" transition="in">
                                      <p:cBhvr>
                                        <p:cTn dur="1"/>
                                        <p:tgtEl>
                                          <p:spTgt spid="5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9"/>
                                        </p:tgtEl>
                                        <p:attrNameLst>
                                          <p:attrName>style.visibility</p:attrName>
                                        </p:attrNameLst>
                                      </p:cBhvr>
                                      <p:to>
                                        <p:strVal val="visible"/>
                                      </p:to>
                                    </p:set>
                                    <p:animEffect filter="fade" transition="in">
                                      <p:cBhvr>
                                        <p:cTn dur="1"/>
                                        <p:tgtEl>
                                          <p:spTgt spid="5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0"/>
                                        </p:tgtEl>
                                        <p:attrNameLst>
                                          <p:attrName>style.visibility</p:attrName>
                                        </p:attrNameLst>
                                      </p:cBhvr>
                                      <p:to>
                                        <p:strVal val="visible"/>
                                      </p:to>
                                    </p:set>
                                    <p:animEffect filter="fade" transition="in">
                                      <p:cBhvr>
                                        <p:cTn dur="1"/>
                                        <p:tgtEl>
                                          <p:spTgt spid="5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1"/>
                                        </p:tgtEl>
                                        <p:attrNameLst>
                                          <p:attrName>style.visibility</p:attrName>
                                        </p:attrNameLst>
                                      </p:cBhvr>
                                      <p:to>
                                        <p:strVal val="visible"/>
                                      </p:to>
                                    </p:set>
                                    <p:animEffect filter="fade" transition="in">
                                      <p:cBhvr>
                                        <p:cTn dur="1"/>
                                        <p:tgtEl>
                                          <p:spTgt spid="5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2"/>
                                        </p:tgtEl>
                                        <p:attrNameLst>
                                          <p:attrName>style.visibility</p:attrName>
                                        </p:attrNameLst>
                                      </p:cBhvr>
                                      <p:to>
                                        <p:strVal val="visible"/>
                                      </p:to>
                                    </p:set>
                                    <p:animEffect filter="fade" transition="in">
                                      <p:cBhvr>
                                        <p:cTn dur="1"/>
                                        <p:tgtEl>
                                          <p:spTgt spid="5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3"/>
                                        </p:tgtEl>
                                        <p:attrNameLst>
                                          <p:attrName>style.visibility</p:attrName>
                                        </p:attrNameLst>
                                      </p:cBhvr>
                                      <p:to>
                                        <p:strVal val="visible"/>
                                      </p:to>
                                    </p:set>
                                    <p:animEffect filter="fade" transition="in">
                                      <p:cBhvr>
                                        <p:cTn dur="1"/>
                                        <p:tgtEl>
                                          <p:spTgt spid="5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6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Learned</a:t>
            </a:r>
            <a:endParaRPr/>
          </a:p>
        </p:txBody>
      </p:sp>
      <p:sp>
        <p:nvSpPr>
          <p:cNvPr id="590" name="Google Shape;590;p6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a:t>
            </a:r>
            <a:r>
              <a:rPr lang="sv-SE"/>
              <a:t>odels can be used to systematically create tests.</a:t>
            </a:r>
            <a:endParaRPr/>
          </a:p>
          <a:p>
            <a:pPr indent="-368300" lvl="1" marL="914400" rtl="0" algn="l">
              <a:spcBef>
                <a:spcPts val="500"/>
              </a:spcBef>
              <a:spcAft>
                <a:spcPts val="0"/>
              </a:spcAft>
              <a:buSzPts val="2200"/>
              <a:buChar char="•"/>
            </a:pPr>
            <a:r>
              <a:rPr lang="sv-SE"/>
              <a:t>Models have structure. We can exploit that structure.</a:t>
            </a:r>
            <a:endParaRPr/>
          </a:p>
          <a:p>
            <a:pPr indent="-368300" lvl="1" marL="914400" rtl="0" algn="l">
              <a:spcBef>
                <a:spcPts val="500"/>
              </a:spcBef>
              <a:spcAft>
                <a:spcPts val="0"/>
              </a:spcAft>
              <a:buSzPts val="2200"/>
              <a:buChar char="•"/>
            </a:pPr>
            <a:r>
              <a:rPr lang="sv-SE"/>
              <a:t>Exercises stateful behavior of a class or functionality.</a:t>
            </a:r>
            <a:endParaRPr/>
          </a:p>
          <a:p>
            <a:pPr indent="-393700" lvl="0" marL="457200" rtl="0" algn="l">
              <a:spcBef>
                <a:spcPts val="1000"/>
              </a:spcBef>
              <a:spcAft>
                <a:spcPts val="0"/>
              </a:spcAft>
              <a:buSzPts val="2600"/>
              <a:buChar char="•"/>
            </a:pPr>
            <a:r>
              <a:rPr lang="sv-SE"/>
              <a:t>Helps identify important input.</a:t>
            </a:r>
            <a:endParaRPr/>
          </a:p>
          <a:p>
            <a:pPr indent="-393700" lvl="0" marL="457200" rtl="0" algn="l">
              <a:lnSpc>
                <a:spcPct val="100000"/>
              </a:lnSpc>
              <a:spcBef>
                <a:spcPts val="0"/>
              </a:spcBef>
              <a:spcAft>
                <a:spcPts val="0"/>
              </a:spcAft>
              <a:buSzPts val="2600"/>
              <a:buChar char="•"/>
            </a:pPr>
            <a:r>
              <a:rPr lang="sv-SE"/>
              <a:t>State machines model expected behavior.</a:t>
            </a:r>
            <a:endParaRPr/>
          </a:p>
          <a:p>
            <a:pPr indent="-368300" lvl="1" marL="914400" rtl="0" algn="l">
              <a:lnSpc>
                <a:spcPct val="100000"/>
              </a:lnSpc>
              <a:spcBef>
                <a:spcPts val="0"/>
              </a:spcBef>
              <a:spcAft>
                <a:spcPts val="0"/>
              </a:spcAft>
              <a:buSzPts val="2200"/>
              <a:buChar char="•"/>
            </a:pPr>
            <a:r>
              <a:rPr lang="sv-SE"/>
              <a:t>Cover states, transitions, non-looping paths, loops.</a:t>
            </a:r>
            <a:endParaRPr/>
          </a:p>
          <a:p>
            <a:pPr indent="-368300" lvl="1" marL="914400" rtl="0" algn="l">
              <a:lnSpc>
                <a:spcPct val="100000"/>
              </a:lnSpc>
              <a:spcBef>
                <a:spcPts val="0"/>
              </a:spcBef>
              <a:spcAft>
                <a:spcPts val="0"/>
              </a:spcAft>
              <a:buSzPts val="2200"/>
              <a:buChar char="•"/>
            </a:pPr>
            <a:r>
              <a:rPr lang="sv-SE"/>
              <a:t>Can also verify properties over models as part of verification (next class).</a:t>
            </a:r>
            <a:endParaRPr/>
          </a:p>
        </p:txBody>
      </p:sp>
      <p:sp>
        <p:nvSpPr>
          <p:cNvPr id="591" name="Google Shape;591;p6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61"/>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2018-08-27</a:t>
            </a:r>
            <a:endParaRPr/>
          </a:p>
        </p:txBody>
      </p:sp>
      <p:sp>
        <p:nvSpPr>
          <p:cNvPr id="597" name="Google Shape;597;p61"/>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sv-SE"/>
              <a:t>Chalmers University of Technology</a:t>
            </a:r>
            <a:endParaRPr/>
          </a:p>
        </p:txBody>
      </p:sp>
      <p:sp>
        <p:nvSpPr>
          <p:cNvPr id="598" name="Google Shape;598;p61"/>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599" name="Google Shape;599;p61"/>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p>
            <a:pPr indent="0" lvl="0" marL="0" rtl="0" algn="l">
              <a:lnSpc>
                <a:spcPct val="108333"/>
              </a:lnSpc>
              <a:spcBef>
                <a:spcPts val="0"/>
              </a:spcBef>
              <a:spcAft>
                <a:spcPts val="0"/>
              </a:spcAft>
              <a:buClr>
                <a:schemeClr val="dk1"/>
              </a:buClr>
              <a:buSzPts val="3600"/>
              <a:buFont typeface="Arial"/>
              <a:buNone/>
            </a:pPr>
            <a:r>
              <a:rPr lang="sv-SE"/>
              <a:t>Next Time</a:t>
            </a:r>
            <a:endParaRPr/>
          </a:p>
        </p:txBody>
      </p:sp>
      <p:sp>
        <p:nvSpPr>
          <p:cNvPr id="600" name="Google Shape;600;p61"/>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Finite State Verification</a:t>
            </a:r>
            <a:endParaRPr/>
          </a:p>
          <a:p>
            <a:pPr indent="-368300" lvl="1" marL="914400" rtl="0" algn="l">
              <a:spcBef>
                <a:spcPts val="500"/>
              </a:spcBef>
              <a:spcAft>
                <a:spcPts val="0"/>
              </a:spcAft>
              <a:buSzPts val="2200"/>
              <a:buChar char="•"/>
            </a:pPr>
            <a:r>
              <a:rPr lang="sv-SE"/>
              <a:t>Optional Reading - Pezze and Young, Chapter 8</a:t>
            </a:r>
            <a:endParaRPr/>
          </a:p>
          <a:p>
            <a:pPr indent="-393700" lvl="0" marL="457200" rtl="0" algn="l">
              <a:spcBef>
                <a:spcPts val="1000"/>
              </a:spcBef>
              <a:spcAft>
                <a:spcPts val="0"/>
              </a:spcAft>
              <a:buSzPts val="2600"/>
              <a:buChar char="•"/>
            </a:pPr>
            <a:r>
              <a:rPr lang="sv-SE"/>
              <a:t>Assignment 3</a:t>
            </a:r>
            <a:endParaRPr/>
          </a:p>
          <a:p>
            <a:pPr indent="-368300" lvl="1" marL="914400" rtl="0" algn="l">
              <a:spcBef>
                <a:spcPts val="500"/>
              </a:spcBef>
              <a:spcAft>
                <a:spcPts val="0"/>
              </a:spcAft>
              <a:buSzPts val="2200"/>
              <a:buChar char="•"/>
            </a:pPr>
            <a:r>
              <a:rPr lang="sv-SE"/>
              <a:t>Due Sunday, March 14</a:t>
            </a:r>
            <a:endParaRPr/>
          </a:p>
          <a:p>
            <a:pPr indent="-368300" lvl="1" marL="914400" rtl="0" algn="l">
              <a:spcBef>
                <a:spcPts val="500"/>
              </a:spcBef>
              <a:spcAft>
                <a:spcPts val="0"/>
              </a:spcAft>
              <a:buSzPts val="2200"/>
              <a:buChar char="•"/>
            </a:pPr>
            <a:r>
              <a:rPr lang="sv-SE"/>
              <a:t>Questions?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14" name="Google Shape;114;p1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Model-Driven Development</a:t>
            </a:r>
            <a:endParaRPr/>
          </a:p>
        </p:txBody>
      </p:sp>
      <p:sp>
        <p:nvSpPr>
          <p:cNvPr id="115" name="Google Shape;115;p1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Models often created during requirements analysis.</a:t>
            </a:r>
            <a:endParaRPr/>
          </a:p>
          <a:p>
            <a:pPr indent="-368300" lvl="1" marL="914400" rtl="0" algn="l">
              <a:spcBef>
                <a:spcPts val="500"/>
              </a:spcBef>
              <a:spcAft>
                <a:spcPts val="0"/>
              </a:spcAft>
              <a:buSzPts val="2200"/>
              <a:buChar char="•"/>
            </a:pPr>
            <a:r>
              <a:rPr lang="sv-SE"/>
              <a:t>Allows refinement of requirement.</a:t>
            </a:r>
            <a:endParaRPr/>
          </a:p>
          <a:p>
            <a:pPr indent="-368300" lvl="1" marL="914400" rtl="0" algn="l">
              <a:spcBef>
                <a:spcPts val="500"/>
              </a:spcBef>
              <a:spcAft>
                <a:spcPts val="0"/>
              </a:spcAft>
              <a:buSzPts val="2200"/>
              <a:buChar char="•"/>
            </a:pPr>
            <a:r>
              <a:rPr lang="sv-SE"/>
              <a:t>Can prove that properties hold over model.</a:t>
            </a:r>
            <a:endParaRPr/>
          </a:p>
          <a:p>
            <a:pPr indent="-342900" lvl="2" marL="1371600" rtl="0" algn="l">
              <a:spcBef>
                <a:spcPts val="500"/>
              </a:spcBef>
              <a:spcAft>
                <a:spcPts val="0"/>
              </a:spcAft>
              <a:buSzPts val="1800"/>
              <a:buChar char="•"/>
            </a:pPr>
            <a:r>
              <a:rPr b="1" lang="sv-SE"/>
              <a:t>Finite State Verification</a:t>
            </a:r>
            <a:r>
              <a:rPr lang="sv-SE"/>
              <a:t> (next class) - used to analyze requirements, plan development, create test cases.</a:t>
            </a:r>
            <a:endParaRPr/>
          </a:p>
          <a:p>
            <a:pPr indent="-393700" lvl="0" marL="457200" rtl="0" algn="l">
              <a:spcBef>
                <a:spcPts val="1000"/>
              </a:spcBef>
              <a:spcAft>
                <a:spcPts val="0"/>
              </a:spcAft>
              <a:buSzPts val="2600"/>
              <a:buChar char="•"/>
            </a:pPr>
            <a:r>
              <a:rPr lang="sv-SE"/>
              <a:t>Can generate code from models.</a:t>
            </a:r>
            <a:endParaRPr/>
          </a:p>
          <a:p>
            <a:pPr indent="-393700" lvl="0" marL="457200" rtl="0" algn="l">
              <a:spcBef>
                <a:spcPts val="1000"/>
              </a:spcBef>
              <a:spcAft>
                <a:spcPts val="0"/>
              </a:spcAft>
              <a:buSzPts val="2600"/>
              <a:buChar char="•"/>
            </a:pPr>
            <a:r>
              <a:rPr b="1" lang="sv-SE"/>
              <a:t>Can create tests using model.</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Model-Based Testing</a:t>
            </a:r>
            <a:endParaRPr/>
          </a:p>
        </p:txBody>
      </p:sp>
      <p:sp>
        <p:nvSpPr>
          <p:cNvPr id="121" name="Google Shape;121;p2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Models describe what happens input applied to certain functionality.</a:t>
            </a:r>
            <a:endParaRPr/>
          </a:p>
          <a:p>
            <a:pPr indent="-393700" lvl="0" marL="457200" rtl="0" algn="l">
              <a:spcBef>
                <a:spcPts val="1000"/>
              </a:spcBef>
              <a:spcAft>
                <a:spcPts val="0"/>
              </a:spcAft>
              <a:buSzPts val="2600"/>
              <a:buChar char="•"/>
            </a:pPr>
            <a:r>
              <a:rPr lang="sv-SE"/>
              <a:t>Model structure can be exploited:</a:t>
            </a:r>
            <a:endParaRPr/>
          </a:p>
          <a:p>
            <a:pPr indent="-368300" lvl="1" marL="914400" rtl="0" algn="l">
              <a:spcBef>
                <a:spcPts val="500"/>
              </a:spcBef>
              <a:spcAft>
                <a:spcPts val="0"/>
              </a:spcAft>
              <a:buSzPts val="2200"/>
              <a:buChar char="•"/>
            </a:pPr>
            <a:r>
              <a:rPr lang="sv-SE"/>
              <a:t>Coverage criteria used to identify important paths.</a:t>
            </a:r>
            <a:endParaRPr/>
          </a:p>
          <a:p>
            <a:pPr indent="-368300" lvl="1" marL="914400" rtl="0" algn="l">
              <a:spcBef>
                <a:spcPts val="500"/>
              </a:spcBef>
              <a:spcAft>
                <a:spcPts val="0"/>
              </a:spcAft>
              <a:buSzPts val="2200"/>
              <a:buChar char="•"/>
            </a:pPr>
            <a:r>
              <a:rPr lang="sv-SE"/>
              <a:t>Steps taken to perform functionality in different ways or to get different outcomes.</a:t>
            </a:r>
            <a:endParaRPr/>
          </a:p>
        </p:txBody>
      </p:sp>
      <p:sp>
        <p:nvSpPr>
          <p:cNvPr id="122" name="Google Shape;122;p2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29" name="Google Shape;129;p21"/>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Finite State Machines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Finite Abstraction</a:t>
            </a:r>
            <a:endParaRPr/>
          </a:p>
        </p:txBody>
      </p:sp>
      <p:sp>
        <p:nvSpPr>
          <p:cNvPr id="135" name="Google Shape;135;p22"/>
          <p:cNvSpPr txBox="1"/>
          <p:nvPr>
            <p:ph idx="1" type="body"/>
          </p:nvPr>
        </p:nvSpPr>
        <p:spPr>
          <a:xfrm>
            <a:off x="468900" y="1205175"/>
            <a:ext cx="8217900" cy="35574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P</a:t>
            </a:r>
            <a:r>
              <a:rPr lang="sv-SE"/>
              <a:t>rogram execution is sequence of states transformed by actions.</a:t>
            </a:r>
            <a:endParaRPr/>
          </a:p>
          <a:p>
            <a:pPr indent="-368300" lvl="1" marL="914400" rtl="0" algn="l">
              <a:spcBef>
                <a:spcPts val="500"/>
              </a:spcBef>
              <a:spcAft>
                <a:spcPts val="0"/>
              </a:spcAft>
              <a:buSzPts val="2200"/>
              <a:buChar char="•"/>
            </a:pPr>
            <a:r>
              <a:rPr lang="sv-SE"/>
              <a:t>Software “behavior” is a sequence of state -&gt; action -&gt; state transitions. </a:t>
            </a:r>
            <a:endParaRPr/>
          </a:p>
          <a:p>
            <a:pPr indent="-393700" lvl="0" marL="457200" rtl="0" algn="l">
              <a:spcBef>
                <a:spcPts val="1000"/>
              </a:spcBef>
              <a:spcAft>
                <a:spcPts val="0"/>
              </a:spcAft>
              <a:buSzPts val="2600"/>
              <a:buChar char="•"/>
            </a:pPr>
            <a:r>
              <a:rPr lang="sv-SE"/>
              <a:t>The set of all possible behaviors is often infinite.</a:t>
            </a:r>
            <a:endParaRPr/>
          </a:p>
          <a:p>
            <a:pPr indent="-368300" lvl="1" marL="914400" rtl="0" algn="l">
              <a:spcBef>
                <a:spcPts val="500"/>
              </a:spcBef>
              <a:spcAft>
                <a:spcPts val="0"/>
              </a:spcAft>
              <a:buSzPts val="2200"/>
              <a:buChar char="•"/>
            </a:pPr>
            <a:r>
              <a:rPr lang="sv-SE"/>
              <a:t>Called the “</a:t>
            </a:r>
            <a:r>
              <a:rPr b="1" lang="sv-SE"/>
              <a:t>state space</a:t>
            </a:r>
            <a:r>
              <a:rPr lang="sv-SE"/>
              <a:t>” of the program.</a:t>
            </a:r>
            <a:endParaRPr/>
          </a:p>
          <a:p>
            <a:pPr indent="-368300" lvl="1" marL="914400" rtl="0" algn="l">
              <a:spcBef>
                <a:spcPts val="500"/>
              </a:spcBef>
              <a:spcAft>
                <a:spcPts val="0"/>
              </a:spcAft>
              <a:buSzPts val="2200"/>
              <a:buChar char="•"/>
            </a:pPr>
            <a:r>
              <a:rPr lang="sv-SE"/>
              <a:t>Models of execution are simplifications of a functionality’s or class’s state space.</a:t>
            </a:r>
            <a:endParaRPr/>
          </a:p>
          <a:p>
            <a:pPr indent="0" lvl="0" marL="457200" marR="0" rtl="0" algn="l">
              <a:lnSpc>
                <a:spcPct val="100000"/>
              </a:lnSpc>
              <a:spcBef>
                <a:spcPts val="600"/>
              </a:spcBef>
              <a:spcAft>
                <a:spcPts val="0"/>
              </a:spcAft>
              <a:buNone/>
            </a:pPr>
            <a:r>
              <a:t/>
            </a:r>
            <a:endParaRPr/>
          </a:p>
          <a:p>
            <a:pPr indent="0" lvl="0" marL="914400" marR="0" rtl="0" algn="l">
              <a:lnSpc>
                <a:spcPct val="100000"/>
              </a:lnSpc>
              <a:spcBef>
                <a:spcPts val="600"/>
              </a:spcBef>
              <a:spcAft>
                <a:spcPts val="0"/>
              </a:spcAft>
              <a:buNone/>
            </a:pPr>
            <a:r>
              <a:t/>
            </a:r>
            <a:endParaRPr/>
          </a:p>
        </p:txBody>
      </p:sp>
      <p:sp>
        <p:nvSpPr>
          <p:cNvPr id="136" name="Google Shape;136;p2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Finite State Machines</a:t>
            </a:r>
            <a:endParaRPr/>
          </a:p>
        </p:txBody>
      </p:sp>
      <p:sp>
        <p:nvSpPr>
          <p:cNvPr id="142" name="Google Shape;142;p2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SzPts val="2400"/>
              <a:buChar char="•"/>
            </a:pPr>
            <a:r>
              <a:rPr lang="sv-SE" sz="2400"/>
              <a:t>Nodes represent states</a:t>
            </a:r>
            <a:endParaRPr sz="2400"/>
          </a:p>
          <a:p>
            <a:pPr indent="-355600" lvl="1" marL="914400" marR="0" rtl="0" algn="l">
              <a:lnSpc>
                <a:spcPct val="100000"/>
              </a:lnSpc>
              <a:spcBef>
                <a:spcPts val="0"/>
              </a:spcBef>
              <a:spcAft>
                <a:spcPts val="0"/>
              </a:spcAft>
              <a:buSzPts val="2000"/>
              <a:buChar char="•"/>
            </a:pPr>
            <a:r>
              <a:rPr lang="sv-SE" sz="2000"/>
              <a:t>An abstract description of the current </a:t>
            </a:r>
            <a:br>
              <a:rPr lang="sv-SE" sz="2000"/>
            </a:br>
            <a:r>
              <a:rPr lang="sv-SE" sz="2000"/>
              <a:t>value of an entity’s attributes. </a:t>
            </a:r>
            <a:endParaRPr sz="2000"/>
          </a:p>
          <a:p>
            <a:pPr indent="-381000" lvl="0" marL="457200" marR="0" rtl="0" algn="l">
              <a:lnSpc>
                <a:spcPct val="100000"/>
              </a:lnSpc>
              <a:spcBef>
                <a:spcPts val="0"/>
              </a:spcBef>
              <a:spcAft>
                <a:spcPts val="0"/>
              </a:spcAft>
              <a:buSzPts val="2400"/>
              <a:buChar char="•"/>
            </a:pPr>
            <a:r>
              <a:rPr lang="sv-SE" sz="2400"/>
              <a:t>Edges represent transitions between states.</a:t>
            </a:r>
            <a:endParaRPr sz="2400"/>
          </a:p>
          <a:p>
            <a:pPr indent="-355600" lvl="1" marL="914400" marR="0" rtl="0" algn="l">
              <a:lnSpc>
                <a:spcPct val="100000"/>
              </a:lnSpc>
              <a:spcBef>
                <a:spcPts val="0"/>
              </a:spcBef>
              <a:spcAft>
                <a:spcPts val="0"/>
              </a:spcAft>
              <a:buSzPts val="2000"/>
              <a:buChar char="•"/>
            </a:pPr>
            <a:r>
              <a:rPr lang="sv-SE" sz="2000"/>
              <a:t>Events cause the state to change.</a:t>
            </a:r>
            <a:endParaRPr sz="2000"/>
          </a:p>
          <a:p>
            <a:pPr indent="-355600" lvl="1" marL="914400" marR="0" rtl="0" algn="l">
              <a:lnSpc>
                <a:spcPct val="100000"/>
              </a:lnSpc>
              <a:spcBef>
                <a:spcPts val="0"/>
              </a:spcBef>
              <a:spcAft>
                <a:spcPts val="0"/>
              </a:spcAft>
              <a:buSzPts val="2000"/>
              <a:buChar char="•"/>
            </a:pPr>
            <a:r>
              <a:rPr lang="sv-SE" sz="2000"/>
              <a:t>Labeled </a:t>
            </a:r>
            <a:r>
              <a:rPr lang="sv-SE" sz="2000">
                <a:latin typeface="Courier New"/>
                <a:ea typeface="Courier New"/>
                <a:cs typeface="Courier New"/>
                <a:sym typeface="Courier New"/>
              </a:rPr>
              <a:t>event [guard] / activity</a:t>
            </a:r>
            <a:endParaRPr sz="2000">
              <a:latin typeface="Courier New"/>
              <a:ea typeface="Courier New"/>
              <a:cs typeface="Courier New"/>
              <a:sym typeface="Courier New"/>
            </a:endParaRPr>
          </a:p>
          <a:p>
            <a:pPr indent="-342900" lvl="2" marL="1371600" rtl="0" algn="l">
              <a:spcBef>
                <a:spcPts val="600"/>
              </a:spcBef>
              <a:spcAft>
                <a:spcPts val="0"/>
              </a:spcAft>
              <a:buSzPts val="1800"/>
              <a:buChar char="•"/>
            </a:pPr>
            <a:r>
              <a:rPr lang="sv-SE">
                <a:latin typeface="Courier New"/>
                <a:ea typeface="Courier New"/>
                <a:cs typeface="Courier New"/>
                <a:sym typeface="Courier New"/>
              </a:rPr>
              <a:t>event</a:t>
            </a:r>
            <a:r>
              <a:rPr lang="sv-SE"/>
              <a:t>: The event that triggered the transition.</a:t>
            </a:r>
            <a:endParaRPr/>
          </a:p>
          <a:p>
            <a:pPr indent="-342900" lvl="2" marL="1371600" rtl="0" algn="l">
              <a:spcBef>
                <a:spcPts val="600"/>
              </a:spcBef>
              <a:spcAft>
                <a:spcPts val="0"/>
              </a:spcAft>
              <a:buSzPts val="1800"/>
              <a:buChar char="•"/>
            </a:pPr>
            <a:r>
              <a:rPr lang="sv-SE">
                <a:latin typeface="Courier New"/>
                <a:ea typeface="Courier New"/>
                <a:cs typeface="Courier New"/>
                <a:sym typeface="Courier New"/>
              </a:rPr>
              <a:t>guard</a:t>
            </a:r>
            <a:r>
              <a:rPr lang="sv-SE"/>
              <a:t>: Conditions that must be true to choose a transition.</a:t>
            </a:r>
            <a:endParaRPr/>
          </a:p>
          <a:p>
            <a:pPr indent="-342900" lvl="2" marL="1371600" rtl="0" algn="l">
              <a:spcBef>
                <a:spcPts val="600"/>
              </a:spcBef>
              <a:spcAft>
                <a:spcPts val="0"/>
              </a:spcAft>
              <a:buSzPts val="1800"/>
              <a:buChar char="•"/>
            </a:pPr>
            <a:r>
              <a:rPr lang="sv-SE">
                <a:latin typeface="Courier New"/>
                <a:ea typeface="Courier New"/>
                <a:cs typeface="Courier New"/>
                <a:sym typeface="Courier New"/>
              </a:rPr>
              <a:t>activity</a:t>
            </a:r>
            <a:r>
              <a:rPr lang="sv-SE"/>
              <a:t>: Behavior exhibited by the object when this transition is taken. </a:t>
            </a:r>
            <a:endParaRPr/>
          </a:p>
        </p:txBody>
      </p:sp>
      <p:pic>
        <p:nvPicPr>
          <p:cNvPr descr="2.gif" id="143" name="Google Shape;143;p23"/>
          <p:cNvPicPr preferRelativeResize="0"/>
          <p:nvPr/>
        </p:nvPicPr>
        <p:blipFill>
          <a:blip r:embed="rId3">
            <a:alphaModFix/>
          </a:blip>
          <a:stretch>
            <a:fillRect/>
          </a:stretch>
        </p:blipFill>
        <p:spPr>
          <a:xfrm>
            <a:off x="5935325" y="694975"/>
            <a:ext cx="2908106" cy="1619137"/>
          </a:xfrm>
          <a:prstGeom prst="rect">
            <a:avLst/>
          </a:prstGeom>
          <a:noFill/>
          <a:ln>
            <a:noFill/>
          </a:ln>
        </p:spPr>
      </p:pic>
      <p:sp>
        <p:nvSpPr>
          <p:cNvPr id="144" name="Google Shape;144;p2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