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D91901-9879-4436-8B5C-E7CE38BA90A1}">
  <a:tblStyle styleId="{07D91901-9879-4436-8B5C-E7CE38BA90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0d1fd0c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0d1fd0c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r>
              <a:rPr lang="sv-SE"/>
              <a:t> </a:t>
            </a:r>
            <a:r>
              <a:rPr lang="sv-SE">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1050">
                <a:solidFill>
                  <a:srgbClr val="252525"/>
                </a:solidFill>
                <a:highlight>
                  <a:srgbClr val="FFFFFF"/>
                </a:highlight>
              </a:rPr>
              <a:t>temporal logic</a:t>
            </a:r>
            <a:r>
              <a:rPr lang="sv-SE" sz="1050">
                <a:solidFill>
                  <a:srgbClr val="252525"/>
                </a:solidFill>
                <a:highlight>
                  <a:srgbClr val="FFFFFF"/>
                </a:highlight>
              </a:rPr>
              <a:t> is any system of rules and symbolism for representing, and reasoning about, propositions qualified in terms of </a:t>
            </a:r>
            <a:r>
              <a:rPr lang="sv-SE" sz="1050">
                <a:solidFill>
                  <a:srgbClr val="0B0080"/>
                </a:solidFill>
                <a:highlight>
                  <a:srgbClr val="FFFFFF"/>
                </a:highlight>
                <a:uFill>
                  <a:noFill/>
                </a:uFill>
                <a:hlinkClick r:id="rId2">
                  <a:extLst>
                    <a:ext uri="{A12FA001-AC4F-418D-AE19-62706E023703}">
                      <ahyp:hlinkClr val="tx"/>
                    </a:ext>
                  </a:extLst>
                </a:hlinkClick>
              </a:rPr>
              <a:t>time</a:t>
            </a:r>
            <a:r>
              <a:rPr lang="sv-SE"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sv-SE" sz="1050">
                <a:solidFill>
                  <a:srgbClr val="252525"/>
                </a:solidFill>
                <a:highlight>
                  <a:srgbClr val="FFFFFF"/>
                </a:highlight>
              </a:rPr>
              <a:t>always</a:t>
            </a:r>
            <a:r>
              <a:rPr lang="sv-SE" sz="1050">
                <a:solidFill>
                  <a:srgbClr val="252525"/>
                </a:solidFill>
                <a:highlight>
                  <a:srgbClr val="FFFFFF"/>
                </a:highlight>
              </a:rPr>
              <a:t> hungry", "I will </a:t>
            </a:r>
            <a:r>
              <a:rPr i="1" lang="sv-SE" sz="1050">
                <a:solidFill>
                  <a:srgbClr val="252525"/>
                </a:solidFill>
                <a:highlight>
                  <a:srgbClr val="FFFFFF"/>
                </a:highlight>
              </a:rPr>
              <a:t>eventually</a:t>
            </a:r>
            <a:r>
              <a:rPr lang="sv-SE" sz="1050">
                <a:solidFill>
                  <a:srgbClr val="252525"/>
                </a:solidFill>
                <a:highlight>
                  <a:srgbClr val="FFFFFF"/>
                </a:highlight>
              </a:rPr>
              <a:t> be hungry", or "I will be hungry </a:t>
            </a:r>
            <a:r>
              <a:rPr i="1" lang="sv-SE" sz="1050">
                <a:solidFill>
                  <a:srgbClr val="252525"/>
                </a:solidFill>
                <a:highlight>
                  <a:srgbClr val="FFFFFF"/>
                </a:highlight>
              </a:rPr>
              <a:t>until</a:t>
            </a:r>
            <a:r>
              <a:rPr lang="sv-SE" sz="1050">
                <a:solidFill>
                  <a:srgbClr val="252525"/>
                </a:solidFill>
                <a:highlight>
                  <a:srgbClr val="FFFFFF"/>
                </a:highlight>
              </a:rPr>
              <a:t> I eat something".</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Typically, two types of temporal logic are used to express properties.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Linear time logic, or LTL, has the ability to reason about a time line. One can encode formulae about the future of </a:t>
            </a:r>
            <a:r>
              <a:rPr lang="sv-SE" sz="1050">
                <a:solidFill>
                  <a:srgbClr val="0B0080"/>
                </a:solidFill>
                <a:highlight>
                  <a:srgbClr val="FFFFFF"/>
                </a:highlight>
                <a:uFill>
                  <a:noFill/>
                </a:uFill>
                <a:hlinkClick r:id="rId3">
                  <a:extLst>
                    <a:ext uri="{A12FA001-AC4F-418D-AE19-62706E023703}">
                      <ahyp:hlinkClr val="tx"/>
                    </a:ext>
                  </a:extLst>
                </a:hlinkClick>
              </a:rPr>
              <a:t>paths</a:t>
            </a:r>
            <a:r>
              <a:rPr lang="sv-SE" sz="1050">
                <a:solidFill>
                  <a:srgbClr val="252525"/>
                </a:solidFill>
                <a:highlight>
                  <a:srgbClr val="FFFFFF"/>
                </a:highlight>
              </a:rPr>
              <a:t>, for instance, that a condition will eventually be true or that a condition will be true until another fact becomes true,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sv-SE" sz="1050">
                <a:solidFill>
                  <a:srgbClr val="252525"/>
                </a:solidFill>
                <a:highlight>
                  <a:srgbClr val="FFFFFF"/>
                </a:highlight>
              </a:rPr>
              <a:t>I</a:t>
            </a:r>
            <a:r>
              <a:rPr lang="sv-SE" sz="1050">
                <a:solidFill>
                  <a:srgbClr val="252525"/>
                </a:solidFill>
                <a:highlight>
                  <a:srgbClr val="FFFFFF"/>
                </a:highlight>
              </a:rPr>
              <a:t> will stay hungry forever." Or, in terms of liveness, "there is a possibility that eventually </a:t>
            </a:r>
            <a:r>
              <a:rPr i="1" lang="sv-SE" sz="1050">
                <a:solidFill>
                  <a:srgbClr val="252525"/>
                </a:solidFill>
                <a:highlight>
                  <a:srgbClr val="FFFFFF"/>
                </a:highlight>
              </a:rPr>
              <a:t>I</a:t>
            </a:r>
            <a:r>
              <a:rPr lang="sv-SE" sz="1050">
                <a:solidFill>
                  <a:srgbClr val="252525"/>
                </a:solidFill>
                <a:highlight>
                  <a:srgbClr val="FFFFFF"/>
                </a:highlight>
              </a:rPr>
              <a:t> am no longer hungry." If we do not know whether or not </a:t>
            </a:r>
            <a:r>
              <a:rPr i="1" lang="sv-SE" sz="1050">
                <a:solidFill>
                  <a:srgbClr val="252525"/>
                </a:solidFill>
                <a:highlight>
                  <a:srgbClr val="FFFFFF"/>
                </a:highlight>
              </a:rPr>
              <a:t>I</a:t>
            </a:r>
            <a:r>
              <a:rPr lang="sv-SE" sz="1050">
                <a:solidFill>
                  <a:srgbClr val="252525"/>
                </a:solidFill>
                <a:highlight>
                  <a:srgbClr val="FFFFFF"/>
                </a:highlight>
              </a:rPr>
              <a:t> will ever get fed, these statements are both true some times.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(read)</a:t>
            </a:r>
            <a:endParaRPr sz="1050">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(discuss - no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note - g whole expression will become and remain true (implies makes this an if)</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.P"It's possible I may like chocolate some day, at least for one day."</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EG</a:t>
            </a:r>
            <a:r>
              <a:rPr lang="sv-SE" sz="1050">
                <a:solidFill>
                  <a:srgbClr val="252525"/>
                </a:solidFill>
                <a:highlight>
                  <a:srgbClr val="FFFFFF"/>
                </a:highlight>
              </a:rPr>
              <a:t>.</a:t>
            </a:r>
            <a:r>
              <a:rPr b="1" lang="sv-SE" sz="1050">
                <a:solidFill>
                  <a:srgbClr val="252525"/>
                </a:solidFill>
                <a:highlight>
                  <a:srgbClr val="FFFFFF"/>
                </a:highlight>
              </a:rPr>
              <a:t>AF</a:t>
            </a:r>
            <a:r>
              <a:rPr lang="sv-SE"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gn="l">
              <a:lnSpc>
                <a:spcPct val="160000"/>
              </a:lnSpc>
              <a:spcBef>
                <a:spcPts val="300"/>
              </a:spcBef>
              <a:spcAft>
                <a:spcPts val="100"/>
              </a:spcAft>
              <a:buNone/>
            </a:pPr>
            <a:r>
              <a:rPr b="1" lang="sv-SE" sz="1050">
                <a:solidFill>
                  <a:srgbClr val="252525"/>
                </a:solidFill>
                <a:highlight>
                  <a:srgbClr val="FFFFFF"/>
                </a:highlight>
              </a:rPr>
              <a:t>EF</a:t>
            </a:r>
            <a:r>
              <a:rPr lang="sv-SE" sz="1050">
                <a:solidFill>
                  <a:srgbClr val="252525"/>
                </a:solidFill>
                <a:highlight>
                  <a:srgbClr val="FFFFFF"/>
                </a:highlight>
              </a:rPr>
              <a:t>((</a:t>
            </a:r>
            <a:r>
              <a:rPr b="1" lang="sv-SE" sz="1050">
                <a:solidFill>
                  <a:srgbClr val="252525"/>
                </a:solidFill>
                <a:highlight>
                  <a:srgbClr val="FFFFFF"/>
                </a:highlight>
              </a:rPr>
              <a:t>EX</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a:t>
            </a:r>
            <a:r>
              <a:rPr b="1" lang="sv-SE" sz="1050">
                <a:solidFill>
                  <a:srgbClr val="252525"/>
                </a:solidFill>
                <a:highlight>
                  <a:srgbClr val="FFFFFF"/>
                </a:highlight>
              </a:rPr>
              <a:t>AG</a:t>
            </a:r>
            <a:r>
              <a:rPr lang="sv-SE" sz="1050">
                <a:solidFill>
                  <a:srgbClr val="252525"/>
                </a:solidFill>
                <a:highlight>
                  <a:srgbClr val="FFFFFF"/>
                </a:highlight>
              </a:rPr>
              <a:t>.Q)) "It's possible that: there will eventually come a time when it will be warm forever (AG.Q) and that before that time there will always be </a:t>
            </a:r>
            <a:r>
              <a:rPr i="1" lang="sv-SE" sz="1050">
                <a:solidFill>
                  <a:srgbClr val="252525"/>
                </a:solidFill>
                <a:highlight>
                  <a:srgbClr val="FFFFFF"/>
                </a:highlight>
              </a:rPr>
              <a:t>some</a:t>
            </a:r>
            <a:r>
              <a:rPr lang="sv-SE"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dd65de58c_0_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dd65de58c_0_4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lang="sv-SE"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endParaRPr sz="1050">
              <a:solidFill>
                <a:srgbClr val="252525"/>
              </a:solidFill>
              <a:highlight>
                <a:srgbClr val="FFFFFF"/>
              </a:highlight>
            </a:endParaRPr>
          </a:p>
          <a:p>
            <a:pPr indent="0" lvl="0" marL="0" rtl="0" algn="l">
              <a:lnSpc>
                <a:spcPct val="160000"/>
              </a:lnSpc>
              <a:spcBef>
                <a:spcPts val="300"/>
              </a:spcBef>
              <a:spcAft>
                <a:spcPts val="0"/>
              </a:spcAft>
              <a:buNone/>
            </a:pPr>
            <a:r>
              <a:rPr lang="sv-SE" sz="1050">
                <a:solidFill>
                  <a:srgbClr val="252525"/>
                </a:solidFill>
                <a:highlight>
                  <a:srgbClr val="FFFFFF"/>
                </a:highlight>
              </a:rPr>
              <a:t>read</a:t>
            </a:r>
            <a:endParaRPr sz="1050">
              <a:solidFill>
                <a:srgbClr val="252525"/>
              </a:solidFill>
              <a:highlight>
                <a:srgbClr val="FFFFFF"/>
              </a:highlight>
            </a:endParaRPr>
          </a:p>
          <a:p>
            <a:pPr indent="0" lvl="0" marL="0" rtl="0" algn="l">
              <a:lnSpc>
                <a:spcPct val="160000"/>
              </a:lnSpc>
              <a:spcBef>
                <a:spcPts val="300"/>
              </a:spcBef>
              <a:spcAft>
                <a:spcPts val="100"/>
              </a:spcAft>
              <a:buNone/>
            </a:pPr>
            <a:r>
              <a:rPr lang="sv-SE"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endParaRPr sz="1050">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(1-3). discuss (click)</a:t>
            </a:r>
            <a:endParaRPr/>
          </a:p>
          <a:p>
            <a:pPr indent="0" lvl="0" marL="0" rtl="0" algn="l">
              <a:lnSpc>
                <a:spcPct val="115000"/>
              </a:lnSpc>
              <a:spcBef>
                <a:spcPts val="0"/>
              </a:spcBef>
              <a:spcAft>
                <a:spcPts val="0"/>
              </a:spcAft>
              <a:buNone/>
            </a:pPr>
            <a:r>
              <a:rPr lang="sv-SE"/>
              <a:t>Not quite… Testing can make a statistical argument in favor of verification, but usually cannot guarantee that the requirement holds in all situations.</a:t>
            </a:r>
            <a:endParaRPr/>
          </a:p>
          <a:p>
            <a:pPr indent="0" lvl="0" marL="0" rtl="0" algn="l">
              <a:lnSpc>
                <a:spcPct val="115000"/>
              </a:lnSpc>
              <a:spcBef>
                <a:spcPts val="0"/>
              </a:spcBef>
              <a:spcAft>
                <a:spcPts val="0"/>
              </a:spcAft>
              <a:buNone/>
            </a:pPr>
            <a:r>
              <a:rPr lang="sv-SE"/>
              <a:t>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95" name="Google Shape;295;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35" name="Google Shape;335;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0d1fd0c6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0d1fd0c6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64" name="Google Shape;364;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(1)Some faults, like</a:t>
            </a:r>
            <a:r>
              <a:rPr lang="sv-SE">
                <a:solidFill>
                  <a:srgbClr val="4F4F4F"/>
                </a:solidFill>
              </a:rPr>
              <a:t> synchronization faults in multi-threaded systems,</a:t>
            </a:r>
            <a:r>
              <a:rPr lang="sv-SE"/>
              <a:t>  trigger failures extremely rarely, or require very specific input, or only fail  under conditions that are hard to control and recreate through testing.</a:t>
            </a:r>
            <a:endParaRPr/>
          </a:p>
          <a:p>
            <a:pPr indent="0" lvl="0" marL="0" rtl="0" algn="l">
              <a:spcBef>
                <a:spcPts val="0"/>
              </a:spcBef>
              <a:spcAft>
                <a:spcPts val="0"/>
              </a:spcAft>
              <a:buNone/>
            </a:pPr>
            <a:r>
              <a:rPr lang="sv-SE"/>
              <a:t>(3)</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perform verification, we take properties and exhaustively search the state space of the model for violations.</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 Also a useful test case for the real syste</a:t>
            </a:r>
            <a:r>
              <a:rPr lang="sv-SE"/>
              <a:t>m as it provides concrete input that we could replicate.</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a:t>
            </a:r>
            <a:r>
              <a:rPr lang="sv-SE"/>
              <a:t>This can be used as a test for the real system - to demonstrate that the final system meets its specification.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dd65de58c_0_7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dd65de58c_0_7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run, modify property, show counterexample</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downloads/NuSMV-2.6.0-Darwin/bin</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microwave example</a:t>
            </a:r>
            <a:endParaRPr sz="1100">
              <a:solidFill>
                <a:srgbClr val="000000"/>
              </a:solidFill>
              <a:latin typeface="Arial"/>
              <a:ea typeface="Arial"/>
              <a:cs typeface="Arial"/>
              <a:sym typeface="Arial"/>
            </a:endParaRPr>
          </a:p>
        </p:txBody>
      </p:sp>
      <p:sp>
        <p:nvSpPr>
          <p:cNvPr id="385" name="Google Shape;385;g7dd65de58c_0_7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0d1fd0c6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0d1fd0c6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408" name="Google Shape;408;gc0d1fd0c6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c0d1fd0c6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c0d1fd0c6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 We, however, have a couple of search algorithms that can efficiently prune bad solutions away without trying them.</a:t>
            </a:r>
            <a:endParaRPr/>
          </a:p>
          <a:p>
            <a:pPr indent="0" lvl="0" marL="0" rtl="0" algn="l">
              <a:spcBef>
                <a:spcPts val="0"/>
              </a:spcBef>
              <a:spcAft>
                <a:spcPts val="0"/>
              </a:spcAft>
              <a:buNone/>
            </a:pPr>
            <a:r>
              <a:t/>
            </a:r>
            <a:endParaRPr/>
          </a:p>
        </p:txBody>
      </p:sp>
      <p:sp>
        <p:nvSpPr>
          <p:cNvPr id="416" name="Google Shape;416;gc0d1fd0c6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0d1fd0c6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0d1fd0c6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0d1fd0c6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0d1fd0c6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0d1fd0c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0d1fd0c6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Models can be used to “tame” the complexity of the program. (2-5)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0d1fd0c6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c0d1fd0c6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c0d1fd0c69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0d1fd0c69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there are probably a few of you wondering where this stuff ever gets used. It sounds very theoretical - very math-heavy - very time-consuming - building a model when you could just get on with coding. If you look at NuSMV, which we’re focusing on, it’s an academic tool and its </a:t>
            </a:r>
            <a:r>
              <a:rPr lang="sv-SE"/>
              <a:t>website looks like something from the 90’s. So, is this a real thing used in industry? The answer is yes, but certainly not widespread for all of those reasons. It requires additional effort. It is time-consuming. However, these approaches are used in MANY companies writing safety critical code like Volvo, Boeing, Medtronic - companies that want to verify certain functionality that could risk human life or cause massive equipment </a:t>
            </a:r>
            <a:r>
              <a:rPr lang="sv-SE"/>
              <a:t>failure</a:t>
            </a:r>
            <a:r>
              <a:rPr lang="sv-SE"/>
              <a:t>. It is used heavily in medical device development, automotive development, and aerospace industries. It is also even used for verifying security policies and other specific stateful functions at companies like Amazon Web Services. Verification is not used in all cases, but is applied selectively to analyze really complex functionality. It’s worth understanding and knowing a little about. Now, there are fancier tools than NuSMV - which we focused on - but it is </a:t>
            </a:r>
            <a:endParaRPr/>
          </a:p>
          <a:p>
            <a:pPr indent="0" lvl="0" marL="0" rtl="0" algn="l">
              <a:spcBef>
                <a:spcPts val="0"/>
              </a:spcBef>
              <a:spcAft>
                <a:spcPts val="0"/>
              </a:spcAft>
              <a:buNone/>
            </a:pPr>
            <a:r>
              <a:rPr lang="sv-SE"/>
              <a:t>FREE (most industrial tools are either not available or cost $$$$$$), and NuSMV is the most beginner-friendly tool. Knowing how to use any of these tools could prove very useful in getting a job in a verification role, so pay some attention here.</a:t>
            </a:r>
            <a:endParaRPr/>
          </a:p>
          <a:p>
            <a:pPr indent="0" lvl="0" marL="0" rtl="0" algn="l">
              <a:spcBef>
                <a:spcPts val="0"/>
              </a:spcBef>
              <a:spcAft>
                <a:spcPts val="0"/>
              </a:spcAft>
              <a:buNone/>
            </a:pPr>
            <a:r>
              <a:t/>
            </a:r>
            <a:endParaRPr/>
          </a:p>
        </p:txBody>
      </p:sp>
      <p:sp>
        <p:nvSpPr>
          <p:cNvPr id="462" name="Google Shape;462;gc0d1fd0c69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Bas</a:t>
            </a:r>
            <a:r>
              <a:rPr lang="sv-SE"/>
              <a:t>ically, the model is a simpler form of the program that we can analyze. If it is representative, then a property that holds over the model will hold over the full system as well. </a:t>
            </a:r>
            <a:endParaRPr/>
          </a:p>
          <a:p>
            <a:pPr indent="0" lvl="0" marL="0" rtl="0" algn="l">
              <a:spcBef>
                <a:spcPts val="0"/>
              </a:spcBef>
              <a:spcAft>
                <a:spcPts val="0"/>
              </a:spcAft>
              <a:buNone/>
            </a:pPr>
            <a:r>
              <a:rPr lang="sv-SE">
                <a:solidFill>
                  <a:schemeClr val="dk1"/>
                </a:solidFill>
              </a:rPr>
              <a:t>Where do you think you can get in the most trouble here?</a:t>
            </a:r>
            <a:endParaRPr>
              <a:solidFill>
                <a:schemeClr val="dk1"/>
              </a:solidFill>
            </a:endParaRPr>
          </a:p>
          <a:p>
            <a:pPr indent="0" lvl="0" marL="0" rtl="0" algn="l">
              <a:spcBef>
                <a:spcPts val="0"/>
              </a:spcBef>
              <a:spcAft>
                <a:spcPts val="0"/>
              </a:spcAft>
              <a:buNone/>
            </a:pPr>
            <a:r>
              <a:rPr lang="sv-SE">
                <a:solidFill>
                  <a:schemeClr val="dk1"/>
                </a:solidFill>
              </a:rPr>
              <a:t>(discuss - last one</a:t>
            </a:r>
            <a:r>
              <a:rPr lang="sv-SE"/>
              <a:t>, but if it is representative, then great - and we can, if nothing else, generate tests based on these properties using the model and apply them to the real system</a:t>
            </a:r>
            <a:r>
              <a:rPr lang="sv-SE">
                <a:solidFill>
                  <a:schemeClr val="dk1"/>
                </a:solidFill>
              </a:rPr>
              <a: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full input space, but you try to do enough to feel confident. In this case, however, we’ve simplified things dramatically by building a model. A model is much, much simpler than the real system - it represents one </a:t>
            </a:r>
            <a:r>
              <a:rPr lang="sv-SE"/>
              <a:t>functionality, it doesn’t replicate it in every detail, it’s abstract in some manner</a:t>
            </a:r>
            <a:r>
              <a:rPr lang="sv-SE">
                <a:solidFill>
                  <a:schemeClr val="dk1"/>
                </a:solidFill>
              </a:rPr>
              <a:t>. So, we can perform a more thorough analysis. This is a process called finite state verification.</a:t>
            </a:r>
            <a:endParaRPr>
              <a:solidFill>
                <a:schemeClr val="dk1"/>
              </a:solidFill>
            </a:endParaRPr>
          </a:p>
          <a:p>
            <a:pPr indent="0" lvl="0" marL="0" rtl="0" algn="l">
              <a:spcBef>
                <a:spcPts val="0"/>
              </a:spcBef>
              <a:spcAft>
                <a:spcPts val="0"/>
              </a:spcAft>
              <a:buNone/>
            </a:pPr>
            <a:r>
              <a:rPr lang="sv-SE"/>
              <a:t>Express specification as a set of logical properties, written as Boolean formulae.</a:t>
            </a:r>
            <a:endParaRPr/>
          </a:p>
          <a:p>
            <a:pPr indent="0" lvl="0" marL="0" rtl="0" algn="l">
              <a:spcBef>
                <a:spcPts val="0"/>
              </a:spcBef>
              <a:spcAft>
                <a:spcPts val="0"/>
              </a:spcAft>
              <a:buNone/>
            </a:pPr>
            <a:r>
              <a:rPr lang="sv-SE"/>
              <a:t>Exhaustively search the state space of the model for violations of those properties. We examine the different states the model can enter for one where a property does not hold true.</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05" name="Google Shape;205;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endParaRPr>
              <a:solidFill>
                <a:schemeClr val="dk1"/>
              </a:solidFill>
            </a:endParaRPr>
          </a:p>
          <a:p>
            <a:pPr indent="0" lvl="0" marL="0" rtl="0" algn="l">
              <a:spcBef>
                <a:spcPts val="0"/>
              </a:spcBef>
              <a:spcAft>
                <a:spcPts val="0"/>
              </a:spcAft>
              <a:buNone/>
            </a:pPr>
            <a:r>
              <a:rPr lang="sv-SE">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rPr lang="sv-SE">
                <a:solidFill>
                  <a:schemeClr val="dk1"/>
                </a:solidFill>
              </a:rPr>
              <a:t>Typically, we can break down these properties into two forms - safety properties and liveness properties. </a:t>
            </a:r>
            <a:endParaRPr>
              <a:solidFill>
                <a:schemeClr val="dk1"/>
              </a:solidFill>
            </a:endParaRPr>
          </a:p>
          <a:p>
            <a:pPr indent="0" lvl="0" marL="0" rtl="0" algn="l">
              <a:spcBef>
                <a:spcPts val="0"/>
              </a:spcBef>
              <a:spcAft>
                <a:spcPts val="0"/>
              </a:spcAft>
              <a:buNone/>
            </a:pPr>
            <a:r>
              <a:rPr lang="sv-SE">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(last point)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bit.ly/2NGuda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nusmv.fbk.eu/examples/example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5,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1" name="Google Shape;22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Liveness Properties</a:t>
            </a:r>
            <a:endParaRPr/>
          </a:p>
          <a:p>
            <a:pPr indent="-368300" lvl="1" marL="914400" rtl="0" algn="l">
              <a:spcBef>
                <a:spcPts val="500"/>
              </a:spcBef>
              <a:spcAft>
                <a:spcPts val="0"/>
              </a:spcAft>
              <a:buSzPts val="2200"/>
              <a:buChar char="•"/>
            </a:pPr>
            <a:r>
              <a:rPr b="1" lang="sv-SE"/>
              <a:t>Eventually</a:t>
            </a:r>
            <a:r>
              <a:rPr lang="sv-SE"/>
              <a:t> useful things happen.</a:t>
            </a:r>
            <a:endParaRPr/>
          </a:p>
          <a:p>
            <a:pPr indent="-368300" lvl="1" marL="914400" rtl="0" algn="l">
              <a:spcBef>
                <a:spcPts val="500"/>
              </a:spcBef>
              <a:spcAft>
                <a:spcPts val="0"/>
              </a:spcAft>
              <a:buSzPts val="2200"/>
              <a:buChar char="•"/>
            </a:pPr>
            <a:r>
              <a:rPr b="1" lang="sv-SE"/>
              <a:t>Fairness </a:t>
            </a:r>
            <a:r>
              <a:rPr lang="sv-SE"/>
              <a:t>criteria.</a:t>
            </a:r>
            <a:endParaRPr/>
          </a:p>
          <a:p>
            <a:pPr indent="-368300" lvl="1" marL="914400" rtl="0" algn="l">
              <a:spcBef>
                <a:spcPts val="500"/>
              </a:spcBef>
              <a:spcAft>
                <a:spcPts val="0"/>
              </a:spcAft>
              <a:buSzPts val="2200"/>
              <a:buChar char="•"/>
            </a:pPr>
            <a:r>
              <a:rPr lang="sv-SE"/>
              <a:t>Reason over paths of unknown length.</a:t>
            </a:r>
            <a:endParaRPr/>
          </a:p>
          <a:p>
            <a:pPr indent="-342900" lvl="2" marL="1371600" rtl="0" algn="l">
              <a:spcBef>
                <a:spcPts val="500"/>
              </a:spcBef>
              <a:spcAft>
                <a:spcPts val="0"/>
              </a:spcAft>
              <a:buSzPts val="1800"/>
              <a:buChar char="•"/>
            </a:pPr>
            <a:r>
              <a:rPr lang="sv-SE"/>
              <a:t>“If the light is red, it must eventually become green.”</a:t>
            </a:r>
            <a:endParaRPr/>
          </a:p>
          <a:p>
            <a:pPr indent="-342900" lvl="2" marL="1371600" rtl="0" algn="l">
              <a:spcBef>
                <a:spcPts val="500"/>
              </a:spcBef>
              <a:spcAft>
                <a:spcPts val="0"/>
              </a:spcAft>
              <a:buSzPts val="1800"/>
              <a:buChar char="•"/>
            </a:pPr>
            <a:r>
              <a:rPr lang="sv-SE"/>
              <a:t>“If the package is shipped, it must eventually arrive.”</a:t>
            </a:r>
            <a:endParaRPr/>
          </a:p>
          <a:p>
            <a:pPr indent="-342900" lvl="2" marL="1371600" rtl="0" algn="l">
              <a:spcBef>
                <a:spcPts val="500"/>
              </a:spcBef>
              <a:spcAft>
                <a:spcPts val="0"/>
              </a:spcAft>
              <a:buSzPts val="1800"/>
              <a:buChar char="•"/>
            </a:pPr>
            <a:r>
              <a:rPr lang="sv-SE"/>
              <a:t>“If Player A is taking a turn, Player B must be allowed a turn at some time in the future.”</a:t>
            </a:r>
            <a:endParaRPr/>
          </a:p>
          <a:p>
            <a:pPr indent="0" lvl="0" marL="0" rtl="0" algn="l">
              <a:spcBef>
                <a:spcPts val="1000"/>
              </a:spcBef>
              <a:spcAft>
                <a:spcPts val="0"/>
              </a:spcAft>
              <a:buNone/>
            </a:pPr>
            <a:r>
              <a:t/>
            </a:r>
            <a:endParaRPr/>
          </a:p>
        </p:txBody>
      </p:sp>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28" name="Google Shape;2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Represents</a:t>
            </a:r>
            <a:r>
              <a:rPr lang="sv-SE"/>
              <a:t> propositions qualified over time. </a:t>
            </a:r>
            <a:endParaRPr/>
          </a:p>
          <a:p>
            <a:pPr indent="-393700" lvl="0" marL="457200" rtl="0" algn="l">
              <a:spcBef>
                <a:spcPts val="1000"/>
              </a:spcBef>
              <a:spcAft>
                <a:spcPts val="0"/>
              </a:spcAft>
              <a:buSzPts val="2600"/>
              <a:buChar char="•"/>
            </a:pPr>
            <a:r>
              <a:rPr lang="sv-SE"/>
              <a:t>Linear Time Logic (LTL)</a:t>
            </a:r>
            <a:endParaRPr/>
          </a:p>
          <a:p>
            <a:pPr indent="-368300" lvl="1" marL="914400" rtl="0" algn="l">
              <a:spcBef>
                <a:spcPts val="500"/>
              </a:spcBef>
              <a:spcAft>
                <a:spcPts val="0"/>
              </a:spcAft>
              <a:buSzPts val="2200"/>
              <a:buChar char="•"/>
            </a:pPr>
            <a:r>
              <a:rPr lang="sv-SE"/>
              <a:t>Reason about events over a timeline.</a:t>
            </a:r>
            <a:endParaRPr/>
          </a:p>
          <a:p>
            <a:pPr indent="-393700" lvl="0" marL="457200" rtl="0" algn="l">
              <a:spcBef>
                <a:spcPts val="1000"/>
              </a:spcBef>
              <a:spcAft>
                <a:spcPts val="0"/>
              </a:spcAft>
              <a:buSzPts val="2600"/>
              <a:buChar char="•"/>
            </a:pPr>
            <a:r>
              <a:rPr lang="sv-SE"/>
              <a:t>Computation Tree Logic (CTL)</a:t>
            </a:r>
            <a:endParaRPr/>
          </a:p>
          <a:p>
            <a:pPr indent="-368300" lvl="1" marL="914400" rtl="0" algn="l">
              <a:spcBef>
                <a:spcPts val="500"/>
              </a:spcBef>
              <a:spcAft>
                <a:spcPts val="0"/>
              </a:spcAft>
              <a:buSzPts val="2200"/>
              <a:buChar char="•"/>
            </a:pPr>
            <a:r>
              <a:rPr lang="sv-SE"/>
              <a:t>Branching logic that can reason about multiple timelines.</a:t>
            </a:r>
            <a:endParaRPr/>
          </a:p>
          <a:p>
            <a:pPr indent="-393700" lvl="0" marL="457200" rtl="0" algn="l">
              <a:spcBef>
                <a:spcPts val="1000"/>
              </a:spcBef>
              <a:spcAft>
                <a:spcPts val="0"/>
              </a:spcAft>
              <a:buSzPts val="2600"/>
              <a:buChar char="•"/>
            </a:pPr>
            <a:r>
              <a:rPr lang="sv-SE"/>
              <a:t>Each can express properties that the other cannot.</a:t>
            </a:r>
            <a:endParaRPr/>
          </a:p>
        </p:txBody>
      </p:sp>
      <p:sp>
        <p:nvSpPr>
          <p:cNvPr id="229" name="Google Shape;2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35" name="Google Shape;2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boolean predicates, logical operators (and, or, not, implication), and operators:</a:t>
            </a:r>
            <a:endParaRPr sz="2400"/>
          </a:p>
        </p:txBody>
      </p:sp>
      <p:graphicFrame>
        <p:nvGraphicFramePr>
          <p:cNvPr id="236" name="Google Shape;236;p36"/>
          <p:cNvGraphicFramePr/>
          <p:nvPr/>
        </p:nvGraphicFramePr>
        <p:xfrm>
          <a:off x="628250" y="2934619"/>
          <a:ext cx="3000000" cy="3000000"/>
        </p:xfrm>
        <a:graphic>
          <a:graphicData uri="http://schemas.openxmlformats.org/drawingml/2006/table">
            <a:tbl>
              <a:tblPr>
                <a:noFill/>
                <a:tableStyleId>{07D91901-9879-4436-8B5C-E7CE38BA90A1}</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237" name="Google Shape;237;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8" name="Google Shape;238;p36"/>
          <p:cNvSpPr txBox="1"/>
          <p:nvPr/>
        </p:nvSpPr>
        <p:spPr>
          <a:xfrm>
            <a:off x="1039500" y="242260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44" name="Google Shape;24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X (next) - This operator provides a constraint on the next moment in time.</a:t>
            </a:r>
            <a:endParaRPr/>
          </a:p>
          <a:p>
            <a:pPr indent="-368300" lvl="1" marL="914400" rtl="0" algn="l">
              <a:spcBef>
                <a:spcPts val="500"/>
              </a:spcBef>
              <a:spcAft>
                <a:spcPts val="0"/>
              </a:spcAft>
              <a:buSzPts val="2200"/>
              <a:buChar char="•"/>
            </a:pPr>
            <a:r>
              <a:rPr lang="sv-SE"/>
              <a:t>(sad &amp;&amp; !rich) -&gt; X(sad)</a:t>
            </a:r>
            <a:endParaRPr/>
          </a:p>
          <a:p>
            <a:pPr indent="-368300" lvl="1" marL="914400" rtl="0" algn="l">
              <a:spcBef>
                <a:spcPts val="500"/>
              </a:spcBef>
              <a:spcAft>
                <a:spcPts val="0"/>
              </a:spcAft>
              <a:buSzPts val="2200"/>
              <a:buChar char="•"/>
            </a:pPr>
            <a:r>
              <a:rPr lang="sv-SE"/>
              <a:t>(hungry &amp;&amp; haveMoney) -&gt; X(orderedPizza) </a:t>
            </a:r>
            <a:endParaRPr/>
          </a:p>
          <a:p>
            <a:pPr indent="-393700" lvl="0" marL="457200" rtl="0" algn="l">
              <a:spcBef>
                <a:spcPts val="1000"/>
              </a:spcBef>
              <a:spcAft>
                <a:spcPts val="0"/>
              </a:spcAft>
              <a:buSzPts val="2600"/>
              <a:buChar char="•"/>
            </a:pPr>
            <a:r>
              <a:rPr lang="sv-SE"/>
              <a:t>F (finally) - At some point in the future, this property will be true.</a:t>
            </a:r>
            <a:endParaRPr/>
          </a:p>
          <a:p>
            <a:pPr indent="-368300" lvl="1" marL="914400" rtl="0" algn="l">
              <a:spcBef>
                <a:spcPts val="500"/>
              </a:spcBef>
              <a:spcAft>
                <a:spcPts val="0"/>
              </a:spcAft>
              <a:buSzPts val="2200"/>
              <a:buChar char="•"/>
            </a:pPr>
            <a:r>
              <a:rPr lang="sv-SE"/>
              <a:t>(funny &amp;&amp; ownCamera) -&gt; F(famous)</a:t>
            </a:r>
            <a:endParaRPr/>
          </a:p>
          <a:p>
            <a:pPr indent="-368300" lvl="1" marL="914400" rtl="0" algn="l">
              <a:spcBef>
                <a:spcPts val="500"/>
              </a:spcBef>
              <a:spcAft>
                <a:spcPts val="0"/>
              </a:spcAft>
              <a:buSzPts val="2200"/>
              <a:buChar char="•"/>
            </a:pPr>
            <a:r>
              <a:rPr lang="sv-SE"/>
              <a:t>sad -&gt; F(happy)</a:t>
            </a:r>
            <a:endParaRPr/>
          </a:p>
          <a:p>
            <a:pPr indent="-368300" lvl="1" marL="914400" rtl="0" algn="l">
              <a:spcBef>
                <a:spcPts val="500"/>
              </a:spcBef>
              <a:spcAft>
                <a:spcPts val="0"/>
              </a:spcAft>
              <a:buSzPts val="2200"/>
              <a:buChar char="•"/>
            </a:pPr>
            <a:r>
              <a:rPr lang="sv-SE"/>
              <a:t>send -&gt; F(receive)</a:t>
            </a:r>
            <a:endParaRPr/>
          </a:p>
          <a:p>
            <a:pPr indent="0" lvl="0" marL="0" rtl="0" algn="l">
              <a:spcBef>
                <a:spcPts val="1000"/>
              </a:spcBef>
              <a:spcAft>
                <a:spcPts val="0"/>
              </a:spcAft>
              <a:buNone/>
            </a:pPr>
            <a:r>
              <a:t/>
            </a:r>
            <a:endParaRPr/>
          </a:p>
        </p:txBody>
      </p:sp>
      <p:sp>
        <p:nvSpPr>
          <p:cNvPr id="245" name="Google Shape;24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51" name="Google Shape;25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 (globally) - This property must be true forever.</a:t>
            </a:r>
            <a:endParaRPr/>
          </a:p>
          <a:p>
            <a:pPr indent="-368300" lvl="1" marL="914400" rtl="0" algn="l">
              <a:spcBef>
                <a:spcPts val="500"/>
              </a:spcBef>
              <a:spcAft>
                <a:spcPts val="0"/>
              </a:spcAft>
              <a:buSzPts val="2200"/>
              <a:buChar char="•"/>
            </a:pPr>
            <a:r>
              <a:rPr lang="sv-SE"/>
              <a:t>winLottery -&gt; G(rich)</a:t>
            </a:r>
            <a:endParaRPr/>
          </a:p>
          <a:p>
            <a:pPr indent="-393700" lvl="0" marL="457200" rtl="0" algn="l">
              <a:spcBef>
                <a:spcPts val="1000"/>
              </a:spcBef>
              <a:spcAft>
                <a:spcPts val="0"/>
              </a:spcAft>
              <a:buSzPts val="2600"/>
              <a:buChar char="•"/>
            </a:pPr>
            <a:r>
              <a:rPr lang="sv-SE"/>
              <a:t>U (until) - One property must be true until the second becomes true.</a:t>
            </a:r>
            <a:endParaRPr/>
          </a:p>
          <a:p>
            <a:pPr indent="-368300" lvl="1" marL="914400" rtl="0" algn="l">
              <a:spcBef>
                <a:spcPts val="500"/>
              </a:spcBef>
              <a:spcAft>
                <a:spcPts val="0"/>
              </a:spcAft>
              <a:buSzPts val="2200"/>
              <a:buChar char="•"/>
            </a:pPr>
            <a:r>
              <a:rPr lang="sv-SE"/>
              <a:t>startLecture -&gt; (talk U endLecture)</a:t>
            </a:r>
            <a:endParaRPr/>
          </a:p>
          <a:p>
            <a:pPr indent="-368300" lvl="1" marL="914400" rtl="0" algn="l">
              <a:spcBef>
                <a:spcPts val="500"/>
              </a:spcBef>
              <a:spcAft>
                <a:spcPts val="0"/>
              </a:spcAft>
              <a:buSzPts val="2200"/>
              <a:buChar char="•"/>
            </a:pPr>
            <a:r>
              <a:rPr lang="sv-SE"/>
              <a:t>born -&gt; (alive U dead)</a:t>
            </a:r>
            <a:endParaRPr/>
          </a:p>
          <a:p>
            <a:pPr indent="-368300" lvl="1" marL="914400" rtl="0" algn="l">
              <a:spcBef>
                <a:spcPts val="500"/>
              </a:spcBef>
              <a:spcAft>
                <a:spcPts val="0"/>
              </a:spcAft>
              <a:buSzPts val="2200"/>
              <a:buChar char="•"/>
            </a:pPr>
            <a:r>
              <a:rPr lang="sv-SE"/>
              <a:t>request -&gt; (!reply U acknowledgement)</a:t>
            </a:r>
            <a:endParaRPr/>
          </a:p>
          <a:p>
            <a:pPr indent="0" lvl="0" marL="0" rtl="0" algn="l">
              <a:spcBef>
                <a:spcPts val="1000"/>
              </a:spcBef>
              <a:spcAft>
                <a:spcPts val="0"/>
              </a:spcAft>
              <a:buNone/>
            </a:pPr>
            <a:r>
              <a:t/>
            </a:r>
            <a:endParaRPr/>
          </a:p>
        </p:txBody>
      </p:sp>
      <p:sp>
        <p:nvSpPr>
          <p:cNvPr id="252" name="Google Shape;25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58" name="Google Shape;25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 (requested -&gt; F (received))</a:t>
            </a:r>
            <a:endParaRPr/>
          </a:p>
          <a:p>
            <a:pPr indent="-393700" lvl="0" marL="457200" rtl="0" algn="l">
              <a:spcBef>
                <a:spcPts val="1000"/>
              </a:spcBef>
              <a:spcAft>
                <a:spcPts val="0"/>
              </a:spcAft>
              <a:buSzPts val="2600"/>
              <a:buChar char="•"/>
            </a:pPr>
            <a:r>
              <a:rPr lang="sv-SE"/>
              <a:t>G (received -&gt; X (processed))</a:t>
            </a:r>
            <a:endParaRPr/>
          </a:p>
          <a:p>
            <a:pPr indent="-393700" lvl="0" marL="457200" rtl="0" algn="l">
              <a:spcBef>
                <a:spcPts val="1000"/>
              </a:spcBef>
              <a:spcAft>
                <a:spcPts val="0"/>
              </a:spcAft>
              <a:buSzPts val="2600"/>
              <a:buChar char="•"/>
            </a:pPr>
            <a:r>
              <a:rPr lang="sv-SE"/>
              <a:t>G (processed -&gt; F (G (done)))</a:t>
            </a:r>
            <a:endParaRPr/>
          </a:p>
          <a:p>
            <a:pPr indent="-393700" lvl="0" marL="457200" rtl="0" algn="l">
              <a:spcBef>
                <a:spcPts val="1000"/>
              </a:spcBef>
              <a:spcAft>
                <a:spcPts val="0"/>
              </a:spcAft>
              <a:buSzPts val="2600"/>
              <a:buChar char="•"/>
            </a:pPr>
            <a:r>
              <a:rPr lang="sv-SE"/>
              <a:t>If all three above are true, can this be true?</a:t>
            </a:r>
            <a:endParaRPr/>
          </a:p>
          <a:p>
            <a:pPr indent="-368300" lvl="1" marL="914400" rtl="0" algn="l">
              <a:spcBef>
                <a:spcPts val="500"/>
              </a:spcBef>
              <a:spcAft>
                <a:spcPts val="0"/>
              </a:spcAft>
              <a:buSzPts val="2200"/>
              <a:buChar char="•"/>
            </a:pPr>
            <a:r>
              <a:rPr lang="sv-SE"/>
              <a:t>G (requested) &amp;&amp; G (!done)</a:t>
            </a:r>
            <a:endParaRPr/>
          </a:p>
          <a:p>
            <a:pPr indent="0" lvl="0" marL="0" rtl="0" algn="l">
              <a:spcBef>
                <a:spcPts val="1000"/>
              </a:spcBef>
              <a:spcAft>
                <a:spcPts val="0"/>
              </a:spcAft>
              <a:buNone/>
            </a:pPr>
            <a:r>
              <a:t/>
            </a:r>
            <a:endParaRPr/>
          </a:p>
        </p:txBody>
      </p:sp>
      <p:sp>
        <p:nvSpPr>
          <p:cNvPr id="259" name="Google Shape;25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0" name="Google Shape;260;p39"/>
          <p:cNvSpPr txBox="1"/>
          <p:nvPr/>
        </p:nvSpPr>
        <p:spPr>
          <a:xfrm>
            <a:off x="5730350" y="759450"/>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266" name="Google Shape;266;p40"/>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267" name="Google Shape;267;p40"/>
          <p:cNvGraphicFramePr/>
          <p:nvPr/>
        </p:nvGraphicFramePr>
        <p:xfrm>
          <a:off x="554525" y="2930738"/>
          <a:ext cx="3000000" cy="3000000"/>
        </p:xfrm>
        <a:graphic>
          <a:graphicData uri="http://schemas.openxmlformats.org/drawingml/2006/table">
            <a:tbl>
              <a:tblPr>
                <a:noFill/>
                <a:tableStyleId>{07D91901-9879-4436-8B5C-E7CE38BA90A1}</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268" name="Google Shape;268;p40"/>
          <p:cNvGraphicFramePr/>
          <p:nvPr/>
        </p:nvGraphicFramePr>
        <p:xfrm>
          <a:off x="819100" y="1891125"/>
          <a:ext cx="3000000" cy="3000000"/>
        </p:xfrm>
        <a:graphic>
          <a:graphicData uri="http://schemas.openxmlformats.org/drawingml/2006/table">
            <a:tbl>
              <a:tblPr>
                <a:noFill/>
                <a:tableStyleId>{07D91901-9879-4436-8B5C-E7CE38BA90A1}</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269" name="Google Shape;26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275" name="Google Shape;27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chocolate = “I like chocolate.” warm = “It is warm.”</a:t>
            </a:r>
            <a:endParaRPr/>
          </a:p>
          <a:p>
            <a:pPr indent="-393700" lvl="0" marL="457200" rtl="0" algn="l">
              <a:spcBef>
                <a:spcPts val="1000"/>
              </a:spcBef>
              <a:spcAft>
                <a:spcPts val="0"/>
              </a:spcAft>
              <a:buSzPts val="2600"/>
              <a:buChar char="•"/>
            </a:pPr>
            <a:r>
              <a:rPr lang="sv-SE"/>
              <a:t>AG chocolate</a:t>
            </a:r>
            <a:endParaRPr/>
          </a:p>
          <a:p>
            <a:pPr indent="-393700" lvl="0" marL="457200" rtl="0" algn="l">
              <a:spcBef>
                <a:spcPts val="1000"/>
              </a:spcBef>
              <a:spcAft>
                <a:spcPts val="0"/>
              </a:spcAft>
              <a:buSzPts val="2600"/>
              <a:buChar char="•"/>
            </a:pPr>
            <a:r>
              <a:rPr lang="sv-SE"/>
              <a:t>EF chocolate</a:t>
            </a:r>
            <a:endParaRPr/>
          </a:p>
          <a:p>
            <a:pPr indent="-393700" lvl="0" marL="457200" rtl="0" algn="l">
              <a:spcBef>
                <a:spcPts val="1000"/>
              </a:spcBef>
              <a:spcAft>
                <a:spcPts val="0"/>
              </a:spcAft>
              <a:buSzPts val="2600"/>
              <a:buChar char="•"/>
            </a:pPr>
            <a:r>
              <a:rPr lang="sv-SE"/>
              <a:t>AF (EG chocolate)</a:t>
            </a:r>
            <a:endParaRPr/>
          </a:p>
          <a:p>
            <a:pPr indent="-393700" lvl="0" marL="457200" rtl="0" algn="l">
              <a:spcBef>
                <a:spcPts val="1000"/>
              </a:spcBef>
              <a:spcAft>
                <a:spcPts val="0"/>
              </a:spcAft>
              <a:buSzPts val="2600"/>
              <a:buChar char="•"/>
            </a:pPr>
            <a:r>
              <a:rPr lang="sv-SE"/>
              <a:t>EG (AF chocolate)</a:t>
            </a:r>
            <a:endParaRPr/>
          </a:p>
          <a:p>
            <a:pPr indent="-393700" lvl="0" marL="457200" rtl="0" algn="l">
              <a:spcBef>
                <a:spcPts val="1000"/>
              </a:spcBef>
              <a:spcAft>
                <a:spcPts val="0"/>
              </a:spcAft>
              <a:buSzPts val="2600"/>
              <a:buChar char="•"/>
            </a:pPr>
            <a:r>
              <a:rPr lang="sv-SE"/>
              <a:t>AG (chocolate U warm)</a:t>
            </a:r>
            <a:endParaRPr/>
          </a:p>
          <a:p>
            <a:pPr indent="-393700" lvl="0" marL="457200" rtl="0" algn="l">
              <a:spcBef>
                <a:spcPts val="1000"/>
              </a:spcBef>
              <a:spcAft>
                <a:spcPts val="0"/>
              </a:spcAft>
              <a:buSzPts val="2600"/>
              <a:buChar char="•"/>
            </a:pPr>
            <a:r>
              <a:rPr lang="sv-SE"/>
              <a:t>EF ((EX chocolate) U (AG warm))</a:t>
            </a:r>
            <a:endParaRPr/>
          </a:p>
          <a:p>
            <a:pPr indent="0" lvl="0" marL="0" marR="0" rtl="0" algn="l">
              <a:lnSpc>
                <a:spcPct val="100000"/>
              </a:lnSpc>
              <a:spcBef>
                <a:spcPts val="600"/>
              </a:spcBef>
              <a:spcAft>
                <a:spcPts val="0"/>
              </a:spcAft>
              <a:buNone/>
            </a:pPr>
            <a:r>
              <a:t/>
            </a:r>
            <a:endParaRPr sz="2400"/>
          </a:p>
        </p:txBody>
      </p:sp>
      <p:sp>
        <p:nvSpPr>
          <p:cNvPr id="276" name="Google Shape;27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82" name="Google Shape;282;p42"/>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solidFill>
                  <a:srgbClr val="0000FF"/>
                </a:solidFill>
                <a:highlight>
                  <a:srgbClr val="FFFFFF"/>
                </a:highlight>
              </a:rPr>
              <a:t>requested</a:t>
            </a:r>
            <a:r>
              <a:rPr lang="sv-SE">
                <a:solidFill>
                  <a:srgbClr val="252525"/>
                </a:solidFill>
                <a:highlight>
                  <a:srgbClr val="FFFFFF"/>
                </a:highlight>
              </a:rPr>
              <a:t>: if true, a request has been made</a:t>
            </a:r>
            <a:endParaRPr>
              <a:solidFill>
                <a:srgbClr val="252525"/>
              </a:solidFill>
              <a:highlight>
                <a:srgbClr val="FFFFFF"/>
              </a:highlight>
            </a:endParaRPr>
          </a:p>
          <a:p>
            <a:pPr indent="-393700" lvl="0" marL="457200" marR="0" rtl="0" algn="l">
              <a:lnSpc>
                <a:spcPct val="100000"/>
              </a:lnSpc>
              <a:spcBef>
                <a:spcPts val="0"/>
              </a:spcBef>
              <a:spcAft>
                <a:spcPts val="0"/>
              </a:spcAft>
              <a:buClr>
                <a:srgbClr val="252525"/>
              </a:buClr>
              <a:buSzPts val="2600"/>
              <a:buChar char="•"/>
            </a:pPr>
            <a:r>
              <a:rPr lang="sv-SE">
                <a:solidFill>
                  <a:srgbClr val="FF0000"/>
                </a:solidFill>
                <a:highlight>
                  <a:srgbClr val="FFFFFF"/>
                </a:highlight>
              </a:rPr>
              <a:t>acknowledged</a:t>
            </a:r>
            <a:r>
              <a:rPr lang="sv-SE">
                <a:solidFill>
                  <a:srgbClr val="252525"/>
                </a:solidFill>
                <a:highlight>
                  <a:srgbClr val="FFFFFF"/>
                </a:highlight>
              </a:rPr>
              <a:t>: if true, the request has been acknowledged.</a:t>
            </a:r>
            <a:endParaRPr>
              <a:solidFill>
                <a:srgbClr val="252525"/>
              </a:solidFill>
              <a:highlight>
                <a:srgbClr val="FFFFFF"/>
              </a:highlight>
            </a:endParaRPr>
          </a:p>
          <a:p>
            <a:pPr indent="-419100" lvl="1" marL="914400" marR="0" rtl="0" algn="l">
              <a:lnSpc>
                <a:spcPct val="100000"/>
              </a:lnSpc>
              <a:spcBef>
                <a:spcPts val="0"/>
              </a:spcBef>
              <a:spcAft>
                <a:spcPts val="0"/>
              </a:spcAft>
              <a:buClr>
                <a:schemeClr val="dk1"/>
              </a:buClr>
              <a:buSzPts val="3000"/>
              <a:buFont typeface="Arial"/>
              <a:buChar char="•"/>
            </a:pPr>
            <a:r>
              <a:rPr lang="sv-SE"/>
              <a:t>CTL: AG (</a:t>
            </a:r>
            <a:r>
              <a:rPr lang="sv-SE">
                <a:solidFill>
                  <a:srgbClr val="0000FF"/>
                </a:solidFill>
              </a:rPr>
              <a:t>requested</a:t>
            </a:r>
            <a:r>
              <a:rPr lang="sv-SE"/>
              <a:t> -&gt; AF </a:t>
            </a:r>
            <a:r>
              <a:rPr lang="sv-SE">
                <a:solidFill>
                  <a:srgbClr val="FF0000"/>
                </a:solidFill>
              </a:rPr>
              <a:t>acknowledged</a:t>
            </a:r>
            <a:r>
              <a:rPr lang="sv-SE"/>
              <a:t>)</a:t>
            </a:r>
            <a:endParaRPr/>
          </a:p>
          <a:p>
            <a:pPr indent="-342900" lvl="2" marL="1371600" marR="0" rtl="0" algn="l">
              <a:lnSpc>
                <a:spcPct val="100000"/>
              </a:lnSpc>
              <a:spcBef>
                <a:spcPts val="0"/>
              </a:spcBef>
              <a:spcAft>
                <a:spcPts val="0"/>
              </a:spcAft>
              <a:buSzPts val="1800"/>
              <a:buChar char="•"/>
            </a:pPr>
            <a:r>
              <a:rPr lang="sv-SE" sz="1800"/>
              <a:t>On all paths (A) from an initial state, at every state in the path (G), </a:t>
            </a:r>
            <a:r>
              <a:rPr b="1" lang="sv-SE" sz="1800"/>
              <a:t>if</a:t>
            </a:r>
            <a:r>
              <a:rPr lang="sv-SE" sz="1800"/>
              <a:t> </a:t>
            </a:r>
            <a:r>
              <a:rPr i="1" lang="sv-SE" sz="1800">
                <a:solidFill>
                  <a:srgbClr val="0000FF"/>
                </a:solidFill>
              </a:rPr>
              <a:t>requested</a:t>
            </a:r>
            <a:r>
              <a:rPr lang="sv-SE" sz="1800">
                <a:solidFill>
                  <a:srgbClr val="0000FF"/>
                </a:solidFill>
              </a:rPr>
              <a:t> </a:t>
            </a:r>
            <a:r>
              <a:rPr lang="sv-SE" sz="1800"/>
              <a:t>holds true, then (-&gt;) for all paths (A) from that state, eventually (F) at some other state, </a:t>
            </a:r>
            <a:r>
              <a:rPr i="1" lang="sv-SE" sz="1800">
                <a:solidFill>
                  <a:srgbClr val="FF0000"/>
                </a:solidFill>
              </a:rPr>
              <a:t>acknowledge</a:t>
            </a:r>
            <a:r>
              <a:rPr i="1" lang="sv-SE" sz="1800"/>
              <a:t> </a:t>
            </a:r>
            <a:r>
              <a:rPr lang="sv-SE" sz="1800"/>
              <a:t>holds true.</a:t>
            </a:r>
            <a:endParaRPr sz="1800"/>
          </a:p>
          <a:p>
            <a:pPr indent="-368300" lvl="1" marL="914400" marR="0" rtl="0" algn="l">
              <a:lnSpc>
                <a:spcPct val="100000"/>
              </a:lnSpc>
              <a:spcBef>
                <a:spcPts val="0"/>
              </a:spcBef>
              <a:spcAft>
                <a:spcPts val="0"/>
              </a:spcAft>
              <a:buSzPts val="2200"/>
              <a:buChar char="•"/>
            </a:pPr>
            <a:r>
              <a:rPr lang="sv-SE"/>
              <a:t>LTL: G (</a:t>
            </a:r>
            <a:r>
              <a:rPr lang="sv-SE">
                <a:solidFill>
                  <a:srgbClr val="0000FF"/>
                </a:solidFill>
              </a:rPr>
              <a:t>requested </a:t>
            </a:r>
            <a:r>
              <a:rPr lang="sv-SE"/>
              <a:t>-&gt; F </a:t>
            </a:r>
            <a:r>
              <a:rPr lang="sv-SE">
                <a:solidFill>
                  <a:srgbClr val="FF0000"/>
                </a:solidFill>
              </a:rPr>
              <a:t>acknowledged</a:t>
            </a:r>
            <a:r>
              <a:rPr lang="sv-SE"/>
              <a:t>)</a:t>
            </a:r>
            <a:endParaRPr/>
          </a:p>
          <a:p>
            <a:pPr indent="-342900" lvl="2" marL="1371600" marR="0" rtl="0" algn="l">
              <a:lnSpc>
                <a:spcPct val="100000"/>
              </a:lnSpc>
              <a:spcBef>
                <a:spcPts val="0"/>
              </a:spcBef>
              <a:spcAft>
                <a:spcPts val="0"/>
              </a:spcAft>
              <a:buSzPts val="1800"/>
              <a:buChar char="•"/>
            </a:pPr>
            <a:r>
              <a:rPr lang="sv-SE" sz="1800"/>
              <a:t>On all paths from an initial state, at every state in the path (G), if </a:t>
            </a:r>
            <a:r>
              <a:rPr i="1" lang="sv-SE" sz="1800">
                <a:solidFill>
                  <a:srgbClr val="0000FF"/>
                </a:solidFill>
              </a:rPr>
              <a:t>requested</a:t>
            </a:r>
            <a:r>
              <a:rPr lang="sv-SE" sz="1800"/>
              <a:t> holds true, then (-&gt;) eventually (F) at some other state, </a:t>
            </a:r>
            <a:r>
              <a:rPr i="1" lang="sv-SE" sz="1800">
                <a:solidFill>
                  <a:srgbClr val="FF0000"/>
                </a:solidFill>
              </a:rPr>
              <a:t>acknowledge</a:t>
            </a:r>
            <a:r>
              <a:rPr lang="sv-SE" sz="1800">
                <a:solidFill>
                  <a:srgbClr val="FF0000"/>
                </a:solidFill>
              </a:rPr>
              <a:t> </a:t>
            </a:r>
            <a:r>
              <a:rPr lang="sv-SE" sz="1800"/>
              <a:t>holds true.</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283" name="Google Shape;28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89" name="Google Shape;28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It is always possible (AG) to reach a state (EF) where we can reset.</a:t>
            </a:r>
            <a:endParaRPr/>
          </a:p>
          <a:p>
            <a:pPr indent="-368300" lvl="1" marL="914400" marR="0" rtl="0" algn="l">
              <a:lnSpc>
                <a:spcPct val="100000"/>
              </a:lnSpc>
              <a:spcBef>
                <a:spcPts val="0"/>
              </a:spcBef>
              <a:spcAft>
                <a:spcPts val="0"/>
              </a:spcAft>
              <a:buSzPts val="2200"/>
              <a:buChar char="•"/>
            </a:pPr>
            <a:r>
              <a:rPr b="1" lang="sv-SE"/>
              <a:t>AG (EF reset) </a:t>
            </a:r>
            <a:endParaRPr/>
          </a:p>
          <a:p>
            <a:pPr indent="-368300" lvl="1" marL="914400" marR="0" rtl="0" algn="l">
              <a:lnSpc>
                <a:spcPct val="100000"/>
              </a:lnSpc>
              <a:spcBef>
                <a:spcPts val="0"/>
              </a:spcBef>
              <a:spcAft>
                <a:spcPts val="0"/>
              </a:spcAft>
              <a:buSzPts val="2200"/>
              <a:buChar char="•"/>
            </a:pPr>
            <a:r>
              <a:rPr lang="sv-SE"/>
              <a:t>Is the LTL formula</a:t>
            </a:r>
            <a:r>
              <a:rPr b="1" lang="sv-SE"/>
              <a:t> G (F reset) </a:t>
            </a:r>
            <a:r>
              <a:rPr lang="sv-SE"/>
              <a:t>the same expression?</a:t>
            </a:r>
            <a:endParaRPr/>
          </a:p>
          <a:p>
            <a:pPr indent="-393700" lvl="0" marL="457200" marR="0" rtl="0" algn="l">
              <a:lnSpc>
                <a:spcPct val="100000"/>
              </a:lnSpc>
              <a:spcBef>
                <a:spcPts val="0"/>
              </a:spcBef>
              <a:spcAft>
                <a:spcPts val="0"/>
              </a:spcAft>
              <a:buSzPts val="2600"/>
              <a:buChar char="•"/>
            </a:pPr>
            <a:r>
              <a:rPr lang="sv-SE"/>
              <a:t>Eventually (F), the system will reach a state where P will be true forever (G).</a:t>
            </a:r>
            <a:endParaRPr/>
          </a:p>
          <a:p>
            <a:pPr indent="-368300" lvl="1" marL="914400" marR="0" rtl="0" algn="l">
              <a:lnSpc>
                <a:spcPct val="100000"/>
              </a:lnSpc>
              <a:spcBef>
                <a:spcPts val="0"/>
              </a:spcBef>
              <a:spcAft>
                <a:spcPts val="0"/>
              </a:spcAft>
              <a:buSzPts val="2200"/>
              <a:buChar char="•"/>
            </a:pPr>
            <a:r>
              <a:rPr b="1" lang="sv-SE"/>
              <a:t>F (G P)</a:t>
            </a:r>
            <a:endParaRPr b="1"/>
          </a:p>
          <a:p>
            <a:pPr indent="-368300" lvl="1" marL="914400" marR="0" rtl="0" algn="l">
              <a:lnSpc>
                <a:spcPct val="100000"/>
              </a:lnSpc>
              <a:spcBef>
                <a:spcPts val="0"/>
              </a:spcBef>
              <a:spcAft>
                <a:spcPts val="0"/>
              </a:spcAft>
              <a:buSzPts val="2200"/>
              <a:buChar char="•"/>
            </a:pPr>
            <a:r>
              <a:rPr lang="sv-SE"/>
              <a:t>Is the CTL formula </a:t>
            </a:r>
            <a:r>
              <a:rPr b="1" lang="sv-SE"/>
              <a:t>AF (AG P) </a:t>
            </a:r>
            <a:r>
              <a:rPr lang="sv-SE"/>
              <a:t>the same?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pic>
        <p:nvPicPr>
          <p:cNvPr descr="Screenshot from 2015-09-03 14:15:48.png" id="290" name="Google Shape;290;p43"/>
          <p:cNvPicPr preferRelativeResize="0"/>
          <p:nvPr/>
        </p:nvPicPr>
        <p:blipFill>
          <a:blip r:embed="rId3">
            <a:alphaModFix/>
          </a:blip>
          <a:stretch>
            <a:fillRect/>
          </a:stretch>
        </p:blipFill>
        <p:spPr>
          <a:xfrm>
            <a:off x="5716263" y="3215044"/>
            <a:ext cx="2970538" cy="857475"/>
          </a:xfrm>
          <a:prstGeom prst="rect">
            <a:avLst/>
          </a:prstGeom>
          <a:noFill/>
          <a:ln>
            <a:noFill/>
          </a:ln>
        </p:spPr>
      </p:pic>
      <p:sp>
        <p:nvSpPr>
          <p:cNvPr id="291" name="Google Shape;29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54" name="Google Shape;15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SzPts val="2600"/>
              <a:buChar char="•"/>
            </a:pPr>
            <a:r>
              <a:rPr b="1" lang="sv-SE"/>
              <a:t>Does testing guarantee the requirement is met?</a:t>
            </a:r>
            <a:endParaRPr/>
          </a:p>
        </p:txBody>
      </p:sp>
      <p:sp>
        <p:nvSpPr>
          <p:cNvPr id="155" name="Google Shape;155;p26"/>
          <p:cNvSpPr txBox="1"/>
          <p:nvPr/>
        </p:nvSpPr>
        <p:spPr>
          <a:xfrm>
            <a:off x="531325" y="2981306"/>
            <a:ext cx="81555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only make a </a:t>
            </a:r>
            <a:r>
              <a:rPr b="1" lang="sv-SE" sz="2400">
                <a:solidFill>
                  <a:schemeClr val="dk1"/>
                </a:solidFill>
              </a:rPr>
              <a:t>statistical</a:t>
            </a:r>
            <a:r>
              <a:rPr lang="sv-SE" sz="2400">
                <a:solidFill>
                  <a:schemeClr val="dk1"/>
                </a:solidFill>
              </a:rPr>
              <a:t> argument.</a:t>
            </a:r>
            <a:endParaRPr sz="2400">
              <a:solidFill>
                <a:schemeClr val="dk1"/>
              </a:solidFill>
            </a:endParaRPr>
          </a:p>
          <a:p>
            <a:pPr indent="0" lvl="0" marL="0" rtl="0" algn="l">
              <a:spcBef>
                <a:spcPts val="0"/>
              </a:spcBef>
              <a:spcAft>
                <a:spcPts val="0"/>
              </a:spcAft>
              <a:buNone/>
            </a:pPr>
            <a:r>
              <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98" name="Google Shape;298;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304" name="Google Shape;30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different modeling languages.</a:t>
            </a:r>
            <a:endParaRPr/>
          </a:p>
          <a:p>
            <a:pPr indent="-393700" lvl="0" marL="457200" rtl="0" algn="l">
              <a:spcBef>
                <a:spcPts val="1000"/>
              </a:spcBef>
              <a:spcAft>
                <a:spcPts val="0"/>
              </a:spcAft>
              <a:buSzPts val="2600"/>
              <a:buChar char="•"/>
            </a:pPr>
            <a:r>
              <a:rPr lang="sv-SE"/>
              <a:t>Most verification tools use their own language.</a:t>
            </a:r>
            <a:endParaRPr/>
          </a:p>
          <a:p>
            <a:pPr indent="-393700" lvl="0" marL="457200" rtl="0" algn="l">
              <a:spcBef>
                <a:spcPts val="1000"/>
              </a:spcBef>
              <a:spcAft>
                <a:spcPts val="0"/>
              </a:spcAft>
              <a:buSzPts val="2600"/>
              <a:buChar char="•"/>
            </a:pPr>
            <a:r>
              <a:rPr lang="sv-SE"/>
              <a:t>Most map to finite state machines.</a:t>
            </a:r>
            <a:endParaRPr/>
          </a:p>
          <a:p>
            <a:pPr indent="-368300" lvl="1" marL="914400" rtl="0" algn="l">
              <a:spcBef>
                <a:spcPts val="500"/>
              </a:spcBef>
              <a:spcAft>
                <a:spcPts val="0"/>
              </a:spcAft>
              <a:buSzPts val="2200"/>
              <a:buChar char="•"/>
            </a:pPr>
            <a:r>
              <a:rPr lang="sv-SE"/>
              <a:t>Define a list of variables.</a:t>
            </a:r>
            <a:endParaRPr/>
          </a:p>
          <a:p>
            <a:pPr indent="-368300" lvl="1" marL="914400" rtl="0" algn="l">
              <a:spcBef>
                <a:spcPts val="500"/>
              </a:spcBef>
              <a:spcAft>
                <a:spcPts val="0"/>
              </a:spcAft>
              <a:buSzPts val="2200"/>
              <a:buChar char="•"/>
            </a:pPr>
            <a:r>
              <a:rPr lang="sv-SE"/>
              <a:t>Describe how their values are calculated.</a:t>
            </a:r>
            <a:endParaRPr/>
          </a:p>
          <a:p>
            <a:pPr indent="-368300" lvl="1" marL="914400" rtl="0" algn="l">
              <a:spcBef>
                <a:spcPts val="500"/>
              </a:spcBef>
              <a:spcAft>
                <a:spcPts val="0"/>
              </a:spcAft>
              <a:buSzPts val="2200"/>
              <a:buChar char="•"/>
            </a:pPr>
            <a:r>
              <a:rPr lang="sv-SE"/>
              <a:t>Each “time step”, recalculate the values of these variables.</a:t>
            </a:r>
            <a:endParaRPr/>
          </a:p>
          <a:p>
            <a:pPr indent="-368300" lvl="1" marL="914400" rtl="0" algn="l">
              <a:spcBef>
                <a:spcPts val="500"/>
              </a:spcBef>
              <a:spcAft>
                <a:spcPts val="0"/>
              </a:spcAft>
              <a:buSzPts val="2200"/>
              <a:buChar char="•"/>
            </a:pPr>
            <a:r>
              <a:rPr lang="sv-SE"/>
              <a:t>The state is the current values of all variables. </a:t>
            </a:r>
            <a:endParaRPr/>
          </a:p>
          <a:p>
            <a:pPr indent="0" lvl="0" marL="0" rtl="0" algn="l">
              <a:spcBef>
                <a:spcPts val="1000"/>
              </a:spcBef>
              <a:spcAft>
                <a:spcPts val="0"/>
              </a:spcAft>
              <a:buNone/>
            </a:pPr>
            <a:r>
              <a:t/>
            </a:r>
            <a:endParaRPr/>
          </a:p>
        </p:txBody>
      </p:sp>
      <p:sp>
        <p:nvSpPr>
          <p:cNvPr id="305" name="Google Shape;30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311" name="Google Shape;311;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NuSMV is a symbolic model checker.</a:t>
            </a:r>
            <a:endParaRPr/>
          </a:p>
          <a:p>
            <a:pPr indent="-368300" lvl="1" marL="914400" rtl="0" algn="l">
              <a:spcBef>
                <a:spcPts val="500"/>
              </a:spcBef>
              <a:spcAft>
                <a:spcPts val="0"/>
              </a:spcAft>
              <a:buSzPts val="2200"/>
              <a:buChar char="•"/>
            </a:pPr>
            <a:r>
              <a:rPr lang="sv-SE"/>
              <a:t>Models written in a basic language, represented using Binary Decision Diagrams (BDDs).</a:t>
            </a:r>
            <a:endParaRPr/>
          </a:p>
          <a:p>
            <a:pPr indent="-342900" lvl="2" marL="1371600" rtl="0" algn="l">
              <a:spcBef>
                <a:spcPts val="500"/>
              </a:spcBef>
              <a:spcAft>
                <a:spcPts val="0"/>
              </a:spcAft>
              <a:buSzPts val="1800"/>
              <a:buChar char="•"/>
            </a:pPr>
            <a:r>
              <a:rPr lang="sv-SE"/>
              <a:t>BDDs translate concrete states into compact summary states.</a:t>
            </a:r>
            <a:endParaRPr/>
          </a:p>
          <a:p>
            <a:pPr indent="-342900" lvl="2" marL="1371600" rtl="0" algn="l">
              <a:spcBef>
                <a:spcPts val="500"/>
              </a:spcBef>
              <a:spcAft>
                <a:spcPts val="0"/>
              </a:spcAft>
              <a:buSzPts val="1800"/>
              <a:buChar char="•"/>
            </a:pPr>
            <a:r>
              <a:rPr lang="sv-SE"/>
              <a:t>Allows large models to be processed efficiently.</a:t>
            </a:r>
            <a:endParaRPr/>
          </a:p>
          <a:p>
            <a:pPr indent="-368300" lvl="1" marL="914400" rtl="0" algn="l">
              <a:spcBef>
                <a:spcPts val="500"/>
              </a:spcBef>
              <a:spcAft>
                <a:spcPts val="0"/>
              </a:spcAft>
              <a:buSzPts val="2200"/>
              <a:buChar char="•"/>
            </a:pPr>
            <a:r>
              <a:rPr lang="sv-SE"/>
              <a:t>Properties may be expressed in CTL or LTL.</a:t>
            </a:r>
            <a:endParaRPr/>
          </a:p>
          <a:p>
            <a:pPr indent="-368300" lvl="1" marL="914400" rtl="0" algn="l">
              <a:spcBef>
                <a:spcPts val="500"/>
              </a:spcBef>
              <a:spcAft>
                <a:spcPts val="0"/>
              </a:spcAft>
              <a:buSzPts val="2200"/>
              <a:buChar char="•"/>
            </a:pPr>
            <a:r>
              <a:rPr lang="sv-SE"/>
              <a:t>If a model may be falsified, it provides a concrete counterexample demonstrating how it was falsified.</a:t>
            </a:r>
            <a:endParaRPr/>
          </a:p>
          <a:p>
            <a:pPr indent="0" lvl="0" marL="0" rtl="0" algn="l">
              <a:spcBef>
                <a:spcPts val="1000"/>
              </a:spcBef>
              <a:spcAft>
                <a:spcPts val="0"/>
              </a:spcAft>
              <a:buNone/>
            </a:pPr>
            <a:r>
              <a:t/>
            </a:r>
            <a:endParaRPr/>
          </a:p>
        </p:txBody>
      </p:sp>
      <p:sp>
        <p:nvSpPr>
          <p:cNvPr id="312" name="Google Shape;31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318" name="Google Shape;318;p47"/>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319" name="Google Shape;31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0" name="Google Shape;320;p47"/>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321" name="Google Shape;321;p47"/>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322" name="Google Shape;322;p47"/>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323" name="Google Shape;323;p47"/>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324" name="Google Shape;324;p47"/>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31" name="Google Shape;331;p48"/>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8" name="Google Shape;338;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44" name="Google Shape;34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5" name="Google Shape;345;p50"/>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
        <p:nvSpPr>
          <p:cNvPr id="346" name="Google Shape;346;p50"/>
          <p:cNvSpPr/>
          <p:nvPr/>
        </p:nvSpPr>
        <p:spPr>
          <a:xfrm>
            <a:off x="1762200" y="0"/>
            <a:ext cx="7381800" cy="10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u="sng">
                <a:solidFill>
                  <a:schemeClr val="hlink"/>
                </a:solidFill>
                <a:hlinkClick r:id="rId3"/>
              </a:rPr>
              <a:t>https://bit.ly/2NGudai</a:t>
            </a:r>
            <a:r>
              <a:rPr lang="sv-SE"/>
              <a:t> </a:t>
            </a:r>
            <a:endParaRPr/>
          </a:p>
          <a:p>
            <a:pPr indent="-317500" lvl="0" marL="457200" rtl="0" algn="l">
              <a:spcBef>
                <a:spcPts val="0"/>
              </a:spcBef>
              <a:spcAft>
                <a:spcPts val="0"/>
              </a:spcAft>
              <a:buSzPts val="1400"/>
              <a:buChar char="●"/>
            </a:pPr>
            <a:r>
              <a:rPr lang="sv-SE"/>
              <a:t>D</a:t>
            </a:r>
            <a:r>
              <a:rPr lang="sv-SE"/>
              <a:t>escribe a safety property (something does or does not happen at a specific time) and formulate in CTL.</a:t>
            </a:r>
            <a:endParaRPr/>
          </a:p>
          <a:p>
            <a:pPr indent="-317500" lvl="0" marL="457200" rtl="0" algn="l">
              <a:spcBef>
                <a:spcPts val="0"/>
              </a:spcBef>
              <a:spcAft>
                <a:spcPts val="0"/>
              </a:spcAft>
              <a:buSzPts val="1400"/>
              <a:buChar char="●"/>
            </a:pPr>
            <a:r>
              <a:rPr lang="sv-SE"/>
              <a:t>Describe a liveness property (something eventually happens) and formulate in LTL.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Potential Solutions</a:t>
            </a:r>
            <a:endParaRPr/>
          </a:p>
        </p:txBody>
      </p:sp>
      <p:sp>
        <p:nvSpPr>
          <p:cNvPr id="352" name="Google Shape;352;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A bad thing never happens, or a good thing happens at a specific time.</a:t>
            </a:r>
            <a:endParaRPr/>
          </a:p>
          <a:p>
            <a:pPr indent="-393700" lvl="0" marL="457200" marR="0" rtl="0" algn="l">
              <a:lnSpc>
                <a:spcPct val="100000"/>
              </a:lnSpc>
              <a:spcBef>
                <a:spcPts val="0"/>
              </a:spcBef>
              <a:spcAft>
                <a:spcPts val="0"/>
              </a:spcAft>
              <a:buSzPts val="2600"/>
              <a:buChar char="•"/>
            </a:pPr>
            <a:r>
              <a:rPr lang="sv-SE" sz="2600"/>
              <a:t>AG (pedestrian_light = walk -&gt; traffic_light != green)</a:t>
            </a:r>
            <a:endParaRPr sz="2600"/>
          </a:p>
          <a:p>
            <a:pPr indent="-368300" lvl="1" marL="914400" marR="0" rtl="0" algn="l">
              <a:lnSpc>
                <a:spcPct val="100000"/>
              </a:lnSpc>
              <a:spcBef>
                <a:spcPts val="0"/>
              </a:spcBef>
              <a:spcAft>
                <a:spcPts val="0"/>
              </a:spcAft>
              <a:buSzPts val="2200"/>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this should NEVER happen. </a:t>
            </a:r>
            <a:br>
              <a:rPr lang="sv-SE"/>
            </a:br>
            <a:br>
              <a:rPr lang="sv-SE"/>
            </a:br>
            <a:br>
              <a:rPr lang="sv-SE"/>
            </a:br>
            <a:endParaRPr/>
          </a:p>
          <a:p>
            <a:pPr indent="0" lvl="0" marL="0" rtl="0" algn="l">
              <a:spcBef>
                <a:spcPts val="1000"/>
              </a:spcBef>
              <a:spcAft>
                <a:spcPts val="0"/>
              </a:spcAft>
              <a:buNone/>
            </a:pPr>
            <a:r>
              <a:t/>
            </a:r>
            <a:endParaRPr/>
          </a:p>
        </p:txBody>
      </p:sp>
      <p:sp>
        <p:nvSpPr>
          <p:cNvPr id="353" name="Google Shape;353;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Potential Solutions</a:t>
            </a:r>
            <a:endParaRPr/>
          </a:p>
        </p:txBody>
      </p:sp>
      <p:sp>
        <p:nvSpPr>
          <p:cNvPr id="359" name="Google Shape;359;p52"/>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t>Eventually</a:t>
            </a:r>
            <a:r>
              <a:rPr lang="sv-SE"/>
              <a:t> useful things happen.</a:t>
            </a:r>
            <a:endParaRPr/>
          </a:p>
          <a:p>
            <a:pPr indent="-393700" lvl="0" marL="457200" marR="0" rtl="0" algn="l">
              <a:lnSpc>
                <a:spcPct val="100000"/>
              </a:lnSpc>
              <a:spcBef>
                <a:spcPts val="0"/>
              </a:spcBef>
              <a:spcAft>
                <a:spcPts val="0"/>
              </a:spcAft>
              <a:buClr>
                <a:schemeClr val="dk1"/>
              </a:buClr>
              <a:buSzPts val="2600"/>
              <a:buFont typeface="Arial"/>
              <a:buChar char="•"/>
            </a:pPr>
            <a:r>
              <a:rPr lang="sv-SE"/>
              <a:t>G (traffic_light = RED &amp; button = RESET -&gt; </a:t>
            </a:r>
            <a:br>
              <a:rPr lang="sv-SE"/>
            </a:br>
            <a:r>
              <a:rPr lang="sv-SE"/>
              <a:t>F (traffic_light = green))</a:t>
            </a:r>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360" name="Google Shape;36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67" name="Google Shape;367;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62" name="Google Shape;16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a:t>
            </a:r>
            <a:r>
              <a:rPr lang="sv-SE"/>
              <a:t>systems have near-infinite possible inputs.</a:t>
            </a:r>
            <a:endParaRPr/>
          </a:p>
          <a:p>
            <a:pPr indent="-393700" lvl="0" marL="457200" rtl="0" algn="l">
              <a:spcBef>
                <a:spcPts val="1000"/>
              </a:spcBef>
              <a:spcAft>
                <a:spcPts val="0"/>
              </a:spcAft>
              <a:buSzPts val="2600"/>
              <a:buChar char="•"/>
            </a:pPr>
            <a:r>
              <a:rPr lang="sv-SE"/>
              <a:t>Some failures are rare or hard to recreate.</a:t>
            </a:r>
            <a:endParaRPr/>
          </a:p>
          <a:p>
            <a:pPr indent="-368300" lvl="1" marL="914400" rtl="0" algn="l">
              <a:spcBef>
                <a:spcPts val="500"/>
              </a:spcBef>
              <a:spcAft>
                <a:spcPts val="0"/>
              </a:spcAft>
              <a:buSzPts val="2200"/>
              <a:buChar char="•"/>
            </a:pPr>
            <a:r>
              <a:rPr lang="sv-SE"/>
              <a:t>Or require specific input.</a:t>
            </a:r>
            <a:endParaRPr/>
          </a:p>
          <a:p>
            <a:pPr indent="-393700" lvl="0" marL="457200" rtl="0" algn="l">
              <a:spcBef>
                <a:spcPts val="1000"/>
              </a:spcBef>
              <a:spcAft>
                <a:spcPts val="0"/>
              </a:spcAft>
              <a:buSzPts val="2600"/>
              <a:buChar char="•"/>
            </a:pPr>
            <a:r>
              <a:rPr lang="sv-SE"/>
              <a:t>How can we </a:t>
            </a:r>
            <a:r>
              <a:rPr i="1" lang="sv-SE"/>
              <a:t>prove</a:t>
            </a:r>
            <a:r>
              <a:rPr lang="sv-SE"/>
              <a:t> that our </a:t>
            </a:r>
            <a:br>
              <a:rPr lang="sv-SE"/>
            </a:br>
            <a:r>
              <a:rPr lang="sv-SE"/>
              <a:t>system meets the requirements?</a:t>
            </a:r>
            <a:endParaRPr/>
          </a:p>
          <a:p>
            <a:pPr indent="0" lvl="0" marL="0" marR="0" rtl="0" algn="l">
              <a:lnSpc>
                <a:spcPct val="100000"/>
              </a:lnSpc>
              <a:spcBef>
                <a:spcPts val="600"/>
              </a:spcBef>
              <a:spcAft>
                <a:spcPts val="0"/>
              </a:spcAft>
              <a:buNone/>
            </a:pPr>
            <a:r>
              <a:t/>
            </a:r>
            <a:endParaRPr sz="2400"/>
          </a:p>
        </p:txBody>
      </p:sp>
      <p:pic>
        <p:nvPicPr>
          <p:cNvPr descr="Screenshot from 2015-09-03 12:11:12.png" id="163" name="Google Shape;163;p27"/>
          <p:cNvPicPr preferRelativeResize="0"/>
          <p:nvPr/>
        </p:nvPicPr>
        <p:blipFill>
          <a:blip r:embed="rId3">
            <a:alphaModFix/>
          </a:blip>
          <a:stretch>
            <a:fillRect/>
          </a:stretch>
        </p:blipFill>
        <p:spPr>
          <a:xfrm>
            <a:off x="6155263" y="2732232"/>
            <a:ext cx="2441569" cy="1812357"/>
          </a:xfrm>
          <a:prstGeom prst="rect">
            <a:avLst/>
          </a:prstGeom>
          <a:noFill/>
          <a:ln>
            <a:noFill/>
          </a:ln>
        </p:spPr>
      </p:pic>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373" name="Google Shape;373;p54"/>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earch state space for property violations.</a:t>
            </a:r>
            <a:endParaRPr/>
          </a:p>
          <a:p>
            <a:pPr indent="-393700" lvl="0" marL="457200" rtl="0" algn="l">
              <a:spcBef>
                <a:spcPts val="1000"/>
              </a:spcBef>
              <a:spcAft>
                <a:spcPts val="0"/>
              </a:spcAft>
              <a:buSzPts val="2600"/>
              <a:buChar char="•"/>
            </a:pPr>
            <a:r>
              <a:rPr lang="sv-SE"/>
              <a:t>Violations give us counter-examples</a:t>
            </a:r>
            <a:endParaRPr/>
          </a:p>
          <a:p>
            <a:pPr indent="-368300" lvl="1" marL="914400" rtl="0" algn="l">
              <a:spcBef>
                <a:spcPts val="500"/>
              </a:spcBef>
              <a:spcAft>
                <a:spcPts val="0"/>
              </a:spcAft>
              <a:buSzPts val="2200"/>
              <a:buChar char="•"/>
            </a:pPr>
            <a:r>
              <a:rPr lang="sv-SE"/>
              <a:t>Path that demonstrates the violation. </a:t>
            </a:r>
            <a:endParaRPr/>
          </a:p>
          <a:p>
            <a:pPr indent="-368300" lvl="1" marL="914400" rtl="0" algn="l">
              <a:spcBef>
                <a:spcPts val="500"/>
              </a:spcBef>
              <a:spcAft>
                <a:spcPts val="0"/>
              </a:spcAft>
              <a:buSzPts val="2200"/>
              <a:buChar char="•"/>
            </a:pPr>
            <a:r>
              <a:rPr lang="sv-SE"/>
              <a:t>(useful test case)</a:t>
            </a:r>
            <a:endParaRPr/>
          </a:p>
          <a:p>
            <a:pPr indent="-393700" lvl="0" marL="457200" rtl="0" algn="l">
              <a:spcBef>
                <a:spcPts val="1000"/>
              </a:spcBef>
              <a:spcAft>
                <a:spcPts val="0"/>
              </a:spcAft>
              <a:buSzPts val="2600"/>
              <a:buChar char="•"/>
            </a:pPr>
            <a:r>
              <a:rPr lang="sv-SE"/>
              <a:t>Implications of counter-example:</a:t>
            </a:r>
            <a:endParaRPr/>
          </a:p>
          <a:p>
            <a:pPr indent="-368300" lvl="1" marL="914400" rtl="0" algn="l">
              <a:spcBef>
                <a:spcPts val="500"/>
              </a:spcBef>
              <a:spcAft>
                <a:spcPts val="0"/>
              </a:spcAft>
              <a:buSzPts val="2200"/>
              <a:buChar char="•"/>
            </a:pPr>
            <a:r>
              <a:rPr lang="sv-SE"/>
              <a:t>Property is incorrect.</a:t>
            </a:r>
            <a:endParaRPr/>
          </a:p>
          <a:p>
            <a:pPr indent="-368300" lvl="1" marL="914400" rtl="0" algn="l">
              <a:spcBef>
                <a:spcPts val="500"/>
              </a:spcBef>
              <a:spcAft>
                <a:spcPts val="0"/>
              </a:spcAft>
              <a:buSzPts val="2200"/>
              <a:buChar char="•"/>
            </a:pPr>
            <a:r>
              <a:rPr lang="sv-SE"/>
              <a:t>Model does not reflect expected behavior.</a:t>
            </a:r>
            <a:endParaRPr/>
          </a:p>
          <a:p>
            <a:pPr indent="-368300" lvl="1" marL="914400" rtl="0" algn="l">
              <a:spcBef>
                <a:spcPts val="500"/>
              </a:spcBef>
              <a:spcAft>
                <a:spcPts val="0"/>
              </a:spcAft>
              <a:buSzPts val="2200"/>
              <a:buChar char="•"/>
            </a:pPr>
            <a:r>
              <a:rPr lang="sv-SE"/>
              <a:t>Real issue found in the system being designed.</a:t>
            </a:r>
            <a:endParaRPr/>
          </a:p>
        </p:txBody>
      </p:sp>
      <p:sp>
        <p:nvSpPr>
          <p:cNvPr id="374" name="Google Shape;37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380" name="Google Shape;380;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also take properties and </a:t>
            </a:r>
            <a:r>
              <a:rPr b="1" lang="sv-SE"/>
              <a:t>negate</a:t>
            </a:r>
            <a:r>
              <a:rPr lang="sv-SE"/>
              <a:t> them.</a:t>
            </a:r>
            <a:endParaRPr/>
          </a:p>
          <a:p>
            <a:pPr indent="-368300" lvl="1" marL="914400" rtl="0" algn="l">
              <a:spcBef>
                <a:spcPts val="500"/>
              </a:spcBef>
              <a:spcAft>
                <a:spcPts val="0"/>
              </a:spcAft>
              <a:buSzPts val="2200"/>
              <a:buChar char="•"/>
            </a:pPr>
            <a:r>
              <a:rPr lang="sv-SE"/>
              <a:t>Called a “trap property” - we assert that a property can never be met.</a:t>
            </a:r>
            <a:endParaRPr/>
          </a:p>
          <a:p>
            <a:pPr indent="-393700" lvl="0" marL="457200" rtl="0" algn="l">
              <a:spcBef>
                <a:spcPts val="1000"/>
              </a:spcBef>
              <a:spcAft>
                <a:spcPts val="0"/>
              </a:spcAft>
              <a:buSzPts val="2600"/>
              <a:buChar char="•"/>
            </a:pPr>
            <a:r>
              <a:rPr lang="sv-SE"/>
              <a:t>Shows one way the property can be met.</a:t>
            </a:r>
            <a:endParaRPr/>
          </a:p>
          <a:p>
            <a:pPr indent="-393700" lvl="0" marL="457200" rtl="0" algn="l">
              <a:spcBef>
                <a:spcPts val="1000"/>
              </a:spcBef>
              <a:spcAft>
                <a:spcPts val="0"/>
              </a:spcAft>
              <a:buSzPts val="2600"/>
              <a:buChar char="•"/>
            </a:pPr>
            <a:r>
              <a:rPr lang="sv-SE"/>
              <a:t>Can be used as a test for the real system.</a:t>
            </a:r>
            <a:endParaRPr/>
          </a:p>
          <a:p>
            <a:pPr indent="-368300" lvl="1" marL="914400" rtl="0" algn="l">
              <a:spcBef>
                <a:spcPts val="500"/>
              </a:spcBef>
              <a:spcAft>
                <a:spcPts val="0"/>
              </a:spcAft>
              <a:buSzPts val="2200"/>
              <a:buChar char="•"/>
            </a:pPr>
            <a:r>
              <a:rPr lang="sv-SE"/>
              <a:t>Demonstrate that final system meets specification.</a:t>
            </a:r>
            <a:endParaRPr/>
          </a:p>
        </p:txBody>
      </p: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8" name="Google Shape;38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a:t>
            </a:r>
            <a:r>
              <a:rPr lang="sv-SE"/>
              <a:t>Demonstration</a:t>
            </a:r>
            <a:endParaRPr/>
          </a:p>
          <a:p>
            <a:pPr indent="0" lvl="0" marL="0" rtl="0" algn="l">
              <a:spcBef>
                <a:spcPts val="0"/>
              </a:spcBef>
              <a:spcAft>
                <a:spcPts val="0"/>
              </a:spcAft>
              <a:buNone/>
            </a:pPr>
            <a:r>
              <a:t/>
            </a:r>
            <a:endParaRPr/>
          </a:p>
        </p:txBody>
      </p:sp>
      <p:sp>
        <p:nvSpPr>
          <p:cNvPr id="389" name="Google Shape;38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 examples:</a:t>
            </a:r>
            <a:endParaRPr/>
          </a:p>
          <a:p>
            <a:pPr indent="-368300" lvl="1" marL="914400" rtl="0" algn="l">
              <a:spcBef>
                <a:spcPts val="0"/>
              </a:spcBef>
              <a:spcAft>
                <a:spcPts val="0"/>
              </a:spcAft>
              <a:buSzPts val="2200"/>
              <a:buChar char="•"/>
            </a:pPr>
            <a:r>
              <a:rPr lang="sv-SE" u="sng">
                <a:solidFill>
                  <a:schemeClr val="hlink"/>
                </a:solidFill>
                <a:hlinkClick r:id="rId3"/>
              </a:rPr>
              <a:t>http://nusmv.fbk.eu/examples/examples.html</a:t>
            </a:r>
            <a:r>
              <a:rPr lang="sv-SE"/>
              <a:t> </a:t>
            </a:r>
            <a:endParaRPr/>
          </a:p>
          <a:p>
            <a:pPr indent="-393700" lvl="0" marL="457200" rtl="0" algn="l">
              <a:spcBef>
                <a:spcPts val="1000"/>
              </a:spcBef>
              <a:spcAft>
                <a:spcPts val="0"/>
              </a:spcAft>
              <a:buSzPts val="2600"/>
              <a:buChar char="●"/>
            </a:pPr>
            <a:r>
              <a:rPr lang="sv-SE"/>
              <a:t>(in Linux or Mac): ./NuSMV &lt;model name&gt;.smv</a:t>
            </a:r>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395" name="Google Shape;395;p57"/>
          <p:cNvSpPr txBox="1"/>
          <p:nvPr>
            <p:ph idx="1" type="body"/>
          </p:nvPr>
        </p:nvSpPr>
        <p:spPr>
          <a:xfrm>
            <a:off x="468900" y="1282400"/>
            <a:ext cx="427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Algorithms examine all execution paths through the state space.</a:t>
            </a:r>
            <a:endParaRPr/>
          </a:p>
          <a:p>
            <a:pPr indent="-393700" lvl="0" marL="457200" rtl="0" algn="l">
              <a:spcBef>
                <a:spcPts val="1000"/>
              </a:spcBef>
              <a:spcAft>
                <a:spcPts val="0"/>
              </a:spcAft>
              <a:buSzPts val="2600"/>
              <a:buChar char="•"/>
            </a:pPr>
            <a:r>
              <a:rPr lang="sv-SE"/>
              <a:t>Major limitation - state space explosion.</a:t>
            </a:r>
            <a:endParaRPr/>
          </a:p>
          <a:p>
            <a:pPr indent="-368300" lvl="1" marL="914400" rtl="0" algn="l">
              <a:spcBef>
                <a:spcPts val="500"/>
              </a:spcBef>
              <a:spcAft>
                <a:spcPts val="0"/>
              </a:spcAft>
              <a:buSzPts val="2200"/>
              <a:buChar char="•"/>
            </a:pPr>
            <a:r>
              <a:rPr lang="sv-SE"/>
              <a:t>Limit number of variables and possible values to control state space size.</a:t>
            </a:r>
            <a:endParaRPr/>
          </a:p>
        </p:txBody>
      </p:sp>
      <p:pic>
        <p:nvPicPr>
          <p:cNvPr descr="Screenshot from 2015-09-03 14:48:55.png" id="396" name="Google Shape;396;p57"/>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397" name="Google Shape;397;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403" name="Google Shape;40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in </a:t>
            </a:r>
            <a:r>
              <a:rPr b="1" lang="sv-SE"/>
              <a:t>conjunctive normal form</a:t>
            </a:r>
            <a:r>
              <a:rPr lang="sv-SE"/>
              <a:t>: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404" name="Google Shape;40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1" name="Google Shape;411;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412" name="Google Shape;412;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9" name="Google Shape;419;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420" name="Google Shape;420;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26" name="Google Shape;426;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427" name="Google Shape;42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33" name="Google Shape;433;p62"/>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434" name="Google Shape;434;p62"/>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dk1"/>
                </a:solidFill>
              </a:rPr>
              <a:t>Set x1 to false.</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dk1"/>
                </a:solidFill>
              </a:rPr>
              <a:t>Set x2 to false.</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dk1"/>
                </a:solidFill>
              </a:rPr>
              <a:t>Backtrack and set x2 to true.</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435" name="Google Shape;435;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animEffect filter="fade" transition="in">
                                      <p:cBhvr>
                                        <p:cTn dur="1"/>
                                        <p:tgtEl>
                                          <p:spTgt spid="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animEffect filter="fade" transition="in">
                                      <p:cBhvr>
                                        <p:cTn dur="1"/>
                                        <p:tgtEl>
                                          <p:spTgt spid="4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animEffect filter="fade" transition="in">
                                      <p:cBhvr>
                                        <p:cTn dur="1"/>
                                        <p:tgtEl>
                                          <p:spTgt spid="43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41" name="Google Shape;441;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442" name="Google Shape;44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previously used models to create tests.</a:t>
            </a:r>
            <a:endParaRPr/>
          </a:p>
          <a:p>
            <a:pPr indent="-368300" lvl="1" marL="914400" rtl="0" algn="l">
              <a:spcBef>
                <a:spcPts val="500"/>
              </a:spcBef>
              <a:spcAft>
                <a:spcPts val="0"/>
              </a:spcAft>
              <a:buSzPts val="2200"/>
              <a:buChar char="•"/>
            </a:pPr>
            <a:r>
              <a:rPr lang="sv-SE"/>
              <a:t>Models are simpler than the real program.</a:t>
            </a:r>
            <a:endParaRPr/>
          </a:p>
          <a:p>
            <a:pPr indent="-368300" lvl="1" marL="914400" rtl="0" algn="l">
              <a:spcBef>
                <a:spcPts val="500"/>
              </a:spcBef>
              <a:spcAft>
                <a:spcPts val="0"/>
              </a:spcAft>
              <a:buSzPts val="2200"/>
              <a:buChar char="•"/>
            </a:pPr>
            <a:r>
              <a:rPr lang="sv-SE"/>
              <a:t>By abstracting away unnecessary details, we can learn important insights.</a:t>
            </a:r>
            <a:endParaRPr/>
          </a:p>
          <a:p>
            <a:pPr indent="-393700" lvl="0" marL="457200" rtl="0" algn="l">
              <a:spcBef>
                <a:spcPts val="1000"/>
              </a:spcBef>
              <a:spcAft>
                <a:spcPts val="0"/>
              </a:spcAft>
              <a:buSzPts val="2600"/>
              <a:buChar char="•"/>
            </a:pPr>
            <a:r>
              <a:rPr lang="sv-SE"/>
              <a:t>Models can be used to verify full programs.</a:t>
            </a:r>
            <a:endParaRPr/>
          </a:p>
          <a:p>
            <a:pPr indent="-368300" lvl="1" marL="914400" rtl="0" algn="l">
              <a:spcBef>
                <a:spcPts val="500"/>
              </a:spcBef>
              <a:spcAft>
                <a:spcPts val="0"/>
              </a:spcAft>
              <a:buSzPts val="2200"/>
              <a:buChar char="•"/>
            </a:pPr>
            <a:r>
              <a:rPr lang="sv-SE"/>
              <a:t>Can see if properties hold exhaustively over a model.</a:t>
            </a:r>
            <a:endParaRPr/>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48" name="Google Shape;448;p64"/>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449" name="Google Shape;449;p64"/>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dk1"/>
                </a:solidFill>
              </a:rPr>
              <a:t>Set x2 to false.</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x1 to true.</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x4 to false, then x5 to false.</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450" name="Google Shape;45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Effect filter="fade" transition="in">
                                      <p:cBhvr>
                                        <p:cTn dur="1"/>
                                        <p:tgtEl>
                                          <p:spTgt spid="4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Effect filter="fade" transition="in">
                                      <p:cBhvr>
                                        <p:cTn dur="1"/>
                                        <p:tgtEl>
                                          <p:spTgt spid="4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animEffect filter="fade" transition="in">
                                      <p:cBhvr>
                                        <p:cTn dur="1"/>
                                        <p:tgtEl>
                                          <p:spTgt spid="4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456" name="Google Shape;456;p65"/>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a:t>
            </a:r>
            <a:r>
              <a:rPr lang="sv-SE"/>
              <a:t>balance precision with efficiency.</a:t>
            </a:r>
            <a:endParaRPr/>
          </a:p>
          <a:p>
            <a:pPr indent="-368300" lvl="1" marL="914400" rtl="0" algn="l">
              <a:spcBef>
                <a:spcPts val="500"/>
              </a:spcBef>
              <a:spcAft>
                <a:spcPts val="0"/>
              </a:spcAft>
              <a:buSzPts val="2200"/>
              <a:buChar char="•"/>
            </a:pPr>
            <a:r>
              <a:rPr lang="sv-SE"/>
              <a:t>Models that are too simple introduce failure paths that may not be in the real system.</a:t>
            </a:r>
            <a:endParaRPr/>
          </a:p>
          <a:p>
            <a:pPr indent="-368300" lvl="1" marL="914400" rtl="0" algn="l">
              <a:spcBef>
                <a:spcPts val="500"/>
              </a:spcBef>
              <a:spcAft>
                <a:spcPts val="0"/>
              </a:spcAft>
              <a:buSzPts val="2200"/>
              <a:buChar char="•"/>
            </a:pPr>
            <a:r>
              <a:rPr lang="sv-SE"/>
              <a:t>Complex models may be infeasible due to resource exhaustion.</a:t>
            </a:r>
            <a:endParaRPr/>
          </a:p>
        </p:txBody>
      </p:sp>
      <p:pic>
        <p:nvPicPr>
          <p:cNvPr descr="Screenshot from 2015-09-03 15:53:20.png" id="457" name="Google Shape;457;p65"/>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458" name="Google Shape;458;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5" name="Google Shape;465;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Who Uses This Stuff?</a:t>
            </a:r>
            <a:endParaRPr/>
          </a:p>
        </p:txBody>
      </p:sp>
      <p:sp>
        <p:nvSpPr>
          <p:cNvPr id="466" name="Google Shape;466;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heavily in </a:t>
            </a:r>
            <a:r>
              <a:rPr b="1" lang="sv-SE"/>
              <a:t>safety-critical</a:t>
            </a:r>
            <a:r>
              <a:rPr lang="sv-SE"/>
              <a:t> development.</a:t>
            </a:r>
            <a:endParaRPr/>
          </a:p>
          <a:p>
            <a:pPr indent="-368300" lvl="1" marL="914400" rtl="0" algn="l">
              <a:spcBef>
                <a:spcPts val="500"/>
              </a:spcBef>
              <a:spcAft>
                <a:spcPts val="0"/>
              </a:spcAft>
              <a:buSzPts val="2200"/>
              <a:buChar char="•"/>
            </a:pPr>
            <a:r>
              <a:rPr lang="sv-SE"/>
              <a:t>Verifies certain complex, critical functions.</a:t>
            </a:r>
            <a:endParaRPr/>
          </a:p>
          <a:p>
            <a:pPr indent="-368300" lvl="1" marL="914400" rtl="0" algn="l">
              <a:spcBef>
                <a:spcPts val="500"/>
              </a:spcBef>
              <a:spcAft>
                <a:spcPts val="0"/>
              </a:spcAft>
              <a:buSzPts val="2200"/>
              <a:buChar char="•"/>
            </a:pPr>
            <a:r>
              <a:rPr lang="sv-SE"/>
              <a:t>Used extensively in automotive, aerospace, medical development domains.</a:t>
            </a:r>
            <a:endParaRPr/>
          </a:p>
          <a:p>
            <a:pPr indent="-393700" lvl="0" marL="457200" rtl="0" algn="l">
              <a:spcBef>
                <a:spcPts val="1000"/>
              </a:spcBef>
              <a:spcAft>
                <a:spcPts val="0"/>
              </a:spcAft>
              <a:buSzPts val="2600"/>
              <a:buChar char="•"/>
            </a:pPr>
            <a:r>
              <a:rPr lang="sv-SE"/>
              <a:t>Used to verify security policies, stateful behaviors.</a:t>
            </a:r>
            <a:endParaRPr/>
          </a:p>
          <a:p>
            <a:pPr indent="-368300" lvl="1" marL="914400" rtl="0" algn="l">
              <a:spcBef>
                <a:spcPts val="500"/>
              </a:spcBef>
              <a:spcAft>
                <a:spcPts val="0"/>
              </a:spcAft>
              <a:buSzPts val="2200"/>
              <a:buChar char="•"/>
            </a:pPr>
            <a:r>
              <a:rPr lang="sv-SE"/>
              <a:t>Uses at Amazon Web Services to verify cloud security.</a:t>
            </a:r>
            <a:endParaRPr/>
          </a:p>
          <a:p>
            <a:pPr indent="-393700" lvl="0" marL="457200" rtl="0" algn="l">
              <a:spcBef>
                <a:spcPts val="1000"/>
              </a:spcBef>
              <a:spcAft>
                <a:spcPts val="0"/>
              </a:spcAft>
              <a:buSzPts val="2600"/>
              <a:buChar char="•"/>
            </a:pPr>
            <a:r>
              <a:rPr lang="sv-SE"/>
              <a:t>Not used for all functionality.</a:t>
            </a:r>
            <a:endParaRPr/>
          </a:p>
          <a:p>
            <a:pPr indent="-368300" lvl="1" marL="914400" rtl="0" algn="l">
              <a:spcBef>
                <a:spcPts val="500"/>
              </a:spcBef>
              <a:spcAft>
                <a:spcPts val="0"/>
              </a:spcAft>
              <a:buSzPts val="2200"/>
              <a:buChar char="•"/>
            </a:pPr>
            <a:r>
              <a:rPr lang="sv-SE"/>
              <a:t>Time-consuming, requires additional effort.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72" name="Google Shape;472;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function behavior and proving that the requirements hold over the model.</a:t>
            </a:r>
            <a:endParaRPr/>
          </a:p>
          <a:p>
            <a:pPr indent="-368300" lvl="1" marL="914400" marR="0" rtl="0" algn="l">
              <a:lnSpc>
                <a:spcPct val="100000"/>
              </a:lnSpc>
              <a:spcBef>
                <a:spcPts val="0"/>
              </a:spcBef>
              <a:spcAft>
                <a:spcPts val="0"/>
              </a:spcAft>
              <a:buSzPts val="2200"/>
              <a:buChar char="•"/>
            </a:pPr>
            <a:r>
              <a:rPr lang="sv-SE"/>
              <a:t>To do so, express requirements as logical formulae written in a temporal logic.</a:t>
            </a:r>
            <a:endParaRPr/>
          </a:p>
          <a:p>
            <a:pPr indent="-368300" lvl="1" marL="914400" marR="0" rtl="0" algn="l">
              <a:lnSpc>
                <a:spcPct val="100000"/>
              </a:lnSpc>
              <a:spcBef>
                <a:spcPts val="0"/>
              </a:spcBef>
              <a:spcAft>
                <a:spcPts val="0"/>
              </a:spcAft>
              <a:buSzPts val="2200"/>
              <a:buChar char="•"/>
            </a:pPr>
            <a:r>
              <a:rPr lang="sv-SE"/>
              <a:t>Finite state verification exhaustively searches the state space for violations of properties.</a:t>
            </a:r>
            <a:endParaRPr/>
          </a:p>
          <a:p>
            <a:pPr indent="-368300" lvl="1" marL="914400" marR="0" rtl="0" algn="l">
              <a:lnSpc>
                <a:spcPct val="100000"/>
              </a:lnSpc>
              <a:spcBef>
                <a:spcPts val="0"/>
              </a:spcBef>
              <a:spcAft>
                <a:spcPts val="0"/>
              </a:spcAft>
              <a:buSzPts val="2200"/>
              <a:buChar char="•"/>
            </a:pPr>
            <a:r>
              <a:rPr lang="sv-SE"/>
              <a:t>Presents counter-examples showing properties are violated.</a:t>
            </a:r>
            <a:endParaRPr/>
          </a:p>
        </p:txBody>
      </p:sp>
      <p:sp>
        <p:nvSpPr>
          <p:cNvPr id="473" name="Google Shape;47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79" name="Google Shape;479;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By performing this process, we can gain confidence that the system will meet the specifications.</a:t>
            </a:r>
            <a:endParaRPr/>
          </a:p>
          <a:p>
            <a:pPr indent="-393700" lvl="0" marL="457200" rtl="0" algn="l">
              <a:spcBef>
                <a:spcPts val="1000"/>
              </a:spcBef>
              <a:spcAft>
                <a:spcPts val="0"/>
              </a:spcAft>
              <a:buSzPts val="2600"/>
              <a:buChar char="•"/>
            </a:pPr>
            <a:r>
              <a:rPr lang="sv-SE"/>
              <a:t>Can also generate test cases to demonstrate that properties hold over the final system.</a:t>
            </a:r>
            <a:endParaRPr/>
          </a:p>
          <a:p>
            <a:pPr indent="-368300" lvl="1" marL="914400" rtl="0" algn="l">
              <a:spcBef>
                <a:spcPts val="500"/>
              </a:spcBef>
              <a:spcAft>
                <a:spcPts val="0"/>
              </a:spcAft>
              <a:buSzPts val="2200"/>
              <a:buChar char="•"/>
            </a:pPr>
            <a:r>
              <a:rPr lang="sv-SE"/>
              <a:t>Negate a property, the counter-example shows that the property can be met.</a:t>
            </a:r>
            <a:endParaRPr/>
          </a:p>
          <a:p>
            <a:pPr indent="-368300" lvl="1" marL="914400" rtl="0" algn="l">
              <a:spcBef>
                <a:spcPts val="500"/>
              </a:spcBef>
              <a:spcAft>
                <a:spcPts val="0"/>
              </a:spcAft>
              <a:buSzPts val="2200"/>
              <a:buChar char="•"/>
            </a:pPr>
            <a:r>
              <a:rPr lang="sv-SE"/>
              <a:t>Execute the input from the counter-example on the real system - should give the same result!</a:t>
            </a:r>
            <a:endParaRPr/>
          </a:p>
        </p:txBody>
      </p:sp>
      <p:sp>
        <p:nvSpPr>
          <p:cNvPr id="480" name="Google Shape;48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86" name="Google Shape;486;p6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87" name="Google Shape;487;p6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88" name="Google Shape;488;p69"/>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89" name="Google Shape;489;p69"/>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Finite-State </a:t>
            </a:r>
            <a:r>
              <a:rPr lang="sv-SE"/>
              <a:t>Verification</a:t>
            </a:r>
            <a:r>
              <a:rPr lang="sv-SE"/>
              <a:t> </a:t>
            </a:r>
            <a:endParaRPr/>
          </a:p>
          <a:p>
            <a:pPr indent="-393700" lvl="0" marL="457200" rtl="0" algn="l">
              <a:spcBef>
                <a:spcPts val="1000"/>
              </a:spcBef>
              <a:spcAft>
                <a:spcPts val="0"/>
              </a:spcAft>
              <a:buSzPts val="2600"/>
              <a:buChar char="•"/>
            </a:pPr>
            <a:r>
              <a:rPr lang="sv-SE"/>
              <a:t>Next Time: Guest Lectures</a:t>
            </a:r>
            <a:endParaRPr/>
          </a:p>
          <a:p>
            <a:pPr indent="-368300" lvl="1" marL="914400" rtl="0" algn="l">
              <a:spcBef>
                <a:spcPts val="500"/>
              </a:spcBef>
              <a:spcAft>
                <a:spcPts val="0"/>
              </a:spcAft>
              <a:buSzPts val="2200"/>
              <a:buChar char="•"/>
            </a:pPr>
            <a:r>
              <a:rPr lang="sv-SE"/>
              <a:t>Testing (Anna Lundberg and Karolina Hawker, TIBCO) and Quality (Vard Antinyan, Volvo Cars) in industry.</a:t>
            </a:r>
            <a:endParaRPr/>
          </a:p>
          <a:p>
            <a:pPr indent="-368300" lvl="1" marL="914400" rtl="0" algn="l">
              <a:spcBef>
                <a:spcPts val="500"/>
              </a:spcBef>
              <a:spcAft>
                <a:spcPts val="0"/>
              </a:spcAft>
              <a:buSzPts val="2200"/>
              <a:buChar char="•"/>
            </a:pPr>
            <a:r>
              <a:rPr lang="sv-SE"/>
              <a:t>Please attend!!!!!	</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March 14.</a:t>
            </a:r>
            <a:endParaRPr/>
          </a:p>
          <a:p>
            <a:pPr indent="-393700" lvl="0" marL="457200" rtl="0" algn="l">
              <a:spcBef>
                <a:spcPts val="1000"/>
              </a:spcBef>
              <a:spcAft>
                <a:spcPts val="0"/>
              </a:spcAft>
              <a:buSzPts val="2600"/>
              <a:buChar char="•"/>
            </a:pPr>
            <a:r>
              <a:rPr lang="sv-SE"/>
              <a:t>Practice exam online (will go over in Lec. 16)</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1500"/>
          </a:p>
          <a:p>
            <a:pPr indent="0" lvl="0" marL="0" marR="0" rtl="0" algn="l">
              <a:lnSpc>
                <a:spcPct val="100000"/>
              </a:lnSpc>
              <a:spcBef>
                <a:spcPts val="600"/>
              </a:spcBef>
              <a:spcAft>
                <a:spcPts val="0"/>
              </a:spcAft>
              <a:buNone/>
            </a:pPr>
            <a:r>
              <a:rPr lang="sv-SE" sz="2400"/>
              <a:t>If we can show that the model satisfies the requirement, then the program should as well.</a:t>
            </a:r>
            <a:endParaRPr sz="2400"/>
          </a:p>
          <a:p>
            <a:pPr indent="0" lvl="0" marL="0" marR="0" rtl="0" algn="l">
              <a:lnSpc>
                <a:spcPct val="100000"/>
              </a:lnSpc>
              <a:spcBef>
                <a:spcPts val="600"/>
              </a:spcBef>
              <a:spcAft>
                <a:spcPts val="0"/>
              </a:spcAft>
              <a:buNone/>
            </a:pPr>
            <a:r>
              <a:t/>
            </a:r>
            <a:endParaRPr sz="2400"/>
          </a:p>
        </p:txBody>
      </p:sp>
      <p:pic>
        <p:nvPicPr>
          <p:cNvPr descr="model-top.png" id="178" name="Google Shape;178;p29"/>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79" name="Google Shape;179;p29"/>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80" name="Google Shape;180;p29"/>
          <p:cNvCxnSpPr>
            <a:stCxn id="179" idx="0"/>
            <a:endCxn id="178"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9"/>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82" name="Google Shape;182;p29"/>
          <p:cNvCxnSpPr>
            <a:stCxn id="178" idx="3"/>
            <a:endCxn id="181"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9"/>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84" name="Google Shape;184;p29"/>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85" name="Google Shape;185;p29"/>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Verification</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requirements as Boolean formulae.</a:t>
            </a:r>
            <a:endParaRPr/>
          </a:p>
          <a:p>
            <a:pPr indent="-393700" lvl="0" marL="457200" rtl="0" algn="l">
              <a:spcBef>
                <a:spcPts val="1000"/>
              </a:spcBef>
              <a:spcAft>
                <a:spcPts val="0"/>
              </a:spcAft>
              <a:buSzPts val="2600"/>
              <a:buChar char="•"/>
            </a:pPr>
            <a:r>
              <a:rPr lang="sv-SE"/>
              <a:t>Exhaustively search state space of the model for violations of those properties.</a:t>
            </a:r>
            <a:endParaRPr/>
          </a:p>
          <a:p>
            <a:pPr indent="-393700" lvl="0" marL="457200" rtl="0" algn="l">
              <a:spcBef>
                <a:spcPts val="1000"/>
              </a:spcBef>
              <a:spcAft>
                <a:spcPts val="0"/>
              </a:spcAft>
              <a:buSzPts val="2600"/>
              <a:buChar char="•"/>
            </a:pPr>
            <a:r>
              <a:rPr lang="sv-SE"/>
              <a:t>If the property holds - proof of correctness</a:t>
            </a:r>
            <a:endParaRPr/>
          </a:p>
          <a:p>
            <a:pPr indent="-393700" lvl="0" marL="457200" rtl="0" algn="l">
              <a:spcBef>
                <a:spcPts val="1000"/>
              </a:spcBef>
              <a:spcAft>
                <a:spcPts val="0"/>
              </a:spcAft>
              <a:buSzPts val="2600"/>
              <a:buChar char="•"/>
            </a:pPr>
            <a:r>
              <a:rPr lang="sv-SE"/>
              <a:t>Contrast with testing -</a:t>
            </a:r>
            <a:br>
              <a:rPr lang="sv-SE"/>
            </a:br>
            <a:r>
              <a:rPr lang="sv-SE"/>
              <a:t>no violation might </a:t>
            </a:r>
            <a:br>
              <a:rPr lang="sv-SE"/>
            </a:br>
            <a:r>
              <a:rPr lang="sv-SE"/>
              <a:t>mean bad tests.</a:t>
            </a:r>
            <a:endParaRPr/>
          </a:p>
          <a:p>
            <a:pPr indent="0" lvl="0" marL="0" rtl="0" algn="l">
              <a:spcBef>
                <a:spcPts val="1000"/>
              </a:spcBef>
              <a:spcAft>
                <a:spcPts val="0"/>
              </a:spcAft>
              <a:buNone/>
            </a:pPr>
            <a:r>
              <a:t/>
            </a:r>
            <a:endParaRPr/>
          </a:p>
        </p:txBody>
      </p:sp>
      <p:pic>
        <p:nvPicPr>
          <p:cNvPr descr="Screenshot from 2015-09-03 12:22:58.png" id="193" name="Google Shape;193;p30"/>
          <p:cNvPicPr preferRelativeResize="0"/>
          <p:nvPr/>
        </p:nvPicPr>
        <p:blipFill>
          <a:blip r:embed="rId3">
            <a:alphaModFix/>
          </a:blip>
          <a:stretch>
            <a:fillRect/>
          </a:stretch>
        </p:blipFill>
        <p:spPr>
          <a:xfrm>
            <a:off x="5214324" y="3261475"/>
            <a:ext cx="2370250" cy="1434550"/>
          </a:xfrm>
          <a:prstGeom prst="rect">
            <a:avLst/>
          </a:prstGeom>
          <a:noFill/>
          <a:ln>
            <a:noFill/>
          </a:ln>
        </p:spPr>
      </p:pic>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00" name="Google Shape;20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Formulating requirements as logical expressions.</a:t>
            </a:r>
            <a:endParaRPr/>
          </a:p>
          <a:p>
            <a:pPr indent="-368300" lvl="1" marL="914400" rtl="0" algn="l">
              <a:spcBef>
                <a:spcPts val="50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rtl="0" algn="l">
              <a:spcBef>
                <a:spcPts val="1000"/>
              </a:spcBef>
              <a:spcAft>
                <a:spcPts val="0"/>
              </a:spcAft>
              <a:buSzPts val="2600"/>
              <a:buChar char="•"/>
            </a:pPr>
            <a:r>
              <a:rPr lang="sv-SE"/>
              <a:t>Performing finite-state verification over the model.</a:t>
            </a:r>
            <a:endParaRPr/>
          </a:p>
          <a:p>
            <a:pPr indent="-368300" lvl="1" marL="914400" rtl="0" algn="l">
              <a:spcBef>
                <a:spcPts val="500"/>
              </a:spcBef>
              <a:spcAft>
                <a:spcPts val="0"/>
              </a:spcAft>
              <a:buSzPts val="2200"/>
              <a:buChar char="•"/>
            </a:pPr>
            <a:r>
              <a:rPr lang="sv-SE"/>
              <a:t>Exhaustive search algorithms.</a:t>
            </a:r>
            <a:endParaRPr/>
          </a:p>
        </p:txBody>
      </p:sp>
      <p:sp>
        <p:nvSpPr>
          <p:cNvPr id="201" name="Google Shape;20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8" name="Google Shape;208;p3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Requirements in Temporal Logic</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14" name="Google Shape;21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Properties expressed in a formal logic.</a:t>
            </a:r>
            <a:endParaRPr/>
          </a:p>
          <a:p>
            <a:pPr indent="-368300" lvl="1" marL="914400" rtl="0" algn="l">
              <a:spcBef>
                <a:spcPts val="500"/>
              </a:spcBef>
              <a:spcAft>
                <a:spcPts val="0"/>
              </a:spcAft>
              <a:buSzPts val="2200"/>
              <a:buChar char="•"/>
            </a:pPr>
            <a:r>
              <a:rPr lang="sv-SE"/>
              <a:t>Temporal logic ensures that properties hold over execution paths, not just at a single point in time.</a:t>
            </a:r>
            <a:endParaRPr/>
          </a:p>
          <a:p>
            <a:pPr indent="-393700" lvl="0" marL="457200" rtl="0" algn="l">
              <a:spcBef>
                <a:spcPts val="1000"/>
              </a:spcBef>
              <a:spcAft>
                <a:spcPts val="0"/>
              </a:spcAft>
              <a:buSzPts val="2600"/>
              <a:buChar char="•"/>
            </a:pPr>
            <a:r>
              <a:rPr lang="sv-SE"/>
              <a:t>Safety Properties</a:t>
            </a:r>
            <a:endParaRPr/>
          </a:p>
          <a:p>
            <a:pPr indent="-368300" lvl="1" marL="914400" rtl="0" algn="l">
              <a:spcBef>
                <a:spcPts val="500"/>
              </a:spcBef>
              <a:spcAft>
                <a:spcPts val="0"/>
              </a:spcAft>
              <a:buSzPts val="2200"/>
              <a:buChar char="•"/>
            </a:pPr>
            <a:r>
              <a:rPr lang="sv-SE"/>
              <a:t>System </a:t>
            </a:r>
            <a:r>
              <a:rPr b="1" lang="sv-SE"/>
              <a:t>never</a:t>
            </a:r>
            <a:r>
              <a:rPr lang="sv-SE"/>
              <a:t> reaches bad state.</a:t>
            </a:r>
            <a:endParaRPr/>
          </a:p>
          <a:p>
            <a:pPr indent="-368300" lvl="1" marL="914400" rtl="0" algn="l">
              <a:spcBef>
                <a:spcPts val="500"/>
              </a:spcBef>
              <a:spcAft>
                <a:spcPts val="0"/>
              </a:spcAft>
              <a:buSzPts val="2200"/>
              <a:buChar char="•"/>
            </a:pPr>
            <a:r>
              <a:rPr b="1" lang="sv-SE"/>
              <a:t>Always </a:t>
            </a:r>
            <a:r>
              <a:rPr lang="sv-SE"/>
              <a:t>in some good state.</a:t>
            </a:r>
            <a:endParaRPr/>
          </a:p>
          <a:p>
            <a:pPr indent="-342900" lvl="2" marL="1371600" rtl="0" algn="l">
              <a:spcBef>
                <a:spcPts val="500"/>
              </a:spcBef>
              <a:spcAft>
                <a:spcPts val="0"/>
              </a:spcAft>
              <a:buSzPts val="1800"/>
              <a:buChar char="•"/>
            </a:pPr>
            <a:r>
              <a:rPr lang="sv-SE"/>
              <a:t>“If the traffic light is red, it will always turn green within 10 seconds.”</a:t>
            </a:r>
            <a:endParaRPr/>
          </a:p>
          <a:p>
            <a:pPr indent="-342900" lvl="2" marL="1371600" rtl="0" algn="l">
              <a:spcBef>
                <a:spcPts val="500"/>
              </a:spcBef>
              <a:spcAft>
                <a:spcPts val="0"/>
              </a:spcAft>
              <a:buSzPts val="1800"/>
              <a:buChar char="•"/>
            </a:pPr>
            <a:r>
              <a:rPr lang="sv-SE"/>
              <a:t>“If an emergency vehicle arrives at a red light, it must turn green in the next time step.”</a:t>
            </a:r>
            <a:endParaRPr/>
          </a:p>
        </p:txBody>
      </p:sp>
      <p:sp>
        <p:nvSpPr>
          <p:cNvPr id="215" name="Google Shape;2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