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5"/>
    <p:sldMasterId id="2147483657" r:id="rId6"/>
    <p:sldMasterId id="214748365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012587-AF79-4627-9169-350FC170145C}">
  <a:tblStyle styleId="{CC012587-AF79-4627-9169-350FC170145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42206e7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42206e74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75" name="Google Shape;75;g7e42206e74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e42206e74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7e42206e74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91" name="Google Shape;91;g7e42206e74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e42206e74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42206e74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7e42206e74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e42206e74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42206e74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e42206e7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e42206e7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e42206e74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e42206e74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7e42206e74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nusmv.fbk.e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6: </a:t>
            </a:r>
            <a:endParaRPr sz="3000"/>
          </a:p>
          <a:p>
            <a:pPr indent="0" lvl="0" marL="0" rtl="0" algn="l">
              <a:spcBef>
                <a:spcPts val="0"/>
              </a:spcBef>
              <a:spcAft>
                <a:spcPts val="0"/>
              </a:spcAft>
              <a:buClr>
                <a:schemeClr val="lt1"/>
              </a:buClr>
              <a:buSzPts val="4000"/>
              <a:buNone/>
            </a:pPr>
            <a:r>
              <a:rPr lang="sv-SE" sz="3000"/>
              <a:t>Finite State Verification</a:t>
            </a:r>
            <a:endParaRPr sz="3000"/>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March 5, 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 name="Google Shape;78;p1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In-Class Activity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84" name="Google Shape;84;p1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85" name="Google Shape;85;p1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6" name="Google Shape;86;p1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Microwave</a:t>
            </a:r>
            <a:endParaRPr/>
          </a:p>
        </p:txBody>
      </p:sp>
      <p:sp>
        <p:nvSpPr>
          <p:cNvPr id="87" name="Google Shape;87;p1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600"/>
              <a:buNone/>
            </a:pPr>
            <a:r>
              <a:rPr lang="sv-SE"/>
              <a:t>Consider a simple microwave controller modeled as a finite state machine using the following state variables:</a:t>
            </a:r>
            <a:endParaRPr/>
          </a:p>
          <a:p>
            <a:pPr indent="-393700" lvl="0" marL="457200" rtl="0" algn="l">
              <a:lnSpc>
                <a:spcPct val="90000"/>
              </a:lnSpc>
              <a:spcBef>
                <a:spcPts val="0"/>
              </a:spcBef>
              <a:spcAft>
                <a:spcPts val="0"/>
              </a:spcAft>
              <a:buSzPts val="2600"/>
              <a:buChar char="•"/>
            </a:pPr>
            <a:r>
              <a:rPr b="1" lang="sv-SE">
                <a:solidFill>
                  <a:schemeClr val="accent3"/>
                </a:solidFill>
                <a:latin typeface="Consolas"/>
                <a:ea typeface="Consolas"/>
                <a:cs typeface="Consolas"/>
                <a:sym typeface="Consolas"/>
              </a:rPr>
              <a:t>Door: {Open, Closed}</a:t>
            </a:r>
            <a:r>
              <a:rPr lang="sv-SE">
                <a:latin typeface="Consolas"/>
                <a:ea typeface="Consolas"/>
                <a:cs typeface="Consolas"/>
                <a:sym typeface="Consolas"/>
              </a:rPr>
              <a:t> </a:t>
            </a:r>
            <a:r>
              <a:rPr lang="sv-SE"/>
              <a:t>-- sensor input indicating state of the door</a:t>
            </a:r>
            <a:endParaRPr/>
          </a:p>
          <a:p>
            <a:pPr indent="-393700" lvl="0" marL="457200" rtl="0" algn="l">
              <a:lnSpc>
                <a:spcPct val="90000"/>
              </a:lnSpc>
              <a:spcBef>
                <a:spcPts val="0"/>
              </a:spcBef>
              <a:spcAft>
                <a:spcPts val="0"/>
              </a:spcAft>
              <a:buSzPts val="2600"/>
              <a:buChar char="•"/>
            </a:pPr>
            <a:r>
              <a:rPr b="1" lang="sv-SE">
                <a:solidFill>
                  <a:schemeClr val="accent3"/>
                </a:solidFill>
                <a:latin typeface="Consolas"/>
                <a:ea typeface="Consolas"/>
                <a:cs typeface="Consolas"/>
                <a:sym typeface="Consolas"/>
              </a:rPr>
              <a:t>Button: {None, Start, Stop}</a:t>
            </a:r>
            <a:r>
              <a:rPr lang="sv-SE"/>
              <a:t> -- button press (assumes at most one at a time)</a:t>
            </a:r>
            <a:endParaRPr/>
          </a:p>
          <a:p>
            <a:pPr indent="-393700" lvl="0" marL="457200" rtl="0" algn="l">
              <a:lnSpc>
                <a:spcPct val="90000"/>
              </a:lnSpc>
              <a:spcBef>
                <a:spcPts val="0"/>
              </a:spcBef>
              <a:spcAft>
                <a:spcPts val="0"/>
              </a:spcAft>
              <a:buSzPts val="2600"/>
              <a:buChar char="•"/>
            </a:pPr>
            <a:r>
              <a:rPr b="1" lang="sv-SE">
                <a:solidFill>
                  <a:schemeClr val="accent3"/>
                </a:solidFill>
                <a:latin typeface="Consolas"/>
                <a:ea typeface="Consolas"/>
                <a:cs typeface="Consolas"/>
                <a:sym typeface="Consolas"/>
              </a:rPr>
              <a:t>Timer: 0...999</a:t>
            </a:r>
            <a:r>
              <a:rPr lang="sv-SE"/>
              <a:t> -- (remaining) seconds to cook</a:t>
            </a:r>
            <a:endParaRPr/>
          </a:p>
          <a:p>
            <a:pPr indent="-393700" lvl="0" marL="457200" rtl="0" algn="l">
              <a:lnSpc>
                <a:spcPct val="90000"/>
              </a:lnSpc>
              <a:spcBef>
                <a:spcPts val="0"/>
              </a:spcBef>
              <a:spcAft>
                <a:spcPts val="0"/>
              </a:spcAft>
              <a:buSzPts val="2600"/>
              <a:buChar char="•"/>
            </a:pPr>
            <a:r>
              <a:rPr b="1" lang="sv-SE">
                <a:solidFill>
                  <a:schemeClr val="accent3"/>
                </a:solidFill>
                <a:latin typeface="Consolas"/>
                <a:ea typeface="Consolas"/>
                <a:cs typeface="Consolas"/>
                <a:sym typeface="Consolas"/>
              </a:rPr>
              <a:t>Cooking: Boolean</a:t>
            </a:r>
            <a:r>
              <a:rPr lang="sv-SE"/>
              <a:t> -- state of the heating element</a:t>
            </a:r>
            <a:endParaRPr/>
          </a:p>
          <a:p>
            <a:pPr indent="-63500" lvl="0" marL="228600" rtl="0" algn="l">
              <a:lnSpc>
                <a:spcPct val="90000"/>
              </a:lnSpc>
              <a:spcBef>
                <a:spcPts val="0"/>
              </a:spcBef>
              <a:spcAft>
                <a:spcPts val="0"/>
              </a:spcAft>
              <a:buClr>
                <a:schemeClr val="dk1"/>
              </a:buClr>
              <a:buSzPts val="2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4" name="Google Shape;94;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Partial Model</a:t>
            </a:r>
            <a:endParaRPr/>
          </a:p>
        </p:txBody>
      </p:sp>
      <p:sp>
        <p:nvSpPr>
          <p:cNvPr id="95" name="Google Shape;95;p15"/>
          <p:cNvSpPr txBox="1"/>
          <p:nvPr>
            <p:ph idx="1" type="body"/>
          </p:nvPr>
        </p:nvSpPr>
        <p:spPr>
          <a:xfrm>
            <a:off x="468896" y="1282400"/>
            <a:ext cx="4748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MODULE microwave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VAR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Door: {Open,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 {None, Start, Stop};</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Cooking: boolean;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ASSIGN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init(Door) :=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init(Button) := None;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init(Timer)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next(Timer) :=</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case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Cooking=TRUE : Timer - 1;</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Cooking=FALSE &amp; Button!=Stop :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Button=Stop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Timer=0 :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TRUE: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esac;</a:t>
            </a:r>
            <a:endParaRPr/>
          </a:p>
        </p:txBody>
      </p:sp>
      <p:sp>
        <p:nvSpPr>
          <p:cNvPr id="96" name="Google Shape;96;p15"/>
          <p:cNvSpPr txBox="1"/>
          <p:nvPr/>
        </p:nvSpPr>
        <p:spPr>
          <a:xfrm>
            <a:off x="4784825" y="1374075"/>
            <a:ext cx="3902100" cy="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init(Cooking) :=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next(Cooking)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case</a:t>
            </a:r>
            <a:endParaRPr sz="1100">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Suggestion: Start by defining the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conditions that would cause</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cooking to start. Then add conditions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that would make it stop.</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Finally, ensure it will continue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running if it is supposed to.</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a:t>
            </a:r>
            <a:r>
              <a:rPr lang="sv-SE" sz="1100">
                <a:solidFill>
                  <a:srgbClr val="FF0000"/>
                </a:solidFill>
                <a:latin typeface="Consolas"/>
                <a:ea typeface="Consolas"/>
                <a:cs typeface="Consolas"/>
                <a:sym typeface="Consolas"/>
              </a:rPr>
              <a:t>(</a:t>
            </a:r>
            <a:r>
              <a:rPr b="1" lang="sv-SE" sz="1100">
                <a:solidFill>
                  <a:srgbClr val="FF0000"/>
                </a:solidFill>
                <a:latin typeface="Consolas"/>
                <a:ea typeface="Consolas"/>
                <a:cs typeface="Consolas"/>
                <a:sym typeface="Consolas"/>
              </a:rPr>
              <a:t>FILL THIS IN)</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TRUE: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esac;</a:t>
            </a:r>
            <a:endParaRPr sz="1100">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3" name="Google Shape;103;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Properties</a:t>
            </a:r>
            <a:endParaRPr/>
          </a:p>
        </p:txBody>
      </p:sp>
      <p:sp>
        <p:nvSpPr>
          <p:cNvPr id="104" name="Google Shape;104;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CTL: </a:t>
            </a:r>
            <a:r>
              <a:rPr lang="sv-SE"/>
              <a:t>The microwave shall stop cooking after the door is opened.</a:t>
            </a:r>
            <a:endParaRPr/>
          </a:p>
          <a:p>
            <a:pPr indent="-368300" lvl="1" marL="914400" rtl="0" algn="l">
              <a:spcBef>
                <a:spcPts val="0"/>
              </a:spcBef>
              <a:spcAft>
                <a:spcPts val="0"/>
              </a:spcAft>
              <a:buClr>
                <a:schemeClr val="accent3"/>
              </a:buClr>
              <a:buSzPts val="2200"/>
              <a:buFont typeface="Consolas"/>
              <a:buChar char="•"/>
            </a:pPr>
            <a:r>
              <a:rPr b="1" lang="sv-SE">
                <a:solidFill>
                  <a:schemeClr val="accent3"/>
                </a:solidFill>
                <a:latin typeface="Consolas"/>
                <a:ea typeface="Consolas"/>
                <a:cs typeface="Consolas"/>
                <a:sym typeface="Consolas"/>
              </a:rPr>
              <a:t>AG (Door = Open -&gt; AX (!Cooking))</a:t>
            </a:r>
            <a:endParaRPr b="1">
              <a:solidFill>
                <a:schemeClr val="accent3"/>
              </a:solidFill>
              <a:latin typeface="Consolas"/>
              <a:ea typeface="Consolas"/>
              <a:cs typeface="Consolas"/>
              <a:sym typeface="Consolas"/>
            </a:endParaRPr>
          </a:p>
          <a:p>
            <a:pPr indent="-393700" lvl="0" marL="457200" rtl="0" algn="l">
              <a:spcBef>
                <a:spcPts val="0"/>
              </a:spcBef>
              <a:spcAft>
                <a:spcPts val="0"/>
              </a:spcAft>
              <a:buSzPts val="2600"/>
              <a:buChar char="•"/>
            </a:pPr>
            <a:r>
              <a:rPr lang="sv-SE"/>
              <a:t>LTL: It shall never be the case that the microwave can continue cooking indefinitely.</a:t>
            </a:r>
            <a:endParaRPr/>
          </a:p>
          <a:p>
            <a:pPr indent="-368300" lvl="1" marL="914400" rtl="0" algn="l">
              <a:spcBef>
                <a:spcPts val="0"/>
              </a:spcBef>
              <a:spcAft>
                <a:spcPts val="0"/>
              </a:spcAft>
              <a:buClr>
                <a:schemeClr val="accent3"/>
              </a:buClr>
              <a:buSzPts val="2200"/>
              <a:buFont typeface="Consolas"/>
              <a:buChar char="•"/>
            </a:pPr>
            <a:r>
              <a:rPr b="1" lang="sv-SE">
                <a:solidFill>
                  <a:schemeClr val="accent3"/>
                </a:solidFill>
                <a:latin typeface="Consolas"/>
                <a:ea typeface="Consolas"/>
                <a:cs typeface="Consolas"/>
                <a:sym typeface="Consolas"/>
              </a:rPr>
              <a:t>G (Cooking -&gt; F (!Cooking))</a:t>
            </a:r>
            <a:endParaRPr b="1">
              <a:solidFill>
                <a:schemeClr val="accent3"/>
              </a:solidFill>
              <a:latin typeface="Consolas"/>
              <a:ea typeface="Consolas"/>
              <a:cs typeface="Consolas"/>
              <a:sym typeface="Consolas"/>
            </a:endParaRPr>
          </a:p>
          <a:p>
            <a:pPr indent="-393700" lvl="0" marL="457200" rtl="0" algn="l">
              <a:spcBef>
                <a:spcPts val="0"/>
              </a:spcBef>
              <a:spcAft>
                <a:spcPts val="0"/>
              </a:spcAft>
              <a:buSzPts val="2600"/>
              <a:buChar char="•"/>
            </a:pPr>
            <a:r>
              <a:rPr lang="sv-SE"/>
              <a:t>Formulate the other informal requirements in temporal logic.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110" name="Google Shape;110;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propositional variables (boolean properties), logical operators (and, or, not, implication), and a set of modal operators:</a:t>
            </a:r>
            <a:endParaRPr/>
          </a:p>
          <a:p>
            <a:pPr indent="0" lvl="0" marL="0" marR="0" rtl="0" algn="l">
              <a:lnSpc>
                <a:spcPct val="100000"/>
              </a:lnSpc>
              <a:spcBef>
                <a:spcPts val="600"/>
              </a:spcBef>
              <a:spcAft>
                <a:spcPts val="0"/>
              </a:spcAft>
              <a:buNone/>
            </a:pPr>
            <a:r>
              <a:t/>
            </a:r>
            <a:endParaRPr sz="2400"/>
          </a:p>
        </p:txBody>
      </p:sp>
      <p:graphicFrame>
        <p:nvGraphicFramePr>
          <p:cNvPr id="111" name="Google Shape;111;p17"/>
          <p:cNvGraphicFramePr/>
          <p:nvPr/>
        </p:nvGraphicFramePr>
        <p:xfrm>
          <a:off x="571600" y="2723156"/>
          <a:ext cx="3000000" cy="3000000"/>
        </p:xfrm>
        <a:graphic>
          <a:graphicData uri="http://schemas.openxmlformats.org/drawingml/2006/table">
            <a:tbl>
              <a:tblPr>
                <a:noFill/>
                <a:tableStyleId>{CC012587-AF79-4627-9169-350FC170145C}</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(weather = rain)</a:t>
                      </a:r>
                      <a:endParaRPr sz="1100"/>
                    </a:p>
                  </a:txBody>
                  <a:tcPr marT="68575" marB="68575" marR="91425" marL="91425"/>
                </a:tc>
                <a:tc>
                  <a:txBody>
                    <a:bodyPr/>
                    <a:lstStyle/>
                    <a:p>
                      <a:pPr indent="0" lvl="0" marL="0" rtl="0" algn="l">
                        <a:spcBef>
                          <a:spcPts val="0"/>
                        </a:spcBef>
                        <a:spcAft>
                          <a:spcPts val="0"/>
                        </a:spcAft>
                        <a:buNone/>
                      </a:pPr>
                      <a:r>
                        <a:rPr lang="sv-SE" sz="1100"/>
                        <a:t>In the next state, it will be raining.</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(weather = rain)</a:t>
                      </a:r>
                      <a:endParaRPr sz="1100"/>
                    </a:p>
                  </a:txBody>
                  <a:tcPr marT="68575" marB="68575" marR="91425" marL="91425"/>
                </a:tc>
                <a:tc>
                  <a:txBody>
                    <a:bodyPr/>
                    <a:lstStyle/>
                    <a:p>
                      <a:pPr indent="0" lvl="0" marL="0" rtl="0" algn="l">
                        <a:spcBef>
                          <a:spcPts val="0"/>
                        </a:spcBef>
                        <a:spcAft>
                          <a:spcPts val="0"/>
                        </a:spcAft>
                        <a:buNone/>
                      </a:pPr>
                      <a:r>
                        <a:rPr lang="sv-SE" sz="1100"/>
                        <a:t>Now and in</a:t>
                      </a:r>
                      <a:r>
                        <a:rPr lang="sv-SE" sz="1100"/>
                        <a:t> all future states, it will be raining.</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(weather = rain)</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it is raining.</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(weather = rain)</a:t>
                      </a:r>
                      <a:r>
                        <a:rPr lang="sv-SE" sz="1100"/>
                        <a:t> U (temperature &lt; 0)</a:t>
                      </a:r>
                      <a:endParaRPr sz="1100"/>
                    </a:p>
                  </a:txBody>
                  <a:tcPr marT="68575" marB="68575" marR="91425" marL="91425"/>
                </a:tc>
                <a:tc>
                  <a:txBody>
                    <a:bodyPr/>
                    <a:lstStyle/>
                    <a:p>
                      <a:pPr indent="0" lvl="0" marL="0" rtl="0" algn="l">
                        <a:spcBef>
                          <a:spcPts val="0"/>
                        </a:spcBef>
                        <a:spcAft>
                          <a:spcPts val="0"/>
                        </a:spcAft>
                        <a:buNone/>
                      </a:pPr>
                      <a:r>
                        <a:rPr lang="sv-SE" sz="1100"/>
                        <a:t>It will rain until the temperature drops below 0. </a:t>
                      </a:r>
                      <a:endParaRPr sz="1100"/>
                    </a:p>
                    <a:p>
                      <a:pPr indent="0" lvl="0" marL="0" rtl="0" algn="l">
                        <a:spcBef>
                          <a:spcPts val="0"/>
                        </a:spcBef>
                        <a:spcAft>
                          <a:spcPts val="0"/>
                        </a:spcAft>
                        <a:buNone/>
                      </a:pPr>
                      <a:r>
                        <a:rPr lang="sv-SE" sz="1100"/>
                        <a:t>(The value of “weather” can change once temperature is less than 0)</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weather = rain)</a:t>
                      </a:r>
                      <a:r>
                        <a:rPr lang="sv-SE" sz="1100"/>
                        <a:t> R </a:t>
                      </a:r>
                      <a:r>
                        <a:rPr lang="sv-SE" sz="1100"/>
                        <a:t>(temperature &lt; 0)</a:t>
                      </a:r>
                      <a:endParaRPr sz="1100"/>
                    </a:p>
                  </a:txBody>
                  <a:tcPr marT="68575" marB="68575" marR="91425" marL="91425"/>
                </a:tc>
                <a:tc>
                  <a:txBody>
                    <a:bodyPr/>
                    <a:lstStyle/>
                    <a:p>
                      <a:pPr indent="0" lvl="0" marL="0" rtl="0" algn="l">
                        <a:spcBef>
                          <a:spcPts val="0"/>
                        </a:spcBef>
                        <a:spcAft>
                          <a:spcPts val="0"/>
                        </a:spcAft>
                        <a:buNone/>
                      </a:pPr>
                      <a:r>
                        <a:rPr lang="sv-SE" sz="1100"/>
                        <a:t>It will cease to rain after </a:t>
                      </a:r>
                      <a:r>
                        <a:rPr lang="sv-SE" sz="1100"/>
                        <a:t>the temperature drops below 0</a:t>
                      </a:r>
                      <a:r>
                        <a:rPr lang="sv-SE" sz="1100"/>
                        <a:t>. </a:t>
                      </a:r>
                      <a:endParaRPr sz="1100"/>
                    </a:p>
                    <a:p>
                      <a:pPr indent="0" lvl="0" marL="0" rtl="0" algn="l">
                        <a:spcBef>
                          <a:spcPts val="0"/>
                        </a:spcBef>
                        <a:spcAft>
                          <a:spcPts val="0"/>
                        </a:spcAft>
                        <a:buNone/>
                      </a:pPr>
                      <a:r>
                        <a:rPr lang="sv-SE" sz="1100"/>
                        <a:t>(Both operands must be true at the same time for at least one state before the value of “weather” can change)</a:t>
                      </a:r>
                      <a:endParaRPr sz="1100"/>
                    </a:p>
                  </a:txBody>
                  <a:tcPr marT="68575" marB="68575" marR="91425" marL="91425"/>
                </a:tc>
              </a:tr>
            </a:tbl>
          </a:graphicData>
        </a:graphic>
      </p:graphicFrame>
      <p:sp>
        <p:nvSpPr>
          <p:cNvPr id="112" name="Google Shape;112;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118" name="Google Shape;118;p18"/>
          <p:cNvSpPr txBox="1"/>
          <p:nvPr>
            <p:ph idx="1" type="body"/>
          </p:nvPr>
        </p:nvSpPr>
        <p:spPr>
          <a:xfrm>
            <a:off x="468900" y="1234100"/>
            <a:ext cx="85281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solidFill>
                  <a:schemeClr val="accent3"/>
                </a:solidFill>
              </a:rPr>
              <a:t>Combine one quantifiers (A, E) with a path-specific quantifier (X, G, F, U, W):</a:t>
            </a:r>
            <a:endParaRPr b="1" sz="1800">
              <a:solidFill>
                <a:schemeClr val="accent3"/>
              </a:solidFill>
            </a:endParaRPr>
          </a:p>
          <a:p>
            <a:pPr indent="0" lvl="0" marL="0" marR="0" rtl="0" algn="l">
              <a:lnSpc>
                <a:spcPct val="100000"/>
              </a:lnSpc>
              <a:spcBef>
                <a:spcPts val="600"/>
              </a:spcBef>
              <a:spcAft>
                <a:spcPts val="0"/>
              </a:spcAft>
              <a:buNone/>
            </a:pPr>
            <a:r>
              <a:t/>
            </a:r>
            <a:endParaRPr sz="2400"/>
          </a:p>
        </p:txBody>
      </p:sp>
      <p:graphicFrame>
        <p:nvGraphicFramePr>
          <p:cNvPr id="119" name="Google Shape;119;p18"/>
          <p:cNvGraphicFramePr/>
          <p:nvPr/>
        </p:nvGraphicFramePr>
        <p:xfrm>
          <a:off x="1769438" y="1892250"/>
          <a:ext cx="3000000" cy="3000000"/>
        </p:xfrm>
        <a:graphic>
          <a:graphicData uri="http://schemas.openxmlformats.org/drawingml/2006/table">
            <a:tbl>
              <a:tblPr>
                <a:noFill/>
                <a:tableStyleId>{CC012587-AF79-4627-9169-350FC170145C}</a:tableStyleId>
              </a:tblPr>
              <a:tblGrid>
                <a:gridCol w="1264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Affects </a:t>
                      </a:r>
                      <a:r>
                        <a:rPr b="1" lang="sv-SE" sz="1100"/>
                        <a:t>all paths</a:t>
                      </a:r>
                      <a:r>
                        <a:rPr lang="sv-SE" sz="1100"/>
                        <a:t> branching out from the current state.</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Affects </a:t>
                      </a:r>
                      <a:r>
                        <a:rPr b="1" lang="sv-SE" sz="1100"/>
                        <a:t>at least one path</a:t>
                      </a:r>
                      <a:r>
                        <a:rPr lang="sv-SE" sz="1100"/>
                        <a:t> branching out from the current state.</a:t>
                      </a:r>
                      <a:endParaRPr sz="1100"/>
                    </a:p>
                  </a:txBody>
                  <a:tcPr marT="68575" marB="68575" marR="91425" marL="91425"/>
                </a:tc>
              </a:tr>
            </a:tbl>
          </a:graphicData>
        </a:graphic>
      </p:graphicFrame>
      <p:sp>
        <p:nvSpPr>
          <p:cNvPr id="120" name="Google Shape;120;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graphicFrame>
        <p:nvGraphicFramePr>
          <p:cNvPr id="121" name="Google Shape;121;p18"/>
          <p:cNvGraphicFramePr/>
          <p:nvPr/>
        </p:nvGraphicFramePr>
        <p:xfrm>
          <a:off x="622400" y="2840456"/>
          <a:ext cx="3000000" cy="3000000"/>
        </p:xfrm>
        <a:graphic>
          <a:graphicData uri="http://schemas.openxmlformats.org/drawingml/2006/table">
            <a:tbl>
              <a:tblPr>
                <a:noFill/>
                <a:tableStyleId>{CC012587-AF79-4627-9169-350FC170145C}</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(weather = rain)</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it will be raining.</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(weather = rain)</a:t>
                      </a:r>
                      <a:endParaRPr sz="1100"/>
                    </a:p>
                  </a:txBody>
                  <a:tcPr marT="68575" marB="68575" marR="91425" marL="91425"/>
                </a:tc>
                <a:tc>
                  <a:txBody>
                    <a:bodyPr/>
                    <a:lstStyle/>
                    <a:p>
                      <a:pPr indent="0" lvl="0" marL="0" rtl="0" algn="l">
                        <a:spcBef>
                          <a:spcPts val="0"/>
                        </a:spcBef>
                        <a:spcAft>
                          <a:spcPts val="0"/>
                        </a:spcAft>
                        <a:buNone/>
                      </a:pPr>
                      <a:r>
                        <a:rPr lang="sv-SE" sz="1100"/>
                        <a:t>Now and in all future states on this path, it will be raining.</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(weather = rain)</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it is raining.</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(weather = rain) U (temperature &lt; 0)</a:t>
                      </a:r>
                      <a:endParaRPr sz="1100"/>
                    </a:p>
                  </a:txBody>
                  <a:tcPr marT="68575" marB="68575" marR="91425" marL="91425"/>
                </a:tc>
                <a:tc>
                  <a:txBody>
                    <a:bodyPr/>
                    <a:lstStyle/>
                    <a:p>
                      <a:pPr indent="0" lvl="0" marL="0" rtl="0" algn="l">
                        <a:spcBef>
                          <a:spcPts val="0"/>
                        </a:spcBef>
                        <a:spcAft>
                          <a:spcPts val="0"/>
                        </a:spcAft>
                        <a:buNone/>
                      </a:pPr>
                      <a:r>
                        <a:rPr lang="sv-SE" sz="1100"/>
                        <a:t>On this path, i</a:t>
                      </a:r>
                      <a:r>
                        <a:rPr lang="sv-SE" sz="1100"/>
                        <a:t>t will rain until the temperature drops below 0. </a:t>
                      </a:r>
                      <a:endParaRPr sz="1100"/>
                    </a:p>
                    <a:p>
                      <a:pPr indent="0" lvl="0" marL="0" rtl="0" algn="l">
                        <a:spcBef>
                          <a:spcPts val="0"/>
                        </a:spcBef>
                        <a:spcAft>
                          <a:spcPts val="0"/>
                        </a:spcAft>
                        <a:buNone/>
                      </a:pPr>
                      <a:r>
                        <a:rPr lang="sv-SE" sz="1100"/>
                        <a:t>(The temperature must eventually be less than 0)</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weather = rain) W (temperature &lt; 0)</a:t>
                      </a:r>
                      <a:endParaRPr sz="1100"/>
                    </a:p>
                  </a:txBody>
                  <a:tcPr marT="68575" marB="68575" marR="91425" marL="91425"/>
                </a:tc>
                <a:tc>
                  <a:txBody>
                    <a:bodyPr/>
                    <a:lstStyle/>
                    <a:p>
                      <a:pPr indent="0" lvl="0" marL="0" rtl="0" algn="l">
                        <a:spcBef>
                          <a:spcPts val="0"/>
                        </a:spcBef>
                        <a:spcAft>
                          <a:spcPts val="0"/>
                        </a:spcAft>
                        <a:buNone/>
                      </a:pPr>
                      <a:r>
                        <a:rPr lang="sv-SE" sz="1100"/>
                        <a:t>On this path, it will rain until the temperature drops below 0. </a:t>
                      </a:r>
                      <a:endParaRPr sz="1100"/>
                    </a:p>
                    <a:p>
                      <a:pPr indent="0" lvl="0" marL="0" rtl="0" algn="l">
                        <a:spcBef>
                          <a:spcPts val="0"/>
                        </a:spcBef>
                        <a:spcAft>
                          <a:spcPts val="0"/>
                        </a:spcAft>
                        <a:buNone/>
                      </a:pPr>
                      <a:r>
                        <a:rPr lang="sv-SE" sz="1100"/>
                        <a:t>(The temperature could remain above 0 forever)</a:t>
                      </a:r>
                      <a:endParaRPr sz="1100"/>
                    </a:p>
                  </a:txBody>
                  <a:tcPr marT="68575" marB="6857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8" name="Google Shape;128;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500"/>
              <a:t>Try to Verify the Model and Properties</a:t>
            </a:r>
            <a:endParaRPr sz="3500"/>
          </a:p>
        </p:txBody>
      </p:sp>
      <p:sp>
        <p:nvSpPr>
          <p:cNvPr id="129" name="Google Shape;129;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u="sng">
                <a:solidFill>
                  <a:schemeClr val="hlink"/>
                </a:solidFill>
                <a:hlinkClick r:id="rId3"/>
              </a:rPr>
              <a:t>http://nusmv.fbk.eu/</a:t>
            </a:r>
            <a:endParaRPr/>
          </a:p>
          <a:p>
            <a:pPr indent="-368300" lvl="1" marL="914400" rtl="0" algn="l">
              <a:spcBef>
                <a:spcPts val="0"/>
              </a:spcBef>
              <a:spcAft>
                <a:spcPts val="0"/>
              </a:spcAft>
              <a:buSzPts val="2200"/>
              <a:buChar char="•"/>
            </a:pPr>
            <a:r>
              <a:rPr lang="sv-SE"/>
              <a:t>NuSMV homepage (tool download, tutorials, etc.)</a:t>
            </a:r>
            <a:endParaRPr/>
          </a:p>
          <a:p>
            <a:pPr indent="-368300" lvl="1" marL="914400" rtl="0" algn="l">
              <a:spcBef>
                <a:spcPts val="0"/>
              </a:spcBef>
              <a:spcAft>
                <a:spcPts val="0"/>
              </a:spcAft>
              <a:buSzPts val="2200"/>
              <a:buChar char="•"/>
            </a:pPr>
            <a:r>
              <a:rPr lang="sv-SE"/>
              <a:t>Use NuSMV 2.6.</a:t>
            </a:r>
            <a:endParaRPr/>
          </a:p>
          <a:p>
            <a:pPr indent="-393700" lvl="0" marL="457200" rtl="0" algn="l">
              <a:spcBef>
                <a:spcPts val="0"/>
              </a:spcBef>
              <a:spcAft>
                <a:spcPts val="0"/>
              </a:spcAft>
              <a:buSzPts val="2600"/>
              <a:buChar char="•"/>
            </a:pPr>
            <a:r>
              <a:rPr lang="sv-SE"/>
              <a:t>Define </a:t>
            </a:r>
            <a:r>
              <a:rPr b="1" lang="sv-SE">
                <a:solidFill>
                  <a:schemeClr val="accent3"/>
                </a:solidFill>
                <a:latin typeface="Consolas"/>
                <a:ea typeface="Consolas"/>
                <a:cs typeface="Consolas"/>
                <a:sym typeface="Consolas"/>
              </a:rPr>
              <a:t>next(Cooking)</a:t>
            </a:r>
            <a:r>
              <a:rPr lang="sv-SE"/>
              <a:t> such that the two example properties hold. See if your properties hold.</a:t>
            </a:r>
            <a:endParaRPr/>
          </a:p>
          <a:p>
            <a:pPr indent="-368300" lvl="1" marL="914400" rtl="0" algn="l">
              <a:spcBef>
                <a:spcPts val="0"/>
              </a:spcBef>
              <a:spcAft>
                <a:spcPts val="0"/>
              </a:spcAft>
              <a:buSzPts val="2200"/>
              <a:buChar char="•"/>
            </a:pPr>
            <a:r>
              <a:rPr lang="sv-SE"/>
              <a:t>If they don’t, make sure the properties are correct.</a:t>
            </a:r>
            <a:endParaRPr/>
          </a:p>
          <a:p>
            <a:pPr indent="-368300" lvl="1" marL="914400" rtl="0" algn="l">
              <a:spcBef>
                <a:spcPts val="0"/>
              </a:spcBef>
              <a:spcAft>
                <a:spcPts val="0"/>
              </a:spcAft>
              <a:buSzPts val="2200"/>
              <a:buChar char="•"/>
            </a:pPr>
            <a:r>
              <a:rPr lang="sv-SE"/>
              <a:t>Then, make sure the model is complete and correct.</a:t>
            </a:r>
            <a:endParaRPr/>
          </a:p>
          <a:p>
            <a:pPr indent="-393700" lvl="0" marL="457200" rtl="0" algn="l">
              <a:spcBef>
                <a:spcPts val="0"/>
              </a:spcBef>
              <a:spcAft>
                <a:spcPts val="0"/>
              </a:spcAft>
              <a:buSzPts val="2600"/>
              <a:buChar char="•"/>
            </a:pPr>
            <a:r>
              <a:rPr lang="sv-SE"/>
              <a:t>If you get stuck, a sample solution is on Canvas.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