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7CD9454-05E9-4C2C-B4E8-A6BB50AA06B3}">
  <a:tblStyle styleId="{B7CD9454-05E9-4C2C-B4E8-A6BB50AA06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f2c94b9c0_0_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f2c94b9c0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highlight>
                  <a:srgbClr val="FFFFFF"/>
                </a:highlight>
              </a:rPr>
              <a:t>We can create an iterative worklist algorithm to perform this process. (go over inputs and outputs). Let’s just step through this one item at a time.</a:t>
            </a:r>
            <a:endParaRPr>
              <a:solidFill>
                <a:schemeClr val="dk1"/>
              </a:solidFill>
              <a:highlight>
                <a:srgbClr val="FFFFFF"/>
              </a:highlight>
            </a:endParaRPr>
          </a:p>
          <a:p>
            <a:pPr indent="0" lvl="0" marL="0" rtl="0" algn="just">
              <a:lnSpc>
                <a:spcPct val="115000"/>
              </a:lnSpc>
              <a:spcBef>
                <a:spcPts val="0"/>
              </a:spcBef>
              <a:spcAft>
                <a:spcPts val="0"/>
              </a:spcAft>
              <a:buNone/>
            </a:pPr>
            <a:r>
              <a:rPr lang="sv-SE">
                <a:solidFill>
                  <a:schemeClr val="dk1"/>
                </a:solidFill>
                <a:highlight>
                  <a:srgbClr val="FFFFFF"/>
                </a:highlight>
              </a:rPr>
              <a:t>-(read)</a:t>
            </a:r>
            <a:endParaRPr>
              <a:solidFill>
                <a:schemeClr val="dk1"/>
              </a:solidFill>
              <a:highlight>
                <a:srgbClr val="FFFFFF"/>
              </a:highlight>
            </a:endParaRPr>
          </a:p>
          <a:p>
            <a:pPr indent="0" lvl="0" marL="0" rtl="0" algn="just">
              <a:lnSpc>
                <a:spcPct val="115000"/>
              </a:lnSpc>
              <a:spcBef>
                <a:spcPts val="0"/>
              </a:spcBef>
              <a:spcAft>
                <a:spcPts val="0"/>
              </a:spcAft>
              <a:buNone/>
            </a:pPr>
            <a:r>
              <a:rPr lang="sv-SE">
                <a:solidFill>
                  <a:schemeClr val="dk1"/>
                </a:solidFill>
                <a:highlight>
                  <a:srgbClr val="FFFFFF"/>
                </a:highlight>
              </a:rPr>
              <a:t>-Keep a </a:t>
            </a:r>
            <a:r>
              <a:rPr i="1" lang="sv-SE">
                <a:solidFill>
                  <a:schemeClr val="dk1"/>
                </a:solidFill>
                <a:highlight>
                  <a:srgbClr val="FFFFFF"/>
                </a:highlight>
              </a:rPr>
              <a:t>worklist</a:t>
            </a:r>
            <a:r>
              <a:rPr lang="sv-SE">
                <a:solidFill>
                  <a:schemeClr val="dk1"/>
                </a:solidFill>
                <a:highlight>
                  <a:srgbClr val="FFFFFF"/>
                </a:highlight>
              </a:rPr>
              <a:t> of nodes to be processed</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-At each step remove an element from the </a:t>
            </a:r>
            <a:r>
              <a:rPr i="1" lang="sv-SE">
                <a:solidFill>
                  <a:schemeClr val="dk1"/>
                </a:solidFill>
                <a:highlight>
                  <a:srgbClr val="FFFFFF"/>
                </a:highlight>
              </a:rPr>
              <a:t>worklist</a:t>
            </a:r>
            <a:r>
              <a:rPr lang="sv-SE">
                <a:solidFill>
                  <a:schemeClr val="dk1"/>
                </a:solidFill>
                <a:highlight>
                  <a:srgbClr val="FFFFFF"/>
                </a:highlight>
              </a:rPr>
              <a:t> and process it.</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 (read)</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 If the recalculated value is different for the node add its successors to the worklist. That way, we will reprocess them as well.</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This is a fairly efficient approach to identifying the def-use pairs. It does, however, depend somewhat on the order that nodes are examined. By choosing a good order in which nodes are processed, iterations can be minimized</a:t>
            </a:r>
            <a:endParaRPr>
              <a:solidFill>
                <a:schemeClr val="dk1"/>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f2c94b9c0_0_7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f2c94b9c0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Reaching definition is a classic data flow analysis that we’ve adapted from compiler construction - where it is used for program optimization - to testing and software analysis. (1 -2) As it turns out,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This algorithm - initialize and repeatedly apply equations until stable- works - with minimal changes - for a variety of different program analyses. One example is expression availability.</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f2c94b9c0_0_8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f2c94b9c0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1-2) - another way to optimize a program, remove redundant computations. This is something you could even apply in refactoring a program - find inefficiencies and remove them at the source code level.</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(3) - sound familiar?</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(4-5) - a new value is assigned to a variable used in the expression.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6f2c94b9c0_0_9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f2c94b9c0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Just like with reaching definitions, we can efficiently analyze expression availability by looking at flow between nodes, and calculating the available expressions coming in and going out from a node in the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 - note the intersection. You only want the expressions definitely available at this point - if it only comes in from one path, then you can’t assume it is available any longer.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f2c94b9c0_0_9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f2c94b9c0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08000"/>
              </a:lnSpc>
              <a:spcBef>
                <a:spcPts val="0"/>
              </a:spcBef>
              <a:spcAft>
                <a:spcPts val="0"/>
              </a:spcAft>
              <a:buNone/>
            </a:pPr>
            <a:r>
              <a:rPr lang="sv-SE">
                <a:solidFill>
                  <a:schemeClr val="dk1"/>
                </a:solidFill>
                <a:highlight>
                  <a:srgbClr val="FFFFFF"/>
                </a:highlight>
              </a:rPr>
              <a:t>And, we can use the same worklist algorithm again with a tiny number of changes.</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Namely, AvaiOut is initialized to be all expressions defined everywhere - we will instead strip out the killed expressions as we work through. Then, we plop in the right flow equations and we’re set - we can identify the set of available expressions for each node in the CFG.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f2c94b9c0_0_10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f2c94b9c0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So, these two problems - and their flow equations - are incredibly similar. These can be used to define two axes on which we can design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 from entry node to exit node - (2). Of course, then, any analysis that starts from the exit node and works back to the entry is a backwards analysis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f2c94b9c0_0_11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f2c94b9c0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a:t>
            </a:r>
            <a:r>
              <a:rPr lang="sv-SE"/>
              <a:t>1</a:t>
            </a:r>
            <a:r>
              <a:rPr lang="sv-SE">
                <a:solidFill>
                  <a:schemeClr val="dk1"/>
                </a:solidFill>
              </a:rPr>
              <a:t>) - you can tell because the flow in uses the union operator - (</a:t>
            </a:r>
            <a:r>
              <a:rPr lang="sv-SE"/>
              <a:t>2</a:t>
            </a:r>
            <a:r>
              <a:rPr lang="sv-SE">
                <a:solidFill>
                  <a:schemeClr val="dk1"/>
                </a:solidFill>
              </a:rPr>
              <a:t>)</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a:t>
            </a:r>
            <a:r>
              <a:rPr lang="sv-SE"/>
              <a:t>3</a:t>
            </a:r>
            <a:r>
              <a:rPr lang="sv-SE">
                <a:solidFill>
                  <a:schemeClr val="dk1"/>
                </a:solidFill>
              </a:rPr>
              <a:t> - </a:t>
            </a:r>
            <a:r>
              <a:rPr lang="sv-SE"/>
              <a:t>4</a:t>
            </a:r>
            <a:r>
              <a:rPr lang="sv-SE">
                <a:solidFill>
                  <a:schemeClr val="dk1"/>
                </a:solidFill>
              </a:rPr>
              <a:t>) - So, expression availability is a forward, all paths analysis.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f2c94b9c0_0_1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f2c94b9c0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use expression availability as a template for other forward, all-paths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Available expressions can be thought of as tokens propagated from generation to use along paths in the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(1 - 2)</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by associating these tokens with gen and kill sets for nodes, we can evaluate other properties that fit this pattern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Where G, U, and K are events that we can check and mark in the CFG. For example, if we wanted to check for variables that are not initialized, the events that we model might indicate (5)</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6f2c94b9c0_0_12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6f2c94b9c0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 in a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 (2-4). So, live analysis is a backwards, any-path analysis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6f2c94b9c0_0_12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f2c94b9c0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 live at a node in the cfg if (rest)</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 just like reach and avail -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note that (4)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(5)</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f2c94b9c0_0_13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f2c94b9c0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So, liveness checks are a useful analysis - again, especially for program optimization - but for our purposes, it’s also useful for looking at a general pattern for many types of backwards, any-paths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For example, one check of this form is for useless definitions - that is, we look for assigned values that are never used. This isn’t necessarily a fault, but could be a symptom of another mistake we’ve made. For example, languages like python and perl don’t require variables to be declared before use. So, this check often reveals when we’ve made a typo in a variable name and accidentally created a new variable when we meant to make an assignment to another variable. Well, in that case (4)</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f2c94b9c0_0_14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f2c94b9c0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Naturally, then, there must also be backwards, all-paths analyses - where we analyze the successors of a node and a property must be true along all paths.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(2-4) Again (5)</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This kind of analyis can ensure that interrupts are renabled after an interrupt-handling routine is executed, that files are closed after opening them, that memory allocated is deallocated after use, and other similar types of checks.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6f2c94b9c0_0_14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6f2c94b9c0_0_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6f2c94b9c0_0_15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6f2c94b9c0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think of data flow analysis as a form of simulation of program execution. Instead of passing around the values of all variables as our state, we pass around a compact set of information - like, whether variables are initialized. All possible paths are considered, but the number of states is kept small by associating just one summary state with each node in the CFG. About any analysis of data in a system system can be mapped to these flow analyses we’ve talked about today.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(2-5)</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6f2c94b9c0_0_15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f2c94b9c0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sv-SE">
                <a:solidFill>
                  <a:schemeClr val="dk1"/>
                </a:solidFill>
              </a:rPr>
              <a:t>The constraint on this is that (1)</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for our flow equations to be monotonic, (2) - we can’t recompute and get a gen set that is smaller than on previous computations. Similarly, (3) We can’t get a larger kill set suddenly. Basically, we can’t lose information when that was true on previous computations when we recompute a function. If we know something should be generated, it can’t sometimes claim to not be generated. When we know something should be killed, it can’t suddenly be not be killed.</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f2c94b9c0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f2c94b9c0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47" name="Google Shape;347;g6f2c94b9c0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f2c94b9c0_0_122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f2c94b9c0_0_1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f2c94b9c0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6f2c94b9c0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Verification and validation are two essential activities (read)</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Testing is performed to assess verfication, and every testing activity we’ve discussed is in service - to some extent - of this goal.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System and Acceptance Testing are the point where both of these are essentially decided.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6f2c94b9c0_0_123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f2c94b9c0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System testing is a check of consistency between the system and the requirement specification. In some ways, it is moreso than any other testing activity, as the requirements are not written with units in mind. They are usually formed before a design is, so individual classes and methods are not really part of the original specification. The spec is written about a system as a black box, and so, to really verify the system, you need to complete that box and compare it to the original specification. Like with unit and integration testing, the idea is to uncover faults, but those are at finer granularity levels. Here, you are focused on system-level properties. </a:t>
            </a:r>
            <a:endParaRPr/>
          </a:p>
          <a:p>
            <a:pPr indent="0" lvl="0" marL="0" rtl="0" algn="l">
              <a:lnSpc>
                <a:spcPct val="115000"/>
              </a:lnSpc>
              <a:spcBef>
                <a:spcPts val="0"/>
              </a:spcBef>
              <a:spcAft>
                <a:spcPts val="0"/>
              </a:spcAft>
              <a:buNone/>
            </a:pPr>
            <a:r>
              <a:rPr lang="sv-SE"/>
              <a:t>System testing and acceptance testing work together to assess whether the product is ready for release. No matter how robust, no matter how correct the system is with respect to its specification, it is useless if that system doesn’t meet the needs of its customers. If you wrote a specificaition that doesn’t match what the customer wanted, or if the customers’ needs changed during development, then your system is fundamentally flawed. Acceptance testing is a way to assess validation - whether you built the system the customer actually wanted. Acceptance testing judges actual usefulness and usability rather than conformance to a specification.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f2c94b9c0_0_124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f2c94b9c0_0_12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(1-4). If the system can change, we can never assume that those changes haven’t introduced new faults. The code has changed, and even if it passed testing before, it might not now. Regression testing is intended to efficiently check for unintended effects of software changes. New functionality or patches may introduce unexpected interactions or expose faults that were prevented from being activated before. (6)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f2c94b9c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f2c94b9c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61" name="Google Shape;161;g6f2c94b9c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f2c94b9c0_0_1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f2c94b9c0_0_16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82" name="Google Shape;382;g6f2c94b9c0_0_16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f2c94b9c0_0_1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f2c94b9c0_0_1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endParaRPr/>
          </a:p>
          <a:p>
            <a:pPr indent="0" lvl="0" marL="0" rtl="0" algn="l">
              <a:spcBef>
                <a:spcPts val="0"/>
              </a:spcBef>
              <a:spcAft>
                <a:spcPts val="0"/>
              </a:spcAft>
              <a:buNone/>
            </a:pPr>
            <a:r>
              <a:rPr lang="sv-SE"/>
              <a:t>Acceptance testing is essential. Not only should they have an opportunity for feedback, but also because all sorts of faults only emerge in the wild. Users will put your system through more scenarios than you’d ever expect, they will (read)</a:t>
            </a:r>
            <a:endParaRPr/>
          </a:p>
          <a:p>
            <a:pPr indent="0" lvl="0" marL="0" rtl="0" algn="l">
              <a:spcBef>
                <a:spcPts val="0"/>
              </a:spcBef>
              <a:spcAft>
                <a:spcPts val="0"/>
              </a:spcAft>
              <a:buNone/>
            </a:pPr>
            <a:r>
              <a:rPr lang="sv-SE"/>
              <a:t>(read last point)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f2c94b9c0_0_13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f2c94b9c0_0_13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a:t>
            </a:r>
            <a:endParaRPr/>
          </a:p>
          <a:p>
            <a:pPr indent="0" lvl="0" marL="0" rtl="0" algn="l">
              <a:spcBef>
                <a:spcPts val="0"/>
              </a:spcBef>
              <a:spcAft>
                <a:spcPts val="0"/>
              </a:spcAft>
              <a:buNone/>
            </a:pPr>
            <a:r>
              <a:rPr lang="sv-SE"/>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endParaRPr/>
          </a:p>
          <a:p>
            <a:pPr indent="0" lvl="0" marL="0" rtl="0" algn="l">
              <a:spcBef>
                <a:spcPts val="0"/>
              </a:spcBef>
              <a:spcAft>
                <a:spcPts val="0"/>
              </a:spcAft>
              <a:buNone/>
            </a:pPr>
            <a:r>
              <a:rPr lang="sv-SE"/>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endParaRPr/>
          </a:p>
          <a:p>
            <a:pPr indent="0" lvl="0" marL="0" rtl="0" algn="l">
              <a:spcBef>
                <a:spcPts val="0"/>
              </a:spcBef>
              <a:spcAft>
                <a:spcPts val="0"/>
              </a:spcAft>
              <a:buNone/>
            </a:pPr>
            <a:r>
              <a:rPr lang="sv-SE"/>
              <a:t>acceptance- read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f2c94b9c0_0_1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f2c94b9c0_0_1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alpha testing, (1) to test a system as it is being developed. The ideas is that (2) - (3 to requitements) - these are their expectations of what will happen. (rest of 3). So, users can provide information about the practice of using the software that the developers are often unable to see from their own perspective.</a:t>
            </a:r>
            <a:endParaRPr/>
          </a:p>
          <a:p>
            <a:pPr indent="0" lvl="0" marL="0" rtl="0" algn="l">
              <a:spcBef>
                <a:spcPts val="0"/>
              </a:spcBef>
              <a:spcAft>
                <a:spcPts val="0"/>
              </a:spcAft>
              <a:buNone/>
            </a:pPr>
            <a:r>
              <a:rPr lang="sv-SE"/>
              <a:t>(4) - often on site or on very controlled hardware and software configurations and with experienced and highly-interested users. This typically takes place early, so (5) </a:t>
            </a:r>
            <a:endParaRPr/>
          </a:p>
          <a:p>
            <a:pPr indent="0" lvl="0" marL="0" rtl="0" algn="l">
              <a:spcBef>
                <a:spcPts val="0"/>
              </a:spcBef>
              <a:spcAft>
                <a:spcPts val="0"/>
              </a:spcAft>
              <a:buNone/>
            </a:pPr>
            <a:r>
              <a:rPr lang="sv-SE"/>
              <a:t>Your users are (6) - usually volunteers who want to get their hands on the software early, either for planning purposes or because they want to have a chance to provide feedback on a product that could have a great effect on their workflow.</a:t>
            </a:r>
            <a:endParaRPr/>
          </a:p>
          <a:p>
            <a:pPr indent="0" lvl="0" marL="0" rtl="0" algn="l">
              <a:spcBef>
                <a:spcPts val="0"/>
              </a:spcBef>
              <a:spcAft>
                <a:spcPts val="0"/>
              </a:spcAft>
              <a:buNone/>
            </a:pPr>
            <a:r>
              <a:rPr lang="sv-SE"/>
              <a:t>Many agile processes advocate for alpha testing as part of the mandate for the customer as a team member, getting early feedback while you can make requirement changes. If you give them a system without alpha testing, you risk producing a product that they don’t want, and at release time, it is too late for a complete redesign.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6f2c94b9c0_0_1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f2c94b9c0_0_1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Beta testing takes place when an early build of the (1) </a:t>
            </a:r>
            <a:endParaRPr/>
          </a:p>
          <a:p>
            <a:pPr indent="0" lvl="0" marL="0" rtl="0" algn="l">
              <a:spcBef>
                <a:spcPts val="0"/>
              </a:spcBef>
              <a:spcAft>
                <a:spcPts val="0"/>
              </a:spcAft>
              <a:buNone/>
            </a:pPr>
            <a:r>
              <a:rPr lang="sv-SE"/>
              <a:t>In this case, (2) - on customers home or office machines, without direct supervision, on unplanned hardware configurations. This is where you get to find out just how fragile your software is. </a:t>
            </a:r>
            <a:endParaRPr/>
          </a:p>
          <a:p>
            <a:pPr indent="0" lvl="0" marL="0" rtl="0" algn="l">
              <a:spcBef>
                <a:spcPts val="0"/>
              </a:spcBef>
              <a:spcAft>
                <a:spcPts val="0"/>
              </a:spcAft>
              <a:buNone/>
            </a:pPr>
            <a:r>
              <a:rPr lang="sv-SE"/>
              <a:t>(3) - as opposed to something that is being custom-built for one company with a limited number of workstation configurations.</a:t>
            </a:r>
            <a:endParaRPr/>
          </a:p>
          <a:p>
            <a:pPr indent="0" lvl="0" marL="0" rtl="0" algn="l">
              <a:spcBef>
                <a:spcPts val="0"/>
              </a:spcBef>
              <a:spcAft>
                <a:spcPts val="0"/>
              </a:spcAft>
              <a:buNone/>
            </a:pPr>
            <a:r>
              <a:rPr lang="sv-SE"/>
              <a:t>(4) between your software, and the hardware and other pieces of software on the customers machines.</a:t>
            </a:r>
            <a:endParaRPr/>
          </a:p>
          <a:p>
            <a:pPr indent="0" lvl="0" marL="0" rtl="0" algn="l">
              <a:spcBef>
                <a:spcPts val="0"/>
              </a:spcBef>
              <a:spcAft>
                <a:spcPts val="0"/>
              </a:spcAft>
              <a:buNone/>
            </a:pPr>
            <a:r>
              <a:rPr lang="sv-SE"/>
              <a:t>(5) - it allows your most interested customers a chance to try the software for themselves early - if they like it, they’ll go on to evangelize the product to their friends.</a:t>
            </a:r>
            <a:endParaRPr/>
          </a:p>
          <a:p>
            <a:pPr indent="0" lvl="0" marL="0" rtl="0" algn="l">
              <a:spcBef>
                <a:spcPts val="0"/>
              </a:spcBef>
              <a:spcAft>
                <a:spcPts val="0"/>
              </a:spcAft>
              <a:buNone/>
            </a:pPr>
            <a:r>
              <a:rPr lang="sv-SE"/>
              <a:t>However, (6) - too often, the burden of testing is passed off to your user base, either in a beta test, or worse - post-release. You should not leave fault disvoery to your user base. Sometimes that works, but it can also get you in trouble, as a terrible experience will drive away customers just as surely as a goofd experience will get them advertising for you.</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6f2c94b9c0_0_1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6f2c94b9c0_0_1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Then, acceptance testing itself is a formal validation process (1) - usually something you conduct when you have a particular customer that has contracted you to develop the software. Someone you have to please to get paid. </a:t>
            </a:r>
            <a:endParaRPr/>
          </a:p>
          <a:p>
            <a:pPr indent="0" lvl="0" marL="0" rtl="0" algn="l">
              <a:spcBef>
                <a:spcPts val="0"/>
              </a:spcBef>
              <a:spcAft>
                <a:spcPts val="0"/>
              </a:spcAft>
              <a:buNone/>
            </a:pPr>
            <a:r>
              <a:rPr lang="sv-SE"/>
              <a:t>(2)-4)</a:t>
            </a:r>
            <a:endParaRPr/>
          </a:p>
          <a:p>
            <a:pPr indent="0" lvl="0" marL="0" rtl="0" algn="l">
              <a:spcBef>
                <a:spcPts val="0"/>
              </a:spcBef>
              <a:spcAft>
                <a:spcPts val="0"/>
              </a:spcAft>
              <a:buNone/>
            </a:pPr>
            <a:r>
              <a:rPr lang="sv-SE"/>
              <a:t>(5 - 6), if the user feels the software is flawed, but is good enough to accept without rework.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f2c94b9c0_0_1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f2c94b9c0_0_1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typically follows six stages.</a:t>
            </a:r>
            <a:endParaRPr/>
          </a:p>
          <a:p>
            <a:pPr indent="0" lvl="0" marL="0" rtl="0" algn="l">
              <a:spcBef>
                <a:spcPts val="0"/>
              </a:spcBef>
              <a:spcAft>
                <a:spcPts val="0"/>
              </a:spcAft>
              <a:buNone/>
            </a:pPr>
            <a:r>
              <a:rPr lang="sv-SE"/>
              <a:t>- Early in the development process, ideally when signing the contract to build the software, you should (read)</a:t>
            </a:r>
            <a:endParaRPr/>
          </a:p>
          <a:p>
            <a:pPr indent="0" lvl="0" marL="0" rtl="0" algn="l">
              <a:spcBef>
                <a:spcPts val="0"/>
              </a:spcBef>
              <a:spcAft>
                <a:spcPts val="0"/>
              </a:spcAft>
              <a:buNone/>
            </a:pPr>
            <a:r>
              <a:rPr lang="sv-SE"/>
              <a:t>- (read) risks- system crashes, or inadequate performance - and how those can be mitigated.</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6f2c94b9c0_0_1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f2c94b9c0_0_1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The risk in acceptance testing is that it is hard to establish objective acceptance criteria. There is room for argument. Try to avoid criteria that are entirely at the users whims. Making a strong verification argument can help here in stating your case. (reaD)</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f2c94b9c0_0_1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f2c94b9c0_0_1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f2c94b9c0_0_1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f2c94b9c0_0_1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Ultiamtely, acceptance testing is a qualitative process - (1). They may come in with a preconcieved verdict (2-3). In general, (4) - they should have a general knowledge of how the system will be used, but are ideally neither tech-illiterate or already experts. In practice, this is hard to do - (5), which implies they already have a vested interest in this system. They are likely experts in the area of interest, or at least are excited to get their hands on the system. These are probably not your typical users. </a:t>
            </a:r>
            <a:endParaRPr/>
          </a:p>
          <a:p>
            <a:pPr indent="0" lvl="0" marL="0" rtl="0" algn="l">
              <a:spcBef>
                <a:spcPts val="0"/>
              </a:spcBef>
              <a:spcAft>
                <a:spcPts val="0"/>
              </a:spcAft>
              <a:buNone/>
            </a:pPr>
            <a:r>
              <a:rPr lang="sv-SE"/>
              <a:t>(6-7)</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f2c94b9c0_0_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f2c94b9c0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Def-Use pairs can be defined (1). That is, (2) with no redefinition of the variable.</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If that is the case, we can say that (3- 4).</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If, on the other hand, (5) at that point</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f2c94b9c0_0_13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f2c94b9c0_0_1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6f2c94b9c0_0_1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f2c94b9c0_0_1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a:t>
            </a:r>
            <a:r>
              <a:rPr lang="sv-SE"/>
              <a:t>Checklists based on prior experience.</a:t>
            </a:r>
            <a:endParaRPr/>
          </a:p>
          <a:p>
            <a:pPr indent="0" lvl="0" marL="0" rtl="0" algn="l">
              <a:spcBef>
                <a:spcPts val="0"/>
              </a:spcBef>
              <a:spcAft>
                <a:spcPts val="0"/>
              </a:spcAft>
              <a:buNone/>
            </a:pPr>
            <a:r>
              <a:rPr lang="sv-SE"/>
              <a:t>(go over) if web-based product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6f2c94b9c0_0_1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f2c94b9c0_0_1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purpose of exploratory testing is to (review). We can use exploratory testing to (1). This consists of (2). Discuss the features with the user, and work with them to sketch out ideas for interfaces. </a:t>
            </a:r>
            <a:endParaRPr/>
          </a:p>
          <a:p>
            <a:pPr indent="0" lvl="0" marL="0" rtl="0" algn="l">
              <a:spcBef>
                <a:spcPts val="0"/>
              </a:spcBef>
              <a:spcAft>
                <a:spcPts val="0"/>
              </a:spcAft>
              <a:buNone/>
            </a:pPr>
            <a:r>
              <a:rPr lang="sv-SE"/>
              <a:t>(3) - you want to build an interface that pleases the majority of the users. (4), to meet both in the middle. Ultimately, you want to design an interface that makes most people happy, so (5) - you are more likely to converge at a set of commonly-chosen options. It’s expensive to poll a huge group, so the thing to do is (6) and choose a small number of representatives from each group. This will maintain diversity and allow you to consider the largest variety of opinions. (7)</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6f2c94b9c0_0_1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f2c94b9c0_0_1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purpose of validation testing, then is to (1-3). This is usually divided into preparation, execution, and analysis phases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f2c94b9c0_0_18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f2c94b9c0_0_18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During the preparation phase, test designers (4)</a:t>
            </a:r>
            <a:endParaRPr/>
          </a:p>
          <a:p>
            <a:pPr indent="0" lvl="0" marL="0" rtl="0" algn="l">
              <a:spcBef>
                <a:spcPts val="0"/>
              </a:spcBef>
              <a:spcAft>
                <a:spcPts val="0"/>
              </a:spcAft>
              <a:buNone/>
            </a:pPr>
            <a:r>
              <a:rPr lang="sv-SE"/>
              <a:t>During (5), (6) in a controlled environment.</a:t>
            </a:r>
            <a:endParaRPr/>
          </a:p>
          <a:p>
            <a:pPr indent="0" lvl="0" marL="0" rtl="0" algn="l">
              <a:spcBef>
                <a:spcPts val="0"/>
              </a:spcBef>
              <a:spcAft>
                <a:spcPts val="0"/>
              </a:spcAft>
              <a:buNone/>
            </a:pPr>
            <a:r>
              <a:rPr lang="sv-SE"/>
              <a:t>Then, during (7, 8)</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6f2c94b9c0_0_1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f2c94b9c0_0_13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(2), not necessarily to find new faults. This is different from typical testing. You don’t want any surprises here - you should already be operating without issues most of the time. You want to make sure this is a smooth experience for users.</a:t>
            </a:r>
            <a:endParaRPr/>
          </a:p>
          <a:p>
            <a:pPr indent="0" lvl="0" marL="0" rtl="0" algn="l">
              <a:spcBef>
                <a:spcPts val="0"/>
              </a:spcBef>
              <a:spcAft>
                <a:spcPts val="0"/>
              </a:spcAft>
              <a:buNone/>
            </a:pPr>
            <a:r>
              <a:rPr lang="sv-SE"/>
              <a:t>(3) without help or influence from the developers.</a:t>
            </a:r>
            <a:endParaRPr/>
          </a:p>
          <a:p>
            <a:pPr indent="0" lvl="0" marL="0" rtl="0" algn="l">
              <a:spcBef>
                <a:spcPts val="0"/>
              </a:spcBef>
              <a:spcAft>
                <a:spcPts val="0"/>
              </a:spcAft>
              <a:buNone/>
            </a:pPr>
            <a:r>
              <a:rPr lang="sv-SE"/>
              <a:t>(4), such as something that keeps a video of their interactions or logs mouse and keyboard use. Timing should also be recorded so that the time to perform an action can be tracked.</a:t>
            </a:r>
            <a:endParaRPr/>
          </a:p>
          <a:p>
            <a:pPr indent="0" lvl="0" marL="0" rtl="0" algn="l">
              <a:spcBef>
                <a:spcPts val="0"/>
              </a:spcBef>
              <a:spcAft>
                <a:spcPts val="0"/>
              </a:spcAft>
              <a:buNone/>
            </a:pPr>
            <a:r>
              <a:rPr lang="sv-SE"/>
              <a:t>(5)</a:t>
            </a:r>
            <a:endParaRPr/>
          </a:p>
          <a:p>
            <a:pPr indent="0" lvl="0" marL="0" rtl="0" algn="l">
              <a:spcBef>
                <a:spcPts val="0"/>
              </a:spcBef>
              <a:spcAft>
                <a:spcPts val="0"/>
              </a:spcAft>
              <a:buNone/>
            </a:pPr>
            <a:r>
              <a:rPr lang="sv-SE"/>
              <a:t>This is a good time to (6)</a:t>
            </a:r>
            <a:endParaRPr/>
          </a:p>
          <a:p>
            <a:pPr indent="0" lvl="0" marL="0" rtl="0" algn="l">
              <a:spcBef>
                <a:spcPts val="0"/>
              </a:spcBef>
              <a:spcAft>
                <a:spcPts val="0"/>
              </a:spcAft>
              <a:buNone/>
            </a:pPr>
            <a:r>
              <a:rPr lang="sv-SE"/>
              <a:t>(7, go over each)</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6f2c94b9c0_0_16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f2c94b9c0_0_16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a:t>
            </a:r>
            <a:r>
              <a:rPr lang="sv-SE" sz="1100">
                <a:solidFill>
                  <a:srgbClr val="000000"/>
                </a:solidFill>
                <a:latin typeface="Arial"/>
                <a:ea typeface="Arial"/>
                <a:cs typeface="Arial"/>
                <a:sym typeface="Arial"/>
              </a:rPr>
              <a:t> minute break</a:t>
            </a:r>
            <a:endParaRPr/>
          </a:p>
        </p:txBody>
      </p:sp>
      <p:sp>
        <p:nvSpPr>
          <p:cNvPr id="495" name="Google Shape;495;g6f2c94b9c0_0_16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f2c94b9c0_0_1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f2c94b9c0_0_1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502" name="Google Shape;502;g6f2c94b9c0_0_1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6f2c94b9c0_0_14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f2c94b9c0_0_14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The point is that testing is not done when the software is released.</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f2c94b9c0_0_14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f2c94b9c0_0_14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The environment changes, so we change too. (read description). </a:t>
            </a:r>
            <a:endParaRPr>
              <a:solidFill>
                <a:schemeClr val="dk1"/>
              </a:solidFill>
            </a:endParaRPr>
          </a:p>
          <a:p>
            <a:pPr indent="0" lvl="0" marL="0" rtl="0" algn="l">
              <a:lnSpc>
                <a:spcPct val="120000"/>
              </a:lnSpc>
              <a:spcBef>
                <a:spcPts val="0"/>
              </a:spcBef>
              <a:spcAft>
                <a:spcPts val="0"/>
              </a:spcAft>
              <a:buNone/>
            </a:pPr>
            <a:r>
              <a:rPr lang="sv-SE">
                <a:solidFill>
                  <a:schemeClr val="dk1"/>
                </a:solidFill>
              </a:rPr>
              <a:t>- (read). The scale of these changes tends to be greater than the others - you’re adding entirely new functionality! And these may introduce new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 In practice, these categories aren’t completely distinct. You might mix all three in a new release. You might add new features to take advantage of environmental changes, you might fix bugs when you port to the new OS, etc</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f2c94b9c0_0_1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f2c94b9c0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(1-2) - even if we ignore loops, the number of paths can be near-infinite. Looking for d-u pairs is essentially the path coverage problem all over again, we would need to look at all paths to compute all pairs.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However, we don’t actually have to do it that way. If, instead, we consider the reaching definitions, we can simply track and (3)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6f2c94b9c0_0_1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6f2c94b9c0_0_1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maintenance is hard.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1-2) Don’t touch it. If you poke the system too hard, it will break. It’s fragile, and we don’t quite understand it, yet we keep bolting new patches onto it.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key to smooth (read last point)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6f2c94b9c0_0_14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f2c94b9c0_0_1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that lead to new failures. Sometimes even a tiny change might produce new faults. For example, adding a guard to a data structure to prevent a buffer overrun might cause a failure when that data structure is used in other contexts. Or, porting software to a new platform may expose a latent fault in code designed for a specific filesystem. </a:t>
            </a:r>
            <a:endParaRPr/>
          </a:p>
          <a:p>
            <a:pPr indent="0" lvl="0" marL="0" rtl="0" algn="l">
              <a:lnSpc>
                <a:spcPct val="115000"/>
              </a:lnSpc>
              <a:spcBef>
                <a:spcPts val="0"/>
              </a:spcBef>
              <a:spcAft>
                <a:spcPts val="0"/>
              </a:spcAft>
              <a:buNone/>
            </a:pPr>
            <a:r>
              <a:rPr lang="sv-SE"/>
              <a:t>(2-3)</a:t>
            </a:r>
            <a:endParaRPr/>
          </a:p>
          <a:p>
            <a:pPr indent="0" lvl="0" marL="0" rtl="0" algn="l">
              <a:lnSpc>
                <a:spcPct val="115000"/>
              </a:lnSpc>
              <a:spcBef>
                <a:spcPts val="0"/>
              </a:spcBef>
              <a:spcAft>
                <a:spcPts val="0"/>
              </a:spcAft>
              <a:buNone/>
            </a:pPr>
            <a:r>
              <a:rPr lang="sv-SE"/>
              <a:t>Good design techniques - document reviews, verification of code to specification, and refactoring - small-scale frequent design improvements - prevent regression. Then, the technique of (4)</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6f2c94b9c0_0_14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6f2c94b9c0_0_14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This is called the “retest all” scenario. You take all of the unit, integration, and system tests that you’ve built up and execute them each time you perform regression testing. Regression testing isn’t as simple as it sounds though. Even the retest all scenario raises several problems and costs. </a:t>
            </a:r>
            <a:endParaRPr/>
          </a:p>
          <a:p>
            <a:pPr indent="0" lvl="0" marL="0" rtl="0" algn="l">
              <a:lnSpc>
                <a:spcPct val="115000"/>
              </a:lnSpc>
              <a:spcBef>
                <a:spcPts val="0"/>
              </a:spcBef>
              <a:spcAft>
                <a:spcPts val="0"/>
              </a:spcAft>
              <a:buNone/>
            </a:pPr>
            <a:r>
              <a:rPr lang="sv-SE"/>
              <a:t>The first is when - (3-4)</a:t>
            </a:r>
            <a:endParaRPr/>
          </a:p>
          <a:p>
            <a:pPr indent="0" lvl="0" marL="0" rtl="0" algn="l">
              <a:lnSpc>
                <a:spcPct val="115000"/>
              </a:lnSpc>
              <a:spcBef>
                <a:spcPts val="0"/>
              </a:spcBef>
              <a:spcAft>
                <a:spcPts val="0"/>
              </a:spcAft>
              <a:buNone/>
            </a:pPr>
            <a:r>
              <a:rPr lang="sv-SE"/>
              <a:t>Then, (5-6)</a:t>
            </a:r>
            <a:endParaRPr/>
          </a:p>
          <a:p>
            <a:pPr indent="0" lvl="0" marL="0" rtl="0" algn="l">
              <a:lnSpc>
                <a:spcPct val="115000"/>
              </a:lnSpc>
              <a:spcBef>
                <a:spcPts val="0"/>
              </a:spcBef>
              <a:spcAft>
                <a:spcPts val="0"/>
              </a:spcAft>
              <a:buNone/>
            </a:pPr>
            <a:r>
              <a:rPr lang="sv-SE"/>
              <a:t>On a fundamental level, (7-9) - are some tests designed for features or interfaces - or even classes and methods - that no longer exist? Can they be executed without modification? Are they designed around requirements that have changed or been removed? These are non-trivial questions.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f2c94b9c0_0_145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f2c94b9c0_0_14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Just as code is maintained, your pool of test cases must be maintained as the system evolves. </a:t>
            </a:r>
            <a:endParaRPr/>
          </a:p>
          <a:p>
            <a:pPr indent="0" lvl="0" marL="0" rtl="0" algn="l">
              <a:lnSpc>
                <a:spcPct val="115000"/>
              </a:lnSpc>
              <a:spcBef>
                <a:spcPts val="0"/>
              </a:spcBef>
              <a:spcAft>
                <a:spcPts val="0"/>
              </a:spcAft>
              <a:buNone/>
            </a:pPr>
            <a:r>
              <a:rPr lang="sv-SE"/>
              <a:t>(2-3). If something was updated, you presumably update the tests as well, or wrote new tests. Tests that are no longer relevant should be removed.</a:t>
            </a:r>
            <a:endParaRPr/>
          </a:p>
          <a:p>
            <a:pPr indent="0" lvl="0" marL="0" rtl="0" algn="l">
              <a:lnSpc>
                <a:spcPct val="115000"/>
              </a:lnSpc>
              <a:spcBef>
                <a:spcPts val="0"/>
              </a:spcBef>
              <a:spcAft>
                <a:spcPts val="0"/>
              </a:spcAft>
              <a:buNone/>
            </a:pPr>
            <a:r>
              <a:rPr lang="sv-SE"/>
              <a:t>(4-7), having redundant tests does not reduce the effectiveness of testing, but they’re unlikely to reveal new faults either. They impact the cost-benefits trade-off. Especially in the case of regression, where we want a compact set of tests to re-execute. We remove obsolete tests, but keep redundant ones. They may still be useful - we just want to track the fact that they are redundant with respect to some testing goal.</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6f2c94b9c0_0_146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f2c94b9c0_0_14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Even after removing obsolete tests, (1). Executing all test cases may require hours or days of execution, it might require use of specialized test equipment in the case of cyber-physical systems, and this might be a task you need to perform often depending on when you choose to test changes. </a:t>
            </a:r>
            <a:endParaRPr/>
          </a:p>
          <a:p>
            <a:pPr indent="0" lvl="0" marL="0" rtl="0" algn="l">
              <a:lnSpc>
                <a:spcPct val="115000"/>
              </a:lnSpc>
              <a:spcBef>
                <a:spcPts val="0"/>
              </a:spcBef>
              <a:spcAft>
                <a:spcPts val="0"/>
              </a:spcAft>
              <a:buNone/>
            </a:pPr>
            <a:r>
              <a:rPr lang="sv-SE"/>
              <a:t>(2) when the system is changed.</a:t>
            </a:r>
            <a:endParaRPr/>
          </a:p>
          <a:p>
            <a:pPr indent="0" lvl="0" marL="0" rtl="0" algn="l">
              <a:lnSpc>
                <a:spcPct val="115000"/>
              </a:lnSpc>
              <a:spcBef>
                <a:spcPts val="0"/>
              </a:spcBef>
              <a:spcAft>
                <a:spcPts val="0"/>
              </a:spcAft>
              <a:buNone/>
            </a:pPr>
            <a:r>
              <a:rPr lang="sv-SE"/>
              <a:t>Changes only affect part of the system.</a:t>
            </a:r>
            <a:r>
              <a:rPr lang="sv-SE"/>
              <a:t> A test of file system code is probably not going to help expose faults introduced by updates to the window manager. </a:t>
            </a:r>
            <a:endParaRPr/>
          </a:p>
          <a:p>
            <a:pPr indent="0" lvl="0" marL="0" rtl="0" algn="l">
              <a:lnSpc>
                <a:spcPct val="115000"/>
              </a:lnSpc>
              <a:spcBef>
                <a:spcPts val="0"/>
              </a:spcBef>
              <a:spcAft>
                <a:spcPts val="0"/>
              </a:spcAft>
              <a:buNone/>
            </a:pPr>
            <a:r>
              <a:rPr lang="sv-SE"/>
              <a:t>(3-4) Weigh those tests higher than those unlikely to expose faults. (5-6)</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g6f2c94b9c0_0_14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6f2c94b9c0_0_14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(or likely to be affected by a change) (rest)</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f2c94b9c0_0_147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f2c94b9c0_0_14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take the good ol’ cgi_decode. We’ve made a couple of small changes between version 1 and version 2. </a:t>
            </a:r>
            <a:endParaRPr/>
          </a:p>
          <a:p>
            <a:pPr indent="0" lvl="0" marL="0" rtl="0" algn="l">
              <a:lnSpc>
                <a:spcPct val="115000"/>
              </a:lnSpc>
              <a:spcBef>
                <a:spcPts val="0"/>
              </a:spcBef>
              <a:spcAft>
                <a:spcPts val="0"/>
              </a:spcAft>
              <a:buNone/>
            </a:pPr>
            <a:r>
              <a:rPr lang="sv-SE"/>
              <a:t>In version 2, we’ve fixed handling of incorrect escape sequences. Version 1 read pase the end of the input buffer with bad input. Version 2 doesn’t. We’ve also added an additional check on malformed strings to see whether a string is ascii formatted.</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f2c94b9c0_0_14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f2c94b9c0_0_1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the CFG, we can mark what has changed in version 2. We want to keep track of not just the new or removed nodes and edges, but also lines of code in the nodes that have changed.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6f2c94b9c0_0_151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f2c94b9c0_0_15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say we had these 9 test cases previously. With a little bit of instrumentation, we can record the paths taken by these test cases and store that information for later. These are the paths over version 1 of the code, so they do not include the new nodes X, Y ,Z, W. Regression techniques look over both versions of the program and identify a subset of tests that traverse parts of the program that have been modified. If the path is impacted by new or removed edges or new, removed, or modified nodes, then it will be marked for re-execution. </a:t>
            </a:r>
            <a:endParaRPr/>
          </a:p>
          <a:p>
            <a:pPr indent="0" lvl="0" marL="0" rtl="0" algn="l">
              <a:lnSpc>
                <a:spcPct val="115000"/>
              </a:lnSpc>
              <a:spcBef>
                <a:spcPts val="0"/>
              </a:spcBef>
              <a:spcAft>
                <a:spcPts val="0"/>
              </a:spcAft>
              <a:buNone/>
            </a:pPr>
            <a:r>
              <a:rPr lang="sv-SE"/>
              <a:t>- (bring in) In this example (read). So, all tests except TC1. In this example, this technique isn’t very effective in the base case because modified statements impact almost all paths. </a:t>
            </a:r>
            <a:endParaRPr/>
          </a:p>
          <a:p>
            <a:pPr indent="0" lvl="0" marL="0" rtl="0" algn="l">
              <a:lnSpc>
                <a:spcPct val="115000"/>
              </a:lnSpc>
              <a:spcBef>
                <a:spcPts val="0"/>
              </a:spcBef>
              <a:spcAft>
                <a:spcPts val="0"/>
              </a:spcAft>
              <a:buNone/>
            </a:pPr>
            <a:r>
              <a:rPr lang="sv-SE"/>
              <a:t>- Another technique is to only consider (read) - so, in this case, nodes x and y. In this case we care aboput paths that traverse the edge between D and G. So, we would select test cases traversing those nodes. In this case, that’s tests 2,3,4,5,8, and 9. In this case, the size of the test suite to be re-executed is about two-thirds of the number of tests in the original suite.</a:t>
            </a:r>
            <a:endParaRPr/>
          </a:p>
          <a:p>
            <a:pPr indent="0" lvl="0" marL="0" rtl="0" algn="l">
              <a:lnSpc>
                <a:spcPct val="115000"/>
              </a:lnSpc>
              <a:spcBef>
                <a:spcPts val="0"/>
              </a:spcBef>
              <a:spcAft>
                <a:spcPts val="0"/>
              </a:spcAft>
              <a:buNone/>
            </a:pPr>
            <a:r>
              <a:rPr lang="sv-SE"/>
              <a:t>In general, this is an effective technique only whern the changes impact a relatively small subset of the paths of the original program. If everything is impacted, you should just rerun everything.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6f2c94b9c0_0_156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f2c94b9c0_0_1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f2c94b9c0_0_2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f2c94b9c0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Suppose (1) - (reaching defs) - that is, we look at the expression in n. We look at the variables being used, and we look at where they were defined (rest of 1). We can observe:</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(2-5)</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Google Shape;681;g6f2c94b9c0_0_1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6f2c94b9c0_0_1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this case, the new nodes add a number of DU pairs. By introducing new nodes into existing paths, we are also likely to impact existing pairs. We have new definitions for *dptr and ok, and in both cases, those could interrupt old DU pairs by adding a new definition in the path. So, we want to select tests that execute DU pairs from the old code likely to be gone or modified in the new version.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g6f2c94b9c0_0_160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6f2c94b9c0_0_16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These prioritization techniques can still select a large portion of the test suite to be re-executed. (1). </a:t>
            </a:r>
            <a:endParaRPr/>
          </a:p>
          <a:p>
            <a:pPr indent="0" lvl="0" marL="0" rtl="0" algn="l">
              <a:lnSpc>
                <a:spcPct val="115000"/>
              </a:lnSpc>
              <a:spcBef>
                <a:spcPts val="0"/>
              </a:spcBef>
              <a:spcAft>
                <a:spcPts val="0"/>
              </a:spcAft>
              <a:buNone/>
            </a:pPr>
            <a:r>
              <a:rPr lang="sv-SE"/>
              <a:t>(2-4)</a:t>
            </a:r>
            <a:endParaRPr/>
          </a:p>
          <a:p>
            <a:pPr indent="0" lvl="0" marL="0" rtl="0" algn="l">
              <a:lnSpc>
                <a:spcPct val="115000"/>
              </a:lnSpc>
              <a:spcBef>
                <a:spcPts val="0"/>
              </a:spcBef>
              <a:spcAft>
                <a:spcPts val="0"/>
              </a:spcAft>
              <a:buNone/>
            </a:pPr>
            <a:r>
              <a:rPr lang="sv-SE"/>
              <a:t>As the product evolves, high-priority test cases will be selected more often than low-priority test cases.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g6f2c94b9c0_0_161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6f2c94b9c0_0_1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Priorities can be assigned in a number of different ways. A simple strategy is to consider the history of test execution (3-4). This is often used to narrow the set chosen based on control flow paths affected by changes. It makes sure you eventually return to a test and try it again.</a:t>
            </a:r>
            <a:endParaRPr/>
          </a:p>
          <a:p>
            <a:pPr indent="0" lvl="0" marL="0" rtl="0" algn="l">
              <a:lnSpc>
                <a:spcPct val="115000"/>
              </a:lnSpc>
              <a:spcBef>
                <a:spcPts val="0"/>
              </a:spcBef>
              <a:spcAft>
                <a:spcPts val="0"/>
              </a:spcAft>
              <a:buNone/>
            </a:pPr>
            <a:r>
              <a:rPr lang="sv-SE"/>
              <a:t>Another history-based shcema involves predicting fault-finding usefulness. </a:t>
            </a:r>
            <a:endParaRPr/>
          </a:p>
          <a:p>
            <a:pPr indent="0" lvl="0" marL="0" rtl="0" algn="l">
              <a:lnSpc>
                <a:spcPct val="115000"/>
              </a:lnSpc>
              <a:spcBef>
                <a:spcPts val="0"/>
              </a:spcBef>
              <a:spcAft>
                <a:spcPts val="0"/>
              </a:spcAft>
              <a:buNone/>
            </a:pPr>
            <a:r>
              <a:rPr lang="sv-SE"/>
              <a:t>(7). The idea is that (8). Something with an issue (9), but might still have a few issues to be knocked out. So, make sure you pay attention to those areas.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5" name="Shape 735"/>
        <p:cNvGrpSpPr/>
        <p:nvPr/>
      </p:nvGrpSpPr>
      <p:grpSpPr>
        <a:xfrm>
          <a:off x="0" y="0"/>
          <a:ext cx="0" cy="0"/>
          <a:chOff x="0" y="0"/>
          <a:chExt cx="0" cy="0"/>
        </a:xfrm>
      </p:grpSpPr>
      <p:sp>
        <p:nvSpPr>
          <p:cNvPr id="736" name="Google Shape;736;g6f2c94b9c0_0_161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6f2c94b9c0_0_1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Structural coverage is another way to prioritize test cases. (go over)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2" name="Shape 742"/>
        <p:cNvGrpSpPr/>
        <p:nvPr/>
      </p:nvGrpSpPr>
      <p:grpSpPr>
        <a:xfrm>
          <a:off x="0" y="0"/>
          <a:ext cx="0" cy="0"/>
          <a:chOff x="0" y="0"/>
          <a:chExt cx="0" cy="0"/>
        </a:xfrm>
      </p:grpSpPr>
      <p:sp>
        <p:nvSpPr>
          <p:cNvPr id="743" name="Google Shape;743;g6f2c94b9c0_0_16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6f2c94b9c0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9" name="Shape 749"/>
        <p:cNvGrpSpPr/>
        <p:nvPr/>
      </p:nvGrpSpPr>
      <p:grpSpPr>
        <a:xfrm>
          <a:off x="0" y="0"/>
          <a:ext cx="0" cy="0"/>
          <a:chOff x="0" y="0"/>
          <a:chExt cx="0" cy="0"/>
        </a:xfrm>
      </p:grpSpPr>
      <p:sp>
        <p:nvSpPr>
          <p:cNvPr id="750" name="Google Shape;750;g6f2c94b9c0_0_17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6f2c94b9c0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g6f2c94b9c0_0_16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6f2c94b9c0_0_16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3" name="Shape 763"/>
        <p:cNvGrpSpPr/>
        <p:nvPr/>
      </p:nvGrpSpPr>
      <p:grpSpPr>
        <a:xfrm>
          <a:off x="0" y="0"/>
          <a:ext cx="0" cy="0"/>
          <a:chOff x="0" y="0"/>
          <a:chExt cx="0" cy="0"/>
        </a:xfrm>
      </p:grpSpPr>
      <p:sp>
        <p:nvSpPr>
          <p:cNvPr id="764" name="Google Shape;764;g6f2c94b9c0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6f2c94b9c0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6f2c94b9c0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f2c94b9c0_0_3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f2c94b9c0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In other words - (read)</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go through - (xa,ya,za generated)</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(xa and za are killed and replaced with xb and zb, ya is propagated)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(xa still there, ya and za are killed and replaced by yc and zc)</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(multiple reaching definitions from the two branches - that’s fine - still a def-use pair</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6f2c94b9c0_0_5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f2c94b9c0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formalize this computation with two equations describing how we merge together all definitions flowing in, and then produce the set that flows to all successor nodes.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(1) - the definitions that flow out from those predecessors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The set of definitions that reaches in is the union of the definitions reaching out from all predecessors of node n.</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(3) - just remember your set notation.</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f2c94b9c0_0_6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f2c94b9c0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The nice thing is that these reaching definitions can be calculated simply and efficiently by first initializing the reaching definitions at each node in the control-flow graph to an empty set and applying these equations repeatedly over each node until the results stabilize.  The repeat part is because you may not have processed all predecessors when you have computed definitions for a node.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sv-SE">
                <a:solidFill>
                  <a:schemeClr val="dk1"/>
                </a:solidFill>
              </a:rPr>
              <a:t>Stability is eventually guaranteed because these equations define a monotonic function over the finite lattice of possible sets of reaching definition - that is, the size of the set of reaching definitions  will always increase until stability - you cannot lose more definitions as time goes on.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Testing Near and Post-Release</a:t>
            </a:r>
            <a:endParaRPr sz="3000"/>
          </a:p>
          <a:p>
            <a:pPr indent="0" lvl="0" marL="0" rtl="0" algn="l">
              <a:spcBef>
                <a:spcPts val="0"/>
              </a:spcBef>
              <a:spcAft>
                <a:spcPts val="0"/>
              </a:spcAft>
              <a:buClr>
                <a:schemeClr val="lt1"/>
              </a:buClr>
              <a:buSzPts val="4000"/>
              <a:buNone/>
            </a:pPr>
            <a:r>
              <a:rPr lang="sv-SE" sz="2400"/>
              <a:t>(and completion of Data Flow Analysis)</a:t>
            </a:r>
            <a:endParaRPr sz="2400"/>
          </a:p>
          <a:p>
            <a:pPr indent="0" lvl="0" marL="0" rtl="0" algn="l">
              <a:lnSpc>
                <a:spcPct val="80000"/>
              </a:lnSpc>
              <a:spcBef>
                <a:spcPts val="0"/>
              </a:spcBef>
              <a:spcAft>
                <a:spcPts val="0"/>
              </a:spcAft>
              <a:buClr>
                <a:schemeClr val="lt1"/>
              </a:buClr>
              <a:buSzPts val="4000"/>
              <a:buNone/>
            </a:pPr>
            <a:r>
              <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Iterative Worklist Algorithm</a:t>
            </a:r>
            <a:endParaRPr/>
          </a:p>
        </p:txBody>
      </p:sp>
      <p:sp>
        <p:nvSpPr>
          <p:cNvPr id="237" name="Google Shape;237;p34"/>
          <p:cNvSpPr txBox="1"/>
          <p:nvPr>
            <p:ph idx="1" type="body"/>
          </p:nvPr>
        </p:nvSpPr>
        <p:spPr>
          <a:xfrm>
            <a:off x="468900" y="1282400"/>
            <a:ext cx="3590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Input:</a:t>
            </a:r>
            <a:endParaRPr sz="2400"/>
          </a:p>
          <a:p>
            <a:pPr indent="-355600" lvl="1" marL="914400" marR="0" rtl="0" algn="l">
              <a:lnSpc>
                <a:spcPct val="100000"/>
              </a:lnSpc>
              <a:spcBef>
                <a:spcPts val="0"/>
              </a:spcBef>
              <a:spcAft>
                <a:spcPts val="0"/>
              </a:spcAft>
              <a:buSzPts val="2000"/>
              <a:buChar char="•"/>
            </a:pPr>
            <a:r>
              <a:rPr lang="sv-SE" sz="2000"/>
              <a:t>A control flow graph G = (nodes, edges)</a:t>
            </a:r>
            <a:endParaRPr sz="2000"/>
          </a:p>
          <a:p>
            <a:pPr indent="-355600" lvl="1" marL="914400" marR="0" rtl="0" algn="l">
              <a:lnSpc>
                <a:spcPct val="100000"/>
              </a:lnSpc>
              <a:spcBef>
                <a:spcPts val="0"/>
              </a:spcBef>
              <a:spcAft>
                <a:spcPts val="0"/>
              </a:spcAft>
              <a:buSzPts val="2000"/>
              <a:buChar char="•"/>
            </a:pPr>
            <a:r>
              <a:rPr lang="sv-SE" sz="2000"/>
              <a:t>pred(n)</a:t>
            </a:r>
            <a:endParaRPr sz="2000"/>
          </a:p>
          <a:p>
            <a:pPr indent="-355600" lvl="1" marL="914400" marR="0" rtl="0" algn="l">
              <a:lnSpc>
                <a:spcPct val="100000"/>
              </a:lnSpc>
              <a:spcBef>
                <a:spcPts val="0"/>
              </a:spcBef>
              <a:spcAft>
                <a:spcPts val="0"/>
              </a:spcAft>
              <a:buSzPts val="2000"/>
              <a:buChar char="•"/>
            </a:pPr>
            <a:r>
              <a:rPr lang="sv-SE" sz="2000"/>
              <a:t>succ(n)</a:t>
            </a:r>
            <a:endParaRPr sz="2000"/>
          </a:p>
          <a:p>
            <a:pPr indent="-355600" lvl="1" marL="914400" marR="0" rtl="0" algn="l">
              <a:lnSpc>
                <a:spcPct val="100000"/>
              </a:lnSpc>
              <a:spcBef>
                <a:spcPts val="0"/>
              </a:spcBef>
              <a:spcAft>
                <a:spcPts val="0"/>
              </a:spcAft>
              <a:buSzPts val="2000"/>
              <a:buChar char="•"/>
            </a:pPr>
            <a:r>
              <a:rPr lang="sv-SE" sz="2000"/>
              <a:t>gen(n)</a:t>
            </a:r>
            <a:endParaRPr sz="2000"/>
          </a:p>
          <a:p>
            <a:pPr indent="-355600" lvl="1" marL="914400" marR="0" rtl="0" algn="l">
              <a:lnSpc>
                <a:spcPct val="100000"/>
              </a:lnSpc>
              <a:spcBef>
                <a:spcPts val="0"/>
              </a:spcBef>
              <a:spcAft>
                <a:spcPts val="0"/>
              </a:spcAft>
              <a:buSzPts val="2000"/>
              <a:buChar char="•"/>
            </a:pPr>
            <a:r>
              <a:rPr lang="sv-SE" sz="2000"/>
              <a:t>kill(n)</a:t>
            </a:r>
            <a:endParaRPr sz="2000"/>
          </a:p>
          <a:p>
            <a:pPr indent="-381000" lvl="0" marL="457200" marR="0" rtl="0" algn="l">
              <a:lnSpc>
                <a:spcPct val="100000"/>
              </a:lnSpc>
              <a:spcBef>
                <a:spcPts val="0"/>
              </a:spcBef>
              <a:spcAft>
                <a:spcPts val="0"/>
              </a:spcAft>
              <a:buSzPts val="2400"/>
              <a:buChar char="•"/>
            </a:pPr>
            <a:r>
              <a:rPr lang="sv-SE" sz="2400"/>
              <a:t>Output:</a:t>
            </a:r>
            <a:endParaRPr sz="2400"/>
          </a:p>
          <a:p>
            <a:pPr indent="-355600" lvl="1" marL="914400" marR="0" rtl="0" algn="l">
              <a:lnSpc>
                <a:spcPct val="100000"/>
              </a:lnSpc>
              <a:spcBef>
                <a:spcPts val="0"/>
              </a:spcBef>
              <a:spcAft>
                <a:spcPts val="0"/>
              </a:spcAft>
              <a:buSzPts val="2000"/>
              <a:buChar char="•"/>
            </a:pPr>
            <a:r>
              <a:rPr lang="sv-SE" sz="2000"/>
              <a:t>ReachIn(n)</a:t>
            </a:r>
            <a:endParaRPr sz="2000"/>
          </a:p>
        </p:txBody>
      </p:sp>
      <p:sp>
        <p:nvSpPr>
          <p:cNvPr id="238" name="Google Shape;238;p34"/>
          <p:cNvSpPr txBox="1"/>
          <p:nvPr>
            <p:ph idx="1" type="body"/>
          </p:nvPr>
        </p:nvSpPr>
        <p:spPr>
          <a:xfrm>
            <a:off x="3972125" y="1200150"/>
            <a:ext cx="47148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urier New"/>
                <a:ea typeface="Courier New"/>
                <a:cs typeface="Courier New"/>
                <a:sym typeface="Courier New"/>
              </a:rPr>
              <a:t>for(n ∈ nodes){</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ReachOut(n) =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workList = nodes;</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while(workList !=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n = a node from the workList;</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workList = workList \ {n};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oldVal = ReachOut(n);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ReachIn(n) = ⋃</a:t>
            </a:r>
            <a:r>
              <a:rPr baseline="-25000" lang="sv-SE" sz="1500">
                <a:latin typeface="Courier New"/>
                <a:ea typeface="Courier New"/>
                <a:cs typeface="Courier New"/>
                <a:sym typeface="Courier New"/>
              </a:rPr>
              <a:t>p∈pred(n)</a:t>
            </a:r>
            <a:r>
              <a:rPr lang="sv-SE" sz="1500">
                <a:latin typeface="Courier New"/>
                <a:ea typeface="Courier New"/>
                <a:cs typeface="Courier New"/>
                <a:sym typeface="Courier New"/>
              </a:rPr>
              <a:t> ReachOut(p);</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ReachOut(n) = (ReachIn(n) \ </a:t>
            </a:r>
            <a:br>
              <a:rPr lang="sv-SE" sz="1500">
                <a:latin typeface="Courier New"/>
                <a:ea typeface="Courier New"/>
                <a:cs typeface="Courier New"/>
                <a:sym typeface="Courier New"/>
              </a:rPr>
            </a:br>
            <a:r>
              <a:rPr lang="sv-SE" sz="1500">
                <a:latin typeface="Courier New"/>
                <a:ea typeface="Courier New"/>
                <a:cs typeface="Courier New"/>
                <a:sym typeface="Courier New"/>
              </a:rPr>
              <a:t>                    kill(n)) ⋃ gen(n);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if(ReachOut != oldVal){</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workList = workList ⋃ succ(n);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239" name="Google Shape;239;p34"/>
          <p:cNvSpPr/>
          <p:nvPr/>
        </p:nvSpPr>
        <p:spPr>
          <a:xfrm>
            <a:off x="875500" y="1325400"/>
            <a:ext cx="2837100" cy="7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solidFill>
                  <a:schemeClr val="dk1"/>
                </a:solidFill>
              </a:rPr>
              <a:t>Initialize the reaching definitions flowing out to an empty set.</a:t>
            </a:r>
            <a:endParaRPr sz="1800">
              <a:solidFill>
                <a:schemeClr val="dk1"/>
              </a:solidFill>
            </a:endParaRPr>
          </a:p>
        </p:txBody>
      </p:sp>
      <p:sp>
        <p:nvSpPr>
          <p:cNvPr id="240" name="Google Shape;240;p34"/>
          <p:cNvSpPr/>
          <p:nvPr/>
        </p:nvSpPr>
        <p:spPr>
          <a:xfrm>
            <a:off x="956700" y="1707206"/>
            <a:ext cx="28371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sv-SE" sz="1800">
                <a:solidFill>
                  <a:schemeClr val="dk1"/>
                </a:solidFill>
              </a:rPr>
              <a:t>Keep a </a:t>
            </a:r>
            <a:r>
              <a:rPr i="1" lang="sv-SE" sz="1800">
                <a:solidFill>
                  <a:schemeClr val="dk1"/>
                </a:solidFill>
              </a:rPr>
              <a:t>worklist</a:t>
            </a:r>
            <a:r>
              <a:rPr lang="sv-SE" sz="1800">
                <a:solidFill>
                  <a:schemeClr val="dk1"/>
                </a:solidFill>
              </a:rPr>
              <a:t> of nodes to be processed.</a:t>
            </a:r>
            <a:endParaRPr sz="1800"/>
          </a:p>
        </p:txBody>
      </p:sp>
      <p:sp>
        <p:nvSpPr>
          <p:cNvPr id="241" name="Google Shape;241;p34"/>
          <p:cNvSpPr/>
          <p:nvPr/>
        </p:nvSpPr>
        <p:spPr>
          <a:xfrm>
            <a:off x="1053975" y="2256279"/>
            <a:ext cx="2837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At each step remove an element from the </a:t>
            </a:r>
            <a:r>
              <a:rPr i="1" lang="sv-SE" sz="1800">
                <a:solidFill>
                  <a:schemeClr val="dk1"/>
                </a:solidFill>
              </a:rPr>
              <a:t>worklist</a:t>
            </a:r>
            <a:r>
              <a:rPr lang="sv-SE" sz="1800">
                <a:solidFill>
                  <a:schemeClr val="dk1"/>
                </a:solidFill>
              </a:rPr>
              <a:t> and process it.</a:t>
            </a:r>
            <a:endParaRPr sz="1800"/>
          </a:p>
        </p:txBody>
      </p:sp>
      <p:sp>
        <p:nvSpPr>
          <p:cNvPr id="242" name="Google Shape;242;p34"/>
          <p:cNvSpPr/>
          <p:nvPr/>
        </p:nvSpPr>
        <p:spPr>
          <a:xfrm>
            <a:off x="1135025" y="2796131"/>
            <a:ext cx="28371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Calculate the flow equations.</a:t>
            </a:r>
            <a:endParaRPr sz="1800"/>
          </a:p>
        </p:txBody>
      </p:sp>
      <p:sp>
        <p:nvSpPr>
          <p:cNvPr id="243" name="Google Shape;243;p34"/>
          <p:cNvSpPr/>
          <p:nvPr/>
        </p:nvSpPr>
        <p:spPr>
          <a:xfrm>
            <a:off x="635525" y="3783102"/>
            <a:ext cx="33366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If the recalculated value is different for the node add its successors to the worklist.</a:t>
            </a:r>
            <a:endParaRPr sz="1800">
              <a:solidFill>
                <a:schemeClr val="dk1"/>
              </a:solidFill>
            </a:endParaRPr>
          </a:p>
        </p:txBody>
      </p:sp>
      <p:sp>
        <p:nvSpPr>
          <p:cNvPr id="244" name="Google Shape;24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
                                        <p:tgtEl>
                                          <p:spTgt spid="240"/>
                                        </p:tgtEl>
                                      </p:cBhvr>
                                    </p:animEffect>
                                  </p:childTnLst>
                                </p:cTn>
                              </p:par>
                              <p:par>
                                <p:cTn fill="hold" nodeType="withEffect" presetClass="exit" presetID="10" presetSubtype="0">
                                  <p:stCondLst>
                                    <p:cond delay="0"/>
                                  </p:stCondLst>
                                  <p:childTnLst>
                                    <p:animEffect filter="fade" transition="out">
                                      <p:cBhvr>
                                        <p:cTn dur="1"/>
                                        <p:tgtEl>
                                          <p:spTgt spid="239"/>
                                        </p:tgtEl>
                                      </p:cBhvr>
                                    </p:animEffect>
                                    <p:set>
                                      <p:cBhvr>
                                        <p:cTn dur="1" fill="hold">
                                          <p:stCondLst>
                                            <p:cond delay="0"/>
                                          </p:stCondLst>
                                        </p:cTn>
                                        <p:tgtEl>
                                          <p:spTgt spid="2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
                                        <p:tgtEl>
                                          <p:spTgt spid="241"/>
                                        </p:tgtEl>
                                      </p:cBhvr>
                                    </p:animEffect>
                                  </p:childTnLst>
                                </p:cTn>
                              </p:par>
                              <p:par>
                                <p:cTn fill="hold" nodeType="withEffect" presetClass="exit" presetID="10" presetSubtype="0">
                                  <p:stCondLst>
                                    <p:cond delay="0"/>
                                  </p:stCondLst>
                                  <p:childTnLst>
                                    <p:animEffect filter="fade" transition="out">
                                      <p:cBhvr>
                                        <p:cTn dur="1"/>
                                        <p:tgtEl>
                                          <p:spTgt spid="240"/>
                                        </p:tgtEl>
                                      </p:cBhvr>
                                    </p:animEffect>
                                    <p:set>
                                      <p:cBhvr>
                                        <p:cTn dur="1" fill="hold">
                                          <p:stCondLst>
                                            <p:cond delay="0"/>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par>
                                <p:cTn fill="hold" nodeType="withEffect" presetClass="exit" presetID="10" presetSubtype="0">
                                  <p:stCondLst>
                                    <p:cond delay="0"/>
                                  </p:stCondLst>
                                  <p:childTnLst>
                                    <p:animEffect filter="fade" transition="out">
                                      <p:cBhvr>
                                        <p:cTn dur="1"/>
                                        <p:tgtEl>
                                          <p:spTgt spid="241"/>
                                        </p:tgtEl>
                                      </p:cBhvr>
                                    </p:animEffect>
                                    <p:set>
                                      <p:cBhvr>
                                        <p:cTn dur="1" fill="hold">
                                          <p:stCondLst>
                                            <p:cond delay="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par>
                                <p:cTn fill="hold" nodeType="withEffect" presetClass="exit" presetID="10" presetSubtype="0">
                                  <p:stCondLst>
                                    <p:cond delay="0"/>
                                  </p:stCondLst>
                                  <p:childTnLst>
                                    <p:animEffect filter="fade" transition="out">
                                      <p:cBhvr>
                                        <p:cTn dur="1"/>
                                        <p:tgtEl>
                                          <p:spTgt spid="242"/>
                                        </p:tgtEl>
                                      </p:cBhvr>
                                    </p:animEffect>
                                    <p:set>
                                      <p:cBhvr>
                                        <p:cTn dur="1" fill="hold">
                                          <p:stCondLst>
                                            <p:cond delay="0"/>
                                          </p:stCondLst>
                                        </p:cTn>
                                        <p:tgtEl>
                                          <p:spTgt spid="2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Can this algorithm work for other analyses?</a:t>
            </a:r>
            <a:endParaRPr sz="3000"/>
          </a:p>
        </p:txBody>
      </p:sp>
      <p:sp>
        <p:nvSpPr>
          <p:cNvPr id="250" name="Google Shape;25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ReachIn/ReachOut are flow equations.</a:t>
            </a:r>
            <a:endParaRPr/>
          </a:p>
          <a:p>
            <a:pPr indent="-368300" lvl="1" marL="914400" rtl="0" algn="l">
              <a:lnSpc>
                <a:spcPct val="120000"/>
              </a:lnSpc>
              <a:spcBef>
                <a:spcPts val="0"/>
              </a:spcBef>
              <a:spcAft>
                <a:spcPts val="0"/>
              </a:spcAft>
              <a:buSzPts val="2200"/>
              <a:buChar char="•"/>
            </a:pPr>
            <a:r>
              <a:rPr lang="sv-SE"/>
              <a:t>They describe passing information over a graph.</a:t>
            </a:r>
            <a:endParaRPr/>
          </a:p>
          <a:p>
            <a:pPr indent="-368300" lvl="1" marL="914400" rtl="0" algn="l">
              <a:lnSpc>
                <a:spcPct val="120000"/>
              </a:lnSpc>
              <a:spcBef>
                <a:spcPts val="0"/>
              </a:spcBef>
              <a:spcAft>
                <a:spcPts val="0"/>
              </a:spcAft>
              <a:buSzPts val="2200"/>
              <a:buChar char="•"/>
            </a:pPr>
            <a:r>
              <a:rPr lang="sv-SE"/>
              <a:t>Many other program analyses follow a common pattern.</a:t>
            </a:r>
            <a:endParaRPr/>
          </a:p>
          <a:p>
            <a:pPr indent="-393700" lvl="0" marL="457200" rtl="0" algn="l">
              <a:lnSpc>
                <a:spcPct val="120000"/>
              </a:lnSpc>
              <a:spcBef>
                <a:spcPts val="0"/>
              </a:spcBef>
              <a:spcAft>
                <a:spcPts val="0"/>
              </a:spcAft>
              <a:buSzPts val="2600"/>
              <a:buChar char="•"/>
            </a:pPr>
            <a:r>
              <a:rPr lang="sv-SE"/>
              <a:t>Initialize-Repeat-Until-Stable Algorithm</a:t>
            </a:r>
            <a:endParaRPr/>
          </a:p>
          <a:p>
            <a:pPr indent="-368300" lvl="1" marL="914400" rtl="0" algn="l">
              <a:lnSpc>
                <a:spcPct val="120000"/>
              </a:lnSpc>
              <a:spcBef>
                <a:spcPts val="0"/>
              </a:spcBef>
              <a:spcAft>
                <a:spcPts val="0"/>
              </a:spcAft>
              <a:buSzPts val="2200"/>
              <a:buChar char="•"/>
            </a:pPr>
            <a:r>
              <a:rPr lang="sv-SE"/>
              <a:t>Would work for any set of flow equations as long as the constraints for convergence are satisfied.</a:t>
            </a:r>
            <a:endParaRPr/>
          </a:p>
          <a:p>
            <a:pPr indent="-419100" lvl="0" marL="457200" marR="0" rtl="0" algn="l">
              <a:lnSpc>
                <a:spcPct val="120000"/>
              </a:lnSpc>
              <a:spcBef>
                <a:spcPts val="0"/>
              </a:spcBef>
              <a:spcAft>
                <a:spcPts val="0"/>
              </a:spcAft>
              <a:buSzPts val="3000"/>
              <a:buFont typeface="Arial"/>
              <a:buChar char="•"/>
            </a:pPr>
            <a:r>
              <a:rPr lang="sv-SE"/>
              <a:t>Another problem - expression availability.</a:t>
            </a:r>
            <a:endParaRPr/>
          </a:p>
        </p:txBody>
      </p:sp>
      <p:sp>
        <p:nvSpPr>
          <p:cNvPr id="251" name="Google Shape;25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Available Expressions</a:t>
            </a:r>
            <a:endParaRPr/>
          </a:p>
        </p:txBody>
      </p:sp>
      <p:sp>
        <p:nvSpPr>
          <p:cNvPr id="257" name="Google Shape;257;p36"/>
          <p:cNvSpPr txBox="1"/>
          <p:nvPr>
            <p:ph idx="1" type="body"/>
          </p:nvPr>
        </p:nvSpPr>
        <p:spPr>
          <a:xfrm>
            <a:off x="468900" y="1198125"/>
            <a:ext cx="8217900" cy="35646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When can the value of a subexpression be saved and reused rather than recomputed?</a:t>
            </a:r>
            <a:endParaRPr/>
          </a:p>
          <a:p>
            <a:pPr indent="-406400" lvl="1" marL="914400" marR="0" rtl="0" algn="l">
              <a:lnSpc>
                <a:spcPct val="100000"/>
              </a:lnSpc>
              <a:spcBef>
                <a:spcPts val="0"/>
              </a:spcBef>
              <a:spcAft>
                <a:spcPts val="0"/>
              </a:spcAft>
              <a:buSzPts val="2800"/>
              <a:buChar char="•"/>
            </a:pPr>
            <a:r>
              <a:rPr lang="sv-SE"/>
              <a:t>Classic data-flow analysis, often used in compiler.</a:t>
            </a:r>
            <a:endParaRPr/>
          </a:p>
          <a:p>
            <a:pPr indent="-393700" lvl="0" marL="457200" marR="0" rtl="0" algn="l">
              <a:lnSpc>
                <a:spcPct val="100000"/>
              </a:lnSpc>
              <a:spcBef>
                <a:spcPts val="0"/>
              </a:spcBef>
              <a:spcAft>
                <a:spcPts val="0"/>
              </a:spcAft>
              <a:buSzPts val="2600"/>
              <a:buChar char="•"/>
            </a:pPr>
            <a:r>
              <a:rPr lang="sv-SE"/>
              <a:t>Can be defined in terms of paths in a CFG.</a:t>
            </a:r>
            <a:endParaRPr/>
          </a:p>
          <a:p>
            <a:pPr indent="-393700" lvl="0" marL="457200" marR="0" rtl="0" algn="l">
              <a:lnSpc>
                <a:spcPct val="100000"/>
              </a:lnSpc>
              <a:spcBef>
                <a:spcPts val="0"/>
              </a:spcBef>
              <a:spcAft>
                <a:spcPts val="0"/>
              </a:spcAft>
              <a:buSzPts val="2600"/>
              <a:buChar char="•"/>
            </a:pPr>
            <a:r>
              <a:rPr lang="sv-SE"/>
              <a:t>An expression is </a:t>
            </a:r>
            <a:r>
              <a:rPr b="1" i="1" lang="sv-SE"/>
              <a:t>available</a:t>
            </a:r>
            <a:r>
              <a:rPr lang="sv-SE"/>
              <a:t> if - for all paths through the CFG - the expression has been computed and not later modified.</a:t>
            </a:r>
            <a:endParaRPr/>
          </a:p>
          <a:p>
            <a:pPr indent="-368300" lvl="1" marL="914400" marR="0" rtl="0" algn="l">
              <a:lnSpc>
                <a:spcPct val="100000"/>
              </a:lnSpc>
              <a:spcBef>
                <a:spcPts val="0"/>
              </a:spcBef>
              <a:spcAft>
                <a:spcPts val="0"/>
              </a:spcAft>
              <a:buSzPts val="2200"/>
              <a:buChar char="•"/>
            </a:pPr>
            <a:r>
              <a:rPr lang="sv-SE"/>
              <a:t>Expression is </a:t>
            </a:r>
            <a:r>
              <a:rPr i="1" lang="sv-SE"/>
              <a:t>generated</a:t>
            </a:r>
            <a:r>
              <a:rPr lang="sv-SE"/>
              <a:t> when computed.</a:t>
            </a:r>
            <a:endParaRPr/>
          </a:p>
          <a:p>
            <a:pPr indent="-368300" lvl="1" marL="914400" marR="0" rtl="0" algn="l">
              <a:lnSpc>
                <a:spcPct val="100000"/>
              </a:lnSpc>
              <a:spcBef>
                <a:spcPts val="0"/>
              </a:spcBef>
              <a:spcAft>
                <a:spcPts val="0"/>
              </a:spcAft>
              <a:buSzPts val="2200"/>
              <a:buChar char="•"/>
            </a:pPr>
            <a:r>
              <a:rPr lang="sv-SE"/>
              <a:t>… and </a:t>
            </a:r>
            <a:r>
              <a:rPr i="1" lang="sv-SE"/>
              <a:t>killed</a:t>
            </a:r>
            <a:r>
              <a:rPr lang="sv-SE"/>
              <a:t> when any part of it is redefined.</a:t>
            </a:r>
            <a:endParaRPr/>
          </a:p>
        </p:txBody>
      </p:sp>
      <p:sp>
        <p:nvSpPr>
          <p:cNvPr id="258" name="Google Shape;25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Available Expressions</a:t>
            </a:r>
            <a:endParaRPr/>
          </a:p>
        </p:txBody>
      </p:sp>
      <p:sp>
        <p:nvSpPr>
          <p:cNvPr id="264" name="Google Shape;264;p37"/>
          <p:cNvSpPr txBox="1"/>
          <p:nvPr>
            <p:ph idx="1" type="body"/>
          </p:nvPr>
        </p:nvSpPr>
        <p:spPr>
          <a:xfrm>
            <a:off x="468900" y="1202650"/>
            <a:ext cx="8217900" cy="35601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Like with reaching, availability can be described using flow equations.</a:t>
            </a:r>
            <a:endParaRPr/>
          </a:p>
          <a:p>
            <a:pPr indent="-393700" lvl="0" marL="457200" marR="0" rtl="0" algn="l">
              <a:lnSpc>
                <a:spcPct val="100000"/>
              </a:lnSpc>
              <a:spcBef>
                <a:spcPts val="0"/>
              </a:spcBef>
              <a:spcAft>
                <a:spcPts val="0"/>
              </a:spcAft>
              <a:buSzPts val="2600"/>
              <a:buChar char="•"/>
            </a:pPr>
            <a:r>
              <a:rPr lang="sv-SE"/>
              <a:t>The expressions that become available (gen set) and cease to be available (kill set) can be computed simply.</a:t>
            </a:r>
            <a:endParaRPr/>
          </a:p>
          <a:p>
            <a:pPr indent="-393700" lvl="0" marL="457200" marR="0" rtl="0" algn="l">
              <a:lnSpc>
                <a:spcPct val="100000"/>
              </a:lnSpc>
              <a:spcBef>
                <a:spcPts val="0"/>
              </a:spcBef>
              <a:spcAft>
                <a:spcPts val="0"/>
              </a:spcAft>
              <a:buSzPts val="2600"/>
              <a:buChar char="•"/>
            </a:pPr>
            <a:r>
              <a:rPr lang="sv-SE"/>
              <a:t>Flow equations:</a:t>
            </a:r>
            <a:endParaRPr/>
          </a:p>
          <a:p>
            <a:pPr indent="-368300" lvl="1" marL="914400" rtl="0" algn="l">
              <a:spcBef>
                <a:spcPts val="600"/>
              </a:spcBef>
              <a:spcAft>
                <a:spcPts val="0"/>
              </a:spcAft>
              <a:buSzPts val="2200"/>
              <a:buChar char="•"/>
            </a:pPr>
            <a:r>
              <a:rPr lang="sv-SE"/>
              <a:t>AvailIn(n) = ⋂</a:t>
            </a:r>
            <a:r>
              <a:rPr baseline="-25000" lang="sv-SE"/>
              <a:t>p∈pred(n)</a:t>
            </a:r>
            <a:r>
              <a:rPr lang="sv-SE"/>
              <a:t> AvailOut(p)</a:t>
            </a:r>
            <a:br>
              <a:rPr lang="sv-SE"/>
            </a:br>
            <a:endParaRPr/>
          </a:p>
          <a:p>
            <a:pPr indent="-368300" lvl="1" marL="914400" rtl="0" algn="l">
              <a:spcBef>
                <a:spcPts val="600"/>
              </a:spcBef>
              <a:spcAft>
                <a:spcPts val="0"/>
              </a:spcAft>
              <a:buSzPts val="2200"/>
              <a:buChar char="•"/>
            </a:pPr>
            <a:r>
              <a:rPr lang="sv-SE"/>
              <a:t>AvailOut(n) = (AvailIn(n) \ kill(n)) ⋃ gen(n)</a:t>
            </a:r>
            <a:endParaRPr/>
          </a:p>
        </p:txBody>
      </p:sp>
      <p:sp>
        <p:nvSpPr>
          <p:cNvPr id="265" name="Google Shape;26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Iterative Worklist Algorithm</a:t>
            </a:r>
            <a:endParaRPr/>
          </a:p>
        </p:txBody>
      </p:sp>
      <p:sp>
        <p:nvSpPr>
          <p:cNvPr id="271" name="Google Shape;271;p38"/>
          <p:cNvSpPr txBox="1"/>
          <p:nvPr>
            <p:ph idx="1" type="body"/>
          </p:nvPr>
        </p:nvSpPr>
        <p:spPr>
          <a:xfrm>
            <a:off x="468899" y="1282400"/>
            <a:ext cx="3257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Input:</a:t>
            </a:r>
            <a:endParaRPr sz="2400"/>
          </a:p>
          <a:p>
            <a:pPr indent="-355600" lvl="1" marL="914400" marR="0" rtl="0" algn="l">
              <a:lnSpc>
                <a:spcPct val="100000"/>
              </a:lnSpc>
              <a:spcBef>
                <a:spcPts val="0"/>
              </a:spcBef>
              <a:spcAft>
                <a:spcPts val="0"/>
              </a:spcAft>
              <a:buSzPts val="2000"/>
              <a:buChar char="•"/>
            </a:pPr>
            <a:r>
              <a:rPr lang="sv-SE" sz="2000"/>
              <a:t>A control flow graph G = (nodes, edges)</a:t>
            </a:r>
            <a:endParaRPr sz="2000"/>
          </a:p>
          <a:p>
            <a:pPr indent="-355600" lvl="1" marL="914400" marR="0" rtl="0" algn="l">
              <a:lnSpc>
                <a:spcPct val="100000"/>
              </a:lnSpc>
              <a:spcBef>
                <a:spcPts val="0"/>
              </a:spcBef>
              <a:spcAft>
                <a:spcPts val="0"/>
              </a:spcAft>
              <a:buSzPts val="2000"/>
              <a:buChar char="•"/>
            </a:pPr>
            <a:r>
              <a:rPr lang="sv-SE" sz="2000"/>
              <a:t>pred(n)</a:t>
            </a:r>
            <a:endParaRPr sz="2000"/>
          </a:p>
          <a:p>
            <a:pPr indent="-355600" lvl="1" marL="914400" marR="0" rtl="0" algn="l">
              <a:lnSpc>
                <a:spcPct val="100000"/>
              </a:lnSpc>
              <a:spcBef>
                <a:spcPts val="0"/>
              </a:spcBef>
              <a:spcAft>
                <a:spcPts val="0"/>
              </a:spcAft>
              <a:buSzPts val="2000"/>
              <a:buChar char="•"/>
            </a:pPr>
            <a:r>
              <a:rPr lang="sv-SE" sz="2000"/>
              <a:t>succ(n)</a:t>
            </a:r>
            <a:endParaRPr sz="2000"/>
          </a:p>
          <a:p>
            <a:pPr indent="-355600" lvl="1" marL="914400" marR="0" rtl="0" algn="l">
              <a:lnSpc>
                <a:spcPct val="100000"/>
              </a:lnSpc>
              <a:spcBef>
                <a:spcPts val="0"/>
              </a:spcBef>
              <a:spcAft>
                <a:spcPts val="0"/>
              </a:spcAft>
              <a:buSzPts val="2000"/>
              <a:buChar char="•"/>
            </a:pPr>
            <a:r>
              <a:rPr lang="sv-SE" sz="2000"/>
              <a:t>gen(n)</a:t>
            </a:r>
            <a:endParaRPr sz="2000"/>
          </a:p>
          <a:p>
            <a:pPr indent="-355600" lvl="1" marL="914400" marR="0" rtl="0" algn="l">
              <a:lnSpc>
                <a:spcPct val="100000"/>
              </a:lnSpc>
              <a:spcBef>
                <a:spcPts val="0"/>
              </a:spcBef>
              <a:spcAft>
                <a:spcPts val="0"/>
              </a:spcAft>
              <a:buSzPts val="2000"/>
              <a:buChar char="•"/>
            </a:pPr>
            <a:r>
              <a:rPr lang="sv-SE" sz="2000"/>
              <a:t>kill(n)</a:t>
            </a:r>
            <a:endParaRPr sz="2000"/>
          </a:p>
          <a:p>
            <a:pPr indent="-381000" lvl="0" marL="457200" marR="0" rtl="0" algn="l">
              <a:lnSpc>
                <a:spcPct val="100000"/>
              </a:lnSpc>
              <a:spcBef>
                <a:spcPts val="0"/>
              </a:spcBef>
              <a:spcAft>
                <a:spcPts val="0"/>
              </a:spcAft>
              <a:buSzPts val="2400"/>
              <a:buChar char="•"/>
            </a:pPr>
            <a:r>
              <a:rPr lang="sv-SE" sz="2400"/>
              <a:t>Output:</a:t>
            </a:r>
            <a:endParaRPr sz="2400"/>
          </a:p>
          <a:p>
            <a:pPr indent="-355600" lvl="1" marL="914400" marR="0" rtl="0" algn="l">
              <a:lnSpc>
                <a:spcPct val="100000"/>
              </a:lnSpc>
              <a:spcBef>
                <a:spcPts val="0"/>
              </a:spcBef>
              <a:spcAft>
                <a:spcPts val="0"/>
              </a:spcAft>
              <a:buSzPts val="2000"/>
              <a:buChar char="•"/>
            </a:pPr>
            <a:r>
              <a:rPr lang="sv-SE" sz="2000"/>
              <a:t>AvailIn(n)</a:t>
            </a:r>
            <a:endParaRPr sz="2000"/>
          </a:p>
        </p:txBody>
      </p:sp>
      <p:sp>
        <p:nvSpPr>
          <p:cNvPr id="272" name="Google Shape;272;p38"/>
          <p:cNvSpPr txBox="1"/>
          <p:nvPr>
            <p:ph idx="1" type="body"/>
          </p:nvPr>
        </p:nvSpPr>
        <p:spPr>
          <a:xfrm>
            <a:off x="3680300" y="1200150"/>
            <a:ext cx="5006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nsolas"/>
                <a:ea typeface="Consolas"/>
                <a:cs typeface="Consolas"/>
                <a:sym typeface="Consolas"/>
              </a:rPr>
              <a:t>for(n ∈ nodes){</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r>
              <a:rPr b="1" lang="sv-SE" sz="1500">
                <a:latin typeface="Consolas"/>
                <a:ea typeface="Consolas"/>
                <a:cs typeface="Consolas"/>
                <a:sym typeface="Consolas"/>
              </a:rPr>
              <a:t>AvailOut(n) = set of all expressions </a:t>
            </a:r>
            <a:br>
              <a:rPr b="1" lang="sv-SE" sz="1500">
                <a:latin typeface="Consolas"/>
                <a:ea typeface="Consolas"/>
                <a:cs typeface="Consolas"/>
                <a:sym typeface="Consolas"/>
              </a:rPr>
            </a:br>
            <a:r>
              <a:rPr b="1" lang="sv-SE" sz="1500">
                <a:latin typeface="Consolas"/>
                <a:ea typeface="Consolas"/>
                <a:cs typeface="Consolas"/>
                <a:sym typeface="Consolas"/>
              </a:rPr>
              <a:t>    defined anywhere;</a:t>
            </a:r>
            <a:endParaRPr b="1"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workList = nodes;</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while(workList != {}){</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n = a node from the workList;</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workList = workList \ {n};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oldVal = AvailOut(n);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r>
              <a:rPr b="1" lang="sv-SE" sz="1500">
                <a:latin typeface="Consolas"/>
                <a:ea typeface="Consolas"/>
                <a:cs typeface="Consolas"/>
                <a:sym typeface="Consolas"/>
              </a:rPr>
              <a:t>AvailIn(n) = ⋂</a:t>
            </a:r>
            <a:r>
              <a:rPr b="1" baseline="-25000" lang="sv-SE" sz="1500">
                <a:latin typeface="Consolas"/>
                <a:ea typeface="Consolas"/>
                <a:cs typeface="Consolas"/>
                <a:sym typeface="Consolas"/>
              </a:rPr>
              <a:t>p∈pred(n)</a:t>
            </a:r>
            <a:r>
              <a:rPr b="1" lang="sv-SE" sz="1500">
                <a:latin typeface="Consolas"/>
                <a:ea typeface="Consolas"/>
                <a:cs typeface="Consolas"/>
                <a:sym typeface="Consolas"/>
              </a:rPr>
              <a:t> AvailOut(p)</a:t>
            </a:r>
            <a:endParaRPr b="1" sz="1500">
              <a:latin typeface="Consolas"/>
              <a:ea typeface="Consolas"/>
              <a:cs typeface="Consolas"/>
              <a:sym typeface="Consolas"/>
            </a:endParaRPr>
          </a:p>
          <a:p>
            <a:pPr indent="0" lvl="0" marL="0" rtl="0" algn="l">
              <a:spcBef>
                <a:spcPts val="0"/>
              </a:spcBef>
              <a:spcAft>
                <a:spcPts val="0"/>
              </a:spcAft>
              <a:buNone/>
            </a:pPr>
            <a:r>
              <a:rPr b="1" lang="sv-SE" sz="1500">
                <a:latin typeface="Consolas"/>
                <a:ea typeface="Consolas"/>
                <a:cs typeface="Consolas"/>
                <a:sym typeface="Consolas"/>
              </a:rPr>
              <a:t>	AvailOut(n) = (AvailIn(n) \ kill(n)) ⋃ </a:t>
            </a:r>
            <a:br>
              <a:rPr b="1" lang="sv-SE" sz="1500">
                <a:latin typeface="Consolas"/>
                <a:ea typeface="Consolas"/>
                <a:cs typeface="Consolas"/>
                <a:sym typeface="Consolas"/>
              </a:rPr>
            </a:br>
            <a:r>
              <a:rPr b="1" lang="sv-SE" sz="1500">
                <a:latin typeface="Consolas"/>
                <a:ea typeface="Consolas"/>
                <a:cs typeface="Consolas"/>
                <a:sym typeface="Consolas"/>
              </a:rPr>
              <a:t>                   gen(n);</a:t>
            </a:r>
            <a:endParaRPr b="1"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if(AvailOut != oldVal){</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workList = workList ⋃ succ(n);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p:txBody>
      </p:sp>
      <p:sp>
        <p:nvSpPr>
          <p:cNvPr id="273" name="Google Shape;27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Types</a:t>
            </a:r>
            <a:endParaRPr/>
          </a:p>
        </p:txBody>
      </p:sp>
      <p:sp>
        <p:nvSpPr>
          <p:cNvPr id="279" name="Google Shape;279;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Both reaching definitions and expression availability are calculated on the CFG in the direction of program execution.</a:t>
            </a:r>
            <a:endParaRPr/>
          </a:p>
          <a:p>
            <a:pPr indent="-368300" lvl="1" marL="914400" marR="0" rtl="0" algn="l">
              <a:lnSpc>
                <a:spcPct val="100000"/>
              </a:lnSpc>
              <a:spcBef>
                <a:spcPts val="0"/>
              </a:spcBef>
              <a:spcAft>
                <a:spcPts val="0"/>
              </a:spcAft>
              <a:buSzPts val="2200"/>
              <a:buChar char="•"/>
            </a:pPr>
            <a:r>
              <a:rPr lang="sv-SE"/>
              <a:t>They are </a:t>
            </a:r>
            <a:r>
              <a:rPr i="1" lang="sv-SE"/>
              <a:t>forward</a:t>
            </a:r>
            <a:r>
              <a:rPr lang="sv-SE"/>
              <a:t> analyses.</a:t>
            </a:r>
            <a:endParaRPr/>
          </a:p>
          <a:p>
            <a:pPr indent="-368300" lvl="1" marL="914400" marR="0" rtl="0" algn="l">
              <a:lnSpc>
                <a:spcPct val="100000"/>
              </a:lnSpc>
              <a:spcBef>
                <a:spcPts val="0"/>
              </a:spcBef>
              <a:spcAft>
                <a:spcPts val="0"/>
              </a:spcAft>
              <a:buSzPts val="2200"/>
              <a:buChar char="•"/>
            </a:pPr>
            <a:r>
              <a:rPr lang="sv-SE"/>
              <a:t>Other analyses backtrack from exit to entrance (backwards analyses).</a:t>
            </a:r>
            <a:endParaRPr/>
          </a:p>
        </p:txBody>
      </p:sp>
      <p:sp>
        <p:nvSpPr>
          <p:cNvPr id="280" name="Google Shape;28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Types</a:t>
            </a:r>
            <a:endParaRPr/>
          </a:p>
        </p:txBody>
      </p:sp>
      <p:sp>
        <p:nvSpPr>
          <p:cNvPr id="286" name="Google Shape;28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Definitions can reach across </a:t>
            </a:r>
            <a:r>
              <a:rPr i="1" lang="sv-SE"/>
              <a:t>any path</a:t>
            </a:r>
            <a:r>
              <a:rPr lang="sv-SE"/>
              <a:t>.</a:t>
            </a:r>
            <a:endParaRPr/>
          </a:p>
          <a:p>
            <a:pPr indent="-368300" lvl="1" marL="914400" marR="0" rtl="0" algn="l">
              <a:lnSpc>
                <a:spcPct val="100000"/>
              </a:lnSpc>
              <a:spcBef>
                <a:spcPts val="0"/>
              </a:spcBef>
              <a:spcAft>
                <a:spcPts val="0"/>
              </a:spcAft>
              <a:buSzPts val="2200"/>
              <a:buChar char="•"/>
            </a:pPr>
            <a:r>
              <a:rPr lang="sv-SE"/>
              <a:t>The in-flow equation uses a union.</a:t>
            </a:r>
            <a:endParaRPr/>
          </a:p>
          <a:p>
            <a:pPr indent="-368300" lvl="1" marL="914400" marR="0" rtl="0" algn="l">
              <a:lnSpc>
                <a:spcPct val="100000"/>
              </a:lnSpc>
              <a:spcBef>
                <a:spcPts val="0"/>
              </a:spcBef>
              <a:spcAft>
                <a:spcPts val="0"/>
              </a:spcAft>
              <a:buSzPts val="2200"/>
              <a:buChar char="•"/>
            </a:pPr>
            <a:r>
              <a:rPr lang="sv-SE"/>
              <a:t>This is a </a:t>
            </a:r>
            <a:r>
              <a:rPr i="1" lang="sv-SE"/>
              <a:t>forward</a:t>
            </a:r>
            <a:r>
              <a:rPr lang="sv-SE"/>
              <a:t>, </a:t>
            </a:r>
            <a:r>
              <a:rPr i="1" lang="sv-SE"/>
              <a:t>any-path</a:t>
            </a:r>
            <a:r>
              <a:rPr lang="sv-SE"/>
              <a:t> analysis.</a:t>
            </a:r>
            <a:endParaRPr/>
          </a:p>
          <a:p>
            <a:pPr indent="-393700" lvl="0" marL="457200" marR="0" rtl="0" algn="l">
              <a:lnSpc>
                <a:spcPct val="100000"/>
              </a:lnSpc>
              <a:spcBef>
                <a:spcPts val="0"/>
              </a:spcBef>
              <a:spcAft>
                <a:spcPts val="0"/>
              </a:spcAft>
              <a:buSzPts val="2600"/>
              <a:buChar char="•"/>
            </a:pPr>
            <a:r>
              <a:rPr lang="sv-SE"/>
              <a:t>Expressions must be available on </a:t>
            </a:r>
            <a:r>
              <a:rPr i="1" lang="sv-SE"/>
              <a:t>all paths</a:t>
            </a:r>
            <a:r>
              <a:rPr lang="sv-SE"/>
              <a:t>.</a:t>
            </a:r>
            <a:endParaRPr/>
          </a:p>
          <a:p>
            <a:pPr indent="-368300" lvl="1" marL="914400" marR="0" rtl="0" algn="l">
              <a:lnSpc>
                <a:spcPct val="100000"/>
              </a:lnSpc>
              <a:spcBef>
                <a:spcPts val="0"/>
              </a:spcBef>
              <a:spcAft>
                <a:spcPts val="0"/>
              </a:spcAft>
              <a:buSzPts val="2200"/>
              <a:buChar char="•"/>
            </a:pPr>
            <a:r>
              <a:rPr lang="sv-SE"/>
              <a:t>The in-flow equation uses an intersection. </a:t>
            </a:r>
            <a:endParaRPr/>
          </a:p>
          <a:p>
            <a:pPr indent="-368300" lvl="1" marL="914400" marR="0" rtl="0" algn="l">
              <a:lnSpc>
                <a:spcPct val="100000"/>
              </a:lnSpc>
              <a:spcBef>
                <a:spcPts val="0"/>
              </a:spcBef>
              <a:spcAft>
                <a:spcPts val="0"/>
              </a:spcAft>
              <a:buSzPts val="2200"/>
              <a:buChar char="•"/>
            </a:pPr>
            <a:r>
              <a:rPr lang="sv-SE"/>
              <a:t>This is a </a:t>
            </a:r>
            <a:r>
              <a:rPr i="1" lang="sv-SE"/>
              <a:t>forward, all-paths</a:t>
            </a:r>
            <a:r>
              <a:rPr lang="sv-SE"/>
              <a:t> analysis.</a:t>
            </a:r>
            <a:endParaRPr/>
          </a:p>
        </p:txBody>
      </p:sp>
      <p:sp>
        <p:nvSpPr>
          <p:cNvPr id="287" name="Google Shape;28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Forward, All-Paths Analyses</a:t>
            </a:r>
            <a:endParaRPr/>
          </a:p>
        </p:txBody>
      </p:sp>
      <p:sp>
        <p:nvSpPr>
          <p:cNvPr id="293" name="Google Shape;293;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Encode properties as tokens that are generated when they become true, then killed when they become false. </a:t>
            </a:r>
            <a:endParaRPr/>
          </a:p>
          <a:p>
            <a:pPr indent="-368300" lvl="1" marL="914400" marR="0" rtl="0" algn="l">
              <a:lnSpc>
                <a:spcPct val="100000"/>
              </a:lnSpc>
              <a:spcBef>
                <a:spcPts val="0"/>
              </a:spcBef>
              <a:spcAft>
                <a:spcPts val="0"/>
              </a:spcAft>
              <a:buSzPts val="2200"/>
              <a:buChar char="•"/>
            </a:pPr>
            <a:r>
              <a:rPr lang="sv-SE"/>
              <a:t>The tokens are “used” when evaluated.</a:t>
            </a:r>
            <a:endParaRPr/>
          </a:p>
          <a:p>
            <a:pPr indent="-393700" lvl="0" marL="457200" marR="0" rtl="0" algn="l">
              <a:lnSpc>
                <a:spcPct val="100000"/>
              </a:lnSpc>
              <a:spcBef>
                <a:spcPts val="0"/>
              </a:spcBef>
              <a:spcAft>
                <a:spcPts val="0"/>
              </a:spcAft>
              <a:buSzPts val="2600"/>
              <a:buChar char="•"/>
            </a:pPr>
            <a:r>
              <a:rPr lang="sv-SE"/>
              <a:t>Can evaluate properties of the form:</a:t>
            </a:r>
            <a:endParaRPr/>
          </a:p>
          <a:p>
            <a:pPr indent="-368300" lvl="1" marL="914400" marR="0" rtl="0" algn="l">
              <a:lnSpc>
                <a:spcPct val="100000"/>
              </a:lnSpc>
              <a:spcBef>
                <a:spcPts val="0"/>
              </a:spcBef>
              <a:spcAft>
                <a:spcPts val="0"/>
              </a:spcAft>
              <a:buSzPts val="2200"/>
              <a:buChar char="•"/>
            </a:pPr>
            <a:r>
              <a:rPr lang="sv-SE"/>
              <a:t>“G occurs on all execution paths leading to U, and there is no intervening occurrence of K between G and U.”</a:t>
            </a:r>
            <a:endParaRPr/>
          </a:p>
          <a:p>
            <a:pPr indent="-368300" lvl="1" marL="914400" rtl="0" algn="l">
              <a:lnSpc>
                <a:spcPct val="91800"/>
              </a:lnSpc>
              <a:spcBef>
                <a:spcPts val="0"/>
              </a:spcBef>
              <a:spcAft>
                <a:spcPts val="0"/>
              </a:spcAft>
              <a:buSzPts val="2200"/>
              <a:buChar char="•"/>
            </a:pPr>
            <a:r>
              <a:rPr lang="sv-SE">
                <a:highlight>
                  <a:srgbClr val="FFFFFF"/>
                </a:highlight>
              </a:rPr>
              <a:t>Variable initialization check: </a:t>
            </a:r>
            <a:endParaRPr>
              <a:highlight>
                <a:srgbClr val="FFFFFF"/>
              </a:highlight>
            </a:endParaRPr>
          </a:p>
          <a:p>
            <a:pPr indent="-342900" lvl="2" marL="1371600" rtl="0" algn="l">
              <a:lnSpc>
                <a:spcPct val="91800"/>
              </a:lnSpc>
              <a:spcBef>
                <a:spcPts val="0"/>
              </a:spcBef>
              <a:spcAft>
                <a:spcPts val="0"/>
              </a:spcAft>
              <a:buSzPts val="1800"/>
              <a:buChar char="•"/>
            </a:pPr>
            <a:r>
              <a:rPr lang="sv-SE">
                <a:highlight>
                  <a:srgbClr val="FFFFFF"/>
                </a:highlight>
              </a:rPr>
              <a:t>G = variable-is-initialized, U = variable-is-used</a:t>
            </a:r>
            <a:endParaRPr>
              <a:highlight>
                <a:srgbClr val="FFFFFF"/>
              </a:highlight>
            </a:endParaRPr>
          </a:p>
          <a:p>
            <a:pPr indent="-342900" lvl="2" marL="1371600" rtl="0" algn="l">
              <a:lnSpc>
                <a:spcPct val="91800"/>
              </a:lnSpc>
              <a:spcBef>
                <a:spcPts val="0"/>
              </a:spcBef>
              <a:spcAft>
                <a:spcPts val="0"/>
              </a:spcAft>
              <a:buSzPts val="1800"/>
              <a:buChar char="•"/>
            </a:pPr>
            <a:r>
              <a:rPr lang="sv-SE">
                <a:highlight>
                  <a:srgbClr val="FFFFFF"/>
                </a:highlight>
              </a:rPr>
              <a:t>K = </a:t>
            </a:r>
            <a:r>
              <a:rPr i="1" lang="sv-SE">
                <a:highlight>
                  <a:srgbClr val="FFFFFF"/>
                </a:highlight>
              </a:rPr>
              <a:t>variable-is-uninitialized </a:t>
            </a:r>
            <a:r>
              <a:rPr lang="sv-SE">
                <a:highlight>
                  <a:srgbClr val="FFFFFF"/>
                </a:highlight>
              </a:rPr>
              <a:t>(kill set is empty)</a:t>
            </a:r>
            <a:endParaRPr/>
          </a:p>
        </p:txBody>
      </p:sp>
      <p:sp>
        <p:nvSpPr>
          <p:cNvPr id="294" name="Google Shape;29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 Analysis - Live Variables</a:t>
            </a:r>
            <a:endParaRPr/>
          </a:p>
        </p:txBody>
      </p:sp>
      <p:sp>
        <p:nvSpPr>
          <p:cNvPr id="300" name="Google Shape;300;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Tokens can flow backwards as well.</a:t>
            </a:r>
            <a:endParaRPr/>
          </a:p>
          <a:p>
            <a:pPr indent="-393700" lvl="0" marL="457200" marR="0" rtl="0" algn="l">
              <a:lnSpc>
                <a:spcPct val="100000"/>
              </a:lnSpc>
              <a:spcBef>
                <a:spcPts val="0"/>
              </a:spcBef>
              <a:spcAft>
                <a:spcPts val="0"/>
              </a:spcAft>
              <a:buSzPts val="2600"/>
              <a:buChar char="•"/>
            </a:pPr>
            <a:r>
              <a:rPr lang="sv-SE"/>
              <a:t>Backward analyses are used to examine what happens </a:t>
            </a:r>
            <a:r>
              <a:rPr i="1" lang="sv-SE"/>
              <a:t>after </a:t>
            </a:r>
            <a:r>
              <a:rPr lang="sv-SE"/>
              <a:t>an event of interest.</a:t>
            </a:r>
            <a:endParaRPr/>
          </a:p>
          <a:p>
            <a:pPr indent="-393700" lvl="0" marL="457200" marR="0" rtl="0" algn="l">
              <a:lnSpc>
                <a:spcPct val="100000"/>
              </a:lnSpc>
              <a:spcBef>
                <a:spcPts val="0"/>
              </a:spcBef>
              <a:spcAft>
                <a:spcPts val="0"/>
              </a:spcAft>
              <a:buSzPts val="2600"/>
              <a:buChar char="•"/>
            </a:pPr>
            <a:r>
              <a:rPr lang="sv-SE"/>
              <a:t>“Live Variables” - analysis to determine whether the value held in a variable may be used.</a:t>
            </a:r>
            <a:endParaRPr/>
          </a:p>
          <a:p>
            <a:pPr indent="-368300" lvl="1" marL="914400" marR="0" rtl="0" algn="l">
              <a:lnSpc>
                <a:spcPct val="100000"/>
              </a:lnSpc>
              <a:spcBef>
                <a:spcPts val="0"/>
              </a:spcBef>
              <a:spcAft>
                <a:spcPts val="0"/>
              </a:spcAft>
              <a:buSzPts val="2200"/>
              <a:buChar char="•"/>
            </a:pPr>
            <a:r>
              <a:rPr lang="sv-SE"/>
              <a:t>A variable may be considered live if there is any possible execution path where it is used.</a:t>
            </a:r>
            <a:endParaRPr/>
          </a:p>
        </p:txBody>
      </p:sp>
      <p:sp>
        <p:nvSpPr>
          <p:cNvPr id="301" name="Google Shape;30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Live Variables</a:t>
            </a:r>
            <a:endParaRPr/>
          </a:p>
        </p:txBody>
      </p:sp>
      <p:sp>
        <p:nvSpPr>
          <p:cNvPr id="307" name="Google Shape;30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A variable is live if its current value may be used before it is changed.</a:t>
            </a:r>
            <a:endParaRPr/>
          </a:p>
          <a:p>
            <a:pPr indent="-393700" lvl="0" marL="457200" marR="0" rtl="0" algn="l">
              <a:lnSpc>
                <a:spcPct val="100000"/>
              </a:lnSpc>
              <a:spcBef>
                <a:spcPts val="0"/>
              </a:spcBef>
              <a:spcAft>
                <a:spcPts val="0"/>
              </a:spcAft>
              <a:buSzPts val="2600"/>
              <a:buChar char="•"/>
            </a:pPr>
            <a:r>
              <a:rPr lang="sv-SE"/>
              <a:t>Can be expressed as flow equations.</a:t>
            </a:r>
            <a:endParaRPr/>
          </a:p>
          <a:p>
            <a:pPr indent="-368300" lvl="1" marL="914400" rtl="0" algn="l">
              <a:spcBef>
                <a:spcPts val="600"/>
              </a:spcBef>
              <a:spcAft>
                <a:spcPts val="0"/>
              </a:spcAft>
              <a:buSzPts val="2200"/>
              <a:buChar char="•"/>
            </a:pPr>
            <a:r>
              <a:rPr lang="sv-SE"/>
              <a:t>LiveIn(n) = ⋃</a:t>
            </a:r>
            <a:r>
              <a:rPr baseline="-25000" lang="sv-SE"/>
              <a:t>p∈succ(n)</a:t>
            </a:r>
            <a:r>
              <a:rPr lang="sv-SE"/>
              <a:t> LiveOut(p)</a:t>
            </a:r>
            <a:br>
              <a:rPr lang="sv-SE"/>
            </a:br>
            <a:endParaRPr/>
          </a:p>
          <a:p>
            <a:pPr indent="-342900" lvl="2" marL="1371600" rtl="0" algn="l">
              <a:spcBef>
                <a:spcPts val="600"/>
              </a:spcBef>
              <a:spcAft>
                <a:spcPts val="0"/>
              </a:spcAft>
              <a:buSzPts val="1800"/>
              <a:buChar char="•"/>
            </a:pPr>
            <a:r>
              <a:rPr lang="sv-SE"/>
              <a:t>Calculated on successors, not predecessors. </a:t>
            </a:r>
            <a:endParaRPr/>
          </a:p>
          <a:p>
            <a:pPr indent="-368300" lvl="1" marL="914400" rtl="0" algn="l">
              <a:spcBef>
                <a:spcPts val="600"/>
              </a:spcBef>
              <a:spcAft>
                <a:spcPts val="0"/>
              </a:spcAft>
              <a:buSzPts val="2200"/>
              <a:buChar char="•"/>
            </a:pPr>
            <a:r>
              <a:rPr lang="sv-SE"/>
              <a:t>LiveOut(n) = (LiveIn(n) \ kill(n)) ⋃ gen(n)</a:t>
            </a:r>
            <a:endParaRPr/>
          </a:p>
          <a:p>
            <a:pPr indent="-393700" lvl="0" marL="457200" marR="0" rtl="0" algn="l">
              <a:lnSpc>
                <a:spcPct val="100000"/>
              </a:lnSpc>
              <a:spcBef>
                <a:spcPts val="0"/>
              </a:spcBef>
              <a:spcAft>
                <a:spcPts val="0"/>
              </a:spcAft>
              <a:buSzPts val="2600"/>
              <a:buChar char="•"/>
            </a:pPr>
            <a:r>
              <a:rPr lang="sv-SE"/>
              <a:t>Worklist algorithm can still be used, just using successors instead of predecessors. </a:t>
            </a:r>
            <a:endParaRPr/>
          </a:p>
        </p:txBody>
      </p:sp>
      <p:sp>
        <p:nvSpPr>
          <p:cNvPr id="308" name="Google Shape;30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4" name="Google Shape;154;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5" name="Google Shape;155;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7" name="Google Shape;157;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Finish Data Flow Analysis (from last time)</a:t>
            </a:r>
            <a:endParaRPr/>
          </a:p>
          <a:p>
            <a:pPr indent="-393700" lvl="0" marL="457200" rtl="0" algn="l">
              <a:lnSpc>
                <a:spcPct val="90000"/>
              </a:lnSpc>
              <a:spcBef>
                <a:spcPts val="0"/>
              </a:spcBef>
              <a:spcAft>
                <a:spcPts val="0"/>
              </a:spcAft>
              <a:buSzPts val="2600"/>
              <a:buChar char="•"/>
            </a:pPr>
            <a:r>
              <a:rPr lang="sv-SE"/>
              <a:t>Testing activities as we near release (and after):</a:t>
            </a:r>
            <a:endParaRPr/>
          </a:p>
          <a:p>
            <a:pPr indent="-368300" lvl="1" marL="914400" rtl="0" algn="l">
              <a:lnSpc>
                <a:spcPct val="90000"/>
              </a:lnSpc>
              <a:spcBef>
                <a:spcPts val="0"/>
              </a:spcBef>
              <a:spcAft>
                <a:spcPts val="0"/>
              </a:spcAft>
              <a:buSzPts val="2200"/>
              <a:buChar char="•"/>
            </a:pPr>
            <a:r>
              <a:rPr lang="sv-SE"/>
              <a:t>Acceptance Testing: Giving users the system</a:t>
            </a:r>
            <a:endParaRPr/>
          </a:p>
          <a:p>
            <a:pPr indent="-368300" lvl="1" marL="914400" rtl="0" algn="l">
              <a:lnSpc>
                <a:spcPct val="90000"/>
              </a:lnSpc>
              <a:spcBef>
                <a:spcPts val="0"/>
              </a:spcBef>
              <a:spcAft>
                <a:spcPts val="0"/>
              </a:spcAft>
              <a:buSzPts val="2200"/>
              <a:buChar char="•"/>
            </a:pPr>
            <a:r>
              <a:rPr lang="sv-SE"/>
              <a:t>Regression Testing: Ensuring re-designed code still works.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Backwards, Any-Paths Analyses</a:t>
            </a:r>
            <a:endParaRPr/>
          </a:p>
        </p:txBody>
      </p:sp>
      <p:sp>
        <p:nvSpPr>
          <p:cNvPr id="314" name="Google Shape;31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General pattern for backwards, any-path:</a:t>
            </a:r>
            <a:endParaRPr/>
          </a:p>
          <a:p>
            <a:pPr indent="-368300" lvl="1" marL="914400" marR="0" rtl="0" algn="l">
              <a:lnSpc>
                <a:spcPct val="100000"/>
              </a:lnSpc>
              <a:spcBef>
                <a:spcPts val="0"/>
              </a:spcBef>
              <a:spcAft>
                <a:spcPts val="0"/>
              </a:spcAft>
              <a:buSzPts val="2200"/>
              <a:buChar char="•"/>
            </a:pPr>
            <a:r>
              <a:rPr lang="sv-SE"/>
              <a:t>“After D occurs, there is at least one execution path on which G occurs with no intervening occurrence of K.”</a:t>
            </a:r>
            <a:endParaRPr/>
          </a:p>
          <a:p>
            <a:pPr indent="-342900" lvl="2" marL="1371600" marR="0" rtl="0" algn="l">
              <a:lnSpc>
                <a:spcPct val="100000"/>
              </a:lnSpc>
              <a:spcBef>
                <a:spcPts val="0"/>
              </a:spcBef>
              <a:spcAft>
                <a:spcPts val="0"/>
              </a:spcAft>
              <a:buSzPts val="1800"/>
              <a:buChar char="•"/>
            </a:pPr>
            <a:r>
              <a:rPr lang="sv-SE"/>
              <a:t>D indicates a property of interest. G is when it becomes true. K is when it becomes false.</a:t>
            </a:r>
            <a:endParaRPr/>
          </a:p>
          <a:p>
            <a:pPr indent="-342900" lvl="2" marL="1371600" marR="0" rtl="0" algn="l">
              <a:lnSpc>
                <a:spcPct val="100000"/>
              </a:lnSpc>
              <a:spcBef>
                <a:spcPts val="0"/>
              </a:spcBef>
              <a:spcAft>
                <a:spcPts val="0"/>
              </a:spcAft>
              <a:buSzPts val="1800"/>
              <a:buChar char="•"/>
            </a:pPr>
            <a:r>
              <a:rPr lang="sv-SE"/>
              <a:t>Useless definition check, D = variable-is-assigned, G = variable-is-used, K = variable-is-reassigned.</a:t>
            </a:r>
            <a:endParaRPr/>
          </a:p>
        </p:txBody>
      </p:sp>
      <p:sp>
        <p:nvSpPr>
          <p:cNvPr id="315" name="Google Shape;31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Backwards, All-Paths Analyses</a:t>
            </a:r>
            <a:endParaRPr/>
          </a:p>
        </p:txBody>
      </p:sp>
      <p:sp>
        <p:nvSpPr>
          <p:cNvPr id="321" name="Google Shape;321;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Check for a property that must inevitably become true.</a:t>
            </a:r>
            <a:endParaRPr/>
          </a:p>
          <a:p>
            <a:pPr indent="-393700" lvl="0" marL="457200" marR="0" rtl="0" algn="l">
              <a:lnSpc>
                <a:spcPct val="100000"/>
              </a:lnSpc>
              <a:spcBef>
                <a:spcPts val="0"/>
              </a:spcBef>
              <a:spcAft>
                <a:spcPts val="0"/>
              </a:spcAft>
              <a:buSzPts val="2600"/>
              <a:buChar char="•"/>
            </a:pPr>
            <a:r>
              <a:rPr lang="sv-SE"/>
              <a:t>General pattern for backwards, all-path:</a:t>
            </a:r>
            <a:endParaRPr/>
          </a:p>
          <a:p>
            <a:pPr indent="-368300" lvl="1" marL="914400" marR="0" rtl="0" algn="l">
              <a:lnSpc>
                <a:spcPct val="100000"/>
              </a:lnSpc>
              <a:spcBef>
                <a:spcPts val="0"/>
              </a:spcBef>
              <a:spcAft>
                <a:spcPts val="0"/>
              </a:spcAft>
              <a:buSzPts val="2200"/>
              <a:buChar char="•"/>
            </a:pPr>
            <a:r>
              <a:rPr lang="sv-SE"/>
              <a:t>“After D occurs, G always occurs with no intervening occurrence of K.”</a:t>
            </a:r>
            <a:endParaRPr/>
          </a:p>
          <a:p>
            <a:pPr indent="-368300" lvl="1" marL="914400" marR="0" rtl="0" algn="l">
              <a:lnSpc>
                <a:spcPct val="100000"/>
              </a:lnSpc>
              <a:spcBef>
                <a:spcPts val="0"/>
              </a:spcBef>
              <a:spcAft>
                <a:spcPts val="0"/>
              </a:spcAft>
              <a:buSzPts val="2200"/>
              <a:buChar char="•"/>
            </a:pPr>
            <a:r>
              <a:rPr lang="sv-SE"/>
              <a:t>Informally, “D inevitably leads to G before K”</a:t>
            </a:r>
            <a:endParaRPr/>
          </a:p>
          <a:p>
            <a:pPr indent="-342900" lvl="2" marL="1371600" marR="0" rtl="0" algn="l">
              <a:lnSpc>
                <a:spcPct val="100000"/>
              </a:lnSpc>
              <a:spcBef>
                <a:spcPts val="0"/>
              </a:spcBef>
              <a:spcAft>
                <a:spcPts val="0"/>
              </a:spcAft>
              <a:buSzPts val="1800"/>
              <a:buChar char="•"/>
            </a:pPr>
            <a:r>
              <a:rPr lang="sv-SE"/>
              <a:t>D indicates a property of interest. G is when it becomes true. K is when it becomes false.</a:t>
            </a:r>
            <a:endParaRPr/>
          </a:p>
          <a:p>
            <a:pPr indent="-342900" lvl="2" marL="1371600" marR="0" rtl="0" algn="l">
              <a:lnSpc>
                <a:spcPct val="100000"/>
              </a:lnSpc>
              <a:spcBef>
                <a:spcPts val="0"/>
              </a:spcBef>
              <a:spcAft>
                <a:spcPts val="0"/>
              </a:spcAft>
              <a:buSzPts val="1800"/>
              <a:buChar char="•"/>
            </a:pPr>
            <a:r>
              <a:rPr lang="sv-SE"/>
              <a:t>Ensure interrupts are reenabled, files are closed, etc.</a:t>
            </a:r>
            <a:endParaRPr/>
          </a:p>
        </p:txBody>
      </p:sp>
      <p:sp>
        <p:nvSpPr>
          <p:cNvPr id="322" name="Google Shape;32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Classifications</a:t>
            </a:r>
            <a:endParaRPr/>
          </a:p>
        </p:txBody>
      </p:sp>
      <p:graphicFrame>
        <p:nvGraphicFramePr>
          <p:cNvPr id="328" name="Google Shape;328;p46"/>
          <p:cNvGraphicFramePr/>
          <p:nvPr/>
        </p:nvGraphicFramePr>
        <p:xfrm>
          <a:off x="952500" y="1254263"/>
          <a:ext cx="3000000" cy="3000000"/>
        </p:xfrm>
        <a:graphic>
          <a:graphicData uri="http://schemas.openxmlformats.org/drawingml/2006/table">
            <a:tbl>
              <a:tblPr>
                <a:noFill/>
                <a:tableStyleId>{B7CD9454-05E9-4C2C-B4E8-A6BB50AA06B3}</a:tableStyleId>
              </a:tblPr>
              <a:tblGrid>
                <a:gridCol w="2413000"/>
                <a:gridCol w="2413000"/>
                <a:gridCol w="2413000"/>
              </a:tblGrid>
              <a:tr h="285750">
                <a:tc>
                  <a:txBody>
                    <a:bodyPr/>
                    <a:lstStyle/>
                    <a:p>
                      <a:pPr indent="0" lvl="0" marL="0" rtl="0" algn="l">
                        <a:spcBef>
                          <a:spcPts val="0"/>
                        </a:spcBef>
                        <a:spcAft>
                          <a:spcPts val="0"/>
                        </a:spcAft>
                        <a:buNone/>
                      </a:pPr>
                      <a:r>
                        <a:t/>
                      </a:r>
                      <a:endParaRPr sz="1500"/>
                    </a:p>
                  </a:txBody>
                  <a:tcPr marT="68575" marB="68575" marR="91425" marL="91425"/>
                </a:tc>
                <a:tc>
                  <a:txBody>
                    <a:bodyPr/>
                    <a:lstStyle/>
                    <a:p>
                      <a:pPr indent="0" lvl="0" marL="0" rtl="0" algn="l">
                        <a:spcBef>
                          <a:spcPts val="0"/>
                        </a:spcBef>
                        <a:spcAft>
                          <a:spcPts val="0"/>
                        </a:spcAft>
                        <a:buNone/>
                      </a:pPr>
                      <a:r>
                        <a:rPr b="1" lang="sv-SE" sz="1500"/>
                        <a:t>Any-Paths</a:t>
                      </a:r>
                      <a:endParaRPr b="1" sz="1500"/>
                    </a:p>
                  </a:txBody>
                  <a:tcPr marT="68575" marB="68575" marR="91425" marL="91425"/>
                </a:tc>
                <a:tc>
                  <a:txBody>
                    <a:bodyPr/>
                    <a:lstStyle/>
                    <a:p>
                      <a:pPr indent="0" lvl="0" marL="0" rtl="0" algn="l">
                        <a:spcBef>
                          <a:spcPts val="0"/>
                        </a:spcBef>
                        <a:spcAft>
                          <a:spcPts val="0"/>
                        </a:spcAft>
                        <a:buNone/>
                      </a:pPr>
                      <a:r>
                        <a:rPr b="1" lang="sv-SE" sz="1500"/>
                        <a:t>All-Paths</a:t>
                      </a:r>
                      <a:endParaRPr b="1" sz="1500"/>
                    </a:p>
                  </a:txBody>
                  <a:tcPr marT="68575" marB="68575" marR="91425" marL="91425"/>
                </a:tc>
              </a:tr>
              <a:tr h="285750">
                <a:tc>
                  <a:txBody>
                    <a:bodyPr/>
                    <a:lstStyle/>
                    <a:p>
                      <a:pPr indent="0" lvl="0" marL="0" rtl="0" algn="l">
                        <a:spcBef>
                          <a:spcPts val="0"/>
                        </a:spcBef>
                        <a:spcAft>
                          <a:spcPts val="0"/>
                        </a:spcAft>
                        <a:buNone/>
                      </a:pPr>
                      <a:r>
                        <a:rPr b="1" lang="sv-SE" sz="1500"/>
                        <a:t>Forward (pred)</a:t>
                      </a:r>
                      <a:endParaRPr b="1"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Reach</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None/>
                      </a:pPr>
                      <a:r>
                        <a:rPr i="1" lang="sv-SE" sz="1500">
                          <a:solidFill>
                            <a:schemeClr val="dk1"/>
                          </a:solidFill>
                          <a:highlight>
                            <a:srgbClr val="FFFFFF"/>
                          </a:highlight>
                        </a:rPr>
                        <a:t>U </a:t>
                      </a:r>
                      <a:r>
                        <a:rPr lang="sv-SE" sz="1500">
                          <a:solidFill>
                            <a:schemeClr val="dk1"/>
                          </a:solidFill>
                          <a:highlight>
                            <a:srgbClr val="FFFFFF"/>
                          </a:highlight>
                        </a:rPr>
                        <a:t>may be preceded by G without an intervening </a:t>
                      </a:r>
                      <a:r>
                        <a:rPr i="1" lang="sv-SE" sz="1500">
                          <a:solidFill>
                            <a:schemeClr val="dk1"/>
                          </a:solidFill>
                          <a:highlight>
                            <a:srgbClr val="FFFFFF"/>
                          </a:highlight>
                        </a:rPr>
                        <a:t>K</a:t>
                      </a:r>
                      <a:endParaRPr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Avail</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None/>
                      </a:pPr>
                      <a:r>
                        <a:rPr i="1" lang="sv-SE" sz="1500">
                          <a:solidFill>
                            <a:schemeClr val="dk1"/>
                          </a:solidFill>
                          <a:highlight>
                            <a:srgbClr val="FFFFFF"/>
                          </a:highlight>
                        </a:rPr>
                        <a:t>U </a:t>
                      </a:r>
                      <a:r>
                        <a:rPr lang="sv-SE" sz="1500">
                          <a:solidFill>
                            <a:schemeClr val="dk1"/>
                          </a:solidFill>
                          <a:highlight>
                            <a:srgbClr val="FFFFFF"/>
                          </a:highlight>
                        </a:rPr>
                        <a:t>is always preceded by G without an intervening </a:t>
                      </a:r>
                      <a:r>
                        <a:rPr i="1" lang="sv-SE" sz="1500">
                          <a:solidFill>
                            <a:schemeClr val="dk1"/>
                          </a:solidFill>
                          <a:highlight>
                            <a:srgbClr val="FFFFFF"/>
                          </a:highlight>
                        </a:rPr>
                        <a:t>K</a:t>
                      </a:r>
                      <a:endParaRPr sz="1500"/>
                    </a:p>
                  </a:txBody>
                  <a:tcPr marT="68575" marB="68575" marR="91425" marL="91425"/>
                </a:tc>
              </a:tr>
              <a:tr h="285750">
                <a:tc>
                  <a:txBody>
                    <a:bodyPr/>
                    <a:lstStyle/>
                    <a:p>
                      <a:pPr indent="0" lvl="0" marL="0" rtl="0" algn="l">
                        <a:spcBef>
                          <a:spcPts val="0"/>
                        </a:spcBef>
                        <a:spcAft>
                          <a:spcPts val="0"/>
                        </a:spcAft>
                        <a:buNone/>
                      </a:pPr>
                      <a:r>
                        <a:rPr b="1" lang="sv-SE" sz="1500"/>
                        <a:t>Backward (succ)</a:t>
                      </a:r>
                      <a:endParaRPr b="1"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Live</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rPr i="1" lang="sv-SE" sz="1500">
                          <a:solidFill>
                            <a:schemeClr val="dk1"/>
                          </a:solidFill>
                          <a:highlight>
                            <a:srgbClr val="FFFFFF"/>
                          </a:highlight>
                        </a:rPr>
                        <a:t>D </a:t>
                      </a:r>
                      <a:r>
                        <a:rPr lang="sv-SE" sz="1500">
                          <a:solidFill>
                            <a:schemeClr val="dk1"/>
                          </a:solidFill>
                          <a:highlight>
                            <a:srgbClr val="FFFFFF"/>
                          </a:highlight>
                        </a:rPr>
                        <a:t>may lead to </a:t>
                      </a:r>
                      <a:r>
                        <a:rPr i="1" lang="sv-SE" sz="1500">
                          <a:solidFill>
                            <a:schemeClr val="dk1"/>
                          </a:solidFill>
                          <a:highlight>
                            <a:srgbClr val="FFFFFF"/>
                          </a:highlight>
                        </a:rPr>
                        <a:t>G</a:t>
                      </a:r>
                      <a:r>
                        <a:rPr lang="sv-SE" sz="1500">
                          <a:solidFill>
                            <a:schemeClr val="dk1"/>
                          </a:solidFill>
                          <a:highlight>
                            <a:srgbClr val="FFFFFF"/>
                          </a:highlight>
                        </a:rPr>
                        <a:t> before </a:t>
                      </a:r>
                      <a:r>
                        <a:rPr i="1" lang="sv-SE" sz="1500">
                          <a:solidFill>
                            <a:schemeClr val="dk1"/>
                          </a:solidFill>
                          <a:highlight>
                            <a:srgbClr val="FFFFFF"/>
                          </a:highlight>
                        </a:rPr>
                        <a:t>K</a:t>
                      </a:r>
                      <a:endParaRPr i="1" sz="1500">
                        <a:solidFill>
                          <a:schemeClr val="dk1"/>
                        </a:solidFill>
                        <a:highlight>
                          <a:srgbClr val="FFFFFF"/>
                        </a:highlight>
                      </a:endParaRPr>
                    </a:p>
                    <a:p>
                      <a:pPr indent="0" lvl="0" marL="0" rtl="0" algn="l">
                        <a:spcBef>
                          <a:spcPts val="0"/>
                        </a:spcBef>
                        <a:spcAft>
                          <a:spcPts val="0"/>
                        </a:spcAft>
                        <a:buNone/>
                      </a:pPr>
                      <a:r>
                        <a:t/>
                      </a:r>
                      <a:endParaRPr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Inevitability</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rPr i="1" lang="sv-SE" sz="1500">
                          <a:solidFill>
                            <a:schemeClr val="dk1"/>
                          </a:solidFill>
                          <a:highlight>
                            <a:srgbClr val="FFFFFF"/>
                          </a:highlight>
                        </a:rPr>
                        <a:t>D </a:t>
                      </a:r>
                      <a:r>
                        <a:rPr lang="sv-SE" sz="1500">
                          <a:solidFill>
                            <a:schemeClr val="dk1"/>
                          </a:solidFill>
                          <a:highlight>
                            <a:srgbClr val="FFFFFF"/>
                          </a:highlight>
                        </a:rPr>
                        <a:t>always leads to </a:t>
                      </a:r>
                      <a:r>
                        <a:rPr i="1" lang="sv-SE" sz="1500">
                          <a:solidFill>
                            <a:schemeClr val="dk1"/>
                          </a:solidFill>
                          <a:highlight>
                            <a:srgbClr val="FFFFFF"/>
                          </a:highlight>
                        </a:rPr>
                        <a:t>G</a:t>
                      </a:r>
                      <a:r>
                        <a:rPr lang="sv-SE" sz="1500">
                          <a:solidFill>
                            <a:schemeClr val="dk1"/>
                          </a:solidFill>
                          <a:highlight>
                            <a:srgbClr val="FFFFFF"/>
                          </a:highlight>
                        </a:rPr>
                        <a:t> before </a:t>
                      </a:r>
                      <a:r>
                        <a:rPr i="1" lang="sv-SE" sz="1500">
                          <a:solidFill>
                            <a:schemeClr val="dk1"/>
                          </a:solidFill>
                          <a:highlight>
                            <a:srgbClr val="FFFFFF"/>
                          </a:highlight>
                        </a:rPr>
                        <a:t>K</a:t>
                      </a:r>
                      <a:endParaRPr i="1" sz="1500">
                        <a:solidFill>
                          <a:schemeClr val="dk1"/>
                        </a:solidFill>
                        <a:highlight>
                          <a:srgbClr val="FFFFFF"/>
                        </a:highlight>
                      </a:endParaRPr>
                    </a:p>
                    <a:p>
                      <a:pPr indent="0" lvl="0" marL="0" rtl="0" algn="l">
                        <a:spcBef>
                          <a:spcPts val="0"/>
                        </a:spcBef>
                        <a:spcAft>
                          <a:spcPts val="0"/>
                        </a:spcAft>
                        <a:buNone/>
                      </a:pPr>
                      <a:r>
                        <a:t/>
                      </a:r>
                      <a:endParaRPr sz="1500"/>
                    </a:p>
                  </a:txBody>
                  <a:tcPr marT="68575" marB="68575" marR="91425" marL="91425"/>
                </a:tc>
              </a:tr>
            </a:tbl>
          </a:graphicData>
        </a:graphic>
      </p:graphicFrame>
      <p:sp>
        <p:nvSpPr>
          <p:cNvPr id="329" name="Google Shape;329;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Crafting Our Own Analysis</a:t>
            </a:r>
            <a:endParaRPr/>
          </a:p>
        </p:txBody>
      </p:sp>
      <p:sp>
        <p:nvSpPr>
          <p:cNvPr id="335" name="Google Shape;335;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highlight>
                  <a:srgbClr val="FFFFFF"/>
                </a:highlight>
              </a:rPr>
              <a:t>We can derive a flow analysis from run-time analysis of a program.</a:t>
            </a:r>
            <a:endParaRPr>
              <a:highlight>
                <a:srgbClr val="FFFFFF"/>
              </a:highlight>
            </a:endParaRPr>
          </a:p>
          <a:p>
            <a:pPr indent="-393700" lvl="0" marL="457200" rtl="0" algn="l">
              <a:lnSpc>
                <a:spcPct val="120000"/>
              </a:lnSpc>
              <a:spcBef>
                <a:spcPts val="0"/>
              </a:spcBef>
              <a:spcAft>
                <a:spcPts val="0"/>
              </a:spcAft>
              <a:buSzPts val="2600"/>
              <a:buChar char="•"/>
            </a:pPr>
            <a:r>
              <a:rPr lang="sv-SE">
                <a:highlight>
                  <a:srgbClr val="FFFFFF"/>
                </a:highlight>
              </a:rPr>
              <a:t>The same data flow algorithms can be used.</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Gen set is “facts that become true at that point”</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Kill set is “facts that are no longer true at that point”</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Flow equations describe propagation</a:t>
            </a:r>
            <a:endParaRPr/>
          </a:p>
        </p:txBody>
      </p:sp>
      <p:sp>
        <p:nvSpPr>
          <p:cNvPr id="336" name="Google Shape;336;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Monotonicity Argument</a:t>
            </a:r>
            <a:endParaRPr/>
          </a:p>
        </p:txBody>
      </p:sp>
      <p:sp>
        <p:nvSpPr>
          <p:cNvPr id="342" name="Google Shape;342;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b="1" lang="sv-SE">
                <a:highlight>
                  <a:schemeClr val="lt1"/>
                </a:highlight>
              </a:rPr>
              <a:t>Constraint</a:t>
            </a:r>
            <a:r>
              <a:rPr lang="sv-SE">
                <a:highlight>
                  <a:schemeClr val="lt1"/>
                </a:highlight>
              </a:rPr>
              <a:t>: The outputs computed by the flow equations must be monotonic functions of their inputs.</a:t>
            </a:r>
            <a:endParaRPr>
              <a:highlight>
                <a:schemeClr val="lt1"/>
              </a:highlight>
            </a:endParaRPr>
          </a:p>
          <a:p>
            <a:pPr indent="-393700" lvl="0" marL="457200" rtl="0" algn="l">
              <a:lnSpc>
                <a:spcPct val="120000"/>
              </a:lnSpc>
              <a:spcBef>
                <a:spcPts val="0"/>
              </a:spcBef>
              <a:spcAft>
                <a:spcPts val="0"/>
              </a:spcAft>
              <a:buSzPts val="2600"/>
              <a:buChar char="•"/>
            </a:pPr>
            <a:r>
              <a:rPr lang="sv-SE"/>
              <a:t>When we recompute the set of “facts”: </a:t>
            </a:r>
            <a:endParaRPr/>
          </a:p>
          <a:p>
            <a:pPr indent="-368300" lvl="1" marL="914400" rtl="0" algn="l">
              <a:lnSpc>
                <a:spcPct val="120000"/>
              </a:lnSpc>
              <a:spcBef>
                <a:spcPts val="0"/>
              </a:spcBef>
              <a:spcAft>
                <a:spcPts val="0"/>
              </a:spcAft>
              <a:buSzPts val="2200"/>
              <a:buChar char="•"/>
            </a:pPr>
            <a:r>
              <a:rPr lang="sv-SE"/>
              <a:t>The gen set can only get larger or stay the same.</a:t>
            </a:r>
            <a:endParaRPr/>
          </a:p>
          <a:p>
            <a:pPr indent="-368300" lvl="1" marL="914400" rtl="0" algn="l">
              <a:lnSpc>
                <a:spcPct val="120000"/>
              </a:lnSpc>
              <a:spcBef>
                <a:spcPts val="0"/>
              </a:spcBef>
              <a:spcAft>
                <a:spcPts val="0"/>
              </a:spcAft>
              <a:buSzPts val="2200"/>
              <a:buChar char="•"/>
            </a:pPr>
            <a:r>
              <a:rPr lang="sv-SE"/>
              <a:t>The kill set can only grow smaller or stay the same.</a:t>
            </a:r>
            <a:endParaRPr/>
          </a:p>
        </p:txBody>
      </p:sp>
      <p:sp>
        <p:nvSpPr>
          <p:cNvPr id="343" name="Google Shape;34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0" name="Google Shape;350;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 Testing Stages</a:t>
            </a:r>
            <a:endParaRPr/>
          </a:p>
        </p:txBody>
      </p:sp>
      <p:sp>
        <p:nvSpPr>
          <p:cNvPr id="356" name="Google Shape;356;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concerned with behavior of the system as a whole, but for different purposes.</a:t>
            </a:r>
            <a:endParaRPr/>
          </a:p>
          <a:p>
            <a:pPr indent="-393700" lvl="0" marL="457200" marR="0" rtl="0" algn="l">
              <a:lnSpc>
                <a:spcPct val="100000"/>
              </a:lnSpc>
              <a:spcBef>
                <a:spcPts val="0"/>
              </a:spcBef>
              <a:spcAft>
                <a:spcPts val="0"/>
              </a:spcAft>
              <a:buSzPts val="2600"/>
              <a:buChar char="•"/>
            </a:pPr>
            <a:r>
              <a:rPr lang="sv-SE"/>
              <a:t>Acceptance Testing</a:t>
            </a:r>
            <a:endParaRPr/>
          </a:p>
          <a:p>
            <a:pPr indent="-368300" lvl="1" marL="914400" marR="0" rtl="0" algn="l">
              <a:lnSpc>
                <a:spcPct val="100000"/>
              </a:lnSpc>
              <a:spcBef>
                <a:spcPts val="0"/>
              </a:spcBef>
              <a:spcAft>
                <a:spcPts val="0"/>
              </a:spcAft>
              <a:buSzPts val="2200"/>
              <a:buChar char="•"/>
            </a:pPr>
            <a:r>
              <a:rPr lang="sv-SE"/>
              <a:t>Validation against the user’s expectations. </a:t>
            </a:r>
            <a:endParaRPr/>
          </a:p>
          <a:p>
            <a:pPr indent="-393700" lvl="0" marL="457200" marR="0" rtl="0" algn="l">
              <a:lnSpc>
                <a:spcPct val="100000"/>
              </a:lnSpc>
              <a:spcBef>
                <a:spcPts val="0"/>
              </a:spcBef>
              <a:spcAft>
                <a:spcPts val="0"/>
              </a:spcAft>
              <a:buSzPts val="2600"/>
              <a:buChar char="•"/>
            </a:pPr>
            <a:r>
              <a:rPr lang="sv-SE"/>
              <a:t>Regression Testing</a:t>
            </a:r>
            <a:endParaRPr/>
          </a:p>
          <a:p>
            <a:pPr indent="-368300" lvl="1" marL="914400" marR="0" rtl="0" algn="l">
              <a:lnSpc>
                <a:spcPct val="100000"/>
              </a:lnSpc>
              <a:spcBef>
                <a:spcPts val="0"/>
              </a:spcBef>
              <a:spcAft>
                <a:spcPts val="0"/>
              </a:spcAft>
              <a:buSzPts val="2200"/>
              <a:buChar char="•"/>
            </a:pPr>
            <a:r>
              <a:rPr lang="sv-SE"/>
              <a:t>Ensuring that the system continues to work as expected when it evolves.</a:t>
            </a:r>
            <a:endParaRPr/>
          </a:p>
        </p:txBody>
      </p:sp>
      <p:sp>
        <p:nvSpPr>
          <p:cNvPr id="357" name="Google Shape;35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Verification and Validation</a:t>
            </a:r>
            <a:endParaRPr/>
          </a:p>
        </p:txBody>
      </p:sp>
      <p:sp>
        <p:nvSpPr>
          <p:cNvPr id="363" name="Google Shape;363;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Activities that must be performed to consider the software “done.”</a:t>
            </a:r>
            <a:endParaRPr sz="1100"/>
          </a:p>
          <a:p>
            <a:pPr indent="-393700" lvl="0" marL="457200" marR="0" rtl="0" algn="l">
              <a:lnSpc>
                <a:spcPct val="100000"/>
              </a:lnSpc>
              <a:spcBef>
                <a:spcPts val="600"/>
              </a:spcBef>
              <a:spcAft>
                <a:spcPts val="0"/>
              </a:spcAft>
              <a:buSzPts val="2600"/>
              <a:buChar char="•"/>
            </a:pPr>
            <a:r>
              <a:rPr b="1" lang="sv-SE"/>
              <a:t>Verification:</a:t>
            </a:r>
            <a:r>
              <a:rPr lang="sv-SE"/>
              <a:t> The process of proving that the software conforms to its specified functional and non-functional requirements.</a:t>
            </a:r>
            <a:endParaRPr/>
          </a:p>
          <a:p>
            <a:pPr indent="-393700" lvl="0" marL="457200" marR="0" rtl="0" algn="l">
              <a:lnSpc>
                <a:spcPct val="100000"/>
              </a:lnSpc>
              <a:spcBef>
                <a:spcPts val="0"/>
              </a:spcBef>
              <a:spcAft>
                <a:spcPts val="0"/>
              </a:spcAft>
              <a:buSzPts val="2600"/>
              <a:buChar char="•"/>
            </a:pPr>
            <a:r>
              <a:rPr b="1" lang="sv-SE"/>
              <a:t>Validation:</a:t>
            </a:r>
            <a:r>
              <a:rPr lang="sv-SE"/>
              <a:t> The process of proving that the software meets the customer’s true requirements, needs, and expectations.</a:t>
            </a:r>
            <a:endParaRPr/>
          </a:p>
        </p:txBody>
      </p:sp>
      <p:sp>
        <p:nvSpPr>
          <p:cNvPr id="364" name="Google Shape;36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and Acceptance Testing</a:t>
            </a:r>
            <a:endParaRPr/>
          </a:p>
        </p:txBody>
      </p:sp>
      <p:sp>
        <p:nvSpPr>
          <p:cNvPr id="370" name="Google Shape;370;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System Integration Testing</a:t>
            </a:r>
            <a:endParaRPr/>
          </a:p>
          <a:p>
            <a:pPr indent="-368300" lvl="1" marL="914400" marR="0" rtl="0" algn="l">
              <a:lnSpc>
                <a:spcPct val="100000"/>
              </a:lnSpc>
              <a:spcBef>
                <a:spcPts val="0"/>
              </a:spcBef>
              <a:spcAft>
                <a:spcPts val="0"/>
              </a:spcAft>
              <a:buSzPts val="2200"/>
              <a:buChar char="•"/>
            </a:pPr>
            <a:r>
              <a:rPr lang="sv-SE"/>
              <a:t>Checks system against specification.</a:t>
            </a:r>
            <a:endParaRPr/>
          </a:p>
          <a:p>
            <a:pPr indent="-368300" lvl="1" marL="914400" marR="0" rtl="0" algn="l">
              <a:lnSpc>
                <a:spcPct val="100000"/>
              </a:lnSpc>
              <a:spcBef>
                <a:spcPts val="0"/>
              </a:spcBef>
              <a:spcAft>
                <a:spcPts val="0"/>
              </a:spcAft>
              <a:buSzPts val="2200"/>
              <a:buChar char="•"/>
            </a:pPr>
            <a:r>
              <a:rPr lang="sv-SE"/>
              <a:t>Performed by developers and professional testers.</a:t>
            </a:r>
            <a:endParaRPr/>
          </a:p>
          <a:p>
            <a:pPr indent="-368300" lvl="1" marL="914400" marR="0" rtl="0" algn="l">
              <a:lnSpc>
                <a:spcPct val="100000"/>
              </a:lnSpc>
              <a:spcBef>
                <a:spcPts val="0"/>
              </a:spcBef>
              <a:spcAft>
                <a:spcPts val="0"/>
              </a:spcAft>
              <a:buSzPts val="2200"/>
              <a:buChar char="•"/>
            </a:pPr>
            <a:r>
              <a:rPr lang="sv-SE"/>
              <a:t>Verifies correctness and completion of the product.</a:t>
            </a:r>
            <a:endParaRPr/>
          </a:p>
          <a:p>
            <a:pPr indent="-393700" lvl="0" marL="457200" marR="0" rtl="0" algn="l">
              <a:lnSpc>
                <a:spcPct val="100000"/>
              </a:lnSpc>
              <a:spcBef>
                <a:spcPts val="0"/>
              </a:spcBef>
              <a:spcAft>
                <a:spcPts val="0"/>
              </a:spcAft>
              <a:buSzPts val="2600"/>
              <a:buChar char="•"/>
            </a:pPr>
            <a:r>
              <a:rPr lang="sv-SE"/>
              <a:t>Acceptance Testing</a:t>
            </a:r>
            <a:endParaRPr/>
          </a:p>
          <a:p>
            <a:pPr indent="-368300" lvl="1" marL="914400" marR="0" rtl="0" algn="l">
              <a:lnSpc>
                <a:spcPct val="100000"/>
              </a:lnSpc>
              <a:spcBef>
                <a:spcPts val="0"/>
              </a:spcBef>
              <a:spcAft>
                <a:spcPts val="0"/>
              </a:spcAft>
              <a:buSzPts val="2200"/>
              <a:buChar char="•"/>
            </a:pPr>
            <a:r>
              <a:rPr lang="sv-SE"/>
              <a:t>Checks system against user needs.</a:t>
            </a:r>
            <a:endParaRPr/>
          </a:p>
          <a:p>
            <a:pPr indent="-368300" lvl="1" marL="914400" marR="0" rtl="0" algn="l">
              <a:lnSpc>
                <a:spcPct val="100000"/>
              </a:lnSpc>
              <a:spcBef>
                <a:spcPts val="0"/>
              </a:spcBef>
              <a:spcAft>
                <a:spcPts val="0"/>
              </a:spcAft>
              <a:buSzPts val="2200"/>
              <a:buChar char="•"/>
            </a:pPr>
            <a:r>
              <a:rPr lang="sv-SE"/>
              <a:t>Performed by customers, with developer supervision</a:t>
            </a:r>
            <a:endParaRPr/>
          </a:p>
          <a:p>
            <a:pPr indent="-368300" lvl="1" marL="914400" marR="0" rtl="0" algn="l">
              <a:lnSpc>
                <a:spcPct val="100000"/>
              </a:lnSpc>
              <a:spcBef>
                <a:spcPts val="0"/>
              </a:spcBef>
              <a:spcAft>
                <a:spcPts val="0"/>
              </a:spcAft>
              <a:buSzPts val="2200"/>
              <a:buChar char="•"/>
            </a:pPr>
            <a:r>
              <a:rPr lang="sv-SE"/>
              <a:t>Validates usefulness and satisfaction with the product.</a:t>
            </a:r>
            <a:endParaRPr/>
          </a:p>
        </p:txBody>
      </p:sp>
      <p:sp>
        <p:nvSpPr>
          <p:cNvPr id="371" name="Google Shape;371;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Regression Testing</a:t>
            </a:r>
            <a:endParaRPr/>
          </a:p>
        </p:txBody>
      </p:sp>
      <p:sp>
        <p:nvSpPr>
          <p:cNvPr id="377" name="Google Shape;377;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Systems continue to evolve post-release.</a:t>
            </a:r>
            <a:endParaRPr/>
          </a:p>
          <a:p>
            <a:pPr indent="-368300" lvl="1" marL="914400" marR="0" rtl="0" algn="l">
              <a:lnSpc>
                <a:spcPct val="100000"/>
              </a:lnSpc>
              <a:spcBef>
                <a:spcPts val="0"/>
              </a:spcBef>
              <a:spcAft>
                <a:spcPts val="0"/>
              </a:spcAft>
              <a:buSzPts val="2200"/>
              <a:buChar char="•"/>
            </a:pPr>
            <a:r>
              <a:rPr lang="sv-SE"/>
              <a:t>Patches to newly-discovered faults.</a:t>
            </a:r>
            <a:endParaRPr/>
          </a:p>
          <a:p>
            <a:pPr indent="-368300" lvl="1" marL="914400" marR="0" rtl="0" algn="l">
              <a:lnSpc>
                <a:spcPct val="100000"/>
              </a:lnSpc>
              <a:spcBef>
                <a:spcPts val="0"/>
              </a:spcBef>
              <a:spcAft>
                <a:spcPts val="0"/>
              </a:spcAft>
              <a:buSzPts val="2200"/>
              <a:buChar char="•"/>
            </a:pPr>
            <a:r>
              <a:rPr lang="sv-SE"/>
              <a:t>New features.</a:t>
            </a:r>
            <a:endParaRPr/>
          </a:p>
          <a:p>
            <a:pPr indent="-368300" lvl="1" marL="914400" marR="0" rtl="0" algn="l">
              <a:lnSpc>
                <a:spcPct val="100000"/>
              </a:lnSpc>
              <a:spcBef>
                <a:spcPts val="0"/>
              </a:spcBef>
              <a:spcAft>
                <a:spcPts val="0"/>
              </a:spcAft>
              <a:buSzPts val="2200"/>
              <a:buChar char="•"/>
            </a:pPr>
            <a:r>
              <a:rPr lang="sv-SE"/>
              <a:t>Adaptations to new hardware/software (OS).</a:t>
            </a:r>
            <a:endParaRPr/>
          </a:p>
          <a:p>
            <a:pPr indent="-419100" lvl="0" marL="457200" marR="0" rtl="0" algn="l">
              <a:lnSpc>
                <a:spcPct val="100000"/>
              </a:lnSpc>
              <a:spcBef>
                <a:spcPts val="0"/>
              </a:spcBef>
              <a:spcAft>
                <a:spcPts val="0"/>
              </a:spcAft>
              <a:buClr>
                <a:schemeClr val="dk1"/>
              </a:buClr>
              <a:buSzPts val="3000"/>
              <a:buFont typeface="Arial"/>
              <a:buChar char="•"/>
            </a:pPr>
            <a:r>
              <a:rPr lang="sv-SE"/>
              <a:t>Rechecks test cases passed by previous production systems.</a:t>
            </a:r>
            <a:endParaRPr/>
          </a:p>
          <a:p>
            <a:pPr indent="-393700" lvl="0" marL="457200" marR="0" rtl="0" algn="l">
              <a:lnSpc>
                <a:spcPct val="100000"/>
              </a:lnSpc>
              <a:spcBef>
                <a:spcPts val="0"/>
              </a:spcBef>
              <a:spcAft>
                <a:spcPts val="0"/>
              </a:spcAft>
              <a:buSzPts val="2600"/>
              <a:buChar char="•"/>
            </a:pPr>
            <a:r>
              <a:rPr lang="sv-SE"/>
              <a:t>Guards against unintended changes.</a:t>
            </a:r>
            <a:endParaRPr/>
          </a:p>
        </p:txBody>
      </p:sp>
      <p:sp>
        <p:nvSpPr>
          <p:cNvPr id="378" name="Google Shape;37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Analysis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5" name="Google Shape;385;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Acceptance Testing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a:t>
            </a:r>
            <a:endParaRPr/>
          </a:p>
        </p:txBody>
      </p:sp>
      <p:sp>
        <p:nvSpPr>
          <p:cNvPr id="391" name="Google Shape;391;p55"/>
          <p:cNvSpPr txBox="1"/>
          <p:nvPr>
            <p:ph idx="1" type="body"/>
          </p:nvPr>
        </p:nvSpPr>
        <p:spPr>
          <a:xfrm>
            <a:off x="468900" y="1128525"/>
            <a:ext cx="8217900" cy="36342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Once the system is internally tested, it should be placed in the hands of users for feedback.</a:t>
            </a:r>
            <a:endParaRPr/>
          </a:p>
          <a:p>
            <a:pPr indent="-393700" lvl="0" marL="457200" marR="0" rtl="0" algn="l">
              <a:lnSpc>
                <a:spcPct val="100000"/>
              </a:lnSpc>
              <a:spcBef>
                <a:spcPts val="600"/>
              </a:spcBef>
              <a:spcAft>
                <a:spcPts val="0"/>
              </a:spcAft>
              <a:buSzPts val="2600"/>
              <a:buChar char="•"/>
            </a:pPr>
            <a:r>
              <a:rPr lang="sv-SE"/>
              <a:t>Users must ultimately approve the system.</a:t>
            </a:r>
            <a:endParaRPr/>
          </a:p>
          <a:p>
            <a:pPr indent="-393700" lvl="0" marL="457200" marR="0" rtl="0" algn="l">
              <a:lnSpc>
                <a:spcPct val="100000"/>
              </a:lnSpc>
              <a:spcBef>
                <a:spcPts val="0"/>
              </a:spcBef>
              <a:spcAft>
                <a:spcPts val="0"/>
              </a:spcAft>
              <a:buSzPts val="2600"/>
              <a:buChar char="•"/>
            </a:pPr>
            <a:r>
              <a:rPr lang="sv-SE"/>
              <a:t>Many faults emerge when used in the wild.</a:t>
            </a:r>
            <a:endParaRPr/>
          </a:p>
          <a:p>
            <a:pPr indent="-381000" lvl="1" marL="914400" rtl="0" algn="l">
              <a:spcBef>
                <a:spcPts val="500"/>
              </a:spcBef>
              <a:spcAft>
                <a:spcPts val="0"/>
              </a:spcAft>
              <a:buSzPts val="2400"/>
              <a:buChar char="•"/>
            </a:pPr>
            <a:r>
              <a:rPr lang="sv-SE" sz="2400"/>
              <a:t>Alternative operating environments.</a:t>
            </a:r>
            <a:endParaRPr sz="2400"/>
          </a:p>
          <a:p>
            <a:pPr indent="-381000" lvl="1" marL="914400" rtl="0" algn="l">
              <a:spcBef>
                <a:spcPts val="500"/>
              </a:spcBef>
              <a:spcAft>
                <a:spcPts val="0"/>
              </a:spcAft>
              <a:buSzPts val="2400"/>
              <a:buChar char="•"/>
            </a:pPr>
            <a:r>
              <a:rPr lang="sv-SE" sz="2400"/>
              <a:t>More eyes on the system.</a:t>
            </a:r>
            <a:endParaRPr sz="2400"/>
          </a:p>
          <a:p>
            <a:pPr indent="-381000" lvl="1" marL="914400" rtl="0" algn="l">
              <a:spcBef>
                <a:spcPts val="500"/>
              </a:spcBef>
              <a:spcAft>
                <a:spcPts val="0"/>
              </a:spcAft>
              <a:buSzPts val="2400"/>
              <a:buChar char="•"/>
            </a:pPr>
            <a:r>
              <a:rPr lang="sv-SE" sz="2400"/>
              <a:t>Wide variety of usage types. </a:t>
            </a:r>
            <a:endParaRPr/>
          </a:p>
          <a:p>
            <a:pPr indent="-393700" lvl="0" marL="457200" marR="0" rtl="0" algn="l">
              <a:lnSpc>
                <a:spcPct val="100000"/>
              </a:lnSpc>
              <a:spcBef>
                <a:spcPts val="0"/>
              </a:spcBef>
              <a:spcAft>
                <a:spcPts val="0"/>
              </a:spcAft>
              <a:buSzPts val="2600"/>
              <a:buChar char="•"/>
            </a:pPr>
            <a:r>
              <a:rPr lang="sv-SE"/>
              <a:t>Acceptance testing allows users to try the system under controlled conditions.</a:t>
            </a:r>
            <a:endParaRPr/>
          </a:p>
          <a:p>
            <a:pPr indent="0" lvl="0" marL="457200" marR="0" rtl="0" algn="l">
              <a:lnSpc>
                <a:spcPct val="100000"/>
              </a:lnSpc>
              <a:spcBef>
                <a:spcPts val="600"/>
              </a:spcBef>
              <a:spcAft>
                <a:spcPts val="0"/>
              </a:spcAft>
              <a:buNone/>
            </a:pPr>
            <a:r>
              <a:t/>
            </a:r>
            <a:endParaRPr/>
          </a:p>
        </p:txBody>
      </p:sp>
      <p:sp>
        <p:nvSpPr>
          <p:cNvPr id="392" name="Google Shape;39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User-Based Testing Types</a:t>
            </a:r>
            <a:endParaRPr/>
          </a:p>
        </p:txBody>
      </p:sp>
      <p:sp>
        <p:nvSpPr>
          <p:cNvPr id="398" name="Google Shape;398;p56"/>
          <p:cNvSpPr txBox="1"/>
          <p:nvPr>
            <p:ph idx="1" type="body"/>
          </p:nvPr>
        </p:nvSpPr>
        <p:spPr>
          <a:xfrm>
            <a:off x="468900" y="1236325"/>
            <a:ext cx="8217900" cy="35265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Alpha Testing</a:t>
            </a:r>
            <a:endParaRPr/>
          </a:p>
          <a:p>
            <a:pPr indent="-368300" lvl="1" marL="914400" marR="0" rtl="0" algn="l">
              <a:lnSpc>
                <a:spcPct val="100000"/>
              </a:lnSpc>
              <a:spcBef>
                <a:spcPts val="0"/>
              </a:spcBef>
              <a:spcAft>
                <a:spcPts val="0"/>
              </a:spcAft>
              <a:buSzPts val="2200"/>
              <a:buChar char="•"/>
            </a:pPr>
            <a:r>
              <a:rPr lang="sv-SE"/>
              <a:t>A small group of users work closely with development team to test the software.</a:t>
            </a:r>
            <a:endParaRPr/>
          </a:p>
          <a:p>
            <a:pPr indent="-393700" lvl="0" marL="457200" marR="0" rtl="0" algn="l">
              <a:lnSpc>
                <a:spcPct val="100000"/>
              </a:lnSpc>
              <a:spcBef>
                <a:spcPts val="0"/>
              </a:spcBef>
              <a:spcAft>
                <a:spcPts val="0"/>
              </a:spcAft>
              <a:buSzPts val="2600"/>
              <a:buChar char="•"/>
            </a:pPr>
            <a:r>
              <a:rPr lang="sv-SE"/>
              <a:t>Beta Testing</a:t>
            </a:r>
            <a:endParaRPr/>
          </a:p>
          <a:p>
            <a:pPr indent="-368300" lvl="1" marL="914400" marR="0" rtl="0" algn="l">
              <a:lnSpc>
                <a:spcPct val="100000"/>
              </a:lnSpc>
              <a:spcBef>
                <a:spcPts val="0"/>
              </a:spcBef>
              <a:spcAft>
                <a:spcPts val="0"/>
              </a:spcAft>
              <a:buSzPts val="2200"/>
              <a:buChar char="•"/>
            </a:pPr>
            <a:r>
              <a:rPr lang="sv-SE"/>
              <a:t>A release of the software is made available to a larger group of interested users. </a:t>
            </a:r>
            <a:endParaRPr/>
          </a:p>
          <a:p>
            <a:pPr indent="-393700" lvl="0" marL="457200" marR="0" rtl="0" algn="l">
              <a:lnSpc>
                <a:spcPct val="100000"/>
              </a:lnSpc>
              <a:spcBef>
                <a:spcPts val="0"/>
              </a:spcBef>
              <a:spcAft>
                <a:spcPts val="0"/>
              </a:spcAft>
              <a:buSzPts val="2600"/>
              <a:buChar char="•"/>
            </a:pPr>
            <a:r>
              <a:rPr lang="sv-SE"/>
              <a:t>Acceptance Testing</a:t>
            </a:r>
            <a:endParaRPr/>
          </a:p>
          <a:p>
            <a:pPr indent="-368300" lvl="1" marL="914400" marR="0" rtl="0" algn="l">
              <a:lnSpc>
                <a:spcPct val="100000"/>
              </a:lnSpc>
              <a:spcBef>
                <a:spcPts val="0"/>
              </a:spcBef>
              <a:spcAft>
                <a:spcPts val="0"/>
              </a:spcAft>
              <a:buSzPts val="2200"/>
              <a:buChar char="•"/>
            </a:pPr>
            <a:r>
              <a:rPr lang="sv-SE"/>
              <a:t>Customers decide whether or not the system is ready to be released.</a:t>
            </a:r>
            <a:endParaRPr/>
          </a:p>
          <a:p>
            <a:pPr indent="0" lvl="0" marL="457200" marR="0" rtl="0" algn="l">
              <a:lnSpc>
                <a:spcPct val="100000"/>
              </a:lnSpc>
              <a:spcBef>
                <a:spcPts val="600"/>
              </a:spcBef>
              <a:spcAft>
                <a:spcPts val="0"/>
              </a:spcAft>
              <a:buNone/>
            </a:pPr>
            <a:r>
              <a:t/>
            </a:r>
            <a:endParaRPr/>
          </a:p>
        </p:txBody>
      </p:sp>
      <p:sp>
        <p:nvSpPr>
          <p:cNvPr id="399" name="Google Shape;39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Alpha Testing</a:t>
            </a:r>
            <a:endParaRPr/>
          </a:p>
        </p:txBody>
      </p:sp>
      <p:sp>
        <p:nvSpPr>
          <p:cNvPr id="405" name="Google Shape;405;p57"/>
          <p:cNvSpPr txBox="1"/>
          <p:nvPr>
            <p:ph idx="1" type="body"/>
          </p:nvPr>
        </p:nvSpPr>
        <p:spPr>
          <a:xfrm>
            <a:off x="468900" y="1179700"/>
            <a:ext cx="8217900" cy="3582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Users and developers work together.</a:t>
            </a:r>
            <a:endParaRPr/>
          </a:p>
          <a:p>
            <a:pPr indent="-368300" lvl="1" marL="914400" marR="0" rtl="0" algn="l">
              <a:lnSpc>
                <a:spcPct val="100000"/>
              </a:lnSpc>
              <a:spcBef>
                <a:spcPts val="0"/>
              </a:spcBef>
              <a:spcAft>
                <a:spcPts val="0"/>
              </a:spcAft>
              <a:buSzPts val="2200"/>
              <a:buChar char="•"/>
            </a:pPr>
            <a:r>
              <a:rPr lang="sv-SE"/>
              <a:t>Users can identify problems not apparent to the development team.</a:t>
            </a:r>
            <a:endParaRPr/>
          </a:p>
          <a:p>
            <a:pPr indent="-342900" lvl="2" marL="1371600" marR="0" rtl="0" algn="l">
              <a:lnSpc>
                <a:spcPct val="100000"/>
              </a:lnSpc>
              <a:spcBef>
                <a:spcPts val="0"/>
              </a:spcBef>
              <a:spcAft>
                <a:spcPts val="0"/>
              </a:spcAft>
              <a:buSzPts val="1800"/>
              <a:buChar char="•"/>
            </a:pPr>
            <a:r>
              <a:rPr lang="sv-SE"/>
              <a:t>Developers work from requirements, users have their own expectations.</a:t>
            </a:r>
            <a:endParaRPr/>
          </a:p>
          <a:p>
            <a:pPr indent="-393700" lvl="0" marL="457200" marR="0" rtl="0" algn="l">
              <a:lnSpc>
                <a:spcPct val="100000"/>
              </a:lnSpc>
              <a:spcBef>
                <a:spcPts val="0"/>
              </a:spcBef>
              <a:spcAft>
                <a:spcPts val="0"/>
              </a:spcAft>
              <a:buSzPts val="2600"/>
              <a:buChar char="•"/>
            </a:pPr>
            <a:r>
              <a:rPr lang="sv-SE"/>
              <a:t>Takes place under controlled conditions.</a:t>
            </a:r>
            <a:endParaRPr/>
          </a:p>
          <a:p>
            <a:pPr indent="-368300" lvl="1" marL="914400" marR="0" rtl="0" algn="l">
              <a:lnSpc>
                <a:spcPct val="100000"/>
              </a:lnSpc>
              <a:spcBef>
                <a:spcPts val="0"/>
              </a:spcBef>
              <a:spcAft>
                <a:spcPts val="0"/>
              </a:spcAft>
              <a:buSzPts val="2200"/>
              <a:buChar char="•"/>
            </a:pPr>
            <a:r>
              <a:rPr lang="sv-SE"/>
              <a:t>Software is usually incomplete or untested.</a:t>
            </a:r>
            <a:endParaRPr/>
          </a:p>
          <a:p>
            <a:pPr indent="-393700" lvl="0" marL="457200" marR="0" rtl="0" algn="l">
              <a:lnSpc>
                <a:spcPct val="100000"/>
              </a:lnSpc>
              <a:spcBef>
                <a:spcPts val="0"/>
              </a:spcBef>
              <a:spcAft>
                <a:spcPts val="0"/>
              </a:spcAft>
              <a:buSzPts val="2600"/>
              <a:buChar char="•"/>
            </a:pPr>
            <a:r>
              <a:rPr lang="sv-SE"/>
              <a:t>“Power users” and customers who want early information about system features.</a:t>
            </a:r>
            <a:endParaRPr/>
          </a:p>
        </p:txBody>
      </p:sp>
      <p:sp>
        <p:nvSpPr>
          <p:cNvPr id="406" name="Google Shape;40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Beta Testing</a:t>
            </a:r>
            <a:endParaRPr/>
          </a:p>
        </p:txBody>
      </p:sp>
      <p:sp>
        <p:nvSpPr>
          <p:cNvPr id="412" name="Google Shape;41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Early build made available to a larger group of volunteers and customers. </a:t>
            </a:r>
            <a:endParaRPr/>
          </a:p>
          <a:p>
            <a:pPr indent="-393700" lvl="0" marL="457200" marR="0" rtl="0" algn="l">
              <a:lnSpc>
                <a:spcPct val="100000"/>
              </a:lnSpc>
              <a:spcBef>
                <a:spcPts val="0"/>
              </a:spcBef>
              <a:spcAft>
                <a:spcPts val="0"/>
              </a:spcAft>
              <a:buSzPts val="2600"/>
              <a:buChar char="•"/>
            </a:pPr>
            <a:r>
              <a:rPr lang="sv-SE"/>
              <a:t>Software is used under uncontrolled conditions, hardware configurations.</a:t>
            </a:r>
            <a:endParaRPr/>
          </a:p>
          <a:p>
            <a:pPr indent="-368300" lvl="1" marL="914400" marR="0" rtl="0" algn="l">
              <a:lnSpc>
                <a:spcPct val="100000"/>
              </a:lnSpc>
              <a:spcBef>
                <a:spcPts val="0"/>
              </a:spcBef>
              <a:spcAft>
                <a:spcPts val="0"/>
              </a:spcAft>
              <a:buSzPts val="2200"/>
              <a:buChar char="•"/>
            </a:pPr>
            <a:r>
              <a:rPr lang="sv-SE"/>
              <a:t>Important if the system will be sold to any customer.</a:t>
            </a:r>
            <a:endParaRPr/>
          </a:p>
          <a:p>
            <a:pPr indent="-368300" lvl="1" marL="914400" marR="0" rtl="0" algn="l">
              <a:lnSpc>
                <a:spcPct val="100000"/>
              </a:lnSpc>
              <a:spcBef>
                <a:spcPts val="0"/>
              </a:spcBef>
              <a:spcAft>
                <a:spcPts val="0"/>
              </a:spcAft>
              <a:buSzPts val="2200"/>
              <a:buChar char="•"/>
            </a:pPr>
            <a:r>
              <a:rPr lang="sv-SE"/>
              <a:t>Discovers interaction problems.</a:t>
            </a:r>
            <a:endParaRPr/>
          </a:p>
          <a:p>
            <a:pPr indent="-393700" lvl="0" marL="457200" marR="0" rtl="0" algn="l">
              <a:lnSpc>
                <a:spcPct val="100000"/>
              </a:lnSpc>
              <a:spcBef>
                <a:spcPts val="0"/>
              </a:spcBef>
              <a:spcAft>
                <a:spcPts val="0"/>
              </a:spcAft>
              <a:buSzPts val="2600"/>
              <a:buChar char="•"/>
            </a:pPr>
            <a:r>
              <a:rPr lang="sv-SE"/>
              <a:t>Can be a form of marketing.</a:t>
            </a:r>
            <a:endParaRPr/>
          </a:p>
          <a:p>
            <a:pPr indent="-393700" lvl="0" marL="457200" marR="0" rtl="0" algn="l">
              <a:lnSpc>
                <a:spcPct val="100000"/>
              </a:lnSpc>
              <a:spcBef>
                <a:spcPts val="0"/>
              </a:spcBef>
              <a:spcAft>
                <a:spcPts val="0"/>
              </a:spcAft>
              <a:buSzPts val="2600"/>
              <a:buChar char="•"/>
            </a:pPr>
            <a:r>
              <a:rPr lang="sv-SE"/>
              <a:t>Should not replace traditional testing.</a:t>
            </a:r>
            <a:endParaRPr/>
          </a:p>
        </p:txBody>
      </p:sp>
      <p:sp>
        <p:nvSpPr>
          <p:cNvPr id="413" name="Google Shape;41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a:t>
            </a:r>
            <a:endParaRPr/>
          </a:p>
        </p:txBody>
      </p:sp>
      <p:sp>
        <p:nvSpPr>
          <p:cNvPr id="419" name="Google Shape;41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V</a:t>
            </a:r>
            <a:r>
              <a:rPr lang="sv-SE"/>
              <a:t>alidation activity between developer and customer.</a:t>
            </a:r>
            <a:endParaRPr/>
          </a:p>
          <a:p>
            <a:pPr indent="-393700" lvl="0" marL="457200" marR="0" rtl="0" algn="l">
              <a:lnSpc>
                <a:spcPct val="100000"/>
              </a:lnSpc>
              <a:spcBef>
                <a:spcPts val="0"/>
              </a:spcBef>
              <a:spcAft>
                <a:spcPts val="0"/>
              </a:spcAft>
              <a:buSzPts val="2600"/>
              <a:buChar char="•"/>
            </a:pPr>
            <a:r>
              <a:rPr lang="sv-SE"/>
              <a:t>Software is taken to a group of users that try a set of scenarios under supervision.</a:t>
            </a:r>
            <a:endParaRPr/>
          </a:p>
          <a:p>
            <a:pPr indent="-368300" lvl="1" marL="914400" marR="0" rtl="0" algn="l">
              <a:lnSpc>
                <a:spcPct val="100000"/>
              </a:lnSpc>
              <a:spcBef>
                <a:spcPts val="0"/>
              </a:spcBef>
              <a:spcAft>
                <a:spcPts val="0"/>
              </a:spcAft>
              <a:buSzPts val="2200"/>
              <a:buChar char="•"/>
            </a:pPr>
            <a:r>
              <a:rPr lang="sv-SE"/>
              <a:t>Scenarios mirror the typical system use cases.</a:t>
            </a:r>
            <a:endParaRPr/>
          </a:p>
          <a:p>
            <a:pPr indent="-368300" lvl="1" marL="914400" marR="0" rtl="0" algn="l">
              <a:lnSpc>
                <a:spcPct val="100000"/>
              </a:lnSpc>
              <a:spcBef>
                <a:spcPts val="0"/>
              </a:spcBef>
              <a:spcAft>
                <a:spcPts val="0"/>
              </a:spcAft>
              <a:buSzPts val="2200"/>
              <a:buChar char="•"/>
            </a:pPr>
            <a:r>
              <a:rPr lang="sv-SE"/>
              <a:t>Users provide feedback and decide whether the software is acceptable for each scenario.</a:t>
            </a:r>
            <a:endParaRPr/>
          </a:p>
          <a:p>
            <a:pPr indent="-393700" lvl="0" marL="457200" marR="0" rtl="0" algn="l">
              <a:lnSpc>
                <a:spcPct val="100000"/>
              </a:lnSpc>
              <a:spcBef>
                <a:spcPts val="0"/>
              </a:spcBef>
              <a:spcAft>
                <a:spcPts val="0"/>
              </a:spcAft>
              <a:buSzPts val="2600"/>
              <a:buChar char="•"/>
            </a:pPr>
            <a:r>
              <a:rPr lang="sv-SE"/>
              <a:t>Users ultimately decide whether the software is ready for release.</a:t>
            </a:r>
            <a:endParaRPr/>
          </a:p>
          <a:p>
            <a:pPr indent="-368300" lvl="1" marL="914400" marR="0" rtl="0" algn="l">
              <a:lnSpc>
                <a:spcPct val="100000"/>
              </a:lnSpc>
              <a:spcBef>
                <a:spcPts val="0"/>
              </a:spcBef>
              <a:spcAft>
                <a:spcPts val="0"/>
              </a:spcAft>
              <a:buSzPts val="2200"/>
              <a:buChar char="•"/>
            </a:pPr>
            <a:r>
              <a:rPr lang="sv-SE"/>
              <a:t>Developers may negotiate with users.</a:t>
            </a:r>
            <a:endParaRPr/>
          </a:p>
        </p:txBody>
      </p:sp>
      <p:sp>
        <p:nvSpPr>
          <p:cNvPr id="420" name="Google Shape;42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426" name="Google Shape;426;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Define acceptance criteria</a:t>
            </a:r>
            <a:endParaRPr/>
          </a:p>
          <a:p>
            <a:pPr indent="-368300" lvl="1" marL="914400" marR="0" rtl="0" algn="l">
              <a:lnSpc>
                <a:spcPct val="100000"/>
              </a:lnSpc>
              <a:spcBef>
                <a:spcPts val="0"/>
              </a:spcBef>
              <a:spcAft>
                <a:spcPts val="0"/>
              </a:spcAft>
              <a:buSzPts val="2200"/>
              <a:buChar char="•"/>
            </a:pPr>
            <a:r>
              <a:rPr lang="sv-SE" sz="2200"/>
              <a:t>Work with customers to define how validation will be conducted, and the conditions that will determine acceptance.</a:t>
            </a:r>
            <a:endParaRPr sz="2200"/>
          </a:p>
          <a:p>
            <a:pPr indent="-393700" lvl="0" marL="457200" marR="0" rtl="0" algn="l">
              <a:lnSpc>
                <a:spcPct val="100000"/>
              </a:lnSpc>
              <a:spcBef>
                <a:spcPts val="0"/>
              </a:spcBef>
              <a:spcAft>
                <a:spcPts val="0"/>
              </a:spcAft>
              <a:buSzPts val="2600"/>
              <a:buChar char="•"/>
            </a:pPr>
            <a:r>
              <a:rPr lang="sv-SE"/>
              <a:t>Plan acceptance testing</a:t>
            </a:r>
            <a:endParaRPr/>
          </a:p>
          <a:p>
            <a:pPr indent="-368300" lvl="1" marL="914400" marR="0" rtl="0" algn="l">
              <a:lnSpc>
                <a:spcPct val="100000"/>
              </a:lnSpc>
              <a:spcBef>
                <a:spcPts val="0"/>
              </a:spcBef>
              <a:spcAft>
                <a:spcPts val="0"/>
              </a:spcAft>
              <a:buSzPts val="2200"/>
              <a:buChar char="•"/>
            </a:pPr>
            <a:r>
              <a:rPr lang="sv-SE" sz="2200"/>
              <a:t>Decide resources, time, and budget for acceptance testing. Establish a schedule. Define order that features should be tested. Define risks to testing process.</a:t>
            </a:r>
            <a:endParaRPr sz="2200"/>
          </a:p>
          <a:p>
            <a:pPr indent="0" lvl="0" marL="457200" marR="0" rtl="0" algn="l">
              <a:lnSpc>
                <a:spcPct val="100000"/>
              </a:lnSpc>
              <a:spcBef>
                <a:spcPts val="600"/>
              </a:spcBef>
              <a:spcAft>
                <a:spcPts val="0"/>
              </a:spcAft>
              <a:buNone/>
            </a:pPr>
            <a:r>
              <a:t/>
            </a:r>
            <a:endParaRPr/>
          </a:p>
        </p:txBody>
      </p:sp>
      <p:sp>
        <p:nvSpPr>
          <p:cNvPr id="427" name="Google Shape;42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433" name="Google Shape;43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SzPts val="2600"/>
              <a:buChar char="•"/>
            </a:pPr>
            <a:r>
              <a:rPr lang="sv-SE"/>
              <a:t>Derive acceptance tests.</a:t>
            </a:r>
            <a:endParaRPr/>
          </a:p>
          <a:p>
            <a:pPr indent="-419100" lvl="1" marL="914400" marR="0" rtl="0" algn="l">
              <a:lnSpc>
                <a:spcPct val="100000"/>
              </a:lnSpc>
              <a:spcBef>
                <a:spcPts val="0"/>
              </a:spcBef>
              <a:spcAft>
                <a:spcPts val="0"/>
              </a:spcAft>
              <a:buClr>
                <a:schemeClr val="dk1"/>
              </a:buClr>
              <a:buSzPts val="3000"/>
              <a:buFont typeface="Arial"/>
              <a:buChar char="•"/>
            </a:pPr>
            <a:r>
              <a:rPr lang="sv-SE" sz="2200"/>
              <a:t>Design tests to check whether or not the system is acceptable. Test both functional and non-functional characteristics of the system.</a:t>
            </a:r>
            <a:endParaRPr sz="2200"/>
          </a:p>
          <a:p>
            <a:pPr indent="-419100" lvl="0" marL="457200" marR="0" rtl="0" algn="l">
              <a:lnSpc>
                <a:spcPct val="100000"/>
              </a:lnSpc>
              <a:spcBef>
                <a:spcPts val="0"/>
              </a:spcBef>
              <a:spcAft>
                <a:spcPts val="0"/>
              </a:spcAft>
              <a:buClr>
                <a:schemeClr val="dk1"/>
              </a:buClr>
              <a:buSzPts val="3000"/>
              <a:buFont typeface="Arial"/>
              <a:buChar char="•"/>
            </a:pPr>
            <a:r>
              <a:rPr lang="sv-SE"/>
              <a:t>Run acceptance tests</a:t>
            </a:r>
            <a:endParaRPr/>
          </a:p>
          <a:p>
            <a:pPr indent="-368300" lvl="1" marL="914400" marR="0" rtl="0" algn="l">
              <a:lnSpc>
                <a:spcPct val="100000"/>
              </a:lnSpc>
              <a:spcBef>
                <a:spcPts val="0"/>
              </a:spcBef>
              <a:spcAft>
                <a:spcPts val="0"/>
              </a:spcAft>
              <a:buSzPts val="2200"/>
              <a:buChar char="•"/>
            </a:pPr>
            <a:r>
              <a:rPr lang="sv-SE"/>
              <a:t>Users complete the set of tests. Should take place in the same environment that they will use the software. Some training may be required.</a:t>
            </a:r>
            <a:endParaRPr/>
          </a:p>
        </p:txBody>
      </p:sp>
      <p:sp>
        <p:nvSpPr>
          <p:cNvPr id="434" name="Google Shape;43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Stages</a:t>
            </a:r>
            <a:endParaRPr/>
          </a:p>
        </p:txBody>
      </p:sp>
      <p:sp>
        <p:nvSpPr>
          <p:cNvPr id="440" name="Google Shape;440;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Negotiate test results</a:t>
            </a:r>
            <a:endParaRPr/>
          </a:p>
          <a:p>
            <a:pPr indent="-368300" lvl="1" marL="914400" marR="0" rtl="0" algn="l">
              <a:lnSpc>
                <a:spcPct val="100000"/>
              </a:lnSpc>
              <a:spcBef>
                <a:spcPts val="0"/>
              </a:spcBef>
              <a:spcAft>
                <a:spcPts val="0"/>
              </a:spcAft>
              <a:buSzPts val="2200"/>
              <a:buChar char="•"/>
            </a:pPr>
            <a:r>
              <a:rPr lang="sv-SE"/>
              <a:t>It is unlikely that all of the tests will pass the first time. Developer and customer negotiate to decide if the system is good enough or if it needs more work.</a:t>
            </a:r>
            <a:endParaRPr/>
          </a:p>
          <a:p>
            <a:pPr indent="-393700" lvl="0" marL="457200" marR="0" rtl="0" algn="l">
              <a:lnSpc>
                <a:spcPct val="100000"/>
              </a:lnSpc>
              <a:spcBef>
                <a:spcPts val="0"/>
              </a:spcBef>
              <a:spcAft>
                <a:spcPts val="0"/>
              </a:spcAft>
              <a:buSzPts val="2600"/>
              <a:buChar char="•"/>
            </a:pPr>
            <a:r>
              <a:rPr lang="sv-SE"/>
              <a:t>Reject or accept the system</a:t>
            </a:r>
            <a:endParaRPr/>
          </a:p>
          <a:p>
            <a:pPr indent="-368300" lvl="1" marL="914400" marR="0" rtl="0" algn="l">
              <a:lnSpc>
                <a:spcPct val="100000"/>
              </a:lnSpc>
              <a:spcBef>
                <a:spcPts val="0"/>
              </a:spcBef>
              <a:spcAft>
                <a:spcPts val="0"/>
              </a:spcAft>
              <a:buSzPts val="2200"/>
              <a:buChar char="•"/>
            </a:pPr>
            <a:r>
              <a:rPr lang="sv-SE"/>
              <a:t>Developers and customer must meet to decide whether the system is ready to be released.</a:t>
            </a:r>
            <a:endParaRPr/>
          </a:p>
          <a:p>
            <a:pPr indent="0" lvl="0" marL="457200" marR="0" rtl="0" algn="l">
              <a:lnSpc>
                <a:spcPct val="100000"/>
              </a:lnSpc>
              <a:spcBef>
                <a:spcPts val="600"/>
              </a:spcBef>
              <a:spcAft>
                <a:spcPts val="0"/>
              </a:spcAft>
              <a:buNone/>
            </a:pPr>
            <a:r>
              <a:t/>
            </a:r>
            <a:endParaRPr/>
          </a:p>
        </p:txBody>
      </p:sp>
      <p:sp>
        <p:nvSpPr>
          <p:cNvPr id="441" name="Google Shape;44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Qualitative Process</a:t>
            </a:r>
            <a:endParaRPr/>
          </a:p>
        </p:txBody>
      </p:sp>
      <p:sp>
        <p:nvSpPr>
          <p:cNvPr id="447" name="Google Shape;44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Results may vary based on the user surveyed and environmental factors.</a:t>
            </a:r>
            <a:endParaRPr/>
          </a:p>
          <a:p>
            <a:pPr indent="-368300" lvl="1" marL="914400" marR="0" rtl="0" algn="l">
              <a:lnSpc>
                <a:spcPct val="100000"/>
              </a:lnSpc>
              <a:spcBef>
                <a:spcPts val="0"/>
              </a:spcBef>
              <a:spcAft>
                <a:spcPts val="0"/>
              </a:spcAft>
              <a:buSzPts val="2200"/>
              <a:buChar char="•"/>
            </a:pPr>
            <a:r>
              <a:rPr lang="sv-SE"/>
              <a:t>Software may need to be accepted regardless of users’ preferences if deadline is strict.</a:t>
            </a:r>
            <a:endParaRPr/>
          </a:p>
          <a:p>
            <a:pPr indent="-368300" lvl="1" marL="914400" marR="0" rtl="0" algn="l">
              <a:lnSpc>
                <a:spcPct val="100000"/>
              </a:lnSpc>
              <a:spcBef>
                <a:spcPts val="0"/>
              </a:spcBef>
              <a:spcAft>
                <a:spcPts val="0"/>
              </a:spcAft>
              <a:buSzPts val="2200"/>
              <a:buChar char="•"/>
            </a:pPr>
            <a:r>
              <a:rPr lang="sv-SE"/>
              <a:t>May be used as an “excuse” to reject a project.</a:t>
            </a:r>
            <a:endParaRPr/>
          </a:p>
          <a:p>
            <a:pPr indent="-393700" lvl="0" marL="457200" marR="0" rtl="0" algn="l">
              <a:lnSpc>
                <a:spcPct val="100000"/>
              </a:lnSpc>
              <a:spcBef>
                <a:spcPts val="0"/>
              </a:spcBef>
              <a:spcAft>
                <a:spcPts val="0"/>
              </a:spcAft>
              <a:buSzPts val="2600"/>
              <a:buChar char="•"/>
            </a:pPr>
            <a:r>
              <a:rPr lang="sv-SE"/>
              <a:t>Users should be “typical”</a:t>
            </a:r>
            <a:endParaRPr/>
          </a:p>
          <a:p>
            <a:pPr indent="-368300" lvl="1" marL="914400" marR="0" rtl="0" algn="l">
              <a:lnSpc>
                <a:spcPct val="100000"/>
              </a:lnSpc>
              <a:spcBef>
                <a:spcPts val="0"/>
              </a:spcBef>
              <a:spcAft>
                <a:spcPts val="0"/>
              </a:spcAft>
              <a:buSzPts val="2200"/>
              <a:buChar char="•"/>
            </a:pPr>
            <a:r>
              <a:rPr lang="sv-SE"/>
              <a:t>Usually interested volunteers.</a:t>
            </a:r>
            <a:endParaRPr/>
          </a:p>
          <a:p>
            <a:pPr indent="-368300" lvl="1" marL="914400" marR="0" rtl="0" algn="l">
              <a:lnSpc>
                <a:spcPct val="100000"/>
              </a:lnSpc>
              <a:spcBef>
                <a:spcPts val="0"/>
              </a:spcBef>
              <a:spcAft>
                <a:spcPts val="0"/>
              </a:spcAft>
              <a:buSzPts val="2200"/>
              <a:buChar char="•"/>
            </a:pPr>
            <a:r>
              <a:rPr lang="sv-SE"/>
              <a:t>How users interact with beta may not match real system.</a:t>
            </a:r>
            <a:endParaRPr/>
          </a:p>
          <a:p>
            <a:pPr indent="-368300" lvl="1" marL="914400" marR="0" rtl="0" algn="l">
              <a:lnSpc>
                <a:spcPct val="100000"/>
              </a:lnSpc>
              <a:spcBef>
                <a:spcPts val="0"/>
              </a:spcBef>
              <a:spcAft>
                <a:spcPts val="0"/>
              </a:spcAft>
              <a:buSzPts val="2200"/>
              <a:buChar char="•"/>
            </a:pPr>
            <a:r>
              <a:rPr lang="sv-SE"/>
              <a:t>May not catch faults that normal users will see.</a:t>
            </a:r>
            <a:endParaRPr/>
          </a:p>
        </p:txBody>
      </p:sp>
      <p:sp>
        <p:nvSpPr>
          <p:cNvPr id="448" name="Google Shape;44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Reachability</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Def-Use pairs describe paths through the program’s control flow.</a:t>
            </a:r>
            <a:endParaRPr/>
          </a:p>
          <a:p>
            <a:pPr indent="-368300" lvl="1" marL="914400" marR="0" rtl="0" algn="l">
              <a:lnSpc>
                <a:spcPct val="100000"/>
              </a:lnSpc>
              <a:spcBef>
                <a:spcPts val="0"/>
              </a:spcBef>
              <a:spcAft>
                <a:spcPts val="0"/>
              </a:spcAft>
              <a:buSzPts val="2200"/>
              <a:buChar char="•"/>
            </a:pPr>
            <a:r>
              <a:rPr lang="sv-SE"/>
              <a:t>There is a (</a:t>
            </a:r>
            <a:r>
              <a:rPr i="1" lang="sv-SE"/>
              <a:t>d,u</a:t>
            </a:r>
            <a:r>
              <a:rPr lang="sv-SE"/>
              <a:t>) pair for variable </a:t>
            </a:r>
            <a:r>
              <a:rPr i="1" lang="sv-SE"/>
              <a:t>V</a:t>
            </a:r>
            <a:r>
              <a:rPr lang="sv-SE"/>
              <a:t> only if at least one path exists between </a:t>
            </a:r>
            <a:r>
              <a:rPr i="1" lang="sv-SE"/>
              <a:t>d</a:t>
            </a:r>
            <a:r>
              <a:rPr lang="sv-SE"/>
              <a:t> and </a:t>
            </a:r>
            <a:r>
              <a:rPr i="1" lang="sv-SE"/>
              <a:t>u</a:t>
            </a:r>
            <a:r>
              <a:rPr lang="sv-SE"/>
              <a:t>.</a:t>
            </a:r>
            <a:endParaRPr/>
          </a:p>
          <a:p>
            <a:pPr indent="-368300" lvl="1" marL="914400" marR="0" rtl="0" algn="l">
              <a:lnSpc>
                <a:spcPct val="100000"/>
              </a:lnSpc>
              <a:spcBef>
                <a:spcPts val="0"/>
              </a:spcBef>
              <a:spcAft>
                <a:spcPts val="0"/>
              </a:spcAft>
              <a:buSzPts val="2200"/>
              <a:buChar char="•"/>
            </a:pPr>
            <a:r>
              <a:rPr lang="sv-SE"/>
              <a:t>If this is the case, a definition </a:t>
            </a:r>
            <a:r>
              <a:rPr i="1" lang="sv-SE"/>
              <a:t>V</a:t>
            </a:r>
            <a:r>
              <a:rPr baseline="-25000" i="1" lang="sv-SE"/>
              <a:t>d</a:t>
            </a:r>
            <a:r>
              <a:rPr lang="sv-SE"/>
              <a:t> </a:t>
            </a:r>
            <a:r>
              <a:rPr b="1" lang="sv-SE"/>
              <a:t>reaches</a:t>
            </a:r>
            <a:r>
              <a:rPr lang="sv-SE"/>
              <a:t> </a:t>
            </a:r>
            <a:r>
              <a:rPr i="1" lang="sv-SE"/>
              <a:t>u</a:t>
            </a:r>
            <a:r>
              <a:rPr lang="sv-SE"/>
              <a:t>. </a:t>
            </a:r>
            <a:endParaRPr/>
          </a:p>
          <a:p>
            <a:pPr indent="-342900" lvl="2" marL="1371600" marR="0" rtl="0" algn="l">
              <a:lnSpc>
                <a:spcPct val="100000"/>
              </a:lnSpc>
              <a:spcBef>
                <a:spcPts val="0"/>
              </a:spcBef>
              <a:spcAft>
                <a:spcPts val="0"/>
              </a:spcAft>
              <a:buSzPts val="1800"/>
              <a:buChar char="•"/>
            </a:pPr>
            <a:r>
              <a:rPr i="1" lang="sv-SE"/>
              <a:t>V</a:t>
            </a:r>
            <a:r>
              <a:rPr baseline="-25000" i="1" lang="sv-SE"/>
              <a:t>d</a:t>
            </a:r>
            <a:r>
              <a:rPr lang="sv-SE"/>
              <a:t> is a </a:t>
            </a:r>
            <a:r>
              <a:rPr i="1" lang="sv-SE"/>
              <a:t>reaching definition</a:t>
            </a:r>
            <a:r>
              <a:rPr lang="sv-SE"/>
              <a:t> at </a:t>
            </a:r>
            <a:r>
              <a:rPr i="1" lang="sv-SE"/>
              <a:t>u</a:t>
            </a:r>
            <a:r>
              <a:rPr lang="sv-SE"/>
              <a:t>. </a:t>
            </a:r>
            <a:endParaRPr/>
          </a:p>
          <a:p>
            <a:pPr indent="-368300" lvl="1" marL="914400" marR="0" rtl="0" algn="l">
              <a:lnSpc>
                <a:spcPct val="100000"/>
              </a:lnSpc>
              <a:spcBef>
                <a:spcPts val="0"/>
              </a:spcBef>
              <a:spcAft>
                <a:spcPts val="0"/>
              </a:spcAft>
              <a:buSzPts val="2200"/>
              <a:buChar char="•"/>
            </a:pPr>
            <a:r>
              <a:rPr lang="sv-SE"/>
              <a:t>If the path passes through a new definition </a:t>
            </a:r>
            <a:r>
              <a:rPr i="1" lang="sv-SE"/>
              <a:t>V</a:t>
            </a:r>
            <a:r>
              <a:rPr baseline="-25000" i="1" lang="sv-SE"/>
              <a:t>e</a:t>
            </a:r>
            <a:r>
              <a:rPr lang="sv-SE"/>
              <a:t>, then </a:t>
            </a:r>
            <a:r>
              <a:rPr i="1" lang="sv-SE"/>
              <a:t>V</a:t>
            </a:r>
            <a:r>
              <a:rPr baseline="-25000" i="1" lang="sv-SE"/>
              <a:t>e</a:t>
            </a:r>
            <a:r>
              <a:rPr lang="sv-SE"/>
              <a:t> </a:t>
            </a:r>
            <a:r>
              <a:rPr i="1" lang="sv-SE"/>
              <a:t>kills</a:t>
            </a:r>
            <a:r>
              <a:rPr lang="sv-SE"/>
              <a:t> </a:t>
            </a:r>
            <a:r>
              <a:rPr i="1" lang="sv-SE"/>
              <a:t>V</a:t>
            </a:r>
            <a:r>
              <a:rPr baseline="-25000" i="1" lang="sv-SE"/>
              <a:t>d</a:t>
            </a:r>
            <a:r>
              <a:rPr lang="sv-SE"/>
              <a:t>.</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Usability</a:t>
            </a:r>
            <a:endParaRPr/>
          </a:p>
        </p:txBody>
      </p:sp>
      <p:sp>
        <p:nvSpPr>
          <p:cNvPr id="454" name="Google Shape;45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a:t>
            </a:r>
            <a:r>
              <a:rPr b="1" lang="sv-SE"/>
              <a:t>usable</a:t>
            </a:r>
            <a:r>
              <a:rPr lang="sv-SE"/>
              <a:t> product is quickly learned, allows users to work efficiently, and can be used without frustration.</a:t>
            </a:r>
            <a:endParaRPr/>
          </a:p>
          <a:p>
            <a:pPr indent="-368300" lvl="1" marL="914400" marR="0" rtl="0" algn="l">
              <a:lnSpc>
                <a:spcPct val="100000"/>
              </a:lnSpc>
              <a:spcBef>
                <a:spcPts val="0"/>
              </a:spcBef>
              <a:spcAft>
                <a:spcPts val="0"/>
              </a:spcAft>
              <a:buSzPts val="2200"/>
              <a:buChar char="•"/>
            </a:pPr>
            <a:r>
              <a:rPr lang="sv-SE"/>
              <a:t>Must be evaluated through user-based testing.</a:t>
            </a:r>
            <a:endParaRPr/>
          </a:p>
          <a:p>
            <a:pPr indent="-368300" lvl="1" marL="914400" marR="0" rtl="0" algn="l">
              <a:lnSpc>
                <a:spcPct val="100000"/>
              </a:lnSpc>
              <a:spcBef>
                <a:spcPts val="0"/>
              </a:spcBef>
              <a:spcAft>
                <a:spcPts val="0"/>
              </a:spcAft>
              <a:buSzPts val="2200"/>
              <a:buChar char="•"/>
            </a:pPr>
            <a:r>
              <a:rPr lang="sv-SE"/>
              <a:t>Objective criteria: </a:t>
            </a:r>
            <a:endParaRPr/>
          </a:p>
          <a:p>
            <a:pPr indent="-342900" lvl="2" marL="1371600" marR="0" rtl="0" algn="l">
              <a:lnSpc>
                <a:spcPct val="100000"/>
              </a:lnSpc>
              <a:spcBef>
                <a:spcPts val="0"/>
              </a:spcBef>
              <a:spcAft>
                <a:spcPts val="0"/>
              </a:spcAft>
              <a:buSzPts val="1800"/>
              <a:buChar char="•"/>
            </a:pPr>
            <a:r>
              <a:rPr lang="sv-SE"/>
              <a:t>Time and number of operations to perform tasks.</a:t>
            </a:r>
            <a:endParaRPr/>
          </a:p>
          <a:p>
            <a:pPr indent="-342900" lvl="2" marL="1371600" marR="0" rtl="0" algn="l">
              <a:lnSpc>
                <a:spcPct val="100000"/>
              </a:lnSpc>
              <a:spcBef>
                <a:spcPts val="0"/>
              </a:spcBef>
              <a:spcAft>
                <a:spcPts val="0"/>
              </a:spcAft>
              <a:buSzPts val="1800"/>
              <a:buChar char="•"/>
            </a:pPr>
            <a:r>
              <a:rPr lang="sv-SE"/>
              <a:t>Frequency of user error.</a:t>
            </a:r>
            <a:endParaRPr/>
          </a:p>
          <a:p>
            <a:pPr indent="-368300" lvl="1" marL="914400" marR="0" rtl="0" algn="l">
              <a:lnSpc>
                <a:spcPct val="100000"/>
              </a:lnSpc>
              <a:spcBef>
                <a:spcPts val="0"/>
              </a:spcBef>
              <a:spcAft>
                <a:spcPts val="0"/>
              </a:spcAft>
              <a:buSzPts val="2200"/>
              <a:buChar char="•"/>
            </a:pPr>
            <a:r>
              <a:rPr lang="sv-SE"/>
              <a:t>Subjective criteria:</a:t>
            </a:r>
            <a:endParaRPr/>
          </a:p>
          <a:p>
            <a:pPr indent="-342900" lvl="2" marL="1371600" marR="0" rtl="0" algn="l">
              <a:lnSpc>
                <a:spcPct val="100000"/>
              </a:lnSpc>
              <a:spcBef>
                <a:spcPts val="0"/>
              </a:spcBef>
              <a:spcAft>
                <a:spcPts val="0"/>
              </a:spcAft>
              <a:buSzPts val="1800"/>
              <a:buChar char="•"/>
            </a:pPr>
            <a:r>
              <a:rPr lang="sv-SE"/>
              <a:t>Satisfaction of users.</a:t>
            </a:r>
            <a:endParaRPr/>
          </a:p>
          <a:p>
            <a:pPr indent="-368300" lvl="1" marL="914400" marR="0" rtl="0" algn="l">
              <a:lnSpc>
                <a:spcPct val="100000"/>
              </a:lnSpc>
              <a:spcBef>
                <a:spcPts val="0"/>
              </a:spcBef>
              <a:spcAft>
                <a:spcPts val="0"/>
              </a:spcAft>
              <a:buSzPts val="2200"/>
              <a:buChar char="•"/>
            </a:pPr>
            <a:r>
              <a:rPr lang="sv-SE"/>
              <a:t>Can be evaluated throughout lifecycle.</a:t>
            </a:r>
            <a:endParaRPr/>
          </a:p>
        </p:txBody>
      </p:sp>
      <p:sp>
        <p:nvSpPr>
          <p:cNvPr id="455" name="Google Shape;4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Usability Testing Steps</a:t>
            </a:r>
            <a:endParaRPr/>
          </a:p>
        </p:txBody>
      </p:sp>
      <p:sp>
        <p:nvSpPr>
          <p:cNvPr id="461" name="Google Shape;46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Inspecting specifications:</a:t>
            </a:r>
            <a:endParaRPr/>
          </a:p>
          <a:p>
            <a:pPr indent="-393700" lvl="0" marL="457200" marR="0" rtl="0" algn="l">
              <a:lnSpc>
                <a:spcPct val="100000"/>
              </a:lnSpc>
              <a:spcBef>
                <a:spcPts val="0"/>
              </a:spcBef>
              <a:spcAft>
                <a:spcPts val="0"/>
              </a:spcAft>
              <a:buSzPts val="2600"/>
              <a:buChar char="•"/>
            </a:pPr>
            <a:r>
              <a:rPr lang="sv-SE"/>
              <a:t>Testing early prototypes:</a:t>
            </a:r>
            <a:endParaRPr/>
          </a:p>
          <a:p>
            <a:pPr indent="-368300" lvl="1" marL="914400" marR="0" rtl="0" algn="l">
              <a:lnSpc>
                <a:spcPct val="100000"/>
              </a:lnSpc>
              <a:spcBef>
                <a:spcPts val="0"/>
              </a:spcBef>
              <a:spcAft>
                <a:spcPts val="0"/>
              </a:spcAft>
              <a:buSzPts val="2200"/>
              <a:buChar char="•"/>
            </a:pPr>
            <a:r>
              <a:rPr lang="sv-SE"/>
              <a:t>Bring in end users to:</a:t>
            </a:r>
            <a:endParaRPr/>
          </a:p>
          <a:p>
            <a:pPr indent="-342900" lvl="2" marL="1371600" marR="0" rtl="0" algn="l">
              <a:lnSpc>
                <a:spcPct val="100000"/>
              </a:lnSpc>
              <a:spcBef>
                <a:spcPts val="0"/>
              </a:spcBef>
              <a:spcAft>
                <a:spcPts val="0"/>
              </a:spcAft>
              <a:buSzPts val="1800"/>
              <a:buChar char="•"/>
            </a:pPr>
            <a:r>
              <a:rPr lang="sv-SE"/>
              <a:t>Explore mental models (exploratory testing)</a:t>
            </a:r>
            <a:endParaRPr/>
          </a:p>
          <a:p>
            <a:pPr indent="-342900" lvl="2" marL="1371600" marR="0" rtl="0" algn="l">
              <a:lnSpc>
                <a:spcPct val="100000"/>
              </a:lnSpc>
              <a:spcBef>
                <a:spcPts val="0"/>
              </a:spcBef>
              <a:spcAft>
                <a:spcPts val="0"/>
              </a:spcAft>
              <a:buSzPts val="1800"/>
              <a:buChar char="•"/>
            </a:pPr>
            <a:r>
              <a:rPr lang="sv-SE"/>
              <a:t>Evaluate alternatives (comparison testing)</a:t>
            </a:r>
            <a:endParaRPr/>
          </a:p>
          <a:p>
            <a:pPr indent="-342900" lvl="2" marL="1371600" marR="0" rtl="0" algn="l">
              <a:lnSpc>
                <a:spcPct val="100000"/>
              </a:lnSpc>
              <a:spcBef>
                <a:spcPts val="0"/>
              </a:spcBef>
              <a:spcAft>
                <a:spcPts val="0"/>
              </a:spcAft>
              <a:buSzPts val="1800"/>
              <a:buChar char="•"/>
            </a:pPr>
            <a:r>
              <a:rPr lang="sv-SE"/>
              <a:t>Validate usability.</a:t>
            </a:r>
            <a:endParaRPr/>
          </a:p>
          <a:p>
            <a:pPr indent="-368300" lvl="1" marL="914400" marR="0" rtl="0" algn="l">
              <a:lnSpc>
                <a:spcPct val="100000"/>
              </a:lnSpc>
              <a:spcBef>
                <a:spcPts val="0"/>
              </a:spcBef>
              <a:spcAft>
                <a:spcPts val="0"/>
              </a:spcAft>
              <a:buSzPts val="2200"/>
              <a:buChar char="•"/>
            </a:pPr>
            <a:r>
              <a:rPr lang="sv-SE"/>
              <a:t>May involve mockup GUIs, not working software.</a:t>
            </a:r>
            <a:endParaRPr/>
          </a:p>
          <a:p>
            <a:pPr indent="-393700" lvl="0" marL="457200" marR="0" rtl="0" algn="l">
              <a:lnSpc>
                <a:spcPct val="100000"/>
              </a:lnSpc>
              <a:spcBef>
                <a:spcPts val="0"/>
              </a:spcBef>
              <a:spcAft>
                <a:spcPts val="0"/>
              </a:spcAft>
              <a:buSzPts val="2600"/>
              <a:buChar char="•"/>
            </a:pPr>
            <a:r>
              <a:rPr lang="sv-SE"/>
              <a:t>System and Acceptance Testing:</a:t>
            </a:r>
            <a:endParaRPr/>
          </a:p>
          <a:p>
            <a:pPr indent="-368300" lvl="1" marL="914400" marR="0" rtl="0" algn="l">
              <a:lnSpc>
                <a:spcPct val="100000"/>
              </a:lnSpc>
              <a:spcBef>
                <a:spcPts val="0"/>
              </a:spcBef>
              <a:spcAft>
                <a:spcPts val="0"/>
              </a:spcAft>
              <a:buSzPts val="2200"/>
              <a:buChar char="•"/>
            </a:pPr>
            <a:r>
              <a:rPr lang="sv-SE"/>
              <a:t>Evaluate incremental builds, compare against competitors, check against compatibility guidelines.</a:t>
            </a:r>
            <a:endParaRPr/>
          </a:p>
        </p:txBody>
      </p:sp>
      <p:sp>
        <p:nvSpPr>
          <p:cNvPr id="462" name="Google Shape;46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468" name="Google Shape;468;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Explore the mental model of end users.</a:t>
            </a:r>
            <a:endParaRPr/>
          </a:p>
          <a:p>
            <a:pPr indent="-368300" lvl="1" marL="914400" marR="0" rtl="0" algn="l">
              <a:lnSpc>
                <a:spcPct val="100000"/>
              </a:lnSpc>
              <a:spcBef>
                <a:spcPts val="0"/>
              </a:spcBef>
              <a:spcAft>
                <a:spcPts val="0"/>
              </a:spcAft>
              <a:buSzPts val="2200"/>
              <a:buChar char="•"/>
            </a:pPr>
            <a:r>
              <a:rPr lang="sv-SE"/>
              <a:t>Early in design stage, ask users how they would like to interact with the system. </a:t>
            </a:r>
            <a:endParaRPr/>
          </a:p>
          <a:p>
            <a:pPr indent="-393700" lvl="0" marL="457200" marR="0" rtl="0" algn="l">
              <a:lnSpc>
                <a:spcPct val="100000"/>
              </a:lnSpc>
              <a:spcBef>
                <a:spcPts val="0"/>
              </a:spcBef>
              <a:spcAft>
                <a:spcPts val="0"/>
              </a:spcAft>
              <a:buSzPts val="2600"/>
              <a:buChar char="•"/>
            </a:pPr>
            <a:r>
              <a:rPr lang="sv-SE"/>
              <a:t>Look for common answers from users.</a:t>
            </a:r>
            <a:endParaRPr/>
          </a:p>
          <a:p>
            <a:pPr indent="-368300" lvl="1" marL="914400" marR="0" rtl="0" algn="l">
              <a:lnSpc>
                <a:spcPct val="100000"/>
              </a:lnSpc>
              <a:spcBef>
                <a:spcPts val="0"/>
              </a:spcBef>
              <a:spcAft>
                <a:spcPts val="0"/>
              </a:spcAft>
              <a:buSzPts val="2200"/>
              <a:buChar char="•"/>
            </a:pPr>
            <a:r>
              <a:rPr lang="sv-SE"/>
              <a:t>If conflicts, try to combine elements of answers.</a:t>
            </a:r>
            <a:endParaRPr/>
          </a:p>
          <a:p>
            <a:pPr indent="-368300" lvl="1" marL="914400" marR="0" rtl="0" algn="l">
              <a:lnSpc>
                <a:spcPct val="100000"/>
              </a:lnSpc>
              <a:spcBef>
                <a:spcPts val="0"/>
              </a:spcBef>
              <a:spcAft>
                <a:spcPts val="0"/>
              </a:spcAft>
              <a:buSzPts val="2200"/>
              <a:buChar char="•"/>
            </a:pPr>
            <a:r>
              <a:rPr lang="sv-SE"/>
              <a:t>Larger sample sizes will yield better results.</a:t>
            </a:r>
            <a:endParaRPr/>
          </a:p>
          <a:p>
            <a:pPr indent="-368300" lvl="1" marL="914400" marR="0" rtl="0" algn="l">
              <a:lnSpc>
                <a:spcPct val="100000"/>
              </a:lnSpc>
              <a:spcBef>
                <a:spcPts val="0"/>
              </a:spcBef>
              <a:spcAft>
                <a:spcPts val="0"/>
              </a:spcAft>
              <a:buSzPts val="2200"/>
              <a:buChar char="•"/>
            </a:pPr>
            <a:r>
              <a:rPr lang="sv-SE"/>
              <a:t>Consider all groups of stakeholders.</a:t>
            </a:r>
            <a:endParaRPr/>
          </a:p>
          <a:p>
            <a:pPr indent="-342900" lvl="2" marL="1371600" marR="0" rtl="0" algn="l">
              <a:lnSpc>
                <a:spcPct val="100000"/>
              </a:lnSpc>
              <a:spcBef>
                <a:spcPts val="0"/>
              </a:spcBef>
              <a:spcAft>
                <a:spcPts val="0"/>
              </a:spcAft>
              <a:buSzPts val="1800"/>
              <a:buChar char="•"/>
            </a:pPr>
            <a:r>
              <a:rPr lang="sv-SE"/>
              <a:t>Some stakeholders will have different usage patterns from others.</a:t>
            </a:r>
            <a:endParaRPr/>
          </a:p>
        </p:txBody>
      </p:sp>
      <p:sp>
        <p:nvSpPr>
          <p:cNvPr id="469" name="Google Shape;46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Validation Testing</a:t>
            </a:r>
            <a:endParaRPr/>
          </a:p>
        </p:txBody>
      </p:sp>
      <p:sp>
        <p:nvSpPr>
          <p:cNvPr id="475" name="Google Shape;475;p67"/>
          <p:cNvSpPr txBox="1"/>
          <p:nvPr>
            <p:ph idx="1" type="body"/>
          </p:nvPr>
        </p:nvSpPr>
        <p:spPr>
          <a:xfrm>
            <a:off x="468900" y="1282400"/>
            <a:ext cx="4731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Used to assess overall usability.</a:t>
            </a:r>
            <a:endParaRPr/>
          </a:p>
          <a:p>
            <a:pPr indent="-368300" lvl="1" marL="914400" marR="0" rtl="0" algn="l">
              <a:lnSpc>
                <a:spcPct val="100000"/>
              </a:lnSpc>
              <a:spcBef>
                <a:spcPts val="0"/>
              </a:spcBef>
              <a:spcAft>
                <a:spcPts val="0"/>
              </a:spcAft>
              <a:buSzPts val="2200"/>
              <a:buChar char="•"/>
            </a:pPr>
            <a:r>
              <a:rPr lang="sv-SE"/>
              <a:t>Identifies difficulties and obstacles encountered while using the system. </a:t>
            </a:r>
            <a:endParaRPr/>
          </a:p>
          <a:p>
            <a:pPr indent="-368300" lvl="1" marL="914400" marR="0" rtl="0" algn="l">
              <a:lnSpc>
                <a:spcPct val="100000"/>
              </a:lnSpc>
              <a:spcBef>
                <a:spcPts val="0"/>
              </a:spcBef>
              <a:spcAft>
                <a:spcPts val="0"/>
              </a:spcAft>
              <a:buSzPts val="2200"/>
              <a:buChar char="•"/>
            </a:pPr>
            <a:r>
              <a:rPr lang="sv-SE"/>
              <a:t>Measures error rate, clicks/time to perform a task.</a:t>
            </a:r>
            <a:endParaRPr/>
          </a:p>
        </p:txBody>
      </p:sp>
      <p:sp>
        <p:nvSpPr>
          <p:cNvPr id="476" name="Google Shape;476;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7" name="Google Shape;477;p67"/>
          <p:cNvPicPr preferRelativeResize="0"/>
          <p:nvPr/>
        </p:nvPicPr>
        <p:blipFill>
          <a:blip r:embed="rId3">
            <a:alphaModFix/>
          </a:blip>
          <a:stretch>
            <a:fillRect/>
          </a:stretch>
        </p:blipFill>
        <p:spPr>
          <a:xfrm>
            <a:off x="5352600" y="1434803"/>
            <a:ext cx="3639000" cy="20469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Validation Testing</a:t>
            </a:r>
            <a:endParaRPr/>
          </a:p>
        </p:txBody>
      </p:sp>
      <p:sp>
        <p:nvSpPr>
          <p:cNvPr id="483" name="Google Shape;483;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SzPts val="2600"/>
              <a:buChar char="•"/>
            </a:pPr>
            <a:r>
              <a:rPr lang="sv-SE"/>
              <a:t>Preparation phase:</a:t>
            </a:r>
            <a:endParaRPr/>
          </a:p>
          <a:p>
            <a:pPr indent="-368300" lvl="1" marL="914400" rtl="0" algn="l">
              <a:lnSpc>
                <a:spcPct val="100000"/>
              </a:lnSpc>
              <a:spcBef>
                <a:spcPts val="0"/>
              </a:spcBef>
              <a:spcAft>
                <a:spcPts val="0"/>
              </a:spcAft>
              <a:buSzPts val="2200"/>
              <a:buChar char="•"/>
            </a:pPr>
            <a:r>
              <a:rPr lang="sv-SE"/>
              <a:t>Define objectives for the session, identify items to be tested, select population, plan actions.</a:t>
            </a:r>
            <a:endParaRPr/>
          </a:p>
          <a:p>
            <a:pPr indent="-419100" lvl="0" marL="457200" marR="0" rtl="0" algn="l">
              <a:lnSpc>
                <a:spcPct val="100000"/>
              </a:lnSpc>
              <a:spcBef>
                <a:spcPts val="0"/>
              </a:spcBef>
              <a:spcAft>
                <a:spcPts val="0"/>
              </a:spcAft>
              <a:buSzPts val="3000"/>
              <a:buFont typeface="Arial"/>
              <a:buChar char="•"/>
            </a:pPr>
            <a:r>
              <a:rPr lang="sv-SE"/>
              <a:t>Execution phase:</a:t>
            </a:r>
            <a:endParaRPr/>
          </a:p>
          <a:p>
            <a:pPr indent="-368300" lvl="1" marL="914400" marR="0" rtl="0" algn="l">
              <a:lnSpc>
                <a:spcPct val="100000"/>
              </a:lnSpc>
              <a:spcBef>
                <a:spcPts val="0"/>
              </a:spcBef>
              <a:spcAft>
                <a:spcPts val="0"/>
              </a:spcAft>
              <a:buSzPts val="2200"/>
              <a:buChar char="•"/>
            </a:pPr>
            <a:r>
              <a:rPr lang="sv-SE"/>
              <a:t>Users monitored as they execute planned actions.</a:t>
            </a:r>
            <a:endParaRPr/>
          </a:p>
          <a:p>
            <a:pPr indent="-393700" lvl="0" marL="457200" marR="0" rtl="0" algn="l">
              <a:lnSpc>
                <a:spcPct val="100000"/>
              </a:lnSpc>
              <a:spcBef>
                <a:spcPts val="0"/>
              </a:spcBef>
              <a:spcAft>
                <a:spcPts val="0"/>
              </a:spcAft>
              <a:buSzPts val="2600"/>
              <a:buChar char="•"/>
            </a:pPr>
            <a:r>
              <a:rPr lang="sv-SE"/>
              <a:t>Analysis phase:</a:t>
            </a:r>
            <a:endParaRPr/>
          </a:p>
          <a:p>
            <a:pPr indent="-368300" lvl="1" marL="914400" marR="0" rtl="0" algn="l">
              <a:lnSpc>
                <a:spcPct val="100000"/>
              </a:lnSpc>
              <a:spcBef>
                <a:spcPts val="0"/>
              </a:spcBef>
              <a:spcAft>
                <a:spcPts val="0"/>
              </a:spcAft>
              <a:buSzPts val="2200"/>
              <a:buChar char="•"/>
            </a:pPr>
            <a:r>
              <a:rPr lang="sv-SE"/>
              <a:t>Results evaluated, software changes planned.</a:t>
            </a:r>
            <a:endParaRPr/>
          </a:p>
        </p:txBody>
      </p:sp>
      <p:sp>
        <p:nvSpPr>
          <p:cNvPr id="484" name="Google Shape;48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Validation Testing</a:t>
            </a:r>
            <a:endParaRPr/>
          </a:p>
        </p:txBody>
      </p:sp>
      <p:sp>
        <p:nvSpPr>
          <p:cNvPr id="490" name="Google Shape;490;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Activities should be based on typical use cases of expected features.</a:t>
            </a:r>
            <a:endParaRPr/>
          </a:p>
          <a:p>
            <a:pPr indent="-368300" lvl="1" marL="914400" marR="0" rtl="0" algn="l">
              <a:lnSpc>
                <a:spcPct val="100000"/>
              </a:lnSpc>
              <a:spcBef>
                <a:spcPts val="0"/>
              </a:spcBef>
              <a:spcAft>
                <a:spcPts val="0"/>
              </a:spcAft>
              <a:buSzPts val="2200"/>
              <a:buChar char="•"/>
            </a:pPr>
            <a:r>
              <a:rPr lang="sv-SE"/>
              <a:t>Goal is to ensure “normal use” is optimal.</a:t>
            </a:r>
            <a:endParaRPr/>
          </a:p>
          <a:p>
            <a:pPr indent="-393700" lvl="0" marL="457200" marR="0" rtl="0" algn="l">
              <a:lnSpc>
                <a:spcPct val="100000"/>
              </a:lnSpc>
              <a:spcBef>
                <a:spcPts val="0"/>
              </a:spcBef>
              <a:spcAft>
                <a:spcPts val="0"/>
              </a:spcAft>
              <a:buSzPts val="2600"/>
              <a:buChar char="•"/>
            </a:pPr>
            <a:r>
              <a:rPr lang="sv-SE"/>
              <a:t>Users should perform tasks independently.</a:t>
            </a:r>
            <a:endParaRPr/>
          </a:p>
          <a:p>
            <a:pPr indent="-368300" lvl="1" marL="914400" marR="0" rtl="0" algn="l">
              <a:lnSpc>
                <a:spcPct val="100000"/>
              </a:lnSpc>
              <a:spcBef>
                <a:spcPts val="0"/>
              </a:spcBef>
              <a:spcAft>
                <a:spcPts val="0"/>
              </a:spcAft>
              <a:buSzPts val="2200"/>
              <a:buChar char="•"/>
            </a:pPr>
            <a:r>
              <a:rPr lang="sv-SE"/>
              <a:t>Actions are recorded through tracking software.</a:t>
            </a:r>
            <a:endParaRPr/>
          </a:p>
          <a:p>
            <a:pPr indent="-368300" lvl="1" marL="914400" marR="0" rtl="0" algn="l">
              <a:lnSpc>
                <a:spcPct val="100000"/>
              </a:lnSpc>
              <a:spcBef>
                <a:spcPts val="0"/>
              </a:spcBef>
              <a:spcAft>
                <a:spcPts val="0"/>
              </a:spcAft>
              <a:buSzPts val="2200"/>
              <a:buChar char="•"/>
            </a:pPr>
            <a:r>
              <a:rPr lang="sv-SE"/>
              <a:t>Comments and impressions are collected with post-activity questionnaires.  </a:t>
            </a:r>
            <a:endParaRPr/>
          </a:p>
          <a:p>
            <a:pPr indent="-393700" lvl="0" marL="457200" marR="0" rtl="0" algn="l">
              <a:lnSpc>
                <a:spcPct val="100000"/>
              </a:lnSpc>
              <a:spcBef>
                <a:spcPts val="0"/>
              </a:spcBef>
              <a:spcAft>
                <a:spcPts val="0"/>
              </a:spcAft>
              <a:buSzPts val="2600"/>
              <a:buChar char="•"/>
            </a:pPr>
            <a:r>
              <a:rPr lang="sv-SE"/>
              <a:t>Consider accessibility needs.</a:t>
            </a:r>
            <a:endParaRPr/>
          </a:p>
          <a:p>
            <a:pPr indent="-368300" lvl="1" marL="914400" marR="0" rtl="0" algn="l">
              <a:lnSpc>
                <a:spcPct val="100000"/>
              </a:lnSpc>
              <a:spcBef>
                <a:spcPts val="0"/>
              </a:spcBef>
              <a:spcAft>
                <a:spcPts val="0"/>
              </a:spcAft>
              <a:buSzPts val="2200"/>
              <a:buChar char="•"/>
            </a:pPr>
            <a:r>
              <a:rPr lang="sv-SE"/>
              <a:t>Font size, color choices, audio guidance. </a:t>
            </a:r>
            <a:endParaRPr/>
          </a:p>
        </p:txBody>
      </p:sp>
      <p:sp>
        <p:nvSpPr>
          <p:cNvPr id="491" name="Google Shape;49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98" name="Google Shape;498;p7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05" name="Google Shape;505;p7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Regression Testing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Lifecycle</a:t>
            </a:r>
            <a:endParaRPr/>
          </a:p>
        </p:txBody>
      </p:sp>
      <p:pic>
        <p:nvPicPr>
          <p:cNvPr descr="spiral-model-diagram.jpg" id="511" name="Google Shape;511;p72"/>
          <p:cNvPicPr preferRelativeResize="0"/>
          <p:nvPr/>
        </p:nvPicPr>
        <p:blipFill>
          <a:blip r:embed="rId3">
            <a:alphaModFix/>
          </a:blip>
          <a:stretch>
            <a:fillRect/>
          </a:stretch>
        </p:blipFill>
        <p:spPr>
          <a:xfrm>
            <a:off x="896225" y="1320619"/>
            <a:ext cx="3429000" cy="3207544"/>
          </a:xfrm>
          <a:prstGeom prst="rect">
            <a:avLst/>
          </a:prstGeom>
          <a:noFill/>
          <a:ln>
            <a:noFill/>
          </a:ln>
        </p:spPr>
      </p:pic>
      <p:sp>
        <p:nvSpPr>
          <p:cNvPr id="512" name="Google Shape;512;p72"/>
          <p:cNvSpPr/>
          <p:nvPr/>
        </p:nvSpPr>
        <p:spPr>
          <a:xfrm>
            <a:off x="3971225" y="4358569"/>
            <a:ext cx="2012700" cy="3912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72"/>
          <p:cNvCxnSpPr/>
          <p:nvPr/>
        </p:nvCxnSpPr>
        <p:spPr>
          <a:xfrm>
            <a:off x="864425" y="2751188"/>
            <a:ext cx="4635600" cy="0"/>
          </a:xfrm>
          <a:prstGeom prst="straightConnector1">
            <a:avLst/>
          </a:prstGeom>
          <a:noFill/>
          <a:ln cap="flat" cmpd="sng" w="19050">
            <a:solidFill>
              <a:schemeClr val="dk2"/>
            </a:solidFill>
            <a:prstDash val="solid"/>
            <a:round/>
            <a:headEnd len="med" w="med" type="none"/>
            <a:tailEnd len="med" w="med" type="none"/>
          </a:ln>
        </p:spPr>
      </p:cxnSp>
      <p:cxnSp>
        <p:nvCxnSpPr>
          <p:cNvPr id="514" name="Google Shape;514;p72"/>
          <p:cNvCxnSpPr/>
          <p:nvPr/>
        </p:nvCxnSpPr>
        <p:spPr>
          <a:xfrm>
            <a:off x="3328975" y="1399406"/>
            <a:ext cx="0" cy="3201600"/>
          </a:xfrm>
          <a:prstGeom prst="straightConnector1">
            <a:avLst/>
          </a:prstGeom>
          <a:noFill/>
          <a:ln cap="flat" cmpd="sng" w="19050">
            <a:solidFill>
              <a:schemeClr val="dk2"/>
            </a:solidFill>
            <a:prstDash val="solid"/>
            <a:round/>
            <a:headEnd len="med" w="med" type="none"/>
            <a:tailEnd len="med" w="med" type="none"/>
          </a:ln>
        </p:spPr>
      </p:cxnSp>
      <p:sp>
        <p:nvSpPr>
          <p:cNvPr id="515" name="Google Shape;515;p72"/>
          <p:cNvSpPr/>
          <p:nvPr/>
        </p:nvSpPr>
        <p:spPr>
          <a:xfrm>
            <a:off x="1330275" y="1874681"/>
            <a:ext cx="1522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a:t>
            </a:r>
            <a:endParaRPr/>
          </a:p>
        </p:txBody>
      </p:sp>
      <p:sp>
        <p:nvSpPr>
          <p:cNvPr id="516" name="Google Shape;516;p72"/>
          <p:cNvSpPr/>
          <p:nvPr/>
        </p:nvSpPr>
        <p:spPr>
          <a:xfrm>
            <a:off x="3804875" y="1874681"/>
            <a:ext cx="1522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Implementation</a:t>
            </a:r>
            <a:endParaRPr/>
          </a:p>
        </p:txBody>
      </p:sp>
      <p:sp>
        <p:nvSpPr>
          <p:cNvPr id="517" name="Google Shape;517;p72"/>
          <p:cNvSpPr/>
          <p:nvPr/>
        </p:nvSpPr>
        <p:spPr>
          <a:xfrm>
            <a:off x="3804875" y="3301313"/>
            <a:ext cx="1522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Verification &amp; Validation</a:t>
            </a:r>
            <a:endParaRPr/>
          </a:p>
        </p:txBody>
      </p:sp>
      <p:sp>
        <p:nvSpPr>
          <p:cNvPr id="518" name="Google Shape;518;p72"/>
          <p:cNvSpPr/>
          <p:nvPr/>
        </p:nvSpPr>
        <p:spPr>
          <a:xfrm>
            <a:off x="1330275" y="3301313"/>
            <a:ext cx="1522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Operation</a:t>
            </a:r>
            <a:endParaRPr/>
          </a:p>
        </p:txBody>
      </p:sp>
      <p:sp>
        <p:nvSpPr>
          <p:cNvPr id="519" name="Google Shape;519;p72"/>
          <p:cNvSpPr txBox="1"/>
          <p:nvPr/>
        </p:nvSpPr>
        <p:spPr>
          <a:xfrm>
            <a:off x="2767900" y="2785163"/>
            <a:ext cx="5610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R1</a:t>
            </a:r>
            <a:endParaRPr/>
          </a:p>
        </p:txBody>
      </p:sp>
      <p:sp>
        <p:nvSpPr>
          <p:cNvPr id="520" name="Google Shape;520;p72"/>
          <p:cNvSpPr txBox="1"/>
          <p:nvPr/>
        </p:nvSpPr>
        <p:spPr>
          <a:xfrm>
            <a:off x="2121625" y="2785153"/>
            <a:ext cx="5610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R2</a:t>
            </a:r>
            <a:endParaRPr/>
          </a:p>
        </p:txBody>
      </p:sp>
      <p:sp>
        <p:nvSpPr>
          <p:cNvPr id="521" name="Google Shape;521;p72"/>
          <p:cNvSpPr txBox="1"/>
          <p:nvPr/>
        </p:nvSpPr>
        <p:spPr>
          <a:xfrm>
            <a:off x="1560625" y="2785153"/>
            <a:ext cx="5610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R3</a:t>
            </a:r>
            <a:endParaRPr/>
          </a:p>
        </p:txBody>
      </p:sp>
      <p:sp>
        <p:nvSpPr>
          <p:cNvPr id="522" name="Google Shape;522;p72"/>
          <p:cNvSpPr txBox="1"/>
          <p:nvPr/>
        </p:nvSpPr>
        <p:spPr>
          <a:xfrm>
            <a:off x="999625" y="2785163"/>
            <a:ext cx="561000" cy="1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R4</a:t>
            </a:r>
            <a:endParaRPr/>
          </a:p>
        </p:txBody>
      </p:sp>
      <p:sp>
        <p:nvSpPr>
          <p:cNvPr id="523" name="Google Shape;523;p72"/>
          <p:cNvSpPr/>
          <p:nvPr/>
        </p:nvSpPr>
        <p:spPr>
          <a:xfrm>
            <a:off x="6602425" y="1485563"/>
            <a:ext cx="1405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Initial Development</a:t>
            </a:r>
            <a:endParaRPr/>
          </a:p>
        </p:txBody>
      </p:sp>
      <p:sp>
        <p:nvSpPr>
          <p:cNvPr id="524" name="Google Shape;524;p72"/>
          <p:cNvSpPr/>
          <p:nvPr/>
        </p:nvSpPr>
        <p:spPr>
          <a:xfrm>
            <a:off x="6602425" y="2204288"/>
            <a:ext cx="1405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Evolution</a:t>
            </a:r>
            <a:endParaRPr/>
          </a:p>
        </p:txBody>
      </p:sp>
      <p:sp>
        <p:nvSpPr>
          <p:cNvPr id="525" name="Google Shape;525;p72"/>
          <p:cNvSpPr/>
          <p:nvPr/>
        </p:nvSpPr>
        <p:spPr>
          <a:xfrm>
            <a:off x="6602425" y="2923013"/>
            <a:ext cx="1405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Servicing</a:t>
            </a:r>
            <a:endParaRPr/>
          </a:p>
        </p:txBody>
      </p:sp>
      <p:sp>
        <p:nvSpPr>
          <p:cNvPr id="526" name="Google Shape;526;p72"/>
          <p:cNvSpPr/>
          <p:nvPr/>
        </p:nvSpPr>
        <p:spPr>
          <a:xfrm>
            <a:off x="6602425" y="3681413"/>
            <a:ext cx="1405800" cy="39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Phaseout</a:t>
            </a:r>
            <a:endParaRPr/>
          </a:p>
        </p:txBody>
      </p:sp>
      <p:cxnSp>
        <p:nvCxnSpPr>
          <p:cNvPr id="527" name="Google Shape;527;p72"/>
          <p:cNvCxnSpPr>
            <a:stCxn id="523" idx="2"/>
            <a:endCxn id="524" idx="0"/>
          </p:cNvCxnSpPr>
          <p:nvPr/>
        </p:nvCxnSpPr>
        <p:spPr>
          <a:xfrm>
            <a:off x="7305325" y="1876763"/>
            <a:ext cx="0" cy="3276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72"/>
          <p:cNvCxnSpPr>
            <a:stCxn id="524" idx="2"/>
            <a:endCxn id="525" idx="0"/>
          </p:cNvCxnSpPr>
          <p:nvPr/>
        </p:nvCxnSpPr>
        <p:spPr>
          <a:xfrm>
            <a:off x="7305325" y="2595488"/>
            <a:ext cx="0" cy="3276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72"/>
          <p:cNvCxnSpPr>
            <a:stCxn id="525" idx="2"/>
            <a:endCxn id="526" idx="0"/>
          </p:cNvCxnSpPr>
          <p:nvPr/>
        </p:nvCxnSpPr>
        <p:spPr>
          <a:xfrm>
            <a:off x="7305325" y="3314213"/>
            <a:ext cx="0" cy="367200"/>
          </a:xfrm>
          <a:prstGeom prst="straightConnector1">
            <a:avLst/>
          </a:prstGeom>
          <a:noFill/>
          <a:ln cap="flat" cmpd="sng" w="19050">
            <a:solidFill>
              <a:schemeClr val="dk2"/>
            </a:solidFill>
            <a:prstDash val="solid"/>
            <a:round/>
            <a:headEnd len="med" w="med" type="none"/>
            <a:tailEnd len="med" w="med" type="triangle"/>
          </a:ln>
        </p:spPr>
      </p:cxnSp>
      <p:sp>
        <p:nvSpPr>
          <p:cNvPr id="530" name="Google Shape;530;p72"/>
          <p:cNvSpPr/>
          <p:nvPr/>
        </p:nvSpPr>
        <p:spPr>
          <a:xfrm>
            <a:off x="8008100" y="2108513"/>
            <a:ext cx="489850" cy="551100"/>
          </a:xfrm>
          <a:custGeom>
            <a:rect b="b" l="l" r="r" t="t"/>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med" w="med" type="none"/>
            <a:tailEnd len="med" w="med" type="triangle"/>
          </a:ln>
        </p:spPr>
      </p:sp>
      <p:sp>
        <p:nvSpPr>
          <p:cNvPr id="531" name="Google Shape;531;p72"/>
          <p:cNvSpPr/>
          <p:nvPr/>
        </p:nvSpPr>
        <p:spPr>
          <a:xfrm>
            <a:off x="7997450" y="2891231"/>
            <a:ext cx="479200" cy="519131"/>
          </a:xfrm>
          <a:custGeom>
            <a:rect b="b" l="l" r="r" t="t"/>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med" w="med" type="none"/>
            <a:tailEnd len="med" w="med" type="triangle"/>
          </a:ln>
        </p:spPr>
      </p:sp>
      <p:sp>
        <p:nvSpPr>
          <p:cNvPr id="532" name="Google Shape;53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Maintenance</a:t>
            </a:r>
            <a:endParaRPr/>
          </a:p>
        </p:txBody>
      </p:sp>
      <p:sp>
        <p:nvSpPr>
          <p:cNvPr id="538" name="Google Shape;538;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Fault Repairs</a:t>
            </a:r>
            <a:endParaRPr/>
          </a:p>
          <a:p>
            <a:pPr indent="-368300" lvl="1" marL="914400" rtl="0" algn="l">
              <a:spcBef>
                <a:spcPts val="500"/>
              </a:spcBef>
              <a:spcAft>
                <a:spcPts val="0"/>
              </a:spcAft>
              <a:buSzPts val="2200"/>
              <a:buChar char="•"/>
            </a:pPr>
            <a:r>
              <a:rPr lang="sv-SE"/>
              <a:t>Changes made in order to correct coding, design, or requirements errors.</a:t>
            </a:r>
            <a:endParaRPr/>
          </a:p>
          <a:p>
            <a:pPr indent="-393700" lvl="0" marL="457200" rtl="0" algn="l">
              <a:spcBef>
                <a:spcPts val="1000"/>
              </a:spcBef>
              <a:spcAft>
                <a:spcPts val="0"/>
              </a:spcAft>
              <a:buSzPts val="2600"/>
              <a:buChar char="•"/>
            </a:pPr>
            <a:r>
              <a:rPr lang="sv-SE"/>
              <a:t>Environmental Adaptations</a:t>
            </a:r>
            <a:endParaRPr/>
          </a:p>
          <a:p>
            <a:pPr indent="-368300" lvl="1" marL="914400" rtl="0" algn="l">
              <a:spcBef>
                <a:spcPts val="500"/>
              </a:spcBef>
              <a:spcAft>
                <a:spcPts val="0"/>
              </a:spcAft>
              <a:buSzPts val="2200"/>
              <a:buChar char="•"/>
            </a:pPr>
            <a:r>
              <a:rPr lang="sv-SE"/>
              <a:t>Changes made to accommodate changes to the hardware, OS platform, or external systems.</a:t>
            </a:r>
            <a:endParaRPr/>
          </a:p>
          <a:p>
            <a:pPr indent="-393700" lvl="0" marL="457200" rtl="0" algn="l">
              <a:spcBef>
                <a:spcPts val="1000"/>
              </a:spcBef>
              <a:spcAft>
                <a:spcPts val="0"/>
              </a:spcAft>
              <a:buSzPts val="2600"/>
              <a:buChar char="•"/>
            </a:pPr>
            <a:r>
              <a:rPr lang="sv-SE"/>
              <a:t>Functionality Addition</a:t>
            </a:r>
            <a:endParaRPr/>
          </a:p>
          <a:p>
            <a:pPr indent="-368300" lvl="1" marL="914400" rtl="0" algn="l">
              <a:spcBef>
                <a:spcPts val="500"/>
              </a:spcBef>
              <a:spcAft>
                <a:spcPts val="0"/>
              </a:spcAft>
              <a:buSzPts val="2200"/>
              <a:buChar char="•"/>
            </a:pPr>
            <a:r>
              <a:rPr lang="sv-SE"/>
              <a:t>New features are added to the system to meet new user requirements.</a:t>
            </a:r>
            <a:endParaRPr/>
          </a:p>
        </p:txBody>
      </p:sp>
      <p:sp>
        <p:nvSpPr>
          <p:cNvPr id="539" name="Google Shape;53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177" name="Google Shape;177;p29"/>
          <p:cNvSpPr txBox="1"/>
          <p:nvPr>
            <p:ph idx="1" type="body"/>
          </p:nvPr>
        </p:nvSpPr>
        <p:spPr>
          <a:xfrm>
            <a:off x="468897" y="1282400"/>
            <a:ext cx="56196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One algorithm: Search the CFG for paths without redefinitions.</a:t>
            </a:r>
            <a:endParaRPr sz="2400"/>
          </a:p>
          <a:p>
            <a:pPr indent="-368300" lvl="1" marL="914400" marR="0" rtl="0" algn="l">
              <a:lnSpc>
                <a:spcPct val="100000"/>
              </a:lnSpc>
              <a:spcBef>
                <a:spcPts val="0"/>
              </a:spcBef>
              <a:spcAft>
                <a:spcPts val="0"/>
              </a:spcAft>
              <a:buSzPts val="2200"/>
              <a:buChar char="•"/>
            </a:pPr>
            <a:r>
              <a:rPr lang="sv-SE"/>
              <a:t>Not practical - remember path coverage? </a:t>
            </a:r>
            <a:endParaRPr/>
          </a:p>
          <a:p>
            <a:pPr indent="-381000" lvl="0" marL="457200" marR="0" rtl="0" algn="l">
              <a:lnSpc>
                <a:spcPct val="100000"/>
              </a:lnSpc>
              <a:spcBef>
                <a:spcPts val="0"/>
              </a:spcBef>
              <a:spcAft>
                <a:spcPts val="0"/>
              </a:spcAft>
              <a:buSzPts val="2400"/>
              <a:buChar char="•"/>
            </a:pPr>
            <a:r>
              <a:rPr lang="sv-SE" sz="2400"/>
              <a:t>Instead, summarize the reaching definitions at a node over all paths reaching that node.</a:t>
            </a:r>
            <a:endParaRPr sz="2400"/>
          </a:p>
        </p:txBody>
      </p:sp>
      <p:sp>
        <p:nvSpPr>
          <p:cNvPr id="178" name="Google Shape;178;p29"/>
          <p:cNvSpPr/>
          <p:nvPr/>
        </p:nvSpPr>
        <p:spPr>
          <a:xfrm>
            <a:off x="6577625" y="1535738"/>
            <a:ext cx="9468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179" name="Google Shape;179;p29"/>
          <p:cNvSpPr/>
          <p:nvPr/>
        </p:nvSpPr>
        <p:spPr>
          <a:xfrm>
            <a:off x="5996550" y="2503219"/>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z = ..</a:t>
            </a:r>
            <a:endParaRPr/>
          </a:p>
        </p:txBody>
      </p:sp>
      <p:sp>
        <p:nvSpPr>
          <p:cNvPr id="180" name="Google Shape;180;p29"/>
          <p:cNvSpPr/>
          <p:nvPr/>
        </p:nvSpPr>
        <p:spPr>
          <a:xfrm>
            <a:off x="7292825" y="2503219"/>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181" name="Google Shape;181;p29"/>
          <p:cNvSpPr/>
          <p:nvPr/>
        </p:nvSpPr>
        <p:spPr>
          <a:xfrm>
            <a:off x="6577625" y="3204600"/>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 = ..</a:t>
            </a:r>
            <a:endParaRPr/>
          </a:p>
        </p:txBody>
      </p:sp>
      <p:cxnSp>
        <p:nvCxnSpPr>
          <p:cNvPr id="182" name="Google Shape;182;p29"/>
          <p:cNvCxnSpPr>
            <a:stCxn id="178" idx="2"/>
            <a:endCxn id="179" idx="0"/>
          </p:cNvCxnSpPr>
          <p:nvPr/>
        </p:nvCxnSpPr>
        <p:spPr>
          <a:xfrm flipH="1">
            <a:off x="6354125" y="2240738"/>
            <a:ext cx="696900" cy="2625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9"/>
          <p:cNvCxnSpPr>
            <a:stCxn id="178" idx="2"/>
            <a:endCxn id="180" idx="0"/>
          </p:cNvCxnSpPr>
          <p:nvPr/>
        </p:nvCxnSpPr>
        <p:spPr>
          <a:xfrm>
            <a:off x="7051025" y="2240738"/>
            <a:ext cx="599400" cy="262500"/>
          </a:xfrm>
          <a:prstGeom prst="straightConnector1">
            <a:avLst/>
          </a:prstGeom>
          <a:noFill/>
          <a:ln cap="flat" cmpd="sng" w="9525">
            <a:solidFill>
              <a:schemeClr val="dk2"/>
            </a:solidFill>
            <a:prstDash val="solid"/>
            <a:round/>
            <a:headEnd len="med" w="med" type="none"/>
            <a:tailEnd len="med" w="med" type="triangle"/>
          </a:ln>
        </p:spPr>
      </p:cxnSp>
      <p:cxnSp>
        <p:nvCxnSpPr>
          <p:cNvPr id="184" name="Google Shape;184;p29"/>
          <p:cNvCxnSpPr>
            <a:stCxn id="179" idx="2"/>
            <a:endCxn id="181" idx="0"/>
          </p:cNvCxnSpPr>
          <p:nvPr/>
        </p:nvCxnSpPr>
        <p:spPr>
          <a:xfrm>
            <a:off x="6354150" y="2941819"/>
            <a:ext cx="581100" cy="2628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9"/>
          <p:cNvCxnSpPr>
            <a:stCxn id="180" idx="2"/>
            <a:endCxn id="181" idx="0"/>
          </p:cNvCxnSpPr>
          <p:nvPr/>
        </p:nvCxnSpPr>
        <p:spPr>
          <a:xfrm flipH="1">
            <a:off x="6935225" y="2941819"/>
            <a:ext cx="715200" cy="2628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Maintenance is Hard</a:t>
            </a:r>
            <a:endParaRPr/>
          </a:p>
        </p:txBody>
      </p:sp>
      <p:sp>
        <p:nvSpPr>
          <p:cNvPr id="545" name="Google Shape;545;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It is harder to maintain than to write new code.</a:t>
            </a:r>
            <a:endParaRPr/>
          </a:p>
          <a:p>
            <a:pPr indent="-393700" lvl="0" marL="457200" rtl="0" algn="l">
              <a:spcBef>
                <a:spcPts val="1000"/>
              </a:spcBef>
              <a:spcAft>
                <a:spcPts val="0"/>
              </a:spcAft>
              <a:buSzPts val="2600"/>
              <a:buChar char="•"/>
            </a:pPr>
            <a:r>
              <a:rPr lang="sv-SE"/>
              <a:t>Must understand code written by another developer, or code that you wrote long ago.</a:t>
            </a:r>
            <a:endParaRPr/>
          </a:p>
          <a:p>
            <a:pPr indent="-393700" lvl="0" marL="457200" rtl="0" algn="l">
              <a:spcBef>
                <a:spcPts val="1000"/>
              </a:spcBef>
              <a:spcAft>
                <a:spcPts val="0"/>
              </a:spcAft>
              <a:buSzPts val="2600"/>
              <a:buChar char="•"/>
            </a:pPr>
            <a:r>
              <a:rPr lang="sv-SE"/>
              <a:t>Creates a “house of cards” effect.</a:t>
            </a:r>
            <a:endParaRPr/>
          </a:p>
          <a:p>
            <a:pPr indent="-393700" lvl="0" marL="457200" rtl="0" algn="l">
              <a:spcBef>
                <a:spcPts val="1000"/>
              </a:spcBef>
              <a:spcAft>
                <a:spcPts val="0"/>
              </a:spcAft>
              <a:buSzPts val="2600"/>
              <a:buChar char="•"/>
            </a:pPr>
            <a:r>
              <a:rPr lang="sv-SE"/>
              <a:t>Developers tend to prioritize new development.</a:t>
            </a:r>
            <a:endParaRPr/>
          </a:p>
          <a:p>
            <a:pPr indent="0" lvl="0" marL="0" rtl="0" algn="l">
              <a:spcBef>
                <a:spcPts val="1000"/>
              </a:spcBef>
              <a:spcAft>
                <a:spcPts val="0"/>
              </a:spcAft>
              <a:buNone/>
            </a:pPr>
            <a:r>
              <a:rPr lang="sv-SE"/>
              <a:t>New code must be tested. Existing code must also be </a:t>
            </a:r>
            <a:r>
              <a:rPr i="1" lang="sv-SE"/>
              <a:t>retested</a:t>
            </a:r>
            <a:r>
              <a:rPr lang="sv-SE"/>
              <a:t>.</a:t>
            </a:r>
            <a:endParaRPr/>
          </a:p>
        </p:txBody>
      </p:sp>
      <p:sp>
        <p:nvSpPr>
          <p:cNvPr id="546" name="Google Shape;54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Regression</a:t>
            </a:r>
            <a:endParaRPr/>
          </a:p>
        </p:txBody>
      </p:sp>
      <p:sp>
        <p:nvSpPr>
          <p:cNvPr id="552" name="Google Shape;55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System evolution may change existing functionality in unforeseen ways. </a:t>
            </a:r>
            <a:endParaRPr/>
          </a:p>
          <a:p>
            <a:pPr indent="-393700" lvl="0" marL="457200" marR="0" rtl="0" algn="l">
              <a:lnSpc>
                <a:spcPct val="100000"/>
              </a:lnSpc>
              <a:spcBef>
                <a:spcPts val="0"/>
              </a:spcBef>
              <a:spcAft>
                <a:spcPts val="0"/>
              </a:spcAft>
              <a:buSzPts val="2600"/>
              <a:buChar char="•"/>
            </a:pPr>
            <a:r>
              <a:rPr lang="sv-SE"/>
              <a:t>When a new version no longer works as expected, it </a:t>
            </a:r>
            <a:r>
              <a:rPr i="1" lang="sv-SE"/>
              <a:t>regresses</a:t>
            </a:r>
            <a:r>
              <a:rPr lang="sv-SE"/>
              <a:t> with respect to tested functionality.</a:t>
            </a:r>
            <a:endParaRPr/>
          </a:p>
          <a:p>
            <a:pPr indent="-368300" lvl="1" marL="914400" marR="0" rtl="0" algn="l">
              <a:lnSpc>
                <a:spcPct val="100000"/>
              </a:lnSpc>
              <a:spcBef>
                <a:spcPts val="0"/>
              </a:spcBef>
              <a:spcAft>
                <a:spcPts val="0"/>
              </a:spcAft>
              <a:buSzPts val="2200"/>
              <a:buChar char="•"/>
            </a:pPr>
            <a:r>
              <a:rPr lang="sv-SE"/>
              <a:t>A basic quality requirement is that new versions are </a:t>
            </a:r>
            <a:r>
              <a:rPr i="1" lang="sv-SE"/>
              <a:t>non-regressive</a:t>
            </a:r>
            <a:r>
              <a:rPr lang="sv-SE"/>
              <a:t> - if we tested it and it works, it should continue to work.</a:t>
            </a:r>
            <a:endParaRPr/>
          </a:p>
          <a:p>
            <a:pPr indent="-393700" lvl="0" marL="457200" marR="0" rtl="0" algn="l">
              <a:lnSpc>
                <a:spcPct val="100000"/>
              </a:lnSpc>
              <a:spcBef>
                <a:spcPts val="0"/>
              </a:spcBef>
              <a:spcAft>
                <a:spcPts val="0"/>
              </a:spcAft>
              <a:buSzPts val="2600"/>
              <a:buChar char="•"/>
            </a:pPr>
            <a:r>
              <a:rPr lang="sv-SE"/>
              <a:t>Regression testing used to detect regressive code. </a:t>
            </a:r>
            <a:endParaRPr/>
          </a:p>
        </p:txBody>
      </p:sp>
      <p:sp>
        <p:nvSpPr>
          <p:cNvPr id="553" name="Google Shape;55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Regression Testing</a:t>
            </a:r>
            <a:endParaRPr/>
          </a:p>
        </p:txBody>
      </p:sp>
      <p:sp>
        <p:nvSpPr>
          <p:cNvPr id="559" name="Google Shape;559;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Basic idea: when changes have been made, re-execute tests used to verify the original code.</a:t>
            </a:r>
            <a:endParaRPr/>
          </a:p>
          <a:p>
            <a:pPr indent="-393700" lvl="0" marL="457200" marR="0" rtl="0" algn="l">
              <a:lnSpc>
                <a:spcPct val="100000"/>
              </a:lnSpc>
              <a:spcBef>
                <a:spcPts val="0"/>
              </a:spcBef>
              <a:spcAft>
                <a:spcPts val="0"/>
              </a:spcAft>
              <a:buSzPts val="2600"/>
              <a:buChar char="•"/>
            </a:pPr>
            <a:r>
              <a:rPr lang="sv-SE"/>
              <a:t>Not as simple as it sounds:</a:t>
            </a:r>
            <a:endParaRPr/>
          </a:p>
          <a:p>
            <a:pPr indent="-368300" lvl="1" marL="914400" marR="0" rtl="0" algn="l">
              <a:lnSpc>
                <a:spcPct val="100000"/>
              </a:lnSpc>
              <a:spcBef>
                <a:spcPts val="0"/>
              </a:spcBef>
              <a:spcAft>
                <a:spcPts val="0"/>
              </a:spcAft>
              <a:buSzPts val="2200"/>
              <a:buChar char="•"/>
            </a:pPr>
            <a:r>
              <a:rPr lang="sv-SE"/>
              <a:t>When do you execute regression tests?</a:t>
            </a:r>
            <a:endParaRPr/>
          </a:p>
          <a:p>
            <a:pPr indent="-342900" lvl="2" marL="1371600" marR="0" rtl="0" algn="l">
              <a:lnSpc>
                <a:spcPct val="100000"/>
              </a:lnSpc>
              <a:spcBef>
                <a:spcPts val="0"/>
              </a:spcBef>
              <a:spcAft>
                <a:spcPts val="0"/>
              </a:spcAft>
              <a:buSzPts val="1800"/>
              <a:buChar char="•"/>
            </a:pPr>
            <a:r>
              <a:rPr lang="sv-SE"/>
              <a:t>On check-in? Before patch is publicly released?</a:t>
            </a:r>
            <a:endParaRPr/>
          </a:p>
          <a:p>
            <a:pPr indent="-368300" lvl="1" marL="914400" marR="0" rtl="0" algn="l">
              <a:lnSpc>
                <a:spcPct val="100000"/>
              </a:lnSpc>
              <a:spcBef>
                <a:spcPts val="0"/>
              </a:spcBef>
              <a:spcAft>
                <a:spcPts val="0"/>
              </a:spcAft>
              <a:buSzPts val="2200"/>
              <a:buChar char="•"/>
            </a:pPr>
            <a:r>
              <a:rPr lang="sv-SE"/>
              <a:t>Can you afford to execute all tests?</a:t>
            </a:r>
            <a:endParaRPr/>
          </a:p>
          <a:p>
            <a:pPr indent="-342900" lvl="2" marL="1371600" marR="0" rtl="0" algn="l">
              <a:lnSpc>
                <a:spcPct val="100000"/>
              </a:lnSpc>
              <a:spcBef>
                <a:spcPts val="0"/>
              </a:spcBef>
              <a:spcAft>
                <a:spcPts val="0"/>
              </a:spcAft>
              <a:buSzPts val="1800"/>
              <a:buChar char="•"/>
            </a:pPr>
            <a:r>
              <a:rPr lang="sv-SE"/>
              <a:t>The number will grow as the system expands.</a:t>
            </a:r>
            <a:endParaRPr/>
          </a:p>
          <a:p>
            <a:pPr indent="-368300" lvl="1" marL="914400" marR="0" rtl="0" algn="l">
              <a:lnSpc>
                <a:spcPct val="100000"/>
              </a:lnSpc>
              <a:spcBef>
                <a:spcPts val="0"/>
              </a:spcBef>
              <a:spcAft>
                <a:spcPts val="0"/>
              </a:spcAft>
              <a:buSzPts val="2200"/>
              <a:buChar char="•"/>
            </a:pPr>
            <a:r>
              <a:rPr lang="sv-SE"/>
              <a:t>Can you actually execute all tests?</a:t>
            </a:r>
            <a:endParaRPr/>
          </a:p>
          <a:p>
            <a:pPr indent="-342900" lvl="2" marL="1371600" marR="0" rtl="0" algn="l">
              <a:lnSpc>
                <a:spcPct val="100000"/>
              </a:lnSpc>
              <a:spcBef>
                <a:spcPts val="0"/>
              </a:spcBef>
              <a:spcAft>
                <a:spcPts val="0"/>
              </a:spcAft>
              <a:buSzPts val="1800"/>
              <a:buChar char="•"/>
            </a:pPr>
            <a:r>
              <a:rPr lang="sv-SE"/>
              <a:t>Do you need to?</a:t>
            </a:r>
            <a:endParaRPr/>
          </a:p>
          <a:p>
            <a:pPr indent="-342900" lvl="2" marL="1371600" marR="0" rtl="0" algn="l">
              <a:lnSpc>
                <a:spcPct val="100000"/>
              </a:lnSpc>
              <a:spcBef>
                <a:spcPts val="0"/>
              </a:spcBef>
              <a:spcAft>
                <a:spcPts val="0"/>
              </a:spcAft>
              <a:buSzPts val="1800"/>
              <a:buChar char="•"/>
            </a:pPr>
            <a:r>
              <a:rPr lang="sv-SE"/>
              <a:t>Are some tests obsolete?</a:t>
            </a:r>
            <a:endParaRPr/>
          </a:p>
        </p:txBody>
      </p:sp>
      <p:sp>
        <p:nvSpPr>
          <p:cNvPr id="560" name="Google Shape;56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Case Maintenance</a:t>
            </a:r>
            <a:endParaRPr/>
          </a:p>
        </p:txBody>
      </p:sp>
      <p:sp>
        <p:nvSpPr>
          <p:cNvPr id="566" name="Google Shape;566;p77"/>
          <p:cNvSpPr txBox="1"/>
          <p:nvPr>
            <p:ph idx="1" type="body"/>
          </p:nvPr>
        </p:nvSpPr>
        <p:spPr>
          <a:xfrm>
            <a:off x="468900" y="1170275"/>
            <a:ext cx="8217900" cy="35925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Test suites must be maintained over time.</a:t>
            </a:r>
            <a:endParaRPr/>
          </a:p>
          <a:p>
            <a:pPr indent="-393700" lvl="0" marL="457200" marR="0" rtl="0" algn="l">
              <a:lnSpc>
                <a:spcPct val="100000"/>
              </a:lnSpc>
              <a:spcBef>
                <a:spcPts val="0"/>
              </a:spcBef>
              <a:spcAft>
                <a:spcPts val="0"/>
              </a:spcAft>
              <a:buSzPts val="2600"/>
              <a:buChar char="•"/>
            </a:pPr>
            <a:r>
              <a:rPr lang="sv-SE"/>
              <a:t>Obsolete tests should be removed.</a:t>
            </a:r>
            <a:endParaRPr/>
          </a:p>
          <a:p>
            <a:pPr indent="-368300" lvl="1" marL="914400" marR="0" rtl="0" algn="l">
              <a:lnSpc>
                <a:spcPct val="100000"/>
              </a:lnSpc>
              <a:spcBef>
                <a:spcPts val="0"/>
              </a:spcBef>
              <a:spcAft>
                <a:spcPts val="0"/>
              </a:spcAft>
              <a:buSzPts val="2200"/>
              <a:buChar char="•"/>
            </a:pPr>
            <a:r>
              <a:rPr lang="sv-SE"/>
              <a:t>Tests involving requirements, features, classes, or interfaces that no longer exist or have been modified.</a:t>
            </a:r>
            <a:endParaRPr/>
          </a:p>
          <a:p>
            <a:pPr indent="-393700" lvl="0" marL="457200" marR="0" rtl="0" algn="l">
              <a:lnSpc>
                <a:spcPct val="100000"/>
              </a:lnSpc>
              <a:spcBef>
                <a:spcPts val="0"/>
              </a:spcBef>
              <a:spcAft>
                <a:spcPts val="0"/>
              </a:spcAft>
              <a:buSzPts val="2600"/>
              <a:buChar char="•"/>
            </a:pPr>
            <a:r>
              <a:rPr lang="sv-SE"/>
              <a:t>Redundant tests should be identified.</a:t>
            </a:r>
            <a:endParaRPr/>
          </a:p>
          <a:p>
            <a:pPr indent="-368300" lvl="1" marL="914400" marR="0" rtl="0" algn="l">
              <a:lnSpc>
                <a:spcPct val="100000"/>
              </a:lnSpc>
              <a:spcBef>
                <a:spcPts val="0"/>
              </a:spcBef>
              <a:spcAft>
                <a:spcPts val="0"/>
              </a:spcAft>
              <a:buSzPts val="2200"/>
              <a:buChar char="•"/>
            </a:pPr>
            <a:r>
              <a:rPr lang="sv-SE"/>
              <a:t>Tests that cover the same structural elements, input partitions, other test goals.</a:t>
            </a:r>
            <a:endParaRPr/>
          </a:p>
          <a:p>
            <a:pPr indent="-368300" lvl="1" marL="914400" marR="0" rtl="0" algn="l">
              <a:lnSpc>
                <a:spcPct val="100000"/>
              </a:lnSpc>
              <a:spcBef>
                <a:spcPts val="0"/>
              </a:spcBef>
              <a:spcAft>
                <a:spcPts val="0"/>
              </a:spcAft>
              <a:buSzPts val="2200"/>
              <a:buChar char="•"/>
            </a:pPr>
            <a:r>
              <a:rPr lang="sv-SE"/>
              <a:t>May be introduced to test changed code, or by concurrently-working testers.</a:t>
            </a:r>
            <a:endParaRPr/>
          </a:p>
          <a:p>
            <a:pPr indent="-368300" lvl="1" marL="914400" marR="0" rtl="0" algn="l">
              <a:lnSpc>
                <a:spcPct val="100000"/>
              </a:lnSpc>
              <a:spcBef>
                <a:spcPts val="0"/>
              </a:spcBef>
              <a:spcAft>
                <a:spcPts val="0"/>
              </a:spcAft>
              <a:buSzPts val="2200"/>
              <a:buChar char="•"/>
            </a:pPr>
            <a:r>
              <a:rPr lang="sv-SE"/>
              <a:t>Can still be executed, but may not be needed. </a:t>
            </a:r>
            <a:endParaRPr/>
          </a:p>
        </p:txBody>
      </p:sp>
      <p:sp>
        <p:nvSpPr>
          <p:cNvPr id="567" name="Google Shape;567;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Regression Test Selection</a:t>
            </a:r>
            <a:endParaRPr/>
          </a:p>
        </p:txBody>
      </p:sp>
      <p:sp>
        <p:nvSpPr>
          <p:cNvPr id="573" name="Google Shape;573;p78"/>
          <p:cNvSpPr txBox="1"/>
          <p:nvPr>
            <p:ph idx="1" type="body"/>
          </p:nvPr>
        </p:nvSpPr>
        <p:spPr>
          <a:xfrm>
            <a:off x="468900" y="1132525"/>
            <a:ext cx="8217900" cy="363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The number of tests to reexecute may be very large (and grows over time).</a:t>
            </a:r>
            <a:endParaRPr/>
          </a:p>
          <a:p>
            <a:pPr indent="-393700" lvl="0" marL="457200" marR="0" rtl="0" algn="l">
              <a:lnSpc>
                <a:spcPct val="100000"/>
              </a:lnSpc>
              <a:spcBef>
                <a:spcPts val="0"/>
              </a:spcBef>
              <a:spcAft>
                <a:spcPts val="0"/>
              </a:spcAft>
              <a:buSzPts val="2600"/>
              <a:buChar char="•"/>
            </a:pPr>
            <a:r>
              <a:rPr lang="sv-SE"/>
              <a:t>Not all tests </a:t>
            </a:r>
            <a:r>
              <a:rPr i="1" lang="sv-SE"/>
              <a:t>need</a:t>
            </a:r>
            <a:r>
              <a:rPr lang="sv-SE"/>
              <a:t> to be re-executed.</a:t>
            </a:r>
            <a:endParaRPr/>
          </a:p>
          <a:p>
            <a:pPr indent="-368300" lvl="1" marL="914400" marR="0" rtl="0" algn="l">
              <a:lnSpc>
                <a:spcPct val="100000"/>
              </a:lnSpc>
              <a:spcBef>
                <a:spcPts val="0"/>
              </a:spcBef>
              <a:spcAft>
                <a:spcPts val="0"/>
              </a:spcAft>
              <a:buSzPts val="2200"/>
              <a:buChar char="•"/>
            </a:pPr>
            <a:r>
              <a:rPr lang="sv-SE"/>
              <a:t>Regression testing costs can be reduced by </a:t>
            </a:r>
            <a:r>
              <a:rPr i="1" lang="sv-SE"/>
              <a:t>prioritizing</a:t>
            </a:r>
            <a:r>
              <a:rPr lang="sv-SE"/>
              <a:t> the set of test cases. </a:t>
            </a:r>
            <a:endParaRPr/>
          </a:p>
          <a:p>
            <a:pPr indent="-368300" lvl="1" marL="914400" marR="0" rtl="0" algn="l">
              <a:lnSpc>
                <a:spcPct val="100000"/>
              </a:lnSpc>
              <a:spcBef>
                <a:spcPts val="0"/>
              </a:spcBef>
              <a:spcAft>
                <a:spcPts val="0"/>
              </a:spcAft>
              <a:buSzPts val="2200"/>
              <a:buChar char="•"/>
            </a:pPr>
            <a:r>
              <a:rPr lang="sv-SE"/>
              <a:t>Select a subset of tests relevant to the changes. </a:t>
            </a:r>
            <a:endParaRPr/>
          </a:p>
          <a:p>
            <a:pPr indent="-342900" lvl="2" marL="1371600" marR="0" rtl="0" algn="l">
              <a:lnSpc>
                <a:spcPct val="100000"/>
              </a:lnSpc>
              <a:spcBef>
                <a:spcPts val="0"/>
              </a:spcBef>
              <a:spcAft>
                <a:spcPts val="0"/>
              </a:spcAft>
              <a:buSzPts val="1800"/>
              <a:buChar char="•"/>
            </a:pPr>
            <a:r>
              <a:rPr lang="sv-SE"/>
              <a:t>Techniques based on code and specifications.</a:t>
            </a:r>
            <a:endParaRPr/>
          </a:p>
          <a:p>
            <a:pPr indent="-368300" lvl="1" marL="914400" marR="0" rtl="0" algn="l">
              <a:lnSpc>
                <a:spcPct val="100000"/>
              </a:lnSpc>
              <a:spcBef>
                <a:spcPts val="0"/>
              </a:spcBef>
              <a:spcAft>
                <a:spcPts val="0"/>
              </a:spcAft>
              <a:buSzPts val="2200"/>
              <a:buChar char="•"/>
            </a:pPr>
            <a:r>
              <a:rPr lang="sv-SE"/>
              <a:t>Choose a cut-off based on testing budget.</a:t>
            </a:r>
            <a:endParaRPr/>
          </a:p>
        </p:txBody>
      </p:sp>
      <p:sp>
        <p:nvSpPr>
          <p:cNvPr id="574" name="Google Shape;574;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Code-Based Test Selection</a:t>
            </a:r>
            <a:endParaRPr/>
          </a:p>
        </p:txBody>
      </p:sp>
      <p:sp>
        <p:nvSpPr>
          <p:cNvPr id="580" name="Google Shape;580;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Select a test case for execution if it exercises a portion of the code modified.</a:t>
            </a:r>
            <a:endParaRPr/>
          </a:p>
          <a:p>
            <a:pPr indent="-393700" lvl="0" marL="457200" marR="0" rtl="0" algn="l">
              <a:lnSpc>
                <a:spcPct val="100000"/>
              </a:lnSpc>
              <a:spcBef>
                <a:spcPts val="0"/>
              </a:spcBef>
              <a:spcAft>
                <a:spcPts val="0"/>
              </a:spcAft>
              <a:buSzPts val="2600"/>
              <a:buChar char="•"/>
            </a:pPr>
            <a:r>
              <a:rPr lang="sv-SE"/>
              <a:t>Control-based selection:</a:t>
            </a:r>
            <a:endParaRPr/>
          </a:p>
          <a:p>
            <a:pPr indent="-368300" lvl="1" marL="914400" marR="0" rtl="0" algn="l">
              <a:lnSpc>
                <a:spcPct val="100000"/>
              </a:lnSpc>
              <a:spcBef>
                <a:spcPts val="0"/>
              </a:spcBef>
              <a:spcAft>
                <a:spcPts val="0"/>
              </a:spcAft>
              <a:buSzPts val="2200"/>
              <a:buChar char="•"/>
            </a:pPr>
            <a:r>
              <a:rPr lang="sv-SE"/>
              <a:t>Maintain a record of CFG nodes executed by each test.</a:t>
            </a:r>
            <a:endParaRPr/>
          </a:p>
          <a:p>
            <a:pPr indent="-368300" lvl="1" marL="914400" marR="0" rtl="0" algn="l">
              <a:lnSpc>
                <a:spcPct val="100000"/>
              </a:lnSpc>
              <a:spcBef>
                <a:spcPts val="0"/>
              </a:spcBef>
              <a:spcAft>
                <a:spcPts val="0"/>
              </a:spcAft>
              <a:buSzPts val="2200"/>
              <a:buChar char="•"/>
            </a:pPr>
            <a:r>
              <a:rPr lang="sv-SE"/>
              <a:t>Compare the structure of the old and new versions.</a:t>
            </a:r>
            <a:endParaRPr/>
          </a:p>
          <a:p>
            <a:pPr indent="-368300" lvl="1" marL="914400" marR="0" rtl="0" algn="l">
              <a:lnSpc>
                <a:spcPct val="100000"/>
              </a:lnSpc>
              <a:spcBef>
                <a:spcPts val="0"/>
              </a:spcBef>
              <a:spcAft>
                <a:spcPts val="0"/>
              </a:spcAft>
              <a:buSzPts val="2200"/>
              <a:buChar char="•"/>
            </a:pPr>
            <a:r>
              <a:rPr lang="sv-SE"/>
              <a:t>Tests that exercise added, modified, or deleted elements are prioritized. </a:t>
            </a:r>
            <a:endParaRPr/>
          </a:p>
          <a:p>
            <a:pPr indent="-368300" lvl="1" marL="914400" marR="0" rtl="0" algn="l">
              <a:lnSpc>
                <a:spcPct val="100000"/>
              </a:lnSpc>
              <a:spcBef>
                <a:spcPts val="0"/>
              </a:spcBef>
              <a:spcAft>
                <a:spcPts val="0"/>
              </a:spcAft>
              <a:buSzPts val="2200"/>
              <a:buChar char="•"/>
            </a:pPr>
            <a:r>
              <a:rPr lang="sv-SE"/>
              <a:t>Can be based on control or data flow. </a:t>
            </a:r>
            <a:endParaRPr/>
          </a:p>
        </p:txBody>
      </p:sp>
      <p:sp>
        <p:nvSpPr>
          <p:cNvPr id="581" name="Google Shape;581;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587" name="Google Shape;587;p80"/>
          <p:cNvSpPr txBox="1"/>
          <p:nvPr>
            <p:ph idx="1" type="body"/>
          </p:nvPr>
        </p:nvSpPr>
        <p:spPr>
          <a:xfrm>
            <a:off x="468895" y="1282400"/>
            <a:ext cx="3994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Version 1:</a:t>
            </a:r>
            <a:endParaRPr/>
          </a:p>
          <a:p>
            <a:pPr indent="0" lvl="0" marL="0" marR="0" rtl="0" algn="l">
              <a:lnSpc>
                <a:spcPct val="100000"/>
              </a:lnSpc>
              <a:spcBef>
                <a:spcPts val="600"/>
              </a:spcBef>
              <a:spcAft>
                <a:spcPts val="0"/>
              </a:spcAft>
              <a:buNone/>
            </a:pPr>
            <a:r>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else if (c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int digit_high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++dptr;</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++eptr;</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588" name="Google Shape;588;p8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2600">
                <a:solidFill>
                  <a:schemeClr val="dk1"/>
                </a:solidFill>
              </a:rPr>
              <a:t>Version 2:</a:t>
            </a:r>
            <a:endParaRPr b="1" sz="2600">
              <a:solidFill>
                <a:schemeClr val="dk1"/>
              </a:solidFill>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sv-SE" sz="1400">
                <a:solidFill>
                  <a:schemeClr val="dk1"/>
                </a:solidFill>
                <a:latin typeface="Consolas"/>
                <a:ea typeface="Consolas"/>
                <a:cs typeface="Consolas"/>
                <a:sym typeface="Consolas"/>
              </a:rPr>
              <a:t>} else if (c == ‘%’){</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sv-SE" sz="1400">
                <a:solidFill>
                  <a:schemeClr val="dk1"/>
                </a:solidFill>
                <a:latin typeface="Consolas"/>
                <a:ea typeface="Consolas"/>
                <a:cs typeface="Consolas"/>
                <a:sym typeface="Consolas"/>
              </a:rPr>
              <a:t>	</a:t>
            </a:r>
            <a:r>
              <a:rPr b="1" lang="sv-SE" sz="1400">
                <a:solidFill>
                  <a:schemeClr val="dk1"/>
                </a:solidFill>
                <a:latin typeface="Consolas"/>
                <a:ea typeface="Consolas"/>
                <a:cs typeface="Consolas"/>
                <a:sym typeface="Consolas"/>
              </a:rPr>
              <a:t>if(!*(eptr + 1) &amp;&amp; *(eptr + 2)){</a:t>
            </a:r>
            <a:endParaRPr b="1" sz="1400">
              <a:solidFill>
                <a:schemeClr val="dk1"/>
              </a:solidFill>
              <a:latin typeface="Consolas"/>
              <a:ea typeface="Consolas"/>
              <a:cs typeface="Consolas"/>
              <a:sym typeface="Consolas"/>
            </a:endParaRPr>
          </a:p>
          <a:p>
            <a:pPr indent="0" lvl="0" marL="0" rtl="0" algn="l">
              <a:spcBef>
                <a:spcPts val="0"/>
              </a:spcBef>
              <a:spcAft>
                <a:spcPts val="0"/>
              </a:spcAft>
              <a:buNone/>
            </a:pPr>
            <a:r>
              <a:rPr b="1" lang="sv-SE" sz="1400">
                <a:solidFill>
                  <a:schemeClr val="dk1"/>
                </a:solidFill>
                <a:latin typeface="Consolas"/>
                <a:ea typeface="Consolas"/>
                <a:cs typeface="Consolas"/>
                <a:sym typeface="Consolas"/>
              </a:rPr>
              <a:t>		ok = 1; return;</a:t>
            </a:r>
            <a:endParaRPr b="1"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400">
                <a:solidFill>
                  <a:schemeClr val="dk1"/>
                </a:solidFill>
                <a:latin typeface="Consolas"/>
                <a:ea typeface="Consolas"/>
                <a:cs typeface="Consolas"/>
                <a:sym typeface="Consolas"/>
              </a:rPr>
              <a:t>	}</a:t>
            </a:r>
            <a:endParaRPr b="1"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solidFill>
                  <a:schemeClr val="dk1"/>
                </a:solidFill>
                <a:latin typeface="Consolas"/>
                <a:ea typeface="Consolas"/>
                <a:cs typeface="Consolas"/>
                <a:sym typeface="Consolas"/>
              </a:rPr>
              <a:t>	int digit_high = ..</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sv-SE" sz="1400">
                <a:solidFill>
                  <a:schemeClr val="dk1"/>
                </a:solidFill>
                <a:latin typeface="Consolas"/>
                <a:ea typeface="Consolas"/>
                <a:cs typeface="Consolas"/>
                <a:sym typeface="Consolas"/>
              </a:rPr>
              <a:t> …</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b="1" lang="sv-SE" sz="1400">
                <a:solidFill>
                  <a:schemeClr val="dk1"/>
                </a:solidFill>
                <a:latin typeface="Consolas"/>
                <a:ea typeface="Consolas"/>
                <a:cs typeface="Consolas"/>
                <a:sym typeface="Consolas"/>
              </a:rPr>
              <a:t>if(! isascii(*dptr)){</a:t>
            </a:r>
            <a:endParaRPr b="1" sz="1400">
              <a:solidFill>
                <a:schemeClr val="dk1"/>
              </a:solidFill>
              <a:latin typeface="Consolas"/>
              <a:ea typeface="Consolas"/>
              <a:cs typeface="Consolas"/>
              <a:sym typeface="Consolas"/>
            </a:endParaRPr>
          </a:p>
          <a:p>
            <a:pPr indent="0" lvl="0" marL="0" rtl="0" algn="l">
              <a:spcBef>
                <a:spcPts val="0"/>
              </a:spcBef>
              <a:spcAft>
                <a:spcPts val="0"/>
              </a:spcAft>
              <a:buNone/>
            </a:pPr>
            <a:r>
              <a:rPr b="1" lang="sv-SE" sz="1400">
                <a:solidFill>
                  <a:schemeClr val="dk1"/>
                </a:solidFill>
                <a:latin typeface="Consolas"/>
                <a:ea typeface="Consolas"/>
                <a:cs typeface="Consolas"/>
                <a:sym typeface="Consolas"/>
              </a:rPr>
              <a:t>		*dptr = ‘?’; ok=1;</a:t>
            </a:r>
            <a:endParaRPr b="1"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400">
                <a:solidFill>
                  <a:schemeClr val="dk1"/>
                </a:solidFill>
                <a:latin typeface="Consolas"/>
                <a:ea typeface="Consolas"/>
                <a:cs typeface="Consolas"/>
                <a:sym typeface="Consolas"/>
              </a:rPr>
              <a:t>}</a:t>
            </a:r>
            <a:endParaRPr b="1"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solidFill>
                  <a:schemeClr val="dk1"/>
                </a:solidFill>
                <a:latin typeface="Consolas"/>
                <a:ea typeface="Consolas"/>
                <a:cs typeface="Consolas"/>
                <a:sym typeface="Consolas"/>
              </a:rPr>
              <a:t>++dptr;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solidFill>
                  <a:schemeClr val="dk1"/>
                </a:solidFill>
                <a:latin typeface="Consolas"/>
                <a:ea typeface="Consolas"/>
                <a:cs typeface="Consolas"/>
                <a:sym typeface="Consolas"/>
              </a:rPr>
              <a:t>++eptr;</a:t>
            </a:r>
            <a:endParaRPr sz="1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t/>
            </a:r>
            <a:endParaRPr sz="1400">
              <a:solidFill>
                <a:schemeClr val="dk1"/>
              </a:solidFill>
            </a:endParaRPr>
          </a:p>
        </p:txBody>
      </p:sp>
      <p:sp>
        <p:nvSpPr>
          <p:cNvPr id="589" name="Google Shape;589;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595" name="Google Shape;595;p81"/>
          <p:cNvSpPr/>
          <p:nvPr/>
        </p:nvSpPr>
        <p:spPr>
          <a:xfrm>
            <a:off x="1595025" y="1232119"/>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a:t>
            </a:r>
            <a:endParaRPr b="1"/>
          </a:p>
        </p:txBody>
      </p:sp>
      <p:sp>
        <p:nvSpPr>
          <p:cNvPr id="596" name="Google Shape;596;p81"/>
          <p:cNvSpPr/>
          <p:nvPr/>
        </p:nvSpPr>
        <p:spPr>
          <a:xfrm>
            <a:off x="1595025" y="1701994"/>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a:t>
            </a:r>
            <a:endParaRPr b="1"/>
          </a:p>
        </p:txBody>
      </p:sp>
      <p:sp>
        <p:nvSpPr>
          <p:cNvPr id="597" name="Google Shape;597;p81"/>
          <p:cNvSpPr/>
          <p:nvPr/>
        </p:nvSpPr>
        <p:spPr>
          <a:xfrm>
            <a:off x="3388300" y="1701994"/>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t>
            </a:r>
            <a:endParaRPr b="1"/>
          </a:p>
        </p:txBody>
      </p:sp>
      <p:cxnSp>
        <p:nvCxnSpPr>
          <p:cNvPr id="598" name="Google Shape;598;p81"/>
          <p:cNvCxnSpPr>
            <a:stCxn id="596" idx="3"/>
            <a:endCxn id="597" idx="1"/>
          </p:cNvCxnSpPr>
          <p:nvPr/>
        </p:nvCxnSpPr>
        <p:spPr>
          <a:xfrm>
            <a:off x="2587425" y="1871494"/>
            <a:ext cx="801000" cy="0"/>
          </a:xfrm>
          <a:prstGeom prst="straightConnector1">
            <a:avLst/>
          </a:prstGeom>
          <a:noFill/>
          <a:ln cap="flat" cmpd="sng" w="9525">
            <a:solidFill>
              <a:schemeClr val="dk2"/>
            </a:solidFill>
            <a:prstDash val="solid"/>
            <a:round/>
            <a:headEnd len="med" w="med" type="none"/>
            <a:tailEnd len="med" w="med" type="triangle"/>
          </a:ln>
        </p:spPr>
      </p:cxnSp>
      <p:cxnSp>
        <p:nvCxnSpPr>
          <p:cNvPr id="599" name="Google Shape;599;p81"/>
          <p:cNvCxnSpPr>
            <a:endCxn id="596" idx="0"/>
          </p:cNvCxnSpPr>
          <p:nvPr/>
        </p:nvCxnSpPr>
        <p:spPr>
          <a:xfrm>
            <a:off x="2091225" y="1571194"/>
            <a:ext cx="0" cy="130800"/>
          </a:xfrm>
          <a:prstGeom prst="straightConnector1">
            <a:avLst/>
          </a:prstGeom>
          <a:noFill/>
          <a:ln cap="flat" cmpd="sng" w="9525">
            <a:solidFill>
              <a:schemeClr val="dk2"/>
            </a:solidFill>
            <a:prstDash val="solid"/>
            <a:round/>
            <a:headEnd len="med" w="med" type="none"/>
            <a:tailEnd len="med" w="med" type="triangle"/>
          </a:ln>
        </p:spPr>
      </p:cxnSp>
      <p:sp>
        <p:nvSpPr>
          <p:cNvPr id="600" name="Google Shape;600;p81"/>
          <p:cNvSpPr/>
          <p:nvPr/>
        </p:nvSpPr>
        <p:spPr>
          <a:xfrm>
            <a:off x="1595025" y="2171869"/>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
            </a:r>
            <a:endParaRPr b="1"/>
          </a:p>
        </p:txBody>
      </p:sp>
      <p:sp>
        <p:nvSpPr>
          <p:cNvPr id="601" name="Google Shape;601;p81"/>
          <p:cNvSpPr/>
          <p:nvPr/>
        </p:nvSpPr>
        <p:spPr>
          <a:xfrm>
            <a:off x="1595025" y="2641744"/>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
            </a:r>
            <a:endParaRPr b="1"/>
          </a:p>
        </p:txBody>
      </p:sp>
      <p:sp>
        <p:nvSpPr>
          <p:cNvPr id="602" name="Google Shape;602;p81"/>
          <p:cNvSpPr/>
          <p:nvPr/>
        </p:nvSpPr>
        <p:spPr>
          <a:xfrm>
            <a:off x="3388300" y="2641744"/>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a:t>
            </a:r>
            <a:endParaRPr b="1"/>
          </a:p>
        </p:txBody>
      </p:sp>
      <p:cxnSp>
        <p:nvCxnSpPr>
          <p:cNvPr id="603" name="Google Shape;603;p81"/>
          <p:cNvCxnSpPr>
            <a:stCxn id="596" idx="2"/>
            <a:endCxn id="600" idx="0"/>
          </p:cNvCxnSpPr>
          <p:nvPr/>
        </p:nvCxnSpPr>
        <p:spPr>
          <a:xfrm>
            <a:off x="2091225" y="2040994"/>
            <a:ext cx="0" cy="130800"/>
          </a:xfrm>
          <a:prstGeom prst="straightConnector1">
            <a:avLst/>
          </a:prstGeom>
          <a:noFill/>
          <a:ln cap="flat" cmpd="sng" w="9525">
            <a:solidFill>
              <a:schemeClr val="dk2"/>
            </a:solidFill>
            <a:prstDash val="solid"/>
            <a:round/>
            <a:headEnd len="med" w="med" type="none"/>
            <a:tailEnd len="med" w="med" type="triangle"/>
          </a:ln>
        </p:spPr>
      </p:cxnSp>
      <p:cxnSp>
        <p:nvCxnSpPr>
          <p:cNvPr id="604" name="Google Shape;604;p81"/>
          <p:cNvCxnSpPr>
            <a:stCxn id="600" idx="2"/>
            <a:endCxn id="601" idx="0"/>
          </p:cNvCxnSpPr>
          <p:nvPr/>
        </p:nvCxnSpPr>
        <p:spPr>
          <a:xfrm>
            <a:off x="2091225" y="2510869"/>
            <a:ext cx="0" cy="130800"/>
          </a:xfrm>
          <a:prstGeom prst="straightConnector1">
            <a:avLst/>
          </a:prstGeom>
          <a:noFill/>
          <a:ln cap="flat" cmpd="sng" w="9525">
            <a:solidFill>
              <a:schemeClr val="dk2"/>
            </a:solidFill>
            <a:prstDash val="solid"/>
            <a:round/>
            <a:headEnd len="med" w="med" type="none"/>
            <a:tailEnd len="med" w="med" type="triangle"/>
          </a:ln>
        </p:spPr>
      </p:cxnSp>
      <p:cxnSp>
        <p:nvCxnSpPr>
          <p:cNvPr id="605" name="Google Shape;605;p81"/>
          <p:cNvCxnSpPr>
            <a:stCxn id="600" idx="2"/>
            <a:endCxn id="602" idx="0"/>
          </p:cNvCxnSpPr>
          <p:nvPr/>
        </p:nvCxnSpPr>
        <p:spPr>
          <a:xfrm>
            <a:off x="2091225" y="2510869"/>
            <a:ext cx="1793400" cy="130800"/>
          </a:xfrm>
          <a:prstGeom prst="straightConnector1">
            <a:avLst/>
          </a:prstGeom>
          <a:noFill/>
          <a:ln cap="flat" cmpd="sng" w="9525">
            <a:solidFill>
              <a:schemeClr val="dk2"/>
            </a:solidFill>
            <a:prstDash val="solid"/>
            <a:round/>
            <a:headEnd len="med" w="med" type="none"/>
            <a:tailEnd len="med" w="med" type="triangle"/>
          </a:ln>
        </p:spPr>
      </p:cxnSp>
      <p:sp>
        <p:nvSpPr>
          <p:cNvPr id="606" name="Google Shape;606;p81"/>
          <p:cNvSpPr/>
          <p:nvPr/>
        </p:nvSpPr>
        <p:spPr>
          <a:xfrm>
            <a:off x="799225" y="3243938"/>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t>
            </a:r>
            <a:endParaRPr b="1"/>
          </a:p>
        </p:txBody>
      </p:sp>
      <p:cxnSp>
        <p:nvCxnSpPr>
          <p:cNvPr id="607" name="Google Shape;607;p81"/>
          <p:cNvCxnSpPr>
            <a:stCxn id="601" idx="2"/>
            <a:endCxn id="606" idx="0"/>
          </p:cNvCxnSpPr>
          <p:nvPr/>
        </p:nvCxnSpPr>
        <p:spPr>
          <a:xfrm flipH="1">
            <a:off x="1295325" y="2980744"/>
            <a:ext cx="795900" cy="263100"/>
          </a:xfrm>
          <a:prstGeom prst="straightConnector1">
            <a:avLst/>
          </a:prstGeom>
          <a:noFill/>
          <a:ln cap="flat" cmpd="sng" w="9525">
            <a:solidFill>
              <a:schemeClr val="dk2"/>
            </a:solidFill>
            <a:prstDash val="solid"/>
            <a:round/>
            <a:headEnd len="med" w="med" type="none"/>
            <a:tailEnd len="med" w="med" type="triangle"/>
          </a:ln>
        </p:spPr>
      </p:cxnSp>
      <p:sp>
        <p:nvSpPr>
          <p:cNvPr id="608" name="Google Shape;608;p81"/>
          <p:cNvSpPr/>
          <p:nvPr/>
        </p:nvSpPr>
        <p:spPr>
          <a:xfrm>
            <a:off x="2457500" y="3293823"/>
            <a:ext cx="1655100" cy="833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X: if(!*(eptr + 1) &amp;&amp; *(eptr + 2)){</a:t>
            </a:r>
            <a:endParaRPr b="1" sz="1200">
              <a:solidFill>
                <a:schemeClr val="dk1"/>
              </a:solidFill>
              <a:latin typeface="Consolas"/>
              <a:ea typeface="Consolas"/>
              <a:cs typeface="Consolas"/>
              <a:sym typeface="Consolas"/>
            </a:endParaRPr>
          </a:p>
          <a:p>
            <a:pPr indent="0" lvl="0" marL="0" rtl="0" algn="ctr">
              <a:spcBef>
                <a:spcPts val="0"/>
              </a:spcBef>
              <a:spcAft>
                <a:spcPts val="0"/>
              </a:spcAft>
              <a:buNone/>
            </a:pPr>
            <a:r>
              <a:t/>
            </a:r>
            <a:endParaRPr b="1" sz="1200"/>
          </a:p>
        </p:txBody>
      </p:sp>
      <p:cxnSp>
        <p:nvCxnSpPr>
          <p:cNvPr id="609" name="Google Shape;609;p81"/>
          <p:cNvCxnSpPr>
            <a:stCxn id="601" idx="2"/>
            <a:endCxn id="608" idx="0"/>
          </p:cNvCxnSpPr>
          <p:nvPr/>
        </p:nvCxnSpPr>
        <p:spPr>
          <a:xfrm>
            <a:off x="2091225" y="2980744"/>
            <a:ext cx="1193700" cy="313200"/>
          </a:xfrm>
          <a:prstGeom prst="straightConnector1">
            <a:avLst/>
          </a:prstGeom>
          <a:noFill/>
          <a:ln cap="flat" cmpd="sng" w="9525">
            <a:solidFill>
              <a:schemeClr val="dk2"/>
            </a:solidFill>
            <a:prstDash val="solid"/>
            <a:round/>
            <a:headEnd len="med" w="med" type="none"/>
            <a:tailEnd len="med" w="med" type="triangle"/>
          </a:ln>
        </p:spPr>
      </p:cxnSp>
      <p:sp>
        <p:nvSpPr>
          <p:cNvPr id="610" name="Google Shape;610;p81"/>
          <p:cNvSpPr/>
          <p:nvPr/>
        </p:nvSpPr>
        <p:spPr>
          <a:xfrm>
            <a:off x="4744475" y="3150603"/>
            <a:ext cx="1352700" cy="432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Y: ok = 1; return;</a:t>
            </a:r>
            <a:endParaRPr b="1" sz="1200"/>
          </a:p>
        </p:txBody>
      </p:sp>
      <p:cxnSp>
        <p:nvCxnSpPr>
          <p:cNvPr id="611" name="Google Shape;611;p81"/>
          <p:cNvCxnSpPr>
            <a:stCxn id="608" idx="3"/>
            <a:endCxn id="610" idx="1"/>
          </p:cNvCxnSpPr>
          <p:nvPr/>
        </p:nvCxnSpPr>
        <p:spPr>
          <a:xfrm flipH="1" rot="10800000">
            <a:off x="4112600" y="3366723"/>
            <a:ext cx="631800" cy="343800"/>
          </a:xfrm>
          <a:prstGeom prst="straightConnector1">
            <a:avLst/>
          </a:prstGeom>
          <a:noFill/>
          <a:ln cap="flat" cmpd="sng" w="9525">
            <a:solidFill>
              <a:schemeClr val="dk2"/>
            </a:solidFill>
            <a:prstDash val="solid"/>
            <a:round/>
            <a:headEnd len="med" w="med" type="none"/>
            <a:tailEnd len="med" w="med" type="triangle"/>
          </a:ln>
        </p:spPr>
      </p:cxnSp>
      <p:sp>
        <p:nvSpPr>
          <p:cNvPr id="612" name="Google Shape;612;p81"/>
          <p:cNvSpPr/>
          <p:nvPr/>
        </p:nvSpPr>
        <p:spPr>
          <a:xfrm>
            <a:off x="4854725" y="3788250"/>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a:t>
            </a:r>
            <a:endParaRPr b="1"/>
          </a:p>
        </p:txBody>
      </p:sp>
      <p:cxnSp>
        <p:nvCxnSpPr>
          <p:cNvPr id="613" name="Google Shape;613;p81"/>
          <p:cNvCxnSpPr>
            <a:stCxn id="608" idx="3"/>
            <a:endCxn id="612" idx="1"/>
          </p:cNvCxnSpPr>
          <p:nvPr/>
        </p:nvCxnSpPr>
        <p:spPr>
          <a:xfrm>
            <a:off x="4112600" y="3710523"/>
            <a:ext cx="742200" cy="247200"/>
          </a:xfrm>
          <a:prstGeom prst="straightConnector1">
            <a:avLst/>
          </a:prstGeom>
          <a:noFill/>
          <a:ln cap="flat" cmpd="sng" w="9525">
            <a:solidFill>
              <a:schemeClr val="dk2"/>
            </a:solidFill>
            <a:prstDash val="solid"/>
            <a:round/>
            <a:headEnd len="med" w="med" type="none"/>
            <a:tailEnd len="med" w="med" type="triangle"/>
          </a:ln>
        </p:spPr>
      </p:cxnSp>
      <p:sp>
        <p:nvSpPr>
          <p:cNvPr id="614" name="Google Shape;614;p81"/>
          <p:cNvSpPr/>
          <p:nvPr/>
        </p:nvSpPr>
        <p:spPr>
          <a:xfrm>
            <a:off x="6253025" y="3618731"/>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a:t>
            </a:r>
            <a:endParaRPr b="1"/>
          </a:p>
        </p:txBody>
      </p:sp>
      <p:sp>
        <p:nvSpPr>
          <p:cNvPr id="615" name="Google Shape;615;p81"/>
          <p:cNvSpPr/>
          <p:nvPr/>
        </p:nvSpPr>
        <p:spPr>
          <a:xfrm>
            <a:off x="6253025" y="4127325"/>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a:t>
            </a:r>
            <a:endParaRPr b="1"/>
          </a:p>
        </p:txBody>
      </p:sp>
      <p:cxnSp>
        <p:nvCxnSpPr>
          <p:cNvPr id="616" name="Google Shape;616;p81"/>
          <p:cNvCxnSpPr>
            <a:stCxn id="612" idx="3"/>
            <a:endCxn id="614" idx="1"/>
          </p:cNvCxnSpPr>
          <p:nvPr/>
        </p:nvCxnSpPr>
        <p:spPr>
          <a:xfrm flipH="1" rot="10800000">
            <a:off x="5847125" y="3788250"/>
            <a:ext cx="405900" cy="169500"/>
          </a:xfrm>
          <a:prstGeom prst="straightConnector1">
            <a:avLst/>
          </a:prstGeom>
          <a:noFill/>
          <a:ln cap="flat" cmpd="sng" w="9525">
            <a:solidFill>
              <a:schemeClr val="dk2"/>
            </a:solidFill>
            <a:prstDash val="solid"/>
            <a:round/>
            <a:headEnd len="med" w="med" type="none"/>
            <a:tailEnd len="med" w="med" type="triangle"/>
          </a:ln>
        </p:spPr>
      </p:cxnSp>
      <p:cxnSp>
        <p:nvCxnSpPr>
          <p:cNvPr id="617" name="Google Shape;617;p81"/>
          <p:cNvCxnSpPr>
            <a:stCxn id="612" idx="3"/>
            <a:endCxn id="615" idx="1"/>
          </p:cNvCxnSpPr>
          <p:nvPr/>
        </p:nvCxnSpPr>
        <p:spPr>
          <a:xfrm>
            <a:off x="5847125" y="3957750"/>
            <a:ext cx="405900" cy="339000"/>
          </a:xfrm>
          <a:prstGeom prst="straightConnector1">
            <a:avLst/>
          </a:prstGeom>
          <a:noFill/>
          <a:ln cap="flat" cmpd="sng" w="9525">
            <a:solidFill>
              <a:schemeClr val="dk2"/>
            </a:solidFill>
            <a:prstDash val="solid"/>
            <a:round/>
            <a:headEnd len="med" w="med" type="none"/>
            <a:tailEnd len="med" w="med" type="triangle"/>
          </a:ln>
        </p:spPr>
      </p:cxnSp>
      <p:sp>
        <p:nvSpPr>
          <p:cNvPr id="618" name="Google Shape;618;p81"/>
          <p:cNvSpPr/>
          <p:nvPr/>
        </p:nvSpPr>
        <p:spPr>
          <a:xfrm>
            <a:off x="6396375" y="2664225"/>
            <a:ext cx="1884000" cy="432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b="1" lang="sv-SE" sz="1200">
                <a:solidFill>
                  <a:schemeClr val="dk1"/>
                </a:solidFill>
                <a:latin typeface="Consolas"/>
                <a:ea typeface="Consolas"/>
                <a:cs typeface="Consolas"/>
                <a:sym typeface="Consolas"/>
              </a:rPr>
              <a:t>W: if(! isascii(*dptr)){</a:t>
            </a:r>
            <a:endParaRPr b="1" sz="1200"/>
          </a:p>
        </p:txBody>
      </p:sp>
      <p:cxnSp>
        <p:nvCxnSpPr>
          <p:cNvPr id="619" name="Google Shape;619;p81"/>
          <p:cNvCxnSpPr>
            <a:stCxn id="614" idx="0"/>
            <a:endCxn id="618" idx="2"/>
          </p:cNvCxnSpPr>
          <p:nvPr/>
        </p:nvCxnSpPr>
        <p:spPr>
          <a:xfrm flipH="1" rot="10800000">
            <a:off x="6749225" y="3096431"/>
            <a:ext cx="589200" cy="5223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81"/>
          <p:cNvSpPr/>
          <p:nvPr/>
        </p:nvSpPr>
        <p:spPr>
          <a:xfrm>
            <a:off x="1124625" y="3150600"/>
            <a:ext cx="7376574" cy="1488469"/>
          </a:xfrm>
          <a:custGeom>
            <a:rect b="b" l="l" r="r" t="t"/>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cxnSp>
        <p:nvCxnSpPr>
          <p:cNvPr id="621" name="Google Shape;621;p81"/>
          <p:cNvCxnSpPr>
            <a:stCxn id="615" idx="3"/>
          </p:cNvCxnSpPr>
          <p:nvPr/>
        </p:nvCxnSpPr>
        <p:spPr>
          <a:xfrm flipH="1" rot="10800000">
            <a:off x="7245425" y="3142425"/>
            <a:ext cx="472500" cy="1154400"/>
          </a:xfrm>
          <a:prstGeom prst="straightConnector1">
            <a:avLst/>
          </a:prstGeom>
          <a:noFill/>
          <a:ln cap="flat" cmpd="sng" w="9525">
            <a:solidFill>
              <a:schemeClr val="dk2"/>
            </a:solidFill>
            <a:prstDash val="solid"/>
            <a:round/>
            <a:headEnd len="med" w="med" type="none"/>
            <a:tailEnd len="med" w="med" type="triangle"/>
          </a:ln>
        </p:spPr>
      </p:cxnSp>
      <p:cxnSp>
        <p:nvCxnSpPr>
          <p:cNvPr id="622" name="Google Shape;622;p81"/>
          <p:cNvCxnSpPr>
            <a:stCxn id="602" idx="3"/>
            <a:endCxn id="618" idx="1"/>
          </p:cNvCxnSpPr>
          <p:nvPr/>
        </p:nvCxnSpPr>
        <p:spPr>
          <a:xfrm>
            <a:off x="4380700" y="2811244"/>
            <a:ext cx="2015700" cy="69000"/>
          </a:xfrm>
          <a:prstGeom prst="straightConnector1">
            <a:avLst/>
          </a:prstGeom>
          <a:noFill/>
          <a:ln cap="flat" cmpd="sng" w="9525">
            <a:solidFill>
              <a:schemeClr val="dk2"/>
            </a:solidFill>
            <a:prstDash val="solid"/>
            <a:round/>
            <a:headEnd len="med" w="med" type="none"/>
            <a:tailEnd len="med" w="med" type="triangle"/>
          </a:ln>
        </p:spPr>
      </p:cxnSp>
      <p:sp>
        <p:nvSpPr>
          <p:cNvPr id="623" name="Google Shape;623;p81"/>
          <p:cNvSpPr/>
          <p:nvPr/>
        </p:nvSpPr>
        <p:spPr>
          <a:xfrm>
            <a:off x="5327175" y="1994980"/>
            <a:ext cx="1352700" cy="432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b="1" lang="sv-SE" sz="1200">
                <a:solidFill>
                  <a:schemeClr val="dk1"/>
                </a:solidFill>
                <a:latin typeface="Consolas"/>
                <a:ea typeface="Consolas"/>
                <a:cs typeface="Consolas"/>
                <a:sym typeface="Consolas"/>
              </a:rPr>
              <a:t>Z: *dptr = ‘?’; ok=1;</a:t>
            </a:r>
            <a:endParaRPr b="1" sz="1200">
              <a:solidFill>
                <a:schemeClr val="dk1"/>
              </a:solidFill>
              <a:latin typeface="Consolas"/>
              <a:ea typeface="Consolas"/>
              <a:cs typeface="Consolas"/>
              <a:sym typeface="Consolas"/>
            </a:endParaRPr>
          </a:p>
        </p:txBody>
      </p:sp>
      <p:cxnSp>
        <p:nvCxnSpPr>
          <p:cNvPr id="624" name="Google Shape;624;p81"/>
          <p:cNvCxnSpPr>
            <a:stCxn id="618" idx="0"/>
            <a:endCxn id="623" idx="2"/>
          </p:cNvCxnSpPr>
          <p:nvPr/>
        </p:nvCxnSpPr>
        <p:spPr>
          <a:xfrm rot="10800000">
            <a:off x="6003675" y="2427225"/>
            <a:ext cx="1334700" cy="237000"/>
          </a:xfrm>
          <a:prstGeom prst="straightConnector1">
            <a:avLst/>
          </a:prstGeom>
          <a:noFill/>
          <a:ln cap="flat" cmpd="sng" w="9525">
            <a:solidFill>
              <a:schemeClr val="dk2"/>
            </a:solidFill>
            <a:prstDash val="solid"/>
            <a:round/>
            <a:headEnd len="med" w="med" type="none"/>
            <a:tailEnd len="med" w="med" type="triangle"/>
          </a:ln>
        </p:spPr>
      </p:cxnSp>
      <p:sp>
        <p:nvSpPr>
          <p:cNvPr id="625" name="Google Shape;625;p81"/>
          <p:cNvSpPr/>
          <p:nvPr/>
        </p:nvSpPr>
        <p:spPr>
          <a:xfrm>
            <a:off x="7171350" y="1656013"/>
            <a:ext cx="992400" cy="3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t>
            </a:r>
            <a:endParaRPr b="1"/>
          </a:p>
        </p:txBody>
      </p:sp>
      <p:cxnSp>
        <p:nvCxnSpPr>
          <p:cNvPr id="626" name="Google Shape;626;p81"/>
          <p:cNvCxnSpPr>
            <a:stCxn id="623" idx="0"/>
            <a:endCxn id="625" idx="1"/>
          </p:cNvCxnSpPr>
          <p:nvPr/>
        </p:nvCxnSpPr>
        <p:spPr>
          <a:xfrm flipH="1" rot="10800000">
            <a:off x="6003525" y="1825480"/>
            <a:ext cx="1167900" cy="169500"/>
          </a:xfrm>
          <a:prstGeom prst="straightConnector1">
            <a:avLst/>
          </a:prstGeom>
          <a:noFill/>
          <a:ln cap="flat" cmpd="sng" w="9525">
            <a:solidFill>
              <a:schemeClr val="dk2"/>
            </a:solidFill>
            <a:prstDash val="solid"/>
            <a:round/>
            <a:headEnd len="med" w="med" type="none"/>
            <a:tailEnd len="med" w="med" type="triangle"/>
          </a:ln>
        </p:spPr>
      </p:cxnSp>
      <p:cxnSp>
        <p:nvCxnSpPr>
          <p:cNvPr id="627" name="Google Shape;627;p81"/>
          <p:cNvCxnSpPr>
            <a:stCxn id="618" idx="0"/>
            <a:endCxn id="625" idx="2"/>
          </p:cNvCxnSpPr>
          <p:nvPr/>
        </p:nvCxnSpPr>
        <p:spPr>
          <a:xfrm flipH="1" rot="10800000">
            <a:off x="7338375" y="1994925"/>
            <a:ext cx="329100" cy="669300"/>
          </a:xfrm>
          <a:prstGeom prst="straightConnector1">
            <a:avLst/>
          </a:prstGeom>
          <a:noFill/>
          <a:ln cap="flat" cmpd="sng" w="9525">
            <a:solidFill>
              <a:schemeClr val="dk2"/>
            </a:solidFill>
            <a:prstDash val="solid"/>
            <a:round/>
            <a:headEnd len="med" w="med" type="none"/>
            <a:tailEnd len="med" w="med" type="triangle"/>
          </a:ln>
        </p:spPr>
      </p:cxnSp>
      <p:sp>
        <p:nvSpPr>
          <p:cNvPr id="628" name="Google Shape;628;p81"/>
          <p:cNvSpPr/>
          <p:nvPr/>
        </p:nvSpPr>
        <p:spPr>
          <a:xfrm>
            <a:off x="2689725" y="1232125"/>
            <a:ext cx="4852034" cy="669322"/>
          </a:xfrm>
          <a:custGeom>
            <a:rect b="b" l="l" r="r" t="t"/>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sp>
        <p:nvSpPr>
          <p:cNvPr id="629" name="Google Shape;62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82"/>
          <p:cNvSpPr/>
          <p:nvPr/>
        </p:nvSpPr>
        <p:spPr>
          <a:xfrm>
            <a:off x="783292" y="2164956"/>
            <a:ext cx="2888112" cy="704542"/>
          </a:xfrm>
          <a:custGeom>
            <a:rect b="b" l="l" r="r" t="t"/>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sp>
        <p:nvSpPr>
          <p:cNvPr id="635" name="Google Shape;635;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636" name="Google Shape;636;p82"/>
          <p:cNvSpPr/>
          <p:nvPr/>
        </p:nvSpPr>
        <p:spPr>
          <a:xfrm>
            <a:off x="967486" y="1256925"/>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a:t>
            </a:r>
            <a:endParaRPr b="1"/>
          </a:p>
        </p:txBody>
      </p:sp>
      <p:sp>
        <p:nvSpPr>
          <p:cNvPr id="637" name="Google Shape;637;p82"/>
          <p:cNvSpPr/>
          <p:nvPr/>
        </p:nvSpPr>
        <p:spPr>
          <a:xfrm>
            <a:off x="967486" y="1479320"/>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a:t>
            </a:r>
            <a:endParaRPr b="1"/>
          </a:p>
        </p:txBody>
      </p:sp>
      <p:sp>
        <p:nvSpPr>
          <p:cNvPr id="638" name="Google Shape;638;p82"/>
          <p:cNvSpPr/>
          <p:nvPr/>
        </p:nvSpPr>
        <p:spPr>
          <a:xfrm>
            <a:off x="1669676" y="1479320"/>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t>
            </a:r>
            <a:endParaRPr b="1"/>
          </a:p>
        </p:txBody>
      </p:sp>
      <p:cxnSp>
        <p:nvCxnSpPr>
          <p:cNvPr id="639" name="Google Shape;639;p82"/>
          <p:cNvCxnSpPr>
            <a:stCxn id="637" idx="3"/>
            <a:endCxn id="638" idx="1"/>
          </p:cNvCxnSpPr>
          <p:nvPr/>
        </p:nvCxnSpPr>
        <p:spPr>
          <a:xfrm>
            <a:off x="1356286" y="1559570"/>
            <a:ext cx="313500" cy="0"/>
          </a:xfrm>
          <a:prstGeom prst="straightConnector1">
            <a:avLst/>
          </a:prstGeom>
          <a:noFill/>
          <a:ln cap="flat" cmpd="sng" w="9525">
            <a:solidFill>
              <a:schemeClr val="dk2"/>
            </a:solidFill>
            <a:prstDash val="solid"/>
            <a:round/>
            <a:headEnd len="med" w="med" type="none"/>
            <a:tailEnd len="med" w="med" type="triangle"/>
          </a:ln>
        </p:spPr>
      </p:cxnSp>
      <p:cxnSp>
        <p:nvCxnSpPr>
          <p:cNvPr id="640" name="Google Shape;640;p82"/>
          <p:cNvCxnSpPr>
            <a:endCxn id="637" idx="0"/>
          </p:cNvCxnSpPr>
          <p:nvPr/>
        </p:nvCxnSpPr>
        <p:spPr>
          <a:xfrm>
            <a:off x="1161886" y="1417520"/>
            <a:ext cx="0" cy="61800"/>
          </a:xfrm>
          <a:prstGeom prst="straightConnector1">
            <a:avLst/>
          </a:prstGeom>
          <a:noFill/>
          <a:ln cap="flat" cmpd="sng" w="9525">
            <a:solidFill>
              <a:schemeClr val="dk2"/>
            </a:solidFill>
            <a:prstDash val="solid"/>
            <a:round/>
            <a:headEnd len="med" w="med" type="none"/>
            <a:tailEnd len="med" w="med" type="triangle"/>
          </a:ln>
        </p:spPr>
      </p:cxnSp>
      <p:sp>
        <p:nvSpPr>
          <p:cNvPr id="641" name="Google Shape;641;p82"/>
          <p:cNvSpPr/>
          <p:nvPr/>
        </p:nvSpPr>
        <p:spPr>
          <a:xfrm>
            <a:off x="967486" y="1701715"/>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
            </a:r>
            <a:endParaRPr b="1"/>
          </a:p>
        </p:txBody>
      </p:sp>
      <p:sp>
        <p:nvSpPr>
          <p:cNvPr id="642" name="Google Shape;642;p82"/>
          <p:cNvSpPr/>
          <p:nvPr/>
        </p:nvSpPr>
        <p:spPr>
          <a:xfrm>
            <a:off x="967486" y="1924110"/>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
            </a:r>
            <a:endParaRPr b="1"/>
          </a:p>
        </p:txBody>
      </p:sp>
      <p:sp>
        <p:nvSpPr>
          <p:cNvPr id="643" name="Google Shape;643;p82"/>
          <p:cNvSpPr/>
          <p:nvPr/>
        </p:nvSpPr>
        <p:spPr>
          <a:xfrm>
            <a:off x="1669676" y="1924110"/>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a:t>
            </a:r>
            <a:endParaRPr b="1"/>
          </a:p>
        </p:txBody>
      </p:sp>
      <p:cxnSp>
        <p:nvCxnSpPr>
          <p:cNvPr id="644" name="Google Shape;644;p82"/>
          <p:cNvCxnSpPr>
            <a:stCxn id="637" idx="2"/>
            <a:endCxn id="641" idx="0"/>
          </p:cNvCxnSpPr>
          <p:nvPr/>
        </p:nvCxnSpPr>
        <p:spPr>
          <a:xfrm>
            <a:off x="1161886" y="1639820"/>
            <a:ext cx="0" cy="61800"/>
          </a:xfrm>
          <a:prstGeom prst="straightConnector1">
            <a:avLst/>
          </a:prstGeom>
          <a:noFill/>
          <a:ln cap="flat" cmpd="sng" w="9525">
            <a:solidFill>
              <a:schemeClr val="dk2"/>
            </a:solidFill>
            <a:prstDash val="solid"/>
            <a:round/>
            <a:headEnd len="med" w="med" type="none"/>
            <a:tailEnd len="med" w="med" type="triangle"/>
          </a:ln>
        </p:spPr>
      </p:cxnSp>
      <p:cxnSp>
        <p:nvCxnSpPr>
          <p:cNvPr id="645" name="Google Shape;645;p82"/>
          <p:cNvCxnSpPr>
            <a:stCxn id="641" idx="2"/>
            <a:endCxn id="642" idx="0"/>
          </p:cNvCxnSpPr>
          <p:nvPr/>
        </p:nvCxnSpPr>
        <p:spPr>
          <a:xfrm>
            <a:off x="1161886" y="1862215"/>
            <a:ext cx="0" cy="6180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82"/>
          <p:cNvCxnSpPr>
            <a:stCxn id="641" idx="2"/>
            <a:endCxn id="643" idx="0"/>
          </p:cNvCxnSpPr>
          <p:nvPr/>
        </p:nvCxnSpPr>
        <p:spPr>
          <a:xfrm>
            <a:off x="1161886" y="1862215"/>
            <a:ext cx="702300" cy="61800"/>
          </a:xfrm>
          <a:prstGeom prst="straightConnector1">
            <a:avLst/>
          </a:prstGeom>
          <a:noFill/>
          <a:ln cap="flat" cmpd="sng" w="9525">
            <a:solidFill>
              <a:schemeClr val="dk2"/>
            </a:solidFill>
            <a:prstDash val="solid"/>
            <a:round/>
            <a:headEnd len="med" w="med" type="none"/>
            <a:tailEnd len="med" w="med" type="triangle"/>
          </a:ln>
        </p:spPr>
      </p:cxnSp>
      <p:sp>
        <p:nvSpPr>
          <p:cNvPr id="647" name="Google Shape;647;p82"/>
          <p:cNvSpPr/>
          <p:nvPr/>
        </p:nvSpPr>
        <p:spPr>
          <a:xfrm>
            <a:off x="655875" y="2209133"/>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t>
            </a:r>
            <a:endParaRPr b="1"/>
          </a:p>
        </p:txBody>
      </p:sp>
      <p:cxnSp>
        <p:nvCxnSpPr>
          <p:cNvPr id="648" name="Google Shape;648;p82"/>
          <p:cNvCxnSpPr>
            <a:stCxn id="642" idx="2"/>
            <a:endCxn id="647" idx="0"/>
          </p:cNvCxnSpPr>
          <p:nvPr/>
        </p:nvCxnSpPr>
        <p:spPr>
          <a:xfrm flipH="1">
            <a:off x="850186" y="2084610"/>
            <a:ext cx="311700" cy="124500"/>
          </a:xfrm>
          <a:prstGeom prst="straightConnector1">
            <a:avLst/>
          </a:prstGeom>
          <a:noFill/>
          <a:ln cap="flat" cmpd="sng" w="9525">
            <a:solidFill>
              <a:schemeClr val="dk2"/>
            </a:solidFill>
            <a:prstDash val="solid"/>
            <a:round/>
            <a:headEnd len="med" w="med" type="none"/>
            <a:tailEnd len="med" w="med" type="triangle"/>
          </a:ln>
        </p:spPr>
      </p:cxnSp>
      <p:sp>
        <p:nvSpPr>
          <p:cNvPr id="649" name="Google Shape;649;p82"/>
          <p:cNvSpPr/>
          <p:nvPr/>
        </p:nvSpPr>
        <p:spPr>
          <a:xfrm>
            <a:off x="1508203" y="2232748"/>
            <a:ext cx="445500" cy="14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X</a:t>
            </a:r>
            <a:endParaRPr b="1"/>
          </a:p>
        </p:txBody>
      </p:sp>
      <p:cxnSp>
        <p:nvCxnSpPr>
          <p:cNvPr id="650" name="Google Shape;650;p82"/>
          <p:cNvCxnSpPr>
            <a:stCxn id="642" idx="2"/>
            <a:endCxn id="649" idx="0"/>
          </p:cNvCxnSpPr>
          <p:nvPr/>
        </p:nvCxnSpPr>
        <p:spPr>
          <a:xfrm>
            <a:off x="1161886" y="2084610"/>
            <a:ext cx="569100" cy="148200"/>
          </a:xfrm>
          <a:prstGeom prst="straightConnector1">
            <a:avLst/>
          </a:prstGeom>
          <a:noFill/>
          <a:ln cap="flat" cmpd="sng" w="9525">
            <a:solidFill>
              <a:schemeClr val="dk2"/>
            </a:solidFill>
            <a:prstDash val="solid"/>
            <a:round/>
            <a:headEnd len="med" w="med" type="none"/>
            <a:tailEnd len="med" w="med" type="triangle"/>
          </a:ln>
        </p:spPr>
      </p:cxnSp>
      <p:sp>
        <p:nvSpPr>
          <p:cNvPr id="651" name="Google Shape;651;p82"/>
          <p:cNvSpPr/>
          <p:nvPr/>
        </p:nvSpPr>
        <p:spPr>
          <a:xfrm>
            <a:off x="2200713" y="2209133"/>
            <a:ext cx="445500" cy="14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Y</a:t>
            </a:r>
            <a:endParaRPr b="1"/>
          </a:p>
        </p:txBody>
      </p:sp>
      <p:cxnSp>
        <p:nvCxnSpPr>
          <p:cNvPr id="652" name="Google Shape;652;p82"/>
          <p:cNvCxnSpPr>
            <a:stCxn id="649" idx="3"/>
            <a:endCxn id="651" idx="1"/>
          </p:cNvCxnSpPr>
          <p:nvPr/>
        </p:nvCxnSpPr>
        <p:spPr>
          <a:xfrm flipH="1" rot="10800000">
            <a:off x="1953703" y="2282998"/>
            <a:ext cx="246900" cy="23700"/>
          </a:xfrm>
          <a:prstGeom prst="straightConnector1">
            <a:avLst/>
          </a:prstGeom>
          <a:noFill/>
          <a:ln cap="flat" cmpd="sng" w="9525">
            <a:solidFill>
              <a:schemeClr val="dk2"/>
            </a:solidFill>
            <a:prstDash val="solid"/>
            <a:round/>
            <a:headEnd len="med" w="med" type="none"/>
            <a:tailEnd len="med" w="med" type="triangle"/>
          </a:ln>
        </p:spPr>
      </p:cxnSp>
      <p:sp>
        <p:nvSpPr>
          <p:cNvPr id="653" name="Google Shape;653;p82"/>
          <p:cNvSpPr/>
          <p:nvPr/>
        </p:nvSpPr>
        <p:spPr>
          <a:xfrm>
            <a:off x="2243883" y="2466760"/>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a:t>
            </a:r>
            <a:endParaRPr b="1"/>
          </a:p>
        </p:txBody>
      </p:sp>
      <p:cxnSp>
        <p:nvCxnSpPr>
          <p:cNvPr id="654" name="Google Shape;654;p82"/>
          <p:cNvCxnSpPr>
            <a:stCxn id="649" idx="3"/>
            <a:endCxn id="653" idx="1"/>
          </p:cNvCxnSpPr>
          <p:nvPr/>
        </p:nvCxnSpPr>
        <p:spPr>
          <a:xfrm>
            <a:off x="1953703" y="2306698"/>
            <a:ext cx="290100" cy="240300"/>
          </a:xfrm>
          <a:prstGeom prst="straightConnector1">
            <a:avLst/>
          </a:prstGeom>
          <a:noFill/>
          <a:ln cap="flat" cmpd="sng" w="9525">
            <a:solidFill>
              <a:schemeClr val="dk2"/>
            </a:solidFill>
            <a:prstDash val="solid"/>
            <a:round/>
            <a:headEnd len="med" w="med" type="none"/>
            <a:tailEnd len="med" w="med" type="triangle"/>
          </a:ln>
        </p:spPr>
      </p:cxnSp>
      <p:sp>
        <p:nvSpPr>
          <p:cNvPr id="655" name="Google Shape;655;p82"/>
          <p:cNvSpPr/>
          <p:nvPr/>
        </p:nvSpPr>
        <p:spPr>
          <a:xfrm>
            <a:off x="2791414" y="2386525"/>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a:t>
            </a:r>
            <a:endParaRPr b="1"/>
          </a:p>
        </p:txBody>
      </p:sp>
      <p:sp>
        <p:nvSpPr>
          <p:cNvPr id="656" name="Google Shape;656;p82"/>
          <p:cNvSpPr/>
          <p:nvPr/>
        </p:nvSpPr>
        <p:spPr>
          <a:xfrm>
            <a:off x="2791414" y="2627246"/>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a:t>
            </a:r>
            <a:endParaRPr b="1"/>
          </a:p>
        </p:txBody>
      </p:sp>
      <p:cxnSp>
        <p:nvCxnSpPr>
          <p:cNvPr id="657" name="Google Shape;657;p82"/>
          <p:cNvCxnSpPr>
            <a:stCxn id="653" idx="3"/>
            <a:endCxn id="655" idx="1"/>
          </p:cNvCxnSpPr>
          <p:nvPr/>
        </p:nvCxnSpPr>
        <p:spPr>
          <a:xfrm flipH="1" rot="10800000">
            <a:off x="2632683" y="2466910"/>
            <a:ext cx="158700" cy="80100"/>
          </a:xfrm>
          <a:prstGeom prst="straightConnector1">
            <a:avLst/>
          </a:prstGeom>
          <a:noFill/>
          <a:ln cap="flat" cmpd="sng" w="9525">
            <a:solidFill>
              <a:schemeClr val="dk2"/>
            </a:solidFill>
            <a:prstDash val="solid"/>
            <a:round/>
            <a:headEnd len="med" w="med" type="none"/>
            <a:tailEnd len="med" w="med" type="triangle"/>
          </a:ln>
        </p:spPr>
      </p:cxnSp>
      <p:cxnSp>
        <p:nvCxnSpPr>
          <p:cNvPr id="658" name="Google Shape;658;p82"/>
          <p:cNvCxnSpPr>
            <a:stCxn id="653" idx="3"/>
            <a:endCxn id="656" idx="1"/>
          </p:cNvCxnSpPr>
          <p:nvPr/>
        </p:nvCxnSpPr>
        <p:spPr>
          <a:xfrm>
            <a:off x="2632683" y="2547010"/>
            <a:ext cx="158700" cy="160500"/>
          </a:xfrm>
          <a:prstGeom prst="straightConnector1">
            <a:avLst/>
          </a:prstGeom>
          <a:noFill/>
          <a:ln cap="flat" cmpd="sng" w="9525">
            <a:solidFill>
              <a:schemeClr val="dk2"/>
            </a:solidFill>
            <a:prstDash val="solid"/>
            <a:round/>
            <a:headEnd len="med" w="med" type="none"/>
            <a:tailEnd len="med" w="med" type="triangle"/>
          </a:ln>
        </p:spPr>
      </p:cxnSp>
      <p:sp>
        <p:nvSpPr>
          <p:cNvPr id="659" name="Google Shape;659;p82"/>
          <p:cNvSpPr/>
          <p:nvPr/>
        </p:nvSpPr>
        <p:spPr>
          <a:xfrm>
            <a:off x="2847545" y="1978910"/>
            <a:ext cx="737700" cy="160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W</a:t>
            </a:r>
            <a:endParaRPr b="1"/>
          </a:p>
        </p:txBody>
      </p:sp>
      <p:cxnSp>
        <p:nvCxnSpPr>
          <p:cNvPr id="660" name="Google Shape;660;p82"/>
          <p:cNvCxnSpPr>
            <a:stCxn id="655" idx="0"/>
            <a:endCxn id="659" idx="2"/>
          </p:cNvCxnSpPr>
          <p:nvPr/>
        </p:nvCxnSpPr>
        <p:spPr>
          <a:xfrm flipH="1" rot="10800000">
            <a:off x="2985814" y="2139325"/>
            <a:ext cx="230700" cy="247200"/>
          </a:xfrm>
          <a:prstGeom prst="straightConnector1">
            <a:avLst/>
          </a:prstGeom>
          <a:noFill/>
          <a:ln cap="flat" cmpd="sng" w="9525">
            <a:solidFill>
              <a:schemeClr val="dk2"/>
            </a:solidFill>
            <a:prstDash val="solid"/>
            <a:round/>
            <a:headEnd len="med" w="med" type="none"/>
            <a:tailEnd len="med" w="med" type="triangle"/>
          </a:ln>
        </p:spPr>
      </p:cxnSp>
      <p:cxnSp>
        <p:nvCxnSpPr>
          <p:cNvPr id="661" name="Google Shape;661;p82"/>
          <p:cNvCxnSpPr>
            <a:stCxn id="656" idx="3"/>
          </p:cNvCxnSpPr>
          <p:nvPr/>
        </p:nvCxnSpPr>
        <p:spPr>
          <a:xfrm flipH="1" rot="10800000">
            <a:off x="3180214" y="2161196"/>
            <a:ext cx="185100" cy="546300"/>
          </a:xfrm>
          <a:prstGeom prst="straightConnector1">
            <a:avLst/>
          </a:prstGeom>
          <a:noFill/>
          <a:ln cap="flat" cmpd="sng" w="9525">
            <a:solidFill>
              <a:schemeClr val="dk2"/>
            </a:solidFill>
            <a:prstDash val="solid"/>
            <a:round/>
            <a:headEnd len="med" w="med" type="none"/>
            <a:tailEnd len="med" w="med" type="triangle"/>
          </a:ln>
        </p:spPr>
      </p:cxnSp>
      <p:cxnSp>
        <p:nvCxnSpPr>
          <p:cNvPr id="662" name="Google Shape;662;p82"/>
          <p:cNvCxnSpPr>
            <a:stCxn id="643" idx="3"/>
            <a:endCxn id="659" idx="1"/>
          </p:cNvCxnSpPr>
          <p:nvPr/>
        </p:nvCxnSpPr>
        <p:spPr>
          <a:xfrm>
            <a:off x="2058476" y="2004360"/>
            <a:ext cx="789000" cy="54900"/>
          </a:xfrm>
          <a:prstGeom prst="straightConnector1">
            <a:avLst/>
          </a:prstGeom>
          <a:noFill/>
          <a:ln cap="flat" cmpd="sng" w="9525">
            <a:solidFill>
              <a:schemeClr val="dk2"/>
            </a:solidFill>
            <a:prstDash val="solid"/>
            <a:round/>
            <a:headEnd len="med" w="med" type="none"/>
            <a:tailEnd len="med" w="med" type="triangle"/>
          </a:ln>
        </p:spPr>
      </p:cxnSp>
      <p:sp>
        <p:nvSpPr>
          <p:cNvPr id="663" name="Google Shape;663;p82"/>
          <p:cNvSpPr/>
          <p:nvPr/>
        </p:nvSpPr>
        <p:spPr>
          <a:xfrm>
            <a:off x="2506479" y="1738110"/>
            <a:ext cx="529800" cy="160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Z</a:t>
            </a:r>
            <a:endParaRPr b="1">
              <a:solidFill>
                <a:schemeClr val="dk1"/>
              </a:solidFill>
            </a:endParaRPr>
          </a:p>
        </p:txBody>
      </p:sp>
      <p:cxnSp>
        <p:nvCxnSpPr>
          <p:cNvPr id="664" name="Google Shape;664;p82"/>
          <p:cNvCxnSpPr>
            <a:stCxn id="659" idx="0"/>
            <a:endCxn id="663" idx="2"/>
          </p:cNvCxnSpPr>
          <p:nvPr/>
        </p:nvCxnSpPr>
        <p:spPr>
          <a:xfrm rot="10800000">
            <a:off x="2771495" y="1898510"/>
            <a:ext cx="444900" cy="80400"/>
          </a:xfrm>
          <a:prstGeom prst="straightConnector1">
            <a:avLst/>
          </a:prstGeom>
          <a:noFill/>
          <a:ln cap="flat" cmpd="sng" w="9525">
            <a:solidFill>
              <a:schemeClr val="dk2"/>
            </a:solidFill>
            <a:prstDash val="solid"/>
            <a:round/>
            <a:headEnd len="med" w="med" type="none"/>
            <a:tailEnd len="med" w="med" type="triangle"/>
          </a:ln>
        </p:spPr>
      </p:cxnSp>
      <p:sp>
        <p:nvSpPr>
          <p:cNvPr id="665" name="Google Shape;665;p82"/>
          <p:cNvSpPr/>
          <p:nvPr/>
        </p:nvSpPr>
        <p:spPr>
          <a:xfrm>
            <a:off x="3132519" y="1577978"/>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t>
            </a:r>
            <a:endParaRPr b="1"/>
          </a:p>
        </p:txBody>
      </p:sp>
      <p:cxnSp>
        <p:nvCxnSpPr>
          <p:cNvPr id="666" name="Google Shape;666;p82"/>
          <p:cNvCxnSpPr>
            <a:stCxn id="663" idx="0"/>
            <a:endCxn id="665" idx="1"/>
          </p:cNvCxnSpPr>
          <p:nvPr/>
        </p:nvCxnSpPr>
        <p:spPr>
          <a:xfrm flipH="1" rot="10800000">
            <a:off x="2771379" y="1658310"/>
            <a:ext cx="361200" cy="79800"/>
          </a:xfrm>
          <a:prstGeom prst="straightConnector1">
            <a:avLst/>
          </a:prstGeom>
          <a:noFill/>
          <a:ln cap="flat" cmpd="sng" w="9525">
            <a:solidFill>
              <a:schemeClr val="dk2"/>
            </a:solidFill>
            <a:prstDash val="solid"/>
            <a:round/>
            <a:headEnd len="med" w="med" type="none"/>
            <a:tailEnd len="med" w="med" type="triangle"/>
          </a:ln>
        </p:spPr>
      </p:cxnSp>
      <p:cxnSp>
        <p:nvCxnSpPr>
          <p:cNvPr id="667" name="Google Shape;667;p82"/>
          <p:cNvCxnSpPr>
            <a:stCxn id="659" idx="0"/>
            <a:endCxn id="665" idx="2"/>
          </p:cNvCxnSpPr>
          <p:nvPr/>
        </p:nvCxnSpPr>
        <p:spPr>
          <a:xfrm flipH="1" rot="10800000">
            <a:off x="3216395" y="1738610"/>
            <a:ext cx="110400" cy="240300"/>
          </a:xfrm>
          <a:prstGeom prst="straightConnector1">
            <a:avLst/>
          </a:prstGeom>
          <a:noFill/>
          <a:ln cap="flat" cmpd="sng" w="9525">
            <a:solidFill>
              <a:schemeClr val="dk2"/>
            </a:solidFill>
            <a:prstDash val="solid"/>
            <a:round/>
            <a:headEnd len="med" w="med" type="none"/>
            <a:tailEnd len="med" w="med" type="triangle"/>
          </a:ln>
        </p:spPr>
      </p:cxnSp>
      <p:sp>
        <p:nvSpPr>
          <p:cNvPr id="668" name="Google Shape;668;p82"/>
          <p:cNvSpPr/>
          <p:nvPr/>
        </p:nvSpPr>
        <p:spPr>
          <a:xfrm>
            <a:off x="1357498" y="1413480"/>
            <a:ext cx="1938140" cy="168314"/>
          </a:xfrm>
          <a:custGeom>
            <a:rect b="b" l="l" r="r" t="t"/>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graphicFrame>
        <p:nvGraphicFramePr>
          <p:cNvPr id="669" name="Google Shape;669;p82"/>
          <p:cNvGraphicFramePr/>
          <p:nvPr/>
        </p:nvGraphicFramePr>
        <p:xfrm>
          <a:off x="4123725" y="768413"/>
          <a:ext cx="3000000" cy="3000000"/>
        </p:xfrm>
        <a:graphic>
          <a:graphicData uri="http://schemas.openxmlformats.org/drawingml/2006/table">
            <a:tbl>
              <a:tblPr>
                <a:noFill/>
                <a:tableStyleId>{B7CD9454-05E9-4C2C-B4E8-A6BB50AA06B3}</a:tableStyleId>
              </a:tblPr>
              <a:tblGrid>
                <a:gridCol w="382850"/>
                <a:gridCol w="2297375"/>
                <a:gridCol w="1962175"/>
              </a:tblGrid>
              <a:tr h="284125">
                <a:tc>
                  <a:txBody>
                    <a:bodyPr/>
                    <a:lstStyle/>
                    <a:p>
                      <a:pPr indent="0" lvl="0" marL="0" rtl="0" algn="l">
                        <a:spcBef>
                          <a:spcPts val="0"/>
                        </a:spcBef>
                        <a:spcAft>
                          <a:spcPts val="0"/>
                        </a:spcAft>
                        <a:buNone/>
                      </a:pPr>
                      <a:r>
                        <a:rPr b="1" lang="sv-SE" sz="1100"/>
                        <a:t>ID</a:t>
                      </a:r>
                      <a:endParaRPr b="1" sz="1100"/>
                    </a:p>
                  </a:txBody>
                  <a:tcPr marT="68575" marB="68575" marR="91425" marL="91425"/>
                </a:tc>
                <a:tc>
                  <a:txBody>
                    <a:bodyPr/>
                    <a:lstStyle/>
                    <a:p>
                      <a:pPr indent="0" lvl="0" marL="0" rtl="0" algn="l">
                        <a:spcBef>
                          <a:spcPts val="0"/>
                        </a:spcBef>
                        <a:spcAft>
                          <a:spcPts val="0"/>
                        </a:spcAft>
                        <a:buNone/>
                      </a:pPr>
                      <a:r>
                        <a:rPr b="1" lang="sv-SE" sz="1100"/>
                        <a:t>Input</a:t>
                      </a:r>
                      <a:endParaRPr b="1" sz="1100"/>
                    </a:p>
                  </a:txBody>
                  <a:tcPr marT="68575" marB="68575" marR="91425" marL="91425"/>
                </a:tc>
                <a:tc>
                  <a:txBody>
                    <a:bodyPr/>
                    <a:lstStyle/>
                    <a:p>
                      <a:pPr indent="0" lvl="0" marL="0" rtl="0" algn="l">
                        <a:spcBef>
                          <a:spcPts val="0"/>
                        </a:spcBef>
                        <a:spcAft>
                          <a:spcPts val="0"/>
                        </a:spcAft>
                        <a:buNone/>
                      </a:pPr>
                      <a:r>
                        <a:rPr b="1" lang="sv-SE" sz="1100"/>
                        <a:t>Path</a:t>
                      </a:r>
                      <a:endParaRPr b="1" sz="1100"/>
                    </a:p>
                  </a:txBody>
                  <a:tcPr marT="68575" marB="68575" marR="91425" marL="91425"/>
                </a:tc>
              </a:tr>
              <a:tr h="284125">
                <a:tc>
                  <a:txBody>
                    <a:bodyPr/>
                    <a:lstStyle/>
                    <a:p>
                      <a:pPr indent="0" lvl="0" marL="0" rtl="0" algn="l">
                        <a:spcBef>
                          <a:spcPts val="0"/>
                        </a:spcBef>
                        <a:spcAft>
                          <a:spcPts val="0"/>
                        </a:spcAft>
                        <a:buNone/>
                      </a:pPr>
                      <a:r>
                        <a:rPr lang="sv-SE" sz="1100"/>
                        <a:t>1</a:t>
                      </a:r>
                      <a:endParaRPr sz="1100"/>
                    </a:p>
                  </a:txBody>
                  <a:tcPr marT="68575" marB="68575" marR="91425" marL="91425"/>
                </a:tc>
                <a:tc>
                  <a:txBody>
                    <a:bodyPr/>
                    <a:lstStyle/>
                    <a:p>
                      <a:pPr indent="0" lvl="0" marL="0" rtl="0" algn="l">
                        <a:spcBef>
                          <a:spcPts val="0"/>
                        </a:spcBef>
                        <a:spcAft>
                          <a:spcPts val="0"/>
                        </a:spcAft>
                        <a:buNone/>
                      </a:pPr>
                      <a:r>
                        <a:rPr lang="sv-SE" sz="1100"/>
                        <a:t>“ “</a:t>
                      </a:r>
                      <a:endParaRPr sz="1100"/>
                    </a:p>
                  </a:txBody>
                  <a:tcPr marT="68575" marB="68575" marR="91425" marL="91425"/>
                </a:tc>
                <a:tc>
                  <a:txBody>
                    <a:bodyPr/>
                    <a:lstStyle/>
                    <a:p>
                      <a:pPr indent="0" lvl="0" marL="0" rtl="0" algn="l">
                        <a:spcBef>
                          <a:spcPts val="0"/>
                        </a:spcBef>
                        <a:spcAft>
                          <a:spcPts val="0"/>
                        </a:spcAft>
                        <a:buNone/>
                      </a:pPr>
                      <a:r>
                        <a:rPr lang="sv-SE" sz="1100"/>
                        <a:t>A B M</a:t>
                      </a:r>
                      <a:endParaRPr sz="1100"/>
                    </a:p>
                  </a:txBody>
                  <a:tcPr marT="68575" marB="68575" marR="91425" marL="91425"/>
                </a:tc>
              </a:tr>
              <a:tr h="284125">
                <a:tc>
                  <a:txBody>
                    <a:bodyPr/>
                    <a:lstStyle/>
                    <a:p>
                      <a:pPr indent="0" lvl="0" marL="0" rtl="0" algn="l">
                        <a:spcBef>
                          <a:spcPts val="0"/>
                        </a:spcBef>
                        <a:spcAft>
                          <a:spcPts val="0"/>
                        </a:spcAft>
                        <a:buNone/>
                      </a:pPr>
                      <a:r>
                        <a:rPr lang="sv-SE" sz="1100"/>
                        <a:t>2</a:t>
                      </a:r>
                      <a:endParaRPr sz="1100"/>
                    </a:p>
                  </a:txBody>
                  <a:tcPr marT="68575" marB="68575" marR="91425" marL="91425"/>
                </a:tc>
                <a:tc>
                  <a:txBody>
                    <a:bodyPr/>
                    <a:lstStyle/>
                    <a:p>
                      <a:pPr indent="0" lvl="0" marL="0" rtl="0" algn="l">
                        <a:spcBef>
                          <a:spcPts val="0"/>
                        </a:spcBef>
                        <a:spcAft>
                          <a:spcPts val="0"/>
                        </a:spcAft>
                        <a:buNone/>
                      </a:pPr>
                      <a:r>
                        <a:rPr lang="sv-SE" sz="1100"/>
                        <a:t>“test+case%1Dadequacy”</a:t>
                      </a:r>
                      <a:endParaRPr sz="1100"/>
                    </a:p>
                  </a:txBody>
                  <a:tcPr marT="68575" marB="68575" marR="91425" marL="91425"/>
                </a:tc>
                <a:tc>
                  <a:txBody>
                    <a:bodyPr/>
                    <a:lstStyle/>
                    <a:p>
                      <a:pPr indent="0" lvl="0" marL="0" rtl="0" algn="l">
                        <a:spcBef>
                          <a:spcPts val="0"/>
                        </a:spcBef>
                        <a:spcAft>
                          <a:spcPts val="0"/>
                        </a:spcAft>
                        <a:buNone/>
                      </a:pPr>
                      <a:r>
                        <a:rPr lang="sv-SE" sz="1100"/>
                        <a:t>A B C D F L … B M</a:t>
                      </a:r>
                      <a:endParaRPr sz="1100"/>
                    </a:p>
                  </a:txBody>
                  <a:tcPr marT="68575" marB="68575" marR="91425" marL="91425"/>
                </a:tc>
              </a:tr>
              <a:tr h="435875">
                <a:tc>
                  <a:txBody>
                    <a:bodyPr/>
                    <a:lstStyle/>
                    <a:p>
                      <a:pPr indent="0" lvl="0" marL="0" rtl="0" algn="l">
                        <a:spcBef>
                          <a:spcPts val="0"/>
                        </a:spcBef>
                        <a:spcAft>
                          <a:spcPts val="0"/>
                        </a:spcAft>
                        <a:buNone/>
                      </a:pPr>
                      <a:r>
                        <a:rPr lang="sv-SE" sz="1100"/>
                        <a:t>3</a:t>
                      </a:r>
                      <a:endParaRPr sz="1100"/>
                    </a:p>
                  </a:txBody>
                  <a:tcPr marT="68575" marB="68575" marR="91425" marL="91425"/>
                </a:tc>
                <a:tc>
                  <a:txBody>
                    <a:bodyPr/>
                    <a:lstStyle/>
                    <a:p>
                      <a:pPr indent="0" lvl="0" marL="0" rtl="0" algn="l">
                        <a:spcBef>
                          <a:spcPts val="0"/>
                        </a:spcBef>
                        <a:spcAft>
                          <a:spcPts val="0"/>
                        </a:spcAft>
                        <a:buNone/>
                      </a:pPr>
                      <a:r>
                        <a:rPr lang="sv-SE" sz="1100"/>
                        <a:t>“adequate+test%0Dexecution%7U”</a:t>
                      </a:r>
                      <a:endParaRPr sz="1100"/>
                    </a:p>
                  </a:txBody>
                  <a:tcPr marT="68575" marB="68575" marR="91425" marL="91425"/>
                </a:tc>
                <a:tc>
                  <a:txBody>
                    <a:bodyPr/>
                    <a:lstStyle/>
                    <a:p>
                      <a:pPr indent="0" lvl="0" marL="0" rtl="0" algn="l">
                        <a:spcBef>
                          <a:spcPts val="0"/>
                        </a:spcBef>
                        <a:spcAft>
                          <a:spcPts val="0"/>
                        </a:spcAft>
                        <a:buNone/>
                      </a:pPr>
                      <a:r>
                        <a:rPr lang="sv-SE" sz="1100"/>
                        <a:t>A B C D F L … B M</a:t>
                      </a:r>
                      <a:endParaRPr sz="1100"/>
                    </a:p>
                  </a:txBody>
                  <a:tcPr marT="68575" marB="68575" marR="91425" marL="91425"/>
                </a:tc>
              </a:tr>
              <a:tr h="284125">
                <a:tc>
                  <a:txBody>
                    <a:bodyPr/>
                    <a:lstStyle/>
                    <a:p>
                      <a:pPr indent="0" lvl="0" marL="0" rtl="0" algn="l">
                        <a:spcBef>
                          <a:spcPts val="0"/>
                        </a:spcBef>
                        <a:spcAft>
                          <a:spcPts val="0"/>
                        </a:spcAft>
                        <a:buNone/>
                      </a:pPr>
                      <a:r>
                        <a:rPr lang="sv-SE" sz="1100"/>
                        <a:t>4</a:t>
                      </a:r>
                      <a:endParaRPr sz="1100"/>
                    </a:p>
                  </a:txBody>
                  <a:tcPr marT="68575" marB="68575" marR="91425" marL="91425"/>
                </a:tc>
                <a:tc>
                  <a:txBody>
                    <a:bodyPr/>
                    <a:lstStyle/>
                    <a:p>
                      <a:pPr indent="0" lvl="0" marL="0" rtl="0" algn="l">
                        <a:spcBef>
                          <a:spcPts val="0"/>
                        </a:spcBef>
                        <a:spcAft>
                          <a:spcPts val="0"/>
                        </a:spcAft>
                        <a:buNone/>
                      </a:pPr>
                      <a:r>
                        <a:rPr lang="sv-SE" sz="1100"/>
                        <a:t>“%3D”</a:t>
                      </a:r>
                      <a:endParaRPr sz="1100"/>
                    </a:p>
                  </a:txBody>
                  <a:tcPr marT="68575" marB="68575" marR="91425" marL="91425"/>
                </a:tc>
                <a:tc>
                  <a:txBody>
                    <a:bodyPr/>
                    <a:lstStyle/>
                    <a:p>
                      <a:pPr indent="0" lvl="0" marL="0" rtl="0" algn="l">
                        <a:spcBef>
                          <a:spcPts val="0"/>
                        </a:spcBef>
                        <a:spcAft>
                          <a:spcPts val="0"/>
                        </a:spcAft>
                        <a:buNone/>
                      </a:pPr>
                      <a:r>
                        <a:rPr lang="sv-SE" sz="1100"/>
                        <a:t>A B C D G H L B M</a:t>
                      </a:r>
                      <a:endParaRPr sz="1100"/>
                    </a:p>
                  </a:txBody>
                  <a:tcPr marT="68575" marB="68575" marR="91425" marL="91425"/>
                </a:tc>
              </a:tr>
              <a:tr h="284125">
                <a:tc>
                  <a:txBody>
                    <a:bodyPr/>
                    <a:lstStyle/>
                    <a:p>
                      <a:pPr indent="0" lvl="0" marL="0" rtl="0" algn="l">
                        <a:spcBef>
                          <a:spcPts val="0"/>
                        </a:spcBef>
                        <a:spcAft>
                          <a:spcPts val="0"/>
                        </a:spcAft>
                        <a:buNone/>
                      </a:pPr>
                      <a:r>
                        <a:rPr lang="sv-SE" sz="1100"/>
                        <a:t>5</a:t>
                      </a:r>
                      <a:endParaRPr sz="1100"/>
                    </a:p>
                  </a:txBody>
                  <a:tcPr marT="68575" marB="68575" marR="91425" marL="91425"/>
                </a:tc>
                <a:tc>
                  <a:txBody>
                    <a:bodyPr/>
                    <a:lstStyle/>
                    <a:p>
                      <a:pPr indent="0" lvl="0" marL="0" rtl="0" algn="l">
                        <a:spcBef>
                          <a:spcPts val="0"/>
                        </a:spcBef>
                        <a:spcAft>
                          <a:spcPts val="0"/>
                        </a:spcAft>
                        <a:buNone/>
                      </a:pPr>
                      <a:r>
                        <a:rPr lang="sv-SE" sz="1100"/>
                        <a:t>“%A”</a:t>
                      </a:r>
                      <a:endParaRPr sz="1100"/>
                    </a:p>
                  </a:txBody>
                  <a:tcPr marT="68575" marB="68575" marR="91425" marL="91425"/>
                </a:tc>
                <a:tc>
                  <a:txBody>
                    <a:bodyPr/>
                    <a:lstStyle/>
                    <a:p>
                      <a:pPr indent="0" lvl="0" marL="0" rtl="0" algn="l">
                        <a:spcBef>
                          <a:spcPts val="0"/>
                        </a:spcBef>
                        <a:spcAft>
                          <a:spcPts val="0"/>
                        </a:spcAft>
                        <a:buNone/>
                      </a:pPr>
                      <a:r>
                        <a:rPr lang="sv-SE" sz="1100"/>
                        <a:t>A B C D G I L B M</a:t>
                      </a:r>
                      <a:endParaRPr sz="1100"/>
                    </a:p>
                  </a:txBody>
                  <a:tcPr marT="68575" marB="68575" marR="91425" marL="91425"/>
                </a:tc>
              </a:tr>
              <a:tr h="435875">
                <a:tc>
                  <a:txBody>
                    <a:bodyPr/>
                    <a:lstStyle/>
                    <a:p>
                      <a:pPr indent="0" lvl="0" marL="0" rtl="0" algn="l">
                        <a:spcBef>
                          <a:spcPts val="0"/>
                        </a:spcBef>
                        <a:spcAft>
                          <a:spcPts val="0"/>
                        </a:spcAft>
                        <a:buNone/>
                      </a:pPr>
                      <a:r>
                        <a:rPr lang="sv-SE" sz="1100"/>
                        <a:t>6</a:t>
                      </a:r>
                      <a:endParaRPr sz="1100"/>
                    </a:p>
                  </a:txBody>
                  <a:tcPr marT="68575" marB="68575" marR="91425" marL="91425"/>
                </a:tc>
                <a:tc>
                  <a:txBody>
                    <a:bodyPr/>
                    <a:lstStyle/>
                    <a:p>
                      <a:pPr indent="0" lvl="0" marL="0" rtl="0" algn="l">
                        <a:spcBef>
                          <a:spcPts val="0"/>
                        </a:spcBef>
                        <a:spcAft>
                          <a:spcPts val="0"/>
                        </a:spcAft>
                        <a:buNone/>
                      </a:pPr>
                      <a:r>
                        <a:rPr lang="sv-SE" sz="1100"/>
                        <a:t>“a+b”</a:t>
                      </a:r>
                      <a:endParaRPr sz="1100"/>
                    </a:p>
                  </a:txBody>
                  <a:tcPr marT="68575" marB="68575" marR="91425" marL="91425"/>
                </a:tc>
                <a:tc>
                  <a:txBody>
                    <a:bodyPr/>
                    <a:lstStyle/>
                    <a:p>
                      <a:pPr indent="0" lvl="0" marL="0" rtl="0" algn="l">
                        <a:spcBef>
                          <a:spcPts val="0"/>
                        </a:spcBef>
                        <a:spcAft>
                          <a:spcPts val="0"/>
                        </a:spcAft>
                        <a:buNone/>
                      </a:pPr>
                      <a:r>
                        <a:rPr lang="sv-SE" sz="1100"/>
                        <a:t>A B C D F L B C E L B C D F L B M</a:t>
                      </a:r>
                      <a:endParaRPr sz="1100"/>
                    </a:p>
                  </a:txBody>
                  <a:tcPr marT="68575" marB="68575" marR="91425" marL="91425"/>
                </a:tc>
              </a:tr>
              <a:tr h="435875">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“test”</a:t>
                      </a:r>
                      <a:endParaRPr sz="1100"/>
                    </a:p>
                  </a:txBody>
                  <a:tcPr marT="68575" marB="68575" marR="91425" marL="91425"/>
                </a:tc>
                <a:tc>
                  <a:txBody>
                    <a:bodyPr/>
                    <a:lstStyle/>
                    <a:p>
                      <a:pPr indent="0" lvl="0" marL="0" rtl="0" algn="l">
                        <a:spcBef>
                          <a:spcPts val="0"/>
                        </a:spcBef>
                        <a:spcAft>
                          <a:spcPts val="0"/>
                        </a:spcAft>
                        <a:buNone/>
                      </a:pPr>
                      <a:r>
                        <a:rPr lang="sv-SE" sz="1100"/>
                        <a:t>A B C D F L B C D F L B C D F L B M</a:t>
                      </a:r>
                      <a:endParaRPr sz="1100"/>
                    </a:p>
                  </a:txBody>
                  <a:tcPr marT="68575" marB="68575" marR="91425" marL="91425"/>
                </a:tc>
              </a:tr>
              <a:tr h="435875">
                <a:tc>
                  <a:txBody>
                    <a:bodyPr/>
                    <a:lstStyle/>
                    <a:p>
                      <a:pPr indent="0" lvl="0" marL="0" rtl="0" algn="l">
                        <a:spcBef>
                          <a:spcPts val="0"/>
                        </a:spcBef>
                        <a:spcAft>
                          <a:spcPts val="0"/>
                        </a:spcAft>
                        <a:buNone/>
                      </a:pPr>
                      <a:r>
                        <a:rPr lang="sv-SE" sz="1100"/>
                        <a:t>8</a:t>
                      </a:r>
                      <a:endParaRPr sz="1100"/>
                    </a:p>
                  </a:txBody>
                  <a:tcPr marT="68575" marB="68575" marR="91425" marL="91425"/>
                </a:tc>
                <a:tc>
                  <a:txBody>
                    <a:bodyPr/>
                    <a:lstStyle/>
                    <a:p>
                      <a:pPr indent="0" lvl="0" marL="0" rtl="0" algn="l">
                        <a:spcBef>
                          <a:spcPts val="0"/>
                        </a:spcBef>
                        <a:spcAft>
                          <a:spcPts val="0"/>
                        </a:spcAft>
                        <a:buNone/>
                      </a:pPr>
                      <a:r>
                        <a:rPr lang="sv-SE" sz="1100"/>
                        <a:t>“+%0D+%4J”</a:t>
                      </a:r>
                      <a:endParaRPr sz="1100"/>
                    </a:p>
                  </a:txBody>
                  <a:tcPr marT="68575" marB="68575" marR="91425" marL="91425"/>
                </a:tc>
                <a:tc>
                  <a:txBody>
                    <a:bodyPr/>
                    <a:lstStyle/>
                    <a:p>
                      <a:pPr indent="0" lvl="0" marL="0" rtl="0" algn="l">
                        <a:spcBef>
                          <a:spcPts val="0"/>
                        </a:spcBef>
                        <a:spcAft>
                          <a:spcPts val="0"/>
                        </a:spcAft>
                        <a:buNone/>
                      </a:pPr>
                      <a:r>
                        <a:rPr lang="sv-SE" sz="1100"/>
                        <a:t>A B C E L B C D G I L … B M</a:t>
                      </a:r>
                      <a:endParaRPr sz="1100"/>
                    </a:p>
                  </a:txBody>
                  <a:tcPr marT="68575" marB="68575" marR="91425" marL="91425"/>
                </a:tc>
              </a:tr>
              <a:tr h="414975">
                <a:tc>
                  <a:txBody>
                    <a:bodyPr/>
                    <a:lstStyle/>
                    <a:p>
                      <a:pPr indent="0" lvl="0" marL="0" rtl="0" algn="l">
                        <a:spcBef>
                          <a:spcPts val="0"/>
                        </a:spcBef>
                        <a:spcAft>
                          <a:spcPts val="0"/>
                        </a:spcAft>
                        <a:buNone/>
                      </a:pPr>
                      <a:r>
                        <a:rPr lang="sv-SE" sz="1100"/>
                        <a:t>9</a:t>
                      </a:r>
                      <a:endParaRPr sz="1100"/>
                    </a:p>
                  </a:txBody>
                  <a:tcPr marT="68575" marB="68575" marR="91425" marL="91425"/>
                </a:tc>
                <a:tc>
                  <a:txBody>
                    <a:bodyPr/>
                    <a:lstStyle/>
                    <a:p>
                      <a:pPr indent="0" lvl="0" marL="0" rtl="0" algn="l">
                        <a:spcBef>
                          <a:spcPts val="0"/>
                        </a:spcBef>
                        <a:spcAft>
                          <a:spcPts val="0"/>
                        </a:spcAft>
                        <a:buNone/>
                      </a:pPr>
                      <a:r>
                        <a:rPr lang="sv-SE" sz="1100"/>
                        <a:t>“first+test%9Ktest%K9”</a:t>
                      </a:r>
                      <a:endParaRPr sz="1100"/>
                    </a:p>
                  </a:txBody>
                  <a:tcPr marT="68575" marB="68575" marR="91425" marL="91425"/>
                </a:tc>
                <a:tc>
                  <a:txBody>
                    <a:bodyPr/>
                    <a:lstStyle/>
                    <a:p>
                      <a:pPr indent="0" lvl="0" marL="0" rtl="0" algn="l">
                        <a:spcBef>
                          <a:spcPts val="0"/>
                        </a:spcBef>
                        <a:spcAft>
                          <a:spcPts val="0"/>
                        </a:spcAft>
                        <a:buNone/>
                      </a:pPr>
                      <a:r>
                        <a:rPr lang="sv-SE" sz="1100"/>
                        <a:t>A B C D F L … B M</a:t>
                      </a:r>
                      <a:endParaRPr sz="1100"/>
                    </a:p>
                  </a:txBody>
                  <a:tcPr marT="68575" marB="68575" marR="91425" marL="91425"/>
                </a:tc>
              </a:tr>
            </a:tbl>
          </a:graphicData>
        </a:graphic>
      </p:graphicFrame>
      <p:sp>
        <p:nvSpPr>
          <p:cNvPr id="670" name="Google Shape;670;p82"/>
          <p:cNvSpPr/>
          <p:nvPr/>
        </p:nvSpPr>
        <p:spPr>
          <a:xfrm>
            <a:off x="639500" y="3076181"/>
            <a:ext cx="2888100" cy="76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Base case: Re-execute all tests that pass through node D and proceed towards G, and all tests that reach node L.</a:t>
            </a:r>
            <a:endParaRPr b="1"/>
          </a:p>
        </p:txBody>
      </p:sp>
      <p:sp>
        <p:nvSpPr>
          <p:cNvPr id="671" name="Google Shape;671;p82"/>
          <p:cNvSpPr/>
          <p:nvPr/>
        </p:nvSpPr>
        <p:spPr>
          <a:xfrm>
            <a:off x="633000" y="3088266"/>
            <a:ext cx="2888100" cy="76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Corrective Changes Only:</a:t>
            </a:r>
            <a:endParaRPr b="1"/>
          </a:p>
          <a:p>
            <a:pPr indent="0" lvl="0" marL="0" rtl="0" algn="l">
              <a:spcBef>
                <a:spcPts val="0"/>
              </a:spcBef>
              <a:spcAft>
                <a:spcPts val="0"/>
              </a:spcAft>
              <a:buNone/>
            </a:pPr>
            <a:r>
              <a:rPr b="1" lang="sv-SE"/>
              <a:t>Ignores new features, and only considers corrective patches.</a:t>
            </a:r>
            <a:endParaRPr b="1"/>
          </a:p>
        </p:txBody>
      </p:sp>
      <p:sp>
        <p:nvSpPr>
          <p:cNvPr id="672" name="Google Shape;672;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Data-Based Test Selection</a:t>
            </a:r>
            <a:endParaRPr/>
          </a:p>
        </p:txBody>
      </p:sp>
      <p:sp>
        <p:nvSpPr>
          <p:cNvPr id="678" name="Google Shape;678;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New code can introduce new DU pairs and remove existing pairs.</a:t>
            </a:r>
            <a:endParaRPr/>
          </a:p>
          <a:p>
            <a:pPr indent="-393700" lvl="0" marL="457200" marR="0" rtl="0" algn="l">
              <a:lnSpc>
                <a:spcPct val="100000"/>
              </a:lnSpc>
              <a:spcBef>
                <a:spcPts val="0"/>
              </a:spcBef>
              <a:spcAft>
                <a:spcPts val="0"/>
              </a:spcAft>
              <a:buSzPts val="2600"/>
              <a:buChar char="•"/>
            </a:pPr>
            <a:r>
              <a:rPr lang="sv-SE"/>
              <a:t>Re-execute test cases that execute DU pairs in the original program that were deleted or modified in the revised program.</a:t>
            </a:r>
            <a:endParaRPr/>
          </a:p>
          <a:p>
            <a:pPr indent="-368300" lvl="1" marL="914400" marR="0" rtl="0" algn="l">
              <a:lnSpc>
                <a:spcPct val="100000"/>
              </a:lnSpc>
              <a:spcBef>
                <a:spcPts val="0"/>
              </a:spcBef>
              <a:spcAft>
                <a:spcPts val="0"/>
              </a:spcAft>
              <a:buSzPts val="2200"/>
              <a:buChar char="•"/>
            </a:pPr>
            <a:r>
              <a:rPr lang="sv-SE"/>
              <a:t>Also select test cases that execute a conditional statements modified in the revision.</a:t>
            </a:r>
            <a:endParaRPr/>
          </a:p>
          <a:p>
            <a:pPr indent="-342900" lvl="2" marL="1371600" marR="0" rtl="0" algn="l">
              <a:lnSpc>
                <a:spcPct val="100000"/>
              </a:lnSpc>
              <a:spcBef>
                <a:spcPts val="0"/>
              </a:spcBef>
              <a:spcAft>
                <a:spcPts val="0"/>
              </a:spcAft>
              <a:buSzPts val="1800"/>
              <a:buChar char="•"/>
            </a:pPr>
            <a:r>
              <a:rPr lang="sv-SE"/>
              <a:t>Changed predicates can affect DU paths. </a:t>
            </a:r>
            <a:endParaRPr/>
          </a:p>
        </p:txBody>
      </p:sp>
      <p:sp>
        <p:nvSpPr>
          <p:cNvPr id="679" name="Google Shape;679;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If we calculate the reaching definitions of node </a:t>
            </a:r>
            <a:r>
              <a:rPr i="1" lang="sv-SE"/>
              <a:t>n</a:t>
            </a:r>
            <a:r>
              <a:rPr lang="sv-SE"/>
              <a:t>, and there is an edge (</a:t>
            </a:r>
            <a:r>
              <a:rPr i="1" lang="sv-SE"/>
              <a:t>p, n</a:t>
            </a:r>
            <a:r>
              <a:rPr lang="sv-SE"/>
              <a:t>) from an immediate predecessor node </a:t>
            </a:r>
            <a:r>
              <a:rPr i="1" lang="sv-SE"/>
              <a:t>p</a:t>
            </a:r>
            <a:r>
              <a:rPr lang="sv-SE"/>
              <a:t>.</a:t>
            </a:r>
            <a:endParaRPr/>
          </a:p>
          <a:p>
            <a:pPr indent="-368300" lvl="1" marL="914400" marR="0" rtl="0" algn="l">
              <a:lnSpc>
                <a:spcPct val="100000"/>
              </a:lnSpc>
              <a:spcBef>
                <a:spcPts val="0"/>
              </a:spcBef>
              <a:spcAft>
                <a:spcPts val="0"/>
              </a:spcAft>
              <a:buSzPts val="2200"/>
              <a:buChar char="•"/>
            </a:pPr>
            <a:r>
              <a:rPr lang="sv-SE"/>
              <a:t>If p can assign a value to variable </a:t>
            </a:r>
            <a:r>
              <a:rPr i="1" lang="sv-SE"/>
              <a:t>v</a:t>
            </a:r>
            <a:r>
              <a:rPr lang="sv-SE"/>
              <a:t>, then definition </a:t>
            </a:r>
            <a:r>
              <a:rPr i="1" lang="sv-SE"/>
              <a:t>v</a:t>
            </a:r>
            <a:r>
              <a:rPr baseline="-25000" i="1" lang="sv-SE"/>
              <a:t>p</a:t>
            </a:r>
            <a:r>
              <a:rPr lang="sv-SE"/>
              <a:t> reaches </a:t>
            </a:r>
            <a:r>
              <a:rPr i="1" lang="sv-SE"/>
              <a:t>n</a:t>
            </a:r>
            <a:r>
              <a:rPr lang="sv-SE"/>
              <a:t>.</a:t>
            </a:r>
            <a:endParaRPr/>
          </a:p>
          <a:p>
            <a:pPr indent="-342900" lvl="2" marL="1371600" marR="0" rtl="0" algn="l">
              <a:lnSpc>
                <a:spcPct val="100000"/>
              </a:lnSpc>
              <a:spcBef>
                <a:spcPts val="0"/>
              </a:spcBef>
              <a:spcAft>
                <a:spcPts val="0"/>
              </a:spcAft>
              <a:buSzPts val="1800"/>
              <a:buChar char="•"/>
            </a:pPr>
            <a:r>
              <a:rPr i="1" lang="sv-SE"/>
              <a:t>v</a:t>
            </a:r>
            <a:r>
              <a:rPr baseline="-25000" i="1" lang="sv-SE"/>
              <a:t>p</a:t>
            </a:r>
            <a:r>
              <a:rPr lang="sv-SE"/>
              <a:t> is </a:t>
            </a:r>
            <a:r>
              <a:rPr i="1" lang="sv-SE"/>
              <a:t>generated</a:t>
            </a:r>
            <a:r>
              <a:rPr lang="sv-SE"/>
              <a:t> at </a:t>
            </a:r>
            <a:r>
              <a:rPr i="1" lang="sv-SE"/>
              <a:t>p</a:t>
            </a:r>
            <a:r>
              <a:rPr lang="sv-SE"/>
              <a:t>.</a:t>
            </a:r>
            <a:endParaRPr/>
          </a:p>
          <a:p>
            <a:pPr indent="-368300" lvl="1" marL="914400" marR="0" rtl="0" algn="l">
              <a:lnSpc>
                <a:spcPct val="100000"/>
              </a:lnSpc>
              <a:spcBef>
                <a:spcPts val="0"/>
              </a:spcBef>
              <a:spcAft>
                <a:spcPts val="0"/>
              </a:spcAft>
              <a:buSzPts val="2200"/>
              <a:buChar char="•"/>
            </a:pPr>
            <a:r>
              <a:rPr lang="sv-SE"/>
              <a:t>If a definition </a:t>
            </a:r>
            <a:r>
              <a:rPr i="1" lang="sv-SE"/>
              <a:t>v</a:t>
            </a:r>
            <a:r>
              <a:rPr baseline="-25000" i="1" lang="sv-SE"/>
              <a:t>d</a:t>
            </a:r>
            <a:r>
              <a:rPr lang="sv-SE"/>
              <a:t> reaches </a:t>
            </a:r>
            <a:r>
              <a:rPr i="1" lang="sv-SE"/>
              <a:t>p</a:t>
            </a:r>
            <a:r>
              <a:rPr lang="sv-SE"/>
              <a:t>, and if there is no new definition, then </a:t>
            </a:r>
            <a:r>
              <a:rPr i="1" lang="sv-SE"/>
              <a:t>v</a:t>
            </a:r>
            <a:r>
              <a:rPr baseline="-25000" i="1" lang="sv-SE"/>
              <a:t>d</a:t>
            </a:r>
            <a:r>
              <a:rPr lang="sv-SE"/>
              <a:t> is </a:t>
            </a:r>
            <a:r>
              <a:rPr i="1" lang="sv-SE"/>
              <a:t>propagated</a:t>
            </a:r>
            <a:r>
              <a:rPr lang="sv-SE"/>
              <a:t> from </a:t>
            </a:r>
            <a:r>
              <a:rPr i="1" lang="sv-SE"/>
              <a:t>p</a:t>
            </a:r>
            <a:r>
              <a:rPr lang="sv-SE"/>
              <a:t> to </a:t>
            </a:r>
            <a:r>
              <a:rPr i="1" lang="sv-SE"/>
              <a:t>n</a:t>
            </a:r>
            <a:r>
              <a:rPr lang="sv-SE"/>
              <a:t>.</a:t>
            </a:r>
            <a:endParaRPr/>
          </a:p>
          <a:p>
            <a:pPr indent="-342900" lvl="2" marL="1371600" marR="0" rtl="0" algn="l">
              <a:lnSpc>
                <a:spcPct val="100000"/>
              </a:lnSpc>
              <a:spcBef>
                <a:spcPts val="0"/>
              </a:spcBef>
              <a:spcAft>
                <a:spcPts val="0"/>
              </a:spcAft>
              <a:buSzPts val="1800"/>
              <a:buChar char="•"/>
            </a:pPr>
            <a:r>
              <a:rPr lang="sv-SE"/>
              <a:t>If there is a new definition, </a:t>
            </a:r>
            <a:r>
              <a:rPr i="1" lang="sv-SE"/>
              <a:t>v</a:t>
            </a:r>
            <a:r>
              <a:rPr baseline="-25000" i="1" lang="sv-SE"/>
              <a:t>p</a:t>
            </a:r>
            <a:r>
              <a:rPr lang="sv-SE"/>
              <a:t> kills </a:t>
            </a:r>
            <a:r>
              <a:rPr i="1" lang="sv-SE"/>
              <a:t>v</a:t>
            </a:r>
            <a:r>
              <a:rPr baseline="-25000" i="1" lang="sv-SE"/>
              <a:t>d</a:t>
            </a:r>
            <a:r>
              <a:rPr lang="sv-SE"/>
              <a:t> and </a:t>
            </a:r>
            <a:r>
              <a:rPr i="1" lang="sv-SE"/>
              <a:t>v</a:t>
            </a:r>
            <a:r>
              <a:rPr baseline="-25000" i="1" lang="sv-SE"/>
              <a:t>p</a:t>
            </a:r>
            <a:r>
              <a:rPr lang="sv-SE"/>
              <a:t> propagates to n.</a:t>
            </a:r>
            <a:endParaRPr/>
          </a:p>
        </p:txBody>
      </p:sp>
      <p:sp>
        <p:nvSpPr>
          <p:cNvPr id="193" name="Google Shape;19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4" name="Google Shape;194;p30"/>
          <p:cNvSpPr/>
          <p:nvPr/>
        </p:nvSpPr>
        <p:spPr>
          <a:xfrm>
            <a:off x="6553200" y="614000"/>
            <a:ext cx="945000" cy="79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t>
            </a:r>
            <a:endParaRPr b="1"/>
          </a:p>
          <a:p>
            <a:pPr indent="0" lvl="0" marL="0" rtl="0" algn="l">
              <a:spcBef>
                <a:spcPts val="0"/>
              </a:spcBef>
              <a:spcAft>
                <a:spcPts val="0"/>
              </a:spcAft>
              <a:buNone/>
            </a:pPr>
            <a:r>
              <a:rPr lang="sv-SE"/>
              <a:t>V= ...</a:t>
            </a:r>
            <a:endParaRPr/>
          </a:p>
        </p:txBody>
      </p:sp>
      <p:sp>
        <p:nvSpPr>
          <p:cNvPr id="195" name="Google Shape;195;p30"/>
          <p:cNvSpPr/>
          <p:nvPr/>
        </p:nvSpPr>
        <p:spPr>
          <a:xfrm>
            <a:off x="7958925" y="614000"/>
            <a:ext cx="945000" cy="79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a:t>
            </a:r>
            <a:endParaRPr b="1"/>
          </a:p>
          <a:p>
            <a:pPr indent="0" lvl="0" marL="0" rtl="0" algn="l">
              <a:spcBef>
                <a:spcPts val="0"/>
              </a:spcBef>
              <a:spcAft>
                <a:spcPts val="0"/>
              </a:spcAft>
              <a:buNone/>
            </a:pPr>
            <a:r>
              <a:t/>
            </a:r>
            <a:endParaRPr/>
          </a:p>
        </p:txBody>
      </p:sp>
      <p:cxnSp>
        <p:nvCxnSpPr>
          <p:cNvPr id="196" name="Google Shape;196;p30"/>
          <p:cNvCxnSpPr>
            <a:stCxn id="194" idx="6"/>
            <a:endCxn id="195" idx="2"/>
          </p:cNvCxnSpPr>
          <p:nvPr/>
        </p:nvCxnSpPr>
        <p:spPr>
          <a:xfrm>
            <a:off x="7498200" y="1011350"/>
            <a:ext cx="460800" cy="0"/>
          </a:xfrm>
          <a:prstGeom prst="straightConnector1">
            <a:avLst/>
          </a:prstGeom>
          <a:noFill/>
          <a:ln cap="flat" cmpd="sng" w="38100">
            <a:solidFill>
              <a:schemeClr val="dk2"/>
            </a:solidFill>
            <a:prstDash val="solid"/>
            <a:round/>
            <a:headEnd len="med" w="med" type="none"/>
            <a:tailEnd len="med" w="med" type="triangle"/>
          </a:ln>
        </p:spPr>
      </p:cxnSp>
      <p:sp>
        <p:nvSpPr>
          <p:cNvPr id="197" name="Google Shape;197;p30"/>
          <p:cNvSpPr/>
          <p:nvPr/>
        </p:nvSpPr>
        <p:spPr>
          <a:xfrm>
            <a:off x="6313925" y="453075"/>
            <a:ext cx="386400" cy="4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Z</a:t>
            </a:r>
            <a:r>
              <a:rPr baseline="-25000" lang="sv-SE"/>
              <a:t>a</a:t>
            </a:r>
            <a:endParaRPr baseline="-25000"/>
          </a:p>
        </p:txBody>
      </p:sp>
      <p:sp>
        <p:nvSpPr>
          <p:cNvPr id="198" name="Google Shape;198;p30"/>
          <p:cNvSpPr/>
          <p:nvPr/>
        </p:nvSpPr>
        <p:spPr>
          <a:xfrm>
            <a:off x="7498200" y="453075"/>
            <a:ext cx="707700" cy="4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V</a:t>
            </a:r>
            <a:r>
              <a:rPr baseline="-25000" lang="sv-SE"/>
              <a:t>p</a:t>
            </a:r>
            <a:r>
              <a:rPr lang="sv-SE"/>
              <a:t>, Z</a:t>
            </a:r>
            <a:r>
              <a:rPr baseline="-25000" lang="sv-SE"/>
              <a:t>a</a:t>
            </a:r>
            <a:endParaRPr baseline="-25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Google Shape;684;p84"/>
          <p:cNvSpPr/>
          <p:nvPr/>
        </p:nvSpPr>
        <p:spPr>
          <a:xfrm>
            <a:off x="838417" y="2552068"/>
            <a:ext cx="2888112" cy="704542"/>
          </a:xfrm>
          <a:custGeom>
            <a:rect b="b" l="l" r="r" t="t"/>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sp>
        <p:nvSpPr>
          <p:cNvPr id="685" name="Google Shape;685;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686" name="Google Shape;686;p84"/>
          <p:cNvSpPr/>
          <p:nvPr/>
        </p:nvSpPr>
        <p:spPr>
          <a:xfrm>
            <a:off x="1022611" y="1644038"/>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a:t>
            </a:r>
            <a:endParaRPr b="1"/>
          </a:p>
        </p:txBody>
      </p:sp>
      <p:sp>
        <p:nvSpPr>
          <p:cNvPr id="687" name="Google Shape;687;p84"/>
          <p:cNvSpPr/>
          <p:nvPr/>
        </p:nvSpPr>
        <p:spPr>
          <a:xfrm>
            <a:off x="1022611" y="1866433"/>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a:t>
            </a:r>
            <a:endParaRPr b="1"/>
          </a:p>
        </p:txBody>
      </p:sp>
      <p:sp>
        <p:nvSpPr>
          <p:cNvPr id="688" name="Google Shape;688;p84"/>
          <p:cNvSpPr/>
          <p:nvPr/>
        </p:nvSpPr>
        <p:spPr>
          <a:xfrm>
            <a:off x="1724801" y="1866433"/>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t>
            </a:r>
            <a:endParaRPr b="1"/>
          </a:p>
        </p:txBody>
      </p:sp>
      <p:cxnSp>
        <p:nvCxnSpPr>
          <p:cNvPr id="689" name="Google Shape;689;p84"/>
          <p:cNvCxnSpPr>
            <a:stCxn id="687" idx="3"/>
            <a:endCxn id="688" idx="1"/>
          </p:cNvCxnSpPr>
          <p:nvPr/>
        </p:nvCxnSpPr>
        <p:spPr>
          <a:xfrm>
            <a:off x="1411411" y="1946683"/>
            <a:ext cx="313500" cy="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84"/>
          <p:cNvCxnSpPr>
            <a:endCxn id="687" idx="0"/>
          </p:cNvCxnSpPr>
          <p:nvPr/>
        </p:nvCxnSpPr>
        <p:spPr>
          <a:xfrm>
            <a:off x="1217011" y="1804633"/>
            <a:ext cx="0" cy="61800"/>
          </a:xfrm>
          <a:prstGeom prst="straightConnector1">
            <a:avLst/>
          </a:prstGeom>
          <a:noFill/>
          <a:ln cap="flat" cmpd="sng" w="9525">
            <a:solidFill>
              <a:schemeClr val="dk2"/>
            </a:solidFill>
            <a:prstDash val="solid"/>
            <a:round/>
            <a:headEnd len="med" w="med" type="none"/>
            <a:tailEnd len="med" w="med" type="triangle"/>
          </a:ln>
        </p:spPr>
      </p:cxnSp>
      <p:sp>
        <p:nvSpPr>
          <p:cNvPr id="691" name="Google Shape;691;p84"/>
          <p:cNvSpPr/>
          <p:nvPr/>
        </p:nvSpPr>
        <p:spPr>
          <a:xfrm>
            <a:off x="1022611" y="2088828"/>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
            </a:r>
            <a:endParaRPr b="1"/>
          </a:p>
        </p:txBody>
      </p:sp>
      <p:sp>
        <p:nvSpPr>
          <p:cNvPr id="692" name="Google Shape;692;p84"/>
          <p:cNvSpPr/>
          <p:nvPr/>
        </p:nvSpPr>
        <p:spPr>
          <a:xfrm>
            <a:off x="1022611" y="2311223"/>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
            </a:r>
            <a:endParaRPr b="1"/>
          </a:p>
        </p:txBody>
      </p:sp>
      <p:sp>
        <p:nvSpPr>
          <p:cNvPr id="693" name="Google Shape;693;p84"/>
          <p:cNvSpPr/>
          <p:nvPr/>
        </p:nvSpPr>
        <p:spPr>
          <a:xfrm>
            <a:off x="1724801" y="2311223"/>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a:t>
            </a:r>
            <a:endParaRPr b="1"/>
          </a:p>
        </p:txBody>
      </p:sp>
      <p:cxnSp>
        <p:nvCxnSpPr>
          <p:cNvPr id="694" name="Google Shape;694;p84"/>
          <p:cNvCxnSpPr>
            <a:stCxn id="687" idx="2"/>
            <a:endCxn id="691" idx="0"/>
          </p:cNvCxnSpPr>
          <p:nvPr/>
        </p:nvCxnSpPr>
        <p:spPr>
          <a:xfrm>
            <a:off x="1217011" y="2026933"/>
            <a:ext cx="0" cy="61800"/>
          </a:xfrm>
          <a:prstGeom prst="straightConnector1">
            <a:avLst/>
          </a:prstGeom>
          <a:noFill/>
          <a:ln cap="flat" cmpd="sng" w="9525">
            <a:solidFill>
              <a:schemeClr val="dk2"/>
            </a:solidFill>
            <a:prstDash val="solid"/>
            <a:round/>
            <a:headEnd len="med" w="med" type="none"/>
            <a:tailEnd len="med" w="med" type="triangle"/>
          </a:ln>
        </p:spPr>
      </p:cxnSp>
      <p:cxnSp>
        <p:nvCxnSpPr>
          <p:cNvPr id="695" name="Google Shape;695;p84"/>
          <p:cNvCxnSpPr>
            <a:stCxn id="691" idx="2"/>
            <a:endCxn id="692" idx="0"/>
          </p:cNvCxnSpPr>
          <p:nvPr/>
        </p:nvCxnSpPr>
        <p:spPr>
          <a:xfrm>
            <a:off x="1217011" y="2249328"/>
            <a:ext cx="0" cy="61800"/>
          </a:xfrm>
          <a:prstGeom prst="straightConnector1">
            <a:avLst/>
          </a:prstGeom>
          <a:noFill/>
          <a:ln cap="flat" cmpd="sng" w="9525">
            <a:solidFill>
              <a:schemeClr val="dk2"/>
            </a:solidFill>
            <a:prstDash val="solid"/>
            <a:round/>
            <a:headEnd len="med" w="med" type="none"/>
            <a:tailEnd len="med" w="med" type="triangle"/>
          </a:ln>
        </p:spPr>
      </p:cxnSp>
      <p:cxnSp>
        <p:nvCxnSpPr>
          <p:cNvPr id="696" name="Google Shape;696;p84"/>
          <p:cNvCxnSpPr>
            <a:stCxn id="691" idx="2"/>
            <a:endCxn id="693" idx="0"/>
          </p:cNvCxnSpPr>
          <p:nvPr/>
        </p:nvCxnSpPr>
        <p:spPr>
          <a:xfrm>
            <a:off x="1217011" y="2249328"/>
            <a:ext cx="702300" cy="61800"/>
          </a:xfrm>
          <a:prstGeom prst="straightConnector1">
            <a:avLst/>
          </a:prstGeom>
          <a:noFill/>
          <a:ln cap="flat" cmpd="sng" w="9525">
            <a:solidFill>
              <a:schemeClr val="dk2"/>
            </a:solidFill>
            <a:prstDash val="solid"/>
            <a:round/>
            <a:headEnd len="med" w="med" type="none"/>
            <a:tailEnd len="med" w="med" type="triangle"/>
          </a:ln>
        </p:spPr>
      </p:cxnSp>
      <p:sp>
        <p:nvSpPr>
          <p:cNvPr id="697" name="Google Shape;697;p84"/>
          <p:cNvSpPr/>
          <p:nvPr/>
        </p:nvSpPr>
        <p:spPr>
          <a:xfrm>
            <a:off x="711000" y="2596245"/>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t>
            </a:r>
            <a:endParaRPr b="1"/>
          </a:p>
        </p:txBody>
      </p:sp>
      <p:cxnSp>
        <p:nvCxnSpPr>
          <p:cNvPr id="698" name="Google Shape;698;p84"/>
          <p:cNvCxnSpPr>
            <a:stCxn id="692" idx="2"/>
            <a:endCxn id="697" idx="0"/>
          </p:cNvCxnSpPr>
          <p:nvPr/>
        </p:nvCxnSpPr>
        <p:spPr>
          <a:xfrm flipH="1">
            <a:off x="905311" y="2471723"/>
            <a:ext cx="311700" cy="124500"/>
          </a:xfrm>
          <a:prstGeom prst="straightConnector1">
            <a:avLst/>
          </a:prstGeom>
          <a:noFill/>
          <a:ln cap="flat" cmpd="sng" w="9525">
            <a:solidFill>
              <a:schemeClr val="dk2"/>
            </a:solidFill>
            <a:prstDash val="solid"/>
            <a:round/>
            <a:headEnd len="med" w="med" type="none"/>
            <a:tailEnd len="med" w="med" type="triangle"/>
          </a:ln>
        </p:spPr>
      </p:cxnSp>
      <p:sp>
        <p:nvSpPr>
          <p:cNvPr id="699" name="Google Shape;699;p84"/>
          <p:cNvSpPr/>
          <p:nvPr/>
        </p:nvSpPr>
        <p:spPr>
          <a:xfrm>
            <a:off x="1563328" y="2619861"/>
            <a:ext cx="445500" cy="14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X</a:t>
            </a:r>
            <a:endParaRPr b="1"/>
          </a:p>
        </p:txBody>
      </p:sp>
      <p:cxnSp>
        <p:nvCxnSpPr>
          <p:cNvPr id="700" name="Google Shape;700;p84"/>
          <p:cNvCxnSpPr>
            <a:stCxn id="692" idx="2"/>
            <a:endCxn id="699" idx="0"/>
          </p:cNvCxnSpPr>
          <p:nvPr/>
        </p:nvCxnSpPr>
        <p:spPr>
          <a:xfrm>
            <a:off x="1217011" y="2471723"/>
            <a:ext cx="569100" cy="148200"/>
          </a:xfrm>
          <a:prstGeom prst="straightConnector1">
            <a:avLst/>
          </a:prstGeom>
          <a:noFill/>
          <a:ln cap="flat" cmpd="sng" w="9525">
            <a:solidFill>
              <a:schemeClr val="dk2"/>
            </a:solidFill>
            <a:prstDash val="solid"/>
            <a:round/>
            <a:headEnd len="med" w="med" type="none"/>
            <a:tailEnd len="med" w="med" type="triangle"/>
          </a:ln>
        </p:spPr>
      </p:cxnSp>
      <p:sp>
        <p:nvSpPr>
          <p:cNvPr id="701" name="Google Shape;701;p84"/>
          <p:cNvSpPr/>
          <p:nvPr/>
        </p:nvSpPr>
        <p:spPr>
          <a:xfrm>
            <a:off x="2255838" y="2596245"/>
            <a:ext cx="445500" cy="147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Y</a:t>
            </a:r>
            <a:endParaRPr b="1"/>
          </a:p>
        </p:txBody>
      </p:sp>
      <p:cxnSp>
        <p:nvCxnSpPr>
          <p:cNvPr id="702" name="Google Shape;702;p84"/>
          <p:cNvCxnSpPr>
            <a:stCxn id="699" idx="3"/>
            <a:endCxn id="701" idx="1"/>
          </p:cNvCxnSpPr>
          <p:nvPr/>
        </p:nvCxnSpPr>
        <p:spPr>
          <a:xfrm flipH="1" rot="10800000">
            <a:off x="2008828" y="2670111"/>
            <a:ext cx="246900" cy="23700"/>
          </a:xfrm>
          <a:prstGeom prst="straightConnector1">
            <a:avLst/>
          </a:prstGeom>
          <a:noFill/>
          <a:ln cap="flat" cmpd="sng" w="9525">
            <a:solidFill>
              <a:schemeClr val="dk2"/>
            </a:solidFill>
            <a:prstDash val="solid"/>
            <a:round/>
            <a:headEnd len="med" w="med" type="none"/>
            <a:tailEnd len="med" w="med" type="triangle"/>
          </a:ln>
        </p:spPr>
      </p:cxnSp>
      <p:sp>
        <p:nvSpPr>
          <p:cNvPr id="703" name="Google Shape;703;p84"/>
          <p:cNvSpPr/>
          <p:nvPr/>
        </p:nvSpPr>
        <p:spPr>
          <a:xfrm>
            <a:off x="2299008" y="2853872"/>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a:t>
            </a:r>
            <a:endParaRPr b="1"/>
          </a:p>
        </p:txBody>
      </p:sp>
      <p:cxnSp>
        <p:nvCxnSpPr>
          <p:cNvPr id="704" name="Google Shape;704;p84"/>
          <p:cNvCxnSpPr>
            <a:stCxn id="699" idx="3"/>
            <a:endCxn id="703" idx="1"/>
          </p:cNvCxnSpPr>
          <p:nvPr/>
        </p:nvCxnSpPr>
        <p:spPr>
          <a:xfrm>
            <a:off x="2008828" y="2693811"/>
            <a:ext cx="290100" cy="240300"/>
          </a:xfrm>
          <a:prstGeom prst="straightConnector1">
            <a:avLst/>
          </a:prstGeom>
          <a:noFill/>
          <a:ln cap="flat" cmpd="sng" w="9525">
            <a:solidFill>
              <a:schemeClr val="dk2"/>
            </a:solidFill>
            <a:prstDash val="solid"/>
            <a:round/>
            <a:headEnd len="med" w="med" type="none"/>
            <a:tailEnd len="med" w="med" type="triangle"/>
          </a:ln>
        </p:spPr>
      </p:cxnSp>
      <p:sp>
        <p:nvSpPr>
          <p:cNvPr id="705" name="Google Shape;705;p84"/>
          <p:cNvSpPr/>
          <p:nvPr/>
        </p:nvSpPr>
        <p:spPr>
          <a:xfrm>
            <a:off x="2846539" y="2773638"/>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a:t>
            </a:r>
            <a:endParaRPr b="1"/>
          </a:p>
        </p:txBody>
      </p:sp>
      <p:sp>
        <p:nvSpPr>
          <p:cNvPr id="706" name="Google Shape;706;p84"/>
          <p:cNvSpPr/>
          <p:nvPr/>
        </p:nvSpPr>
        <p:spPr>
          <a:xfrm>
            <a:off x="2846539" y="3014359"/>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a:t>
            </a:r>
            <a:endParaRPr b="1"/>
          </a:p>
        </p:txBody>
      </p:sp>
      <p:cxnSp>
        <p:nvCxnSpPr>
          <p:cNvPr id="707" name="Google Shape;707;p84"/>
          <p:cNvCxnSpPr>
            <a:stCxn id="703" idx="3"/>
            <a:endCxn id="705" idx="1"/>
          </p:cNvCxnSpPr>
          <p:nvPr/>
        </p:nvCxnSpPr>
        <p:spPr>
          <a:xfrm flipH="1" rot="10800000">
            <a:off x="2687808" y="2854022"/>
            <a:ext cx="158700" cy="80100"/>
          </a:xfrm>
          <a:prstGeom prst="straightConnector1">
            <a:avLst/>
          </a:prstGeom>
          <a:noFill/>
          <a:ln cap="flat" cmpd="sng" w="9525">
            <a:solidFill>
              <a:schemeClr val="dk2"/>
            </a:solidFill>
            <a:prstDash val="solid"/>
            <a:round/>
            <a:headEnd len="med" w="med" type="none"/>
            <a:tailEnd len="med" w="med" type="triangle"/>
          </a:ln>
        </p:spPr>
      </p:cxnSp>
      <p:cxnSp>
        <p:nvCxnSpPr>
          <p:cNvPr id="708" name="Google Shape;708;p84"/>
          <p:cNvCxnSpPr>
            <a:stCxn id="703" idx="3"/>
            <a:endCxn id="706" idx="1"/>
          </p:cNvCxnSpPr>
          <p:nvPr/>
        </p:nvCxnSpPr>
        <p:spPr>
          <a:xfrm>
            <a:off x="2687808" y="2934122"/>
            <a:ext cx="158700" cy="160500"/>
          </a:xfrm>
          <a:prstGeom prst="straightConnector1">
            <a:avLst/>
          </a:prstGeom>
          <a:noFill/>
          <a:ln cap="flat" cmpd="sng" w="9525">
            <a:solidFill>
              <a:schemeClr val="dk2"/>
            </a:solidFill>
            <a:prstDash val="solid"/>
            <a:round/>
            <a:headEnd len="med" w="med" type="none"/>
            <a:tailEnd len="med" w="med" type="triangle"/>
          </a:ln>
        </p:spPr>
      </p:cxnSp>
      <p:sp>
        <p:nvSpPr>
          <p:cNvPr id="709" name="Google Shape;709;p84"/>
          <p:cNvSpPr/>
          <p:nvPr/>
        </p:nvSpPr>
        <p:spPr>
          <a:xfrm>
            <a:off x="2902670" y="2366023"/>
            <a:ext cx="737700" cy="160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W</a:t>
            </a:r>
            <a:endParaRPr b="1"/>
          </a:p>
        </p:txBody>
      </p:sp>
      <p:cxnSp>
        <p:nvCxnSpPr>
          <p:cNvPr id="710" name="Google Shape;710;p84"/>
          <p:cNvCxnSpPr>
            <a:stCxn id="705" idx="0"/>
            <a:endCxn id="709" idx="2"/>
          </p:cNvCxnSpPr>
          <p:nvPr/>
        </p:nvCxnSpPr>
        <p:spPr>
          <a:xfrm flipH="1" rot="10800000">
            <a:off x="3040939" y="2526438"/>
            <a:ext cx="230700" cy="247200"/>
          </a:xfrm>
          <a:prstGeom prst="straightConnector1">
            <a:avLst/>
          </a:prstGeom>
          <a:noFill/>
          <a:ln cap="flat" cmpd="sng" w="9525">
            <a:solidFill>
              <a:schemeClr val="dk2"/>
            </a:solidFill>
            <a:prstDash val="solid"/>
            <a:round/>
            <a:headEnd len="med" w="med" type="none"/>
            <a:tailEnd len="med" w="med" type="triangle"/>
          </a:ln>
        </p:spPr>
      </p:cxnSp>
      <p:cxnSp>
        <p:nvCxnSpPr>
          <p:cNvPr id="711" name="Google Shape;711;p84"/>
          <p:cNvCxnSpPr>
            <a:stCxn id="706" idx="3"/>
          </p:cNvCxnSpPr>
          <p:nvPr/>
        </p:nvCxnSpPr>
        <p:spPr>
          <a:xfrm flipH="1" rot="10800000">
            <a:off x="3235339" y="2548309"/>
            <a:ext cx="185100" cy="546300"/>
          </a:xfrm>
          <a:prstGeom prst="straightConnector1">
            <a:avLst/>
          </a:prstGeom>
          <a:noFill/>
          <a:ln cap="flat" cmpd="sng" w="9525">
            <a:solidFill>
              <a:schemeClr val="dk2"/>
            </a:solidFill>
            <a:prstDash val="solid"/>
            <a:round/>
            <a:headEnd len="med" w="med" type="none"/>
            <a:tailEnd len="med" w="med" type="triangle"/>
          </a:ln>
        </p:spPr>
      </p:cxnSp>
      <p:cxnSp>
        <p:nvCxnSpPr>
          <p:cNvPr id="712" name="Google Shape;712;p84"/>
          <p:cNvCxnSpPr>
            <a:stCxn id="693" idx="3"/>
            <a:endCxn id="709" idx="1"/>
          </p:cNvCxnSpPr>
          <p:nvPr/>
        </p:nvCxnSpPr>
        <p:spPr>
          <a:xfrm>
            <a:off x="2113601" y="2391473"/>
            <a:ext cx="789000" cy="54900"/>
          </a:xfrm>
          <a:prstGeom prst="straightConnector1">
            <a:avLst/>
          </a:prstGeom>
          <a:noFill/>
          <a:ln cap="flat" cmpd="sng" w="9525">
            <a:solidFill>
              <a:schemeClr val="dk2"/>
            </a:solidFill>
            <a:prstDash val="solid"/>
            <a:round/>
            <a:headEnd len="med" w="med" type="none"/>
            <a:tailEnd len="med" w="med" type="triangle"/>
          </a:ln>
        </p:spPr>
      </p:cxnSp>
      <p:sp>
        <p:nvSpPr>
          <p:cNvPr id="713" name="Google Shape;713;p84"/>
          <p:cNvSpPr/>
          <p:nvPr/>
        </p:nvSpPr>
        <p:spPr>
          <a:xfrm>
            <a:off x="2561604" y="2125222"/>
            <a:ext cx="529800" cy="1605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sv-SE">
                <a:solidFill>
                  <a:schemeClr val="dk1"/>
                </a:solidFill>
              </a:rPr>
              <a:t>Z</a:t>
            </a:r>
            <a:endParaRPr b="1">
              <a:solidFill>
                <a:schemeClr val="dk1"/>
              </a:solidFill>
            </a:endParaRPr>
          </a:p>
        </p:txBody>
      </p:sp>
      <p:cxnSp>
        <p:nvCxnSpPr>
          <p:cNvPr id="714" name="Google Shape;714;p84"/>
          <p:cNvCxnSpPr>
            <a:stCxn id="709" idx="0"/>
            <a:endCxn id="713" idx="2"/>
          </p:cNvCxnSpPr>
          <p:nvPr/>
        </p:nvCxnSpPr>
        <p:spPr>
          <a:xfrm rot="10800000">
            <a:off x="2826620" y="2285623"/>
            <a:ext cx="444900" cy="80400"/>
          </a:xfrm>
          <a:prstGeom prst="straightConnector1">
            <a:avLst/>
          </a:prstGeom>
          <a:noFill/>
          <a:ln cap="flat" cmpd="sng" w="9525">
            <a:solidFill>
              <a:schemeClr val="dk2"/>
            </a:solidFill>
            <a:prstDash val="solid"/>
            <a:round/>
            <a:headEnd len="med" w="med" type="none"/>
            <a:tailEnd len="med" w="med" type="triangle"/>
          </a:ln>
        </p:spPr>
      </p:cxnSp>
      <p:sp>
        <p:nvSpPr>
          <p:cNvPr id="715" name="Google Shape;715;p84"/>
          <p:cNvSpPr/>
          <p:nvPr/>
        </p:nvSpPr>
        <p:spPr>
          <a:xfrm>
            <a:off x="3187644" y="1965091"/>
            <a:ext cx="388800" cy="16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t>
            </a:r>
            <a:endParaRPr b="1"/>
          </a:p>
        </p:txBody>
      </p:sp>
      <p:cxnSp>
        <p:nvCxnSpPr>
          <p:cNvPr id="716" name="Google Shape;716;p84"/>
          <p:cNvCxnSpPr>
            <a:stCxn id="713" idx="0"/>
            <a:endCxn id="715" idx="1"/>
          </p:cNvCxnSpPr>
          <p:nvPr/>
        </p:nvCxnSpPr>
        <p:spPr>
          <a:xfrm flipH="1" rot="10800000">
            <a:off x="2826504" y="2045422"/>
            <a:ext cx="361200" cy="79800"/>
          </a:xfrm>
          <a:prstGeom prst="straightConnector1">
            <a:avLst/>
          </a:prstGeom>
          <a:noFill/>
          <a:ln cap="flat" cmpd="sng" w="9525">
            <a:solidFill>
              <a:schemeClr val="dk2"/>
            </a:solidFill>
            <a:prstDash val="solid"/>
            <a:round/>
            <a:headEnd len="med" w="med" type="none"/>
            <a:tailEnd len="med" w="med" type="triangle"/>
          </a:ln>
        </p:spPr>
      </p:cxnSp>
      <p:cxnSp>
        <p:nvCxnSpPr>
          <p:cNvPr id="717" name="Google Shape;717;p84"/>
          <p:cNvCxnSpPr>
            <a:stCxn id="709" idx="0"/>
            <a:endCxn id="715" idx="2"/>
          </p:cNvCxnSpPr>
          <p:nvPr/>
        </p:nvCxnSpPr>
        <p:spPr>
          <a:xfrm flipH="1" rot="10800000">
            <a:off x="3271520" y="2125723"/>
            <a:ext cx="110400" cy="240300"/>
          </a:xfrm>
          <a:prstGeom prst="straightConnector1">
            <a:avLst/>
          </a:prstGeom>
          <a:noFill/>
          <a:ln cap="flat" cmpd="sng" w="9525">
            <a:solidFill>
              <a:schemeClr val="dk2"/>
            </a:solidFill>
            <a:prstDash val="solid"/>
            <a:round/>
            <a:headEnd len="med" w="med" type="none"/>
            <a:tailEnd len="med" w="med" type="triangle"/>
          </a:ln>
        </p:spPr>
      </p:cxnSp>
      <p:sp>
        <p:nvSpPr>
          <p:cNvPr id="718" name="Google Shape;718;p84"/>
          <p:cNvSpPr/>
          <p:nvPr/>
        </p:nvSpPr>
        <p:spPr>
          <a:xfrm>
            <a:off x="1412623" y="1800593"/>
            <a:ext cx="1938140" cy="168314"/>
          </a:xfrm>
          <a:custGeom>
            <a:rect b="b" l="l" r="r" t="t"/>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graphicFrame>
        <p:nvGraphicFramePr>
          <p:cNvPr id="719" name="Google Shape;719;p84"/>
          <p:cNvGraphicFramePr/>
          <p:nvPr/>
        </p:nvGraphicFramePr>
        <p:xfrm>
          <a:off x="4356875" y="1530263"/>
          <a:ext cx="3000000" cy="3000000"/>
        </p:xfrm>
        <a:graphic>
          <a:graphicData uri="http://schemas.openxmlformats.org/drawingml/2006/table">
            <a:tbl>
              <a:tblPr>
                <a:noFill/>
                <a:tableStyleId>{B7CD9454-05E9-4C2C-B4E8-A6BB50AA06B3}</a:tableStyleId>
              </a:tblPr>
              <a:tblGrid>
                <a:gridCol w="949150"/>
                <a:gridCol w="1373350"/>
                <a:gridCol w="1222825"/>
              </a:tblGrid>
              <a:tr h="284125">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97150">
                <a:tc>
                  <a:txBody>
                    <a:bodyPr/>
                    <a:lstStyle/>
                    <a:p>
                      <a:pPr indent="0" lvl="0" marL="0" rtl="0" algn="l">
                        <a:spcBef>
                          <a:spcPts val="0"/>
                        </a:spcBef>
                        <a:spcAft>
                          <a:spcPts val="0"/>
                        </a:spcAft>
                        <a:buNone/>
                      </a:pPr>
                      <a:r>
                        <a:rPr lang="sv-SE" sz="1100"/>
                        <a:t>*eptr</a:t>
                      </a:r>
                      <a:endParaRPr sz="1100"/>
                    </a:p>
                  </a:txBody>
                  <a:tcPr marT="68575" marB="68575" marR="91425" marL="91425"/>
                </a:tc>
                <a:tc>
                  <a:txBody>
                    <a:bodyPr/>
                    <a:lstStyle/>
                    <a:p>
                      <a:pPr indent="0" lvl="0" marL="0" rtl="0" algn="l">
                        <a:spcBef>
                          <a:spcPts val="0"/>
                        </a:spcBef>
                        <a:spcAft>
                          <a:spcPts val="0"/>
                        </a:spcAft>
                        <a:buNone/>
                      </a:pPr>
                      <a:r>
                        <a:t/>
                      </a:r>
                      <a:endParaRPr b="1" sz="1100"/>
                    </a:p>
                  </a:txBody>
                  <a:tcPr marT="68575" marB="68575" marR="91425" marL="91425"/>
                </a:tc>
                <a:tc>
                  <a:txBody>
                    <a:bodyPr/>
                    <a:lstStyle/>
                    <a:p>
                      <a:pPr indent="0" lvl="0" marL="0" rtl="0" algn="l">
                        <a:spcBef>
                          <a:spcPts val="0"/>
                        </a:spcBef>
                        <a:spcAft>
                          <a:spcPts val="0"/>
                        </a:spcAft>
                        <a:buNone/>
                      </a:pPr>
                      <a:r>
                        <a:rPr b="1" lang="sv-SE" sz="1100"/>
                        <a:t>X</a:t>
                      </a:r>
                      <a:endParaRPr b="1" sz="1100"/>
                    </a:p>
                  </a:txBody>
                  <a:tcPr marT="68575" marB="68575" marR="91425" marL="91425"/>
                </a:tc>
              </a:tr>
              <a:tr h="297150">
                <a:tc>
                  <a:txBody>
                    <a:bodyPr/>
                    <a:lstStyle/>
                    <a:p>
                      <a:pPr indent="0" lvl="0" marL="0" rtl="0" algn="l">
                        <a:spcBef>
                          <a:spcPts val="0"/>
                        </a:spcBef>
                        <a:spcAft>
                          <a:spcPts val="0"/>
                        </a:spcAft>
                        <a:buNone/>
                      </a:pPr>
                      <a:r>
                        <a:rPr lang="sv-SE" sz="1100"/>
                        <a:t>eptr</a:t>
                      </a:r>
                      <a:endParaRPr sz="1100"/>
                    </a:p>
                  </a:txBody>
                  <a:tcPr marT="68575" marB="68575" marR="91425" marL="91425"/>
                </a:tc>
                <a:tc>
                  <a:txBody>
                    <a:bodyPr/>
                    <a:lstStyle/>
                    <a:p>
                      <a:pPr indent="0" lvl="0" marL="0" rtl="0" algn="l">
                        <a:spcBef>
                          <a:spcPts val="0"/>
                        </a:spcBef>
                        <a:spcAft>
                          <a:spcPts val="0"/>
                        </a:spcAft>
                        <a:buNone/>
                      </a:pPr>
                      <a:r>
                        <a:t/>
                      </a:r>
                      <a:endParaRPr b="1" sz="1100"/>
                    </a:p>
                  </a:txBody>
                  <a:tcPr marT="68575" marB="68575" marR="91425" marL="91425"/>
                </a:tc>
                <a:tc>
                  <a:txBody>
                    <a:bodyPr/>
                    <a:lstStyle/>
                    <a:p>
                      <a:pPr indent="0" lvl="0" marL="0" rtl="0" algn="l">
                        <a:spcBef>
                          <a:spcPts val="0"/>
                        </a:spcBef>
                        <a:spcAft>
                          <a:spcPts val="0"/>
                        </a:spcAft>
                        <a:buNone/>
                      </a:pPr>
                      <a:r>
                        <a:rPr b="1" lang="sv-SE" sz="1100"/>
                        <a:t>X</a:t>
                      </a:r>
                      <a:endParaRPr b="1" sz="1100"/>
                    </a:p>
                  </a:txBody>
                  <a:tcPr marT="68575" marB="68575" marR="91425" marL="91425"/>
                </a:tc>
              </a:tr>
              <a:tr h="284125">
                <a:tc>
                  <a:txBody>
                    <a:bodyPr/>
                    <a:lstStyle/>
                    <a:p>
                      <a:pPr indent="0" lvl="0" marL="0" rtl="0" algn="l">
                        <a:spcBef>
                          <a:spcPts val="0"/>
                        </a:spcBef>
                        <a:spcAft>
                          <a:spcPts val="0"/>
                        </a:spcAft>
                        <a:buNone/>
                      </a:pPr>
                      <a:r>
                        <a:rPr lang="sv-SE" sz="1100"/>
                        <a:t>*dptr</a:t>
                      </a:r>
                      <a:endParaRPr sz="1100"/>
                    </a:p>
                  </a:txBody>
                  <a:tcPr marT="68575" marB="68575" marR="91425" marL="91425"/>
                </a:tc>
                <a:tc>
                  <a:txBody>
                    <a:bodyPr/>
                    <a:lstStyle/>
                    <a:p>
                      <a:pPr indent="0" lvl="0" marL="0" rtl="0" algn="l">
                        <a:spcBef>
                          <a:spcPts val="0"/>
                        </a:spcBef>
                        <a:spcAft>
                          <a:spcPts val="0"/>
                        </a:spcAft>
                        <a:buNone/>
                      </a:pPr>
                      <a:r>
                        <a:rPr b="1" lang="sv-SE" sz="1100"/>
                        <a:t>Z</a:t>
                      </a:r>
                      <a:endParaRPr b="1" sz="1100"/>
                    </a:p>
                  </a:txBody>
                  <a:tcPr marT="68575" marB="68575" marR="91425" marL="91425"/>
                </a:tc>
                <a:tc>
                  <a:txBody>
                    <a:bodyPr/>
                    <a:lstStyle/>
                    <a:p>
                      <a:pPr indent="0" lvl="0" marL="0" rtl="0" algn="l">
                        <a:spcBef>
                          <a:spcPts val="0"/>
                        </a:spcBef>
                        <a:spcAft>
                          <a:spcPts val="0"/>
                        </a:spcAft>
                        <a:buNone/>
                      </a:pPr>
                      <a:r>
                        <a:rPr b="1" lang="sv-SE" sz="1100"/>
                        <a:t>W</a:t>
                      </a:r>
                      <a:endParaRPr b="1" sz="1100"/>
                    </a:p>
                  </a:txBody>
                  <a:tcPr marT="68575" marB="68575" marR="91425" marL="91425"/>
                </a:tc>
              </a:tr>
              <a:tr h="297150">
                <a:tc>
                  <a:txBody>
                    <a:bodyPr/>
                    <a:lstStyle/>
                    <a:p>
                      <a:pPr indent="0" lvl="0" marL="0" rtl="0" algn="l">
                        <a:spcBef>
                          <a:spcPts val="0"/>
                        </a:spcBef>
                        <a:spcAft>
                          <a:spcPts val="0"/>
                        </a:spcAft>
                        <a:buNone/>
                      </a:pPr>
                      <a:r>
                        <a:rPr lang="sv-SE" sz="1100"/>
                        <a:t>dptr</a:t>
                      </a:r>
                      <a:endParaRPr sz="1100"/>
                    </a:p>
                  </a:txBody>
                  <a:tcPr marT="68575" marB="68575" marR="91425" marL="91425"/>
                </a:tc>
                <a:tc>
                  <a:txBody>
                    <a:bodyPr/>
                    <a:lstStyle/>
                    <a:p>
                      <a:pPr indent="0" lvl="0" marL="0" rtl="0" algn="l">
                        <a:spcBef>
                          <a:spcPts val="0"/>
                        </a:spcBef>
                        <a:spcAft>
                          <a:spcPts val="0"/>
                        </a:spcAft>
                        <a:buNone/>
                      </a:pPr>
                      <a:r>
                        <a:t/>
                      </a:r>
                      <a:endParaRPr b="1" sz="1100"/>
                    </a:p>
                  </a:txBody>
                  <a:tcPr marT="68575" marB="68575" marR="91425" marL="91425"/>
                </a:tc>
                <a:tc>
                  <a:txBody>
                    <a:bodyPr/>
                    <a:lstStyle/>
                    <a:p>
                      <a:pPr indent="0" lvl="0" marL="0" rtl="0" algn="l">
                        <a:spcBef>
                          <a:spcPts val="0"/>
                        </a:spcBef>
                        <a:spcAft>
                          <a:spcPts val="0"/>
                        </a:spcAft>
                        <a:buNone/>
                      </a:pPr>
                      <a:r>
                        <a:rPr b="1" lang="sv-SE" sz="1100"/>
                        <a:t>Z, W</a:t>
                      </a:r>
                      <a:endParaRPr b="1" sz="1100"/>
                    </a:p>
                  </a:txBody>
                  <a:tcPr marT="68575" marB="68575" marR="91425" marL="91425"/>
                </a:tc>
              </a:tr>
              <a:tr h="297150">
                <a:tc>
                  <a:txBody>
                    <a:bodyPr/>
                    <a:lstStyle/>
                    <a:p>
                      <a:pPr indent="0" lvl="0" marL="0" rtl="0" algn="l">
                        <a:spcBef>
                          <a:spcPts val="0"/>
                        </a:spcBef>
                        <a:spcAft>
                          <a:spcPts val="0"/>
                        </a:spcAft>
                        <a:buNone/>
                      </a:pPr>
                      <a:r>
                        <a:rPr lang="sv-SE" sz="1100"/>
                        <a:t>ok</a:t>
                      </a:r>
                      <a:endParaRPr sz="1100"/>
                    </a:p>
                  </a:txBody>
                  <a:tcPr marT="68575" marB="68575" marR="91425" marL="91425"/>
                </a:tc>
                <a:tc>
                  <a:txBody>
                    <a:bodyPr/>
                    <a:lstStyle/>
                    <a:p>
                      <a:pPr indent="0" lvl="0" marL="0" rtl="0" algn="l">
                        <a:spcBef>
                          <a:spcPts val="0"/>
                        </a:spcBef>
                        <a:spcAft>
                          <a:spcPts val="0"/>
                        </a:spcAft>
                        <a:buNone/>
                      </a:pPr>
                      <a:r>
                        <a:rPr b="1" lang="sv-SE" sz="1100"/>
                        <a:t>Y, Z</a:t>
                      </a:r>
                      <a:endParaRPr b="1" sz="1100"/>
                    </a:p>
                  </a:txBody>
                  <a:tcPr marT="68575" marB="68575" marR="91425" marL="91425"/>
                </a:tc>
                <a:tc>
                  <a:txBody>
                    <a:bodyPr/>
                    <a:lstStyle/>
                    <a:p>
                      <a:pPr indent="0" lvl="0" marL="0" rtl="0" algn="l">
                        <a:spcBef>
                          <a:spcPts val="0"/>
                        </a:spcBef>
                        <a:spcAft>
                          <a:spcPts val="0"/>
                        </a:spcAft>
                        <a:buNone/>
                      </a:pPr>
                      <a:r>
                        <a:t/>
                      </a:r>
                      <a:endParaRPr b="1" sz="1100"/>
                    </a:p>
                  </a:txBody>
                  <a:tcPr marT="68575" marB="68575" marR="91425" marL="91425"/>
                </a:tc>
              </a:tr>
            </a:tbl>
          </a:graphicData>
        </a:graphic>
      </p:graphicFrame>
      <p:sp>
        <p:nvSpPr>
          <p:cNvPr id="720" name="Google Shape;72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Selective Execution</a:t>
            </a:r>
            <a:endParaRPr/>
          </a:p>
        </p:txBody>
      </p:sp>
      <p:sp>
        <p:nvSpPr>
          <p:cNvPr id="726" name="Google Shape;726;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When a regression suite is too large, we must reduce the number of tests executed.</a:t>
            </a:r>
            <a:endParaRPr/>
          </a:p>
          <a:p>
            <a:pPr indent="-393700" lvl="0" marL="457200" marR="0" rtl="0" algn="l">
              <a:lnSpc>
                <a:spcPct val="100000"/>
              </a:lnSpc>
              <a:spcBef>
                <a:spcPts val="0"/>
              </a:spcBef>
              <a:spcAft>
                <a:spcPts val="0"/>
              </a:spcAft>
              <a:buSzPts val="2600"/>
              <a:buChar char="•"/>
            </a:pPr>
            <a:r>
              <a:rPr lang="sv-SE"/>
              <a:t>Techniques predict “usefulness” of tests:</a:t>
            </a:r>
            <a:endParaRPr/>
          </a:p>
          <a:p>
            <a:pPr indent="-368300" lvl="1" marL="914400" marR="0" rtl="0" algn="l">
              <a:lnSpc>
                <a:spcPct val="100000"/>
              </a:lnSpc>
              <a:spcBef>
                <a:spcPts val="0"/>
              </a:spcBef>
              <a:spcAft>
                <a:spcPts val="0"/>
              </a:spcAft>
              <a:buSzPts val="2200"/>
              <a:buChar char="•"/>
            </a:pPr>
            <a:r>
              <a:rPr lang="sv-SE"/>
              <a:t>Elements covered, history of effectiveness. </a:t>
            </a:r>
            <a:endParaRPr/>
          </a:p>
          <a:p>
            <a:pPr indent="-393700" lvl="0" marL="457200" marR="0" rtl="0" algn="l">
              <a:lnSpc>
                <a:spcPct val="100000"/>
              </a:lnSpc>
              <a:spcBef>
                <a:spcPts val="0"/>
              </a:spcBef>
              <a:spcAft>
                <a:spcPts val="0"/>
              </a:spcAft>
              <a:buSzPts val="2600"/>
              <a:buChar char="•"/>
            </a:pPr>
            <a:r>
              <a:rPr lang="sv-SE"/>
              <a:t>High priority tests selected more than low priority.</a:t>
            </a:r>
            <a:endParaRPr/>
          </a:p>
          <a:p>
            <a:pPr indent="-368300" lvl="1" marL="914400" marR="0" rtl="0" algn="l">
              <a:lnSpc>
                <a:spcPct val="100000"/>
              </a:lnSpc>
              <a:spcBef>
                <a:spcPts val="0"/>
              </a:spcBef>
              <a:spcAft>
                <a:spcPts val="0"/>
              </a:spcAft>
              <a:buSzPts val="2200"/>
              <a:buChar char="•"/>
            </a:pPr>
            <a:r>
              <a:rPr lang="sv-SE"/>
              <a:t>Eventually, all tests will be selected.</a:t>
            </a:r>
            <a:endParaRPr/>
          </a:p>
          <a:p>
            <a:pPr indent="-368300" lvl="1" marL="914400" marR="0" rtl="0" algn="l">
              <a:lnSpc>
                <a:spcPct val="100000"/>
              </a:lnSpc>
              <a:spcBef>
                <a:spcPts val="0"/>
              </a:spcBef>
              <a:spcAft>
                <a:spcPts val="0"/>
              </a:spcAft>
              <a:buSzPts val="2200"/>
              <a:buChar char="•"/>
            </a:pPr>
            <a:r>
              <a:rPr lang="sv-SE"/>
              <a:t>However, at varying frequencies. </a:t>
            </a:r>
            <a:endParaRPr/>
          </a:p>
          <a:p>
            <a:pPr indent="-368300" lvl="1" marL="914400" marR="0" rtl="0" algn="l">
              <a:lnSpc>
                <a:spcPct val="100000"/>
              </a:lnSpc>
              <a:spcBef>
                <a:spcPts val="0"/>
              </a:spcBef>
              <a:spcAft>
                <a:spcPts val="0"/>
              </a:spcAft>
              <a:buSzPts val="2200"/>
              <a:buChar char="•"/>
            </a:pPr>
            <a:r>
              <a:rPr lang="sv-SE"/>
              <a:t>Efficient rotation in which the cases most likely to reveal faults will be selected more often.</a:t>
            </a:r>
            <a:endParaRPr/>
          </a:p>
        </p:txBody>
      </p:sp>
      <p:sp>
        <p:nvSpPr>
          <p:cNvPr id="727" name="Google Shape;727;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Selective Execution Schema</a:t>
            </a:r>
            <a:endParaRPr/>
          </a:p>
        </p:txBody>
      </p:sp>
      <p:sp>
        <p:nvSpPr>
          <p:cNvPr id="733" name="Google Shape;733;p86"/>
          <p:cNvSpPr txBox="1"/>
          <p:nvPr>
            <p:ph idx="1" type="body"/>
          </p:nvPr>
        </p:nvSpPr>
        <p:spPr>
          <a:xfrm>
            <a:off x="468900" y="1175725"/>
            <a:ext cx="8217900" cy="35871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Execution History Schema:</a:t>
            </a:r>
            <a:endParaRPr/>
          </a:p>
          <a:p>
            <a:pPr indent="-368300" lvl="1" marL="914400" marR="0" rtl="0" algn="l">
              <a:lnSpc>
                <a:spcPct val="100000"/>
              </a:lnSpc>
              <a:spcBef>
                <a:spcPts val="0"/>
              </a:spcBef>
              <a:spcAft>
                <a:spcPts val="0"/>
              </a:spcAft>
              <a:buSzPts val="2200"/>
              <a:buChar char="•"/>
            </a:pPr>
            <a:r>
              <a:rPr lang="sv-SE"/>
              <a:t>Simple strategy.</a:t>
            </a:r>
            <a:endParaRPr/>
          </a:p>
          <a:p>
            <a:pPr indent="-368300" lvl="1" marL="914400" marR="0" rtl="0" algn="l">
              <a:lnSpc>
                <a:spcPct val="100000"/>
              </a:lnSpc>
              <a:spcBef>
                <a:spcPts val="0"/>
              </a:spcBef>
              <a:spcAft>
                <a:spcPts val="0"/>
              </a:spcAft>
              <a:buSzPts val="2200"/>
              <a:buChar char="•"/>
            </a:pPr>
            <a:r>
              <a:rPr lang="sv-SE"/>
              <a:t>Recently executed tests are given low priority.</a:t>
            </a:r>
            <a:endParaRPr/>
          </a:p>
          <a:p>
            <a:pPr indent="-368300" lvl="1" marL="914400" marR="0" rtl="0" algn="l">
              <a:lnSpc>
                <a:spcPct val="100000"/>
              </a:lnSpc>
              <a:spcBef>
                <a:spcPts val="0"/>
              </a:spcBef>
              <a:spcAft>
                <a:spcPts val="0"/>
              </a:spcAft>
              <a:buSzPts val="2200"/>
              <a:buChar char="•"/>
            </a:pPr>
            <a:r>
              <a:rPr lang="sv-SE"/>
              <a:t>Cases not recently executed are given high priority.</a:t>
            </a:r>
            <a:endParaRPr/>
          </a:p>
          <a:p>
            <a:pPr indent="-368300" lvl="1" marL="914400" marR="0" rtl="0" algn="l">
              <a:lnSpc>
                <a:spcPct val="100000"/>
              </a:lnSpc>
              <a:spcBef>
                <a:spcPts val="0"/>
              </a:spcBef>
              <a:spcAft>
                <a:spcPts val="0"/>
              </a:spcAft>
              <a:buSzPts val="2200"/>
              <a:buChar char="•"/>
            </a:pPr>
            <a:r>
              <a:rPr lang="sv-SE"/>
              <a:t>Often used along with correlation to changed elements.</a:t>
            </a:r>
            <a:endParaRPr/>
          </a:p>
          <a:p>
            <a:pPr indent="-393700" lvl="0" marL="457200" marR="0" rtl="0" algn="l">
              <a:lnSpc>
                <a:spcPct val="100000"/>
              </a:lnSpc>
              <a:spcBef>
                <a:spcPts val="0"/>
              </a:spcBef>
              <a:spcAft>
                <a:spcPts val="0"/>
              </a:spcAft>
              <a:buSzPts val="2600"/>
              <a:buChar char="•"/>
            </a:pPr>
            <a:r>
              <a:rPr lang="sv-SE"/>
              <a:t>Fault-Revealing Priority Schema:</a:t>
            </a:r>
            <a:endParaRPr/>
          </a:p>
          <a:p>
            <a:pPr indent="-368300" lvl="1" marL="914400" marR="0" rtl="0" algn="l">
              <a:lnSpc>
                <a:spcPct val="100000"/>
              </a:lnSpc>
              <a:spcBef>
                <a:spcPts val="0"/>
              </a:spcBef>
              <a:spcAft>
                <a:spcPts val="0"/>
              </a:spcAft>
              <a:buSzPts val="2200"/>
              <a:buChar char="•"/>
            </a:pPr>
            <a:r>
              <a:rPr lang="sv-SE"/>
              <a:t>Test cases that recently revealed faults are prioritized.</a:t>
            </a:r>
            <a:endParaRPr/>
          </a:p>
          <a:p>
            <a:pPr indent="-368300" lvl="1" marL="914400" marR="0" rtl="0" algn="l">
              <a:lnSpc>
                <a:spcPct val="100000"/>
              </a:lnSpc>
              <a:spcBef>
                <a:spcPts val="0"/>
              </a:spcBef>
              <a:spcAft>
                <a:spcPts val="0"/>
              </a:spcAft>
              <a:buSzPts val="2200"/>
              <a:buChar char="•"/>
            </a:pPr>
            <a:r>
              <a:rPr lang="sv-SE"/>
              <a:t>Faults are not evenly distributed, but tend to cluster around particular functionality/units in the code.</a:t>
            </a:r>
            <a:endParaRPr/>
          </a:p>
          <a:p>
            <a:pPr indent="-368300" lvl="1" marL="914400" marR="0" rtl="0" algn="l">
              <a:lnSpc>
                <a:spcPct val="100000"/>
              </a:lnSpc>
              <a:spcBef>
                <a:spcPts val="0"/>
              </a:spcBef>
              <a:spcAft>
                <a:spcPts val="0"/>
              </a:spcAft>
              <a:buSzPts val="2200"/>
              <a:buChar char="•"/>
            </a:pPr>
            <a:r>
              <a:rPr lang="sv-SE"/>
              <a:t>Not all faults may have been fixed.</a:t>
            </a:r>
            <a:endParaRPr/>
          </a:p>
        </p:txBody>
      </p:sp>
      <p:sp>
        <p:nvSpPr>
          <p:cNvPr id="734" name="Google Shape;734;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8" name="Shape 738"/>
        <p:cNvGrpSpPr/>
        <p:nvPr/>
      </p:nvGrpSpPr>
      <p:grpSpPr>
        <a:xfrm>
          <a:off x="0" y="0"/>
          <a:ext cx="0" cy="0"/>
          <a:chOff x="0" y="0"/>
          <a:chExt cx="0" cy="0"/>
        </a:xfrm>
      </p:grpSpPr>
      <p:sp>
        <p:nvSpPr>
          <p:cNvPr id="739" name="Google Shape;739;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Selective Execution Schema</a:t>
            </a:r>
            <a:endParaRPr/>
          </a:p>
        </p:txBody>
      </p:sp>
      <p:sp>
        <p:nvSpPr>
          <p:cNvPr id="740" name="Google Shape;740;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Structural Priority Schema:</a:t>
            </a:r>
            <a:endParaRPr/>
          </a:p>
          <a:p>
            <a:pPr indent="-368300" lvl="1" marL="914400" marR="0" rtl="0" algn="l">
              <a:lnSpc>
                <a:spcPct val="100000"/>
              </a:lnSpc>
              <a:spcBef>
                <a:spcPts val="0"/>
              </a:spcBef>
              <a:spcAft>
                <a:spcPts val="0"/>
              </a:spcAft>
              <a:buSzPts val="2200"/>
              <a:buChar char="•"/>
            </a:pPr>
            <a:r>
              <a:rPr lang="sv-SE"/>
              <a:t>Weight tests by the number of elements covered.</a:t>
            </a:r>
            <a:endParaRPr/>
          </a:p>
          <a:p>
            <a:pPr indent="-342900" lvl="2" marL="1371600" marR="0" rtl="0" algn="l">
              <a:lnSpc>
                <a:spcPct val="100000"/>
              </a:lnSpc>
              <a:spcBef>
                <a:spcPts val="0"/>
              </a:spcBef>
              <a:spcAft>
                <a:spcPts val="0"/>
              </a:spcAft>
              <a:buSzPts val="1800"/>
              <a:buChar char="•"/>
            </a:pPr>
            <a:r>
              <a:rPr lang="sv-SE"/>
              <a:t>Statements, branches, conditions, etc.</a:t>
            </a:r>
            <a:endParaRPr/>
          </a:p>
          <a:p>
            <a:pPr indent="-368300" lvl="1" marL="914400" marR="0" rtl="0" algn="l">
              <a:lnSpc>
                <a:spcPct val="100000"/>
              </a:lnSpc>
              <a:spcBef>
                <a:spcPts val="0"/>
              </a:spcBef>
              <a:spcAft>
                <a:spcPts val="0"/>
              </a:spcAft>
              <a:buSzPts val="2200"/>
              <a:buChar char="•"/>
            </a:pPr>
            <a:r>
              <a:rPr lang="sv-SE"/>
              <a:t>Weight each element by when it was last executed. </a:t>
            </a:r>
            <a:endParaRPr/>
          </a:p>
          <a:p>
            <a:pPr indent="-368300" lvl="1" marL="914400" marR="0" rtl="0" algn="l">
              <a:lnSpc>
                <a:spcPct val="100000"/>
              </a:lnSpc>
              <a:spcBef>
                <a:spcPts val="0"/>
              </a:spcBef>
              <a:spcAft>
                <a:spcPts val="0"/>
              </a:spcAft>
              <a:buSzPts val="2200"/>
              <a:buChar char="•"/>
            </a:pPr>
            <a:r>
              <a:rPr lang="sv-SE"/>
              <a:t>Prioritize tests that cover a large number of elements that have not recently been executed. </a:t>
            </a:r>
            <a:endParaRPr/>
          </a:p>
          <a:p>
            <a:pPr indent="-368300" lvl="1" marL="914400" marR="0" rtl="0" algn="l">
              <a:lnSpc>
                <a:spcPct val="100000"/>
              </a:lnSpc>
              <a:spcBef>
                <a:spcPts val="0"/>
              </a:spcBef>
              <a:spcAft>
                <a:spcPts val="0"/>
              </a:spcAft>
              <a:buSzPts val="2200"/>
              <a:buChar char="•"/>
            </a:pPr>
            <a:r>
              <a:rPr lang="sv-SE"/>
              <a:t>Ensures that all structural elements are eventually recovered, especially if they have not recently been tested. </a:t>
            </a:r>
            <a:endParaRPr/>
          </a:p>
        </p:txBody>
      </p:sp>
      <p:sp>
        <p:nvSpPr>
          <p:cNvPr id="741" name="Google Shape;741;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5" name="Shape 745"/>
        <p:cNvGrpSpPr/>
        <p:nvPr/>
      </p:nvGrpSpPr>
      <p:grpSpPr>
        <a:xfrm>
          <a:off x="0" y="0"/>
          <a:ext cx="0" cy="0"/>
          <a:chOff x="0" y="0"/>
          <a:chExt cx="0" cy="0"/>
        </a:xfrm>
      </p:grpSpPr>
      <p:sp>
        <p:nvSpPr>
          <p:cNvPr id="746" name="Google Shape;746;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47" name="Google Shape;747;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Control-flow and data-flow both capture important paths in program execution.</a:t>
            </a:r>
            <a:endParaRPr/>
          </a:p>
          <a:p>
            <a:pPr indent="-393700" lvl="0" marL="457200" marR="0" rtl="0" algn="l">
              <a:lnSpc>
                <a:spcPct val="100000"/>
              </a:lnSpc>
              <a:spcBef>
                <a:spcPts val="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marR="0" rtl="0" algn="l">
              <a:lnSpc>
                <a:spcPct val="100000"/>
              </a:lnSpc>
              <a:spcBef>
                <a:spcPts val="0"/>
              </a:spcBef>
              <a:spcAft>
                <a:spcPts val="0"/>
              </a:spcAft>
              <a:buSzPts val="2600"/>
              <a:buChar char="•"/>
            </a:pPr>
            <a:r>
              <a:rPr lang="sv-SE"/>
              <a:t>Many forms of analysis can be performed using data flow information.</a:t>
            </a:r>
            <a:endParaRPr/>
          </a:p>
        </p:txBody>
      </p:sp>
      <p:sp>
        <p:nvSpPr>
          <p:cNvPr id="748" name="Google Shape;748;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2" name="Shape 752"/>
        <p:cNvGrpSpPr/>
        <p:nvPr/>
      </p:nvGrpSpPr>
      <p:grpSpPr>
        <a:xfrm>
          <a:off x="0" y="0"/>
          <a:ext cx="0" cy="0"/>
          <a:chOff x="0" y="0"/>
          <a:chExt cx="0" cy="0"/>
        </a:xfrm>
      </p:grpSpPr>
      <p:sp>
        <p:nvSpPr>
          <p:cNvPr id="753" name="Google Shape;753;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54" name="Google Shape;754;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Analyses can be </a:t>
            </a:r>
            <a:r>
              <a:rPr i="1" lang="sv-SE"/>
              <a:t>backwards </a:t>
            </a:r>
            <a:r>
              <a:rPr lang="sv-SE"/>
              <a:t>or </a:t>
            </a:r>
            <a:r>
              <a:rPr i="1" lang="sv-SE"/>
              <a:t>forwards.</a:t>
            </a:r>
            <a:endParaRPr i="1"/>
          </a:p>
          <a:p>
            <a:pPr indent="-368300" lvl="1" marL="914400" marR="0" rtl="0" algn="l">
              <a:lnSpc>
                <a:spcPct val="100000"/>
              </a:lnSpc>
              <a:spcBef>
                <a:spcPts val="0"/>
              </a:spcBef>
              <a:spcAft>
                <a:spcPts val="0"/>
              </a:spcAft>
              <a:buSzPts val="2200"/>
              <a:buChar char="•"/>
            </a:pPr>
            <a:r>
              <a:rPr lang="sv-SE"/>
              <a:t>… and require properties be true on </a:t>
            </a:r>
            <a:r>
              <a:rPr i="1" lang="sv-SE"/>
              <a:t>all-paths</a:t>
            </a:r>
            <a:r>
              <a:rPr lang="sv-SE"/>
              <a:t> or </a:t>
            </a:r>
            <a:r>
              <a:rPr i="1" lang="sv-SE"/>
              <a:t>any-path</a:t>
            </a:r>
            <a:r>
              <a:rPr lang="sv-SE"/>
              <a:t>.</a:t>
            </a:r>
            <a:endParaRPr/>
          </a:p>
          <a:p>
            <a:pPr indent="-368300" lvl="1" marL="914400" marR="0" rtl="0" algn="l">
              <a:lnSpc>
                <a:spcPct val="100000"/>
              </a:lnSpc>
              <a:spcBef>
                <a:spcPts val="0"/>
              </a:spcBef>
              <a:spcAft>
                <a:spcPts val="0"/>
              </a:spcAft>
              <a:buSzPts val="2200"/>
              <a:buChar char="•"/>
            </a:pPr>
            <a:r>
              <a:rPr lang="sv-SE"/>
              <a:t>Reachability is forwards, any-path.</a:t>
            </a:r>
            <a:endParaRPr/>
          </a:p>
          <a:p>
            <a:pPr indent="-368300" lvl="1" marL="914400" marR="0" rtl="0" algn="l">
              <a:lnSpc>
                <a:spcPct val="100000"/>
              </a:lnSpc>
              <a:spcBef>
                <a:spcPts val="0"/>
              </a:spcBef>
              <a:spcAft>
                <a:spcPts val="0"/>
              </a:spcAft>
              <a:buSzPts val="2200"/>
              <a:buChar char="•"/>
            </a:pPr>
            <a:r>
              <a:rPr lang="sv-SE"/>
              <a:t>Expression availability is forwards, all-paths.</a:t>
            </a:r>
            <a:endParaRPr/>
          </a:p>
          <a:p>
            <a:pPr indent="-368300" lvl="1" marL="914400" marR="0" rtl="0" algn="l">
              <a:lnSpc>
                <a:spcPct val="100000"/>
              </a:lnSpc>
              <a:spcBef>
                <a:spcPts val="0"/>
              </a:spcBef>
              <a:spcAft>
                <a:spcPts val="0"/>
              </a:spcAft>
              <a:buSzPts val="2200"/>
              <a:buChar char="•"/>
            </a:pPr>
            <a:r>
              <a:rPr lang="sv-SE"/>
              <a:t>Live variables are backwards, any-path.</a:t>
            </a:r>
            <a:endParaRPr/>
          </a:p>
          <a:p>
            <a:pPr indent="-368300" lvl="1" marL="914400" marR="0" rtl="0" algn="l">
              <a:lnSpc>
                <a:spcPct val="100000"/>
              </a:lnSpc>
              <a:spcBef>
                <a:spcPts val="0"/>
              </a:spcBef>
              <a:spcAft>
                <a:spcPts val="0"/>
              </a:spcAft>
              <a:buSzPts val="2200"/>
              <a:buChar char="•"/>
            </a:pPr>
            <a:r>
              <a:rPr lang="sv-SE"/>
              <a:t>Inevitability is backwards, all-paths.</a:t>
            </a:r>
            <a:endParaRPr/>
          </a:p>
          <a:p>
            <a:pPr indent="-393700" lvl="0" marL="457200" marR="0" rtl="0" algn="l">
              <a:lnSpc>
                <a:spcPct val="100000"/>
              </a:lnSpc>
              <a:spcBef>
                <a:spcPts val="0"/>
              </a:spcBef>
              <a:spcAft>
                <a:spcPts val="0"/>
              </a:spcAft>
              <a:buSzPts val="2600"/>
              <a:buChar char="•"/>
            </a:pPr>
            <a:r>
              <a:rPr lang="sv-SE"/>
              <a:t>Many analyses can be expressed in this framework.</a:t>
            </a:r>
            <a:endParaRPr/>
          </a:p>
        </p:txBody>
      </p:sp>
      <p:sp>
        <p:nvSpPr>
          <p:cNvPr id="755" name="Google Shape;755;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61" name="Google Shape;761;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Late-stage testing techniques are concerned with behavior of the system as a whole, but for different purposes.</a:t>
            </a:r>
            <a:endParaRPr/>
          </a:p>
          <a:p>
            <a:pPr indent="-393700" lvl="0" marL="457200" rtl="0" algn="l">
              <a:spcBef>
                <a:spcPts val="1000"/>
              </a:spcBef>
              <a:spcAft>
                <a:spcPts val="0"/>
              </a:spcAft>
              <a:buSzPts val="2600"/>
              <a:buChar char="•"/>
            </a:pPr>
            <a:r>
              <a:rPr lang="sv-SE"/>
              <a:t>Acceptance Testing</a:t>
            </a:r>
            <a:endParaRPr/>
          </a:p>
          <a:p>
            <a:pPr indent="-368300" lvl="1" marL="914400" rtl="0" algn="l">
              <a:spcBef>
                <a:spcPts val="600"/>
              </a:spcBef>
              <a:spcAft>
                <a:spcPts val="0"/>
              </a:spcAft>
              <a:buSzPts val="2200"/>
              <a:buChar char="•"/>
            </a:pPr>
            <a:r>
              <a:rPr lang="sv-SE"/>
              <a:t>Validation against the user's expectations. </a:t>
            </a:r>
            <a:endParaRPr/>
          </a:p>
          <a:p>
            <a:pPr indent="-393700" lvl="0" marL="457200" rtl="0" algn="l">
              <a:spcBef>
                <a:spcPts val="1000"/>
              </a:spcBef>
              <a:spcAft>
                <a:spcPts val="0"/>
              </a:spcAft>
              <a:buSzPts val="2600"/>
              <a:buChar char="•"/>
            </a:pPr>
            <a:r>
              <a:rPr lang="sv-SE"/>
              <a:t>Regression Testing</a:t>
            </a:r>
            <a:endParaRPr/>
          </a:p>
          <a:p>
            <a:pPr indent="-368300" lvl="1" marL="914400" rtl="0" algn="l">
              <a:spcBef>
                <a:spcPts val="600"/>
              </a:spcBef>
              <a:spcAft>
                <a:spcPts val="0"/>
              </a:spcAft>
              <a:buSzPts val="2200"/>
              <a:buChar char="•"/>
            </a:pPr>
            <a:r>
              <a:rPr lang="sv-SE"/>
              <a:t>Ensuring that the system continues to work as expected when it evolves.</a:t>
            </a:r>
            <a:endParaRPr/>
          </a:p>
        </p:txBody>
      </p:sp>
      <p:sp>
        <p:nvSpPr>
          <p:cNvPr id="762" name="Google Shape;762;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9" name="Google Shape;769;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70" name="Google Shape;770;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68300" lvl="1" marL="914400" rtl="0" algn="l">
              <a:spcBef>
                <a:spcPts val="0"/>
              </a:spcBef>
              <a:spcAft>
                <a:spcPts val="0"/>
              </a:spcAft>
              <a:buSzPts val="2200"/>
              <a:buChar char="•"/>
            </a:pPr>
            <a:r>
              <a:rPr lang="sv-SE"/>
              <a:t>Bring laptops, download Meeting Planner code.</a:t>
            </a:r>
            <a:endParaRPr/>
          </a:p>
          <a:p>
            <a:pPr indent="-393700" lvl="0" marL="457200" rtl="0" algn="l">
              <a:spcBef>
                <a:spcPts val="0"/>
              </a:spcBef>
              <a:spcAft>
                <a:spcPts val="0"/>
              </a:spcAft>
              <a:buSzPts val="2600"/>
              <a:buChar char="•"/>
            </a:pPr>
            <a:r>
              <a:rPr lang="sv-SE"/>
              <a:t>Integration Testing and Testing of OO Systems</a:t>
            </a:r>
            <a:endParaRPr/>
          </a:p>
          <a:p>
            <a:pPr indent="-368300" lvl="1" marL="914400" rtl="0" algn="l">
              <a:spcBef>
                <a:spcPts val="0"/>
              </a:spcBef>
              <a:spcAft>
                <a:spcPts val="0"/>
              </a:spcAft>
              <a:buSzPts val="2200"/>
              <a:buChar char="•"/>
            </a:pPr>
            <a:r>
              <a:rPr lang="sv-SE"/>
              <a:t>Reading: Pezze and Young, Chapters 15, 21, 22.2</a:t>
            </a:r>
            <a:endParaRPr/>
          </a:p>
          <a:p>
            <a:pPr indent="-393700" lvl="0" marL="457200" rtl="0" algn="l">
              <a:spcBef>
                <a:spcPts val="0"/>
              </a:spcBef>
              <a:spcAft>
                <a:spcPts val="0"/>
              </a:spcAft>
              <a:buSzPts val="2600"/>
              <a:buChar char="•"/>
            </a:pPr>
            <a:r>
              <a:rPr lang="sv-SE"/>
              <a:t>Assignment 2</a:t>
            </a:r>
            <a:endParaRPr/>
          </a:p>
          <a:p>
            <a:pPr indent="-368300" lvl="1" marL="914400" rtl="0" algn="l">
              <a:spcBef>
                <a:spcPts val="0"/>
              </a:spcBef>
              <a:spcAft>
                <a:spcPts val="0"/>
              </a:spcAft>
              <a:buSzPts val="2200"/>
              <a:buChar char="•"/>
            </a:pPr>
            <a:r>
              <a:rPr lang="sv-SE"/>
              <a:t>Due March 1!</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204" name="Google Shape;204;p31"/>
          <p:cNvSpPr txBox="1"/>
          <p:nvPr>
            <p:ph idx="1" type="body"/>
          </p:nvPr>
        </p:nvSpPr>
        <p:spPr>
          <a:xfrm>
            <a:off x="468900" y="1282400"/>
            <a:ext cx="4074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highlight>
                  <a:srgbClr val="FFFFFF"/>
                </a:highlight>
              </a:rPr>
              <a:t>The reaching definitions flowing out of a node include:</a:t>
            </a:r>
            <a:endParaRPr sz="24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All reaching definitions flowing in.</a:t>
            </a:r>
            <a:endParaRPr sz="18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Minus definitions that are killed.</a:t>
            </a:r>
            <a:endParaRPr sz="18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Plus definitions that are generated.</a:t>
            </a:r>
            <a:endParaRPr sz="1800"/>
          </a:p>
        </p:txBody>
      </p:sp>
      <p:sp>
        <p:nvSpPr>
          <p:cNvPr id="205" name="Google Shape;205;p31"/>
          <p:cNvSpPr/>
          <p:nvPr/>
        </p:nvSpPr>
        <p:spPr>
          <a:xfrm>
            <a:off x="6037500" y="1580991"/>
            <a:ext cx="9468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206" name="Google Shape;206;p31"/>
          <p:cNvSpPr/>
          <p:nvPr/>
        </p:nvSpPr>
        <p:spPr>
          <a:xfrm>
            <a:off x="5456425" y="2548472"/>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z = ..</a:t>
            </a:r>
            <a:endParaRPr/>
          </a:p>
        </p:txBody>
      </p:sp>
      <p:sp>
        <p:nvSpPr>
          <p:cNvPr id="207" name="Google Shape;207;p31"/>
          <p:cNvSpPr/>
          <p:nvPr/>
        </p:nvSpPr>
        <p:spPr>
          <a:xfrm>
            <a:off x="6752700" y="2548472"/>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208" name="Google Shape;208;p31"/>
          <p:cNvSpPr/>
          <p:nvPr/>
        </p:nvSpPr>
        <p:spPr>
          <a:xfrm>
            <a:off x="6037500" y="3249853"/>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 = ..</a:t>
            </a:r>
            <a:endParaRPr/>
          </a:p>
        </p:txBody>
      </p:sp>
      <p:cxnSp>
        <p:nvCxnSpPr>
          <p:cNvPr id="209" name="Google Shape;209;p31"/>
          <p:cNvCxnSpPr>
            <a:stCxn id="205" idx="2"/>
            <a:endCxn id="206" idx="0"/>
          </p:cNvCxnSpPr>
          <p:nvPr/>
        </p:nvCxnSpPr>
        <p:spPr>
          <a:xfrm flipH="1">
            <a:off x="5814000" y="2285991"/>
            <a:ext cx="696900" cy="2625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31"/>
          <p:cNvCxnSpPr>
            <a:stCxn id="205" idx="2"/>
            <a:endCxn id="207" idx="0"/>
          </p:cNvCxnSpPr>
          <p:nvPr/>
        </p:nvCxnSpPr>
        <p:spPr>
          <a:xfrm>
            <a:off x="6510900" y="2285991"/>
            <a:ext cx="599400" cy="2625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31"/>
          <p:cNvCxnSpPr>
            <a:stCxn id="206" idx="2"/>
            <a:endCxn id="208" idx="0"/>
          </p:cNvCxnSpPr>
          <p:nvPr/>
        </p:nvCxnSpPr>
        <p:spPr>
          <a:xfrm>
            <a:off x="5814025" y="2987072"/>
            <a:ext cx="581100" cy="262800"/>
          </a:xfrm>
          <a:prstGeom prst="straightConnector1">
            <a:avLst/>
          </a:prstGeom>
          <a:noFill/>
          <a:ln cap="flat" cmpd="sng" w="9525">
            <a:solidFill>
              <a:schemeClr val="dk2"/>
            </a:solidFill>
            <a:prstDash val="solid"/>
            <a:round/>
            <a:headEnd len="med" w="med" type="none"/>
            <a:tailEnd len="med" w="med" type="triangle"/>
          </a:ln>
        </p:spPr>
      </p:cxnSp>
      <p:cxnSp>
        <p:nvCxnSpPr>
          <p:cNvPr id="212" name="Google Shape;212;p31"/>
          <p:cNvCxnSpPr>
            <a:stCxn id="207" idx="2"/>
            <a:endCxn id="208" idx="0"/>
          </p:cNvCxnSpPr>
          <p:nvPr/>
        </p:nvCxnSpPr>
        <p:spPr>
          <a:xfrm flipH="1">
            <a:off x="6395100" y="2987072"/>
            <a:ext cx="715200" cy="2628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txBox="1"/>
          <p:nvPr/>
        </p:nvSpPr>
        <p:spPr>
          <a:xfrm>
            <a:off x="7292950" y="1776009"/>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a</a:t>
            </a:r>
            <a:r>
              <a:rPr lang="sv-SE" sz="1800"/>
              <a:t>, y</a:t>
            </a:r>
            <a:r>
              <a:rPr baseline="-25000" lang="sv-SE" sz="1800"/>
              <a:t>a</a:t>
            </a:r>
            <a:r>
              <a:rPr lang="sv-SE" sz="1800"/>
              <a:t>, z</a:t>
            </a:r>
            <a:r>
              <a:rPr baseline="-25000" lang="sv-SE" sz="1800"/>
              <a:t>a</a:t>
            </a:r>
            <a:r>
              <a:rPr lang="sv-SE" sz="1800"/>
              <a:t> </a:t>
            </a:r>
            <a:endParaRPr sz="1800"/>
          </a:p>
        </p:txBody>
      </p:sp>
      <p:sp>
        <p:nvSpPr>
          <p:cNvPr id="214" name="Google Shape;214;p31"/>
          <p:cNvSpPr txBox="1"/>
          <p:nvPr/>
        </p:nvSpPr>
        <p:spPr>
          <a:xfrm>
            <a:off x="7467900" y="2938247"/>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a</a:t>
            </a:r>
            <a:r>
              <a:rPr lang="sv-SE" sz="1800"/>
              <a:t>, y</a:t>
            </a:r>
            <a:r>
              <a:rPr baseline="-25000" lang="sv-SE" sz="1800"/>
              <a:t>c</a:t>
            </a:r>
            <a:r>
              <a:rPr lang="sv-SE" sz="1800"/>
              <a:t>, z</a:t>
            </a:r>
            <a:r>
              <a:rPr baseline="-25000" lang="sv-SE" sz="1800"/>
              <a:t>c</a:t>
            </a:r>
            <a:r>
              <a:rPr lang="sv-SE" sz="1800"/>
              <a:t> </a:t>
            </a:r>
            <a:endParaRPr sz="1800"/>
          </a:p>
        </p:txBody>
      </p:sp>
      <p:sp>
        <p:nvSpPr>
          <p:cNvPr id="215" name="Google Shape;215;p31"/>
          <p:cNvSpPr txBox="1"/>
          <p:nvPr/>
        </p:nvSpPr>
        <p:spPr>
          <a:xfrm>
            <a:off x="4543888" y="2938247"/>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b</a:t>
            </a:r>
            <a:r>
              <a:rPr lang="sv-SE" sz="1800"/>
              <a:t>, y</a:t>
            </a:r>
            <a:r>
              <a:rPr baseline="-25000" lang="sv-SE" sz="1800"/>
              <a:t>a</a:t>
            </a:r>
            <a:r>
              <a:rPr lang="sv-SE" sz="1800"/>
              <a:t>, z</a:t>
            </a:r>
            <a:r>
              <a:rPr baseline="-25000" lang="sv-SE" sz="1800"/>
              <a:t>b</a:t>
            </a:r>
            <a:r>
              <a:rPr lang="sv-SE" sz="1800"/>
              <a:t> </a:t>
            </a:r>
            <a:endParaRPr sz="1800"/>
          </a:p>
        </p:txBody>
      </p:sp>
      <p:sp>
        <p:nvSpPr>
          <p:cNvPr id="216" name="Google Shape;216;p31"/>
          <p:cNvSpPr txBox="1"/>
          <p:nvPr/>
        </p:nvSpPr>
        <p:spPr>
          <a:xfrm>
            <a:off x="5539650" y="3812822"/>
            <a:ext cx="2607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b</a:t>
            </a:r>
            <a:r>
              <a:rPr lang="sv-SE" sz="1800"/>
              <a:t>, y</a:t>
            </a:r>
            <a:r>
              <a:rPr baseline="-25000" lang="sv-SE" sz="1800"/>
              <a:t>a</a:t>
            </a:r>
            <a:r>
              <a:rPr lang="sv-SE" sz="1800"/>
              <a:t>, z</a:t>
            </a:r>
            <a:r>
              <a:rPr baseline="-25000" lang="sv-SE" sz="1800"/>
              <a:t>b</a:t>
            </a:r>
            <a:r>
              <a:rPr lang="sv-SE" sz="1800"/>
              <a:t>,</a:t>
            </a:r>
            <a:r>
              <a:rPr baseline="-25000" lang="sv-SE" sz="1800"/>
              <a:t> </a:t>
            </a:r>
            <a:r>
              <a:rPr lang="sv-SE" sz="1800"/>
              <a:t>x</a:t>
            </a:r>
            <a:r>
              <a:rPr baseline="-25000" lang="sv-SE" sz="1800"/>
              <a:t>a</a:t>
            </a:r>
            <a:r>
              <a:rPr lang="sv-SE" sz="1800"/>
              <a:t>, y</a:t>
            </a:r>
            <a:r>
              <a:rPr baseline="-25000" lang="sv-SE" sz="1800"/>
              <a:t>c</a:t>
            </a:r>
            <a:r>
              <a:rPr lang="sv-SE" sz="1800"/>
              <a:t>, z</a:t>
            </a:r>
            <a:r>
              <a:rPr baseline="-25000" lang="sv-SE" sz="1800"/>
              <a:t>c</a:t>
            </a:r>
            <a:r>
              <a:rPr lang="sv-SE" sz="1800"/>
              <a:t>, w</a:t>
            </a:r>
            <a:r>
              <a:rPr baseline="-25000" lang="sv-SE" sz="1800"/>
              <a:t>d</a:t>
            </a:r>
            <a:endParaRPr baseline="-25000" sz="1800"/>
          </a:p>
        </p:txBody>
      </p:sp>
      <p:sp>
        <p:nvSpPr>
          <p:cNvPr id="217" name="Google Shape;21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Flow Equations</a:t>
            </a:r>
            <a:endParaRPr/>
          </a:p>
        </p:txBody>
      </p:sp>
      <p:sp>
        <p:nvSpPr>
          <p:cNvPr id="223" name="Google Shape;223;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As node </a:t>
            </a:r>
            <a:r>
              <a:rPr i="1" lang="sv-SE"/>
              <a:t>n</a:t>
            </a:r>
            <a:r>
              <a:rPr lang="sv-SE"/>
              <a:t> may have multiple predecessors, we must merge their reaching definitions:</a:t>
            </a:r>
            <a:endParaRPr/>
          </a:p>
          <a:p>
            <a:pPr indent="-368300" lvl="1" marL="914400" marR="0" rtl="0" algn="l">
              <a:lnSpc>
                <a:spcPct val="100000"/>
              </a:lnSpc>
              <a:spcBef>
                <a:spcPts val="0"/>
              </a:spcBef>
              <a:spcAft>
                <a:spcPts val="0"/>
              </a:spcAft>
              <a:buSzPts val="2200"/>
              <a:buChar char="•"/>
            </a:pPr>
            <a:r>
              <a:rPr lang="sv-SE"/>
              <a:t>ReachIn(n) = ⋃</a:t>
            </a:r>
            <a:r>
              <a:rPr baseline="-25000" lang="sv-SE"/>
              <a:t>p∈pred(n)</a:t>
            </a:r>
            <a:r>
              <a:rPr lang="sv-SE"/>
              <a:t> ReachOut(p)</a:t>
            </a:r>
            <a:endParaRPr/>
          </a:p>
          <a:p>
            <a:pPr indent="-393700" lvl="0" marL="457200" marR="0" rtl="0" algn="l">
              <a:lnSpc>
                <a:spcPct val="100000"/>
              </a:lnSpc>
              <a:spcBef>
                <a:spcPts val="0"/>
              </a:spcBef>
              <a:spcAft>
                <a:spcPts val="0"/>
              </a:spcAft>
              <a:buSzPts val="2600"/>
              <a:buChar char="•"/>
            </a:pPr>
            <a:r>
              <a:rPr lang="sv-SE"/>
              <a:t>The definitions that reach out are those that reach in, minus those killed, plus those generated.</a:t>
            </a:r>
            <a:endParaRPr/>
          </a:p>
          <a:p>
            <a:pPr indent="-368300" lvl="1" marL="914400" marR="0" rtl="0" algn="l">
              <a:lnSpc>
                <a:spcPct val="100000"/>
              </a:lnSpc>
              <a:spcBef>
                <a:spcPts val="0"/>
              </a:spcBef>
              <a:spcAft>
                <a:spcPts val="0"/>
              </a:spcAft>
              <a:buSzPts val="2200"/>
              <a:buChar char="•"/>
            </a:pPr>
            <a:r>
              <a:rPr lang="sv-SE"/>
              <a:t>ReachOut(n) = (ReachIn(n) \ kill(n)) ⋃ gen(n)</a:t>
            </a:r>
            <a:endParaRPr/>
          </a:p>
        </p:txBody>
      </p:sp>
      <p:sp>
        <p:nvSpPr>
          <p:cNvPr id="224" name="Google Shape;22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Reachability </a:t>
            </a:r>
            <a:endParaRPr/>
          </a:p>
        </p:txBody>
      </p:sp>
      <p:sp>
        <p:nvSpPr>
          <p:cNvPr id="230" name="Google Shape;230;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91800"/>
              </a:lnSpc>
              <a:spcBef>
                <a:spcPts val="0"/>
              </a:spcBef>
              <a:spcAft>
                <a:spcPts val="0"/>
              </a:spcAft>
              <a:buSzPts val="2600"/>
              <a:buChar char="•"/>
            </a:pPr>
            <a:r>
              <a:rPr lang="sv-SE"/>
              <a:t>Initialize</a:t>
            </a:r>
            <a:endParaRPr/>
          </a:p>
          <a:p>
            <a:pPr indent="-368300" lvl="1" marL="914400" rtl="0" algn="l">
              <a:lnSpc>
                <a:spcPct val="91800"/>
              </a:lnSpc>
              <a:spcBef>
                <a:spcPts val="0"/>
              </a:spcBef>
              <a:spcAft>
                <a:spcPts val="0"/>
              </a:spcAft>
              <a:buSzPts val="2200"/>
              <a:buChar char="•"/>
            </a:pPr>
            <a:r>
              <a:rPr i="1" lang="sv-SE"/>
              <a:t>ReachOut </a:t>
            </a:r>
            <a:r>
              <a:rPr lang="sv-SE"/>
              <a:t>is empty for every node.</a:t>
            </a:r>
            <a:endParaRPr/>
          </a:p>
          <a:p>
            <a:pPr indent="-393700" lvl="0" marL="457200" rtl="0" algn="l">
              <a:lnSpc>
                <a:spcPct val="91800"/>
              </a:lnSpc>
              <a:spcBef>
                <a:spcPts val="0"/>
              </a:spcBef>
              <a:spcAft>
                <a:spcPts val="0"/>
              </a:spcAft>
              <a:buSzPts val="2600"/>
              <a:buChar char="•"/>
            </a:pPr>
            <a:r>
              <a:rPr lang="sv-SE"/>
              <a:t>Repeatedly update</a:t>
            </a:r>
            <a:endParaRPr/>
          </a:p>
          <a:p>
            <a:pPr indent="-368300" lvl="1" marL="914400" rtl="0" algn="l">
              <a:lnSpc>
                <a:spcPct val="91800"/>
              </a:lnSpc>
              <a:spcBef>
                <a:spcPts val="0"/>
              </a:spcBef>
              <a:spcAft>
                <a:spcPts val="0"/>
              </a:spcAft>
              <a:buSzPts val="2200"/>
              <a:buChar char="•"/>
            </a:pPr>
            <a:r>
              <a:rPr lang="sv-SE"/>
              <a:t>Pick a node and recalculate </a:t>
            </a:r>
            <a:r>
              <a:rPr i="1" lang="sv-SE"/>
              <a:t>ReachIn</a:t>
            </a:r>
            <a:r>
              <a:rPr lang="sv-SE"/>
              <a:t>, </a:t>
            </a:r>
            <a:r>
              <a:rPr i="1" lang="sv-SE"/>
              <a:t>ReachOut.</a:t>
            </a:r>
            <a:endParaRPr i="1"/>
          </a:p>
          <a:p>
            <a:pPr indent="-393700" lvl="0" marL="457200" rtl="0" algn="l">
              <a:lnSpc>
                <a:spcPct val="91800"/>
              </a:lnSpc>
              <a:spcBef>
                <a:spcPts val="0"/>
              </a:spcBef>
              <a:spcAft>
                <a:spcPts val="0"/>
              </a:spcAft>
              <a:buSzPts val="2600"/>
              <a:buChar char="•"/>
            </a:pPr>
            <a:r>
              <a:rPr lang="sv-SE"/>
              <a:t>Stop when stable</a:t>
            </a:r>
            <a:endParaRPr/>
          </a:p>
          <a:p>
            <a:pPr indent="-368300" lvl="1" marL="914400" rtl="0" algn="l">
              <a:lnSpc>
                <a:spcPct val="91800"/>
              </a:lnSpc>
              <a:spcBef>
                <a:spcPts val="0"/>
              </a:spcBef>
              <a:spcAft>
                <a:spcPts val="0"/>
              </a:spcAft>
              <a:buSzPts val="2200"/>
              <a:buChar char="•"/>
            </a:pPr>
            <a:r>
              <a:rPr lang="sv-SE"/>
              <a:t>No further changes to </a:t>
            </a:r>
            <a:r>
              <a:rPr i="1" lang="sv-SE"/>
              <a:t>ReachOut </a:t>
            </a:r>
            <a:r>
              <a:rPr lang="sv-SE"/>
              <a:t>for any node</a:t>
            </a:r>
            <a:endParaRPr i="1"/>
          </a:p>
          <a:p>
            <a:pPr indent="-368300" lvl="1" marL="914400" rtl="0" algn="l">
              <a:lnSpc>
                <a:spcPct val="91800"/>
              </a:lnSpc>
              <a:spcBef>
                <a:spcPts val="0"/>
              </a:spcBef>
              <a:spcAft>
                <a:spcPts val="0"/>
              </a:spcAft>
              <a:buSzPts val="2200"/>
              <a:buChar char="•"/>
            </a:pPr>
            <a:r>
              <a:rPr lang="sv-SE"/>
              <a:t>Guaranteed because the flow equations define a </a:t>
            </a:r>
            <a:r>
              <a:rPr i="1" lang="sv-SE"/>
              <a:t>monotonic </a:t>
            </a:r>
            <a:r>
              <a:rPr lang="sv-SE"/>
              <a:t>function on the finite </a:t>
            </a:r>
            <a:r>
              <a:rPr i="1" lang="sv-SE"/>
              <a:t>lattice </a:t>
            </a:r>
            <a:r>
              <a:rPr lang="sv-SE"/>
              <a:t>of possible sets of reaching definition.</a:t>
            </a:r>
            <a:endParaRPr/>
          </a:p>
        </p:txBody>
      </p:sp>
      <p:sp>
        <p:nvSpPr>
          <p:cNvPr id="231" name="Google Shape;23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