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e8cad7615_0_6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e8cad7615_0_6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everything currently happening. If we look at one class, it might have a set of class variables that are transformed by calling the methods in the class. The state might be the current values assigned to each of those variables. Now, (2). We’re talking about all possible combinations of values that could be assigned to those variables. (3). That said, there may be infinite possible states, but most of those are quite similar. A state machine model is a simplification into a limited number of states, where a state of more of a high-level description of what is happening, with maybe a limited set of variables. We abstract away the physical limits of a piece of computing hardware, we ignore all of the actual variables in the code, we ignore the rest of the system. We just focus on the states of this function and how we move between them and we model that. </a:t>
            </a:r>
            <a:r>
              <a:rPr lang="sv-SE"/>
              <a:t>A program execution can be viewed as a sequence of states where hte state is transformed by actions</a:t>
            </a:r>
            <a:r>
              <a:rPr lang="sv-SE"/>
              <a:t> performed by the program or a user. A computation is performed, leaving the program in a new state, then another computation is performed - based on the input - and the program enters another state. State machine </a:t>
            </a:r>
            <a:r>
              <a:rPr lang="sv-SE"/>
              <a:t>Models are finite abstractions (simplifications) of the state space of a class or a high-level functionality of the program into a form that is simple enough to reason about.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e8cad7615_0_5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e8cad7615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These </a:t>
            </a:r>
            <a:r>
              <a:rPr lang="sv-SE"/>
              <a:t>Models are often constructed prior to the code and may serve as a specification of the allowed behavior of a high-level function or a particular class. They can also be extracted from the code of a class of function. In either case, the most common way to model system behavior is to take the original requirement  specification, choose a function, and represent the behavior of the system when performing that function as a finite state machine. You often see this done for systems where it is crucial to ensure that the requirements are complete and non-contradictory. So, most often, this is done for embedded systems - where you see complex, highly conditional behavior. Communication protocols often can be directly represented as state machines. Menu-driven applications can also easily be modeled at state machines, as can thread behavior and communication in systems with multiple threads and processes. These are directed graphs where </a:t>
            </a:r>
            <a:r>
              <a:rPr lang="sv-SE">
                <a:solidFill>
                  <a:schemeClr val="dk1"/>
                </a:solidFill>
              </a:rPr>
              <a:t>nodes represent snapshots of the system - states (3) </a:t>
            </a:r>
            <a:endParaRPr>
              <a:solidFill>
                <a:schemeClr val="dk1"/>
              </a:solidFill>
            </a:endParaRPr>
          </a:p>
          <a:p>
            <a:pPr indent="0" lvl="0" marL="0" rtl="0" algn="l">
              <a:lnSpc>
                <a:spcPct val="115000"/>
              </a:lnSpc>
              <a:spcBef>
                <a:spcPts val="0"/>
              </a:spcBef>
              <a:spcAft>
                <a:spcPts val="0"/>
              </a:spcAft>
              <a:buNone/>
            </a:pPr>
            <a:r>
              <a:rPr lang="sv-SE">
                <a:solidFill>
                  <a:schemeClr val="dk1"/>
                </a:solidFill>
              </a:rPr>
              <a:t>and edges represent how the system responds to events - they represent (4). (5), from any state, how the system can react to events is represented by transitions to all reachable states from that point, marked with a label (6-9)</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e8cad7615_0_7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e8cad7615_0_7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let’s cover some terminology. We commonly talk about the behavior of software in terms of events and conditions, then reflect on the state of the software. What does that actually mean, though?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 things that occur  that trigger a response from the software. Something went wrong, an alarm is raised. A human starts the self-test, which causes the software to enter a self-test mode. These are interactions that occur at some point in time.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Describe the environment or software over a period of time. An event happens and it is over, a condition is something that is true over a period of time. It can be triggered by an event, but is not an event.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e8cad7615_0_7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e8cad7615_0_7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a:t>
            </a:r>
            <a:r>
              <a:rPr lang="sv-SE">
                <a:solidFill>
                  <a:schemeClr val="dk1"/>
                </a:solidFill>
              </a:rPr>
              <a:t>). The state of an object or of the software is some description of what it is currently doing. What mode is it in? What is guiding its behavior? It is n</a:t>
            </a:r>
            <a:r>
              <a:rPr lang="sv-SE"/>
              <a:t>ot the actual values of its variables - as that would lead to an explosion of states - but it is some descirption of what is currently happening in the system when you are at this stage of execution (examples 2-4)</a:t>
            </a:r>
            <a:r>
              <a:rPr lang="sv-SE">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e8cad7615_0_7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e8cad7615_0_7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e8cad7615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e8cad7615_0_7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e8cad7615_0_7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e8cad7615_0_7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6e8cad7615_0_7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e8cad7615_0_7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6e8cad7615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e8cad7615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initial state</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point out transitions and guards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6e8cad7615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e8cad7615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(read) When events occur, you can only take one transition, so if multiple transitions are activated by the same event, they must have guards that decide which to take. This is a good way to tell if you’ve made a mistake in your specification - can you take more than one transiiton at once? then something is wrong, and that’ll be a bug in your code if not fixed.</a:t>
            </a:r>
            <a:r>
              <a:rPr lang="sv-SE"/>
              <a:t> </a:t>
            </a:r>
            <a:r>
              <a:rPr lang="sv-SE">
                <a:solidFill>
                  <a:schemeClr val="dk1"/>
                </a:solidFill>
              </a:rPr>
              <a:t>-(read) for instance, what if you ejected a bill, but still had greater than the needed balance? then no transition is taken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e8cad7615_0_5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8cad7615_0_5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Whether you’re designing a skyscraper, or a bridge, or a rocket, from wind-tunnels and little prototype models, to navier-stokes equations, to circuit diagrams, engineers construct and analyze models to analyze what they are doing - to determine whether their solution will work.  Software is no different in this regard, and it too can be modeled. (3) - from how its state changes when methods are called, to how particular functions should operate to how data or control are passed through the system.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6e8cad7615_0_8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e8cad7615_0_8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(walk through state example_</a:t>
            </a:r>
            <a:endParaRPr>
              <a:solidFill>
                <a:schemeClr val="dk1"/>
              </a:solidFill>
            </a:endParaRPr>
          </a:p>
          <a:p>
            <a:pPr indent="0" lvl="0" marL="0" rtl="0" algn="l">
              <a:spcBef>
                <a:spcPts val="0"/>
              </a:spcBef>
              <a:spcAft>
                <a:spcPts val="0"/>
              </a:spcAft>
              <a:buNone/>
            </a:pPr>
            <a:r>
              <a:rPr lang="sv-SE">
                <a:solidFill>
                  <a:schemeClr val="dk1"/>
                </a:solidFill>
              </a:rPr>
              <a:t>(read entry and exit and explain)</a:t>
            </a:r>
            <a:endParaRPr>
              <a:solidFill>
                <a:schemeClr val="dk1"/>
              </a:solidFill>
            </a:endParaRPr>
          </a:p>
          <a:p>
            <a:pPr indent="0" lvl="0" marL="0" rtl="0" algn="l">
              <a:spcBef>
                <a:spcPts val="0"/>
              </a:spcBef>
              <a:spcAft>
                <a:spcPts val="0"/>
              </a:spcAft>
              <a:buNone/>
            </a:pPr>
            <a:r>
              <a:rPr lang="sv-SE">
                <a:solidFill>
                  <a:schemeClr val="dk1"/>
                </a:solidFill>
              </a:rPr>
              <a:t>A similar thing you could do in a state diagram is use a self-transition, have an arrow pointing from a state back to itself. The point of a self-transition is if you want to remain in a state, but want to trigger an action in response to a particular event. These internal activities fo the same thing - allow you to respond to events without a state transition - but with one difference. A self-transiiton will trigger the exit and enter actions each time it is taken. Internal activities will not retrigger entry and exit unless you take transitions away from and back to the state.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f1c5bec8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f1c5bec8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rgbClr val="4F4F4F"/>
              </a:buClr>
              <a:buSzPts val="1100"/>
              <a:buFont typeface="Arial"/>
              <a:buNone/>
            </a:pPr>
            <a:r>
              <a:rPr lang="sv-SE">
                <a:solidFill>
                  <a:srgbClr val="4F4F4F"/>
                </a:solidFill>
              </a:rPr>
              <a:t>As an example, we might sell products to customers, and when the product is not working, the customers might send it in for maintenance. In out system, we have a maintenance functionality that records the history of items undergoing maintenance and tracks their current status. The status is governed by a set of rules. We have some requirements describing those rules and we want ot create a state machine model of this function. Now, somne things to keep in mind before we look at the requirements. We are modeling the software function, not the actual maintenance process. So, this matters because the states should reflect only what the software does and what it keeps track of. A natural choice in this case is that the states will describe the current state of maintenance, and the transitions represent input events that change that state.  The model is not omnipotent. It is supposed to reflect part of the software, so we need to design it to reflect how the software would step between different stages of a process it performs. So, as we read the requirements, let’s keep an eye out for the states of the software process. Keep in mind too, that there is a lot of subjectivity in htis. We are simplifying a process, and two people may create different models. That’s fine, as long as both account for the entire process in a reasonable and realistic way. However, as we look at examples, keep in mind that we might not always have the same answer in mind.</a:t>
            </a:r>
            <a:endParaRPr/>
          </a:p>
        </p:txBody>
      </p:sp>
      <p:sp>
        <p:nvSpPr>
          <p:cNvPr id="273" name="Google Shape;273;gbf1c5bec8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6e8cad7615_0_8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e8cad7615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chemeClr val="dk1"/>
              </a:buClr>
              <a:buSzPts val="1100"/>
              <a:buFont typeface="Arial"/>
              <a:buNone/>
            </a:pPr>
            <a:r>
              <a:rPr lang="sv-SE">
                <a:solidFill>
                  <a:schemeClr val="dk1"/>
                </a:solidFill>
              </a:rPr>
              <a:t>Read over </a:t>
            </a:r>
            <a:endParaRPr>
              <a:solidFill>
                <a:schemeClr val="dk1"/>
              </a:solidFill>
            </a:endParaRPr>
          </a:p>
          <a:p>
            <a:pPr indent="0" lvl="0" marL="0" rtl="0" algn="l">
              <a:lnSpc>
                <a:spcPct val="115000"/>
              </a:lnSpc>
              <a:spcBef>
                <a:spcPts val="0"/>
              </a:spcBef>
              <a:spcAft>
                <a:spcPts val="0"/>
              </a:spcAft>
              <a:buNone/>
            </a:pPr>
            <a:r>
              <a:rPr lang="sv-SE"/>
              <a:t>If we look over this closely, we can identify states</a:t>
            </a:r>
            <a:endParaRPr/>
          </a:p>
          <a:p>
            <a:pPr indent="0" lvl="0" marL="0" rtl="0" algn="l">
              <a:lnSpc>
                <a:spcPct val="115000"/>
              </a:lnSpc>
              <a:spcBef>
                <a:spcPts val="0"/>
              </a:spcBef>
              <a:spcAft>
                <a:spcPts val="0"/>
              </a:spcAft>
              <a:buNone/>
            </a:pPr>
            <a:r>
              <a:rPr lang="sv-SE"/>
              <a:t>- no maintenance - nothing is going on right now</a:t>
            </a:r>
            <a:endParaRPr/>
          </a:p>
          <a:p>
            <a:pPr indent="0" lvl="0" marL="0" rtl="0" algn="l">
              <a:lnSpc>
                <a:spcPct val="115000"/>
              </a:lnSpc>
              <a:spcBef>
                <a:spcPts val="0"/>
              </a:spcBef>
              <a:spcAft>
                <a:spcPts val="0"/>
              </a:spcAft>
              <a:buNone/>
            </a:pPr>
            <a:r>
              <a:rPr lang="sv-SE"/>
              <a:t>- Request is made without warranty - we send out the total then, we wait for a response. If they don’t like it, we then return the item to them.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6e8cad7615_0_100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e8cad7615_0_10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sv-SE"/>
              <a:t>- Try repairing it at the station- If that fails (main)</a:t>
            </a:r>
            <a:endParaRPr/>
          </a:p>
          <a:p>
            <a:pPr indent="0" lvl="0" marL="0" rtl="0" algn="l">
              <a:lnSpc>
                <a:spcPct val="115000"/>
              </a:lnSpc>
              <a:spcBef>
                <a:spcPts val="0"/>
              </a:spcBef>
              <a:spcAft>
                <a:spcPts val="0"/>
              </a:spcAft>
              <a:buNone/>
            </a:pPr>
            <a:r>
              <a:rPr lang="sv-SE"/>
              <a:t>- wait- return</a:t>
            </a:r>
            <a:endParaRPr/>
          </a:p>
          <a:p>
            <a:pPr indent="0" lvl="0" marL="0" rtl="0" algn="l">
              <a:lnSpc>
                <a:spcPct val="115000"/>
              </a:lnSpc>
              <a:spcBef>
                <a:spcPts val="0"/>
              </a:spcBef>
              <a:spcAft>
                <a:spcPts val="0"/>
              </a:spcAft>
              <a:buNone/>
            </a:pPr>
            <a:r>
              <a:rPr lang="sv-SE"/>
              <a:t>This is open to some interpretation, obviously - but you should be sure to cover all states that the system can exhibit. Be as detailed as possible, but remember to restrict yourself to what the software can actually do - what info it tracks and can influence. The software can’t know, for instance, that a customer has shipped an item to it unless we explicitly note that the customer could do something like log a tracking number. The next step is to link up these states with all of the transitions that we can extract from this text. What does this look like?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6e8cad7615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e8cad7615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f1c5bec8a_0_3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bf1c5bec8a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Let’s do a second example, where we look at extracting a model from an existing class in the code. In this case, we have a system for a computer store. We sell various models of computer. We have a class that represents that model. It has class variables, including the model type and a set of hardware slots - where we assign a CPU, memory, etc. The methods of the class relate to setting the type of model, the contents of the slots, and checking whether the configuration selected for the slots is legal given the model we selected. We can also look at the class Slot, which has the variables Model, Component, and Required and methods relating to the links between this slot and its model and assigned component.</a:t>
            </a:r>
            <a:endParaRPr/>
          </a:p>
          <a:p>
            <a:pPr indent="0" lvl="0" marL="0" rtl="0" algn="l">
              <a:lnSpc>
                <a:spcPct val="115000"/>
              </a:lnSpc>
              <a:spcBef>
                <a:spcPts val="0"/>
              </a:spcBef>
              <a:spcAft>
                <a:spcPts val="0"/>
              </a:spcAft>
              <a:buNone/>
            </a:pPr>
            <a:r>
              <a:rPr lang="sv-SE"/>
              <a:t>Many classes, like these, have stateful behavior. The states are different configurations of those class variables. Again, we do NOT want to base this on specific variable values, like Model = AX75B, but on the modes of operation - how the class variables can influence the outcome of calling the methods. Then, the transitions between states are method calls, as those are what changes the values of the class variables - what changes the state. We can derive a model from the class and use that to help us create test cases, as that will suggest certain sequences of method calls based on the stateful behavior. This allows very thorough testing of particular impoertant classes.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bf1c5bec8a_0_3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bf1c5bec8a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To come up with a state machine representing a class, we need information about how that class behaves. What does it do? What services does it offer? What purpose does it serve? However, the design documents and - if done - the code are quite useful in this figuring out how to represent the states of a class. Let’s start with a class description from a design document for the class Slot (read over).</a:t>
            </a:r>
            <a:endParaRPr/>
          </a:p>
          <a:p>
            <a:pPr indent="0" lvl="0" marL="0" rtl="0" algn="l">
              <a:lnSpc>
                <a:spcPct val="115000"/>
              </a:lnSpc>
              <a:spcBef>
                <a:spcPts val="0"/>
              </a:spcBef>
              <a:spcAft>
                <a:spcPts val="0"/>
              </a:spcAft>
              <a:buNone/>
            </a:pPr>
            <a:r>
              <a:rPr lang="sv-SE"/>
              <a:t>We can figure states and transitions from this text. Look for descriptions of methods that behave differently, depending on the state of the object. LEt’s look at this. Any states you stand out? (click, IsBound)</a:t>
            </a:r>
            <a:endParaRPr/>
          </a:p>
          <a:p>
            <a:pPr indent="0" lvl="0" marL="0" rtl="0" algn="l">
              <a:lnSpc>
                <a:spcPct val="115000"/>
              </a:lnSpc>
              <a:spcBef>
                <a:spcPts val="0"/>
              </a:spcBef>
              <a:spcAft>
                <a:spcPts val="0"/>
              </a:spcAft>
              <a:buNone/>
            </a:pPr>
            <a:r>
              <a:rPr lang="sv-SE"/>
              <a:t>(incorporate adds a slot to a model. That slot can be empty or have a component. This implies a third state, which is a slot not attached to a model at all. So, three states, not part of a model, unbound - part of a model, but without a component-, and bound- part of a model, with a component)</a:t>
            </a:r>
            <a:endParaRPr/>
          </a:p>
          <a:p>
            <a:pPr indent="0" lvl="0" marL="0" rtl="0" algn="l">
              <a:lnSpc>
                <a:spcPct val="115000"/>
              </a:lnSpc>
              <a:spcBef>
                <a:spcPts val="0"/>
              </a:spcBef>
              <a:spcAft>
                <a:spcPts val="0"/>
              </a:spcAft>
              <a:buNone/>
            </a:pPr>
            <a:r>
              <a:rPr lang="sv-SE"/>
              <a:t>Now, we need transitions as well - how does that state change? through the methods. How do these methods cause state changes? (discuss)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f1c5bec8a_0_4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f1c5bec8a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Be careful (1). For instance, if you have an integer count, you might just have zero and nonzero as states representing that count, not a state for each possible value. Some abstraction is necessary. </a:t>
            </a:r>
            <a:endParaRPr/>
          </a:p>
          <a:p>
            <a:pPr indent="0" lvl="0" marL="0" rtl="0" algn="l">
              <a:lnSpc>
                <a:spcPct val="115000"/>
              </a:lnSpc>
              <a:spcBef>
                <a:spcPts val="0"/>
              </a:spcBef>
              <a:spcAft>
                <a:spcPts val="0"/>
              </a:spcAft>
              <a:buNone/>
            </a:pPr>
            <a:r>
              <a:rPr lang="sv-SE"/>
              <a:t>(3)</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f1c5bec8a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f1c5bec8a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What do you think the states should be? Remember - keep it simple (discuss)</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f1c5bec8a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f1c5bec8a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What do you think the states should be? Remember - keep it simple (discuss)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e8cad7615_0_5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8cad7615_0_5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One of the key principles of all computer science disciplines is that of abstraction -</a:t>
            </a:r>
            <a:r>
              <a:rPr lang="sv-SE"/>
              <a:t>simplify a problem by identifying and focusing on important aspects while ignoring all other details. </a:t>
            </a:r>
            <a:r>
              <a:rPr lang="sv-SE"/>
              <a:t>This idea has been the key to solving many, many, MANY computing problems over the years. Start cutting away at unnecessary complexity. Find a simpler, related problem to solve, figure it out, then see if your solution holds on the big problem. We often want to answer questions about the software we build - that’s the key to verification, asking questions of the software and using the answers to address that big question of “is it working correctly”  But, the real software is big, and scary, and complex. There are a lot of details that are not going to be relevant to the exact question you want to answer. If we can extract an abstract view of the software - a model only containing details needed - we can perform a lot of different analyses that we can’t perform on the real software. </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f1c5bec8a_0_10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bf1c5bec8a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f1c5bec8a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f1c5bec8a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we also need transitions and an inital state. </a:t>
            </a:r>
            <a:endParaRPr>
              <a:solidFill>
                <a:schemeClr val="dk1"/>
              </a:solidFill>
            </a:endParaRPr>
          </a:p>
          <a:p>
            <a:pPr indent="0" lvl="0" marL="0" rtl="0" algn="l">
              <a:spcBef>
                <a:spcPts val="0"/>
              </a:spcBef>
              <a:spcAft>
                <a:spcPts val="0"/>
              </a:spcAft>
              <a:buNone/>
            </a:pPr>
            <a:r>
              <a:rPr lang="sv-SE">
                <a:solidFill>
                  <a:schemeClr val="dk1"/>
                </a:solidFill>
              </a:rPr>
              <a:t>- Initial state - what happens when we call constructor - is that we have no model.</a:t>
            </a:r>
            <a:endParaRPr>
              <a:solidFill>
                <a:schemeClr val="dk1"/>
              </a:solidFill>
            </a:endParaRPr>
          </a:p>
          <a:p>
            <a:pPr indent="0" lvl="0" marL="0" rtl="0" algn="l">
              <a:spcBef>
                <a:spcPts val="0"/>
              </a:spcBef>
              <a:spcAft>
                <a:spcPts val="0"/>
              </a:spcAft>
              <a:buNone/>
            </a:pPr>
            <a:r>
              <a:rPr lang="sv-SE">
                <a:solidFill>
                  <a:schemeClr val="dk1"/>
                </a:solidFill>
              </a:rPr>
              <a:t>- Now, What gets out of the NoModel state? We need to start making choices.</a:t>
            </a:r>
            <a:endParaRPr>
              <a:solidFill>
                <a:schemeClr val="dk1"/>
              </a:solidFill>
            </a:endParaRPr>
          </a:p>
          <a:p>
            <a:pPr indent="0" lvl="0" marL="0" rtl="0" algn="l">
              <a:spcBef>
                <a:spcPts val="0"/>
              </a:spcBef>
              <a:spcAft>
                <a:spcPts val="0"/>
              </a:spcAft>
              <a:buNone/>
            </a:pPr>
            <a:r>
              <a:rPr lang="sv-SE">
                <a:solidFill>
                  <a:schemeClr val="dk1"/>
                </a:solidFill>
              </a:rPr>
              <a:t>- Great. Now, what can we do while configuring? Well, we could go back to No Model Selected.</a:t>
            </a:r>
            <a:endParaRPr>
              <a:solidFill>
                <a:schemeClr val="dk1"/>
              </a:solidFill>
            </a:endParaRPr>
          </a:p>
          <a:p>
            <a:pPr indent="0" lvl="0" marL="0" rtl="0" algn="l">
              <a:spcBef>
                <a:spcPts val="0"/>
              </a:spcBef>
              <a:spcAft>
                <a:spcPts val="0"/>
              </a:spcAft>
              <a:buNone/>
            </a:pPr>
            <a:r>
              <a:rPr lang="sv-SE">
                <a:solidFill>
                  <a:schemeClr val="dk1"/>
                </a:solidFill>
              </a:rPr>
              <a:t>- We can also make changes to the configuration that don’t take us anywhere - remove a component, add a component.</a:t>
            </a:r>
            <a:endParaRPr>
              <a:solidFill>
                <a:schemeClr val="dk1"/>
              </a:solidFill>
            </a:endParaRPr>
          </a:p>
          <a:p>
            <a:pPr indent="0" lvl="0" marL="0" rtl="0" algn="l">
              <a:spcBef>
                <a:spcPts val="0"/>
              </a:spcBef>
              <a:spcAft>
                <a:spcPts val="0"/>
              </a:spcAft>
              <a:buNone/>
            </a:pPr>
            <a:r>
              <a:rPr lang="sv-SE">
                <a:solidFill>
                  <a:schemeClr val="dk1"/>
                </a:solidFill>
              </a:rPr>
              <a:t>- How do we get to a legal configuration? We call the isLegalConfiguration method. Now, there are two possible results depending on our choices.</a:t>
            </a:r>
            <a:endParaRPr>
              <a:solidFill>
                <a:schemeClr val="dk1"/>
              </a:solidFill>
            </a:endParaRPr>
          </a:p>
          <a:p>
            <a:pPr indent="0" lvl="0" marL="0" rtl="0" algn="l">
              <a:spcBef>
                <a:spcPts val="0"/>
              </a:spcBef>
              <a:spcAft>
                <a:spcPts val="0"/>
              </a:spcAft>
              <a:buNone/>
            </a:pPr>
            <a:r>
              <a:rPr lang="sv-SE">
                <a:solidFill>
                  <a:schemeClr val="dk1"/>
                </a:solidFill>
              </a:rPr>
              <a:t>- Now, can we do anything once we are legal? Sure - we could deselect model (point), we could add another component, we could remove a component. Now, we would need to make another legality check.</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6e8cad7615_0_10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e8cad7615_0_10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This software controls the entire system described above. When designing your state machine, model the state from the perspective of the software - that is, what the software is aware of, and what it can control (e.g., states like “lock revealed” or “candle removed”, and not “Dracula in the room”).</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6e8cad7615_0_10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e8cad7615_0_10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walk through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f1c5bec8a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f1c5bec8a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71" name="Google Shape;471;gbf1c5bec8a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655e0d84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655e0d84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78" name="Google Shape;478;g11655e0d841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6e8cad7615_0_17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6e8cad7615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6e8cad7615_0_1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e8cad7615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Several coverage metrics based on covering the structure of the state machine. The first is, of course, - state coverage.the natural analog to statement coverage - </a:t>
            </a:r>
            <a:r>
              <a:rPr lang="sv-SE"/>
              <a:t>the idea that we must visit each state at least once</a:t>
            </a:r>
            <a:endParaRPr>
              <a:solidFill>
                <a:schemeClr val="dk1"/>
              </a:solidFill>
            </a:endParaRPr>
          </a:p>
          <a:p>
            <a:pPr indent="0" lvl="0" marL="0" rtl="0" algn="l">
              <a:spcBef>
                <a:spcPts val="600"/>
              </a:spcBef>
              <a:spcAft>
                <a:spcPts val="0"/>
              </a:spcAft>
              <a:buClr>
                <a:schemeClr val="dk1"/>
              </a:buClr>
              <a:buSzPts val="1100"/>
              <a:buFont typeface="Arial"/>
              <a:buNone/>
            </a:pPr>
            <a:r>
              <a:rPr lang="sv-SE">
                <a:solidFill>
                  <a:schemeClr val="dk1"/>
                </a:solidFill>
              </a:rPr>
              <a:t>(3-4) transitions - that’s when input comes in, the next state is decided, and output is released - and (rest)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6e8cad7615_0_1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6e8cad7615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A transition from state S-T on event i means that “if the system is in state S and sees event i, then after reacting to it, the system will be in state T.</a:t>
            </a:r>
            <a:endParaRPr/>
          </a:p>
          <a:p>
            <a:pPr indent="0" lvl="0" marL="0" rtl="0" algn="l">
              <a:lnSpc>
                <a:spcPct val="115000"/>
              </a:lnSpc>
              <a:spcBef>
                <a:spcPts val="0"/>
              </a:spcBef>
              <a:spcAft>
                <a:spcPts val="0"/>
              </a:spcAft>
              <a:buNone/>
            </a:pPr>
            <a:r>
              <a:rPr lang="sv-SE"/>
              <a:t>State S is a precondition, T is the postcondition, and I is the input. If this input arrives and we are in S, we should be in T once the transition is over</a:t>
            </a:r>
            <a:endParaRPr/>
          </a:p>
          <a:p>
            <a:pPr indent="0" lvl="0" marL="0" rtl="0" algn="l">
              <a:lnSpc>
                <a:spcPct val="115000"/>
              </a:lnSpc>
              <a:spcBef>
                <a:spcPts val="0"/>
              </a:spcBef>
              <a:spcAft>
                <a:spcPts val="0"/>
              </a:spcAft>
              <a:buNone/>
            </a:pPr>
            <a:r>
              <a:rPr lang="sv-SE"/>
              <a:t>(3), and each should be checked. What this does is exercise the stateful behavior of the software in different ways, and may reveal faults where an action leaves us in the wrong state. Transition coverage simply requires that (4-5). This subsumes state coverage</a:t>
            </a:r>
            <a:endParaRPr/>
          </a:p>
          <a:p>
            <a:pPr indent="0" lvl="0" marL="0" rtl="0" algn="l">
              <a:lnSpc>
                <a:spcPct val="115000"/>
              </a:lnSpc>
              <a:spcBef>
                <a:spcPts val="0"/>
              </a:spcBef>
              <a:spcAft>
                <a:spcPts val="0"/>
              </a:spcAft>
              <a:buNone/>
            </a:pPr>
            <a:r>
              <a:rPr lang="sv-SE"/>
              <a:t>if we’ve covered all transitions, we’ve obviously hit each state.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6e8cad7615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6e8cad7615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t>
            </a:r>
            <a:r>
              <a:rPr lang="sv-SE"/>
              <a:t>1</a:t>
            </a:r>
            <a:r>
              <a:rPr lang="sv-SE">
                <a:solidFill>
                  <a:schemeClr val="dk1"/>
                </a:solidFill>
              </a:rPr>
              <a:t>) - final - states that we cannot transition out of after reaching them (rest of 2). However, like with code coverage, this often isn’t a good idea. It’s better to have a larger number of small tests so you can examine problems in isolation if they crop up. It makes sense to break the FSM into sections and cover those, tracking what needs to be covered. (3</a:t>
            </a:r>
            <a:r>
              <a:rPr lang="sv-SE"/>
              <a:t>)</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e8cad7615_0_2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e8cad7615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it takes the system and throws away all details except those explicitly needed for an analysis of interest. </a:t>
            </a:r>
            <a:r>
              <a:rPr lang="sv-SE">
                <a:solidFill>
                  <a:schemeClr val="dk1"/>
                </a:solidFill>
              </a:rPr>
              <a:t>As long as the model still reflects the real program, </a:t>
            </a:r>
            <a:r>
              <a:rPr lang="sv-SE"/>
              <a:t>By abstracting unnecessary details, powerful analyses can be performed.</a:t>
            </a:r>
            <a:endParaRPr/>
          </a:p>
          <a:p>
            <a:pPr indent="0" lvl="0" marL="0" rtl="0" algn="l">
              <a:lnSpc>
                <a:spcPct val="115000"/>
              </a:lnSpc>
              <a:spcBef>
                <a:spcPts val="0"/>
              </a:spcBef>
              <a:spcAft>
                <a:spcPts val="0"/>
              </a:spcAft>
              <a:buNone/>
            </a:pPr>
            <a:r>
              <a:rPr lang="sv-SE"/>
              <a:t>Models can be (3). We’ve already talked about two models - (4-5), and today we will talk about state machines - which are models that show a simplified view of program behavior, abstracting specific input into simple events and showing how they change - broadly - the internal state of the software</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0c3bf2a0d8_3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0c3bf2a0d8_3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(click to show each path)</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bf1c5bec8a_0_21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bf1c5bec8a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Again, we could easilt do this in one test case, but it’s nice to split it up a little to look at different scenarios. Here, I chose to split into three. First, we focus on the transitions in the NoComponentBound state (click), incorporate slot into a model, then try unbind and isBound. both should have no effect here on the state, but you’ll get a different outcome than if you call those in the component bound state. Second (click) - we focus on binding a component and making sure it is bound. Third (click), bind and unbind, then make sure it is no longer bound.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bf1c5bec8a_0_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bf1c5bec8a_0_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Now,again  you could cover th</a:t>
            </a:r>
            <a:r>
              <a:rPr lang="sv-SE"/>
              <a:t>e transitions</a:t>
            </a:r>
            <a:r>
              <a:rPr lang="sv-SE">
                <a:solidFill>
                  <a:schemeClr val="dk1"/>
                </a:solidFill>
              </a:rPr>
              <a:t> with one big test case. I don’t recommend that. Instead, you should focus on smaller test cases designed around one thing at a time. </a:t>
            </a:r>
            <a:r>
              <a:rPr lang="sv-SE"/>
              <a:t>Here’s w</a:t>
            </a:r>
            <a:r>
              <a:rPr lang="sv-SE">
                <a:solidFill>
                  <a:schemeClr val="dk1"/>
                </a:solidFill>
              </a:rPr>
              <a:t>e’ll focus on certain method calls and try them out in each state. Th</a:t>
            </a:r>
            <a:r>
              <a:rPr lang="sv-SE"/>
              <a:t>is will cover the transitions and states.</a:t>
            </a:r>
            <a:endParaRPr>
              <a:solidFill>
                <a:schemeClr val="dk1"/>
              </a:solidFill>
            </a:endParaRPr>
          </a:p>
          <a:p>
            <a:pPr indent="0" lvl="0" marL="0" rtl="0" algn="l">
              <a:spcBef>
                <a:spcPts val="0"/>
              </a:spcBef>
              <a:spcAft>
                <a:spcPts val="0"/>
              </a:spcAft>
              <a:buNone/>
            </a:pPr>
            <a:r>
              <a:rPr lang="sv-SE">
                <a:solidFill>
                  <a:schemeClr val="dk1"/>
                </a:solidFill>
              </a:rPr>
              <a:t>1 - focused on select and deselect</a:t>
            </a:r>
            <a:endParaRPr>
              <a:solidFill>
                <a:schemeClr val="dk1"/>
              </a:solidFill>
            </a:endParaRPr>
          </a:p>
          <a:p>
            <a:pPr indent="0" lvl="0" marL="0" rtl="0" algn="l">
              <a:spcBef>
                <a:spcPts val="0"/>
              </a:spcBef>
              <a:spcAft>
                <a:spcPts val="0"/>
              </a:spcAft>
              <a:buNone/>
            </a:pPr>
            <a:r>
              <a:rPr lang="sv-SE">
                <a:solidFill>
                  <a:schemeClr val="dk1"/>
                </a:solidFill>
              </a:rPr>
              <a:t>2 - focus on add and remove components</a:t>
            </a:r>
            <a:endParaRPr>
              <a:solidFill>
                <a:schemeClr val="dk1"/>
              </a:solidFill>
            </a:endParaRPr>
          </a:p>
          <a:p>
            <a:pPr indent="0" lvl="0" marL="0" rtl="0" algn="l">
              <a:spcBef>
                <a:spcPts val="0"/>
              </a:spcBef>
              <a:spcAft>
                <a:spcPts val="0"/>
              </a:spcAft>
              <a:buNone/>
            </a:pPr>
            <a:r>
              <a:rPr lang="sv-SE">
                <a:solidFill>
                  <a:schemeClr val="dk1"/>
                </a:solidFill>
              </a:rPr>
              <a:t>Might want to break these down a little more, but you get the idea.</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6e8cad7615_0_14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6e8cad7615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Transition coverage is based on assumption that transitions out of a state are independent of transitions into a state. Basically, that all transitions are independent. That is not always true, and some state machines have a history sensitivity where the transitions available depend on the history of previous actions - aka: the path we took to get to this point. </a:t>
            </a:r>
            <a:endParaRPr/>
          </a:p>
          <a:p>
            <a:pPr indent="0" lvl="0" marL="0" rtl="0" algn="l">
              <a:lnSpc>
                <a:spcPct val="115000"/>
              </a:lnSpc>
              <a:spcBef>
                <a:spcPts val="0"/>
              </a:spcBef>
              <a:spcAft>
                <a:spcPts val="0"/>
              </a:spcAft>
              <a:buNone/>
            </a:pPr>
            <a:r>
              <a:rPr lang="sv-SE"/>
              <a:t>If we’re in a state and deciding what to transition to next, we might need information on the path taken to that point to know we’ve made the right selection.</a:t>
            </a:r>
            <a:endParaRPr/>
          </a:p>
          <a:p>
            <a:pPr indent="0" lvl="0" marL="0" rtl="0" algn="l">
              <a:lnSpc>
                <a:spcPct val="115000"/>
              </a:lnSpc>
              <a:spcBef>
                <a:spcPts val="0"/>
              </a:spcBef>
              <a:spcAft>
                <a:spcPts val="0"/>
              </a:spcAft>
              <a:buNone/>
            </a:pPr>
            <a:r>
              <a:rPr lang="sv-SE"/>
              <a:t>Go back to maintenacne example - take the “wait for component” state. Once we’re in that state, we can transition to any of the repair states. Which one do we take? There is actually an order -A,B,C that must be followed. We need to take a particular path. We need that path history to know that we made the right choice. There are some path-based coverage metrics that can cope with history sensitivity. That require we take certain important paths, and that can reveal faults missed by the simpler criteria.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6e8cad7615_0_14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6e8cad7615_0_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(1-2). This deals with the looping issue that makes path coverage impossible. We remove cycles from paths. We need to visit all states without looping through cycles forever, as you would have to in full path coverage. - maybe draw simple example on the board</a:t>
            </a:r>
            <a:endParaRPr/>
          </a:p>
          <a:p>
            <a:pPr indent="0" lvl="0" marL="0" rtl="0" algn="l">
              <a:lnSpc>
                <a:spcPct val="115000"/>
              </a:lnSpc>
              <a:spcBef>
                <a:spcPts val="0"/>
              </a:spcBef>
              <a:spcAft>
                <a:spcPts val="0"/>
              </a:spcAft>
              <a:buNone/>
            </a:pPr>
            <a:r>
              <a:rPr lang="sv-SE"/>
              <a:t>(3-4)</a:t>
            </a:r>
            <a:endParaRPr/>
          </a:p>
          <a:p>
            <a:pPr indent="0" lvl="0" marL="0" rtl="0" algn="l">
              <a:lnSpc>
                <a:spcPct val="115000"/>
              </a:lnSpc>
              <a:spcBef>
                <a:spcPts val="0"/>
              </a:spcBef>
              <a:spcAft>
                <a:spcPts val="0"/>
              </a:spcAft>
              <a:buNone/>
            </a:pPr>
            <a:r>
              <a:rPr lang="sv-SE"/>
              <a:t>(5-6)</a:t>
            </a:r>
            <a:endParaRPr/>
          </a:p>
          <a:p>
            <a:pPr indent="0" lvl="0" marL="0" rtl="0" algn="l">
              <a:lnSpc>
                <a:spcPct val="115000"/>
              </a:lnSpc>
              <a:spcBef>
                <a:spcPts val="0"/>
              </a:spcBef>
              <a:spcAft>
                <a:spcPts val="0"/>
              </a:spcAft>
              <a:buNone/>
            </a:pPr>
            <a:r>
              <a:rPr lang="sv-SE"/>
              <a:t>Even without looping, the number of paths can be exponentially high, so these are often impractical, but can be very powerful if they can be satisfied.</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6e8cad7615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6e8cad7615_0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r>
              <a:rPr lang="sv-SE"/>
              <a:t> </a:t>
            </a:r>
            <a:r>
              <a:rPr lang="sv-SE">
                <a:solidFill>
                  <a:schemeClr val="dk1"/>
                </a:solidFill>
              </a:rPr>
              <a:t>Remember - each state at most once. If you have to return to a previous state, you can end the path.</a:t>
            </a:r>
            <a:endParaRPr>
              <a:solidFill>
                <a:schemeClr val="dk1"/>
              </a:solidFill>
            </a:endParaRPr>
          </a:p>
          <a:p>
            <a:pPr indent="0" lvl="0" marL="0" rtl="0" algn="l">
              <a:spcBef>
                <a:spcPts val="0"/>
              </a:spcBef>
              <a:spcAft>
                <a:spcPts val="0"/>
              </a:spcAft>
              <a:buNone/>
            </a:pPr>
            <a:r>
              <a:rPr lang="sv-SE">
                <a:solidFill>
                  <a:schemeClr val="dk1"/>
                </a:solidFill>
              </a:rPr>
              <a:t>(</a:t>
            </a:r>
            <a:r>
              <a:rPr lang="sv-SE"/>
              <a:t>7</a:t>
            </a:r>
            <a:r>
              <a:rPr lang="sv-SE">
                <a:solidFill>
                  <a:schemeClr val="dk1"/>
                </a:solidFill>
              </a:rPr>
              <a:t> clicks). I am not going to go over tests for every one, but this should give the idea. Each path that does  not touch a state previouslt hit in that path must be covered. This gives a stopping criterion on subpaths, so that you do not loop forever, as you could in this case.</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6e8cad7615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6e8cad7615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(1-2). </a:t>
            </a:r>
            <a:r>
              <a:rPr lang="sv-SE"/>
              <a:t>Here is a loop</a:t>
            </a:r>
            <a:endParaRPr>
              <a:solidFill>
                <a:schemeClr val="dk1"/>
              </a:solidFill>
            </a:endParaRPr>
          </a:p>
          <a:p>
            <a:pPr indent="0" lvl="0" marL="0" rtl="0" algn="l">
              <a:spcBef>
                <a:spcPts val="0"/>
              </a:spcBef>
              <a:spcAft>
                <a:spcPts val="0"/>
              </a:spcAft>
              <a:buNone/>
            </a:pPr>
            <a:r>
              <a:rPr lang="sv-SE"/>
              <a:t>This is just like in loop coverage in code coverage. We want to make sure here that if we exercise a loop N times, it always leads to the same sequence of  states</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6e8cad7615_0_18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6e8cad7615_0_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1655e0d841_0_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1655e0d841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Sample test case, explain, annotate path</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1655e0d841_0_1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1655e0d841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(work together - annotate screen) ask for one input at a time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56d0af46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56d0af46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control flow diagram is a model. It contains information on how control is routed through a segment of code. It omits everything else. We don’t care what variables are being defined, how they are calculated. We only care about these branching points and how they are connected. We model these directed paths, and use that information for analyses and for test creation.</a:t>
            </a:r>
            <a:endParaRPr/>
          </a:p>
        </p:txBody>
      </p:sp>
      <p:sp>
        <p:nvSpPr>
          <p:cNvPr id="111" name="Google Shape;111;g2b56d0af46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6e8cad7615_0_18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6e8cad7615_0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over)(3 clicks). Pretty simple.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1655e0d841_0_2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1655e0d841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(work together - annotate screen)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6e8cad7615_0_19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6e8cad7615_0_1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Transition coverage is a little more complicated.</a:t>
            </a:r>
            <a:endParaRPr/>
          </a:p>
          <a:p>
            <a:pPr indent="0" lvl="0" marL="0" rtl="0" algn="l">
              <a:lnSpc>
                <a:spcPct val="115000"/>
              </a:lnSpc>
              <a:spcBef>
                <a:spcPts val="0"/>
              </a:spcBef>
              <a:spcAft>
                <a:spcPts val="0"/>
              </a:spcAft>
              <a:buNone/>
            </a:pPr>
            <a:r>
              <a:rPr lang="sv-SE"/>
              <a:t>Start by expanding the first test (9 clicks)</a:t>
            </a:r>
            <a:endParaRPr/>
          </a:p>
          <a:p>
            <a:pPr indent="0" lvl="0" marL="0" rtl="0" algn="l">
              <a:lnSpc>
                <a:spcPct val="115000"/>
              </a:lnSpc>
              <a:spcBef>
                <a:spcPts val="0"/>
              </a:spcBef>
              <a:spcAft>
                <a:spcPts val="0"/>
              </a:spcAft>
              <a:buNone/>
            </a:pPr>
            <a:r>
              <a:rPr lang="sv-SE"/>
              <a:t>Just leaves one transition. For that, we need a second test because it is a transition out of the initial state, and there is no way back to the original state.</a:t>
            </a:r>
            <a:endParaRPr/>
          </a:p>
          <a:p>
            <a:pPr indent="0" lvl="0" marL="0" rtl="0" algn="l">
              <a:lnSpc>
                <a:spcPct val="115000"/>
              </a:lnSpc>
              <a:spcBef>
                <a:spcPts val="0"/>
              </a:spcBef>
              <a:spcAft>
                <a:spcPts val="0"/>
              </a:spcAft>
              <a:buNone/>
            </a:pPr>
            <a:r>
              <a:rPr lang="sv-SE"/>
              <a:t>Not the only suite, not even the best suite. That first test is really long and may be hard to understand. May want to distribute this out over both.</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6e8cad7615_0_4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6e8cad7615_0_4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2" name="Google Shape;8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56d0af469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56d0af469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can lay data flow information over a control flow diagram, or model data flow in alone. This is also a form of model where we look at paths where variables are defined and those definitions are used. We can perform analyses and create tests based on this information more effectively because we omit </a:t>
            </a:r>
            <a:r>
              <a:rPr lang="sv-SE"/>
              <a:t>anything</a:t>
            </a:r>
            <a:r>
              <a:rPr lang="sv-SE"/>
              <a:t> not relevant here to data flow between statements. This is another model</a:t>
            </a:r>
            <a:endParaRPr/>
          </a:p>
        </p:txBody>
      </p:sp>
      <p:sp>
        <p:nvSpPr>
          <p:cNvPr id="128" name="Google Shape;128;g2b56d0af469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f1c5bec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f1c5bec8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You’ve probably heard the term model-driven development before. This is where we use state machine models in particular, but sometimes other models as well, to assist in different aspects of development, including testing.State machine models are often crerated during requirements analysis. They are used to improve the requirements by analyzing the model for inconsistencies, incomplete elements, and by using verification techniques to check whether the models meet certain properties - that’ll be the focus of next class. If they meet those properties, and if the program itself follows the same interpretation of the requirements, then we are more likely to produce a correct program as well. Once the model and requirements are strong and consistent, we can use models to support aspects of development. In embedded systems development, like at Volvo locally, they will develop the model first and then generate C code from the model directly that can be flashed to the device. For testing purposes, we can also use the model to derive test cases. Those test cases can then be applied to the real program, and we can see if we get the same results. If the model and program disagree, there is likely a fault. We can even derive a model from stateful behavior in the code - like classes where the class variables determine the outcome of functionality - and create tests based on that behavior as well. </a:t>
            </a:r>
            <a:endParaRPr/>
          </a:p>
        </p:txBody>
      </p:sp>
      <p:sp>
        <p:nvSpPr>
          <p:cNvPr id="146" name="Google Shape;146;gbf1c5bec8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6e8cad7615_0_4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e8cad7615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They take types of functionality that we know we will create and let us reason purely in terms of that functionality and ignore many of the irrelevance aspects of the software like the rest of the system and what’s happening in it, or external systems, or in the environment. In a way, they provide structure to the requirements. Just as source code has structure, and structural coverage can let us use the structure of the code as a way to create test cases, we can also exploit the structure of a model in order to derive rerquirements-based tests for a class or system. Coverage criteria over models identify important paths through the structure of functionality - sequences of steps we might take to complete an action, to perform the functionality in different ways or to get different outcomes. These tests are a potentially rich way to assess whether the final code meets the requirements and results in the correct functionality with hte right seiquence of events.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e8cad7615_0_9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8cad7615_0_9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61" name="Google Shape;161;g6e8cad7615_0_9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png"/><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13: Model-Based Testing</a:t>
            </a:r>
            <a:endParaRPr/>
          </a:p>
        </p:txBody>
      </p:sp>
      <p:sp>
        <p:nvSpPr>
          <p:cNvPr id="86" name="Google Shape;86;p15"/>
          <p:cNvSpPr txBox="1"/>
          <p:nvPr>
            <p:ph idx="2" type="body"/>
          </p:nvPr>
        </p:nvSpPr>
        <p:spPr>
          <a:xfrm>
            <a:off x="406439" y="2734594"/>
            <a:ext cx="5005500" cy="42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26,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Machines</a:t>
            </a:r>
            <a:endParaRPr/>
          </a:p>
        </p:txBody>
      </p:sp>
      <p:sp>
        <p:nvSpPr>
          <p:cNvPr id="170" name="Google Shape;170;p24"/>
          <p:cNvSpPr txBox="1"/>
          <p:nvPr>
            <p:ph idx="1" type="body"/>
          </p:nvPr>
        </p:nvSpPr>
        <p:spPr>
          <a:xfrm>
            <a:off x="468900" y="1205175"/>
            <a:ext cx="8217900" cy="3557400"/>
          </a:xfrm>
          <a:prstGeom prst="rect">
            <a:avLst/>
          </a:prstGeom>
        </p:spPr>
        <p:txBody>
          <a:bodyPr anchorCtr="0" anchor="t" bIns="45700" lIns="91425" spcFirstLastPara="1" rIns="91425" wrap="square" tIns="45700">
            <a:noAutofit/>
          </a:bodyPr>
          <a:lstStyle/>
          <a:p>
            <a:pPr indent="-393700" lvl="0" marL="457200" rtl="0" algn="l">
              <a:spcBef>
                <a:spcPts val="500"/>
              </a:spcBef>
              <a:spcAft>
                <a:spcPts val="0"/>
              </a:spcAft>
              <a:buSzPts val="2600"/>
              <a:buChar char="•"/>
            </a:pPr>
            <a:r>
              <a:rPr lang="sv-SE"/>
              <a:t>The state of the real software is the current values assigned to all variables/current status of system.</a:t>
            </a:r>
            <a:endParaRPr/>
          </a:p>
          <a:p>
            <a:pPr indent="-368300" lvl="1" marL="914400" rtl="0" algn="l">
              <a:spcBef>
                <a:spcPts val="500"/>
              </a:spcBef>
              <a:spcAft>
                <a:spcPts val="0"/>
              </a:spcAft>
              <a:buSzPts val="2200"/>
              <a:buChar char="•"/>
            </a:pPr>
            <a:r>
              <a:rPr lang="sv-SE"/>
              <a:t>Set of all possible</a:t>
            </a:r>
            <a:r>
              <a:rPr b="1" lang="sv-SE"/>
              <a:t> </a:t>
            </a:r>
            <a:r>
              <a:rPr b="1" lang="sv-SE">
                <a:solidFill>
                  <a:schemeClr val="accent3"/>
                </a:solidFill>
              </a:rPr>
              <a:t>real</a:t>
            </a:r>
            <a:r>
              <a:rPr b="1" lang="sv-SE"/>
              <a:t> </a:t>
            </a:r>
            <a:r>
              <a:rPr lang="sv-SE"/>
              <a:t>behaviors is often infinite.</a:t>
            </a:r>
            <a:endParaRPr/>
          </a:p>
          <a:p>
            <a:pPr indent="-368300" lvl="1" marL="914400" rtl="0" algn="l">
              <a:spcBef>
                <a:spcPts val="500"/>
              </a:spcBef>
              <a:spcAft>
                <a:spcPts val="0"/>
              </a:spcAft>
              <a:buSzPts val="2200"/>
              <a:buChar char="•"/>
            </a:pPr>
            <a:r>
              <a:rPr lang="sv-SE"/>
              <a:t>Called the “</a:t>
            </a:r>
            <a:r>
              <a:rPr b="1" lang="sv-SE">
                <a:solidFill>
                  <a:schemeClr val="accent3"/>
                </a:solidFill>
              </a:rPr>
              <a:t>state space</a:t>
            </a:r>
            <a:r>
              <a:rPr lang="sv-SE"/>
              <a:t>” of the program.</a:t>
            </a:r>
            <a:endParaRPr/>
          </a:p>
          <a:p>
            <a:pPr indent="-393700" lvl="0" marL="457200" rtl="0" algn="l">
              <a:spcBef>
                <a:spcPts val="1000"/>
              </a:spcBef>
              <a:spcAft>
                <a:spcPts val="0"/>
              </a:spcAft>
              <a:buClr>
                <a:schemeClr val="accent3"/>
              </a:buClr>
              <a:buSzPts val="2600"/>
              <a:buChar char="•"/>
            </a:pPr>
            <a:r>
              <a:rPr b="1" lang="sv-SE">
                <a:solidFill>
                  <a:schemeClr val="accent3"/>
                </a:solidFill>
              </a:rPr>
              <a:t>Models simplify a “function” or a class into a finite set of states.</a:t>
            </a:r>
            <a:endParaRPr b="1">
              <a:solidFill>
                <a:schemeClr val="accent3"/>
              </a:solidFill>
            </a:endParaRPr>
          </a:p>
          <a:p>
            <a:pPr indent="-368300" lvl="1" marL="914400" rtl="0" algn="l">
              <a:spcBef>
                <a:spcPts val="500"/>
              </a:spcBef>
              <a:spcAft>
                <a:spcPts val="0"/>
              </a:spcAft>
              <a:buSzPts val="2200"/>
              <a:buChar char="•"/>
            </a:pPr>
            <a:r>
              <a:rPr lang="sv-SE"/>
              <a:t>Each state is a simple description, limited set of variables</a:t>
            </a:r>
            <a:endParaRPr/>
          </a:p>
          <a:p>
            <a:pPr indent="-368300" lvl="1" marL="914400" rtl="0" algn="l">
              <a:spcBef>
                <a:spcPts val="500"/>
              </a:spcBef>
              <a:spcAft>
                <a:spcPts val="0"/>
              </a:spcAft>
              <a:buSzPts val="2200"/>
              <a:buChar char="•"/>
            </a:pPr>
            <a:r>
              <a:rPr lang="sv-SE"/>
              <a:t>Execution modeled as </a:t>
            </a:r>
            <a:r>
              <a:rPr b="1" lang="sv-SE">
                <a:solidFill>
                  <a:schemeClr val="accent3"/>
                </a:solidFill>
              </a:rPr>
              <a:t>transitions between states caused by actions</a:t>
            </a:r>
            <a:r>
              <a:rPr lang="sv-SE"/>
              <a:t>.</a:t>
            </a:r>
            <a:endParaRPr/>
          </a:p>
        </p:txBody>
      </p:sp>
      <p:sp>
        <p:nvSpPr>
          <p:cNvPr id="171" name="Google Shape;171;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Machines</a:t>
            </a:r>
            <a:endParaRPr/>
          </a:p>
        </p:txBody>
      </p:sp>
      <p:sp>
        <p:nvSpPr>
          <p:cNvPr id="177" name="Google Shape;177;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Nodes represent states</a:t>
            </a:r>
            <a:endParaRPr sz="2400"/>
          </a:p>
          <a:p>
            <a:pPr indent="-355600" lvl="1" marL="914400" marR="0" rtl="0" algn="l">
              <a:lnSpc>
                <a:spcPct val="100000"/>
              </a:lnSpc>
              <a:spcBef>
                <a:spcPts val="0"/>
              </a:spcBef>
              <a:spcAft>
                <a:spcPts val="0"/>
              </a:spcAft>
              <a:buSzPts val="2000"/>
              <a:buChar char="•"/>
            </a:pPr>
            <a:r>
              <a:rPr lang="sv-SE" sz="2000"/>
              <a:t>Abstract description of the current </a:t>
            </a:r>
            <a:br>
              <a:rPr lang="sv-SE" sz="2000"/>
            </a:br>
            <a:r>
              <a:rPr lang="sv-SE" sz="2000"/>
              <a:t>value of an entity’s attributes. </a:t>
            </a:r>
            <a:endParaRPr sz="2000"/>
          </a:p>
          <a:p>
            <a:pPr indent="-381000" lvl="0" marL="457200" marR="0" rtl="0" algn="l">
              <a:lnSpc>
                <a:spcPct val="100000"/>
              </a:lnSpc>
              <a:spcBef>
                <a:spcPts val="0"/>
              </a:spcBef>
              <a:spcAft>
                <a:spcPts val="0"/>
              </a:spcAft>
              <a:buSzPts val="2400"/>
              <a:buChar char="•"/>
            </a:pPr>
            <a:r>
              <a:rPr lang="sv-SE" sz="2400"/>
              <a:t>Edges represent transitions</a:t>
            </a:r>
            <a:endParaRPr sz="2400"/>
          </a:p>
          <a:p>
            <a:pPr indent="-355600" lvl="1" marL="914400" marR="0" rtl="0" algn="l">
              <a:lnSpc>
                <a:spcPct val="100000"/>
              </a:lnSpc>
              <a:spcBef>
                <a:spcPts val="0"/>
              </a:spcBef>
              <a:spcAft>
                <a:spcPts val="0"/>
              </a:spcAft>
              <a:buSzPts val="2000"/>
              <a:buChar char="•"/>
            </a:pPr>
            <a:r>
              <a:rPr lang="sv-SE" sz="2000"/>
              <a:t>Events cause state to change.</a:t>
            </a:r>
            <a:endParaRPr sz="2000"/>
          </a:p>
          <a:p>
            <a:pPr indent="-355600" lvl="1" marL="914400" marR="0" rtl="0" algn="l">
              <a:lnSpc>
                <a:spcPct val="100000"/>
              </a:lnSpc>
              <a:spcBef>
                <a:spcPts val="0"/>
              </a:spcBef>
              <a:spcAft>
                <a:spcPts val="0"/>
              </a:spcAft>
              <a:buSzPts val="2000"/>
              <a:buChar char="•"/>
            </a:pPr>
            <a:r>
              <a:rPr lang="sv-SE" sz="2000"/>
              <a:t>Labeled </a:t>
            </a:r>
            <a:r>
              <a:rPr lang="sv-SE" sz="2000">
                <a:solidFill>
                  <a:schemeClr val="accent3"/>
                </a:solidFill>
                <a:latin typeface="Courier New"/>
                <a:ea typeface="Courier New"/>
                <a:cs typeface="Courier New"/>
                <a:sym typeface="Courier New"/>
              </a:rPr>
              <a:t>event [guard] / activity</a:t>
            </a:r>
            <a:endParaRPr sz="2000">
              <a:solidFill>
                <a:schemeClr val="accent3"/>
              </a:solidFill>
              <a:latin typeface="Courier New"/>
              <a:ea typeface="Courier New"/>
              <a:cs typeface="Courier New"/>
              <a:sym typeface="Courier New"/>
            </a:endParaRPr>
          </a:p>
          <a:p>
            <a:pPr indent="-342900" lvl="2" marL="1371600" rtl="0" algn="l">
              <a:spcBef>
                <a:spcPts val="600"/>
              </a:spcBef>
              <a:spcAft>
                <a:spcPts val="0"/>
              </a:spcAft>
              <a:buSzPts val="1800"/>
              <a:buChar char="•"/>
            </a:pPr>
            <a:r>
              <a:rPr lang="sv-SE">
                <a:solidFill>
                  <a:schemeClr val="accent3"/>
                </a:solidFill>
                <a:latin typeface="Courier New"/>
                <a:ea typeface="Courier New"/>
                <a:cs typeface="Courier New"/>
                <a:sym typeface="Courier New"/>
              </a:rPr>
              <a:t>event</a:t>
            </a:r>
            <a:r>
              <a:rPr lang="sv-SE"/>
              <a:t>: The event that triggered the transition.</a:t>
            </a:r>
            <a:endParaRPr/>
          </a:p>
          <a:p>
            <a:pPr indent="-342900" lvl="2" marL="1371600" rtl="0" algn="l">
              <a:spcBef>
                <a:spcPts val="600"/>
              </a:spcBef>
              <a:spcAft>
                <a:spcPts val="0"/>
              </a:spcAft>
              <a:buSzPts val="1800"/>
              <a:buChar char="•"/>
            </a:pPr>
            <a:r>
              <a:rPr lang="sv-SE">
                <a:solidFill>
                  <a:schemeClr val="accent3"/>
                </a:solidFill>
                <a:latin typeface="Courier New"/>
                <a:ea typeface="Courier New"/>
                <a:cs typeface="Courier New"/>
                <a:sym typeface="Courier New"/>
              </a:rPr>
              <a:t>guard</a:t>
            </a:r>
            <a:r>
              <a:rPr lang="sv-SE"/>
              <a:t>: Conditions that must be true to transition.</a:t>
            </a:r>
            <a:endParaRPr/>
          </a:p>
          <a:p>
            <a:pPr indent="-342900" lvl="2" marL="1371600" rtl="0" algn="l">
              <a:spcBef>
                <a:spcPts val="600"/>
              </a:spcBef>
              <a:spcAft>
                <a:spcPts val="0"/>
              </a:spcAft>
              <a:buSzPts val="1800"/>
              <a:buChar char="•"/>
            </a:pPr>
            <a:r>
              <a:rPr lang="sv-SE">
                <a:solidFill>
                  <a:schemeClr val="accent3"/>
                </a:solidFill>
                <a:latin typeface="Courier New"/>
                <a:ea typeface="Courier New"/>
                <a:cs typeface="Courier New"/>
                <a:sym typeface="Courier New"/>
              </a:rPr>
              <a:t>activity</a:t>
            </a:r>
            <a:r>
              <a:rPr lang="sv-SE"/>
              <a:t>: Output behavior when this transition is taken. </a:t>
            </a:r>
            <a:endParaRPr/>
          </a:p>
        </p:txBody>
      </p:sp>
      <p:pic>
        <p:nvPicPr>
          <p:cNvPr descr="2.gif" id="178" name="Google Shape;178;p25"/>
          <p:cNvPicPr preferRelativeResize="0"/>
          <p:nvPr/>
        </p:nvPicPr>
        <p:blipFill>
          <a:blip r:embed="rId3">
            <a:alphaModFix/>
          </a:blip>
          <a:stretch>
            <a:fillRect/>
          </a:stretch>
        </p:blipFill>
        <p:spPr>
          <a:xfrm>
            <a:off x="5935325" y="694975"/>
            <a:ext cx="2908106" cy="1619137"/>
          </a:xfrm>
          <a:prstGeom prst="rect">
            <a:avLst/>
          </a:prstGeom>
          <a:noFill/>
          <a:ln>
            <a:noFill/>
          </a:ln>
        </p:spPr>
      </p:pic>
      <p:sp>
        <p:nvSpPr>
          <p:cNvPr id="179" name="Google Shape;179;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Terminology</a:t>
            </a:r>
            <a:endParaRPr/>
          </a:p>
        </p:txBody>
      </p:sp>
      <p:sp>
        <p:nvSpPr>
          <p:cNvPr id="185" name="Google Shape;185;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Event</a:t>
            </a:r>
            <a:r>
              <a:rPr lang="sv-SE"/>
              <a:t> - An input that occurs at a defined time.</a:t>
            </a:r>
            <a:endParaRPr/>
          </a:p>
          <a:p>
            <a:pPr indent="-368300" lvl="1" marL="914400" rtl="0" algn="l">
              <a:spcBef>
                <a:spcPts val="500"/>
              </a:spcBef>
              <a:spcAft>
                <a:spcPts val="0"/>
              </a:spcAft>
              <a:buSzPts val="2200"/>
              <a:buChar char="•"/>
            </a:pPr>
            <a:r>
              <a:rPr lang="sv-SE"/>
              <a:t>The user presses a self-test button.</a:t>
            </a:r>
            <a:endParaRPr/>
          </a:p>
          <a:p>
            <a:pPr indent="-368300" lvl="1" marL="914400" rtl="0" algn="l">
              <a:spcBef>
                <a:spcPts val="500"/>
              </a:spcBef>
              <a:spcAft>
                <a:spcPts val="0"/>
              </a:spcAft>
              <a:buSzPts val="2200"/>
              <a:buChar char="•"/>
            </a:pPr>
            <a:r>
              <a:rPr lang="sv-SE"/>
              <a:t>The alarm goes off.</a:t>
            </a:r>
            <a:endParaRPr/>
          </a:p>
          <a:p>
            <a:pPr indent="-393700" lvl="0" marL="457200" rtl="0" algn="l">
              <a:spcBef>
                <a:spcPts val="1000"/>
              </a:spcBef>
              <a:spcAft>
                <a:spcPts val="0"/>
              </a:spcAft>
              <a:buSzPts val="2600"/>
              <a:buChar char="•"/>
            </a:pPr>
            <a:r>
              <a:rPr b="1" lang="sv-SE">
                <a:solidFill>
                  <a:schemeClr val="accent3"/>
                </a:solidFill>
              </a:rPr>
              <a:t>Condition</a:t>
            </a:r>
            <a:r>
              <a:rPr lang="sv-SE"/>
              <a:t> - Internal or external property describing a change over time.</a:t>
            </a:r>
            <a:endParaRPr/>
          </a:p>
          <a:p>
            <a:pPr indent="-368300" lvl="1" marL="914400" rtl="0" algn="l">
              <a:spcBef>
                <a:spcPts val="500"/>
              </a:spcBef>
              <a:spcAft>
                <a:spcPts val="0"/>
              </a:spcAft>
              <a:buSzPts val="2200"/>
              <a:buChar char="•"/>
            </a:pPr>
            <a:r>
              <a:rPr lang="sv-SE"/>
              <a:t>The fuel level has risen over a threshold.</a:t>
            </a:r>
            <a:endParaRPr/>
          </a:p>
          <a:p>
            <a:pPr indent="-368300" lvl="1" marL="914400" rtl="0" algn="l">
              <a:spcBef>
                <a:spcPts val="500"/>
              </a:spcBef>
              <a:spcAft>
                <a:spcPts val="0"/>
              </a:spcAft>
              <a:buSzPts val="2200"/>
              <a:buChar char="•"/>
            </a:pPr>
            <a:r>
              <a:rPr lang="sv-SE"/>
              <a:t>The alarm has been on for ten seconds.</a:t>
            </a:r>
            <a:endParaRPr/>
          </a:p>
        </p:txBody>
      </p:sp>
      <p:sp>
        <p:nvSpPr>
          <p:cNvPr id="186" name="Google Shape;18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Terminology</a:t>
            </a:r>
            <a:endParaRPr/>
          </a:p>
        </p:txBody>
      </p:sp>
      <p:sp>
        <p:nvSpPr>
          <p:cNvPr id="192" name="Google Shape;192;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State</a:t>
            </a:r>
            <a:r>
              <a:rPr lang="sv-SE"/>
              <a:t> - Abstract description of the current value of the entity’s attributes.</a:t>
            </a:r>
            <a:endParaRPr/>
          </a:p>
          <a:p>
            <a:pPr indent="-368300" lvl="1" marL="914400" rtl="0" algn="l">
              <a:spcBef>
                <a:spcPts val="500"/>
              </a:spcBef>
              <a:spcAft>
                <a:spcPts val="0"/>
              </a:spcAft>
              <a:buSzPts val="2200"/>
              <a:buChar char="•"/>
            </a:pPr>
            <a:r>
              <a:rPr lang="sv-SE"/>
              <a:t>(ex: Not “X=5; Y=10”, but “Normal Operating Mode”)</a:t>
            </a:r>
            <a:endParaRPr/>
          </a:p>
          <a:p>
            <a:pPr indent="-368300" lvl="1" marL="914400" rtl="0" algn="l">
              <a:spcBef>
                <a:spcPts val="500"/>
              </a:spcBef>
              <a:spcAft>
                <a:spcPts val="0"/>
              </a:spcAft>
              <a:buSzPts val="2200"/>
              <a:buChar char="•"/>
            </a:pPr>
            <a:r>
              <a:rPr lang="sv-SE"/>
              <a:t>The controller is in the “self-test” state after the self-test button has been pressed, and leaves it when the reset button has been pressed.</a:t>
            </a:r>
            <a:endParaRPr/>
          </a:p>
          <a:p>
            <a:pPr indent="-368300" lvl="1" marL="914400" rtl="0" algn="l">
              <a:spcBef>
                <a:spcPts val="500"/>
              </a:spcBef>
              <a:spcAft>
                <a:spcPts val="0"/>
              </a:spcAft>
              <a:buSzPts val="2200"/>
              <a:buChar char="•"/>
            </a:pPr>
            <a:r>
              <a:rPr lang="sv-SE"/>
              <a:t>The tank is in the “too-low” state when the fuel level is below the set threshold for N seconds. </a:t>
            </a:r>
            <a:endParaRPr sz="2000"/>
          </a:p>
        </p:txBody>
      </p:sp>
      <p:sp>
        <p:nvSpPr>
          <p:cNvPr id="193" name="Google Shape;193;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States, Transitions, and Guards</a:t>
            </a:r>
            <a:endParaRPr/>
          </a:p>
        </p:txBody>
      </p:sp>
      <p:sp>
        <p:nvSpPr>
          <p:cNvPr id="199" name="Google Shape;199;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States change in response to events (</a:t>
            </a:r>
            <a:r>
              <a:rPr b="1" lang="sv-SE">
                <a:solidFill>
                  <a:schemeClr val="accent3"/>
                </a:solidFill>
              </a:rPr>
              <a:t>transition</a:t>
            </a:r>
            <a:r>
              <a:rPr lang="sv-SE"/>
              <a:t>).</a:t>
            </a:r>
            <a:endParaRPr/>
          </a:p>
          <a:p>
            <a:pPr indent="-393700" lvl="0" marL="457200" rtl="0" algn="l">
              <a:spcBef>
                <a:spcPts val="1000"/>
              </a:spcBef>
              <a:spcAft>
                <a:spcPts val="0"/>
              </a:spcAft>
              <a:buSzPts val="2600"/>
              <a:buChar char="•"/>
            </a:pPr>
            <a:r>
              <a:rPr lang="sv-SE"/>
              <a:t>When multiple transitions are possible, the choice is guided by the current conditions.</a:t>
            </a:r>
            <a:endParaRPr/>
          </a:p>
          <a:p>
            <a:pPr indent="-368300" lvl="1" marL="914400" rtl="0" algn="l">
              <a:spcBef>
                <a:spcPts val="500"/>
              </a:spcBef>
              <a:spcAft>
                <a:spcPts val="0"/>
              </a:spcAft>
              <a:buSzPts val="2200"/>
              <a:buChar char="•"/>
            </a:pPr>
            <a:r>
              <a:rPr lang="sv-SE"/>
              <a:t>Also called the </a:t>
            </a:r>
            <a:r>
              <a:rPr b="1" lang="sv-SE">
                <a:solidFill>
                  <a:schemeClr val="accent3"/>
                </a:solidFill>
              </a:rPr>
              <a:t>guards</a:t>
            </a:r>
            <a:r>
              <a:rPr lang="sv-SE"/>
              <a:t> on a transition.</a:t>
            </a:r>
            <a:endParaRPr/>
          </a:p>
          <a:p>
            <a:pPr indent="-368300" lvl="1" marL="914400" rtl="0" algn="l">
              <a:spcBef>
                <a:spcPts val="500"/>
              </a:spcBef>
              <a:spcAft>
                <a:spcPts val="0"/>
              </a:spcAft>
              <a:buSzPts val="2200"/>
              <a:buChar char="•"/>
            </a:pPr>
            <a:r>
              <a:rPr lang="sv-SE"/>
              <a:t>We take the transition that satisfies all guards.</a:t>
            </a:r>
            <a:endParaRPr/>
          </a:p>
        </p:txBody>
      </p:sp>
      <p:sp>
        <p:nvSpPr>
          <p:cNvPr id="200" name="Google Shape;200;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Transitions</a:t>
            </a:r>
            <a:endParaRPr/>
          </a:p>
        </p:txBody>
      </p:sp>
      <p:sp>
        <p:nvSpPr>
          <p:cNvPr id="206" name="Google Shape;206;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Transitions labeled as:</a:t>
            </a:r>
            <a:endParaRPr/>
          </a:p>
          <a:p>
            <a:pPr indent="0" lvl="0" marL="457200" marR="0" rtl="0" algn="l">
              <a:lnSpc>
                <a:spcPct val="100000"/>
              </a:lnSpc>
              <a:spcBef>
                <a:spcPts val="600"/>
              </a:spcBef>
              <a:spcAft>
                <a:spcPts val="0"/>
              </a:spcAft>
              <a:buNone/>
            </a:pPr>
            <a:r>
              <a:rPr lang="sv-SE">
                <a:solidFill>
                  <a:schemeClr val="accent3"/>
                </a:solidFill>
                <a:latin typeface="Courier New"/>
                <a:ea typeface="Courier New"/>
                <a:cs typeface="Courier New"/>
                <a:sym typeface="Courier New"/>
              </a:rPr>
              <a:t>event [guard] / activity</a:t>
            </a:r>
            <a:endParaRPr>
              <a:solidFill>
                <a:schemeClr val="accent3"/>
              </a:solidFill>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solidFill>
                  <a:schemeClr val="accent3"/>
                </a:solidFill>
                <a:latin typeface="Courier New"/>
                <a:ea typeface="Courier New"/>
                <a:cs typeface="Courier New"/>
                <a:sym typeface="Courier New"/>
              </a:rPr>
              <a:t>event</a:t>
            </a:r>
            <a:r>
              <a:rPr lang="sv-SE"/>
              <a:t>: The event that triggered the transition.</a:t>
            </a:r>
            <a:endParaRPr/>
          </a:p>
          <a:p>
            <a:pPr indent="-393700" lvl="0" marL="457200" marR="0" rtl="0" algn="l">
              <a:lnSpc>
                <a:spcPct val="100000"/>
              </a:lnSpc>
              <a:spcBef>
                <a:spcPts val="0"/>
              </a:spcBef>
              <a:spcAft>
                <a:spcPts val="0"/>
              </a:spcAft>
              <a:buSzPts val="2600"/>
              <a:buChar char="•"/>
            </a:pPr>
            <a:r>
              <a:rPr lang="sv-SE">
                <a:solidFill>
                  <a:schemeClr val="accent3"/>
                </a:solidFill>
                <a:latin typeface="Courier New"/>
                <a:ea typeface="Courier New"/>
                <a:cs typeface="Courier New"/>
                <a:sym typeface="Courier New"/>
              </a:rPr>
              <a:t>guard</a:t>
            </a:r>
            <a:r>
              <a:rPr lang="sv-SE"/>
              <a:t>: Conditions required to take this transition.</a:t>
            </a:r>
            <a:endParaRPr/>
          </a:p>
          <a:p>
            <a:pPr indent="-393700" lvl="0" marL="457200" marR="0" rtl="0" algn="l">
              <a:lnSpc>
                <a:spcPct val="100000"/>
              </a:lnSpc>
              <a:spcBef>
                <a:spcPts val="0"/>
              </a:spcBef>
              <a:spcAft>
                <a:spcPts val="0"/>
              </a:spcAft>
              <a:buSzPts val="2600"/>
              <a:buChar char="•"/>
            </a:pPr>
            <a:r>
              <a:rPr lang="sv-SE">
                <a:solidFill>
                  <a:schemeClr val="accent3"/>
                </a:solidFill>
                <a:latin typeface="Courier New"/>
                <a:ea typeface="Courier New"/>
                <a:cs typeface="Courier New"/>
                <a:sym typeface="Courier New"/>
              </a:rPr>
              <a:t>activity</a:t>
            </a:r>
            <a:r>
              <a:rPr lang="sv-SE"/>
              <a:t>: Output when this transition is taken. </a:t>
            </a:r>
            <a:endParaRPr/>
          </a:p>
        </p:txBody>
      </p:sp>
      <p:sp>
        <p:nvSpPr>
          <p:cNvPr id="207" name="Google Shape;207;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Transitions</a:t>
            </a:r>
            <a:endParaRPr/>
          </a:p>
        </p:txBody>
      </p:sp>
      <p:sp>
        <p:nvSpPr>
          <p:cNvPr id="213" name="Google Shape;213;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rPr lang="sv-SE">
                <a:solidFill>
                  <a:schemeClr val="accent3"/>
                </a:solidFill>
                <a:latin typeface="Courier New"/>
                <a:ea typeface="Courier New"/>
                <a:cs typeface="Courier New"/>
                <a:sym typeface="Courier New"/>
              </a:rPr>
              <a:t>event [guard] / activity</a:t>
            </a:r>
            <a:endParaRPr>
              <a:solidFill>
                <a:schemeClr val="accent3"/>
              </a:solidFill>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All three are optional.</a:t>
            </a:r>
            <a:endParaRPr/>
          </a:p>
          <a:p>
            <a:pPr indent="-381000" lvl="1" marL="914400" marR="0" rtl="0" algn="l">
              <a:lnSpc>
                <a:spcPct val="100000"/>
              </a:lnSpc>
              <a:spcBef>
                <a:spcPts val="0"/>
              </a:spcBef>
              <a:spcAft>
                <a:spcPts val="0"/>
              </a:spcAft>
              <a:buSzPts val="2400"/>
              <a:buChar char="•"/>
            </a:pPr>
            <a:r>
              <a:rPr lang="sv-SE"/>
              <a:t>Missing Activity: No output from this transition. </a:t>
            </a:r>
            <a:endParaRPr/>
          </a:p>
          <a:p>
            <a:pPr indent="-368300" lvl="1" marL="914400" marR="0" rtl="0" algn="l">
              <a:lnSpc>
                <a:spcPct val="100000"/>
              </a:lnSpc>
              <a:spcBef>
                <a:spcPts val="0"/>
              </a:spcBef>
              <a:spcAft>
                <a:spcPts val="0"/>
              </a:spcAft>
              <a:buSzPts val="2200"/>
              <a:buChar char="•"/>
            </a:pPr>
            <a:r>
              <a:rPr lang="sv-SE"/>
              <a:t>Missing Guard: Always take transition following event.</a:t>
            </a:r>
            <a:endParaRPr/>
          </a:p>
          <a:p>
            <a:pPr indent="-368300" lvl="1" marL="914400" marR="0" rtl="0" algn="l">
              <a:lnSpc>
                <a:spcPct val="100000"/>
              </a:lnSpc>
              <a:spcBef>
                <a:spcPts val="0"/>
              </a:spcBef>
              <a:spcAft>
                <a:spcPts val="0"/>
              </a:spcAft>
              <a:buSzPts val="2200"/>
              <a:buChar char="•"/>
            </a:pPr>
            <a:r>
              <a:rPr lang="sv-SE"/>
              <a:t>Missing Event: Take this transition immediately after entering </a:t>
            </a:r>
            <a:r>
              <a:rPr lang="sv-SE"/>
              <a:t>preceding</a:t>
            </a:r>
            <a:r>
              <a:rPr lang="sv-SE"/>
              <a:t> state (if guards met).</a:t>
            </a:r>
            <a:endParaRPr/>
          </a:p>
        </p:txBody>
      </p:sp>
      <p:sp>
        <p:nvSpPr>
          <p:cNvPr id="214" name="Google Shape;21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 Examples</a:t>
            </a:r>
            <a:endParaRPr/>
          </a:p>
        </p:txBody>
      </p:sp>
      <p:sp>
        <p:nvSpPr>
          <p:cNvPr id="220" name="Google Shape;220;p31"/>
          <p:cNvSpPr txBox="1"/>
          <p:nvPr>
            <p:ph idx="1" type="body"/>
          </p:nvPr>
        </p:nvSpPr>
        <p:spPr>
          <a:xfrm>
            <a:off x="468900" y="1093025"/>
            <a:ext cx="8217900" cy="3669900"/>
          </a:xfrm>
          <a:prstGeom prst="rect">
            <a:avLst/>
          </a:prstGeom>
        </p:spPr>
        <p:txBody>
          <a:bodyPr anchorCtr="0" anchor="t" bIns="45700" lIns="91425" spcFirstLastPara="1" rIns="91425" wrap="square" tIns="45700">
            <a:noAutofit/>
          </a:bodyPr>
          <a:lstStyle/>
          <a:p>
            <a:pPr indent="0" lvl="0" marL="457200" marR="0" rtl="0" algn="l">
              <a:lnSpc>
                <a:spcPct val="100000"/>
              </a:lnSpc>
              <a:spcBef>
                <a:spcPts val="600"/>
              </a:spcBef>
              <a:spcAft>
                <a:spcPts val="0"/>
              </a:spcAft>
              <a:buNone/>
            </a:pPr>
            <a:r>
              <a:t/>
            </a:r>
            <a:endParaRPr>
              <a:latin typeface="Courier New"/>
              <a:ea typeface="Courier New"/>
              <a:cs typeface="Courier New"/>
              <a:sym typeface="Courier New"/>
            </a:endParaRPr>
          </a:p>
          <a:p>
            <a:pPr indent="0" lvl="0" marL="457200" marR="0" rtl="0" algn="l">
              <a:lnSpc>
                <a:spcPct val="100000"/>
              </a:lnSpc>
              <a:spcBef>
                <a:spcPts val="600"/>
              </a:spcBef>
              <a:spcAft>
                <a:spcPts val="0"/>
              </a:spcAft>
              <a:buNone/>
            </a:pPr>
            <a:r>
              <a:rPr lang="sv-SE">
                <a:solidFill>
                  <a:schemeClr val="accent3"/>
                </a:solidFill>
                <a:latin typeface="Courier New"/>
                <a:ea typeface="Courier New"/>
                <a:cs typeface="Courier New"/>
                <a:sym typeface="Courier New"/>
              </a:rPr>
              <a:t>event [guard] / activity</a:t>
            </a:r>
            <a:endParaRPr>
              <a:solidFill>
                <a:schemeClr val="accent3"/>
              </a:solidFill>
              <a:latin typeface="Courier New"/>
              <a:ea typeface="Courier New"/>
              <a:cs typeface="Courier New"/>
              <a:sym typeface="Courier New"/>
            </a:endParaRPr>
          </a:p>
          <a:p>
            <a:pPr indent="-393700" lvl="0" marL="457200" rtl="0" algn="l">
              <a:spcBef>
                <a:spcPts val="1000"/>
              </a:spcBef>
              <a:spcAft>
                <a:spcPts val="0"/>
              </a:spcAft>
              <a:buSzPts val="2600"/>
              <a:buChar char="•"/>
            </a:pPr>
            <a:r>
              <a:rPr lang="sv-SE"/>
              <a:t>C</a:t>
            </a:r>
            <a:r>
              <a:rPr lang="sv-SE"/>
              <a:t>ontroller enters “self-test” mode after test button is pressed, leaves when reset button is pressed.</a:t>
            </a:r>
            <a:endParaRPr/>
          </a:p>
          <a:p>
            <a:pPr indent="-368300" lvl="1" marL="914400" rtl="0" algn="l">
              <a:spcBef>
                <a:spcPts val="0"/>
              </a:spcBef>
              <a:spcAft>
                <a:spcPts val="0"/>
              </a:spcAft>
              <a:buSzPts val="2200"/>
              <a:buChar char="•"/>
            </a:pPr>
            <a:r>
              <a:rPr lang="sv-SE"/>
              <a:t>User pressing self-test, reset buttons are </a:t>
            </a:r>
            <a:r>
              <a:rPr b="1" lang="sv-SE">
                <a:latin typeface="Courier New"/>
                <a:ea typeface="Courier New"/>
                <a:cs typeface="Courier New"/>
                <a:sym typeface="Courier New"/>
              </a:rPr>
              <a:t>events</a:t>
            </a:r>
            <a:r>
              <a:rPr b="1" lang="sv-SE"/>
              <a:t>.</a:t>
            </a:r>
            <a:endParaRPr/>
          </a:p>
          <a:p>
            <a:pPr indent="-393700" lvl="0" marL="457200" rtl="0" algn="l">
              <a:spcBef>
                <a:spcPts val="0"/>
              </a:spcBef>
              <a:spcAft>
                <a:spcPts val="0"/>
              </a:spcAft>
              <a:buSzPts val="2600"/>
              <a:buChar char="•"/>
            </a:pPr>
            <a:r>
              <a:rPr lang="sv-SE"/>
              <a:t>The tank enters “too-low” state when fuel level &lt; threshold for N seconds.</a:t>
            </a:r>
            <a:endParaRPr/>
          </a:p>
          <a:p>
            <a:pPr indent="-368300" lvl="1" marL="914400" rtl="0" algn="l">
              <a:spcBef>
                <a:spcPts val="0"/>
              </a:spcBef>
              <a:spcAft>
                <a:spcPts val="0"/>
              </a:spcAft>
              <a:buSzPts val="2200"/>
              <a:buChar char="•"/>
            </a:pPr>
            <a:r>
              <a:rPr lang="sv-SE"/>
              <a:t>Fuel level &lt; threshold for N seconds is a </a:t>
            </a:r>
            <a:r>
              <a:rPr b="1" lang="sv-SE">
                <a:latin typeface="Courier New"/>
                <a:ea typeface="Courier New"/>
                <a:cs typeface="Courier New"/>
                <a:sym typeface="Courier New"/>
              </a:rPr>
              <a:t>guard</a:t>
            </a:r>
            <a:r>
              <a:rPr lang="sv-SE"/>
              <a:t>. </a:t>
            </a:r>
            <a:endParaRPr/>
          </a:p>
          <a:p>
            <a:pPr indent="0" lvl="0" marL="0" marR="0" rtl="0" algn="l">
              <a:lnSpc>
                <a:spcPct val="100000"/>
              </a:lnSpc>
              <a:spcBef>
                <a:spcPts val="600"/>
              </a:spcBef>
              <a:spcAft>
                <a:spcPts val="0"/>
              </a:spcAft>
              <a:buNone/>
            </a:pPr>
            <a:r>
              <a:t/>
            </a:r>
            <a:endParaRPr sz="2400"/>
          </a:p>
        </p:txBody>
      </p:sp>
      <p:sp>
        <p:nvSpPr>
          <p:cNvPr id="221" name="Google Shape;22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Gumball Machine</a:t>
            </a:r>
            <a:endParaRPr/>
          </a:p>
        </p:txBody>
      </p:sp>
      <p:sp>
        <p:nvSpPr>
          <p:cNvPr id="227" name="Google Shape;227;p32"/>
          <p:cNvSpPr/>
          <p:nvPr/>
        </p:nvSpPr>
        <p:spPr>
          <a:xfrm>
            <a:off x="3618169" y="1936442"/>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Quarter</a:t>
            </a:r>
            <a:endParaRPr/>
          </a:p>
        </p:txBody>
      </p:sp>
      <p:sp>
        <p:nvSpPr>
          <p:cNvPr id="228" name="Google Shape;228;p32"/>
          <p:cNvSpPr/>
          <p:nvPr/>
        </p:nvSpPr>
        <p:spPr>
          <a:xfrm>
            <a:off x="4057505" y="1294031"/>
            <a:ext cx="296100" cy="2217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 name="Google Shape;229;p32"/>
          <p:cNvCxnSpPr>
            <a:stCxn id="228" idx="4"/>
            <a:endCxn id="227" idx="0"/>
          </p:cNvCxnSpPr>
          <p:nvPr/>
        </p:nvCxnSpPr>
        <p:spPr>
          <a:xfrm>
            <a:off x="4205555" y="1515731"/>
            <a:ext cx="300" cy="420600"/>
          </a:xfrm>
          <a:prstGeom prst="straightConnector1">
            <a:avLst/>
          </a:prstGeom>
          <a:noFill/>
          <a:ln cap="flat" cmpd="sng" w="19050">
            <a:solidFill>
              <a:schemeClr val="dk2"/>
            </a:solidFill>
            <a:prstDash val="solid"/>
            <a:round/>
            <a:headEnd len="med" w="med" type="none"/>
            <a:tailEnd len="med" w="med" type="triangle"/>
          </a:ln>
        </p:spPr>
      </p:cxnSp>
      <p:sp>
        <p:nvSpPr>
          <p:cNvPr id="230" name="Google Shape;230;p32"/>
          <p:cNvSpPr/>
          <p:nvPr/>
        </p:nvSpPr>
        <p:spPr>
          <a:xfrm>
            <a:off x="3618169" y="2829445"/>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Quarter Inserted</a:t>
            </a:r>
            <a:endParaRPr/>
          </a:p>
        </p:txBody>
      </p:sp>
      <p:cxnSp>
        <p:nvCxnSpPr>
          <p:cNvPr id="231" name="Google Shape;231;p32"/>
          <p:cNvCxnSpPr>
            <a:stCxn id="227" idx="2"/>
            <a:endCxn id="230" idx="0"/>
          </p:cNvCxnSpPr>
          <p:nvPr/>
        </p:nvCxnSpPr>
        <p:spPr>
          <a:xfrm>
            <a:off x="4205719" y="2416442"/>
            <a:ext cx="0" cy="413100"/>
          </a:xfrm>
          <a:prstGeom prst="straightConnector1">
            <a:avLst/>
          </a:prstGeom>
          <a:noFill/>
          <a:ln cap="flat" cmpd="sng" w="19050">
            <a:solidFill>
              <a:schemeClr val="dk2"/>
            </a:solidFill>
            <a:prstDash val="solid"/>
            <a:round/>
            <a:headEnd len="med" w="med" type="none"/>
            <a:tailEnd len="med" w="med" type="triangle"/>
          </a:ln>
        </p:spPr>
      </p:cxnSp>
      <p:sp>
        <p:nvSpPr>
          <p:cNvPr id="232" name="Google Shape;232;p32"/>
          <p:cNvSpPr txBox="1"/>
          <p:nvPr/>
        </p:nvSpPr>
        <p:spPr>
          <a:xfrm>
            <a:off x="4269907" y="2512148"/>
            <a:ext cx="2739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inserts quarter</a:t>
            </a:r>
            <a:endParaRPr/>
          </a:p>
        </p:txBody>
      </p:sp>
      <p:cxnSp>
        <p:nvCxnSpPr>
          <p:cNvPr id="233" name="Google Shape;233;p32"/>
          <p:cNvCxnSpPr/>
          <p:nvPr/>
        </p:nvCxnSpPr>
        <p:spPr>
          <a:xfrm rot="10800000">
            <a:off x="3802806" y="2416345"/>
            <a:ext cx="0" cy="413100"/>
          </a:xfrm>
          <a:prstGeom prst="straightConnector1">
            <a:avLst/>
          </a:prstGeom>
          <a:noFill/>
          <a:ln cap="flat" cmpd="sng" w="19050">
            <a:solidFill>
              <a:schemeClr val="dk2"/>
            </a:solidFill>
            <a:prstDash val="solid"/>
            <a:round/>
            <a:headEnd len="med" w="med" type="none"/>
            <a:tailEnd len="med" w="med" type="triangle"/>
          </a:ln>
        </p:spPr>
      </p:cxnSp>
      <p:sp>
        <p:nvSpPr>
          <p:cNvPr id="234" name="Google Shape;234;p32"/>
          <p:cNvSpPr txBox="1"/>
          <p:nvPr/>
        </p:nvSpPr>
        <p:spPr>
          <a:xfrm>
            <a:off x="1970726" y="2512148"/>
            <a:ext cx="1647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ejects quarter</a:t>
            </a:r>
            <a:endParaRPr/>
          </a:p>
        </p:txBody>
      </p:sp>
      <p:sp>
        <p:nvSpPr>
          <p:cNvPr id="235" name="Google Shape;235;p32"/>
          <p:cNvSpPr/>
          <p:nvPr/>
        </p:nvSpPr>
        <p:spPr>
          <a:xfrm>
            <a:off x="5598298" y="3602004"/>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Gumball Sold</a:t>
            </a:r>
            <a:endParaRPr/>
          </a:p>
        </p:txBody>
      </p:sp>
      <p:cxnSp>
        <p:nvCxnSpPr>
          <p:cNvPr id="236" name="Google Shape;236;p32"/>
          <p:cNvCxnSpPr>
            <a:endCxn id="235" idx="0"/>
          </p:cNvCxnSpPr>
          <p:nvPr/>
        </p:nvCxnSpPr>
        <p:spPr>
          <a:xfrm>
            <a:off x="4792948" y="3069504"/>
            <a:ext cx="1392900" cy="532500"/>
          </a:xfrm>
          <a:prstGeom prst="straightConnector1">
            <a:avLst/>
          </a:prstGeom>
          <a:noFill/>
          <a:ln cap="flat" cmpd="sng" w="19050">
            <a:solidFill>
              <a:schemeClr val="dk2"/>
            </a:solidFill>
            <a:prstDash val="solid"/>
            <a:round/>
            <a:headEnd len="med" w="med" type="none"/>
            <a:tailEnd len="med" w="med" type="triangle"/>
          </a:ln>
        </p:spPr>
      </p:cxnSp>
      <p:sp>
        <p:nvSpPr>
          <p:cNvPr id="237" name="Google Shape;237;p32"/>
          <p:cNvSpPr txBox="1"/>
          <p:nvPr/>
        </p:nvSpPr>
        <p:spPr>
          <a:xfrm>
            <a:off x="5362020" y="3057080"/>
            <a:ext cx="1647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turns crank</a:t>
            </a:r>
            <a:endParaRPr/>
          </a:p>
        </p:txBody>
      </p:sp>
      <p:sp>
        <p:nvSpPr>
          <p:cNvPr id="238" name="Google Shape;238;p32"/>
          <p:cNvSpPr/>
          <p:nvPr/>
        </p:nvSpPr>
        <p:spPr>
          <a:xfrm>
            <a:off x="1291167" y="3602004"/>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Out of Gumballs</a:t>
            </a:r>
            <a:endParaRPr/>
          </a:p>
        </p:txBody>
      </p:sp>
      <p:cxnSp>
        <p:nvCxnSpPr>
          <p:cNvPr id="239" name="Google Shape;239;p32"/>
          <p:cNvCxnSpPr>
            <a:endCxn id="238" idx="3"/>
          </p:cNvCxnSpPr>
          <p:nvPr/>
        </p:nvCxnSpPr>
        <p:spPr>
          <a:xfrm rot="10800000">
            <a:off x="2466267" y="3842004"/>
            <a:ext cx="3132300" cy="0"/>
          </a:xfrm>
          <a:prstGeom prst="straightConnector1">
            <a:avLst/>
          </a:prstGeom>
          <a:noFill/>
          <a:ln cap="flat" cmpd="sng" w="19050">
            <a:solidFill>
              <a:schemeClr val="dk2"/>
            </a:solidFill>
            <a:prstDash val="solid"/>
            <a:round/>
            <a:headEnd len="med" w="med" type="none"/>
            <a:tailEnd len="med" w="med" type="triangle"/>
          </a:ln>
        </p:spPr>
      </p:cxnSp>
      <p:sp>
        <p:nvSpPr>
          <p:cNvPr id="240" name="Google Shape;240;p32"/>
          <p:cNvSpPr txBox="1"/>
          <p:nvPr/>
        </p:nvSpPr>
        <p:spPr>
          <a:xfrm>
            <a:off x="828622" y="1800944"/>
            <a:ext cx="20019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&gt; 0]</a:t>
            </a:r>
            <a:endParaRPr/>
          </a:p>
        </p:txBody>
      </p:sp>
      <p:sp>
        <p:nvSpPr>
          <p:cNvPr id="241" name="Google Shape;241;p32"/>
          <p:cNvSpPr/>
          <p:nvPr/>
        </p:nvSpPr>
        <p:spPr>
          <a:xfrm>
            <a:off x="4819009" y="2170530"/>
            <a:ext cx="2580561" cy="1663365"/>
          </a:xfrm>
          <a:custGeom>
            <a:rect b="b" l="l" r="r" t="t"/>
            <a:pathLst>
              <a:path extrusionOk="0" h="96399" w="111870">
                <a:moveTo>
                  <a:pt x="85688" y="96399"/>
                </a:moveTo>
                <a:lnTo>
                  <a:pt x="111870" y="1785"/>
                </a:lnTo>
                <a:lnTo>
                  <a:pt x="0" y="0"/>
                </a:lnTo>
              </a:path>
            </a:pathLst>
          </a:custGeom>
          <a:noFill/>
          <a:ln cap="flat" cmpd="sng" w="19050">
            <a:solidFill>
              <a:schemeClr val="dk2"/>
            </a:solidFill>
            <a:prstDash val="solid"/>
            <a:round/>
            <a:headEnd len="med" w="med" type="none"/>
            <a:tailEnd len="med" w="med" type="triangle"/>
          </a:ln>
        </p:spPr>
      </p:sp>
      <p:sp>
        <p:nvSpPr>
          <p:cNvPr id="242" name="Google Shape;242;p32"/>
          <p:cNvSpPr txBox="1"/>
          <p:nvPr/>
        </p:nvSpPr>
        <p:spPr>
          <a:xfrm>
            <a:off x="7009463" y="3278633"/>
            <a:ext cx="1571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-1 &gt; 0] / dispense gumball</a:t>
            </a:r>
            <a:endParaRPr/>
          </a:p>
        </p:txBody>
      </p:sp>
      <p:sp>
        <p:nvSpPr>
          <p:cNvPr id="243" name="Google Shape;243;p32"/>
          <p:cNvSpPr/>
          <p:nvPr/>
        </p:nvSpPr>
        <p:spPr>
          <a:xfrm>
            <a:off x="563438" y="2098649"/>
            <a:ext cx="3019813" cy="1745516"/>
          </a:xfrm>
          <a:custGeom>
            <a:rect b="b" l="l" r="r" t="t"/>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med" w="med" type="none"/>
            <a:tailEnd len="med" w="med" type="triangle"/>
          </a:ln>
        </p:spPr>
      </p:sp>
      <p:sp>
        <p:nvSpPr>
          <p:cNvPr id="244" name="Google Shape;244;p32"/>
          <p:cNvSpPr txBox="1"/>
          <p:nvPr/>
        </p:nvSpPr>
        <p:spPr>
          <a:xfrm>
            <a:off x="2653401" y="3920112"/>
            <a:ext cx="2874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-1 = 0] / dispense gumball</a:t>
            </a:r>
            <a:endParaRPr/>
          </a:p>
        </p:txBody>
      </p:sp>
      <p:sp>
        <p:nvSpPr>
          <p:cNvPr id="245" name="Google Shape;245;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on Transitions</a:t>
            </a:r>
            <a:endParaRPr/>
          </a:p>
        </p:txBody>
      </p:sp>
      <p:sp>
        <p:nvSpPr>
          <p:cNvPr id="251" name="Google Shape;251;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Guards must be mutually exclusive</a:t>
            </a:r>
            <a:endParaRPr/>
          </a:p>
        </p:txBody>
      </p:sp>
      <p:sp>
        <p:nvSpPr>
          <p:cNvPr id="252" name="Google Shape;252;p33"/>
          <p:cNvSpPr txBox="1"/>
          <p:nvPr>
            <p:ph idx="1" type="body"/>
          </p:nvPr>
        </p:nvSpPr>
        <p:spPr>
          <a:xfrm>
            <a:off x="4692275" y="1597163"/>
            <a:ext cx="3994500" cy="299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If event occurs and no transition is valid, then event is ignored.</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sv-SE" sz="2000">
                <a:solidFill>
                  <a:schemeClr val="dk1"/>
                </a:solidFill>
              </a:rPr>
              <a:t>Missing transition for:</a:t>
            </a:r>
            <a:endParaRPr sz="2000">
              <a:solidFill>
                <a:schemeClr val="dk1"/>
              </a:solidFill>
            </a:endParaRPr>
          </a:p>
          <a:p>
            <a:pPr indent="0" lvl="0" marL="0" rtl="0" algn="l">
              <a:spcBef>
                <a:spcPts val="0"/>
              </a:spcBef>
              <a:spcAft>
                <a:spcPts val="0"/>
              </a:spcAft>
              <a:buNone/>
            </a:pPr>
            <a:r>
              <a:rPr lang="sv-SE" sz="2000">
                <a:solidFill>
                  <a:schemeClr val="dk1"/>
                </a:solidFill>
                <a:latin typeface="Consolas"/>
                <a:ea typeface="Consolas"/>
                <a:cs typeface="Consolas"/>
                <a:sym typeface="Consolas"/>
              </a:rPr>
              <a:t>last bill ejected [balance &gt; 0 &amp;&amp; balance &gt;= needed]</a:t>
            </a:r>
            <a:endParaRPr sz="2000">
              <a:solidFill>
                <a:schemeClr val="dk1"/>
              </a:solidFill>
              <a:latin typeface="Consolas"/>
              <a:ea typeface="Consolas"/>
              <a:cs typeface="Consolas"/>
              <a:sym typeface="Consolas"/>
            </a:endParaRPr>
          </a:p>
        </p:txBody>
      </p:sp>
      <p:sp>
        <p:nvSpPr>
          <p:cNvPr id="253" name="Google Shape;253;p33"/>
          <p:cNvSpPr/>
          <p:nvPr/>
        </p:nvSpPr>
        <p:spPr>
          <a:xfrm>
            <a:off x="1955325" y="2437519"/>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Able to Purchase</a:t>
            </a:r>
            <a:endParaRPr/>
          </a:p>
        </p:txBody>
      </p:sp>
      <p:sp>
        <p:nvSpPr>
          <p:cNvPr id="254" name="Google Shape;254;p33"/>
          <p:cNvSpPr txBox="1"/>
          <p:nvPr/>
        </p:nvSpPr>
        <p:spPr>
          <a:xfrm>
            <a:off x="331650" y="2819194"/>
            <a:ext cx="17853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last bill ejected</a:t>
            </a:r>
            <a:endParaRPr/>
          </a:p>
          <a:p>
            <a:pPr indent="0" lvl="0" marL="0" rtl="0" algn="l">
              <a:spcBef>
                <a:spcPts val="0"/>
              </a:spcBef>
              <a:spcAft>
                <a:spcPts val="0"/>
              </a:spcAft>
              <a:buNone/>
            </a:pPr>
            <a:r>
              <a:rPr lang="sv-SE"/>
              <a:t>[balance = 0]</a:t>
            </a:r>
            <a:endParaRPr/>
          </a:p>
        </p:txBody>
      </p:sp>
      <p:sp>
        <p:nvSpPr>
          <p:cNvPr id="255" name="Google Shape;255;p33"/>
          <p:cNvSpPr/>
          <p:nvPr/>
        </p:nvSpPr>
        <p:spPr>
          <a:xfrm>
            <a:off x="527175" y="3575297"/>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Money</a:t>
            </a:r>
            <a:endParaRPr/>
          </a:p>
        </p:txBody>
      </p:sp>
      <p:cxnSp>
        <p:nvCxnSpPr>
          <p:cNvPr id="256" name="Google Shape;256;p33"/>
          <p:cNvCxnSpPr>
            <a:stCxn id="253" idx="2"/>
            <a:endCxn id="255" idx="0"/>
          </p:cNvCxnSpPr>
          <p:nvPr/>
        </p:nvCxnSpPr>
        <p:spPr>
          <a:xfrm flipH="1">
            <a:off x="1163925" y="2959219"/>
            <a:ext cx="1428000" cy="616200"/>
          </a:xfrm>
          <a:prstGeom prst="straightConnector1">
            <a:avLst/>
          </a:prstGeom>
          <a:noFill/>
          <a:ln cap="flat" cmpd="sng" w="19050">
            <a:solidFill>
              <a:schemeClr val="dk2"/>
            </a:solidFill>
            <a:prstDash val="solid"/>
            <a:round/>
            <a:headEnd len="med" w="med" type="none"/>
            <a:tailEnd len="med" w="med" type="triangle"/>
          </a:ln>
        </p:spPr>
      </p:cxnSp>
      <p:sp>
        <p:nvSpPr>
          <p:cNvPr id="257" name="Google Shape;257;p33"/>
          <p:cNvSpPr/>
          <p:nvPr/>
        </p:nvSpPr>
        <p:spPr>
          <a:xfrm>
            <a:off x="2591925" y="3575297"/>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More Money Needed</a:t>
            </a:r>
            <a:endParaRPr/>
          </a:p>
        </p:txBody>
      </p:sp>
      <p:cxnSp>
        <p:nvCxnSpPr>
          <p:cNvPr id="258" name="Google Shape;258;p33"/>
          <p:cNvCxnSpPr>
            <a:stCxn id="253" idx="2"/>
            <a:endCxn id="257" idx="0"/>
          </p:cNvCxnSpPr>
          <p:nvPr/>
        </p:nvCxnSpPr>
        <p:spPr>
          <a:xfrm>
            <a:off x="2591925" y="2959219"/>
            <a:ext cx="636600" cy="616200"/>
          </a:xfrm>
          <a:prstGeom prst="straightConnector1">
            <a:avLst/>
          </a:prstGeom>
          <a:noFill/>
          <a:ln cap="flat" cmpd="sng" w="19050">
            <a:solidFill>
              <a:schemeClr val="dk2"/>
            </a:solidFill>
            <a:prstDash val="solid"/>
            <a:round/>
            <a:headEnd len="med" w="med" type="none"/>
            <a:tailEnd len="med" w="med" type="triangle"/>
          </a:ln>
        </p:spPr>
      </p:cxnSp>
      <p:sp>
        <p:nvSpPr>
          <p:cNvPr id="259" name="Google Shape;259;p33"/>
          <p:cNvSpPr txBox="1"/>
          <p:nvPr/>
        </p:nvSpPr>
        <p:spPr>
          <a:xfrm>
            <a:off x="3141575" y="2776144"/>
            <a:ext cx="17853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last bill ejected</a:t>
            </a:r>
            <a:endParaRPr/>
          </a:p>
          <a:p>
            <a:pPr indent="0" lvl="0" marL="0" rtl="0" algn="l">
              <a:spcBef>
                <a:spcPts val="0"/>
              </a:spcBef>
              <a:spcAft>
                <a:spcPts val="0"/>
              </a:spcAft>
              <a:buNone/>
            </a:pPr>
            <a:r>
              <a:rPr lang="sv-SE"/>
              <a:t>[balance &gt; 0 &amp;&amp; balance &lt; needed]  </a:t>
            </a:r>
            <a:endParaRPr/>
          </a:p>
        </p:txBody>
      </p:sp>
      <p:sp>
        <p:nvSpPr>
          <p:cNvPr id="260" name="Google Shape;260;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Models and Software Analysis</a:t>
            </a:r>
            <a:endParaRPr/>
          </a:p>
        </p:txBody>
      </p:sp>
      <p:sp>
        <p:nvSpPr>
          <p:cNvPr id="92" name="Google Shape;9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Before and while building products, engineers analyze models to address design questions.</a:t>
            </a:r>
            <a:endParaRPr/>
          </a:p>
          <a:p>
            <a:pPr indent="-393700" lvl="0" marL="457200" rtl="0" algn="l">
              <a:spcBef>
                <a:spcPts val="1000"/>
              </a:spcBef>
              <a:spcAft>
                <a:spcPts val="0"/>
              </a:spcAft>
              <a:buSzPts val="2600"/>
              <a:buChar char="•"/>
            </a:pPr>
            <a:r>
              <a:rPr lang="sv-SE"/>
              <a:t>Software is no different.</a:t>
            </a:r>
            <a:endParaRPr/>
          </a:p>
          <a:p>
            <a:pPr indent="-393700" lvl="0" marL="457200" rtl="0" algn="l">
              <a:spcBef>
                <a:spcPts val="1000"/>
              </a:spcBef>
              <a:spcAft>
                <a:spcPts val="0"/>
              </a:spcAft>
              <a:buSzPts val="2600"/>
              <a:buChar char="•"/>
            </a:pPr>
            <a:r>
              <a:rPr lang="sv-SE"/>
              <a:t>Software models capture different ways that the software </a:t>
            </a:r>
            <a:r>
              <a:rPr b="1" i="1" lang="sv-SE">
                <a:solidFill>
                  <a:schemeClr val="accent3"/>
                </a:solidFill>
              </a:rPr>
              <a:t>behaves</a:t>
            </a:r>
            <a:r>
              <a:rPr lang="sv-SE"/>
              <a:t> during execution.</a:t>
            </a:r>
            <a:endParaRPr/>
          </a:p>
          <a:p>
            <a:pPr indent="0" lvl="0" marL="0" rtl="0" algn="l">
              <a:spcBef>
                <a:spcPts val="1000"/>
              </a:spcBef>
              <a:spcAft>
                <a:spcPts val="0"/>
              </a:spcAft>
              <a:buNone/>
            </a:pPr>
            <a:r>
              <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Internal Activities</a:t>
            </a:r>
            <a:endParaRPr/>
          </a:p>
        </p:txBody>
      </p:sp>
      <p:sp>
        <p:nvSpPr>
          <p:cNvPr id="266" name="Google Shape;266;p34"/>
          <p:cNvSpPr txBox="1"/>
          <p:nvPr>
            <p:ph idx="1" type="body"/>
          </p:nvPr>
        </p:nvSpPr>
        <p:spPr>
          <a:xfrm>
            <a:off x="468895" y="1282400"/>
            <a:ext cx="42765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C</a:t>
            </a:r>
            <a:r>
              <a:rPr lang="sv-SE" sz="2400"/>
              <a:t>an react to events and conditions without transitioning using internal activities.</a:t>
            </a:r>
            <a:endParaRPr sz="2400"/>
          </a:p>
        </p:txBody>
      </p:sp>
      <p:sp>
        <p:nvSpPr>
          <p:cNvPr id="267" name="Google Shape;267;p34"/>
          <p:cNvSpPr txBox="1"/>
          <p:nvPr>
            <p:ph idx="1" type="body"/>
          </p:nvPr>
        </p:nvSpPr>
        <p:spPr>
          <a:xfrm>
            <a:off x="4692275" y="900128"/>
            <a:ext cx="3994500" cy="34803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Special events: </a:t>
            </a:r>
            <a:r>
              <a:rPr b="1" lang="sv-SE" sz="2400">
                <a:solidFill>
                  <a:schemeClr val="dk1"/>
                </a:solidFill>
              </a:rPr>
              <a:t>entry</a:t>
            </a:r>
            <a:r>
              <a:rPr lang="sv-SE" sz="2400">
                <a:solidFill>
                  <a:schemeClr val="dk1"/>
                </a:solidFill>
              </a:rPr>
              <a:t> and </a:t>
            </a:r>
            <a:r>
              <a:rPr b="1" lang="sv-SE" sz="2400">
                <a:solidFill>
                  <a:schemeClr val="dk1"/>
                </a:solidFill>
              </a:rPr>
              <a:t>exit</a:t>
            </a:r>
            <a:r>
              <a:rPr lang="sv-SE" sz="2400">
                <a:solidFill>
                  <a:schemeClr val="dk1"/>
                </a:solidFill>
              </a:rPr>
              <a:t>.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Other activities occur each “time step”, until a transition occurs.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Entry and exit not re-triggered.</a:t>
            </a:r>
            <a:endParaRPr sz="1800">
              <a:solidFill>
                <a:schemeClr val="dk1"/>
              </a:solidFill>
            </a:endParaRPr>
          </a:p>
        </p:txBody>
      </p:sp>
      <p:sp>
        <p:nvSpPr>
          <p:cNvPr id="268" name="Google Shape;268;p34"/>
          <p:cNvSpPr/>
          <p:nvPr/>
        </p:nvSpPr>
        <p:spPr>
          <a:xfrm>
            <a:off x="611375" y="2989613"/>
            <a:ext cx="3912600" cy="1461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400"/>
              <a:t>Typing</a:t>
            </a:r>
            <a:endParaRPr b="1" sz="2400"/>
          </a:p>
          <a:p>
            <a:pPr indent="0" lvl="0" marL="0" rtl="0" algn="l">
              <a:spcBef>
                <a:spcPts val="0"/>
              </a:spcBef>
              <a:spcAft>
                <a:spcPts val="0"/>
              </a:spcAft>
              <a:buNone/>
            </a:pPr>
            <a:r>
              <a:rPr lang="sv-SE"/>
              <a:t>entry / highlight all</a:t>
            </a:r>
            <a:endParaRPr/>
          </a:p>
          <a:p>
            <a:pPr indent="0" lvl="0" marL="0" rtl="0" algn="l">
              <a:spcBef>
                <a:spcPts val="0"/>
              </a:spcBef>
              <a:spcAft>
                <a:spcPts val="0"/>
              </a:spcAft>
              <a:buNone/>
            </a:pPr>
            <a:r>
              <a:rPr lang="sv-SE"/>
              <a:t>exit / update field</a:t>
            </a:r>
            <a:endParaRPr/>
          </a:p>
          <a:p>
            <a:pPr indent="0" lvl="0" marL="0" rtl="0" algn="l">
              <a:spcBef>
                <a:spcPts val="0"/>
              </a:spcBef>
              <a:spcAft>
                <a:spcPts val="0"/>
              </a:spcAft>
              <a:buNone/>
            </a:pPr>
            <a:r>
              <a:rPr lang="sv-SE"/>
              <a:t>character entered / add to field</a:t>
            </a:r>
            <a:endParaRPr/>
          </a:p>
          <a:p>
            <a:pPr indent="0" lvl="0" marL="0" rtl="0" algn="l">
              <a:spcBef>
                <a:spcPts val="0"/>
              </a:spcBef>
              <a:spcAft>
                <a:spcPts val="0"/>
              </a:spcAft>
              <a:buNone/>
            </a:pPr>
            <a:r>
              <a:rPr lang="sv-SE"/>
              <a:t>help requested [verbose] / open help page</a:t>
            </a:r>
            <a:endParaRPr/>
          </a:p>
          <a:p>
            <a:pPr indent="0" lvl="0" marL="0" rtl="0" algn="l">
              <a:spcBef>
                <a:spcPts val="0"/>
              </a:spcBef>
              <a:spcAft>
                <a:spcPts val="0"/>
              </a:spcAft>
              <a:buNone/>
            </a:pPr>
            <a:r>
              <a:rPr lang="sv-SE"/>
              <a:t>help requested [minimal] / update status bar</a:t>
            </a:r>
            <a:endParaRPr/>
          </a:p>
        </p:txBody>
      </p:sp>
      <p:sp>
        <p:nvSpPr>
          <p:cNvPr id="269" name="Google Shape;26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6" name="Google Shape;276;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 Tracking</a:t>
            </a:r>
            <a:endParaRPr/>
          </a:p>
        </p:txBody>
      </p:sp>
      <p:sp>
        <p:nvSpPr>
          <p:cNvPr id="277" name="Google Shape;277;p35"/>
          <p:cNvSpPr txBox="1"/>
          <p:nvPr>
            <p:ph idx="1" type="body"/>
          </p:nvPr>
        </p:nvSpPr>
        <p:spPr>
          <a:xfrm>
            <a:off x="468898" y="1282400"/>
            <a:ext cx="6255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Customers send products for maintenance.</a:t>
            </a:r>
            <a:endParaRPr/>
          </a:p>
          <a:p>
            <a:pPr indent="-393700" lvl="0" marL="457200" rtl="0" algn="l">
              <a:spcBef>
                <a:spcPts val="1000"/>
              </a:spcBef>
              <a:spcAft>
                <a:spcPts val="0"/>
              </a:spcAft>
              <a:buSzPts val="2600"/>
              <a:buChar char="•"/>
            </a:pPr>
            <a:r>
              <a:rPr b="1" lang="sv-SE"/>
              <a:t>Maintenance tracking </a:t>
            </a:r>
            <a:r>
              <a:rPr lang="sv-SE"/>
              <a:t>notes current stage of process.</a:t>
            </a:r>
            <a:endParaRPr/>
          </a:p>
          <a:p>
            <a:pPr indent="-393700" lvl="0" marL="457200" rtl="0" algn="l">
              <a:spcBef>
                <a:spcPts val="1000"/>
              </a:spcBef>
              <a:spcAft>
                <a:spcPts val="0"/>
              </a:spcAft>
              <a:buSzPts val="2600"/>
              <a:buChar char="•"/>
            </a:pPr>
            <a:r>
              <a:rPr b="1" lang="sv-SE"/>
              <a:t>Model only what software tracks and controls!</a:t>
            </a:r>
            <a:endParaRPr b="1"/>
          </a:p>
        </p:txBody>
      </p:sp>
      <p:sp>
        <p:nvSpPr>
          <p:cNvPr id="278" name="Google Shape;278;p35"/>
          <p:cNvSpPr/>
          <p:nvPr/>
        </p:nvSpPr>
        <p:spPr>
          <a:xfrm>
            <a:off x="6767325" y="1530975"/>
            <a:ext cx="2133600" cy="232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MaintenanceTracker</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sv-SE"/>
              <a:t>- status</a:t>
            </a:r>
            <a:endParaRPr/>
          </a:p>
          <a:p>
            <a:pPr indent="0" lvl="0" marL="0" rtl="0" algn="l">
              <a:spcBef>
                <a:spcPts val="0"/>
              </a:spcBef>
              <a:spcAft>
                <a:spcPts val="0"/>
              </a:spcAft>
              <a:buNone/>
            </a:pPr>
            <a:r>
              <a:rPr lang="sv-SE"/>
              <a:t>- warranty</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request()</a:t>
            </a:r>
            <a:endParaRPr/>
          </a:p>
          <a:p>
            <a:pPr indent="0" lvl="0" marL="0" rtl="0" algn="l">
              <a:spcBef>
                <a:spcPts val="0"/>
              </a:spcBef>
              <a:spcAft>
                <a:spcPts val="0"/>
              </a:spcAft>
              <a:buNone/>
            </a:pPr>
            <a:r>
              <a:rPr lang="sv-SE"/>
              <a:t>estimateResponse(Bool)</a:t>
            </a:r>
            <a:endParaRPr/>
          </a:p>
          <a:p>
            <a:pPr indent="0" lvl="0" marL="0" rtl="0" algn="l">
              <a:spcBef>
                <a:spcPts val="0"/>
              </a:spcBef>
              <a:spcAft>
                <a:spcPts val="0"/>
              </a:spcAft>
              <a:buNone/>
            </a:pPr>
            <a:r>
              <a:rPr lang="sv-SE"/>
              <a:t>transfer()</a:t>
            </a:r>
            <a:endParaRPr/>
          </a:p>
          <a:p>
            <a:pPr indent="0" lvl="0" marL="0" rtl="0" algn="l">
              <a:spcBef>
                <a:spcPts val="0"/>
              </a:spcBef>
              <a:spcAft>
                <a:spcPts val="0"/>
              </a:spcAft>
              <a:buNone/>
            </a:pPr>
            <a:r>
              <a:rPr lang="sv-SE"/>
              <a:t>orderParts()</a:t>
            </a:r>
            <a:endParaRPr/>
          </a:p>
          <a:p>
            <a:pPr indent="0" lvl="0" marL="0" rtl="0" algn="l">
              <a:spcBef>
                <a:spcPts val="0"/>
              </a:spcBef>
              <a:spcAft>
                <a:spcPts val="0"/>
              </a:spcAft>
              <a:buNone/>
            </a:pPr>
            <a:r>
              <a:rPr lang="sv-SE"/>
              <a:t>return()</a:t>
            </a:r>
            <a:endParaRPr/>
          </a:p>
          <a:p>
            <a:pPr indent="0" lvl="0" marL="0" rtl="0" algn="l">
              <a:spcBef>
                <a:spcPts val="0"/>
              </a:spcBef>
              <a:spcAft>
                <a:spcPts val="0"/>
              </a:spcAft>
              <a:buNone/>
            </a:pPr>
            <a:r>
              <a:t/>
            </a:r>
            <a:endParaRPr/>
          </a:p>
        </p:txBody>
      </p:sp>
      <p:cxnSp>
        <p:nvCxnSpPr>
          <p:cNvPr id="279" name="Google Shape;279;p35"/>
          <p:cNvCxnSpPr/>
          <p:nvPr/>
        </p:nvCxnSpPr>
        <p:spPr>
          <a:xfrm>
            <a:off x="6767325" y="1876425"/>
            <a:ext cx="2133600" cy="0"/>
          </a:xfrm>
          <a:prstGeom prst="straightConnector1">
            <a:avLst/>
          </a:prstGeom>
          <a:noFill/>
          <a:ln cap="flat" cmpd="sng" w="19050">
            <a:solidFill>
              <a:schemeClr val="dk2"/>
            </a:solidFill>
            <a:prstDash val="solid"/>
            <a:round/>
            <a:headEnd len="med" w="med" type="none"/>
            <a:tailEnd len="med" w="med" type="none"/>
          </a:ln>
        </p:spPr>
      </p:cxnSp>
      <p:cxnSp>
        <p:nvCxnSpPr>
          <p:cNvPr id="280" name="Google Shape;280;p35"/>
          <p:cNvCxnSpPr/>
          <p:nvPr/>
        </p:nvCxnSpPr>
        <p:spPr>
          <a:xfrm>
            <a:off x="6767325" y="2476500"/>
            <a:ext cx="2133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 Tracking</a:t>
            </a:r>
            <a:endParaRPr/>
          </a:p>
        </p:txBody>
      </p:sp>
      <p:sp>
        <p:nvSpPr>
          <p:cNvPr id="286" name="Google Shape;286;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000"/>
              <a:t>If the product is covered by warranty or maintenance contract, maintenance can be requested through the software.</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rPr lang="sv-SE" sz="2000"/>
              <a:t>If the product is not covered by warranty, the software informs the customer of the estimated cost. Maintenance starts when the customer accepts the estimate. If the customer does not accept, the item is returned.</a:t>
            </a:r>
            <a:endParaRPr sz="2000"/>
          </a:p>
        </p:txBody>
      </p:sp>
      <p:sp>
        <p:nvSpPr>
          <p:cNvPr id="287" name="Google Shape;287;p36"/>
          <p:cNvSpPr/>
          <p:nvPr/>
        </p:nvSpPr>
        <p:spPr>
          <a:xfrm>
            <a:off x="7149000" y="1755569"/>
            <a:ext cx="1537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Maintenance</a:t>
            </a:r>
            <a:endParaRPr/>
          </a:p>
        </p:txBody>
      </p:sp>
      <p:sp>
        <p:nvSpPr>
          <p:cNvPr id="288" name="Google Shape;288;p36"/>
          <p:cNvSpPr/>
          <p:nvPr/>
        </p:nvSpPr>
        <p:spPr>
          <a:xfrm>
            <a:off x="2778575" y="2255800"/>
            <a:ext cx="1183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Warranty</a:t>
            </a:r>
            <a:endParaRPr/>
          </a:p>
        </p:txBody>
      </p:sp>
      <p:sp>
        <p:nvSpPr>
          <p:cNvPr id="289" name="Google Shape;289;p36"/>
          <p:cNvSpPr/>
          <p:nvPr/>
        </p:nvSpPr>
        <p:spPr>
          <a:xfrm>
            <a:off x="1808875" y="3432900"/>
            <a:ext cx="1077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Returning</a:t>
            </a:r>
            <a:endParaRPr/>
          </a:p>
        </p:txBody>
      </p:sp>
      <p:sp>
        <p:nvSpPr>
          <p:cNvPr id="290" name="Google Shape;290;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 Tracking</a:t>
            </a:r>
            <a:endParaRPr/>
          </a:p>
        </p:txBody>
      </p:sp>
      <p:sp>
        <p:nvSpPr>
          <p:cNvPr id="296" name="Google Shape;296;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All repairs start at a local </a:t>
            </a:r>
            <a:r>
              <a:rPr lang="sv-SE" sz="2400"/>
              <a:t>station. If the station cannot solve the problem, the product is sent to the main headquarters.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rPr lang="sv-SE" sz="2400"/>
              <a:t>Maintenance is suspended if some components are not available.</a:t>
            </a:r>
            <a:endParaRPr sz="2400"/>
          </a:p>
          <a:p>
            <a:pPr indent="0" lvl="0" marL="0" marR="0" rtl="0" algn="l">
              <a:lnSpc>
                <a:spcPct val="100000"/>
              </a:lnSpc>
              <a:spcBef>
                <a:spcPts val="600"/>
              </a:spcBef>
              <a:spcAft>
                <a:spcPts val="0"/>
              </a:spcAft>
              <a:buNone/>
            </a:pPr>
            <a:r>
              <a:rPr lang="sv-SE" sz="2400"/>
              <a:t>Once repaired, the product is returned to the customer.</a:t>
            </a:r>
            <a:endParaRPr sz="2400"/>
          </a:p>
        </p:txBody>
      </p:sp>
      <p:sp>
        <p:nvSpPr>
          <p:cNvPr id="297" name="Google Shape;297;p37"/>
          <p:cNvSpPr/>
          <p:nvPr/>
        </p:nvSpPr>
        <p:spPr>
          <a:xfrm>
            <a:off x="327675" y="1207275"/>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Under Local Repair</a:t>
            </a:r>
            <a:endParaRPr/>
          </a:p>
        </p:txBody>
      </p:sp>
      <p:sp>
        <p:nvSpPr>
          <p:cNvPr id="298" name="Google Shape;298;p37"/>
          <p:cNvSpPr/>
          <p:nvPr/>
        </p:nvSpPr>
        <p:spPr>
          <a:xfrm>
            <a:off x="7121675" y="2161125"/>
            <a:ext cx="17460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 at Main HQ</a:t>
            </a:r>
            <a:endParaRPr/>
          </a:p>
        </p:txBody>
      </p:sp>
      <p:sp>
        <p:nvSpPr>
          <p:cNvPr id="299" name="Google Shape;299;p37"/>
          <p:cNvSpPr/>
          <p:nvPr/>
        </p:nvSpPr>
        <p:spPr>
          <a:xfrm>
            <a:off x="2163625" y="3094438"/>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Waiting for Component</a:t>
            </a:r>
            <a:endParaRPr/>
          </a:p>
        </p:txBody>
      </p:sp>
      <p:sp>
        <p:nvSpPr>
          <p:cNvPr id="300" name="Google Shape;300;p37"/>
          <p:cNvSpPr/>
          <p:nvPr/>
        </p:nvSpPr>
        <p:spPr>
          <a:xfrm>
            <a:off x="5535400" y="3900025"/>
            <a:ext cx="11607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Returning</a:t>
            </a:r>
            <a:endParaRPr/>
          </a:p>
        </p:txBody>
      </p:sp>
      <p:sp>
        <p:nvSpPr>
          <p:cNvPr id="301" name="Google Shape;30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Example: Maintenance Tracking</a:t>
            </a:r>
            <a:endParaRPr sz="2400"/>
          </a:p>
        </p:txBody>
      </p:sp>
      <p:sp>
        <p:nvSpPr>
          <p:cNvPr id="307" name="Google Shape;307;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08" name="Google Shape;308;p38"/>
          <p:cNvSpPr/>
          <p:nvPr/>
        </p:nvSpPr>
        <p:spPr>
          <a:xfrm>
            <a:off x="185550" y="1494000"/>
            <a:ext cx="2133600" cy="232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MaintenanceTracker</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sv-SE"/>
              <a:t>- status</a:t>
            </a:r>
            <a:endParaRPr/>
          </a:p>
          <a:p>
            <a:pPr indent="0" lvl="0" marL="0" rtl="0" algn="l">
              <a:spcBef>
                <a:spcPts val="0"/>
              </a:spcBef>
              <a:spcAft>
                <a:spcPts val="0"/>
              </a:spcAft>
              <a:buNone/>
            </a:pPr>
            <a:r>
              <a:rPr lang="sv-SE"/>
              <a:t>- warranty</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request()</a:t>
            </a:r>
            <a:endParaRPr/>
          </a:p>
          <a:p>
            <a:pPr indent="0" lvl="0" marL="0" rtl="0" algn="l">
              <a:spcBef>
                <a:spcPts val="0"/>
              </a:spcBef>
              <a:spcAft>
                <a:spcPts val="0"/>
              </a:spcAft>
              <a:buNone/>
            </a:pPr>
            <a:r>
              <a:rPr lang="sv-SE"/>
              <a:t>estimateResponse(Bool)</a:t>
            </a:r>
            <a:endParaRPr/>
          </a:p>
          <a:p>
            <a:pPr indent="0" lvl="0" marL="0" rtl="0" algn="l">
              <a:spcBef>
                <a:spcPts val="0"/>
              </a:spcBef>
              <a:spcAft>
                <a:spcPts val="0"/>
              </a:spcAft>
              <a:buNone/>
            </a:pPr>
            <a:r>
              <a:rPr lang="sv-SE"/>
              <a:t>transfer()</a:t>
            </a:r>
            <a:endParaRPr/>
          </a:p>
          <a:p>
            <a:pPr indent="0" lvl="0" marL="0" rtl="0" algn="l">
              <a:spcBef>
                <a:spcPts val="0"/>
              </a:spcBef>
              <a:spcAft>
                <a:spcPts val="0"/>
              </a:spcAft>
              <a:buNone/>
            </a:pPr>
            <a:r>
              <a:rPr lang="sv-SE"/>
              <a:t>orderParts()</a:t>
            </a:r>
            <a:endParaRPr/>
          </a:p>
          <a:p>
            <a:pPr indent="0" lvl="0" marL="0" rtl="0" algn="l">
              <a:spcBef>
                <a:spcPts val="0"/>
              </a:spcBef>
              <a:spcAft>
                <a:spcPts val="0"/>
              </a:spcAft>
              <a:buNone/>
            </a:pPr>
            <a:r>
              <a:rPr lang="sv-SE"/>
              <a:t>return()</a:t>
            </a:r>
            <a:endParaRPr/>
          </a:p>
          <a:p>
            <a:pPr indent="0" lvl="0" marL="0" rtl="0" algn="l">
              <a:spcBef>
                <a:spcPts val="0"/>
              </a:spcBef>
              <a:spcAft>
                <a:spcPts val="0"/>
              </a:spcAft>
              <a:buNone/>
            </a:pPr>
            <a:r>
              <a:t/>
            </a:r>
            <a:endParaRPr/>
          </a:p>
        </p:txBody>
      </p:sp>
      <p:sp>
        <p:nvSpPr>
          <p:cNvPr id="309" name="Google Shape;309;p38"/>
          <p:cNvSpPr/>
          <p:nvPr/>
        </p:nvSpPr>
        <p:spPr>
          <a:xfrm>
            <a:off x="5857875" y="661625"/>
            <a:ext cx="333300" cy="324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5395875" y="118550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Maintenance</a:t>
            </a:r>
            <a:endParaRPr/>
          </a:p>
        </p:txBody>
      </p:sp>
      <p:cxnSp>
        <p:nvCxnSpPr>
          <p:cNvPr id="311" name="Google Shape;311;p38"/>
          <p:cNvCxnSpPr>
            <a:stCxn id="309" idx="4"/>
            <a:endCxn id="310" idx="0"/>
          </p:cNvCxnSpPr>
          <p:nvPr/>
        </p:nvCxnSpPr>
        <p:spPr>
          <a:xfrm>
            <a:off x="6024525" y="985625"/>
            <a:ext cx="0" cy="199800"/>
          </a:xfrm>
          <a:prstGeom prst="straightConnector1">
            <a:avLst/>
          </a:prstGeom>
          <a:noFill/>
          <a:ln cap="flat" cmpd="sng" w="19050">
            <a:solidFill>
              <a:schemeClr val="dk2"/>
            </a:solidFill>
            <a:prstDash val="solid"/>
            <a:round/>
            <a:headEnd len="med" w="med" type="none"/>
            <a:tailEnd len="med" w="med" type="triangle"/>
          </a:ln>
        </p:spPr>
      </p:cxnSp>
      <p:sp>
        <p:nvSpPr>
          <p:cNvPr id="312" name="Google Shape;312;p38"/>
          <p:cNvSpPr/>
          <p:nvPr/>
        </p:nvSpPr>
        <p:spPr>
          <a:xfrm>
            <a:off x="4205325" y="2471288"/>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Warranty</a:t>
            </a:r>
            <a:endParaRPr/>
          </a:p>
        </p:txBody>
      </p:sp>
      <p:sp>
        <p:nvSpPr>
          <p:cNvPr id="313" name="Google Shape;313;p38"/>
          <p:cNvSpPr/>
          <p:nvPr/>
        </p:nvSpPr>
        <p:spPr>
          <a:xfrm>
            <a:off x="5395875" y="34841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Under Local Repair</a:t>
            </a:r>
            <a:endParaRPr/>
          </a:p>
        </p:txBody>
      </p:sp>
      <p:cxnSp>
        <p:nvCxnSpPr>
          <p:cNvPr id="314" name="Google Shape;314;p38"/>
          <p:cNvCxnSpPr>
            <a:stCxn id="310" idx="2"/>
            <a:endCxn id="312" idx="0"/>
          </p:cNvCxnSpPr>
          <p:nvPr/>
        </p:nvCxnSpPr>
        <p:spPr>
          <a:xfrm flipH="1">
            <a:off x="4833825" y="1700000"/>
            <a:ext cx="1190700" cy="771300"/>
          </a:xfrm>
          <a:prstGeom prst="straightConnector1">
            <a:avLst/>
          </a:prstGeom>
          <a:noFill/>
          <a:ln cap="flat" cmpd="sng" w="19050">
            <a:solidFill>
              <a:schemeClr val="dk2"/>
            </a:solidFill>
            <a:prstDash val="solid"/>
            <a:round/>
            <a:headEnd len="med" w="med" type="none"/>
            <a:tailEnd len="med" w="med" type="triangle"/>
          </a:ln>
        </p:spPr>
      </p:cxnSp>
      <p:sp>
        <p:nvSpPr>
          <p:cNvPr id="315" name="Google Shape;315;p38"/>
          <p:cNvSpPr txBox="1"/>
          <p:nvPr/>
        </p:nvSpPr>
        <p:spPr>
          <a:xfrm>
            <a:off x="4312425" y="1631988"/>
            <a:ext cx="1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[warranty==false] / estimate sent</a:t>
            </a:r>
            <a:endParaRPr sz="1000"/>
          </a:p>
        </p:txBody>
      </p:sp>
      <p:sp>
        <p:nvSpPr>
          <p:cNvPr id="316" name="Google Shape;316;p38"/>
          <p:cNvSpPr txBox="1"/>
          <p:nvPr/>
        </p:nvSpPr>
        <p:spPr>
          <a:xfrm>
            <a:off x="6024525" y="2088500"/>
            <a:ext cx="140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[warranty==true]</a:t>
            </a:r>
            <a:endParaRPr sz="1000"/>
          </a:p>
        </p:txBody>
      </p:sp>
      <p:cxnSp>
        <p:nvCxnSpPr>
          <p:cNvPr id="317" name="Google Shape;317;p38"/>
          <p:cNvCxnSpPr>
            <a:stCxn id="310" idx="2"/>
            <a:endCxn id="313" idx="0"/>
          </p:cNvCxnSpPr>
          <p:nvPr/>
        </p:nvCxnSpPr>
        <p:spPr>
          <a:xfrm>
            <a:off x="6024525" y="1700000"/>
            <a:ext cx="0" cy="1784100"/>
          </a:xfrm>
          <a:prstGeom prst="straightConnector1">
            <a:avLst/>
          </a:prstGeom>
          <a:noFill/>
          <a:ln cap="flat" cmpd="sng" w="19050">
            <a:solidFill>
              <a:schemeClr val="dk2"/>
            </a:solidFill>
            <a:prstDash val="solid"/>
            <a:round/>
            <a:headEnd len="med" w="med" type="none"/>
            <a:tailEnd len="med" w="med" type="triangle"/>
          </a:ln>
        </p:spPr>
      </p:cxnSp>
      <p:sp>
        <p:nvSpPr>
          <p:cNvPr id="318" name="Google Shape;318;p38"/>
          <p:cNvSpPr txBox="1"/>
          <p:nvPr/>
        </p:nvSpPr>
        <p:spPr>
          <a:xfrm>
            <a:off x="4067475" y="3021913"/>
            <a:ext cx="189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estimateResponse(True)</a:t>
            </a:r>
            <a:endParaRPr sz="1000"/>
          </a:p>
        </p:txBody>
      </p:sp>
      <p:cxnSp>
        <p:nvCxnSpPr>
          <p:cNvPr id="319" name="Google Shape;319;p38"/>
          <p:cNvCxnSpPr>
            <a:stCxn id="312" idx="3"/>
          </p:cNvCxnSpPr>
          <p:nvPr/>
        </p:nvCxnSpPr>
        <p:spPr>
          <a:xfrm>
            <a:off x="5462625" y="2728538"/>
            <a:ext cx="233400" cy="767100"/>
          </a:xfrm>
          <a:prstGeom prst="straightConnector1">
            <a:avLst/>
          </a:prstGeom>
          <a:noFill/>
          <a:ln cap="flat" cmpd="sng" w="19050">
            <a:solidFill>
              <a:schemeClr val="dk2"/>
            </a:solidFill>
            <a:prstDash val="solid"/>
            <a:round/>
            <a:headEnd len="med" w="med" type="none"/>
            <a:tailEnd len="med" w="med" type="triangle"/>
          </a:ln>
        </p:spPr>
      </p:cxnSp>
      <p:sp>
        <p:nvSpPr>
          <p:cNvPr id="320" name="Google Shape;320;p38"/>
          <p:cNvSpPr/>
          <p:nvPr/>
        </p:nvSpPr>
        <p:spPr>
          <a:xfrm>
            <a:off x="3014538" y="1650788"/>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Returning to Customer</a:t>
            </a:r>
            <a:endParaRPr/>
          </a:p>
        </p:txBody>
      </p:sp>
      <p:cxnSp>
        <p:nvCxnSpPr>
          <p:cNvPr id="321" name="Google Shape;321;p38"/>
          <p:cNvCxnSpPr>
            <a:stCxn id="312" idx="1"/>
            <a:endCxn id="320" idx="2"/>
          </p:cNvCxnSpPr>
          <p:nvPr/>
        </p:nvCxnSpPr>
        <p:spPr>
          <a:xfrm rot="10800000">
            <a:off x="3643125" y="2165438"/>
            <a:ext cx="562200" cy="563100"/>
          </a:xfrm>
          <a:prstGeom prst="straightConnector1">
            <a:avLst/>
          </a:prstGeom>
          <a:noFill/>
          <a:ln cap="flat" cmpd="sng" w="19050">
            <a:solidFill>
              <a:schemeClr val="dk2"/>
            </a:solidFill>
            <a:prstDash val="solid"/>
            <a:round/>
            <a:headEnd len="med" w="med" type="none"/>
            <a:tailEnd len="med" w="med" type="triangle"/>
          </a:ln>
        </p:spPr>
      </p:cxnSp>
      <p:cxnSp>
        <p:nvCxnSpPr>
          <p:cNvPr id="322" name="Google Shape;322;p38"/>
          <p:cNvCxnSpPr>
            <a:stCxn id="320" idx="0"/>
            <a:endCxn id="310" idx="1"/>
          </p:cNvCxnSpPr>
          <p:nvPr/>
        </p:nvCxnSpPr>
        <p:spPr>
          <a:xfrm flipH="1" rot="10800000">
            <a:off x="3643188" y="1442888"/>
            <a:ext cx="1752600" cy="207900"/>
          </a:xfrm>
          <a:prstGeom prst="straightConnector1">
            <a:avLst/>
          </a:prstGeom>
          <a:noFill/>
          <a:ln cap="flat" cmpd="sng" w="19050">
            <a:solidFill>
              <a:schemeClr val="dk2"/>
            </a:solidFill>
            <a:prstDash val="solid"/>
            <a:round/>
            <a:headEnd len="med" w="med" type="none"/>
            <a:tailEnd len="med" w="med" type="triangle"/>
          </a:ln>
        </p:spPr>
      </p:cxnSp>
      <p:sp>
        <p:nvSpPr>
          <p:cNvPr id="323" name="Google Shape;323;p38"/>
          <p:cNvSpPr txBox="1"/>
          <p:nvPr/>
        </p:nvSpPr>
        <p:spPr>
          <a:xfrm>
            <a:off x="3386775" y="2188875"/>
            <a:ext cx="165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estimateResponse(False)</a:t>
            </a:r>
            <a:endParaRPr sz="1000"/>
          </a:p>
        </p:txBody>
      </p:sp>
      <p:sp>
        <p:nvSpPr>
          <p:cNvPr id="324" name="Google Shape;324;p38"/>
          <p:cNvSpPr txBox="1"/>
          <p:nvPr/>
        </p:nvSpPr>
        <p:spPr>
          <a:xfrm>
            <a:off x="3890850" y="1185425"/>
            <a:ext cx="12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[status==delivered]</a:t>
            </a:r>
            <a:endParaRPr/>
          </a:p>
        </p:txBody>
      </p:sp>
      <p:sp>
        <p:nvSpPr>
          <p:cNvPr id="325" name="Google Shape;325;p38"/>
          <p:cNvSpPr/>
          <p:nvPr/>
        </p:nvSpPr>
        <p:spPr>
          <a:xfrm>
            <a:off x="5395875" y="43763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Repair at Main HQ</a:t>
            </a:r>
            <a:endParaRPr/>
          </a:p>
        </p:txBody>
      </p:sp>
      <p:cxnSp>
        <p:nvCxnSpPr>
          <p:cNvPr id="326" name="Google Shape;326;p38"/>
          <p:cNvCxnSpPr>
            <a:stCxn id="313" idx="2"/>
            <a:endCxn id="325" idx="0"/>
          </p:cNvCxnSpPr>
          <p:nvPr/>
        </p:nvCxnSpPr>
        <p:spPr>
          <a:xfrm>
            <a:off x="6024525" y="3998675"/>
            <a:ext cx="0" cy="377700"/>
          </a:xfrm>
          <a:prstGeom prst="straightConnector1">
            <a:avLst/>
          </a:prstGeom>
          <a:noFill/>
          <a:ln cap="flat" cmpd="sng" w="19050">
            <a:solidFill>
              <a:schemeClr val="dk2"/>
            </a:solidFill>
            <a:prstDash val="solid"/>
            <a:round/>
            <a:headEnd len="med" w="med" type="none"/>
            <a:tailEnd len="med" w="med" type="triangle"/>
          </a:ln>
        </p:spPr>
      </p:cxnSp>
      <p:sp>
        <p:nvSpPr>
          <p:cNvPr id="327" name="Google Shape;327;p38"/>
          <p:cNvSpPr txBox="1"/>
          <p:nvPr/>
        </p:nvSpPr>
        <p:spPr>
          <a:xfrm>
            <a:off x="5252925" y="4018163"/>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transfer()</a:t>
            </a:r>
            <a:endParaRPr sz="1000"/>
          </a:p>
        </p:txBody>
      </p:sp>
      <p:sp>
        <p:nvSpPr>
          <p:cNvPr id="328" name="Google Shape;328;p38"/>
          <p:cNvSpPr/>
          <p:nvPr/>
        </p:nvSpPr>
        <p:spPr>
          <a:xfrm>
            <a:off x="7762875" y="382012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Component</a:t>
            </a:r>
            <a:endParaRPr/>
          </a:p>
        </p:txBody>
      </p:sp>
      <p:cxnSp>
        <p:nvCxnSpPr>
          <p:cNvPr id="329" name="Google Shape;329;p38"/>
          <p:cNvCxnSpPr>
            <a:stCxn id="313" idx="3"/>
          </p:cNvCxnSpPr>
          <p:nvPr/>
        </p:nvCxnSpPr>
        <p:spPr>
          <a:xfrm>
            <a:off x="6653175" y="3741425"/>
            <a:ext cx="1090800" cy="163800"/>
          </a:xfrm>
          <a:prstGeom prst="straightConnector1">
            <a:avLst/>
          </a:prstGeom>
          <a:noFill/>
          <a:ln cap="flat" cmpd="sng" w="19050">
            <a:solidFill>
              <a:schemeClr val="dk2"/>
            </a:solidFill>
            <a:prstDash val="solid"/>
            <a:round/>
            <a:headEnd len="med" w="med" type="none"/>
            <a:tailEnd len="med" w="med" type="triangle"/>
          </a:ln>
        </p:spPr>
      </p:cxnSp>
      <p:sp>
        <p:nvSpPr>
          <p:cNvPr id="330" name="Google Shape;330;p38"/>
          <p:cNvSpPr txBox="1"/>
          <p:nvPr/>
        </p:nvSpPr>
        <p:spPr>
          <a:xfrm>
            <a:off x="6815175" y="3484250"/>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331" name="Google Shape;331;p38"/>
          <p:cNvCxnSpPr/>
          <p:nvPr/>
        </p:nvCxnSpPr>
        <p:spPr>
          <a:xfrm rot="10800000">
            <a:off x="6657975" y="3886325"/>
            <a:ext cx="1095300" cy="142800"/>
          </a:xfrm>
          <a:prstGeom prst="straightConnector1">
            <a:avLst/>
          </a:prstGeom>
          <a:noFill/>
          <a:ln cap="flat" cmpd="sng" w="19050">
            <a:solidFill>
              <a:schemeClr val="dk2"/>
            </a:solidFill>
            <a:prstDash val="solid"/>
            <a:round/>
            <a:headEnd len="med" w="med" type="none"/>
            <a:tailEnd len="med" w="med" type="triangle"/>
          </a:ln>
        </p:spPr>
      </p:cxnSp>
      <p:sp>
        <p:nvSpPr>
          <p:cNvPr id="332" name="Google Shape;332;p38"/>
          <p:cNvSpPr txBox="1"/>
          <p:nvPr/>
        </p:nvSpPr>
        <p:spPr>
          <a:xfrm>
            <a:off x="6288975" y="3908025"/>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[status==repair_local]</a:t>
            </a:r>
            <a:endParaRPr sz="1000"/>
          </a:p>
        </p:txBody>
      </p:sp>
      <p:cxnSp>
        <p:nvCxnSpPr>
          <p:cNvPr id="333" name="Google Shape;333;p38"/>
          <p:cNvCxnSpPr/>
          <p:nvPr/>
        </p:nvCxnSpPr>
        <p:spPr>
          <a:xfrm>
            <a:off x="185550" y="1839450"/>
            <a:ext cx="2133600" cy="0"/>
          </a:xfrm>
          <a:prstGeom prst="straightConnector1">
            <a:avLst/>
          </a:prstGeom>
          <a:noFill/>
          <a:ln cap="flat" cmpd="sng" w="19050">
            <a:solidFill>
              <a:schemeClr val="dk2"/>
            </a:solidFill>
            <a:prstDash val="solid"/>
            <a:round/>
            <a:headEnd len="med" w="med" type="none"/>
            <a:tailEnd len="med" w="med" type="none"/>
          </a:ln>
        </p:spPr>
      </p:cxnSp>
      <p:cxnSp>
        <p:nvCxnSpPr>
          <p:cNvPr id="334" name="Google Shape;334;p38"/>
          <p:cNvCxnSpPr/>
          <p:nvPr/>
        </p:nvCxnSpPr>
        <p:spPr>
          <a:xfrm>
            <a:off x="185550" y="2439525"/>
            <a:ext cx="2133600" cy="0"/>
          </a:xfrm>
          <a:prstGeom prst="straightConnector1">
            <a:avLst/>
          </a:prstGeom>
          <a:noFill/>
          <a:ln cap="flat" cmpd="sng" w="19050">
            <a:solidFill>
              <a:schemeClr val="dk2"/>
            </a:solidFill>
            <a:prstDash val="solid"/>
            <a:round/>
            <a:headEnd len="med" w="med" type="none"/>
            <a:tailEnd len="med" w="med" type="none"/>
          </a:ln>
        </p:spPr>
      </p:cxnSp>
      <p:sp>
        <p:nvSpPr>
          <p:cNvPr id="335" name="Google Shape;335;p38"/>
          <p:cNvSpPr/>
          <p:nvPr/>
        </p:nvSpPr>
        <p:spPr>
          <a:xfrm>
            <a:off x="3276600" y="2200275"/>
            <a:ext cx="2114550" cy="1571625"/>
          </a:xfrm>
          <a:custGeom>
            <a:rect b="b" l="l" r="r" t="t"/>
            <a:pathLst>
              <a:path extrusionOk="0" h="62865" w="84582">
                <a:moveTo>
                  <a:pt x="84582" y="62865"/>
                </a:moveTo>
                <a:lnTo>
                  <a:pt x="0" y="44577"/>
                </a:lnTo>
                <a:lnTo>
                  <a:pt x="1905" y="0"/>
                </a:lnTo>
              </a:path>
            </a:pathLst>
          </a:custGeom>
          <a:noFill/>
          <a:ln cap="flat" cmpd="sng" w="19050">
            <a:solidFill>
              <a:schemeClr val="dk2"/>
            </a:solidFill>
            <a:prstDash val="solid"/>
            <a:round/>
            <a:headEnd len="med" w="med" type="none"/>
            <a:tailEnd len="med" w="med" type="triangle"/>
          </a:ln>
        </p:spPr>
      </p:sp>
      <p:sp>
        <p:nvSpPr>
          <p:cNvPr id="336" name="Google Shape;336;p38"/>
          <p:cNvSpPr txBox="1"/>
          <p:nvPr/>
        </p:nvSpPr>
        <p:spPr>
          <a:xfrm>
            <a:off x="4543275" y="3653975"/>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sp>
        <p:nvSpPr>
          <p:cNvPr id="337" name="Google Shape;337;p38"/>
          <p:cNvSpPr/>
          <p:nvPr/>
        </p:nvSpPr>
        <p:spPr>
          <a:xfrm>
            <a:off x="2914650" y="2238375"/>
            <a:ext cx="2457450" cy="2409825"/>
          </a:xfrm>
          <a:custGeom>
            <a:rect b="b" l="l" r="r" t="t"/>
            <a:pathLst>
              <a:path extrusionOk="0" h="96393" w="98298">
                <a:moveTo>
                  <a:pt x="98298" y="96393"/>
                </a:moveTo>
                <a:lnTo>
                  <a:pt x="0" y="57150"/>
                </a:lnTo>
                <a:lnTo>
                  <a:pt x="8382" y="0"/>
                </a:lnTo>
              </a:path>
            </a:pathLst>
          </a:custGeom>
          <a:noFill/>
          <a:ln cap="flat" cmpd="sng" w="19050">
            <a:solidFill>
              <a:schemeClr val="dk2"/>
            </a:solidFill>
            <a:prstDash val="solid"/>
            <a:round/>
            <a:headEnd len="med" w="med" type="none"/>
            <a:tailEnd len="med" w="med" type="triangle"/>
          </a:ln>
        </p:spPr>
      </p:sp>
      <p:sp>
        <p:nvSpPr>
          <p:cNvPr id="338" name="Google Shape;338;p38"/>
          <p:cNvSpPr txBox="1"/>
          <p:nvPr/>
        </p:nvSpPr>
        <p:spPr>
          <a:xfrm>
            <a:off x="4410075" y="4382375"/>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cxnSp>
        <p:nvCxnSpPr>
          <p:cNvPr id="339" name="Google Shape;339;p38"/>
          <p:cNvCxnSpPr>
            <a:stCxn id="325" idx="3"/>
          </p:cNvCxnSpPr>
          <p:nvPr/>
        </p:nvCxnSpPr>
        <p:spPr>
          <a:xfrm flipH="1" rot="10800000">
            <a:off x="6653175" y="4362425"/>
            <a:ext cx="1319400" cy="271200"/>
          </a:xfrm>
          <a:prstGeom prst="straightConnector1">
            <a:avLst/>
          </a:prstGeom>
          <a:noFill/>
          <a:ln cap="flat" cmpd="sng" w="19050">
            <a:solidFill>
              <a:schemeClr val="dk2"/>
            </a:solidFill>
            <a:prstDash val="solid"/>
            <a:round/>
            <a:headEnd len="med" w="med" type="none"/>
            <a:tailEnd len="med" w="med" type="triangle"/>
          </a:ln>
        </p:spPr>
      </p:cxnSp>
      <p:sp>
        <p:nvSpPr>
          <p:cNvPr id="340" name="Google Shape;340;p38"/>
          <p:cNvSpPr txBox="1"/>
          <p:nvPr/>
        </p:nvSpPr>
        <p:spPr>
          <a:xfrm>
            <a:off x="6676950" y="4209938"/>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341" name="Google Shape;341;p38"/>
          <p:cNvCxnSpPr>
            <a:stCxn id="328" idx="2"/>
          </p:cNvCxnSpPr>
          <p:nvPr/>
        </p:nvCxnSpPr>
        <p:spPr>
          <a:xfrm flipH="1">
            <a:off x="6696225" y="4334625"/>
            <a:ext cx="1695300" cy="485100"/>
          </a:xfrm>
          <a:prstGeom prst="straightConnector1">
            <a:avLst/>
          </a:prstGeom>
          <a:noFill/>
          <a:ln cap="flat" cmpd="sng" w="19050">
            <a:solidFill>
              <a:schemeClr val="dk2"/>
            </a:solidFill>
            <a:prstDash val="solid"/>
            <a:round/>
            <a:headEnd len="med" w="med" type="none"/>
            <a:tailEnd len="med" w="med" type="triangle"/>
          </a:ln>
        </p:spPr>
      </p:cxnSp>
      <p:sp>
        <p:nvSpPr>
          <p:cNvPr id="342" name="Google Shape;342;p38"/>
          <p:cNvSpPr txBox="1"/>
          <p:nvPr/>
        </p:nvSpPr>
        <p:spPr>
          <a:xfrm>
            <a:off x="7315275" y="4548650"/>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[status==repair_main]</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Computer Model</a:t>
            </a:r>
            <a:endParaRPr/>
          </a:p>
        </p:txBody>
      </p:sp>
      <p:sp>
        <p:nvSpPr>
          <p:cNvPr id="348" name="Google Shape;348;p39"/>
          <p:cNvSpPr txBox="1"/>
          <p:nvPr>
            <p:ph idx="1" type="body"/>
          </p:nvPr>
        </p:nvSpPr>
        <p:spPr>
          <a:xfrm>
            <a:off x="468900" y="1282400"/>
            <a:ext cx="6252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classes have stateful behavior.</a:t>
            </a:r>
            <a:endParaRPr/>
          </a:p>
          <a:p>
            <a:pPr indent="-368300" lvl="1" marL="914400" rtl="0" algn="l">
              <a:spcBef>
                <a:spcPts val="500"/>
              </a:spcBef>
              <a:spcAft>
                <a:spcPts val="0"/>
              </a:spcAft>
              <a:buSzPts val="2200"/>
              <a:buChar char="•"/>
            </a:pPr>
            <a:r>
              <a:rPr lang="sv-SE"/>
              <a:t>States = class variables </a:t>
            </a:r>
            <a:endParaRPr/>
          </a:p>
          <a:p>
            <a:pPr indent="-368300" lvl="1" marL="914400" rtl="0" algn="l">
              <a:spcBef>
                <a:spcPts val="500"/>
              </a:spcBef>
              <a:spcAft>
                <a:spcPts val="0"/>
              </a:spcAft>
              <a:buSzPts val="2200"/>
              <a:buChar char="•"/>
            </a:pPr>
            <a:r>
              <a:rPr lang="sv-SE"/>
              <a:t>Transitions = method calls</a:t>
            </a:r>
            <a:endParaRPr/>
          </a:p>
          <a:p>
            <a:pPr indent="-368300" lvl="1" marL="914400" rtl="0" algn="l">
              <a:spcBef>
                <a:spcPts val="500"/>
              </a:spcBef>
              <a:spcAft>
                <a:spcPts val="0"/>
              </a:spcAft>
              <a:buSzPts val="2200"/>
              <a:buChar char="•"/>
            </a:pPr>
            <a:r>
              <a:rPr lang="sv-SE"/>
              <a:t>Derive model from class and create tests.</a:t>
            </a:r>
            <a:endParaRPr/>
          </a:p>
          <a:p>
            <a:pPr indent="-393700" lvl="0" marL="457200" rtl="0" algn="l">
              <a:spcBef>
                <a:spcPts val="1000"/>
              </a:spcBef>
              <a:spcAft>
                <a:spcPts val="0"/>
              </a:spcAft>
              <a:buSzPts val="2600"/>
              <a:buChar char="•"/>
            </a:pPr>
            <a:r>
              <a:rPr lang="sv-SE"/>
              <a:t>We sell computers on our website. Model class represents a model of computer.</a:t>
            </a:r>
            <a:endParaRPr/>
          </a:p>
          <a:p>
            <a:pPr indent="-368300" lvl="1" marL="914400" rtl="0" algn="l">
              <a:spcBef>
                <a:spcPts val="500"/>
              </a:spcBef>
              <a:spcAft>
                <a:spcPts val="0"/>
              </a:spcAft>
              <a:buSzPts val="2200"/>
              <a:buChar char="•"/>
            </a:pPr>
            <a:r>
              <a:rPr lang="sv-SE"/>
              <a:t>Models have slots for components (e.g., CPU, memory, video card). </a:t>
            </a:r>
            <a:endParaRPr/>
          </a:p>
        </p:txBody>
      </p:sp>
      <p:sp>
        <p:nvSpPr>
          <p:cNvPr id="349" name="Google Shape;349;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0" name="Google Shape;350;p39"/>
          <p:cNvSpPr/>
          <p:nvPr/>
        </p:nvSpPr>
        <p:spPr>
          <a:xfrm>
            <a:off x="7046650" y="519125"/>
            <a:ext cx="1869000" cy="21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Model</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ModelID</a:t>
            </a:r>
            <a:endParaRPr sz="1200"/>
          </a:p>
          <a:p>
            <a:pPr indent="0" lvl="0" marL="0" rtl="0" algn="l">
              <a:spcBef>
                <a:spcPts val="0"/>
              </a:spcBef>
              <a:spcAft>
                <a:spcPts val="0"/>
              </a:spcAft>
              <a:buNone/>
            </a:pPr>
            <a:r>
              <a:rPr lang="sv-SE" sz="1200"/>
              <a:t>Slots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selectModel(modelID)</a:t>
            </a:r>
            <a:endParaRPr sz="1200"/>
          </a:p>
          <a:p>
            <a:pPr indent="0" lvl="0" marL="0" rtl="0" algn="l">
              <a:spcBef>
                <a:spcPts val="0"/>
              </a:spcBef>
              <a:spcAft>
                <a:spcPts val="0"/>
              </a:spcAft>
              <a:buNone/>
            </a:pPr>
            <a:r>
              <a:rPr lang="sv-SE" sz="1200"/>
              <a:t>deselectModel</a:t>
            </a:r>
            <a:endParaRPr sz="1200"/>
          </a:p>
          <a:p>
            <a:pPr indent="0" lvl="0" marL="0" rtl="0" algn="l">
              <a:spcBef>
                <a:spcPts val="0"/>
              </a:spcBef>
              <a:spcAft>
                <a:spcPts val="0"/>
              </a:spcAft>
              <a:buNone/>
            </a:pPr>
            <a:r>
              <a:rPr lang="sv-SE" sz="1200"/>
              <a:t>addComponent(slot, component)</a:t>
            </a:r>
            <a:endParaRPr sz="1200"/>
          </a:p>
          <a:p>
            <a:pPr indent="0" lvl="0" marL="0" rtl="0" algn="l">
              <a:spcBef>
                <a:spcPts val="0"/>
              </a:spcBef>
              <a:spcAft>
                <a:spcPts val="0"/>
              </a:spcAft>
              <a:buNone/>
            </a:pPr>
            <a:r>
              <a:rPr lang="sv-SE" sz="1200"/>
              <a:t>removeComponent(slot)</a:t>
            </a:r>
            <a:endParaRPr sz="1200"/>
          </a:p>
          <a:p>
            <a:pPr indent="0" lvl="0" marL="0" rtl="0" algn="l">
              <a:spcBef>
                <a:spcPts val="0"/>
              </a:spcBef>
              <a:spcAft>
                <a:spcPts val="0"/>
              </a:spcAft>
              <a:buNone/>
            </a:pPr>
            <a:r>
              <a:rPr lang="sv-SE" sz="1200"/>
              <a:t>isLegalConfiguration()</a:t>
            </a:r>
            <a:endParaRPr sz="1200"/>
          </a:p>
        </p:txBody>
      </p:sp>
      <p:cxnSp>
        <p:nvCxnSpPr>
          <p:cNvPr id="351" name="Google Shape;351;p39"/>
          <p:cNvCxnSpPr/>
          <p:nvPr/>
        </p:nvCxnSpPr>
        <p:spPr>
          <a:xfrm>
            <a:off x="7046650" y="903325"/>
            <a:ext cx="1869000" cy="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39"/>
          <p:cNvCxnSpPr/>
          <p:nvPr/>
        </p:nvCxnSpPr>
        <p:spPr>
          <a:xfrm>
            <a:off x="7039650" y="1464000"/>
            <a:ext cx="1869000" cy="0"/>
          </a:xfrm>
          <a:prstGeom prst="straightConnector1">
            <a:avLst/>
          </a:prstGeom>
          <a:noFill/>
          <a:ln cap="flat" cmpd="sng" w="9525">
            <a:solidFill>
              <a:schemeClr val="dk2"/>
            </a:solidFill>
            <a:prstDash val="solid"/>
            <a:round/>
            <a:headEnd len="med" w="med" type="none"/>
            <a:tailEnd len="med" w="med" type="none"/>
          </a:ln>
        </p:spPr>
      </p:cxnSp>
      <p:sp>
        <p:nvSpPr>
          <p:cNvPr id="353" name="Google Shape;353;p39"/>
          <p:cNvSpPr/>
          <p:nvPr/>
        </p:nvSpPr>
        <p:spPr>
          <a:xfrm>
            <a:off x="7046650" y="2817275"/>
            <a:ext cx="1869000" cy="19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Slot</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Model</a:t>
            </a:r>
            <a:endParaRPr sz="1200"/>
          </a:p>
          <a:p>
            <a:pPr indent="0" lvl="0" marL="0" rtl="0" algn="l">
              <a:spcBef>
                <a:spcPts val="0"/>
              </a:spcBef>
              <a:spcAft>
                <a:spcPts val="0"/>
              </a:spcAft>
              <a:buNone/>
            </a:pPr>
            <a:r>
              <a:rPr lang="sv-SE" sz="1200"/>
              <a:t>Component</a:t>
            </a:r>
            <a:endParaRPr sz="1200"/>
          </a:p>
          <a:p>
            <a:pPr indent="0" lvl="0" marL="0" rtl="0" algn="l">
              <a:spcBef>
                <a:spcPts val="0"/>
              </a:spcBef>
              <a:spcAft>
                <a:spcPts val="0"/>
              </a:spcAft>
              <a:buNone/>
            </a:pPr>
            <a:r>
              <a:rPr lang="sv-SE" sz="1200"/>
              <a:t>Required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incorporate(model)</a:t>
            </a:r>
            <a:endParaRPr sz="1200"/>
          </a:p>
          <a:p>
            <a:pPr indent="0" lvl="0" marL="0" rtl="0" algn="l">
              <a:spcBef>
                <a:spcPts val="0"/>
              </a:spcBef>
              <a:spcAft>
                <a:spcPts val="0"/>
              </a:spcAft>
              <a:buNone/>
            </a:pPr>
            <a:r>
              <a:rPr lang="sv-SE" sz="1200"/>
              <a:t>bind(component)</a:t>
            </a:r>
            <a:endParaRPr sz="1200"/>
          </a:p>
          <a:p>
            <a:pPr indent="0" lvl="0" marL="0" rtl="0" algn="l">
              <a:spcBef>
                <a:spcPts val="0"/>
              </a:spcBef>
              <a:spcAft>
                <a:spcPts val="0"/>
              </a:spcAft>
              <a:buNone/>
            </a:pPr>
            <a:r>
              <a:rPr lang="sv-SE" sz="1200"/>
              <a:t>unbind()</a:t>
            </a:r>
            <a:endParaRPr sz="1200"/>
          </a:p>
          <a:p>
            <a:pPr indent="0" lvl="0" marL="0" rtl="0" algn="l">
              <a:spcBef>
                <a:spcPts val="0"/>
              </a:spcBef>
              <a:spcAft>
                <a:spcPts val="0"/>
              </a:spcAft>
              <a:buNone/>
            </a:pPr>
            <a:r>
              <a:rPr lang="sv-SE" sz="1200"/>
              <a:t>isBound()</a:t>
            </a:r>
            <a:endParaRPr sz="1200"/>
          </a:p>
        </p:txBody>
      </p:sp>
      <p:cxnSp>
        <p:nvCxnSpPr>
          <p:cNvPr id="354" name="Google Shape;354;p39"/>
          <p:cNvCxnSpPr/>
          <p:nvPr/>
        </p:nvCxnSpPr>
        <p:spPr>
          <a:xfrm>
            <a:off x="7039650" y="3118500"/>
            <a:ext cx="1869000" cy="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39"/>
          <p:cNvCxnSpPr/>
          <p:nvPr/>
        </p:nvCxnSpPr>
        <p:spPr>
          <a:xfrm>
            <a:off x="7046650" y="3880025"/>
            <a:ext cx="1869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Slot</a:t>
            </a:r>
            <a:r>
              <a:rPr lang="sv-SE"/>
              <a:t> Specification</a:t>
            </a:r>
            <a:endParaRPr/>
          </a:p>
        </p:txBody>
      </p:sp>
      <p:sp>
        <p:nvSpPr>
          <p:cNvPr id="361" name="Google Shape;361;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800">
                <a:solidFill>
                  <a:schemeClr val="accent3"/>
                </a:solidFill>
              </a:rPr>
              <a:t>Slot</a:t>
            </a:r>
            <a:r>
              <a:rPr lang="sv-SE" sz="1800"/>
              <a:t> represents a configuration choice in all instances of a particular model of computer. A given model may have zero or more slots, each of which is marked as required or optional. If a slot is marked as required, it must be bound to a suitable component in all legal configurations. Slot offers the following methods:</a:t>
            </a:r>
            <a:endParaRPr sz="1800"/>
          </a:p>
          <a:p>
            <a:pPr indent="-342900" lvl="0" marL="457200" marR="0" rtl="0" algn="l">
              <a:lnSpc>
                <a:spcPct val="100000"/>
              </a:lnSpc>
              <a:spcBef>
                <a:spcPts val="600"/>
              </a:spcBef>
              <a:spcAft>
                <a:spcPts val="0"/>
              </a:spcAft>
              <a:buSzPts val="1800"/>
              <a:buChar char="•"/>
            </a:pPr>
            <a:r>
              <a:rPr b="1" lang="sv-SE" sz="1800">
                <a:solidFill>
                  <a:schemeClr val="accent3"/>
                </a:solidFill>
              </a:rPr>
              <a:t>Incorporate</a:t>
            </a:r>
            <a:r>
              <a:rPr b="1" lang="sv-SE" sz="1800"/>
              <a:t>:</a:t>
            </a:r>
            <a:r>
              <a:rPr lang="sv-SE" sz="1800"/>
              <a:t> Make a slot part of a model, and mark it as either required or optional. All instances of a model incorporate the same slots.</a:t>
            </a:r>
            <a:endParaRPr sz="1800"/>
          </a:p>
          <a:p>
            <a:pPr indent="-342900" lvl="0" marL="457200" marR="0" rtl="0" algn="l">
              <a:lnSpc>
                <a:spcPct val="100000"/>
              </a:lnSpc>
              <a:spcBef>
                <a:spcPts val="0"/>
              </a:spcBef>
              <a:spcAft>
                <a:spcPts val="0"/>
              </a:spcAft>
              <a:buSzPts val="1800"/>
              <a:buChar char="•"/>
            </a:pPr>
            <a:r>
              <a:rPr b="1" lang="sv-SE" sz="1800">
                <a:solidFill>
                  <a:schemeClr val="accent3"/>
                </a:solidFill>
              </a:rPr>
              <a:t>Bind</a:t>
            </a:r>
            <a:r>
              <a:rPr b="1" lang="sv-SE" sz="1800"/>
              <a:t>:</a:t>
            </a:r>
            <a:r>
              <a:rPr lang="sv-SE" sz="1800"/>
              <a:t> Associate a compatible component with a slot. </a:t>
            </a:r>
            <a:endParaRPr sz="1800"/>
          </a:p>
          <a:p>
            <a:pPr indent="-342900" lvl="0" marL="457200" marR="0" rtl="0" algn="l">
              <a:lnSpc>
                <a:spcPct val="100000"/>
              </a:lnSpc>
              <a:spcBef>
                <a:spcPts val="0"/>
              </a:spcBef>
              <a:spcAft>
                <a:spcPts val="0"/>
              </a:spcAft>
              <a:buSzPts val="1800"/>
              <a:buChar char="•"/>
            </a:pPr>
            <a:r>
              <a:rPr b="1" lang="sv-SE" sz="1800">
                <a:solidFill>
                  <a:schemeClr val="accent3"/>
                </a:solidFill>
              </a:rPr>
              <a:t>Unbind</a:t>
            </a:r>
            <a:r>
              <a:rPr b="1" lang="sv-SE" sz="1800"/>
              <a:t>:</a:t>
            </a:r>
            <a:r>
              <a:rPr lang="sv-SE" sz="1800"/>
              <a:t> The unbind operation breaks the binding of a component to a slot, reversing the effect of a previous bind operation.</a:t>
            </a:r>
            <a:endParaRPr sz="1800"/>
          </a:p>
          <a:p>
            <a:pPr indent="-342900" lvl="0" marL="457200" marR="0" rtl="0" algn="l">
              <a:lnSpc>
                <a:spcPct val="100000"/>
              </a:lnSpc>
              <a:spcBef>
                <a:spcPts val="0"/>
              </a:spcBef>
              <a:spcAft>
                <a:spcPts val="0"/>
              </a:spcAft>
              <a:buSzPts val="1800"/>
              <a:buChar char="•"/>
            </a:pPr>
            <a:r>
              <a:rPr b="1" lang="sv-SE" sz="1800">
                <a:solidFill>
                  <a:schemeClr val="accent3"/>
                </a:solidFill>
              </a:rPr>
              <a:t>IsBound</a:t>
            </a:r>
            <a:r>
              <a:rPr lang="sv-SE" sz="1800"/>
              <a:t>:</a:t>
            </a:r>
            <a:r>
              <a:rPr b="1" lang="sv-SE" sz="1800"/>
              <a:t> </a:t>
            </a:r>
            <a:r>
              <a:rPr lang="sv-SE" sz="1800"/>
              <a:t>Returns true if a component is currently bound to a slot, or false if the slot is currently empty.</a:t>
            </a:r>
            <a:endParaRPr sz="1800"/>
          </a:p>
        </p:txBody>
      </p:sp>
      <p:sp>
        <p:nvSpPr>
          <p:cNvPr id="362" name="Google Shape;362;p40"/>
          <p:cNvSpPr/>
          <p:nvPr/>
        </p:nvSpPr>
        <p:spPr>
          <a:xfrm>
            <a:off x="6124875" y="4303194"/>
            <a:ext cx="6576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
          <p:cNvSpPr/>
          <p:nvPr/>
        </p:nvSpPr>
        <p:spPr>
          <a:xfrm>
            <a:off x="3158150" y="4558994"/>
            <a:ext cx="6576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0"/>
          <p:cNvSpPr/>
          <p:nvPr/>
        </p:nvSpPr>
        <p:spPr>
          <a:xfrm>
            <a:off x="2405900" y="2920700"/>
            <a:ext cx="28371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Slot State Machine</a:t>
            </a:r>
            <a:endParaRPr/>
          </a:p>
        </p:txBody>
      </p:sp>
      <p:sp>
        <p:nvSpPr>
          <p:cNvPr id="371" name="Google Shape;371;p41"/>
          <p:cNvSpPr txBox="1"/>
          <p:nvPr>
            <p:ph idx="1" type="body"/>
          </p:nvPr>
        </p:nvSpPr>
        <p:spPr>
          <a:xfrm>
            <a:off x="468900" y="2623650"/>
            <a:ext cx="8217900" cy="21390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Do not derive too many states.</a:t>
            </a:r>
            <a:endParaRPr/>
          </a:p>
          <a:p>
            <a:pPr indent="-368300" lvl="1" marL="914400" marR="0" rtl="0" algn="l">
              <a:lnSpc>
                <a:spcPct val="100000"/>
              </a:lnSpc>
              <a:spcBef>
                <a:spcPts val="0"/>
              </a:spcBef>
              <a:spcAft>
                <a:spcPts val="0"/>
              </a:spcAft>
              <a:buSzPts val="2200"/>
              <a:buChar char="•"/>
            </a:pPr>
            <a:r>
              <a:rPr lang="sv-SE"/>
              <a:t>Map variables to abstract values, not a state for each possible combination of values.</a:t>
            </a:r>
            <a:endParaRPr/>
          </a:p>
          <a:p>
            <a:pPr indent="-393700" lvl="0" marL="457200" marR="0" rtl="0" algn="l">
              <a:lnSpc>
                <a:spcPct val="100000"/>
              </a:lnSpc>
              <a:spcBef>
                <a:spcPts val="0"/>
              </a:spcBef>
              <a:spcAft>
                <a:spcPts val="0"/>
              </a:spcAft>
              <a:buSzPts val="2600"/>
              <a:buChar char="•"/>
            </a:pPr>
            <a:r>
              <a:rPr lang="sv-SE"/>
              <a:t>Model how a method affects a class. </a:t>
            </a:r>
            <a:endParaRPr/>
          </a:p>
          <a:p>
            <a:pPr indent="-368300" lvl="1" marL="914400" marR="0" rtl="0" algn="l">
              <a:lnSpc>
                <a:spcPct val="100000"/>
              </a:lnSpc>
              <a:spcBef>
                <a:spcPts val="0"/>
              </a:spcBef>
              <a:spcAft>
                <a:spcPts val="0"/>
              </a:spcAft>
              <a:buSzPts val="2200"/>
              <a:buChar char="•"/>
            </a:pPr>
            <a:r>
              <a:rPr lang="sv-SE"/>
              <a:t>States only need to capture interactions between methods and the class state.</a:t>
            </a:r>
            <a:endParaRPr/>
          </a:p>
        </p:txBody>
      </p:sp>
      <p:sp>
        <p:nvSpPr>
          <p:cNvPr id="372" name="Google Shape;372;p41"/>
          <p:cNvSpPr/>
          <p:nvPr/>
        </p:nvSpPr>
        <p:spPr>
          <a:xfrm>
            <a:off x="99375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Model</a:t>
            </a:r>
            <a:endParaRPr/>
          </a:p>
        </p:txBody>
      </p:sp>
      <p:sp>
        <p:nvSpPr>
          <p:cNvPr id="373" name="Google Shape;373;p41"/>
          <p:cNvSpPr/>
          <p:nvPr/>
        </p:nvSpPr>
        <p:spPr>
          <a:xfrm>
            <a:off x="3463475"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No Component Bound</a:t>
            </a:r>
            <a:endParaRPr sz="1200"/>
          </a:p>
        </p:txBody>
      </p:sp>
      <p:sp>
        <p:nvSpPr>
          <p:cNvPr id="374" name="Google Shape;374;p41"/>
          <p:cNvSpPr/>
          <p:nvPr/>
        </p:nvSpPr>
        <p:spPr>
          <a:xfrm>
            <a:off x="593320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Component Bound</a:t>
            </a:r>
            <a:endParaRPr/>
          </a:p>
        </p:txBody>
      </p:sp>
      <p:cxnSp>
        <p:nvCxnSpPr>
          <p:cNvPr id="375" name="Google Shape;375;p41"/>
          <p:cNvCxnSpPr>
            <a:stCxn id="372" idx="3"/>
            <a:endCxn id="373" idx="1"/>
          </p:cNvCxnSpPr>
          <p:nvPr/>
        </p:nvCxnSpPr>
        <p:spPr>
          <a:xfrm>
            <a:off x="2267250" y="1962244"/>
            <a:ext cx="1196100" cy="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p41"/>
          <p:cNvSpPr txBox="1"/>
          <p:nvPr/>
        </p:nvSpPr>
        <p:spPr>
          <a:xfrm>
            <a:off x="2325725" y="2025025"/>
            <a:ext cx="10554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incorporate (model)</a:t>
            </a:r>
            <a:endParaRPr sz="1200"/>
          </a:p>
        </p:txBody>
      </p:sp>
      <p:cxnSp>
        <p:nvCxnSpPr>
          <p:cNvPr id="377" name="Google Shape;377;p41"/>
          <p:cNvCxnSpPr/>
          <p:nvPr/>
        </p:nvCxnSpPr>
        <p:spPr>
          <a:xfrm>
            <a:off x="4736975" y="2071838"/>
            <a:ext cx="1196100" cy="0"/>
          </a:xfrm>
          <a:prstGeom prst="straightConnector1">
            <a:avLst/>
          </a:prstGeom>
          <a:noFill/>
          <a:ln cap="flat" cmpd="sng" w="9525">
            <a:solidFill>
              <a:schemeClr val="dk2"/>
            </a:solidFill>
            <a:prstDash val="solid"/>
            <a:round/>
            <a:headEnd len="med" w="med" type="none"/>
            <a:tailEnd len="med" w="med" type="triangle"/>
          </a:ln>
        </p:spPr>
      </p:cxnSp>
      <p:sp>
        <p:nvSpPr>
          <p:cNvPr id="378" name="Google Shape;378;p41"/>
          <p:cNvSpPr txBox="1"/>
          <p:nvPr/>
        </p:nvSpPr>
        <p:spPr>
          <a:xfrm>
            <a:off x="4862225" y="2118875"/>
            <a:ext cx="973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bind (component)</a:t>
            </a:r>
            <a:endParaRPr sz="1100"/>
          </a:p>
        </p:txBody>
      </p:sp>
      <p:cxnSp>
        <p:nvCxnSpPr>
          <p:cNvPr id="379" name="Google Shape;379;p41"/>
          <p:cNvCxnSpPr/>
          <p:nvPr/>
        </p:nvCxnSpPr>
        <p:spPr>
          <a:xfrm rot="10800000">
            <a:off x="4736975" y="1829119"/>
            <a:ext cx="1196100" cy="0"/>
          </a:xfrm>
          <a:prstGeom prst="straightConnector1">
            <a:avLst/>
          </a:prstGeom>
          <a:noFill/>
          <a:ln cap="flat" cmpd="sng" w="9525">
            <a:solidFill>
              <a:schemeClr val="dk2"/>
            </a:solidFill>
            <a:prstDash val="solid"/>
            <a:round/>
            <a:headEnd len="med" w="med" type="none"/>
            <a:tailEnd len="med" w="med" type="triangle"/>
          </a:ln>
        </p:spPr>
      </p:cxnSp>
      <p:sp>
        <p:nvSpPr>
          <p:cNvPr id="380" name="Google Shape;380;p41"/>
          <p:cNvSpPr txBox="1"/>
          <p:nvPr/>
        </p:nvSpPr>
        <p:spPr>
          <a:xfrm>
            <a:off x="4917425" y="1586719"/>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381" name="Google Shape;381;p41"/>
          <p:cNvSpPr/>
          <p:nvPr/>
        </p:nvSpPr>
        <p:spPr>
          <a:xfrm>
            <a:off x="3609625" y="2173669"/>
            <a:ext cx="835075" cy="305325"/>
          </a:xfrm>
          <a:custGeom>
            <a:rect b="b" l="l" r="r" t="t"/>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382" name="Google Shape;382;p41"/>
          <p:cNvSpPr txBox="1"/>
          <p:nvPr/>
        </p:nvSpPr>
        <p:spPr>
          <a:xfrm>
            <a:off x="3609563" y="2467350"/>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383" name="Google Shape;383;p41"/>
          <p:cNvSpPr/>
          <p:nvPr/>
        </p:nvSpPr>
        <p:spPr>
          <a:xfrm>
            <a:off x="3797525" y="1476919"/>
            <a:ext cx="741100" cy="273994"/>
          </a:xfrm>
          <a:custGeom>
            <a:rect b="b" l="l" r="r" t="t"/>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384" name="Google Shape;384;p41"/>
          <p:cNvSpPr txBox="1"/>
          <p:nvPr/>
        </p:nvSpPr>
        <p:spPr>
          <a:xfrm>
            <a:off x="4154400" y="1287825"/>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385" name="Google Shape;385;p41"/>
          <p:cNvSpPr/>
          <p:nvPr/>
        </p:nvSpPr>
        <p:spPr>
          <a:xfrm>
            <a:off x="7096025" y="1523888"/>
            <a:ext cx="490600" cy="822019"/>
          </a:xfrm>
          <a:custGeom>
            <a:rect b="b" l="l" r="r" t="t"/>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386" name="Google Shape;386;p41"/>
          <p:cNvSpPr txBox="1"/>
          <p:nvPr/>
        </p:nvSpPr>
        <p:spPr>
          <a:xfrm>
            <a:off x="7586625" y="1750931"/>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387" name="Google Shape;387;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393" name="Google Shape;393;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rPr b="1" lang="sv-SE" sz="2000">
                <a:solidFill>
                  <a:schemeClr val="accent3"/>
                </a:solidFill>
              </a:rPr>
              <a:t>Model</a:t>
            </a:r>
            <a:r>
              <a:rPr lang="sv-SE" sz="2000"/>
              <a:t> represents the current configuration of a model of computer. </a:t>
            </a:r>
            <a:endParaRPr sz="2000"/>
          </a:p>
          <a:p>
            <a:pPr indent="-355600" lvl="0" marL="457200" rtl="0" algn="l">
              <a:lnSpc>
                <a:spcPct val="115000"/>
              </a:lnSpc>
              <a:spcBef>
                <a:spcPts val="0"/>
              </a:spcBef>
              <a:spcAft>
                <a:spcPts val="0"/>
              </a:spcAft>
              <a:buSzPts val="2000"/>
              <a:buChar char="•"/>
            </a:pPr>
            <a:r>
              <a:rPr lang="sv-SE" sz="2000"/>
              <a:t>A given model may have zero or more slots, each of which is marked as required or optional. </a:t>
            </a:r>
            <a:endParaRPr sz="2000"/>
          </a:p>
          <a:p>
            <a:pPr indent="-355600" lvl="0" marL="457200" rtl="0" algn="l">
              <a:lnSpc>
                <a:spcPct val="115000"/>
              </a:lnSpc>
              <a:spcBef>
                <a:spcPts val="0"/>
              </a:spcBef>
              <a:spcAft>
                <a:spcPts val="0"/>
              </a:spcAft>
              <a:buSzPts val="2000"/>
              <a:buChar char="•"/>
            </a:pPr>
            <a:r>
              <a:rPr lang="sv-SE" sz="2000"/>
              <a:t>Each slot may contain a single component. </a:t>
            </a:r>
            <a:endParaRPr sz="2000"/>
          </a:p>
          <a:p>
            <a:pPr indent="-355600" lvl="0" marL="457200" rtl="0" algn="l">
              <a:lnSpc>
                <a:spcPct val="115000"/>
              </a:lnSpc>
              <a:spcBef>
                <a:spcPts val="0"/>
              </a:spcBef>
              <a:spcAft>
                <a:spcPts val="0"/>
              </a:spcAft>
              <a:buSzPts val="2000"/>
              <a:buChar char="•"/>
            </a:pPr>
            <a:r>
              <a:rPr lang="sv-SE" sz="2000"/>
              <a:t>To be a legal model, the model ID must exist in the ModelDB, each slot marked as required must be filled, the configuration must match that of the ModelDB entry for the model ID, and the optional components must match those allowed for that model in the ModelDB. </a:t>
            </a:r>
            <a:endParaRPr sz="2000"/>
          </a:p>
        </p:txBody>
      </p:sp>
      <p:sp>
        <p:nvSpPr>
          <p:cNvPr id="394" name="Google Shape;394;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400" name="Google Shape;400;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t/>
            </a:r>
            <a:endParaRPr sz="1600"/>
          </a:p>
          <a:p>
            <a:pPr indent="-330200" lvl="0" marL="457200" rtl="0" algn="l">
              <a:lnSpc>
                <a:spcPct val="115000"/>
              </a:lnSpc>
              <a:spcBef>
                <a:spcPts val="0"/>
              </a:spcBef>
              <a:spcAft>
                <a:spcPts val="0"/>
              </a:spcAft>
              <a:buSzPts val="1600"/>
              <a:buChar char="●"/>
            </a:pPr>
            <a:r>
              <a:rPr b="1" lang="sv-SE" sz="1600">
                <a:solidFill>
                  <a:schemeClr val="accent3"/>
                </a:solidFill>
              </a:rPr>
              <a:t>selectModel(modelID)</a:t>
            </a:r>
            <a:r>
              <a:rPr lang="sv-SE" sz="1600"/>
              <a:t>: Sets the model ID to the value passed in, as long as the model ID is set to “no model selected”. A model ID must be set before any other services are requested. </a:t>
            </a:r>
            <a:endParaRPr sz="1600"/>
          </a:p>
          <a:p>
            <a:pPr indent="-330200" lvl="0" marL="457200" rtl="0" algn="l">
              <a:lnSpc>
                <a:spcPct val="115000"/>
              </a:lnSpc>
              <a:spcBef>
                <a:spcPts val="0"/>
              </a:spcBef>
              <a:spcAft>
                <a:spcPts val="0"/>
              </a:spcAft>
              <a:buSzPts val="1600"/>
              <a:buChar char="●"/>
            </a:pPr>
            <a:r>
              <a:rPr b="1" lang="sv-SE" sz="1600">
                <a:solidFill>
                  <a:schemeClr val="accent3"/>
                </a:solidFill>
              </a:rPr>
              <a:t>deselectModel()</a:t>
            </a:r>
            <a:r>
              <a:rPr b="1" lang="sv-SE" sz="1600"/>
              <a:t>:</a:t>
            </a:r>
            <a:r>
              <a:rPr lang="sv-SE" sz="1600"/>
              <a:t> Sets the model ID to “no model selected”.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solidFill>
                  <a:schemeClr val="accent3"/>
                </a:solidFill>
              </a:rPr>
              <a:t>addComponent(slot, component)</a:t>
            </a:r>
            <a:r>
              <a:rPr b="1" lang="sv-SE" sz="1600"/>
              <a:t>: </a:t>
            </a:r>
            <a:r>
              <a:rPr lang="sv-SE" sz="1600"/>
              <a:t>Adds the selected component to the selected slot.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solidFill>
                  <a:schemeClr val="accent3"/>
                </a:solidFill>
              </a:rPr>
              <a:t>removeComponent(slot)</a:t>
            </a:r>
            <a:r>
              <a:rPr lang="sv-SE" sz="1600"/>
              <a:t>: Removes the selected component to the selected slot.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solidFill>
                  <a:schemeClr val="accent3"/>
                </a:solidFill>
              </a:rPr>
              <a:t>isLegalConfiguration()</a:t>
            </a:r>
            <a:r>
              <a:rPr b="1" lang="sv-SE" sz="1600"/>
              <a:t>:</a:t>
            </a:r>
            <a:r>
              <a:rPr lang="sv-SE" sz="1600"/>
              <a:t> Compares the current configuration to the entry in ModelDB. If the configuration is valid, the Model’s isLegal field is set to “true”. </a:t>
            </a:r>
            <a:endParaRPr sz="1600"/>
          </a:p>
        </p:txBody>
      </p:sp>
      <p:sp>
        <p:nvSpPr>
          <p:cNvPr id="401" name="Google Shape;401;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Behavior Modeling</a:t>
            </a:r>
            <a:endParaRPr/>
          </a:p>
        </p:txBody>
      </p:sp>
      <p:sp>
        <p:nvSpPr>
          <p:cNvPr id="99" name="Google Shape;99;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Abstraction</a:t>
            </a:r>
            <a:r>
              <a:rPr lang="sv-SE"/>
              <a:t> - simplify problem by identifying and focusing </a:t>
            </a:r>
            <a:r>
              <a:rPr b="1" i="1" lang="sv-SE">
                <a:solidFill>
                  <a:schemeClr val="accent3"/>
                </a:solidFill>
              </a:rPr>
              <a:t>only</a:t>
            </a:r>
            <a:r>
              <a:rPr lang="sv-SE">
                <a:solidFill>
                  <a:schemeClr val="accent3"/>
                </a:solidFill>
              </a:rPr>
              <a:t> </a:t>
            </a:r>
            <a:r>
              <a:rPr lang="sv-SE"/>
              <a:t>on important aspects.</a:t>
            </a:r>
            <a:endParaRPr/>
          </a:p>
          <a:p>
            <a:pPr indent="-368300" lvl="1" marL="914400" rtl="0" algn="l">
              <a:spcBef>
                <a:spcPts val="500"/>
              </a:spcBef>
              <a:spcAft>
                <a:spcPts val="0"/>
              </a:spcAft>
              <a:buSzPts val="2200"/>
              <a:buChar char="•"/>
            </a:pPr>
            <a:r>
              <a:rPr lang="sv-SE"/>
              <a:t>Solve a simpler problem, then apply to the big problem.</a:t>
            </a:r>
            <a:endParaRPr/>
          </a:p>
          <a:p>
            <a:pPr indent="-393700" lvl="0" marL="457200" rtl="0" algn="l">
              <a:spcBef>
                <a:spcPts val="1000"/>
              </a:spcBef>
              <a:spcAft>
                <a:spcPts val="0"/>
              </a:spcAft>
              <a:buSzPts val="2600"/>
              <a:buChar char="•"/>
            </a:pPr>
            <a:r>
              <a:rPr lang="sv-SE"/>
              <a:t>A </a:t>
            </a:r>
            <a:r>
              <a:rPr b="1" lang="sv-SE">
                <a:solidFill>
                  <a:schemeClr val="accent3"/>
                </a:solidFill>
              </a:rPr>
              <a:t>model</a:t>
            </a:r>
            <a:r>
              <a:rPr lang="sv-SE"/>
              <a:t> is a simplified representation of the software-under-development.</a:t>
            </a:r>
            <a:endParaRPr/>
          </a:p>
          <a:p>
            <a:pPr indent="-368300" lvl="1" marL="914400" rtl="0" algn="l">
              <a:spcBef>
                <a:spcPts val="500"/>
              </a:spcBef>
              <a:spcAft>
                <a:spcPts val="0"/>
              </a:spcAft>
              <a:buSzPts val="2200"/>
              <a:buChar char="•"/>
            </a:pPr>
            <a:r>
              <a:rPr lang="sv-SE"/>
              <a:t>Ignores all aspects of that software irrelevant to the current task.</a:t>
            </a:r>
            <a:endParaRPr/>
          </a:p>
        </p:txBody>
      </p:sp>
      <p:sp>
        <p:nvSpPr>
          <p:cNvPr id="100" name="Google Shape;100;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States</a:t>
            </a:r>
            <a:endParaRPr/>
          </a:p>
        </p:txBody>
      </p:sp>
      <p:sp>
        <p:nvSpPr>
          <p:cNvPr id="407" name="Google Shape;407;p44"/>
          <p:cNvSpPr txBox="1"/>
          <p:nvPr>
            <p:ph idx="1" type="body"/>
          </p:nvPr>
        </p:nvSpPr>
        <p:spPr>
          <a:xfrm>
            <a:off x="468900" y="1804100"/>
            <a:ext cx="8217900" cy="29586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What does the class represent?</a:t>
            </a:r>
            <a:endParaRPr/>
          </a:p>
          <a:p>
            <a:pPr indent="-368300" lvl="1" marL="914400" marR="0" rtl="0" algn="l">
              <a:lnSpc>
                <a:spcPct val="100000"/>
              </a:lnSpc>
              <a:spcBef>
                <a:spcPts val="0"/>
              </a:spcBef>
              <a:spcAft>
                <a:spcPts val="0"/>
              </a:spcAft>
              <a:buSzPts val="2200"/>
              <a:buChar char="•"/>
            </a:pPr>
            <a:r>
              <a:rPr lang="sv-SE"/>
              <a:t>e.g., a computer model.</a:t>
            </a:r>
            <a:endParaRPr/>
          </a:p>
          <a:p>
            <a:pPr indent="-393700" lvl="0" marL="457200" marR="0" rtl="0" algn="l">
              <a:lnSpc>
                <a:spcPct val="100000"/>
              </a:lnSpc>
              <a:spcBef>
                <a:spcPts val="0"/>
              </a:spcBef>
              <a:spcAft>
                <a:spcPts val="0"/>
              </a:spcAft>
              <a:buSzPts val="2600"/>
              <a:buChar char="•"/>
            </a:pPr>
            <a:r>
              <a:rPr lang="sv-SE"/>
              <a:t>What causes method results to differ?</a:t>
            </a:r>
            <a:endParaRPr/>
          </a:p>
          <a:p>
            <a:pPr indent="-368300" lvl="1" marL="914400" marR="0" rtl="0" algn="l">
              <a:lnSpc>
                <a:spcPct val="100000"/>
              </a:lnSpc>
              <a:spcBef>
                <a:spcPts val="0"/>
              </a:spcBef>
              <a:spcAft>
                <a:spcPts val="0"/>
              </a:spcAft>
              <a:buSzPts val="2200"/>
              <a:buChar char="•"/>
            </a:pPr>
            <a:r>
              <a:rPr lang="sv-SE"/>
              <a:t>e.g., whether the model is legal or illegal.</a:t>
            </a:r>
            <a:endParaRPr/>
          </a:p>
          <a:p>
            <a:pPr indent="-393700" lvl="0" marL="457200" marR="0" rtl="0" algn="l">
              <a:lnSpc>
                <a:spcPct val="100000"/>
              </a:lnSpc>
              <a:spcBef>
                <a:spcPts val="0"/>
              </a:spcBef>
              <a:spcAft>
                <a:spcPts val="0"/>
              </a:spcAft>
              <a:buSzPts val="2600"/>
              <a:buChar char="•"/>
            </a:pPr>
            <a:r>
              <a:rPr lang="sv-SE"/>
              <a:t>Can the class be in any other states?</a:t>
            </a:r>
            <a:endParaRPr/>
          </a:p>
          <a:p>
            <a:pPr indent="-368300" lvl="1" marL="914400" marR="0" rtl="0" algn="l">
              <a:lnSpc>
                <a:spcPct val="100000"/>
              </a:lnSpc>
              <a:spcBef>
                <a:spcPts val="0"/>
              </a:spcBef>
              <a:spcAft>
                <a:spcPts val="0"/>
              </a:spcAft>
              <a:buSzPts val="2200"/>
              <a:buChar char="•"/>
            </a:pPr>
            <a:r>
              <a:rPr lang="sv-SE"/>
              <a:t>e.g., we may not have set the model yet, we could still be making decisions and have not determined legality.</a:t>
            </a:r>
            <a:endParaRPr/>
          </a:p>
        </p:txBody>
      </p:sp>
      <p:sp>
        <p:nvSpPr>
          <p:cNvPr id="408" name="Google Shape;40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9" name="Google Shape;409;p44"/>
          <p:cNvSpPr/>
          <p:nvPr/>
        </p:nvSpPr>
        <p:spPr>
          <a:xfrm>
            <a:off x="86120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410" name="Google Shape;410;p44"/>
          <p:cNvSpPr/>
          <p:nvPr/>
        </p:nvSpPr>
        <p:spPr>
          <a:xfrm>
            <a:off x="371775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411" name="Google Shape;411;p44"/>
          <p:cNvSpPr/>
          <p:nvPr/>
        </p:nvSpPr>
        <p:spPr>
          <a:xfrm>
            <a:off x="657430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Legal Configuration</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5"/>
          <p:cNvSpPr/>
          <p:nvPr/>
        </p:nvSpPr>
        <p:spPr>
          <a:xfrm>
            <a:off x="5051600" y="2685956"/>
            <a:ext cx="2194975" cy="1375593"/>
          </a:xfrm>
          <a:custGeom>
            <a:rect b="b" l="l" r="r" t="t"/>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417" name="Google Shape;417;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400"/>
              <a:t>Choosing Transitions and Initial State</a:t>
            </a:r>
            <a:endParaRPr sz="3400"/>
          </a:p>
        </p:txBody>
      </p:sp>
      <p:sp>
        <p:nvSpPr>
          <p:cNvPr id="418" name="Google Shape;418;p45"/>
          <p:cNvSpPr/>
          <p:nvPr/>
        </p:nvSpPr>
        <p:spPr>
          <a:xfrm>
            <a:off x="3311300" y="1323713"/>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419" name="Google Shape;419;p45"/>
          <p:cNvSpPr/>
          <p:nvPr/>
        </p:nvSpPr>
        <p:spPr>
          <a:xfrm>
            <a:off x="6262400" y="1433850"/>
            <a:ext cx="401700" cy="3012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0" name="Google Shape;420;p45"/>
          <p:cNvCxnSpPr>
            <a:stCxn id="419" idx="2"/>
            <a:endCxn id="418" idx="3"/>
          </p:cNvCxnSpPr>
          <p:nvPr/>
        </p:nvCxnSpPr>
        <p:spPr>
          <a:xfrm rot="10800000">
            <a:off x="5058800" y="1584450"/>
            <a:ext cx="1203600" cy="0"/>
          </a:xfrm>
          <a:prstGeom prst="straightConnector1">
            <a:avLst/>
          </a:prstGeom>
          <a:noFill/>
          <a:ln cap="flat" cmpd="sng" w="19050">
            <a:solidFill>
              <a:schemeClr val="dk2"/>
            </a:solidFill>
            <a:prstDash val="solid"/>
            <a:round/>
            <a:headEnd len="med" w="med" type="none"/>
            <a:tailEnd len="med" w="med" type="triangle"/>
          </a:ln>
        </p:spPr>
      </p:cxnSp>
      <p:sp>
        <p:nvSpPr>
          <p:cNvPr id="421" name="Google Shape;421;p45"/>
          <p:cNvSpPr/>
          <p:nvPr/>
        </p:nvSpPr>
        <p:spPr>
          <a:xfrm>
            <a:off x="3311300" y="231097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422" name="Google Shape;422;p45"/>
          <p:cNvSpPr/>
          <p:nvPr/>
        </p:nvSpPr>
        <p:spPr>
          <a:xfrm>
            <a:off x="3311300" y="373357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Legal Configuration</a:t>
            </a:r>
            <a:endParaRPr sz="1800"/>
          </a:p>
        </p:txBody>
      </p:sp>
      <p:cxnSp>
        <p:nvCxnSpPr>
          <p:cNvPr id="423" name="Google Shape;423;p45"/>
          <p:cNvCxnSpPr>
            <a:stCxn id="418" idx="2"/>
            <a:endCxn id="421" idx="0"/>
          </p:cNvCxnSpPr>
          <p:nvPr/>
        </p:nvCxnSpPr>
        <p:spPr>
          <a:xfrm>
            <a:off x="4185050" y="1845413"/>
            <a:ext cx="0" cy="465600"/>
          </a:xfrm>
          <a:prstGeom prst="straightConnector1">
            <a:avLst/>
          </a:prstGeom>
          <a:noFill/>
          <a:ln cap="flat" cmpd="sng" w="19050">
            <a:solidFill>
              <a:schemeClr val="dk2"/>
            </a:solidFill>
            <a:prstDash val="solid"/>
            <a:round/>
            <a:headEnd len="med" w="med" type="none"/>
            <a:tailEnd len="med" w="med" type="triangle"/>
          </a:ln>
        </p:spPr>
      </p:cxnSp>
      <p:sp>
        <p:nvSpPr>
          <p:cNvPr id="424" name="Google Shape;424;p45"/>
          <p:cNvSpPr txBox="1"/>
          <p:nvPr/>
        </p:nvSpPr>
        <p:spPr>
          <a:xfrm>
            <a:off x="4274425" y="192193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selectModel(model)</a:t>
            </a:r>
            <a:endParaRPr/>
          </a:p>
        </p:txBody>
      </p:sp>
      <p:sp>
        <p:nvSpPr>
          <p:cNvPr id="425" name="Google Shape;425;p45"/>
          <p:cNvSpPr/>
          <p:nvPr/>
        </p:nvSpPr>
        <p:spPr>
          <a:xfrm>
            <a:off x="2678075" y="1677750"/>
            <a:ext cx="630150" cy="890063"/>
          </a:xfrm>
          <a:custGeom>
            <a:rect b="b" l="l" r="r" t="t"/>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426" name="Google Shape;426;p45"/>
          <p:cNvSpPr/>
          <p:nvPr/>
        </p:nvSpPr>
        <p:spPr>
          <a:xfrm>
            <a:off x="787900" y="1520213"/>
            <a:ext cx="2541318" cy="2498504"/>
          </a:xfrm>
          <a:custGeom>
            <a:rect b="b" l="l" r="r" t="t"/>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427" name="Google Shape;427;p45"/>
          <p:cNvSpPr txBox="1"/>
          <p:nvPr/>
        </p:nvSpPr>
        <p:spPr>
          <a:xfrm>
            <a:off x="1738100" y="223708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428" name="Google Shape;428;p45"/>
          <p:cNvSpPr txBox="1"/>
          <p:nvPr/>
        </p:nvSpPr>
        <p:spPr>
          <a:xfrm>
            <a:off x="616150" y="1810294"/>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429" name="Google Shape;429;p45"/>
          <p:cNvSpPr/>
          <p:nvPr/>
        </p:nvSpPr>
        <p:spPr>
          <a:xfrm>
            <a:off x="5072600" y="2213363"/>
            <a:ext cx="462100" cy="378075"/>
          </a:xfrm>
          <a:custGeom>
            <a:rect b="b" l="l" r="r" t="t"/>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430" name="Google Shape;430;p45"/>
          <p:cNvSpPr txBox="1"/>
          <p:nvPr/>
        </p:nvSpPr>
        <p:spPr>
          <a:xfrm>
            <a:off x="5534700" y="2228841"/>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431" name="Google Shape;431;p45"/>
          <p:cNvSpPr/>
          <p:nvPr/>
        </p:nvSpPr>
        <p:spPr>
          <a:xfrm>
            <a:off x="5083100" y="2764725"/>
            <a:ext cx="1053592" cy="1116582"/>
          </a:xfrm>
          <a:custGeom>
            <a:rect b="b" l="l" r="r" t="t"/>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432" name="Google Shape;432;p45"/>
          <p:cNvSpPr txBox="1"/>
          <p:nvPr/>
        </p:nvSpPr>
        <p:spPr>
          <a:xfrm>
            <a:off x="5451675" y="3388894"/>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433" name="Google Shape;433;p45"/>
          <p:cNvSpPr/>
          <p:nvPr/>
        </p:nvSpPr>
        <p:spPr>
          <a:xfrm>
            <a:off x="2993150" y="2717475"/>
            <a:ext cx="462100" cy="409575"/>
          </a:xfrm>
          <a:custGeom>
            <a:rect b="b" l="l" r="r" t="t"/>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434" name="Google Shape;434;p45"/>
          <p:cNvSpPr txBox="1"/>
          <p:nvPr/>
        </p:nvSpPr>
        <p:spPr>
          <a:xfrm>
            <a:off x="2168300" y="297793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sp>
        <p:nvSpPr>
          <p:cNvPr id="435" name="Google Shape;435;p45"/>
          <p:cNvSpPr txBox="1"/>
          <p:nvPr/>
        </p:nvSpPr>
        <p:spPr>
          <a:xfrm>
            <a:off x="7145425" y="3271959"/>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cxnSp>
        <p:nvCxnSpPr>
          <p:cNvPr id="436" name="Google Shape;436;p45"/>
          <p:cNvCxnSpPr/>
          <p:nvPr/>
        </p:nvCxnSpPr>
        <p:spPr>
          <a:xfrm flipH="1">
            <a:off x="3526400" y="2832525"/>
            <a:ext cx="7500" cy="894000"/>
          </a:xfrm>
          <a:prstGeom prst="straightConnector1">
            <a:avLst/>
          </a:prstGeom>
          <a:noFill/>
          <a:ln cap="flat" cmpd="sng" w="19050">
            <a:solidFill>
              <a:schemeClr val="dk2"/>
            </a:solidFill>
            <a:prstDash val="solid"/>
            <a:round/>
            <a:headEnd len="med" w="med" type="none"/>
            <a:tailEnd len="med" w="med" type="triangle"/>
          </a:ln>
        </p:spPr>
      </p:cxnSp>
      <p:sp>
        <p:nvSpPr>
          <p:cNvPr id="437" name="Google Shape;437;p45"/>
          <p:cNvSpPr txBox="1"/>
          <p:nvPr/>
        </p:nvSpPr>
        <p:spPr>
          <a:xfrm>
            <a:off x="3476113" y="3326963"/>
            <a:ext cx="14601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[legalConfig=true]</a:t>
            </a:r>
            <a:endParaRPr sz="1000"/>
          </a:p>
        </p:txBody>
      </p:sp>
      <p:sp>
        <p:nvSpPr>
          <p:cNvPr id="438" name="Google Shape;438;p45"/>
          <p:cNvSpPr txBox="1"/>
          <p:nvPr/>
        </p:nvSpPr>
        <p:spPr>
          <a:xfrm>
            <a:off x="4405738" y="3008947"/>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[legalConfig=false]</a:t>
            </a:r>
            <a:endParaRPr sz="1000"/>
          </a:p>
        </p:txBody>
      </p:sp>
      <p:sp>
        <p:nvSpPr>
          <p:cNvPr id="439" name="Google Shape;439;p45"/>
          <p:cNvSpPr/>
          <p:nvPr/>
        </p:nvSpPr>
        <p:spPr>
          <a:xfrm>
            <a:off x="4806750" y="2832525"/>
            <a:ext cx="252050" cy="291450"/>
          </a:xfrm>
          <a:custGeom>
            <a:rect b="b" l="l" r="r" t="t"/>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440" name="Google Shape;440;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Secret Panel Controller</a:t>
            </a:r>
            <a:endParaRPr/>
          </a:p>
        </p:txBody>
      </p:sp>
      <p:sp>
        <p:nvSpPr>
          <p:cNvPr id="446" name="Google Shape;446;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2400"/>
              <a:t>You must design a state machine for the controller of a secret panel in Dracula’s castle. </a:t>
            </a:r>
            <a:endParaRPr sz="2400"/>
          </a:p>
          <a:p>
            <a:pPr indent="0" lvl="0" marL="0" marR="0" rtl="0" algn="l">
              <a:lnSpc>
                <a:spcPct val="100000"/>
              </a:lnSpc>
              <a:spcBef>
                <a:spcPts val="600"/>
              </a:spcBef>
              <a:spcAft>
                <a:spcPts val="0"/>
              </a:spcAft>
              <a:buNone/>
            </a:pPr>
            <a:r>
              <a:rPr lang="sv-SE" sz="2000"/>
              <a:t>Dracula wants to keep his valuables in a safe that’s hard to find. So, to reveal the lock to the safe, Dracula must remove a strategic candle from its holder. This will reveal the lock only if the door is closed. Once Dracula can see the lock, he can insert his key to open the safe. For extra safety, the safe can only be opened if he replaces the candle first. If someone attempts to open the safe without replacing the candle, a monster is unleashed.</a:t>
            </a:r>
            <a:endParaRPr sz="2000"/>
          </a:p>
        </p:txBody>
      </p:sp>
      <p:sp>
        <p:nvSpPr>
          <p:cNvPr id="447" name="Google Shape;447;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a:t>
            </a:r>
            <a:endParaRPr/>
          </a:p>
        </p:txBody>
      </p:sp>
      <p:sp>
        <p:nvSpPr>
          <p:cNvPr id="453" name="Google Shape;453;p47"/>
          <p:cNvSpPr/>
          <p:nvPr/>
        </p:nvSpPr>
        <p:spPr>
          <a:xfrm>
            <a:off x="1793800" y="273148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a:t>
            </a:r>
            <a:endParaRPr/>
          </a:p>
        </p:txBody>
      </p:sp>
      <p:sp>
        <p:nvSpPr>
          <p:cNvPr id="454" name="Google Shape;454;p47"/>
          <p:cNvSpPr/>
          <p:nvPr/>
        </p:nvSpPr>
        <p:spPr>
          <a:xfrm>
            <a:off x="528900" y="2839256"/>
            <a:ext cx="218100" cy="1560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5" name="Google Shape;455;p47"/>
          <p:cNvCxnSpPr>
            <a:stCxn id="454" idx="6"/>
            <a:endCxn id="453" idx="1"/>
          </p:cNvCxnSpPr>
          <p:nvPr/>
        </p:nvCxnSpPr>
        <p:spPr>
          <a:xfrm>
            <a:off x="747000" y="2917256"/>
            <a:ext cx="1046700" cy="0"/>
          </a:xfrm>
          <a:prstGeom prst="straightConnector1">
            <a:avLst/>
          </a:prstGeom>
          <a:noFill/>
          <a:ln cap="flat" cmpd="sng" w="19050">
            <a:solidFill>
              <a:schemeClr val="dk2"/>
            </a:solidFill>
            <a:prstDash val="solid"/>
            <a:round/>
            <a:headEnd len="med" w="med" type="none"/>
            <a:tailEnd len="med" w="med" type="triangle"/>
          </a:ln>
        </p:spPr>
      </p:cxnSp>
      <p:sp>
        <p:nvSpPr>
          <p:cNvPr id="456" name="Google Shape;456;p47"/>
          <p:cNvSpPr/>
          <p:nvPr/>
        </p:nvSpPr>
        <p:spPr>
          <a:xfrm>
            <a:off x="6029275" y="162673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Open</a:t>
            </a:r>
            <a:endParaRPr/>
          </a:p>
        </p:txBody>
      </p:sp>
      <p:sp>
        <p:nvSpPr>
          <p:cNvPr id="457" name="Google Shape;457;p47"/>
          <p:cNvSpPr/>
          <p:nvPr/>
        </p:nvSpPr>
        <p:spPr>
          <a:xfrm>
            <a:off x="6029275" y="273148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Lock Revealed</a:t>
            </a:r>
            <a:endParaRPr/>
          </a:p>
        </p:txBody>
      </p:sp>
      <p:sp>
        <p:nvSpPr>
          <p:cNvPr id="458" name="Google Shape;458;p47"/>
          <p:cNvSpPr/>
          <p:nvPr/>
        </p:nvSpPr>
        <p:spPr>
          <a:xfrm>
            <a:off x="6029275" y="3808556"/>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Monster Unleashed</a:t>
            </a:r>
            <a:endParaRPr/>
          </a:p>
        </p:txBody>
      </p:sp>
      <p:cxnSp>
        <p:nvCxnSpPr>
          <p:cNvPr id="459" name="Google Shape;459;p47"/>
          <p:cNvCxnSpPr>
            <a:stCxn id="453" idx="3"/>
            <a:endCxn id="457" idx="1"/>
          </p:cNvCxnSpPr>
          <p:nvPr/>
        </p:nvCxnSpPr>
        <p:spPr>
          <a:xfrm>
            <a:off x="3022600" y="2917331"/>
            <a:ext cx="3006600" cy="0"/>
          </a:xfrm>
          <a:prstGeom prst="straightConnector1">
            <a:avLst/>
          </a:prstGeom>
          <a:noFill/>
          <a:ln cap="flat" cmpd="sng" w="19050">
            <a:solidFill>
              <a:schemeClr val="dk2"/>
            </a:solidFill>
            <a:prstDash val="solid"/>
            <a:round/>
            <a:headEnd len="med" w="med" type="none"/>
            <a:tailEnd len="med" w="med" type="triangle"/>
          </a:ln>
        </p:spPr>
      </p:cxnSp>
      <p:sp>
        <p:nvSpPr>
          <p:cNvPr id="460" name="Google Shape;460;p47"/>
          <p:cNvSpPr txBox="1"/>
          <p:nvPr/>
        </p:nvSpPr>
        <p:spPr>
          <a:xfrm>
            <a:off x="3022600" y="2995250"/>
            <a:ext cx="27963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candle removed [door closed] / reveal lock</a:t>
            </a:r>
            <a:endParaRPr/>
          </a:p>
        </p:txBody>
      </p:sp>
      <p:cxnSp>
        <p:nvCxnSpPr>
          <p:cNvPr id="461" name="Google Shape;461;p47"/>
          <p:cNvCxnSpPr>
            <a:stCxn id="457" idx="0"/>
            <a:endCxn id="456" idx="2"/>
          </p:cNvCxnSpPr>
          <p:nvPr/>
        </p:nvCxnSpPr>
        <p:spPr>
          <a:xfrm rot="10800000">
            <a:off x="6643675" y="1998581"/>
            <a:ext cx="0" cy="732900"/>
          </a:xfrm>
          <a:prstGeom prst="straightConnector1">
            <a:avLst/>
          </a:prstGeom>
          <a:noFill/>
          <a:ln cap="flat" cmpd="sng" w="19050">
            <a:solidFill>
              <a:schemeClr val="dk2"/>
            </a:solidFill>
            <a:prstDash val="solid"/>
            <a:round/>
            <a:headEnd len="med" w="med" type="none"/>
            <a:tailEnd len="med" w="med" type="triangle"/>
          </a:ln>
        </p:spPr>
      </p:cxnSp>
      <p:sp>
        <p:nvSpPr>
          <p:cNvPr id="462" name="Google Shape;462;p47"/>
          <p:cNvSpPr txBox="1"/>
          <p:nvPr/>
        </p:nvSpPr>
        <p:spPr>
          <a:xfrm>
            <a:off x="6798550" y="2088619"/>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key turned [candle in] / open safe</a:t>
            </a:r>
            <a:endParaRPr/>
          </a:p>
        </p:txBody>
      </p:sp>
      <p:cxnSp>
        <p:nvCxnSpPr>
          <p:cNvPr id="463" name="Google Shape;463;p47"/>
          <p:cNvCxnSpPr>
            <a:stCxn id="456" idx="1"/>
            <a:endCxn id="453" idx="0"/>
          </p:cNvCxnSpPr>
          <p:nvPr/>
        </p:nvCxnSpPr>
        <p:spPr>
          <a:xfrm flipH="1">
            <a:off x="2408275" y="1812581"/>
            <a:ext cx="3621000" cy="918900"/>
          </a:xfrm>
          <a:prstGeom prst="straightConnector1">
            <a:avLst/>
          </a:prstGeom>
          <a:noFill/>
          <a:ln cap="flat" cmpd="sng" w="19050">
            <a:solidFill>
              <a:schemeClr val="dk2"/>
            </a:solidFill>
            <a:prstDash val="solid"/>
            <a:round/>
            <a:headEnd len="med" w="med" type="none"/>
            <a:tailEnd len="med" w="med" type="triangle"/>
          </a:ln>
        </p:spPr>
      </p:cxnSp>
      <p:sp>
        <p:nvSpPr>
          <p:cNvPr id="464" name="Google Shape;464;p47"/>
          <p:cNvSpPr txBox="1"/>
          <p:nvPr/>
        </p:nvSpPr>
        <p:spPr>
          <a:xfrm>
            <a:off x="3022600" y="1739269"/>
            <a:ext cx="19029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safe closed / close panel</a:t>
            </a:r>
            <a:endParaRPr/>
          </a:p>
        </p:txBody>
      </p:sp>
      <p:cxnSp>
        <p:nvCxnSpPr>
          <p:cNvPr id="465" name="Google Shape;465;p47"/>
          <p:cNvCxnSpPr>
            <a:stCxn id="457" idx="2"/>
            <a:endCxn id="458" idx="0"/>
          </p:cNvCxnSpPr>
          <p:nvPr/>
        </p:nvCxnSpPr>
        <p:spPr>
          <a:xfrm>
            <a:off x="6643675" y="3103181"/>
            <a:ext cx="0" cy="705300"/>
          </a:xfrm>
          <a:prstGeom prst="straightConnector1">
            <a:avLst/>
          </a:prstGeom>
          <a:noFill/>
          <a:ln cap="flat" cmpd="sng" w="19050">
            <a:solidFill>
              <a:schemeClr val="dk2"/>
            </a:solidFill>
            <a:prstDash val="solid"/>
            <a:round/>
            <a:headEnd len="med" w="med" type="none"/>
            <a:tailEnd len="med" w="med" type="triangle"/>
          </a:ln>
        </p:spPr>
      </p:cxnSp>
      <p:sp>
        <p:nvSpPr>
          <p:cNvPr id="466" name="Google Shape;466;p47"/>
          <p:cNvSpPr txBox="1"/>
          <p:nvPr/>
        </p:nvSpPr>
        <p:spPr>
          <a:xfrm>
            <a:off x="6798550" y="3168994"/>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key turned [candle out] / release monster</a:t>
            </a:r>
            <a:endParaRPr/>
          </a:p>
        </p:txBody>
      </p:sp>
      <p:sp>
        <p:nvSpPr>
          <p:cNvPr id="467" name="Google Shape;467;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4" name="Google Shape;474;p48"/>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1" name="Google Shape;481;p4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Model Coverage Criteria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Creation</a:t>
            </a:r>
            <a:endParaRPr/>
          </a:p>
        </p:txBody>
      </p:sp>
      <p:sp>
        <p:nvSpPr>
          <p:cNvPr id="487" name="Google Shape;487;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Tests created from models can be applied to the real program.</a:t>
            </a:r>
            <a:endParaRPr/>
          </a:p>
          <a:p>
            <a:pPr indent="-368300" lvl="1" marL="914400" rtl="0" algn="l">
              <a:spcBef>
                <a:spcPts val="500"/>
              </a:spcBef>
              <a:spcAft>
                <a:spcPts val="0"/>
              </a:spcAft>
              <a:buSzPts val="2200"/>
              <a:buChar char="•"/>
            </a:pPr>
            <a:r>
              <a:rPr lang="sv-SE"/>
              <a:t>Events translated into method/API calls.</a:t>
            </a:r>
            <a:endParaRPr/>
          </a:p>
          <a:p>
            <a:pPr indent="-368300" lvl="1" marL="914400" rtl="0" algn="l">
              <a:spcBef>
                <a:spcPts val="500"/>
              </a:spcBef>
              <a:spcAft>
                <a:spcPts val="0"/>
              </a:spcAft>
              <a:buSzPts val="2200"/>
              <a:buChar char="•"/>
            </a:pPr>
            <a:r>
              <a:rPr lang="sv-SE"/>
              <a:t>Program output (abstracted) should match model output.</a:t>
            </a:r>
            <a:endParaRPr/>
          </a:p>
          <a:p>
            <a:pPr indent="-393700" lvl="0" marL="457200" rtl="0" algn="l">
              <a:spcBef>
                <a:spcPts val="1000"/>
              </a:spcBef>
              <a:spcAft>
                <a:spcPts val="0"/>
              </a:spcAft>
              <a:buSzPts val="2600"/>
              <a:buChar char="•"/>
            </a:pPr>
            <a:r>
              <a:rPr lang="sv-SE"/>
              <a:t>Model coverage maps to requirements coverage. </a:t>
            </a:r>
            <a:endParaRPr/>
          </a:p>
          <a:p>
            <a:pPr indent="-368300" lvl="1" marL="914400" rtl="0" algn="l">
              <a:spcBef>
                <a:spcPts val="500"/>
              </a:spcBef>
              <a:spcAft>
                <a:spcPts val="0"/>
              </a:spcAft>
              <a:buSzPts val="2200"/>
              <a:buChar char="•"/>
            </a:pPr>
            <a:r>
              <a:rPr lang="sv-SE"/>
              <a:t>Tests should be effective for verification.</a:t>
            </a:r>
            <a:endParaRPr/>
          </a:p>
          <a:p>
            <a:pPr indent="-368300" lvl="1" marL="914400" rtl="0" algn="l">
              <a:spcBef>
                <a:spcPts val="500"/>
              </a:spcBef>
              <a:spcAft>
                <a:spcPts val="0"/>
              </a:spcAft>
              <a:buSzPts val="2200"/>
              <a:buChar char="•"/>
            </a:pPr>
            <a:r>
              <a:rPr lang="sv-SE"/>
              <a:t>Exercises stateful behavior thoroughly.</a:t>
            </a:r>
            <a:endParaRPr/>
          </a:p>
          <a:p>
            <a:pPr indent="-368300" lvl="1" marL="914400" rtl="0" algn="l">
              <a:spcBef>
                <a:spcPts val="500"/>
              </a:spcBef>
              <a:spcAft>
                <a:spcPts val="0"/>
              </a:spcAft>
              <a:buSzPts val="2200"/>
              <a:buChar char="•"/>
            </a:pPr>
            <a:r>
              <a:rPr lang="sv-SE"/>
              <a:t>Coverage criteria based on states, transitions, paths.</a:t>
            </a:r>
            <a:endParaRPr/>
          </a:p>
        </p:txBody>
      </p:sp>
      <p:sp>
        <p:nvSpPr>
          <p:cNvPr id="488" name="Google Shape;488;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Coverage</a:t>
            </a:r>
            <a:endParaRPr/>
          </a:p>
        </p:txBody>
      </p:sp>
      <p:sp>
        <p:nvSpPr>
          <p:cNvPr id="494" name="Google Shape;494;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Each state must be reached by test cases.</a:t>
            </a:r>
            <a:endParaRPr/>
          </a:p>
          <a:p>
            <a:pPr indent="-368300" lvl="1" marL="914400" rtl="0" algn="l">
              <a:spcBef>
                <a:spcPts val="500"/>
              </a:spcBef>
              <a:spcAft>
                <a:spcPts val="0"/>
              </a:spcAft>
              <a:buClr>
                <a:schemeClr val="accent3"/>
              </a:buClr>
              <a:buSzPts val="2200"/>
              <a:buChar char="•"/>
            </a:pPr>
            <a:r>
              <a:rPr b="1" lang="sv-SE">
                <a:solidFill>
                  <a:schemeClr val="accent3"/>
                </a:solidFill>
              </a:rPr>
              <a:t>Num. of Covered States / Number of States</a:t>
            </a:r>
            <a:endParaRPr b="1">
              <a:solidFill>
                <a:schemeClr val="accent3"/>
              </a:solidFill>
            </a:endParaRPr>
          </a:p>
          <a:p>
            <a:pPr indent="-393700" lvl="0" marL="457200" rtl="0" algn="l">
              <a:spcBef>
                <a:spcPts val="1000"/>
              </a:spcBef>
              <a:spcAft>
                <a:spcPts val="0"/>
              </a:spcAft>
              <a:buSzPts val="2600"/>
              <a:buChar char="•"/>
            </a:pPr>
            <a:r>
              <a:rPr lang="sv-SE"/>
              <a:t>Easy to understand and obtain, but low fault-revealing power.</a:t>
            </a:r>
            <a:endParaRPr/>
          </a:p>
          <a:p>
            <a:pPr indent="-368300" lvl="1" marL="914400" rtl="0" algn="l">
              <a:spcBef>
                <a:spcPts val="500"/>
              </a:spcBef>
              <a:spcAft>
                <a:spcPts val="0"/>
              </a:spcAft>
              <a:buSzPts val="2200"/>
              <a:buChar char="•"/>
            </a:pPr>
            <a:r>
              <a:rPr lang="sv-SE"/>
              <a:t>Software takes action during transitions</a:t>
            </a:r>
            <a:endParaRPr/>
          </a:p>
          <a:p>
            <a:pPr indent="-368300" lvl="1" marL="914400" rtl="0" algn="l">
              <a:spcBef>
                <a:spcPts val="500"/>
              </a:spcBef>
              <a:spcAft>
                <a:spcPts val="0"/>
              </a:spcAft>
              <a:buSzPts val="2200"/>
              <a:buChar char="•"/>
            </a:pPr>
            <a:r>
              <a:rPr lang="sv-SE"/>
              <a:t>Most states can be reached through multiple transitions.</a:t>
            </a:r>
            <a:endParaRPr/>
          </a:p>
        </p:txBody>
      </p:sp>
      <p:sp>
        <p:nvSpPr>
          <p:cNvPr id="495" name="Google Shape;495;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Transition Coverage</a:t>
            </a:r>
            <a:endParaRPr/>
          </a:p>
        </p:txBody>
      </p:sp>
      <p:sp>
        <p:nvSpPr>
          <p:cNvPr id="501" name="Google Shape;501;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transition specifies a pre/post-condition.</a:t>
            </a:r>
            <a:endParaRPr/>
          </a:p>
          <a:p>
            <a:pPr indent="-419100" lvl="1" marL="914400" marR="0" rtl="0" algn="l">
              <a:lnSpc>
                <a:spcPct val="100000"/>
              </a:lnSpc>
              <a:spcBef>
                <a:spcPts val="0"/>
              </a:spcBef>
              <a:spcAft>
                <a:spcPts val="0"/>
              </a:spcAft>
              <a:buClr>
                <a:schemeClr val="dk1"/>
              </a:buClr>
              <a:buSzPts val="3000"/>
              <a:buFont typeface="Arial"/>
              <a:buChar char="•"/>
            </a:pPr>
            <a:r>
              <a:rPr lang="sv-SE"/>
              <a:t>“If system is in state S and sees event I, then after reacting to it, the system will be in state T.”</a:t>
            </a:r>
            <a:endParaRPr/>
          </a:p>
          <a:p>
            <a:pPr indent="-419100" lvl="1" marL="914400" marR="0" rtl="0" algn="l">
              <a:lnSpc>
                <a:spcPct val="100000"/>
              </a:lnSpc>
              <a:spcBef>
                <a:spcPts val="0"/>
              </a:spcBef>
              <a:spcAft>
                <a:spcPts val="0"/>
              </a:spcAft>
              <a:buClr>
                <a:schemeClr val="dk1"/>
              </a:buClr>
              <a:buSzPts val="3000"/>
              <a:buFont typeface="Arial"/>
              <a:buChar char="•"/>
            </a:pPr>
            <a:r>
              <a:rPr lang="sv-SE"/>
              <a:t>Faulty system could violate (pre, post-condition) pairs.</a:t>
            </a:r>
            <a:endParaRPr/>
          </a:p>
          <a:p>
            <a:pPr indent="-393700" lvl="0" marL="457200" marR="0" rtl="0" algn="l">
              <a:lnSpc>
                <a:spcPct val="100000"/>
              </a:lnSpc>
              <a:spcBef>
                <a:spcPts val="0"/>
              </a:spcBef>
              <a:spcAft>
                <a:spcPts val="0"/>
              </a:spcAft>
              <a:buSzPts val="2600"/>
              <a:buChar char="•"/>
            </a:pPr>
            <a:r>
              <a:rPr lang="sv-SE"/>
              <a:t>Every transition must be covered by test cases.</a:t>
            </a:r>
            <a:endParaRPr/>
          </a:p>
          <a:p>
            <a:pPr indent="-368300" lvl="1" marL="914400" marR="0" rtl="0" algn="l">
              <a:lnSpc>
                <a:spcPct val="100000"/>
              </a:lnSpc>
              <a:spcBef>
                <a:spcPts val="0"/>
              </a:spcBef>
              <a:spcAft>
                <a:spcPts val="0"/>
              </a:spcAft>
              <a:buClr>
                <a:schemeClr val="accent3"/>
              </a:buClr>
              <a:buSzPts val="2200"/>
              <a:buChar char="•"/>
            </a:pPr>
            <a:r>
              <a:rPr b="1" lang="sv-SE">
                <a:solidFill>
                  <a:schemeClr val="accent3"/>
                </a:solidFill>
              </a:rPr>
              <a:t>Num. Covered Transitions / Number of Transitions</a:t>
            </a:r>
            <a:endParaRPr b="1">
              <a:solidFill>
                <a:schemeClr val="accent3"/>
              </a:solidFill>
            </a:endParaRPr>
          </a:p>
        </p:txBody>
      </p:sp>
      <p:sp>
        <p:nvSpPr>
          <p:cNvPr id="502" name="Google Shape;502;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3"/>
          <p:cNvSpPr txBox="1"/>
          <p:nvPr/>
        </p:nvSpPr>
        <p:spPr>
          <a:xfrm>
            <a:off x="5629500" y="753225"/>
            <a:ext cx="3147600" cy="242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If n</a:t>
            </a:r>
            <a:r>
              <a:rPr lang="sv-SE" sz="1800"/>
              <a:t>o “final” states, we could achieve transition coverage with one large test case.</a:t>
            </a:r>
            <a:endParaRPr sz="1800"/>
          </a:p>
          <a:p>
            <a:pPr indent="-342900" lvl="1" marL="914400" rtl="0" algn="l">
              <a:spcBef>
                <a:spcPts val="0"/>
              </a:spcBef>
              <a:spcAft>
                <a:spcPts val="0"/>
              </a:spcAft>
              <a:buSzPts val="1800"/>
              <a:buChar char="○"/>
            </a:pPr>
            <a:r>
              <a:rPr lang="sv-SE" sz="1800"/>
              <a:t>Smarter to target sections in different test cases.</a:t>
            </a:r>
            <a:endParaRPr sz="1800"/>
          </a:p>
          <a:p>
            <a:pPr indent="-342900" lvl="0" marL="457200" rtl="0" algn="l">
              <a:spcBef>
                <a:spcPts val="0"/>
              </a:spcBef>
              <a:spcAft>
                <a:spcPts val="0"/>
              </a:spcAft>
              <a:buSzPts val="1800"/>
              <a:buChar char="●"/>
            </a:pPr>
            <a:r>
              <a:rPr lang="sv-SE" sz="1800"/>
              <a:t>Map input to method calls or variable assignments.</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p:txBody>
      </p:sp>
      <p:sp>
        <p:nvSpPr>
          <p:cNvPr id="508" name="Google Shape;508;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09" name="Google Shape;509;p53"/>
          <p:cNvSpPr/>
          <p:nvPr/>
        </p:nvSpPr>
        <p:spPr>
          <a:xfrm>
            <a:off x="3046325" y="614000"/>
            <a:ext cx="333300" cy="324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3"/>
          <p:cNvSpPr/>
          <p:nvPr/>
        </p:nvSpPr>
        <p:spPr>
          <a:xfrm>
            <a:off x="2584325" y="11378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Maintenance</a:t>
            </a:r>
            <a:endParaRPr/>
          </a:p>
        </p:txBody>
      </p:sp>
      <p:cxnSp>
        <p:nvCxnSpPr>
          <p:cNvPr id="511" name="Google Shape;511;p53"/>
          <p:cNvCxnSpPr>
            <a:stCxn id="509" idx="4"/>
            <a:endCxn id="510" idx="0"/>
          </p:cNvCxnSpPr>
          <p:nvPr/>
        </p:nvCxnSpPr>
        <p:spPr>
          <a:xfrm>
            <a:off x="3212975" y="938000"/>
            <a:ext cx="0" cy="199800"/>
          </a:xfrm>
          <a:prstGeom prst="straightConnector1">
            <a:avLst/>
          </a:prstGeom>
          <a:noFill/>
          <a:ln cap="flat" cmpd="sng" w="19050">
            <a:solidFill>
              <a:schemeClr val="dk2"/>
            </a:solidFill>
            <a:prstDash val="solid"/>
            <a:round/>
            <a:headEnd len="med" w="med" type="none"/>
            <a:tailEnd len="med" w="med" type="triangle"/>
          </a:ln>
        </p:spPr>
      </p:cxnSp>
      <p:sp>
        <p:nvSpPr>
          <p:cNvPr id="512" name="Google Shape;512;p53"/>
          <p:cNvSpPr/>
          <p:nvPr/>
        </p:nvSpPr>
        <p:spPr>
          <a:xfrm>
            <a:off x="1393775" y="24236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Warranty</a:t>
            </a:r>
            <a:endParaRPr/>
          </a:p>
        </p:txBody>
      </p:sp>
      <p:sp>
        <p:nvSpPr>
          <p:cNvPr id="513" name="Google Shape;513;p53"/>
          <p:cNvSpPr/>
          <p:nvPr/>
        </p:nvSpPr>
        <p:spPr>
          <a:xfrm>
            <a:off x="2584325" y="34365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Under Local Repair</a:t>
            </a:r>
            <a:endParaRPr/>
          </a:p>
        </p:txBody>
      </p:sp>
      <p:cxnSp>
        <p:nvCxnSpPr>
          <p:cNvPr id="514" name="Google Shape;514;p53"/>
          <p:cNvCxnSpPr>
            <a:stCxn id="510" idx="2"/>
            <a:endCxn id="512" idx="0"/>
          </p:cNvCxnSpPr>
          <p:nvPr/>
        </p:nvCxnSpPr>
        <p:spPr>
          <a:xfrm flipH="1">
            <a:off x="2022275" y="1652375"/>
            <a:ext cx="1190700" cy="771300"/>
          </a:xfrm>
          <a:prstGeom prst="straightConnector1">
            <a:avLst/>
          </a:prstGeom>
          <a:noFill/>
          <a:ln cap="flat" cmpd="sng" w="19050">
            <a:solidFill>
              <a:schemeClr val="dk2"/>
            </a:solidFill>
            <a:prstDash val="solid"/>
            <a:round/>
            <a:headEnd len="med" w="med" type="none"/>
            <a:tailEnd len="med" w="med" type="triangle"/>
          </a:ln>
        </p:spPr>
      </p:cxnSp>
      <p:sp>
        <p:nvSpPr>
          <p:cNvPr id="515" name="Google Shape;515;p53"/>
          <p:cNvSpPr txBox="1"/>
          <p:nvPr/>
        </p:nvSpPr>
        <p:spPr>
          <a:xfrm>
            <a:off x="1500875" y="1584363"/>
            <a:ext cx="1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[warranty==false] / estimate sent</a:t>
            </a:r>
            <a:endParaRPr sz="1000"/>
          </a:p>
        </p:txBody>
      </p:sp>
      <p:sp>
        <p:nvSpPr>
          <p:cNvPr id="516" name="Google Shape;516;p53"/>
          <p:cNvSpPr txBox="1"/>
          <p:nvPr/>
        </p:nvSpPr>
        <p:spPr>
          <a:xfrm>
            <a:off x="3212975" y="2040875"/>
            <a:ext cx="140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[warranty==true]</a:t>
            </a:r>
            <a:endParaRPr sz="1000"/>
          </a:p>
        </p:txBody>
      </p:sp>
      <p:cxnSp>
        <p:nvCxnSpPr>
          <p:cNvPr id="517" name="Google Shape;517;p53"/>
          <p:cNvCxnSpPr>
            <a:stCxn id="510" idx="2"/>
            <a:endCxn id="513" idx="0"/>
          </p:cNvCxnSpPr>
          <p:nvPr/>
        </p:nvCxnSpPr>
        <p:spPr>
          <a:xfrm>
            <a:off x="3212975" y="1652375"/>
            <a:ext cx="0" cy="1784100"/>
          </a:xfrm>
          <a:prstGeom prst="straightConnector1">
            <a:avLst/>
          </a:prstGeom>
          <a:noFill/>
          <a:ln cap="flat" cmpd="sng" w="19050">
            <a:solidFill>
              <a:schemeClr val="dk2"/>
            </a:solidFill>
            <a:prstDash val="solid"/>
            <a:round/>
            <a:headEnd len="med" w="med" type="none"/>
            <a:tailEnd len="med" w="med" type="triangle"/>
          </a:ln>
        </p:spPr>
      </p:cxnSp>
      <p:sp>
        <p:nvSpPr>
          <p:cNvPr id="518" name="Google Shape;518;p53"/>
          <p:cNvSpPr txBox="1"/>
          <p:nvPr/>
        </p:nvSpPr>
        <p:spPr>
          <a:xfrm>
            <a:off x="1255925" y="2974288"/>
            <a:ext cx="189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estimateResponse(True)</a:t>
            </a:r>
            <a:endParaRPr sz="1000"/>
          </a:p>
        </p:txBody>
      </p:sp>
      <p:cxnSp>
        <p:nvCxnSpPr>
          <p:cNvPr id="519" name="Google Shape;519;p53"/>
          <p:cNvCxnSpPr>
            <a:stCxn id="512" idx="3"/>
          </p:cNvCxnSpPr>
          <p:nvPr/>
        </p:nvCxnSpPr>
        <p:spPr>
          <a:xfrm>
            <a:off x="2651075" y="2680913"/>
            <a:ext cx="233400" cy="767100"/>
          </a:xfrm>
          <a:prstGeom prst="straightConnector1">
            <a:avLst/>
          </a:prstGeom>
          <a:noFill/>
          <a:ln cap="flat" cmpd="sng" w="19050">
            <a:solidFill>
              <a:schemeClr val="dk2"/>
            </a:solidFill>
            <a:prstDash val="solid"/>
            <a:round/>
            <a:headEnd len="med" w="med" type="none"/>
            <a:tailEnd len="med" w="med" type="triangle"/>
          </a:ln>
        </p:spPr>
      </p:cxnSp>
      <p:sp>
        <p:nvSpPr>
          <p:cNvPr id="520" name="Google Shape;520;p53"/>
          <p:cNvSpPr/>
          <p:nvPr/>
        </p:nvSpPr>
        <p:spPr>
          <a:xfrm>
            <a:off x="202988" y="16031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Returning to Customer</a:t>
            </a:r>
            <a:endParaRPr/>
          </a:p>
        </p:txBody>
      </p:sp>
      <p:cxnSp>
        <p:nvCxnSpPr>
          <p:cNvPr id="521" name="Google Shape;521;p53"/>
          <p:cNvCxnSpPr>
            <a:stCxn id="512" idx="1"/>
            <a:endCxn id="520" idx="2"/>
          </p:cNvCxnSpPr>
          <p:nvPr/>
        </p:nvCxnSpPr>
        <p:spPr>
          <a:xfrm rot="10800000">
            <a:off x="831575" y="2117813"/>
            <a:ext cx="562200" cy="563100"/>
          </a:xfrm>
          <a:prstGeom prst="straightConnector1">
            <a:avLst/>
          </a:prstGeom>
          <a:noFill/>
          <a:ln cap="flat" cmpd="sng" w="19050">
            <a:solidFill>
              <a:schemeClr val="dk2"/>
            </a:solidFill>
            <a:prstDash val="solid"/>
            <a:round/>
            <a:headEnd len="med" w="med" type="none"/>
            <a:tailEnd len="med" w="med" type="triangle"/>
          </a:ln>
        </p:spPr>
      </p:cxnSp>
      <p:cxnSp>
        <p:nvCxnSpPr>
          <p:cNvPr id="522" name="Google Shape;522;p53"/>
          <p:cNvCxnSpPr>
            <a:stCxn id="520" idx="0"/>
            <a:endCxn id="510" idx="1"/>
          </p:cNvCxnSpPr>
          <p:nvPr/>
        </p:nvCxnSpPr>
        <p:spPr>
          <a:xfrm flipH="1" rot="10800000">
            <a:off x="831638" y="1395263"/>
            <a:ext cx="1752600" cy="207900"/>
          </a:xfrm>
          <a:prstGeom prst="straightConnector1">
            <a:avLst/>
          </a:prstGeom>
          <a:noFill/>
          <a:ln cap="flat" cmpd="sng" w="19050">
            <a:solidFill>
              <a:schemeClr val="dk2"/>
            </a:solidFill>
            <a:prstDash val="solid"/>
            <a:round/>
            <a:headEnd len="med" w="med" type="none"/>
            <a:tailEnd len="med" w="med" type="triangle"/>
          </a:ln>
        </p:spPr>
      </p:cxnSp>
      <p:sp>
        <p:nvSpPr>
          <p:cNvPr id="523" name="Google Shape;523;p53"/>
          <p:cNvSpPr txBox="1"/>
          <p:nvPr/>
        </p:nvSpPr>
        <p:spPr>
          <a:xfrm>
            <a:off x="575225" y="2141250"/>
            <a:ext cx="165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estimateResponse(False)</a:t>
            </a:r>
            <a:endParaRPr sz="1000"/>
          </a:p>
        </p:txBody>
      </p:sp>
      <p:sp>
        <p:nvSpPr>
          <p:cNvPr id="524" name="Google Shape;524;p53"/>
          <p:cNvSpPr txBox="1"/>
          <p:nvPr/>
        </p:nvSpPr>
        <p:spPr>
          <a:xfrm>
            <a:off x="1079300" y="1137800"/>
            <a:ext cx="12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[status==delivered]</a:t>
            </a:r>
            <a:endParaRPr/>
          </a:p>
        </p:txBody>
      </p:sp>
      <p:sp>
        <p:nvSpPr>
          <p:cNvPr id="525" name="Google Shape;525;p53"/>
          <p:cNvSpPr/>
          <p:nvPr/>
        </p:nvSpPr>
        <p:spPr>
          <a:xfrm>
            <a:off x="2584325" y="43287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Repair at Main HQ</a:t>
            </a:r>
            <a:endParaRPr/>
          </a:p>
        </p:txBody>
      </p:sp>
      <p:cxnSp>
        <p:nvCxnSpPr>
          <p:cNvPr id="526" name="Google Shape;526;p53"/>
          <p:cNvCxnSpPr>
            <a:stCxn id="513" idx="2"/>
            <a:endCxn id="525" idx="0"/>
          </p:cNvCxnSpPr>
          <p:nvPr/>
        </p:nvCxnSpPr>
        <p:spPr>
          <a:xfrm>
            <a:off x="3212975" y="3951050"/>
            <a:ext cx="0" cy="377700"/>
          </a:xfrm>
          <a:prstGeom prst="straightConnector1">
            <a:avLst/>
          </a:prstGeom>
          <a:noFill/>
          <a:ln cap="flat" cmpd="sng" w="19050">
            <a:solidFill>
              <a:schemeClr val="dk2"/>
            </a:solidFill>
            <a:prstDash val="solid"/>
            <a:round/>
            <a:headEnd len="med" w="med" type="none"/>
            <a:tailEnd len="med" w="med" type="triangle"/>
          </a:ln>
        </p:spPr>
      </p:cxnSp>
      <p:sp>
        <p:nvSpPr>
          <p:cNvPr id="527" name="Google Shape;527;p53"/>
          <p:cNvSpPr txBox="1"/>
          <p:nvPr/>
        </p:nvSpPr>
        <p:spPr>
          <a:xfrm>
            <a:off x="2441375" y="3970538"/>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transfer()</a:t>
            </a:r>
            <a:endParaRPr sz="1000"/>
          </a:p>
        </p:txBody>
      </p:sp>
      <p:sp>
        <p:nvSpPr>
          <p:cNvPr id="528" name="Google Shape;528;p53"/>
          <p:cNvSpPr/>
          <p:nvPr/>
        </p:nvSpPr>
        <p:spPr>
          <a:xfrm>
            <a:off x="4951325" y="377250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Component</a:t>
            </a:r>
            <a:endParaRPr/>
          </a:p>
        </p:txBody>
      </p:sp>
      <p:cxnSp>
        <p:nvCxnSpPr>
          <p:cNvPr id="529" name="Google Shape;529;p53"/>
          <p:cNvCxnSpPr>
            <a:stCxn id="513" idx="3"/>
          </p:cNvCxnSpPr>
          <p:nvPr/>
        </p:nvCxnSpPr>
        <p:spPr>
          <a:xfrm>
            <a:off x="3841625" y="3693800"/>
            <a:ext cx="1090800" cy="163800"/>
          </a:xfrm>
          <a:prstGeom prst="straightConnector1">
            <a:avLst/>
          </a:prstGeom>
          <a:noFill/>
          <a:ln cap="flat" cmpd="sng" w="19050">
            <a:solidFill>
              <a:schemeClr val="dk2"/>
            </a:solidFill>
            <a:prstDash val="solid"/>
            <a:round/>
            <a:headEnd len="med" w="med" type="none"/>
            <a:tailEnd len="med" w="med" type="triangle"/>
          </a:ln>
        </p:spPr>
      </p:cxnSp>
      <p:sp>
        <p:nvSpPr>
          <p:cNvPr id="530" name="Google Shape;530;p53"/>
          <p:cNvSpPr txBox="1"/>
          <p:nvPr/>
        </p:nvSpPr>
        <p:spPr>
          <a:xfrm>
            <a:off x="4003625" y="3436625"/>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531" name="Google Shape;531;p53"/>
          <p:cNvCxnSpPr/>
          <p:nvPr/>
        </p:nvCxnSpPr>
        <p:spPr>
          <a:xfrm rot="10800000">
            <a:off x="3846425" y="3838700"/>
            <a:ext cx="1095300" cy="142800"/>
          </a:xfrm>
          <a:prstGeom prst="straightConnector1">
            <a:avLst/>
          </a:prstGeom>
          <a:noFill/>
          <a:ln cap="flat" cmpd="sng" w="19050">
            <a:solidFill>
              <a:schemeClr val="dk2"/>
            </a:solidFill>
            <a:prstDash val="solid"/>
            <a:round/>
            <a:headEnd len="med" w="med" type="none"/>
            <a:tailEnd len="med" w="med" type="triangle"/>
          </a:ln>
        </p:spPr>
      </p:cxnSp>
      <p:sp>
        <p:nvSpPr>
          <p:cNvPr id="532" name="Google Shape;532;p53"/>
          <p:cNvSpPr txBox="1"/>
          <p:nvPr/>
        </p:nvSpPr>
        <p:spPr>
          <a:xfrm>
            <a:off x="3477425" y="3860400"/>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[status==repair_local]</a:t>
            </a:r>
            <a:endParaRPr sz="1000"/>
          </a:p>
        </p:txBody>
      </p:sp>
      <p:sp>
        <p:nvSpPr>
          <p:cNvPr id="533" name="Google Shape;533;p53"/>
          <p:cNvSpPr/>
          <p:nvPr/>
        </p:nvSpPr>
        <p:spPr>
          <a:xfrm>
            <a:off x="465050" y="2152650"/>
            <a:ext cx="2114550" cy="1571625"/>
          </a:xfrm>
          <a:custGeom>
            <a:rect b="b" l="l" r="r" t="t"/>
            <a:pathLst>
              <a:path extrusionOk="0" h="62865" w="84582">
                <a:moveTo>
                  <a:pt x="84582" y="62865"/>
                </a:moveTo>
                <a:lnTo>
                  <a:pt x="0" y="44577"/>
                </a:lnTo>
                <a:lnTo>
                  <a:pt x="1905" y="0"/>
                </a:lnTo>
              </a:path>
            </a:pathLst>
          </a:custGeom>
          <a:noFill/>
          <a:ln cap="flat" cmpd="sng" w="19050">
            <a:solidFill>
              <a:schemeClr val="dk2"/>
            </a:solidFill>
            <a:prstDash val="solid"/>
            <a:round/>
            <a:headEnd len="med" w="med" type="none"/>
            <a:tailEnd len="med" w="med" type="triangle"/>
          </a:ln>
        </p:spPr>
      </p:sp>
      <p:sp>
        <p:nvSpPr>
          <p:cNvPr id="534" name="Google Shape;534;p53"/>
          <p:cNvSpPr txBox="1"/>
          <p:nvPr/>
        </p:nvSpPr>
        <p:spPr>
          <a:xfrm>
            <a:off x="1731725" y="36063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sp>
        <p:nvSpPr>
          <p:cNvPr id="535" name="Google Shape;535;p53"/>
          <p:cNvSpPr/>
          <p:nvPr/>
        </p:nvSpPr>
        <p:spPr>
          <a:xfrm>
            <a:off x="103100" y="2190750"/>
            <a:ext cx="2457450" cy="2409825"/>
          </a:xfrm>
          <a:custGeom>
            <a:rect b="b" l="l" r="r" t="t"/>
            <a:pathLst>
              <a:path extrusionOk="0" h="96393" w="98298">
                <a:moveTo>
                  <a:pt x="98298" y="96393"/>
                </a:moveTo>
                <a:lnTo>
                  <a:pt x="0" y="57150"/>
                </a:lnTo>
                <a:lnTo>
                  <a:pt x="8382" y="0"/>
                </a:lnTo>
              </a:path>
            </a:pathLst>
          </a:custGeom>
          <a:noFill/>
          <a:ln cap="flat" cmpd="sng" w="19050">
            <a:solidFill>
              <a:schemeClr val="dk2"/>
            </a:solidFill>
            <a:prstDash val="solid"/>
            <a:round/>
            <a:headEnd len="med" w="med" type="none"/>
            <a:tailEnd len="med" w="med" type="triangle"/>
          </a:ln>
        </p:spPr>
      </p:sp>
      <p:sp>
        <p:nvSpPr>
          <p:cNvPr id="536" name="Google Shape;536;p53"/>
          <p:cNvSpPr txBox="1"/>
          <p:nvPr/>
        </p:nvSpPr>
        <p:spPr>
          <a:xfrm>
            <a:off x="1598525" y="43347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cxnSp>
        <p:nvCxnSpPr>
          <p:cNvPr id="537" name="Google Shape;537;p53"/>
          <p:cNvCxnSpPr>
            <a:stCxn id="525" idx="3"/>
          </p:cNvCxnSpPr>
          <p:nvPr/>
        </p:nvCxnSpPr>
        <p:spPr>
          <a:xfrm flipH="1" rot="10800000">
            <a:off x="3841625" y="4314800"/>
            <a:ext cx="1319400" cy="271200"/>
          </a:xfrm>
          <a:prstGeom prst="straightConnector1">
            <a:avLst/>
          </a:prstGeom>
          <a:noFill/>
          <a:ln cap="flat" cmpd="sng" w="19050">
            <a:solidFill>
              <a:schemeClr val="dk2"/>
            </a:solidFill>
            <a:prstDash val="solid"/>
            <a:round/>
            <a:headEnd len="med" w="med" type="none"/>
            <a:tailEnd len="med" w="med" type="triangle"/>
          </a:ln>
        </p:spPr>
      </p:cxnSp>
      <p:sp>
        <p:nvSpPr>
          <p:cNvPr id="538" name="Google Shape;538;p53"/>
          <p:cNvSpPr txBox="1"/>
          <p:nvPr/>
        </p:nvSpPr>
        <p:spPr>
          <a:xfrm>
            <a:off x="3865400" y="4162313"/>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539" name="Google Shape;539;p53"/>
          <p:cNvCxnSpPr>
            <a:stCxn id="528" idx="2"/>
          </p:cNvCxnSpPr>
          <p:nvPr/>
        </p:nvCxnSpPr>
        <p:spPr>
          <a:xfrm flipH="1">
            <a:off x="3884675" y="4287000"/>
            <a:ext cx="1695300" cy="485100"/>
          </a:xfrm>
          <a:prstGeom prst="straightConnector1">
            <a:avLst/>
          </a:prstGeom>
          <a:noFill/>
          <a:ln cap="flat" cmpd="sng" w="19050">
            <a:solidFill>
              <a:schemeClr val="dk2"/>
            </a:solidFill>
            <a:prstDash val="solid"/>
            <a:round/>
            <a:headEnd len="med" w="med" type="none"/>
            <a:tailEnd len="med" w="med" type="triangle"/>
          </a:ln>
        </p:spPr>
      </p:cxnSp>
      <p:sp>
        <p:nvSpPr>
          <p:cNvPr id="540" name="Google Shape;540;p53"/>
          <p:cNvSpPr txBox="1"/>
          <p:nvPr/>
        </p:nvSpPr>
        <p:spPr>
          <a:xfrm>
            <a:off x="4503725" y="4501025"/>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[status==repair_main]</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a:t>
            </a:r>
            <a:r>
              <a:rPr lang="sv-SE"/>
              <a:t>Models</a:t>
            </a:r>
            <a:endParaRPr/>
          </a:p>
        </p:txBody>
      </p:sp>
      <p:sp>
        <p:nvSpPr>
          <p:cNvPr id="106" name="Google Shape;106;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a:t>
            </a:r>
            <a:r>
              <a:rPr lang="sv-SE"/>
              <a:t>bstractions of system being developed.</a:t>
            </a:r>
            <a:endParaRPr/>
          </a:p>
          <a:p>
            <a:pPr indent="-368300" lvl="1" marL="914400" marR="0" rtl="0" algn="l">
              <a:lnSpc>
                <a:spcPct val="100000"/>
              </a:lnSpc>
              <a:spcBef>
                <a:spcPts val="0"/>
              </a:spcBef>
              <a:spcAft>
                <a:spcPts val="0"/>
              </a:spcAft>
              <a:buSzPts val="2200"/>
              <a:buChar char="•"/>
            </a:pPr>
            <a:r>
              <a:rPr lang="sv-SE"/>
              <a:t>Only contain details relevant to a particular analysis.</a:t>
            </a:r>
            <a:endParaRPr/>
          </a:p>
          <a:p>
            <a:pPr indent="-393700" lvl="0" marL="457200" rtl="0" algn="l">
              <a:spcBef>
                <a:spcPts val="1000"/>
              </a:spcBef>
              <a:spcAft>
                <a:spcPts val="0"/>
              </a:spcAft>
              <a:buSzPts val="2600"/>
              <a:buChar char="•"/>
            </a:pPr>
            <a:r>
              <a:rPr lang="sv-SE"/>
              <a:t>Can be extracted from specifications, design, code. </a:t>
            </a:r>
            <a:endParaRPr/>
          </a:p>
          <a:p>
            <a:pPr indent="-368300" lvl="1" marL="914400" rtl="0" algn="l">
              <a:spcBef>
                <a:spcPts val="500"/>
              </a:spcBef>
              <a:spcAft>
                <a:spcPts val="0"/>
              </a:spcAft>
              <a:buSzPts val="2200"/>
              <a:buChar char="•"/>
            </a:pPr>
            <a:r>
              <a:rPr b="1" lang="sv-SE"/>
              <a:t>Control and Data Flow</a:t>
            </a:r>
            <a:endParaRPr b="1"/>
          </a:p>
          <a:p>
            <a:pPr indent="-342900" lvl="2" marL="1371600" rtl="0" algn="l">
              <a:spcBef>
                <a:spcPts val="500"/>
              </a:spcBef>
              <a:spcAft>
                <a:spcPts val="0"/>
              </a:spcAft>
              <a:buSzPts val="1800"/>
              <a:buChar char="•"/>
            </a:pPr>
            <a:r>
              <a:rPr lang="sv-SE"/>
              <a:t>Model of how control/data move during execution.</a:t>
            </a:r>
            <a:endParaRPr/>
          </a:p>
          <a:p>
            <a:pPr indent="-368300" lvl="1" marL="914400" rtl="0" algn="l">
              <a:spcBef>
                <a:spcPts val="500"/>
              </a:spcBef>
              <a:spcAft>
                <a:spcPts val="0"/>
              </a:spcAft>
              <a:buSzPts val="2200"/>
              <a:buChar char="•"/>
            </a:pPr>
            <a:r>
              <a:rPr b="1" lang="sv-SE"/>
              <a:t>State machines</a:t>
            </a:r>
            <a:r>
              <a:rPr lang="sv-SE"/>
              <a:t>.</a:t>
            </a:r>
            <a:endParaRPr/>
          </a:p>
          <a:p>
            <a:pPr indent="-342900" lvl="2" marL="1371600" rtl="0" algn="l">
              <a:spcBef>
                <a:spcPts val="500"/>
              </a:spcBef>
              <a:spcAft>
                <a:spcPts val="0"/>
              </a:spcAft>
              <a:buSzPts val="1800"/>
              <a:buChar char="•"/>
            </a:pPr>
            <a:r>
              <a:rPr lang="sv-SE"/>
              <a:t>Events cause the system to react, changing its internal state.</a:t>
            </a:r>
            <a:endParaRPr/>
          </a:p>
        </p:txBody>
      </p:sp>
      <p:sp>
        <p:nvSpPr>
          <p:cNvPr id="107" name="Google Shape;107;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46" name="Google Shape;546;p54"/>
          <p:cNvSpPr/>
          <p:nvPr/>
        </p:nvSpPr>
        <p:spPr>
          <a:xfrm>
            <a:off x="3046325" y="614000"/>
            <a:ext cx="333300" cy="324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54"/>
          <p:cNvSpPr/>
          <p:nvPr/>
        </p:nvSpPr>
        <p:spPr>
          <a:xfrm>
            <a:off x="2584325" y="11378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Maintenance</a:t>
            </a:r>
            <a:endParaRPr/>
          </a:p>
        </p:txBody>
      </p:sp>
      <p:cxnSp>
        <p:nvCxnSpPr>
          <p:cNvPr id="548" name="Google Shape;548;p54"/>
          <p:cNvCxnSpPr>
            <a:stCxn id="546" idx="4"/>
            <a:endCxn id="547" idx="0"/>
          </p:cNvCxnSpPr>
          <p:nvPr/>
        </p:nvCxnSpPr>
        <p:spPr>
          <a:xfrm>
            <a:off x="3212975" y="938000"/>
            <a:ext cx="0" cy="199800"/>
          </a:xfrm>
          <a:prstGeom prst="straightConnector1">
            <a:avLst/>
          </a:prstGeom>
          <a:noFill/>
          <a:ln cap="flat" cmpd="sng" w="19050">
            <a:solidFill>
              <a:schemeClr val="dk2"/>
            </a:solidFill>
            <a:prstDash val="solid"/>
            <a:round/>
            <a:headEnd len="med" w="med" type="none"/>
            <a:tailEnd len="med" w="med" type="triangle"/>
          </a:ln>
        </p:spPr>
      </p:cxnSp>
      <p:sp>
        <p:nvSpPr>
          <p:cNvPr id="549" name="Google Shape;549;p54"/>
          <p:cNvSpPr/>
          <p:nvPr/>
        </p:nvSpPr>
        <p:spPr>
          <a:xfrm>
            <a:off x="1393775" y="24236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Warranty</a:t>
            </a:r>
            <a:endParaRPr/>
          </a:p>
        </p:txBody>
      </p:sp>
      <p:sp>
        <p:nvSpPr>
          <p:cNvPr id="550" name="Google Shape;550;p54"/>
          <p:cNvSpPr/>
          <p:nvPr/>
        </p:nvSpPr>
        <p:spPr>
          <a:xfrm>
            <a:off x="2584325" y="34365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Under Local Repair</a:t>
            </a:r>
            <a:endParaRPr/>
          </a:p>
        </p:txBody>
      </p:sp>
      <p:cxnSp>
        <p:nvCxnSpPr>
          <p:cNvPr id="551" name="Google Shape;551;p54"/>
          <p:cNvCxnSpPr>
            <a:stCxn id="547" idx="2"/>
            <a:endCxn id="549" idx="0"/>
          </p:cNvCxnSpPr>
          <p:nvPr/>
        </p:nvCxnSpPr>
        <p:spPr>
          <a:xfrm flipH="1">
            <a:off x="2022275" y="1652375"/>
            <a:ext cx="1190700" cy="771300"/>
          </a:xfrm>
          <a:prstGeom prst="straightConnector1">
            <a:avLst/>
          </a:prstGeom>
          <a:noFill/>
          <a:ln cap="flat" cmpd="sng" w="19050">
            <a:solidFill>
              <a:schemeClr val="dk2"/>
            </a:solidFill>
            <a:prstDash val="solid"/>
            <a:round/>
            <a:headEnd len="med" w="med" type="none"/>
            <a:tailEnd len="med" w="med" type="triangle"/>
          </a:ln>
        </p:spPr>
      </p:cxnSp>
      <p:sp>
        <p:nvSpPr>
          <p:cNvPr id="552" name="Google Shape;552;p54"/>
          <p:cNvSpPr txBox="1"/>
          <p:nvPr/>
        </p:nvSpPr>
        <p:spPr>
          <a:xfrm>
            <a:off x="1500875" y="1584363"/>
            <a:ext cx="1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[warranty==false] / estimate sent</a:t>
            </a:r>
            <a:endParaRPr sz="1000"/>
          </a:p>
        </p:txBody>
      </p:sp>
      <p:sp>
        <p:nvSpPr>
          <p:cNvPr id="553" name="Google Shape;553;p54"/>
          <p:cNvSpPr txBox="1"/>
          <p:nvPr/>
        </p:nvSpPr>
        <p:spPr>
          <a:xfrm>
            <a:off x="3212975" y="2040875"/>
            <a:ext cx="140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[warranty==true]</a:t>
            </a:r>
            <a:endParaRPr sz="1000"/>
          </a:p>
        </p:txBody>
      </p:sp>
      <p:cxnSp>
        <p:nvCxnSpPr>
          <p:cNvPr id="554" name="Google Shape;554;p54"/>
          <p:cNvCxnSpPr>
            <a:stCxn id="547" idx="2"/>
            <a:endCxn id="550" idx="0"/>
          </p:cNvCxnSpPr>
          <p:nvPr/>
        </p:nvCxnSpPr>
        <p:spPr>
          <a:xfrm>
            <a:off x="3212975" y="1652375"/>
            <a:ext cx="0" cy="1784100"/>
          </a:xfrm>
          <a:prstGeom prst="straightConnector1">
            <a:avLst/>
          </a:prstGeom>
          <a:noFill/>
          <a:ln cap="flat" cmpd="sng" w="19050">
            <a:solidFill>
              <a:schemeClr val="dk2"/>
            </a:solidFill>
            <a:prstDash val="solid"/>
            <a:round/>
            <a:headEnd len="med" w="med" type="none"/>
            <a:tailEnd len="med" w="med" type="triangle"/>
          </a:ln>
        </p:spPr>
      </p:cxnSp>
      <p:sp>
        <p:nvSpPr>
          <p:cNvPr id="555" name="Google Shape;555;p54"/>
          <p:cNvSpPr txBox="1"/>
          <p:nvPr/>
        </p:nvSpPr>
        <p:spPr>
          <a:xfrm>
            <a:off x="1255925" y="2974288"/>
            <a:ext cx="189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estimateResponse(True)</a:t>
            </a:r>
            <a:endParaRPr sz="1000"/>
          </a:p>
        </p:txBody>
      </p:sp>
      <p:cxnSp>
        <p:nvCxnSpPr>
          <p:cNvPr id="556" name="Google Shape;556;p54"/>
          <p:cNvCxnSpPr>
            <a:stCxn id="549" idx="3"/>
          </p:cNvCxnSpPr>
          <p:nvPr/>
        </p:nvCxnSpPr>
        <p:spPr>
          <a:xfrm>
            <a:off x="2651075" y="2680913"/>
            <a:ext cx="233400" cy="767100"/>
          </a:xfrm>
          <a:prstGeom prst="straightConnector1">
            <a:avLst/>
          </a:prstGeom>
          <a:noFill/>
          <a:ln cap="flat" cmpd="sng" w="19050">
            <a:solidFill>
              <a:schemeClr val="dk2"/>
            </a:solidFill>
            <a:prstDash val="solid"/>
            <a:round/>
            <a:headEnd len="med" w="med" type="none"/>
            <a:tailEnd len="med" w="med" type="triangle"/>
          </a:ln>
        </p:spPr>
      </p:cxnSp>
      <p:sp>
        <p:nvSpPr>
          <p:cNvPr id="557" name="Google Shape;557;p54"/>
          <p:cNvSpPr/>
          <p:nvPr/>
        </p:nvSpPr>
        <p:spPr>
          <a:xfrm>
            <a:off x="202988" y="16031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Returning to Customer</a:t>
            </a:r>
            <a:endParaRPr/>
          </a:p>
        </p:txBody>
      </p:sp>
      <p:cxnSp>
        <p:nvCxnSpPr>
          <p:cNvPr id="558" name="Google Shape;558;p54"/>
          <p:cNvCxnSpPr>
            <a:stCxn id="549" idx="1"/>
            <a:endCxn id="557" idx="2"/>
          </p:cNvCxnSpPr>
          <p:nvPr/>
        </p:nvCxnSpPr>
        <p:spPr>
          <a:xfrm rot="10800000">
            <a:off x="831575" y="2117813"/>
            <a:ext cx="562200" cy="563100"/>
          </a:xfrm>
          <a:prstGeom prst="straightConnector1">
            <a:avLst/>
          </a:prstGeom>
          <a:noFill/>
          <a:ln cap="flat" cmpd="sng" w="19050">
            <a:solidFill>
              <a:schemeClr val="dk2"/>
            </a:solidFill>
            <a:prstDash val="solid"/>
            <a:round/>
            <a:headEnd len="med" w="med" type="none"/>
            <a:tailEnd len="med" w="med" type="triangle"/>
          </a:ln>
        </p:spPr>
      </p:cxnSp>
      <p:cxnSp>
        <p:nvCxnSpPr>
          <p:cNvPr id="559" name="Google Shape;559;p54"/>
          <p:cNvCxnSpPr>
            <a:stCxn id="557" idx="0"/>
            <a:endCxn id="547" idx="1"/>
          </p:cNvCxnSpPr>
          <p:nvPr/>
        </p:nvCxnSpPr>
        <p:spPr>
          <a:xfrm flipH="1" rot="10800000">
            <a:off x="831638" y="1395263"/>
            <a:ext cx="1752600" cy="207900"/>
          </a:xfrm>
          <a:prstGeom prst="straightConnector1">
            <a:avLst/>
          </a:prstGeom>
          <a:noFill/>
          <a:ln cap="flat" cmpd="sng" w="19050">
            <a:solidFill>
              <a:schemeClr val="dk2"/>
            </a:solidFill>
            <a:prstDash val="solid"/>
            <a:round/>
            <a:headEnd len="med" w="med" type="none"/>
            <a:tailEnd len="med" w="med" type="triangle"/>
          </a:ln>
        </p:spPr>
      </p:cxnSp>
      <p:sp>
        <p:nvSpPr>
          <p:cNvPr id="560" name="Google Shape;560;p54"/>
          <p:cNvSpPr txBox="1"/>
          <p:nvPr/>
        </p:nvSpPr>
        <p:spPr>
          <a:xfrm>
            <a:off x="575225" y="2141250"/>
            <a:ext cx="165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estimateResponse(False)</a:t>
            </a:r>
            <a:endParaRPr sz="1000"/>
          </a:p>
        </p:txBody>
      </p:sp>
      <p:sp>
        <p:nvSpPr>
          <p:cNvPr id="561" name="Google Shape;561;p54"/>
          <p:cNvSpPr txBox="1"/>
          <p:nvPr/>
        </p:nvSpPr>
        <p:spPr>
          <a:xfrm>
            <a:off x="1079300" y="1137800"/>
            <a:ext cx="12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[status==delivered]</a:t>
            </a:r>
            <a:endParaRPr/>
          </a:p>
        </p:txBody>
      </p:sp>
      <p:sp>
        <p:nvSpPr>
          <p:cNvPr id="562" name="Google Shape;562;p54"/>
          <p:cNvSpPr/>
          <p:nvPr/>
        </p:nvSpPr>
        <p:spPr>
          <a:xfrm>
            <a:off x="2584325" y="43287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Repair at Main HQ</a:t>
            </a:r>
            <a:endParaRPr/>
          </a:p>
        </p:txBody>
      </p:sp>
      <p:cxnSp>
        <p:nvCxnSpPr>
          <p:cNvPr id="563" name="Google Shape;563;p54"/>
          <p:cNvCxnSpPr>
            <a:stCxn id="550" idx="2"/>
            <a:endCxn id="562" idx="0"/>
          </p:cNvCxnSpPr>
          <p:nvPr/>
        </p:nvCxnSpPr>
        <p:spPr>
          <a:xfrm>
            <a:off x="3212975" y="3951050"/>
            <a:ext cx="0" cy="377700"/>
          </a:xfrm>
          <a:prstGeom prst="straightConnector1">
            <a:avLst/>
          </a:prstGeom>
          <a:noFill/>
          <a:ln cap="flat" cmpd="sng" w="19050">
            <a:solidFill>
              <a:schemeClr val="dk2"/>
            </a:solidFill>
            <a:prstDash val="solid"/>
            <a:round/>
            <a:headEnd len="med" w="med" type="none"/>
            <a:tailEnd len="med" w="med" type="triangle"/>
          </a:ln>
        </p:spPr>
      </p:cxnSp>
      <p:sp>
        <p:nvSpPr>
          <p:cNvPr id="564" name="Google Shape;564;p54"/>
          <p:cNvSpPr txBox="1"/>
          <p:nvPr/>
        </p:nvSpPr>
        <p:spPr>
          <a:xfrm>
            <a:off x="2336600" y="3970550"/>
            <a:ext cx="784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transfer()</a:t>
            </a:r>
            <a:endParaRPr sz="1000"/>
          </a:p>
        </p:txBody>
      </p:sp>
      <p:sp>
        <p:nvSpPr>
          <p:cNvPr id="565" name="Google Shape;565;p54"/>
          <p:cNvSpPr/>
          <p:nvPr/>
        </p:nvSpPr>
        <p:spPr>
          <a:xfrm>
            <a:off x="4951325" y="377250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Component</a:t>
            </a:r>
            <a:endParaRPr/>
          </a:p>
        </p:txBody>
      </p:sp>
      <p:cxnSp>
        <p:nvCxnSpPr>
          <p:cNvPr id="566" name="Google Shape;566;p54"/>
          <p:cNvCxnSpPr>
            <a:stCxn id="550" idx="3"/>
          </p:cNvCxnSpPr>
          <p:nvPr/>
        </p:nvCxnSpPr>
        <p:spPr>
          <a:xfrm>
            <a:off x="3841625" y="3693800"/>
            <a:ext cx="1090800" cy="163800"/>
          </a:xfrm>
          <a:prstGeom prst="straightConnector1">
            <a:avLst/>
          </a:prstGeom>
          <a:noFill/>
          <a:ln cap="flat" cmpd="sng" w="19050">
            <a:solidFill>
              <a:schemeClr val="dk2"/>
            </a:solidFill>
            <a:prstDash val="solid"/>
            <a:round/>
            <a:headEnd len="med" w="med" type="none"/>
            <a:tailEnd len="med" w="med" type="triangle"/>
          </a:ln>
        </p:spPr>
      </p:cxnSp>
      <p:sp>
        <p:nvSpPr>
          <p:cNvPr id="567" name="Google Shape;567;p54"/>
          <p:cNvSpPr txBox="1"/>
          <p:nvPr/>
        </p:nvSpPr>
        <p:spPr>
          <a:xfrm>
            <a:off x="4003625" y="3436625"/>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568" name="Google Shape;568;p54"/>
          <p:cNvCxnSpPr/>
          <p:nvPr/>
        </p:nvCxnSpPr>
        <p:spPr>
          <a:xfrm rot="10800000">
            <a:off x="3846425" y="3838700"/>
            <a:ext cx="1095300" cy="142800"/>
          </a:xfrm>
          <a:prstGeom prst="straightConnector1">
            <a:avLst/>
          </a:prstGeom>
          <a:noFill/>
          <a:ln cap="flat" cmpd="sng" w="19050">
            <a:solidFill>
              <a:schemeClr val="dk2"/>
            </a:solidFill>
            <a:prstDash val="solid"/>
            <a:round/>
            <a:headEnd len="med" w="med" type="none"/>
            <a:tailEnd len="med" w="med" type="triangle"/>
          </a:ln>
        </p:spPr>
      </p:cxnSp>
      <p:sp>
        <p:nvSpPr>
          <p:cNvPr id="569" name="Google Shape;569;p54"/>
          <p:cNvSpPr txBox="1"/>
          <p:nvPr/>
        </p:nvSpPr>
        <p:spPr>
          <a:xfrm>
            <a:off x="3477425" y="3927900"/>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[status==repair_local]</a:t>
            </a:r>
            <a:endParaRPr sz="1000"/>
          </a:p>
        </p:txBody>
      </p:sp>
      <p:sp>
        <p:nvSpPr>
          <p:cNvPr id="570" name="Google Shape;570;p54"/>
          <p:cNvSpPr/>
          <p:nvPr/>
        </p:nvSpPr>
        <p:spPr>
          <a:xfrm>
            <a:off x="465050" y="2152650"/>
            <a:ext cx="2114550" cy="1571625"/>
          </a:xfrm>
          <a:custGeom>
            <a:rect b="b" l="l" r="r" t="t"/>
            <a:pathLst>
              <a:path extrusionOk="0" h="62865" w="84582">
                <a:moveTo>
                  <a:pt x="84582" y="62865"/>
                </a:moveTo>
                <a:lnTo>
                  <a:pt x="0" y="44577"/>
                </a:lnTo>
                <a:lnTo>
                  <a:pt x="1905" y="0"/>
                </a:lnTo>
              </a:path>
            </a:pathLst>
          </a:custGeom>
          <a:noFill/>
          <a:ln cap="flat" cmpd="sng" w="19050">
            <a:solidFill>
              <a:schemeClr val="dk2"/>
            </a:solidFill>
            <a:prstDash val="solid"/>
            <a:round/>
            <a:headEnd len="med" w="med" type="none"/>
            <a:tailEnd len="med" w="med" type="triangle"/>
          </a:ln>
        </p:spPr>
      </p:sp>
      <p:sp>
        <p:nvSpPr>
          <p:cNvPr id="571" name="Google Shape;571;p54"/>
          <p:cNvSpPr txBox="1"/>
          <p:nvPr/>
        </p:nvSpPr>
        <p:spPr>
          <a:xfrm>
            <a:off x="1731725" y="36063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sp>
        <p:nvSpPr>
          <p:cNvPr id="572" name="Google Shape;572;p54"/>
          <p:cNvSpPr/>
          <p:nvPr/>
        </p:nvSpPr>
        <p:spPr>
          <a:xfrm>
            <a:off x="103100" y="2190750"/>
            <a:ext cx="2457450" cy="2409825"/>
          </a:xfrm>
          <a:custGeom>
            <a:rect b="b" l="l" r="r" t="t"/>
            <a:pathLst>
              <a:path extrusionOk="0" h="96393" w="98298">
                <a:moveTo>
                  <a:pt x="98298" y="96393"/>
                </a:moveTo>
                <a:lnTo>
                  <a:pt x="0" y="57150"/>
                </a:lnTo>
                <a:lnTo>
                  <a:pt x="8382" y="0"/>
                </a:lnTo>
              </a:path>
            </a:pathLst>
          </a:custGeom>
          <a:noFill/>
          <a:ln cap="flat" cmpd="sng" w="19050">
            <a:solidFill>
              <a:schemeClr val="dk2"/>
            </a:solidFill>
            <a:prstDash val="solid"/>
            <a:round/>
            <a:headEnd len="med" w="med" type="none"/>
            <a:tailEnd len="med" w="med" type="triangle"/>
          </a:ln>
        </p:spPr>
      </p:sp>
      <p:sp>
        <p:nvSpPr>
          <p:cNvPr id="573" name="Google Shape;573;p54"/>
          <p:cNvSpPr txBox="1"/>
          <p:nvPr/>
        </p:nvSpPr>
        <p:spPr>
          <a:xfrm>
            <a:off x="1598525" y="43347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cxnSp>
        <p:nvCxnSpPr>
          <p:cNvPr id="574" name="Google Shape;574;p54"/>
          <p:cNvCxnSpPr>
            <a:stCxn id="562" idx="3"/>
          </p:cNvCxnSpPr>
          <p:nvPr/>
        </p:nvCxnSpPr>
        <p:spPr>
          <a:xfrm flipH="1" rot="10800000">
            <a:off x="3841625" y="4314800"/>
            <a:ext cx="1319400" cy="271200"/>
          </a:xfrm>
          <a:prstGeom prst="straightConnector1">
            <a:avLst/>
          </a:prstGeom>
          <a:noFill/>
          <a:ln cap="flat" cmpd="sng" w="19050">
            <a:solidFill>
              <a:schemeClr val="dk2"/>
            </a:solidFill>
            <a:prstDash val="solid"/>
            <a:round/>
            <a:headEnd len="med" w="med" type="none"/>
            <a:tailEnd len="med" w="med" type="triangle"/>
          </a:ln>
        </p:spPr>
      </p:cxnSp>
      <p:sp>
        <p:nvSpPr>
          <p:cNvPr id="575" name="Google Shape;575;p54"/>
          <p:cNvSpPr txBox="1"/>
          <p:nvPr/>
        </p:nvSpPr>
        <p:spPr>
          <a:xfrm>
            <a:off x="3865400" y="4162313"/>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576" name="Google Shape;576;p54"/>
          <p:cNvCxnSpPr>
            <a:stCxn id="565" idx="2"/>
          </p:cNvCxnSpPr>
          <p:nvPr/>
        </p:nvCxnSpPr>
        <p:spPr>
          <a:xfrm flipH="1">
            <a:off x="3884675" y="4287000"/>
            <a:ext cx="1695300" cy="485100"/>
          </a:xfrm>
          <a:prstGeom prst="straightConnector1">
            <a:avLst/>
          </a:prstGeom>
          <a:noFill/>
          <a:ln cap="flat" cmpd="sng" w="19050">
            <a:solidFill>
              <a:schemeClr val="dk2"/>
            </a:solidFill>
            <a:prstDash val="solid"/>
            <a:round/>
            <a:headEnd len="med" w="med" type="none"/>
            <a:tailEnd len="med" w="med" type="triangle"/>
          </a:ln>
        </p:spPr>
      </p:cxnSp>
      <p:sp>
        <p:nvSpPr>
          <p:cNvPr id="577" name="Google Shape;577;p54"/>
          <p:cNvSpPr txBox="1"/>
          <p:nvPr/>
        </p:nvSpPr>
        <p:spPr>
          <a:xfrm>
            <a:off x="4503725" y="4501025"/>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[status==repair_main]</a:t>
            </a:r>
            <a:endParaRPr sz="1000"/>
          </a:p>
        </p:txBody>
      </p:sp>
      <p:sp>
        <p:nvSpPr>
          <p:cNvPr id="578" name="Google Shape;578;p54"/>
          <p:cNvSpPr txBox="1"/>
          <p:nvPr/>
        </p:nvSpPr>
        <p:spPr>
          <a:xfrm>
            <a:off x="4322875" y="494525"/>
            <a:ext cx="2671800" cy="1877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lang="sv-SE" sz="1000"/>
              <a:t>Test 1 (“no warranty”, accept)</a:t>
            </a:r>
            <a:br>
              <a:rPr lang="sv-SE" sz="1000"/>
            </a:br>
            <a:r>
              <a:rPr lang="sv-SE" sz="1000">
                <a:solidFill>
                  <a:srgbClr val="2388DB"/>
                </a:solidFill>
              </a:rPr>
              <a:t>warranty = False;</a:t>
            </a:r>
            <a:br>
              <a:rPr lang="sv-SE" sz="1000">
                <a:solidFill>
                  <a:srgbClr val="2388DB"/>
                </a:solidFill>
              </a:rPr>
            </a:br>
            <a:r>
              <a:rPr lang="sv-SE" sz="1000">
                <a:solidFill>
                  <a:srgbClr val="2388DB"/>
                </a:solidFill>
              </a:rPr>
              <a:t>request();</a:t>
            </a:r>
            <a:br>
              <a:rPr lang="sv-SE" sz="1000">
                <a:solidFill>
                  <a:srgbClr val="2388DB"/>
                </a:solidFill>
              </a:rPr>
            </a:br>
            <a:r>
              <a:rPr lang="sv-SE" sz="1000">
                <a:solidFill>
                  <a:srgbClr val="2388DB"/>
                </a:solidFill>
              </a:rPr>
              <a:t>estimateResponse(True);</a:t>
            </a:r>
            <a:br>
              <a:rPr lang="sv-SE" sz="1000">
                <a:solidFill>
                  <a:srgbClr val="2388DB"/>
                </a:solidFill>
              </a:rPr>
            </a:br>
            <a:r>
              <a:rPr lang="sv-SE" sz="1000">
                <a:solidFill>
                  <a:srgbClr val="2388DB"/>
                </a:solidFill>
              </a:rPr>
              <a:t>return();</a:t>
            </a:r>
            <a:br>
              <a:rPr lang="sv-SE" sz="1000">
                <a:solidFill>
                  <a:srgbClr val="2388DB"/>
                </a:solidFill>
              </a:rPr>
            </a:br>
            <a:r>
              <a:rPr lang="sv-SE" sz="1000">
                <a:solidFill>
                  <a:srgbClr val="2388DB"/>
                </a:solidFill>
              </a:rPr>
              <a:t>status = “delivered”;</a:t>
            </a:r>
            <a:endParaRPr sz="1000">
              <a:solidFill>
                <a:srgbClr val="2388DB"/>
              </a:solidFill>
            </a:endParaRPr>
          </a:p>
          <a:p>
            <a:pPr indent="-292100" lvl="0" marL="457200" rtl="0" algn="l">
              <a:spcBef>
                <a:spcPts val="0"/>
              </a:spcBef>
              <a:spcAft>
                <a:spcPts val="0"/>
              </a:spcAft>
              <a:buSzPts val="1000"/>
              <a:buChar char="●"/>
            </a:pPr>
            <a:r>
              <a:rPr lang="sv-SE" sz="1000"/>
              <a:t>Test 2 (“no warranty”, reject)</a:t>
            </a:r>
            <a:br>
              <a:rPr lang="sv-SE" sz="1000"/>
            </a:br>
            <a:r>
              <a:rPr lang="sv-SE" sz="1000">
                <a:solidFill>
                  <a:srgbClr val="9900FF"/>
                </a:solidFill>
              </a:rPr>
              <a:t>warranty = False;</a:t>
            </a:r>
            <a:br>
              <a:rPr lang="sv-SE" sz="1000">
                <a:solidFill>
                  <a:srgbClr val="9900FF"/>
                </a:solidFill>
              </a:rPr>
            </a:br>
            <a:r>
              <a:rPr lang="sv-SE" sz="1000">
                <a:solidFill>
                  <a:srgbClr val="9900FF"/>
                </a:solidFill>
              </a:rPr>
              <a:t>request();</a:t>
            </a:r>
            <a:br>
              <a:rPr lang="sv-SE" sz="1000">
                <a:solidFill>
                  <a:srgbClr val="9900FF"/>
                </a:solidFill>
              </a:rPr>
            </a:br>
            <a:r>
              <a:rPr lang="sv-SE" sz="1000">
                <a:solidFill>
                  <a:srgbClr val="9900FF"/>
                </a:solidFill>
              </a:rPr>
              <a:t>estimateResponse(False);</a:t>
            </a:r>
            <a:br>
              <a:rPr lang="sv-SE" sz="1000">
                <a:solidFill>
                  <a:srgbClr val="9900FF"/>
                </a:solidFill>
              </a:rPr>
            </a:br>
            <a:r>
              <a:rPr lang="sv-SE" sz="1000">
                <a:solidFill>
                  <a:srgbClr val="9900FF"/>
                </a:solidFill>
              </a:rPr>
              <a:t>status = “delivered”;</a:t>
            </a:r>
            <a:endParaRPr sz="1000"/>
          </a:p>
        </p:txBody>
      </p:sp>
      <p:cxnSp>
        <p:nvCxnSpPr>
          <p:cNvPr id="579" name="Google Shape;579;p54"/>
          <p:cNvCxnSpPr/>
          <p:nvPr/>
        </p:nvCxnSpPr>
        <p:spPr>
          <a:xfrm flipH="1">
            <a:off x="2022275" y="1627775"/>
            <a:ext cx="1190700" cy="771300"/>
          </a:xfrm>
          <a:prstGeom prst="straightConnector1">
            <a:avLst/>
          </a:prstGeom>
          <a:noFill/>
          <a:ln cap="flat" cmpd="sng" w="19050">
            <a:solidFill>
              <a:srgbClr val="2388DB"/>
            </a:solidFill>
            <a:prstDash val="solid"/>
            <a:round/>
            <a:headEnd len="med" w="med" type="none"/>
            <a:tailEnd len="med" w="med" type="triangle"/>
          </a:ln>
        </p:spPr>
      </p:cxnSp>
      <p:cxnSp>
        <p:nvCxnSpPr>
          <p:cNvPr id="580" name="Google Shape;580;p54"/>
          <p:cNvCxnSpPr/>
          <p:nvPr/>
        </p:nvCxnSpPr>
        <p:spPr>
          <a:xfrm>
            <a:off x="2651075" y="2680913"/>
            <a:ext cx="233400" cy="767100"/>
          </a:xfrm>
          <a:prstGeom prst="straightConnector1">
            <a:avLst/>
          </a:prstGeom>
          <a:noFill/>
          <a:ln cap="flat" cmpd="sng" w="19050">
            <a:solidFill>
              <a:srgbClr val="2388DB"/>
            </a:solidFill>
            <a:prstDash val="solid"/>
            <a:round/>
            <a:headEnd len="med" w="med" type="none"/>
            <a:tailEnd len="med" w="med" type="triangle"/>
          </a:ln>
        </p:spPr>
      </p:cxnSp>
      <p:sp>
        <p:nvSpPr>
          <p:cNvPr id="581" name="Google Shape;581;p54"/>
          <p:cNvSpPr/>
          <p:nvPr/>
        </p:nvSpPr>
        <p:spPr>
          <a:xfrm>
            <a:off x="465050" y="2119813"/>
            <a:ext cx="2114550" cy="1571625"/>
          </a:xfrm>
          <a:custGeom>
            <a:rect b="b" l="l" r="r" t="t"/>
            <a:pathLst>
              <a:path extrusionOk="0" h="62865" w="84582">
                <a:moveTo>
                  <a:pt x="84582" y="62865"/>
                </a:moveTo>
                <a:lnTo>
                  <a:pt x="0" y="44577"/>
                </a:lnTo>
                <a:lnTo>
                  <a:pt x="1905" y="0"/>
                </a:lnTo>
              </a:path>
            </a:pathLst>
          </a:custGeom>
          <a:noFill/>
          <a:ln cap="flat" cmpd="sng" w="19050">
            <a:solidFill>
              <a:srgbClr val="2388DB"/>
            </a:solidFill>
            <a:prstDash val="solid"/>
            <a:round/>
            <a:headEnd len="med" w="med" type="none"/>
            <a:tailEnd len="med" w="med" type="triangle"/>
          </a:ln>
        </p:spPr>
      </p:sp>
      <p:cxnSp>
        <p:nvCxnSpPr>
          <p:cNvPr id="582" name="Google Shape;582;p54"/>
          <p:cNvCxnSpPr/>
          <p:nvPr/>
        </p:nvCxnSpPr>
        <p:spPr>
          <a:xfrm flipH="1" rot="10800000">
            <a:off x="831638" y="1395263"/>
            <a:ext cx="1752600" cy="207900"/>
          </a:xfrm>
          <a:prstGeom prst="straightConnector1">
            <a:avLst/>
          </a:prstGeom>
          <a:noFill/>
          <a:ln cap="flat" cmpd="sng" w="19050">
            <a:solidFill>
              <a:srgbClr val="2388DB"/>
            </a:solidFill>
            <a:prstDash val="solid"/>
            <a:round/>
            <a:headEnd len="med" w="med" type="none"/>
            <a:tailEnd len="med" w="med" type="triangle"/>
          </a:ln>
        </p:spPr>
      </p:cxnSp>
      <p:cxnSp>
        <p:nvCxnSpPr>
          <p:cNvPr id="583" name="Google Shape;583;p54"/>
          <p:cNvCxnSpPr/>
          <p:nvPr/>
        </p:nvCxnSpPr>
        <p:spPr>
          <a:xfrm flipH="1">
            <a:off x="2057425" y="1627775"/>
            <a:ext cx="1190700" cy="771300"/>
          </a:xfrm>
          <a:prstGeom prst="straightConnector1">
            <a:avLst/>
          </a:prstGeom>
          <a:noFill/>
          <a:ln cap="flat" cmpd="sng" w="19050">
            <a:solidFill>
              <a:srgbClr val="9900FF"/>
            </a:solidFill>
            <a:prstDash val="solid"/>
            <a:round/>
            <a:headEnd len="med" w="med" type="none"/>
            <a:tailEnd len="med" w="med" type="triangle"/>
          </a:ln>
        </p:spPr>
      </p:cxnSp>
      <p:cxnSp>
        <p:nvCxnSpPr>
          <p:cNvPr id="584" name="Google Shape;584;p54"/>
          <p:cNvCxnSpPr/>
          <p:nvPr/>
        </p:nvCxnSpPr>
        <p:spPr>
          <a:xfrm rot="10800000">
            <a:off x="831575" y="2117813"/>
            <a:ext cx="562200" cy="563100"/>
          </a:xfrm>
          <a:prstGeom prst="straightConnector1">
            <a:avLst/>
          </a:prstGeom>
          <a:noFill/>
          <a:ln cap="flat" cmpd="sng" w="19050">
            <a:solidFill>
              <a:srgbClr val="9900FF"/>
            </a:solidFill>
            <a:prstDash val="solid"/>
            <a:round/>
            <a:headEnd len="med" w="med" type="none"/>
            <a:tailEnd len="med" w="med" type="triangle"/>
          </a:ln>
        </p:spPr>
      </p:cxnSp>
      <p:cxnSp>
        <p:nvCxnSpPr>
          <p:cNvPr id="585" name="Google Shape;585;p54"/>
          <p:cNvCxnSpPr/>
          <p:nvPr/>
        </p:nvCxnSpPr>
        <p:spPr>
          <a:xfrm flipH="1" rot="10800000">
            <a:off x="831638" y="1393113"/>
            <a:ext cx="1752600" cy="207900"/>
          </a:xfrm>
          <a:prstGeom prst="straightConnector1">
            <a:avLst/>
          </a:prstGeom>
          <a:noFill/>
          <a:ln cap="flat" cmpd="sng" w="19050">
            <a:solidFill>
              <a:srgbClr val="9900FF"/>
            </a:solidFill>
            <a:prstDash val="solid"/>
            <a:round/>
            <a:headEnd len="med" w="med" type="none"/>
            <a:tailEnd len="med" w="med" type="triangle"/>
          </a:ln>
        </p:spPr>
      </p:cxnSp>
      <p:sp>
        <p:nvSpPr>
          <p:cNvPr id="586" name="Google Shape;586;p54"/>
          <p:cNvSpPr txBox="1"/>
          <p:nvPr/>
        </p:nvSpPr>
        <p:spPr>
          <a:xfrm>
            <a:off x="6600100" y="494525"/>
            <a:ext cx="2457600" cy="27090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lang="sv-SE" sz="1000"/>
              <a:t>Test 3 (Local Repair)</a:t>
            </a:r>
            <a:br>
              <a:rPr lang="sv-SE" sz="1000"/>
            </a:br>
            <a:r>
              <a:rPr lang="sv-SE" sz="1000">
                <a:solidFill>
                  <a:srgbClr val="FF00FF"/>
                </a:solidFill>
              </a:rPr>
              <a:t>warranty = True;</a:t>
            </a:r>
            <a:br>
              <a:rPr lang="sv-SE" sz="1000">
                <a:solidFill>
                  <a:srgbClr val="FF00FF"/>
                </a:solidFill>
              </a:rPr>
            </a:br>
            <a:r>
              <a:rPr lang="sv-SE" sz="1000">
                <a:solidFill>
                  <a:srgbClr val="FF00FF"/>
                </a:solidFill>
              </a:rPr>
              <a:t>request();</a:t>
            </a:r>
            <a:br>
              <a:rPr lang="sv-SE" sz="1000">
                <a:solidFill>
                  <a:srgbClr val="FF00FF"/>
                </a:solidFill>
              </a:rPr>
            </a:br>
            <a:r>
              <a:rPr lang="sv-SE" sz="1000">
                <a:solidFill>
                  <a:srgbClr val="FF00FF"/>
                </a:solidFill>
              </a:rPr>
              <a:t>orderParts();</a:t>
            </a:r>
            <a:br>
              <a:rPr lang="sv-SE" sz="1000">
                <a:solidFill>
                  <a:srgbClr val="FF00FF"/>
                </a:solidFill>
              </a:rPr>
            </a:br>
            <a:r>
              <a:rPr lang="sv-SE" sz="1000">
                <a:solidFill>
                  <a:srgbClr val="FF00FF"/>
                </a:solidFill>
              </a:rPr>
              <a:t>status = “repair_local”;</a:t>
            </a:r>
            <a:br>
              <a:rPr lang="sv-SE" sz="1000">
                <a:solidFill>
                  <a:srgbClr val="FF00FF"/>
                </a:solidFill>
              </a:rPr>
            </a:br>
            <a:r>
              <a:rPr lang="sv-SE" sz="1000">
                <a:solidFill>
                  <a:srgbClr val="FF00FF"/>
                </a:solidFill>
              </a:rPr>
              <a:t>return();</a:t>
            </a:r>
            <a:br>
              <a:rPr lang="sv-SE" sz="1000">
                <a:solidFill>
                  <a:srgbClr val="FF00FF"/>
                </a:solidFill>
              </a:rPr>
            </a:br>
            <a:r>
              <a:rPr lang="sv-SE" sz="1000">
                <a:solidFill>
                  <a:srgbClr val="FF00FF"/>
                </a:solidFill>
              </a:rPr>
              <a:t>status=”delivered”;</a:t>
            </a:r>
            <a:endParaRPr sz="1000">
              <a:solidFill>
                <a:srgbClr val="FF00FF"/>
              </a:solidFill>
            </a:endParaRPr>
          </a:p>
          <a:p>
            <a:pPr indent="-292100" lvl="0" marL="457200" rtl="0" algn="l">
              <a:spcBef>
                <a:spcPts val="0"/>
              </a:spcBef>
              <a:spcAft>
                <a:spcPts val="0"/>
              </a:spcAft>
              <a:buSzPts val="1000"/>
              <a:buChar char="●"/>
            </a:pPr>
            <a:r>
              <a:rPr lang="sv-SE" sz="1000"/>
              <a:t>Test 4 (Main HQ Repair)</a:t>
            </a:r>
            <a:br>
              <a:rPr lang="sv-SE" sz="1000"/>
            </a:br>
            <a:r>
              <a:rPr lang="sv-SE" sz="1000">
                <a:solidFill>
                  <a:srgbClr val="FF9900"/>
                </a:solidFill>
              </a:rPr>
              <a:t>warranty = True;</a:t>
            </a:r>
            <a:br>
              <a:rPr lang="sv-SE" sz="1000">
                <a:solidFill>
                  <a:srgbClr val="FF9900"/>
                </a:solidFill>
              </a:rPr>
            </a:br>
            <a:r>
              <a:rPr lang="sv-SE" sz="1000">
                <a:solidFill>
                  <a:srgbClr val="FF9900"/>
                </a:solidFill>
              </a:rPr>
              <a:t>request();</a:t>
            </a:r>
            <a:br>
              <a:rPr lang="sv-SE" sz="1000">
                <a:solidFill>
                  <a:srgbClr val="FF9900"/>
                </a:solidFill>
              </a:rPr>
            </a:br>
            <a:r>
              <a:rPr lang="sv-SE" sz="1000">
                <a:solidFill>
                  <a:srgbClr val="FF9900"/>
                </a:solidFill>
              </a:rPr>
              <a:t>transfer();</a:t>
            </a:r>
            <a:br>
              <a:rPr lang="sv-SE" sz="1000">
                <a:solidFill>
                  <a:srgbClr val="FF9900"/>
                </a:solidFill>
              </a:rPr>
            </a:br>
            <a:r>
              <a:rPr lang="sv-SE" sz="1000">
                <a:solidFill>
                  <a:srgbClr val="FF9900"/>
                </a:solidFill>
              </a:rPr>
              <a:t>orderParts();</a:t>
            </a:r>
            <a:br>
              <a:rPr lang="sv-SE" sz="1000">
                <a:solidFill>
                  <a:srgbClr val="FF9900"/>
                </a:solidFill>
              </a:rPr>
            </a:br>
            <a:r>
              <a:rPr lang="sv-SE" sz="1000">
                <a:solidFill>
                  <a:srgbClr val="FF9900"/>
                </a:solidFill>
              </a:rPr>
              <a:t>status = “repair_main;</a:t>
            </a:r>
            <a:br>
              <a:rPr lang="sv-SE" sz="1000">
                <a:solidFill>
                  <a:srgbClr val="FF9900"/>
                </a:solidFill>
              </a:rPr>
            </a:br>
            <a:r>
              <a:rPr lang="sv-SE" sz="1000">
                <a:solidFill>
                  <a:srgbClr val="FF9900"/>
                </a:solidFill>
              </a:rPr>
              <a:t>return();</a:t>
            </a:r>
            <a:br>
              <a:rPr lang="sv-SE" sz="1000">
                <a:solidFill>
                  <a:srgbClr val="FF9900"/>
                </a:solidFill>
              </a:rPr>
            </a:br>
            <a:r>
              <a:rPr lang="sv-SE" sz="1000">
                <a:solidFill>
                  <a:srgbClr val="FF9900"/>
                </a:solidFill>
              </a:rPr>
              <a:t>status=”delivered”;</a:t>
            </a:r>
            <a:br>
              <a:rPr lang="sv-SE" sz="1000"/>
            </a:br>
            <a:endParaRPr/>
          </a:p>
        </p:txBody>
      </p:sp>
      <p:cxnSp>
        <p:nvCxnSpPr>
          <p:cNvPr id="587" name="Google Shape;587;p54"/>
          <p:cNvCxnSpPr/>
          <p:nvPr/>
        </p:nvCxnSpPr>
        <p:spPr>
          <a:xfrm>
            <a:off x="3196850" y="1632950"/>
            <a:ext cx="0" cy="1784100"/>
          </a:xfrm>
          <a:prstGeom prst="straightConnector1">
            <a:avLst/>
          </a:prstGeom>
          <a:noFill/>
          <a:ln cap="flat" cmpd="sng" w="19050">
            <a:solidFill>
              <a:srgbClr val="FF00FF"/>
            </a:solidFill>
            <a:prstDash val="solid"/>
            <a:round/>
            <a:headEnd len="med" w="med" type="none"/>
            <a:tailEnd len="med" w="med" type="triangle"/>
          </a:ln>
        </p:spPr>
      </p:cxnSp>
      <p:cxnSp>
        <p:nvCxnSpPr>
          <p:cNvPr id="588" name="Google Shape;588;p54"/>
          <p:cNvCxnSpPr/>
          <p:nvPr/>
        </p:nvCxnSpPr>
        <p:spPr>
          <a:xfrm>
            <a:off x="3841625" y="3693800"/>
            <a:ext cx="1090800" cy="163800"/>
          </a:xfrm>
          <a:prstGeom prst="straightConnector1">
            <a:avLst/>
          </a:prstGeom>
          <a:noFill/>
          <a:ln cap="flat" cmpd="sng" w="19050">
            <a:solidFill>
              <a:srgbClr val="FF00FF"/>
            </a:solidFill>
            <a:prstDash val="solid"/>
            <a:round/>
            <a:headEnd len="med" w="med" type="none"/>
            <a:tailEnd len="med" w="med" type="triangle"/>
          </a:ln>
        </p:spPr>
      </p:cxnSp>
      <p:cxnSp>
        <p:nvCxnSpPr>
          <p:cNvPr id="589" name="Google Shape;589;p54"/>
          <p:cNvCxnSpPr/>
          <p:nvPr/>
        </p:nvCxnSpPr>
        <p:spPr>
          <a:xfrm rot="10800000">
            <a:off x="3846425" y="3838700"/>
            <a:ext cx="1095300" cy="142800"/>
          </a:xfrm>
          <a:prstGeom prst="straightConnector1">
            <a:avLst/>
          </a:prstGeom>
          <a:noFill/>
          <a:ln cap="flat" cmpd="sng" w="19050">
            <a:solidFill>
              <a:srgbClr val="FF00FF"/>
            </a:solidFill>
            <a:prstDash val="solid"/>
            <a:round/>
            <a:headEnd len="med" w="med" type="none"/>
            <a:tailEnd len="med" w="med" type="triangle"/>
          </a:ln>
        </p:spPr>
      </p:cxnSp>
      <p:sp>
        <p:nvSpPr>
          <p:cNvPr id="590" name="Google Shape;590;p54"/>
          <p:cNvSpPr/>
          <p:nvPr/>
        </p:nvSpPr>
        <p:spPr>
          <a:xfrm>
            <a:off x="465050" y="2119800"/>
            <a:ext cx="2114550" cy="1571625"/>
          </a:xfrm>
          <a:custGeom>
            <a:rect b="b" l="l" r="r" t="t"/>
            <a:pathLst>
              <a:path extrusionOk="0" h="62865" w="84582">
                <a:moveTo>
                  <a:pt x="84582" y="62865"/>
                </a:moveTo>
                <a:lnTo>
                  <a:pt x="0" y="44577"/>
                </a:lnTo>
                <a:lnTo>
                  <a:pt x="1905" y="0"/>
                </a:lnTo>
              </a:path>
            </a:pathLst>
          </a:custGeom>
          <a:noFill/>
          <a:ln cap="flat" cmpd="sng" w="19050">
            <a:solidFill>
              <a:srgbClr val="FF00FF"/>
            </a:solidFill>
            <a:prstDash val="solid"/>
            <a:round/>
            <a:headEnd len="med" w="med" type="none"/>
            <a:tailEnd len="med" w="med" type="triangle"/>
          </a:ln>
        </p:spPr>
      </p:sp>
      <p:cxnSp>
        <p:nvCxnSpPr>
          <p:cNvPr id="591" name="Google Shape;591;p54"/>
          <p:cNvCxnSpPr/>
          <p:nvPr/>
        </p:nvCxnSpPr>
        <p:spPr>
          <a:xfrm flipH="1" rot="10800000">
            <a:off x="831638" y="1395263"/>
            <a:ext cx="1752600" cy="207900"/>
          </a:xfrm>
          <a:prstGeom prst="straightConnector1">
            <a:avLst/>
          </a:prstGeom>
          <a:noFill/>
          <a:ln cap="flat" cmpd="sng" w="19050">
            <a:solidFill>
              <a:srgbClr val="FF00FF"/>
            </a:solidFill>
            <a:prstDash val="solid"/>
            <a:round/>
            <a:headEnd len="med" w="med" type="none"/>
            <a:tailEnd len="med" w="med" type="triangle"/>
          </a:ln>
        </p:spPr>
      </p:cxnSp>
      <p:cxnSp>
        <p:nvCxnSpPr>
          <p:cNvPr id="592" name="Google Shape;592;p54"/>
          <p:cNvCxnSpPr/>
          <p:nvPr/>
        </p:nvCxnSpPr>
        <p:spPr>
          <a:xfrm>
            <a:off x="3202725" y="1632950"/>
            <a:ext cx="0" cy="1784100"/>
          </a:xfrm>
          <a:prstGeom prst="straightConnector1">
            <a:avLst/>
          </a:prstGeom>
          <a:noFill/>
          <a:ln cap="flat" cmpd="sng" w="19050">
            <a:solidFill>
              <a:srgbClr val="FF9900"/>
            </a:solidFill>
            <a:prstDash val="solid"/>
            <a:round/>
            <a:headEnd len="med" w="med" type="none"/>
            <a:tailEnd len="med" w="med" type="triangle"/>
          </a:ln>
        </p:spPr>
      </p:cxnSp>
      <p:cxnSp>
        <p:nvCxnSpPr>
          <p:cNvPr id="593" name="Google Shape;593;p54"/>
          <p:cNvCxnSpPr/>
          <p:nvPr/>
        </p:nvCxnSpPr>
        <p:spPr>
          <a:xfrm>
            <a:off x="3218850" y="3951050"/>
            <a:ext cx="0" cy="377700"/>
          </a:xfrm>
          <a:prstGeom prst="straightConnector1">
            <a:avLst/>
          </a:prstGeom>
          <a:noFill/>
          <a:ln cap="flat" cmpd="sng" w="19050">
            <a:solidFill>
              <a:srgbClr val="FF9900"/>
            </a:solidFill>
            <a:prstDash val="solid"/>
            <a:round/>
            <a:headEnd len="med" w="med" type="none"/>
            <a:tailEnd len="med" w="med" type="triangle"/>
          </a:ln>
        </p:spPr>
      </p:cxnSp>
      <p:cxnSp>
        <p:nvCxnSpPr>
          <p:cNvPr id="594" name="Google Shape;594;p54"/>
          <p:cNvCxnSpPr/>
          <p:nvPr/>
        </p:nvCxnSpPr>
        <p:spPr>
          <a:xfrm flipH="1" rot="10800000">
            <a:off x="3841625" y="4336900"/>
            <a:ext cx="1319400" cy="271200"/>
          </a:xfrm>
          <a:prstGeom prst="straightConnector1">
            <a:avLst/>
          </a:prstGeom>
          <a:noFill/>
          <a:ln cap="flat" cmpd="sng" w="19050">
            <a:solidFill>
              <a:srgbClr val="FF9900"/>
            </a:solidFill>
            <a:prstDash val="solid"/>
            <a:round/>
            <a:headEnd len="med" w="med" type="none"/>
            <a:tailEnd len="med" w="med" type="triangle"/>
          </a:ln>
        </p:spPr>
      </p:cxnSp>
      <p:cxnSp>
        <p:nvCxnSpPr>
          <p:cNvPr id="595" name="Google Shape;595;p54"/>
          <p:cNvCxnSpPr/>
          <p:nvPr/>
        </p:nvCxnSpPr>
        <p:spPr>
          <a:xfrm flipH="1">
            <a:off x="3865400" y="4287000"/>
            <a:ext cx="1695300" cy="485100"/>
          </a:xfrm>
          <a:prstGeom prst="straightConnector1">
            <a:avLst/>
          </a:prstGeom>
          <a:noFill/>
          <a:ln cap="flat" cmpd="sng" w="19050">
            <a:solidFill>
              <a:srgbClr val="FF9900"/>
            </a:solidFill>
            <a:prstDash val="solid"/>
            <a:round/>
            <a:headEnd len="med" w="med" type="none"/>
            <a:tailEnd len="med" w="med" type="triangle"/>
          </a:ln>
        </p:spPr>
      </p:cxnSp>
      <p:sp>
        <p:nvSpPr>
          <p:cNvPr id="596" name="Google Shape;596;p54"/>
          <p:cNvSpPr/>
          <p:nvPr/>
        </p:nvSpPr>
        <p:spPr>
          <a:xfrm>
            <a:off x="122075" y="2190750"/>
            <a:ext cx="2457450" cy="2409825"/>
          </a:xfrm>
          <a:custGeom>
            <a:rect b="b" l="l" r="r" t="t"/>
            <a:pathLst>
              <a:path extrusionOk="0" h="96393" w="98298">
                <a:moveTo>
                  <a:pt x="98298" y="96393"/>
                </a:moveTo>
                <a:lnTo>
                  <a:pt x="0" y="57150"/>
                </a:lnTo>
                <a:lnTo>
                  <a:pt x="8382" y="0"/>
                </a:lnTo>
              </a:path>
            </a:pathLst>
          </a:custGeom>
          <a:noFill/>
          <a:ln cap="flat" cmpd="sng" w="19050">
            <a:solidFill>
              <a:srgbClr val="FF9900"/>
            </a:solidFill>
            <a:prstDash val="solid"/>
            <a:round/>
            <a:headEnd len="med" w="med" type="none"/>
            <a:tailEnd len="med" w="med" type="triangle"/>
          </a:ln>
        </p:spPr>
      </p:sp>
      <p:cxnSp>
        <p:nvCxnSpPr>
          <p:cNvPr id="597" name="Google Shape;597;p54"/>
          <p:cNvCxnSpPr/>
          <p:nvPr/>
        </p:nvCxnSpPr>
        <p:spPr>
          <a:xfrm flipH="1" rot="10800000">
            <a:off x="831638" y="1395263"/>
            <a:ext cx="1752600" cy="207900"/>
          </a:xfrm>
          <a:prstGeom prst="straightConnector1">
            <a:avLst/>
          </a:prstGeom>
          <a:noFill/>
          <a:ln cap="flat" cmpd="sng" w="19050">
            <a:solidFill>
              <a:srgbClr val="FF99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
                                        <p:tgtEl>
                                          <p:spTgt spid="579"/>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
                                        <p:tgtEl>
                                          <p:spTgt spid="580"/>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
                                        <p:tgtEl>
                                          <p:spTgt spid="581"/>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
                                        <p:tgtEl>
                                          <p:spTgt spid="5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
                                        <p:tgtEl>
                                          <p:spTgt spid="583"/>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
                                        <p:tgtEl>
                                          <p:spTgt spid="584"/>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
                                        <p:tgtEl>
                                          <p:spTgt spid="5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
                                        <p:tgtEl>
                                          <p:spTgt spid="587"/>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
                                        <p:tgtEl>
                                          <p:spTgt spid="588"/>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
                                        <p:tgtEl>
                                          <p:spTgt spid="589"/>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
                                        <p:tgtEl>
                                          <p:spTgt spid="590"/>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
                                        <p:tgtEl>
                                          <p:spTgt spid="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
                                        <p:tgtEl>
                                          <p:spTgt spid="592"/>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
                                        <p:tgtEl>
                                          <p:spTgt spid="593"/>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
                                        <p:tgtEl>
                                          <p:spTgt spid="594"/>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
                                        <p:tgtEl>
                                          <p:spTgt spid="595"/>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
                                        <p:tgtEl>
                                          <p:spTgt spid="596"/>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
                                        <p:tgtEl>
                                          <p:spTgt spid="5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Slot</a:t>
            </a:r>
            <a:endParaRPr/>
          </a:p>
        </p:txBody>
      </p:sp>
      <p:sp>
        <p:nvSpPr>
          <p:cNvPr id="603" name="Google Shape;603;p55"/>
          <p:cNvSpPr txBox="1"/>
          <p:nvPr>
            <p:ph idx="1" type="body"/>
          </p:nvPr>
        </p:nvSpPr>
        <p:spPr>
          <a:xfrm>
            <a:off x="468900" y="2909600"/>
            <a:ext cx="8217900" cy="1853100"/>
          </a:xfrm>
          <a:prstGeom prst="rect">
            <a:avLst/>
          </a:prstGeom>
        </p:spPr>
        <p:txBody>
          <a:bodyPr anchorCtr="0" anchor="t" bIns="45700" lIns="91425" spcFirstLastPara="1" rIns="91425" wrap="square" tIns="45700">
            <a:noAutofit/>
          </a:bodyPr>
          <a:lstStyle/>
          <a:p>
            <a:pPr indent="-368300" lvl="1" marL="914400" marR="0" rtl="0" algn="l">
              <a:lnSpc>
                <a:spcPct val="100000"/>
              </a:lnSpc>
              <a:spcBef>
                <a:spcPts val="600"/>
              </a:spcBef>
              <a:spcAft>
                <a:spcPts val="0"/>
              </a:spcAft>
              <a:buClr>
                <a:srgbClr val="FF0000"/>
              </a:buClr>
              <a:buSzPts val="2200"/>
              <a:buChar char="•"/>
            </a:pPr>
            <a:r>
              <a:rPr lang="sv-SE">
                <a:solidFill>
                  <a:srgbClr val="FF0000"/>
                </a:solidFill>
              </a:rPr>
              <a:t>incorporate(model), isBound(), unbind()</a:t>
            </a:r>
            <a:endParaRPr>
              <a:solidFill>
                <a:srgbClr val="FF0000"/>
              </a:solidFill>
            </a:endParaRPr>
          </a:p>
          <a:p>
            <a:pPr indent="-368300" lvl="1" marL="914400" marR="0" rtl="0" algn="l">
              <a:lnSpc>
                <a:spcPct val="100000"/>
              </a:lnSpc>
              <a:spcBef>
                <a:spcPts val="0"/>
              </a:spcBef>
              <a:spcAft>
                <a:spcPts val="0"/>
              </a:spcAft>
              <a:buClr>
                <a:srgbClr val="9900FF"/>
              </a:buClr>
              <a:buSzPts val="2200"/>
              <a:buChar char="•"/>
            </a:pPr>
            <a:r>
              <a:rPr lang="sv-SE">
                <a:solidFill>
                  <a:srgbClr val="9900FF"/>
                </a:solidFill>
              </a:rPr>
              <a:t>incorporate(model), bind(component), isBound()</a:t>
            </a:r>
            <a:endParaRPr>
              <a:solidFill>
                <a:srgbClr val="9900FF"/>
              </a:solidFill>
            </a:endParaRPr>
          </a:p>
          <a:p>
            <a:pPr indent="-368300" lvl="1" marL="914400" marR="0" rtl="0" algn="l">
              <a:lnSpc>
                <a:spcPct val="100000"/>
              </a:lnSpc>
              <a:spcBef>
                <a:spcPts val="0"/>
              </a:spcBef>
              <a:spcAft>
                <a:spcPts val="0"/>
              </a:spcAft>
              <a:buClr>
                <a:srgbClr val="274E13"/>
              </a:buClr>
              <a:buSzPts val="2200"/>
              <a:buChar char="•"/>
            </a:pPr>
            <a:r>
              <a:rPr lang="sv-SE">
                <a:solidFill>
                  <a:srgbClr val="274E13"/>
                </a:solidFill>
              </a:rPr>
              <a:t>incorporate(model), bind(component), unbind(), isBound()</a:t>
            </a:r>
            <a:endParaRPr>
              <a:solidFill>
                <a:srgbClr val="274E13"/>
              </a:solidFill>
            </a:endParaRPr>
          </a:p>
        </p:txBody>
      </p:sp>
      <p:sp>
        <p:nvSpPr>
          <p:cNvPr id="604" name="Google Shape;604;p55"/>
          <p:cNvSpPr/>
          <p:nvPr/>
        </p:nvSpPr>
        <p:spPr>
          <a:xfrm>
            <a:off x="99375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Model</a:t>
            </a:r>
            <a:endParaRPr/>
          </a:p>
        </p:txBody>
      </p:sp>
      <p:sp>
        <p:nvSpPr>
          <p:cNvPr id="605" name="Google Shape;605;p55"/>
          <p:cNvSpPr/>
          <p:nvPr/>
        </p:nvSpPr>
        <p:spPr>
          <a:xfrm>
            <a:off x="3463475"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No Component Bound</a:t>
            </a:r>
            <a:endParaRPr sz="1200"/>
          </a:p>
        </p:txBody>
      </p:sp>
      <p:sp>
        <p:nvSpPr>
          <p:cNvPr id="606" name="Google Shape;606;p55"/>
          <p:cNvSpPr/>
          <p:nvPr/>
        </p:nvSpPr>
        <p:spPr>
          <a:xfrm>
            <a:off x="593320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Component Bound</a:t>
            </a:r>
            <a:endParaRPr/>
          </a:p>
        </p:txBody>
      </p:sp>
      <p:cxnSp>
        <p:nvCxnSpPr>
          <p:cNvPr id="607" name="Google Shape;607;p55"/>
          <p:cNvCxnSpPr>
            <a:stCxn id="604" idx="3"/>
            <a:endCxn id="605" idx="1"/>
          </p:cNvCxnSpPr>
          <p:nvPr/>
        </p:nvCxnSpPr>
        <p:spPr>
          <a:xfrm>
            <a:off x="2267250" y="1962244"/>
            <a:ext cx="1196100" cy="0"/>
          </a:xfrm>
          <a:prstGeom prst="straightConnector1">
            <a:avLst/>
          </a:prstGeom>
          <a:noFill/>
          <a:ln cap="flat" cmpd="sng" w="9525">
            <a:solidFill>
              <a:schemeClr val="dk2"/>
            </a:solidFill>
            <a:prstDash val="solid"/>
            <a:round/>
            <a:headEnd len="med" w="med" type="none"/>
            <a:tailEnd len="med" w="med" type="triangle"/>
          </a:ln>
        </p:spPr>
      </p:cxnSp>
      <p:sp>
        <p:nvSpPr>
          <p:cNvPr id="608" name="Google Shape;608;p55"/>
          <p:cNvSpPr txBox="1"/>
          <p:nvPr/>
        </p:nvSpPr>
        <p:spPr>
          <a:xfrm>
            <a:off x="2325725" y="2025025"/>
            <a:ext cx="10554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incorporate (model)</a:t>
            </a:r>
            <a:endParaRPr sz="1200"/>
          </a:p>
        </p:txBody>
      </p:sp>
      <p:cxnSp>
        <p:nvCxnSpPr>
          <p:cNvPr id="609" name="Google Shape;609;p55"/>
          <p:cNvCxnSpPr/>
          <p:nvPr/>
        </p:nvCxnSpPr>
        <p:spPr>
          <a:xfrm>
            <a:off x="4736975" y="2071838"/>
            <a:ext cx="1196100" cy="0"/>
          </a:xfrm>
          <a:prstGeom prst="straightConnector1">
            <a:avLst/>
          </a:prstGeom>
          <a:noFill/>
          <a:ln cap="flat" cmpd="sng" w="9525">
            <a:solidFill>
              <a:schemeClr val="dk2"/>
            </a:solidFill>
            <a:prstDash val="solid"/>
            <a:round/>
            <a:headEnd len="med" w="med" type="none"/>
            <a:tailEnd len="med" w="med" type="triangle"/>
          </a:ln>
        </p:spPr>
      </p:cxnSp>
      <p:sp>
        <p:nvSpPr>
          <p:cNvPr id="610" name="Google Shape;610;p55"/>
          <p:cNvSpPr txBox="1"/>
          <p:nvPr/>
        </p:nvSpPr>
        <p:spPr>
          <a:xfrm>
            <a:off x="4862225" y="2118875"/>
            <a:ext cx="973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bind (component)</a:t>
            </a:r>
            <a:endParaRPr sz="1100"/>
          </a:p>
        </p:txBody>
      </p:sp>
      <p:cxnSp>
        <p:nvCxnSpPr>
          <p:cNvPr id="611" name="Google Shape;611;p55"/>
          <p:cNvCxnSpPr/>
          <p:nvPr/>
        </p:nvCxnSpPr>
        <p:spPr>
          <a:xfrm rot="10800000">
            <a:off x="4736975" y="1829119"/>
            <a:ext cx="1196100" cy="0"/>
          </a:xfrm>
          <a:prstGeom prst="straightConnector1">
            <a:avLst/>
          </a:prstGeom>
          <a:noFill/>
          <a:ln cap="flat" cmpd="sng" w="9525">
            <a:solidFill>
              <a:schemeClr val="dk2"/>
            </a:solidFill>
            <a:prstDash val="solid"/>
            <a:round/>
            <a:headEnd len="med" w="med" type="none"/>
            <a:tailEnd len="med" w="med" type="triangle"/>
          </a:ln>
        </p:spPr>
      </p:cxnSp>
      <p:sp>
        <p:nvSpPr>
          <p:cNvPr id="612" name="Google Shape;612;p55"/>
          <p:cNvSpPr txBox="1"/>
          <p:nvPr/>
        </p:nvSpPr>
        <p:spPr>
          <a:xfrm>
            <a:off x="4917425" y="1586719"/>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613" name="Google Shape;613;p55"/>
          <p:cNvSpPr/>
          <p:nvPr/>
        </p:nvSpPr>
        <p:spPr>
          <a:xfrm>
            <a:off x="3609625" y="2173669"/>
            <a:ext cx="835075" cy="305325"/>
          </a:xfrm>
          <a:custGeom>
            <a:rect b="b" l="l" r="r" t="t"/>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614" name="Google Shape;614;p55"/>
          <p:cNvSpPr txBox="1"/>
          <p:nvPr/>
        </p:nvSpPr>
        <p:spPr>
          <a:xfrm>
            <a:off x="3609563" y="2467350"/>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615" name="Google Shape;615;p55"/>
          <p:cNvSpPr/>
          <p:nvPr/>
        </p:nvSpPr>
        <p:spPr>
          <a:xfrm>
            <a:off x="3797525" y="1476919"/>
            <a:ext cx="741100" cy="273994"/>
          </a:xfrm>
          <a:custGeom>
            <a:rect b="b" l="l" r="r" t="t"/>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616" name="Google Shape;616;p55"/>
          <p:cNvSpPr txBox="1"/>
          <p:nvPr/>
        </p:nvSpPr>
        <p:spPr>
          <a:xfrm>
            <a:off x="4154400" y="1287825"/>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617" name="Google Shape;617;p55"/>
          <p:cNvSpPr/>
          <p:nvPr/>
        </p:nvSpPr>
        <p:spPr>
          <a:xfrm>
            <a:off x="7096025" y="1523888"/>
            <a:ext cx="490600" cy="822019"/>
          </a:xfrm>
          <a:custGeom>
            <a:rect b="b" l="l" r="r" t="t"/>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618" name="Google Shape;618;p55"/>
          <p:cNvSpPr txBox="1"/>
          <p:nvPr/>
        </p:nvSpPr>
        <p:spPr>
          <a:xfrm>
            <a:off x="7586625" y="1750931"/>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619" name="Google Shape;619;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cxnSp>
        <p:nvCxnSpPr>
          <p:cNvPr id="620" name="Google Shape;620;p55"/>
          <p:cNvCxnSpPr/>
          <p:nvPr/>
        </p:nvCxnSpPr>
        <p:spPr>
          <a:xfrm>
            <a:off x="1907600" y="1940600"/>
            <a:ext cx="1647600" cy="0"/>
          </a:xfrm>
          <a:prstGeom prst="straightConnector1">
            <a:avLst/>
          </a:prstGeom>
          <a:noFill/>
          <a:ln cap="flat" cmpd="sng" w="9525">
            <a:solidFill>
              <a:srgbClr val="FF0000"/>
            </a:solidFill>
            <a:prstDash val="solid"/>
            <a:round/>
            <a:headEnd len="med" w="med" type="none"/>
            <a:tailEnd len="med" w="med" type="triangle"/>
          </a:ln>
        </p:spPr>
      </p:cxnSp>
      <p:sp>
        <p:nvSpPr>
          <p:cNvPr id="621" name="Google Shape;621;p55"/>
          <p:cNvSpPr/>
          <p:nvPr/>
        </p:nvSpPr>
        <p:spPr>
          <a:xfrm>
            <a:off x="3403275" y="1829125"/>
            <a:ext cx="1585150" cy="733725"/>
          </a:xfrm>
          <a:custGeom>
            <a:rect b="b" l="l" r="r" t="t"/>
            <a:pathLst>
              <a:path extrusionOk="0" h="29349" w="63406">
                <a:moveTo>
                  <a:pt x="0" y="553"/>
                </a:moveTo>
                <a:lnTo>
                  <a:pt x="23812" y="29349"/>
                </a:lnTo>
                <a:lnTo>
                  <a:pt x="63406" y="0"/>
                </a:lnTo>
              </a:path>
            </a:pathLst>
          </a:custGeom>
          <a:noFill/>
          <a:ln cap="flat" cmpd="sng" w="9525">
            <a:solidFill>
              <a:srgbClr val="FF0000"/>
            </a:solidFill>
            <a:prstDash val="solid"/>
            <a:round/>
            <a:headEnd len="med" w="med" type="none"/>
            <a:tailEnd len="med" w="med" type="triangle"/>
          </a:ln>
        </p:spPr>
      </p:sp>
      <p:sp>
        <p:nvSpPr>
          <p:cNvPr id="622" name="Google Shape;622;p55"/>
          <p:cNvSpPr/>
          <p:nvPr/>
        </p:nvSpPr>
        <p:spPr>
          <a:xfrm>
            <a:off x="3609563" y="1351563"/>
            <a:ext cx="1280575" cy="408400"/>
          </a:xfrm>
          <a:custGeom>
            <a:rect b="b" l="l" r="r" t="t"/>
            <a:pathLst>
              <a:path extrusionOk="0" h="16336" w="51223">
                <a:moveTo>
                  <a:pt x="51223" y="16336"/>
                </a:moveTo>
                <a:lnTo>
                  <a:pt x="23812" y="0"/>
                </a:lnTo>
                <a:lnTo>
                  <a:pt x="0" y="14121"/>
                </a:lnTo>
              </a:path>
            </a:pathLst>
          </a:custGeom>
          <a:noFill/>
          <a:ln cap="flat" cmpd="sng" w="9525">
            <a:solidFill>
              <a:srgbClr val="FF0000"/>
            </a:solidFill>
            <a:prstDash val="solid"/>
            <a:round/>
            <a:headEnd len="med" w="med" type="none"/>
            <a:tailEnd len="med" w="med" type="triangle"/>
          </a:ln>
        </p:spPr>
      </p:sp>
      <p:cxnSp>
        <p:nvCxnSpPr>
          <p:cNvPr id="623" name="Google Shape;623;p55"/>
          <p:cNvCxnSpPr/>
          <p:nvPr/>
        </p:nvCxnSpPr>
        <p:spPr>
          <a:xfrm flipH="1" rot="10800000">
            <a:off x="1838738" y="2109413"/>
            <a:ext cx="5203500" cy="26700"/>
          </a:xfrm>
          <a:prstGeom prst="straightConnector1">
            <a:avLst/>
          </a:prstGeom>
          <a:noFill/>
          <a:ln cap="flat" cmpd="sng" w="9525">
            <a:solidFill>
              <a:srgbClr val="9900FF"/>
            </a:solidFill>
            <a:prstDash val="solid"/>
            <a:round/>
            <a:headEnd len="med" w="med" type="none"/>
            <a:tailEnd len="med" w="med" type="triangle"/>
          </a:ln>
        </p:spPr>
      </p:cxnSp>
      <p:sp>
        <p:nvSpPr>
          <p:cNvPr id="624" name="Google Shape;624;p55"/>
          <p:cNvSpPr/>
          <p:nvPr/>
        </p:nvSpPr>
        <p:spPr>
          <a:xfrm>
            <a:off x="7099500" y="1670700"/>
            <a:ext cx="429875" cy="528400"/>
          </a:xfrm>
          <a:custGeom>
            <a:rect b="b" l="l" r="r" t="t"/>
            <a:pathLst>
              <a:path extrusionOk="0" h="21136" w="17195">
                <a:moveTo>
                  <a:pt x="0" y="8239"/>
                </a:moveTo>
                <a:lnTo>
                  <a:pt x="17195" y="0"/>
                </a:lnTo>
                <a:lnTo>
                  <a:pt x="16478" y="21136"/>
                </a:lnTo>
                <a:lnTo>
                  <a:pt x="2865" y="13971"/>
                </a:lnTo>
              </a:path>
            </a:pathLst>
          </a:custGeom>
          <a:noFill/>
          <a:ln cap="flat" cmpd="sng" w="9525">
            <a:solidFill>
              <a:srgbClr val="9900FF"/>
            </a:solidFill>
            <a:prstDash val="solid"/>
            <a:round/>
            <a:headEnd len="med" w="med" type="none"/>
            <a:tailEnd len="med" w="med" type="triangle"/>
          </a:ln>
        </p:spPr>
      </p:sp>
      <p:cxnSp>
        <p:nvCxnSpPr>
          <p:cNvPr id="625" name="Google Shape;625;p55"/>
          <p:cNvCxnSpPr/>
          <p:nvPr/>
        </p:nvCxnSpPr>
        <p:spPr>
          <a:xfrm flipH="1" rot="10800000">
            <a:off x="1896950" y="2031563"/>
            <a:ext cx="5087100" cy="18000"/>
          </a:xfrm>
          <a:prstGeom prst="straightConnector1">
            <a:avLst/>
          </a:prstGeom>
          <a:noFill/>
          <a:ln cap="flat" cmpd="sng" w="9525">
            <a:solidFill>
              <a:srgbClr val="274E13"/>
            </a:solidFill>
            <a:prstDash val="solid"/>
            <a:round/>
            <a:headEnd len="med" w="med" type="none"/>
            <a:tailEnd len="med" w="med" type="triangle"/>
          </a:ln>
        </p:spPr>
      </p:cxnSp>
      <p:cxnSp>
        <p:nvCxnSpPr>
          <p:cNvPr id="626" name="Google Shape;626;p55"/>
          <p:cNvCxnSpPr/>
          <p:nvPr/>
        </p:nvCxnSpPr>
        <p:spPr>
          <a:xfrm rot="10800000">
            <a:off x="4736975" y="1871806"/>
            <a:ext cx="1196100" cy="0"/>
          </a:xfrm>
          <a:prstGeom prst="straightConnector1">
            <a:avLst/>
          </a:prstGeom>
          <a:noFill/>
          <a:ln cap="flat" cmpd="sng" w="9525">
            <a:solidFill>
              <a:schemeClr val="accent3"/>
            </a:solidFill>
            <a:prstDash val="solid"/>
            <a:round/>
            <a:headEnd len="med" w="med" type="none"/>
            <a:tailEnd len="med" w="med" type="triangle"/>
          </a:ln>
        </p:spPr>
      </p:cxnSp>
      <p:sp>
        <p:nvSpPr>
          <p:cNvPr id="627" name="Google Shape;627;p55"/>
          <p:cNvSpPr/>
          <p:nvPr/>
        </p:nvSpPr>
        <p:spPr>
          <a:xfrm>
            <a:off x="3770450" y="1441900"/>
            <a:ext cx="850800" cy="286600"/>
          </a:xfrm>
          <a:custGeom>
            <a:rect b="b" l="l" r="r" t="t"/>
            <a:pathLst>
              <a:path extrusionOk="0" h="11464" w="34032">
                <a:moveTo>
                  <a:pt x="34032" y="11464"/>
                </a:moveTo>
                <a:lnTo>
                  <a:pt x="13971" y="0"/>
                </a:lnTo>
                <a:lnTo>
                  <a:pt x="0" y="9314"/>
                </a:lnTo>
              </a:path>
            </a:pathLst>
          </a:custGeom>
          <a:noFill/>
          <a:ln cap="flat" cmpd="sng" w="9525">
            <a:solidFill>
              <a:srgbClr val="274E13"/>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
                                        <p:tgtEl>
                                          <p:spTgt spid="622"/>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
                                        <p:tgtEl>
                                          <p:spTgt spid="6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
                                        <p:tgtEl>
                                          <p:spTgt spid="624"/>
                                        </p:tgtEl>
                                      </p:cBhvr>
                                    </p:animEffec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
                                        <p:tgtEl>
                                          <p:spTgt spid="6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
                                        <p:tgtEl>
                                          <p:spTgt spid="625"/>
                                        </p:tgtEl>
                                      </p:cBhvr>
                                    </p:animEffect>
                                  </p:childTnLst>
                                </p:cTn>
                              </p:par>
                              <p:par>
                                <p:cTn fill="hold" nodeType="with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
                                        <p:tgtEl>
                                          <p:spTgt spid="626"/>
                                        </p:tgtEl>
                                      </p:cBhvr>
                                    </p:animEffect>
                                  </p:childTnLst>
                                </p:cTn>
                              </p:par>
                              <p:par>
                                <p:cTn fill="hold" nodeType="with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
                                        <p:tgtEl>
                                          <p:spTgt spid="6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633" name="Google Shape;633;p56"/>
          <p:cNvSpPr/>
          <p:nvPr/>
        </p:nvSpPr>
        <p:spPr>
          <a:xfrm>
            <a:off x="3884600" y="1221300"/>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634" name="Google Shape;634;p56"/>
          <p:cNvSpPr/>
          <p:nvPr/>
        </p:nvSpPr>
        <p:spPr>
          <a:xfrm>
            <a:off x="6835700" y="1331438"/>
            <a:ext cx="401700" cy="3012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5" name="Google Shape;635;p56"/>
          <p:cNvCxnSpPr>
            <a:stCxn id="634" idx="2"/>
            <a:endCxn id="633" idx="3"/>
          </p:cNvCxnSpPr>
          <p:nvPr/>
        </p:nvCxnSpPr>
        <p:spPr>
          <a:xfrm rot="10800000">
            <a:off x="5632100" y="1482038"/>
            <a:ext cx="1203600" cy="0"/>
          </a:xfrm>
          <a:prstGeom prst="straightConnector1">
            <a:avLst/>
          </a:prstGeom>
          <a:noFill/>
          <a:ln cap="flat" cmpd="sng" w="19050">
            <a:solidFill>
              <a:schemeClr val="dk2"/>
            </a:solidFill>
            <a:prstDash val="solid"/>
            <a:round/>
            <a:headEnd len="med" w="med" type="none"/>
            <a:tailEnd len="med" w="med" type="triangle"/>
          </a:ln>
        </p:spPr>
      </p:cxnSp>
      <p:sp>
        <p:nvSpPr>
          <p:cNvPr id="636" name="Google Shape;636;p56"/>
          <p:cNvSpPr/>
          <p:nvPr/>
        </p:nvSpPr>
        <p:spPr>
          <a:xfrm>
            <a:off x="3884600" y="2208563"/>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637" name="Google Shape;637;p56"/>
          <p:cNvSpPr/>
          <p:nvPr/>
        </p:nvSpPr>
        <p:spPr>
          <a:xfrm>
            <a:off x="3884600" y="319582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Valid Configuration</a:t>
            </a:r>
            <a:endParaRPr sz="1800"/>
          </a:p>
        </p:txBody>
      </p:sp>
      <p:cxnSp>
        <p:nvCxnSpPr>
          <p:cNvPr id="638" name="Google Shape;638;p56"/>
          <p:cNvCxnSpPr>
            <a:stCxn id="633" idx="2"/>
            <a:endCxn id="636" idx="0"/>
          </p:cNvCxnSpPr>
          <p:nvPr/>
        </p:nvCxnSpPr>
        <p:spPr>
          <a:xfrm>
            <a:off x="4758350" y="1743000"/>
            <a:ext cx="0" cy="465600"/>
          </a:xfrm>
          <a:prstGeom prst="straightConnector1">
            <a:avLst/>
          </a:prstGeom>
          <a:noFill/>
          <a:ln cap="flat" cmpd="sng" w="19050">
            <a:solidFill>
              <a:schemeClr val="dk2"/>
            </a:solidFill>
            <a:prstDash val="solid"/>
            <a:round/>
            <a:headEnd len="med" w="med" type="none"/>
            <a:tailEnd len="med" w="med" type="triangle"/>
          </a:ln>
        </p:spPr>
      </p:cxnSp>
      <p:sp>
        <p:nvSpPr>
          <p:cNvPr id="639" name="Google Shape;639;p56"/>
          <p:cNvSpPr txBox="1"/>
          <p:nvPr/>
        </p:nvSpPr>
        <p:spPr>
          <a:xfrm>
            <a:off x="4847725" y="1819519"/>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selectModel(model)</a:t>
            </a:r>
            <a:endParaRPr/>
          </a:p>
        </p:txBody>
      </p:sp>
      <p:sp>
        <p:nvSpPr>
          <p:cNvPr id="640" name="Google Shape;640;p56"/>
          <p:cNvSpPr/>
          <p:nvPr/>
        </p:nvSpPr>
        <p:spPr>
          <a:xfrm>
            <a:off x="3251375" y="1575338"/>
            <a:ext cx="630150" cy="890063"/>
          </a:xfrm>
          <a:custGeom>
            <a:rect b="b" l="l" r="r" t="t"/>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641" name="Google Shape;641;p56"/>
          <p:cNvSpPr/>
          <p:nvPr/>
        </p:nvSpPr>
        <p:spPr>
          <a:xfrm>
            <a:off x="2159150" y="1417800"/>
            <a:ext cx="1743375" cy="1882538"/>
          </a:xfrm>
          <a:custGeom>
            <a:rect b="b" l="l" r="r" t="t"/>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642" name="Google Shape;642;p56"/>
          <p:cNvSpPr txBox="1"/>
          <p:nvPr/>
        </p:nvSpPr>
        <p:spPr>
          <a:xfrm>
            <a:off x="2322050" y="216359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643" name="Google Shape;643;p56"/>
          <p:cNvSpPr txBox="1"/>
          <p:nvPr/>
        </p:nvSpPr>
        <p:spPr>
          <a:xfrm>
            <a:off x="1361200" y="1819519"/>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644" name="Google Shape;644;p56"/>
          <p:cNvSpPr/>
          <p:nvPr/>
        </p:nvSpPr>
        <p:spPr>
          <a:xfrm>
            <a:off x="5645900" y="2110950"/>
            <a:ext cx="462100" cy="378075"/>
          </a:xfrm>
          <a:custGeom>
            <a:rect b="b" l="l" r="r" t="t"/>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645" name="Google Shape;645;p56"/>
          <p:cNvSpPr txBox="1"/>
          <p:nvPr/>
        </p:nvSpPr>
        <p:spPr>
          <a:xfrm>
            <a:off x="6248750" y="2143050"/>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646" name="Google Shape;646;p56"/>
          <p:cNvSpPr/>
          <p:nvPr/>
        </p:nvSpPr>
        <p:spPr>
          <a:xfrm>
            <a:off x="5656400" y="2662313"/>
            <a:ext cx="514625" cy="811313"/>
          </a:xfrm>
          <a:custGeom>
            <a:rect b="b" l="l" r="r" t="t"/>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647" name="Google Shape;647;p56"/>
          <p:cNvSpPr txBox="1"/>
          <p:nvPr/>
        </p:nvSpPr>
        <p:spPr>
          <a:xfrm>
            <a:off x="6002050" y="3106163"/>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648" name="Google Shape;648;p56"/>
          <p:cNvSpPr/>
          <p:nvPr/>
        </p:nvSpPr>
        <p:spPr>
          <a:xfrm>
            <a:off x="3566450" y="2615063"/>
            <a:ext cx="462100" cy="409575"/>
          </a:xfrm>
          <a:custGeom>
            <a:rect b="b" l="l" r="r" t="t"/>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649" name="Google Shape;649;p56"/>
          <p:cNvSpPr txBox="1"/>
          <p:nvPr/>
        </p:nvSpPr>
        <p:spPr>
          <a:xfrm>
            <a:off x="2687300" y="238933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sp>
        <p:nvSpPr>
          <p:cNvPr id="650" name="Google Shape;650;p56"/>
          <p:cNvSpPr/>
          <p:nvPr/>
        </p:nvSpPr>
        <p:spPr>
          <a:xfrm>
            <a:off x="5624900" y="2583544"/>
            <a:ext cx="2194975" cy="1047619"/>
          </a:xfrm>
          <a:custGeom>
            <a:rect b="b" l="l" r="r" t="t"/>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651" name="Google Shape;651;p56"/>
          <p:cNvSpPr txBox="1"/>
          <p:nvPr/>
        </p:nvSpPr>
        <p:spPr>
          <a:xfrm>
            <a:off x="6507100" y="366658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cxnSp>
        <p:nvCxnSpPr>
          <p:cNvPr id="652" name="Google Shape;652;p56"/>
          <p:cNvCxnSpPr/>
          <p:nvPr/>
        </p:nvCxnSpPr>
        <p:spPr>
          <a:xfrm>
            <a:off x="4107200" y="2730113"/>
            <a:ext cx="0" cy="465600"/>
          </a:xfrm>
          <a:prstGeom prst="straightConnector1">
            <a:avLst/>
          </a:prstGeom>
          <a:noFill/>
          <a:ln cap="flat" cmpd="sng" w="19050">
            <a:solidFill>
              <a:schemeClr val="dk2"/>
            </a:solidFill>
            <a:prstDash val="solid"/>
            <a:round/>
            <a:headEnd len="med" w="med" type="none"/>
            <a:tailEnd len="med" w="med" type="triangle"/>
          </a:ln>
        </p:spPr>
      </p:cxnSp>
      <p:sp>
        <p:nvSpPr>
          <p:cNvPr id="653" name="Google Shape;653;p56"/>
          <p:cNvSpPr txBox="1"/>
          <p:nvPr/>
        </p:nvSpPr>
        <p:spPr>
          <a:xfrm>
            <a:off x="4125575" y="2662313"/>
            <a:ext cx="89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[legalConfig=true]</a:t>
            </a:r>
            <a:endParaRPr sz="1000"/>
          </a:p>
        </p:txBody>
      </p:sp>
      <p:sp>
        <p:nvSpPr>
          <p:cNvPr id="654" name="Google Shape;654;p56"/>
          <p:cNvSpPr txBox="1"/>
          <p:nvPr/>
        </p:nvSpPr>
        <p:spPr>
          <a:xfrm>
            <a:off x="5241425" y="2662313"/>
            <a:ext cx="89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[legalConfig=false]</a:t>
            </a:r>
            <a:endParaRPr sz="1000"/>
          </a:p>
        </p:txBody>
      </p:sp>
      <p:sp>
        <p:nvSpPr>
          <p:cNvPr id="655" name="Google Shape;655;p56"/>
          <p:cNvSpPr/>
          <p:nvPr/>
        </p:nvSpPr>
        <p:spPr>
          <a:xfrm>
            <a:off x="5015775" y="2748956"/>
            <a:ext cx="252050" cy="291450"/>
          </a:xfrm>
          <a:custGeom>
            <a:rect b="b" l="l" r="r" t="t"/>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656" name="Google Shape;656;p56"/>
          <p:cNvSpPr txBox="1"/>
          <p:nvPr/>
        </p:nvSpPr>
        <p:spPr>
          <a:xfrm>
            <a:off x="130400" y="1402050"/>
            <a:ext cx="3117900" cy="14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solidFill>
                  <a:srgbClr val="FF0000"/>
                </a:solidFill>
              </a:rPr>
              <a:t>TC1:</a:t>
            </a:r>
            <a:endParaRPr sz="1200">
              <a:solidFill>
                <a:srgbClr val="FF0000"/>
              </a:solidFill>
            </a:endParaRPr>
          </a:p>
          <a:p>
            <a:pPr indent="0" lvl="0" marL="0" rtl="0" algn="l">
              <a:spcBef>
                <a:spcPts val="0"/>
              </a:spcBef>
              <a:spcAft>
                <a:spcPts val="0"/>
              </a:spcAft>
              <a:buNone/>
            </a:pPr>
            <a:r>
              <a:rPr lang="sv-SE" sz="1200">
                <a:solidFill>
                  <a:srgbClr val="FF0000"/>
                </a:solidFill>
              </a:rPr>
              <a:t>selectModel(M1) [M1, 1 slots = C1]</a:t>
            </a:r>
            <a:endParaRPr sz="1200">
              <a:solidFill>
                <a:srgbClr val="FF0000"/>
              </a:solidFill>
            </a:endParaRPr>
          </a:p>
          <a:p>
            <a:pPr indent="0" lvl="0" marL="0" rtl="0" algn="l">
              <a:spcBef>
                <a:spcPts val="0"/>
              </a:spcBef>
              <a:spcAft>
                <a:spcPts val="0"/>
              </a:spcAft>
              <a:buNone/>
            </a:pPr>
            <a:r>
              <a:rPr lang="sv-SE" sz="1200">
                <a:solidFill>
                  <a:srgbClr val="FF0000"/>
                </a:solidFill>
              </a:rPr>
              <a:t>deselectModel()</a:t>
            </a:r>
            <a:endParaRPr sz="1200">
              <a:solidFill>
                <a:srgbClr val="FF0000"/>
              </a:solidFill>
            </a:endParaRPr>
          </a:p>
          <a:p>
            <a:pPr indent="0" lvl="0" marL="0" rtl="0" algn="l">
              <a:spcBef>
                <a:spcPts val="0"/>
              </a:spcBef>
              <a:spcAft>
                <a:spcPts val="0"/>
              </a:spcAft>
              <a:buNone/>
            </a:pPr>
            <a:r>
              <a:rPr lang="sv-SE" sz="1200">
                <a:solidFill>
                  <a:srgbClr val="FF0000"/>
                </a:solidFill>
              </a:rPr>
              <a:t>selectModel(M1)</a:t>
            </a:r>
            <a:endParaRPr sz="1200">
              <a:solidFill>
                <a:srgbClr val="FF0000"/>
              </a:solidFill>
            </a:endParaRPr>
          </a:p>
          <a:p>
            <a:pPr indent="0" lvl="0" marL="0" rtl="0" algn="l">
              <a:spcBef>
                <a:spcPts val="0"/>
              </a:spcBef>
              <a:spcAft>
                <a:spcPts val="0"/>
              </a:spcAft>
              <a:buNone/>
            </a:pPr>
            <a:r>
              <a:rPr lang="sv-SE" sz="1200">
                <a:solidFill>
                  <a:srgbClr val="FF0000"/>
                </a:solidFill>
              </a:rPr>
              <a:t>addComponent(S1,C1)</a:t>
            </a:r>
            <a:endParaRPr sz="1200">
              <a:solidFill>
                <a:srgbClr val="FF0000"/>
              </a:solidFill>
            </a:endParaRPr>
          </a:p>
          <a:p>
            <a:pPr indent="0" lvl="0" marL="0" rtl="0" algn="l">
              <a:spcBef>
                <a:spcPts val="0"/>
              </a:spcBef>
              <a:spcAft>
                <a:spcPts val="0"/>
              </a:spcAft>
              <a:buNone/>
            </a:pPr>
            <a:r>
              <a:rPr lang="sv-SE" sz="1200">
                <a:solidFill>
                  <a:srgbClr val="FF0000"/>
                </a:solidFill>
              </a:rPr>
              <a:t>isLegalConfiguration() //true</a:t>
            </a:r>
            <a:endParaRPr sz="1200">
              <a:solidFill>
                <a:srgbClr val="FF0000"/>
              </a:solidFill>
            </a:endParaRPr>
          </a:p>
          <a:p>
            <a:pPr indent="0" lvl="0" marL="0" rtl="0" algn="l">
              <a:spcBef>
                <a:spcPts val="0"/>
              </a:spcBef>
              <a:spcAft>
                <a:spcPts val="0"/>
              </a:spcAft>
              <a:buNone/>
            </a:pPr>
            <a:r>
              <a:rPr lang="sv-SE" sz="1200">
                <a:solidFill>
                  <a:srgbClr val="FF0000"/>
                </a:solidFill>
              </a:rPr>
              <a:t>deselectModel()</a:t>
            </a:r>
            <a:endParaRPr sz="1200">
              <a:solidFill>
                <a:srgbClr val="FF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657" name="Google Shape;657;p56"/>
          <p:cNvSpPr/>
          <p:nvPr/>
        </p:nvSpPr>
        <p:spPr>
          <a:xfrm>
            <a:off x="2184475" y="1402050"/>
            <a:ext cx="3927850" cy="1874663"/>
          </a:xfrm>
          <a:custGeom>
            <a:rect b="b" l="l" r="r" t="t"/>
            <a:pathLst>
              <a:path extrusionOk="0" h="99982" w="157114">
                <a:moveTo>
                  <a:pt x="103343" y="18484"/>
                </a:moveTo>
                <a:lnTo>
                  <a:pt x="103763" y="42430"/>
                </a:lnTo>
                <a:lnTo>
                  <a:pt x="69315" y="56293"/>
                </a:lnTo>
                <a:lnTo>
                  <a:pt x="44530" y="29827"/>
                </a:lnTo>
                <a:lnTo>
                  <a:pt x="66375" y="10083"/>
                </a:lnTo>
                <a:lnTo>
                  <a:pt x="110064" y="11763"/>
                </a:lnTo>
                <a:lnTo>
                  <a:pt x="108804" y="45370"/>
                </a:lnTo>
                <a:lnTo>
                  <a:pt x="157114" y="39489"/>
                </a:lnTo>
                <a:lnTo>
                  <a:pt x="156694" y="60073"/>
                </a:lnTo>
                <a:lnTo>
                  <a:pt x="135690" y="52512"/>
                </a:lnTo>
                <a:lnTo>
                  <a:pt x="77717" y="69316"/>
                </a:lnTo>
                <a:lnTo>
                  <a:pt x="77297" y="97882"/>
                </a:lnTo>
                <a:lnTo>
                  <a:pt x="68895" y="99982"/>
                </a:lnTo>
                <a:lnTo>
                  <a:pt x="0" y="53352"/>
                </a:lnTo>
                <a:lnTo>
                  <a:pt x="65955" y="0"/>
                </a:lnTo>
              </a:path>
            </a:pathLst>
          </a:custGeom>
          <a:noFill/>
          <a:ln cap="flat" cmpd="sng" w="19050">
            <a:solidFill>
              <a:srgbClr val="FF0000"/>
            </a:solidFill>
            <a:prstDash val="solid"/>
            <a:round/>
            <a:headEnd len="med" w="med" type="none"/>
            <a:tailEnd len="med" w="med" type="none"/>
          </a:ln>
        </p:spPr>
      </p:sp>
      <p:sp>
        <p:nvSpPr>
          <p:cNvPr id="658" name="Google Shape;658;p56"/>
          <p:cNvSpPr txBox="1"/>
          <p:nvPr/>
        </p:nvSpPr>
        <p:spPr>
          <a:xfrm>
            <a:off x="195650" y="2866031"/>
            <a:ext cx="2657100" cy="14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solidFill>
                  <a:srgbClr val="9900FF"/>
                </a:solidFill>
              </a:rPr>
              <a:t>TC2:</a:t>
            </a:r>
            <a:endParaRPr sz="1200">
              <a:solidFill>
                <a:srgbClr val="9900FF"/>
              </a:solidFill>
            </a:endParaRPr>
          </a:p>
          <a:p>
            <a:pPr indent="0" lvl="0" marL="0" rtl="0" algn="l">
              <a:spcBef>
                <a:spcPts val="0"/>
              </a:spcBef>
              <a:spcAft>
                <a:spcPts val="0"/>
              </a:spcAft>
              <a:buNone/>
            </a:pPr>
            <a:r>
              <a:rPr lang="sv-SE" sz="1200">
                <a:solidFill>
                  <a:srgbClr val="9900FF"/>
                </a:solidFill>
              </a:rPr>
              <a:t>selectModel(M1) [M1, 1 slot = C1]</a:t>
            </a:r>
            <a:endParaRPr sz="1200">
              <a:solidFill>
                <a:srgbClr val="9900FF"/>
              </a:solidFill>
            </a:endParaRPr>
          </a:p>
          <a:p>
            <a:pPr indent="0" lvl="0" marL="0" rtl="0" algn="l">
              <a:spcBef>
                <a:spcPts val="0"/>
              </a:spcBef>
              <a:spcAft>
                <a:spcPts val="0"/>
              </a:spcAft>
              <a:buNone/>
            </a:pPr>
            <a:r>
              <a:rPr lang="sv-SE" sz="1200">
                <a:solidFill>
                  <a:srgbClr val="9900FF"/>
                </a:solidFill>
              </a:rPr>
              <a:t>addComponent(S1,C1)</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//true</a:t>
            </a:r>
            <a:endParaRPr sz="1200">
              <a:solidFill>
                <a:srgbClr val="9900FF"/>
              </a:solidFill>
            </a:endParaRPr>
          </a:p>
          <a:p>
            <a:pPr indent="0" lvl="0" marL="0" rtl="0" algn="l">
              <a:spcBef>
                <a:spcPts val="0"/>
              </a:spcBef>
              <a:spcAft>
                <a:spcPts val="0"/>
              </a:spcAft>
              <a:buNone/>
            </a:pPr>
            <a:r>
              <a:rPr lang="sv-SE" sz="1200">
                <a:solidFill>
                  <a:srgbClr val="9900FF"/>
                </a:solidFill>
              </a:rPr>
              <a:t>addComponent(S2,C2)</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 false</a:t>
            </a:r>
            <a:endParaRPr sz="1200">
              <a:solidFill>
                <a:srgbClr val="9900FF"/>
              </a:solidFill>
            </a:endParaRPr>
          </a:p>
          <a:p>
            <a:pPr indent="0" lvl="0" marL="0" rtl="0" algn="l">
              <a:spcBef>
                <a:spcPts val="0"/>
              </a:spcBef>
              <a:spcAft>
                <a:spcPts val="0"/>
              </a:spcAft>
              <a:buNone/>
            </a:pPr>
            <a:r>
              <a:rPr lang="sv-SE" sz="1200">
                <a:solidFill>
                  <a:srgbClr val="9900FF"/>
                </a:solidFill>
              </a:rPr>
              <a:t>removeComponent(S2)</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 true</a:t>
            </a:r>
            <a:endParaRPr sz="1200">
              <a:solidFill>
                <a:srgbClr val="9900FF"/>
              </a:solidFill>
            </a:endParaRPr>
          </a:p>
          <a:p>
            <a:pPr indent="0" lvl="0" marL="0" rtl="0" algn="l">
              <a:spcBef>
                <a:spcPts val="0"/>
              </a:spcBef>
              <a:spcAft>
                <a:spcPts val="0"/>
              </a:spcAft>
              <a:buNone/>
            </a:pPr>
            <a:r>
              <a:rPr lang="sv-SE" sz="1200">
                <a:solidFill>
                  <a:srgbClr val="9900FF"/>
                </a:solidFill>
              </a:rPr>
              <a:t>removeComponent(S1)</a:t>
            </a:r>
            <a:endParaRPr sz="1200">
              <a:solidFill>
                <a:srgbClr val="9900FF"/>
              </a:solidFill>
            </a:endParaRPr>
          </a:p>
          <a:p>
            <a:pPr indent="0" lvl="0" marL="0" rtl="0" algn="l">
              <a:spcBef>
                <a:spcPts val="0"/>
              </a:spcBef>
              <a:spcAft>
                <a:spcPts val="0"/>
              </a:spcAft>
              <a:buNone/>
            </a:pPr>
            <a:r>
              <a:t/>
            </a:r>
            <a:endParaRPr sz="1200">
              <a:solidFill>
                <a:srgbClr val="9900FF"/>
              </a:solidFill>
            </a:endParaRPr>
          </a:p>
          <a:p>
            <a:pPr indent="0" lvl="0" marL="0" rtl="0" algn="l">
              <a:spcBef>
                <a:spcPts val="0"/>
              </a:spcBef>
              <a:spcAft>
                <a:spcPts val="0"/>
              </a:spcAft>
              <a:buNone/>
            </a:pPr>
            <a:r>
              <a:t/>
            </a:r>
            <a:endParaRPr sz="1200">
              <a:solidFill>
                <a:srgbClr val="9900FF"/>
              </a:solidFill>
            </a:endParaRPr>
          </a:p>
          <a:p>
            <a:pPr indent="0" lvl="0" marL="0" rtl="0" algn="l">
              <a:spcBef>
                <a:spcPts val="0"/>
              </a:spcBef>
              <a:spcAft>
                <a:spcPts val="0"/>
              </a:spcAft>
              <a:buNone/>
            </a:pPr>
            <a:r>
              <a:t/>
            </a:r>
            <a:endParaRPr sz="1200">
              <a:solidFill>
                <a:srgbClr val="9900FF"/>
              </a:solidFill>
            </a:endParaRPr>
          </a:p>
        </p:txBody>
      </p:sp>
      <p:sp>
        <p:nvSpPr>
          <p:cNvPr id="659" name="Google Shape;659;p56"/>
          <p:cNvSpPr/>
          <p:nvPr/>
        </p:nvSpPr>
        <p:spPr>
          <a:xfrm>
            <a:off x="3602300" y="1669856"/>
            <a:ext cx="4358450" cy="1984950"/>
          </a:xfrm>
          <a:custGeom>
            <a:rect b="b" l="l" r="r" t="t"/>
            <a:pathLst>
              <a:path extrusionOk="0" h="105864" w="174338">
                <a:moveTo>
                  <a:pt x="46210" y="0"/>
                </a:moveTo>
                <a:lnTo>
                  <a:pt x="46210" y="31087"/>
                </a:lnTo>
                <a:lnTo>
                  <a:pt x="76876" y="31927"/>
                </a:lnTo>
                <a:lnTo>
                  <a:pt x="101662" y="23106"/>
                </a:lnTo>
                <a:lnTo>
                  <a:pt x="102502" y="45790"/>
                </a:lnTo>
                <a:lnTo>
                  <a:pt x="77717" y="37809"/>
                </a:lnTo>
                <a:lnTo>
                  <a:pt x="21424" y="55873"/>
                </a:lnTo>
                <a:lnTo>
                  <a:pt x="21004" y="87380"/>
                </a:lnTo>
                <a:lnTo>
                  <a:pt x="81497" y="95781"/>
                </a:lnTo>
                <a:lnTo>
                  <a:pt x="104182" y="66795"/>
                </a:lnTo>
                <a:lnTo>
                  <a:pt x="72255" y="49571"/>
                </a:lnTo>
                <a:lnTo>
                  <a:pt x="55032" y="54612"/>
                </a:lnTo>
                <a:lnTo>
                  <a:pt x="55032" y="75197"/>
                </a:lnTo>
                <a:lnTo>
                  <a:pt x="68895" y="76037"/>
                </a:lnTo>
                <a:lnTo>
                  <a:pt x="67214" y="59233"/>
                </a:lnTo>
                <a:lnTo>
                  <a:pt x="11762" y="49151"/>
                </a:lnTo>
                <a:lnTo>
                  <a:pt x="0" y="63014"/>
                </a:lnTo>
                <a:lnTo>
                  <a:pt x="10082" y="72676"/>
                </a:lnTo>
                <a:lnTo>
                  <a:pt x="16803" y="57133"/>
                </a:lnTo>
                <a:lnTo>
                  <a:pt x="18904" y="82338"/>
                </a:lnTo>
                <a:lnTo>
                  <a:pt x="79397" y="105864"/>
                </a:lnTo>
                <a:lnTo>
                  <a:pt x="174338" y="102083"/>
                </a:lnTo>
                <a:lnTo>
                  <a:pt x="164255" y="65535"/>
                </a:lnTo>
                <a:lnTo>
                  <a:pt x="78557" y="44530"/>
                </a:lnTo>
              </a:path>
            </a:pathLst>
          </a:custGeom>
          <a:noFill/>
          <a:ln cap="flat" cmpd="sng" w="19050">
            <a:solidFill>
              <a:srgbClr val="9900FF"/>
            </a:solidFill>
            <a:prstDash val="solid"/>
            <a:round/>
            <a:headEnd len="med" w="med" type="none"/>
            <a:tailEnd len="med" w="med" type="none"/>
          </a:ln>
        </p:spPr>
      </p:sp>
      <p:sp>
        <p:nvSpPr>
          <p:cNvPr id="660" name="Google Shape;660;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
                                        <p:tgtEl>
                                          <p:spTgt spid="6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56"/>
                                        </p:tgtEl>
                                      </p:cBhvr>
                                    </p:animEffect>
                                    <p:set>
                                      <p:cBhvr>
                                        <p:cTn dur="1" fill="hold">
                                          <p:stCondLst>
                                            <p:cond delay="0"/>
                                          </p:stCondLst>
                                        </p:cTn>
                                        <p:tgtEl>
                                          <p:spTgt spid="65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
                                        <p:tgtEl>
                                          <p:spTgt spid="658"/>
                                        </p:tgtEl>
                                      </p:cBhvr>
                                    </p:animEffect>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 Criteria</a:t>
            </a:r>
            <a:endParaRPr/>
          </a:p>
        </p:txBody>
      </p:sp>
      <p:sp>
        <p:nvSpPr>
          <p:cNvPr id="666" name="Google Shape;666;p57"/>
          <p:cNvSpPr txBox="1"/>
          <p:nvPr>
            <p:ph idx="1" type="body"/>
          </p:nvPr>
        </p:nvSpPr>
        <p:spPr>
          <a:xfrm>
            <a:off x="468900" y="1237450"/>
            <a:ext cx="8217900" cy="3525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Transition coverage based on assumption that transitions are independent.</a:t>
            </a:r>
            <a:endParaRPr/>
          </a:p>
          <a:p>
            <a:pPr indent="-393700" lvl="0" marL="457200" rtl="0" algn="l">
              <a:spcBef>
                <a:spcPts val="1000"/>
              </a:spcBef>
              <a:spcAft>
                <a:spcPts val="0"/>
              </a:spcAft>
              <a:buSzPts val="2600"/>
              <a:buChar char="•"/>
            </a:pPr>
            <a:r>
              <a:rPr lang="sv-SE"/>
              <a:t>Many machines exhibit “history sensitivity”. </a:t>
            </a:r>
            <a:endParaRPr/>
          </a:p>
          <a:p>
            <a:pPr indent="-368300" lvl="1" marL="914400" rtl="0" algn="l">
              <a:spcBef>
                <a:spcPts val="500"/>
              </a:spcBef>
              <a:spcAft>
                <a:spcPts val="0"/>
              </a:spcAft>
              <a:buSzPts val="2200"/>
              <a:buChar char="•"/>
            </a:pPr>
            <a:r>
              <a:rPr lang="sv-SE"/>
              <a:t>Transitions available depend on path taken.</a:t>
            </a:r>
            <a:endParaRPr/>
          </a:p>
          <a:p>
            <a:pPr indent="-342900" lvl="2" marL="1371600" rtl="0" algn="l">
              <a:spcBef>
                <a:spcPts val="500"/>
              </a:spcBef>
              <a:spcAft>
                <a:spcPts val="0"/>
              </a:spcAft>
              <a:buSzPts val="1800"/>
              <a:buChar char="•"/>
            </a:pPr>
            <a:r>
              <a:rPr lang="sv-SE"/>
              <a:t>“wait for component” in Maintenance Tracking example.</a:t>
            </a:r>
            <a:endParaRPr/>
          </a:p>
          <a:p>
            <a:pPr indent="-393700" lvl="0" marL="457200" rtl="0" algn="l">
              <a:spcBef>
                <a:spcPts val="1000"/>
              </a:spcBef>
              <a:spcAft>
                <a:spcPts val="0"/>
              </a:spcAft>
              <a:buSzPts val="2600"/>
              <a:buChar char="•"/>
            </a:pPr>
            <a:r>
              <a:rPr lang="sv-SE"/>
              <a:t>Path-based metrics can cope with sensitivity.</a:t>
            </a:r>
            <a:endParaRPr/>
          </a:p>
        </p:txBody>
      </p:sp>
      <p:sp>
        <p:nvSpPr>
          <p:cNvPr id="667" name="Google Shape;667;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 Metrics</a:t>
            </a:r>
            <a:endParaRPr/>
          </a:p>
        </p:txBody>
      </p:sp>
      <p:sp>
        <p:nvSpPr>
          <p:cNvPr id="673" name="Google Shape;673;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Single State Path Coverage</a:t>
            </a:r>
            <a:endParaRPr/>
          </a:p>
          <a:p>
            <a:pPr indent="-368300" lvl="1" marL="914400" marR="0" rtl="0" algn="l">
              <a:lnSpc>
                <a:spcPct val="100000"/>
              </a:lnSpc>
              <a:spcBef>
                <a:spcPts val="0"/>
              </a:spcBef>
              <a:spcAft>
                <a:spcPts val="0"/>
              </a:spcAft>
              <a:buSzPts val="2200"/>
              <a:buChar char="•"/>
            </a:pPr>
            <a:r>
              <a:rPr lang="sv-SE"/>
              <a:t>Requires that each subpath that traverses states at most once to be included in a path that is exercised.</a:t>
            </a:r>
            <a:endParaRPr/>
          </a:p>
          <a:p>
            <a:pPr indent="-393700" lvl="0" marL="457200" marR="0" rtl="0" algn="l">
              <a:lnSpc>
                <a:spcPct val="100000"/>
              </a:lnSpc>
              <a:spcBef>
                <a:spcPts val="0"/>
              </a:spcBef>
              <a:spcAft>
                <a:spcPts val="0"/>
              </a:spcAft>
              <a:buSzPts val="2600"/>
              <a:buChar char="•"/>
            </a:pPr>
            <a:r>
              <a:rPr lang="sv-SE"/>
              <a:t>Single Transition Path Coverage</a:t>
            </a:r>
            <a:endParaRPr/>
          </a:p>
          <a:p>
            <a:pPr indent="-368300" lvl="1" marL="914400" marR="0" rtl="0" algn="l">
              <a:lnSpc>
                <a:spcPct val="100000"/>
              </a:lnSpc>
              <a:spcBef>
                <a:spcPts val="0"/>
              </a:spcBef>
              <a:spcAft>
                <a:spcPts val="0"/>
              </a:spcAft>
              <a:buSzPts val="2200"/>
              <a:buChar char="•"/>
            </a:pPr>
            <a:r>
              <a:rPr lang="sv-SE"/>
              <a:t>Requires that each subpath that traverses a transition at most once to be included in a path that is exercised.</a:t>
            </a:r>
            <a:endParaRPr/>
          </a:p>
          <a:p>
            <a:pPr indent="-393700" lvl="0" marL="457200" marR="0" rtl="0" algn="l">
              <a:lnSpc>
                <a:spcPct val="100000"/>
              </a:lnSpc>
              <a:spcBef>
                <a:spcPts val="0"/>
              </a:spcBef>
              <a:spcAft>
                <a:spcPts val="0"/>
              </a:spcAft>
              <a:buSzPts val="2600"/>
              <a:buChar char="•"/>
            </a:pPr>
            <a:r>
              <a:rPr lang="sv-SE"/>
              <a:t>Boundary Interior Loop Coverage</a:t>
            </a:r>
            <a:endParaRPr/>
          </a:p>
          <a:p>
            <a:pPr indent="-368300" lvl="1" marL="914400" marR="0" rtl="0" algn="l">
              <a:lnSpc>
                <a:spcPct val="100000"/>
              </a:lnSpc>
              <a:spcBef>
                <a:spcPts val="0"/>
              </a:spcBef>
              <a:spcAft>
                <a:spcPts val="0"/>
              </a:spcAft>
              <a:buSzPts val="2200"/>
              <a:buChar char="•"/>
            </a:pPr>
            <a:r>
              <a:rPr lang="sv-SE"/>
              <a:t>Each distinct loop must be exercised minimum, an intermediate, and a large number of times.</a:t>
            </a:r>
            <a:endParaRPr/>
          </a:p>
        </p:txBody>
      </p:sp>
      <p:sp>
        <p:nvSpPr>
          <p:cNvPr id="674" name="Google Shape;674;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Single State/Transition</a:t>
            </a:r>
            <a:endParaRPr sz="3000"/>
          </a:p>
          <a:p>
            <a:pPr indent="0" lvl="0" marL="0" rtl="0" algn="l">
              <a:spcBef>
                <a:spcPts val="0"/>
              </a:spcBef>
              <a:spcAft>
                <a:spcPts val="0"/>
              </a:spcAft>
              <a:buNone/>
            </a:pPr>
            <a:r>
              <a:rPr lang="sv-SE" sz="3000"/>
              <a:t>Path Coverage</a:t>
            </a:r>
            <a:endParaRPr sz="3000"/>
          </a:p>
        </p:txBody>
      </p:sp>
      <p:sp>
        <p:nvSpPr>
          <p:cNvPr id="680" name="Google Shape;680;p59"/>
          <p:cNvSpPr txBox="1"/>
          <p:nvPr/>
        </p:nvSpPr>
        <p:spPr>
          <a:xfrm>
            <a:off x="457200" y="1270525"/>
            <a:ext cx="2312400" cy="3408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solidFill>
                <a:schemeClr val="dk1"/>
              </a:solidFill>
            </a:endParaRPr>
          </a:p>
          <a:p>
            <a:pPr indent="-355600" lvl="0" marL="457200" rtl="0" algn="l">
              <a:spcBef>
                <a:spcPts val="600"/>
              </a:spcBef>
              <a:spcAft>
                <a:spcPts val="0"/>
              </a:spcAft>
              <a:buClr>
                <a:schemeClr val="dk1"/>
              </a:buClr>
              <a:buSzPts val="2000"/>
              <a:buChar char="●"/>
            </a:pPr>
            <a:r>
              <a:rPr lang="sv-SE" sz="2000">
                <a:solidFill>
                  <a:schemeClr val="dk1"/>
                </a:solidFill>
              </a:rPr>
              <a:t>E</a:t>
            </a:r>
            <a:r>
              <a:rPr lang="sv-SE" sz="2000">
                <a:solidFill>
                  <a:schemeClr val="dk1"/>
                </a:solidFill>
              </a:rPr>
              <a:t>ach subpath </a:t>
            </a:r>
            <a:br>
              <a:rPr lang="sv-SE" sz="2000">
                <a:solidFill>
                  <a:schemeClr val="dk1"/>
                </a:solidFill>
              </a:rPr>
            </a:br>
            <a:r>
              <a:rPr lang="sv-SE" sz="2000">
                <a:solidFill>
                  <a:schemeClr val="dk1"/>
                </a:solidFill>
              </a:rPr>
              <a:t>that traverses a state (or transition) </a:t>
            </a:r>
            <a:r>
              <a:rPr b="1" lang="sv-SE" sz="2000">
                <a:solidFill>
                  <a:schemeClr val="accent3"/>
                </a:solidFill>
              </a:rPr>
              <a:t>at most once</a:t>
            </a:r>
            <a:r>
              <a:rPr lang="sv-SE" sz="2000">
                <a:solidFill>
                  <a:schemeClr val="dk1"/>
                </a:solidFill>
              </a:rPr>
              <a:t> must be exercised.</a:t>
            </a:r>
            <a:endParaRPr sz="1000"/>
          </a:p>
        </p:txBody>
      </p:sp>
      <p:sp>
        <p:nvSpPr>
          <p:cNvPr id="681" name="Google Shape;681;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82" name="Google Shape;682;p59"/>
          <p:cNvSpPr/>
          <p:nvPr/>
        </p:nvSpPr>
        <p:spPr>
          <a:xfrm>
            <a:off x="5927400" y="614000"/>
            <a:ext cx="333300" cy="324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9"/>
          <p:cNvSpPr/>
          <p:nvPr/>
        </p:nvSpPr>
        <p:spPr>
          <a:xfrm>
            <a:off x="5465400" y="11378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Maintenance</a:t>
            </a:r>
            <a:endParaRPr/>
          </a:p>
        </p:txBody>
      </p:sp>
      <p:cxnSp>
        <p:nvCxnSpPr>
          <p:cNvPr id="684" name="Google Shape;684;p59"/>
          <p:cNvCxnSpPr>
            <a:stCxn id="682" idx="4"/>
            <a:endCxn id="683" idx="0"/>
          </p:cNvCxnSpPr>
          <p:nvPr/>
        </p:nvCxnSpPr>
        <p:spPr>
          <a:xfrm>
            <a:off x="6094050" y="938000"/>
            <a:ext cx="0" cy="199800"/>
          </a:xfrm>
          <a:prstGeom prst="straightConnector1">
            <a:avLst/>
          </a:prstGeom>
          <a:noFill/>
          <a:ln cap="flat" cmpd="sng" w="19050">
            <a:solidFill>
              <a:schemeClr val="dk2"/>
            </a:solidFill>
            <a:prstDash val="solid"/>
            <a:round/>
            <a:headEnd len="med" w="med" type="none"/>
            <a:tailEnd len="med" w="med" type="triangle"/>
          </a:ln>
        </p:spPr>
      </p:cxnSp>
      <p:sp>
        <p:nvSpPr>
          <p:cNvPr id="685" name="Google Shape;685;p59"/>
          <p:cNvSpPr/>
          <p:nvPr/>
        </p:nvSpPr>
        <p:spPr>
          <a:xfrm>
            <a:off x="4274850" y="24236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Warranty</a:t>
            </a:r>
            <a:endParaRPr/>
          </a:p>
        </p:txBody>
      </p:sp>
      <p:sp>
        <p:nvSpPr>
          <p:cNvPr id="686" name="Google Shape;686;p59"/>
          <p:cNvSpPr/>
          <p:nvPr/>
        </p:nvSpPr>
        <p:spPr>
          <a:xfrm>
            <a:off x="5465400" y="34365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Under Local Repair</a:t>
            </a:r>
            <a:endParaRPr/>
          </a:p>
        </p:txBody>
      </p:sp>
      <p:cxnSp>
        <p:nvCxnSpPr>
          <p:cNvPr id="687" name="Google Shape;687;p59"/>
          <p:cNvCxnSpPr>
            <a:stCxn id="683" idx="2"/>
            <a:endCxn id="685" idx="0"/>
          </p:cNvCxnSpPr>
          <p:nvPr/>
        </p:nvCxnSpPr>
        <p:spPr>
          <a:xfrm flipH="1">
            <a:off x="4903350" y="1652375"/>
            <a:ext cx="1190700" cy="771300"/>
          </a:xfrm>
          <a:prstGeom prst="straightConnector1">
            <a:avLst/>
          </a:prstGeom>
          <a:noFill/>
          <a:ln cap="flat" cmpd="sng" w="19050">
            <a:solidFill>
              <a:schemeClr val="dk2"/>
            </a:solidFill>
            <a:prstDash val="solid"/>
            <a:round/>
            <a:headEnd len="med" w="med" type="none"/>
            <a:tailEnd len="med" w="med" type="triangle"/>
          </a:ln>
        </p:spPr>
      </p:cxnSp>
      <p:sp>
        <p:nvSpPr>
          <p:cNvPr id="688" name="Google Shape;688;p59"/>
          <p:cNvSpPr txBox="1"/>
          <p:nvPr/>
        </p:nvSpPr>
        <p:spPr>
          <a:xfrm>
            <a:off x="4381950" y="1584363"/>
            <a:ext cx="1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[warranty==false] / estimate sent</a:t>
            </a:r>
            <a:endParaRPr sz="1000"/>
          </a:p>
        </p:txBody>
      </p:sp>
      <p:sp>
        <p:nvSpPr>
          <p:cNvPr id="689" name="Google Shape;689;p59"/>
          <p:cNvSpPr txBox="1"/>
          <p:nvPr/>
        </p:nvSpPr>
        <p:spPr>
          <a:xfrm>
            <a:off x="6094050" y="2040875"/>
            <a:ext cx="140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[warranty==true]</a:t>
            </a:r>
            <a:endParaRPr sz="1000"/>
          </a:p>
        </p:txBody>
      </p:sp>
      <p:cxnSp>
        <p:nvCxnSpPr>
          <p:cNvPr id="690" name="Google Shape;690;p59"/>
          <p:cNvCxnSpPr>
            <a:stCxn id="683" idx="2"/>
            <a:endCxn id="686" idx="0"/>
          </p:cNvCxnSpPr>
          <p:nvPr/>
        </p:nvCxnSpPr>
        <p:spPr>
          <a:xfrm>
            <a:off x="6094050" y="1652375"/>
            <a:ext cx="0" cy="1784100"/>
          </a:xfrm>
          <a:prstGeom prst="straightConnector1">
            <a:avLst/>
          </a:prstGeom>
          <a:noFill/>
          <a:ln cap="flat" cmpd="sng" w="19050">
            <a:solidFill>
              <a:schemeClr val="dk2"/>
            </a:solidFill>
            <a:prstDash val="solid"/>
            <a:round/>
            <a:headEnd len="med" w="med" type="none"/>
            <a:tailEnd len="med" w="med" type="triangle"/>
          </a:ln>
        </p:spPr>
      </p:cxnSp>
      <p:sp>
        <p:nvSpPr>
          <p:cNvPr id="691" name="Google Shape;691;p59"/>
          <p:cNvSpPr txBox="1"/>
          <p:nvPr/>
        </p:nvSpPr>
        <p:spPr>
          <a:xfrm>
            <a:off x="4137000" y="2974288"/>
            <a:ext cx="189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estimateResponse(True)</a:t>
            </a:r>
            <a:endParaRPr sz="1000"/>
          </a:p>
        </p:txBody>
      </p:sp>
      <p:cxnSp>
        <p:nvCxnSpPr>
          <p:cNvPr id="692" name="Google Shape;692;p59"/>
          <p:cNvCxnSpPr>
            <a:stCxn id="685" idx="3"/>
          </p:cNvCxnSpPr>
          <p:nvPr/>
        </p:nvCxnSpPr>
        <p:spPr>
          <a:xfrm>
            <a:off x="5532150" y="2680913"/>
            <a:ext cx="233400" cy="767100"/>
          </a:xfrm>
          <a:prstGeom prst="straightConnector1">
            <a:avLst/>
          </a:prstGeom>
          <a:noFill/>
          <a:ln cap="flat" cmpd="sng" w="19050">
            <a:solidFill>
              <a:schemeClr val="dk2"/>
            </a:solidFill>
            <a:prstDash val="solid"/>
            <a:round/>
            <a:headEnd len="med" w="med" type="none"/>
            <a:tailEnd len="med" w="med" type="triangle"/>
          </a:ln>
        </p:spPr>
      </p:cxnSp>
      <p:sp>
        <p:nvSpPr>
          <p:cNvPr id="693" name="Google Shape;693;p59"/>
          <p:cNvSpPr/>
          <p:nvPr/>
        </p:nvSpPr>
        <p:spPr>
          <a:xfrm>
            <a:off x="3084063" y="16031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Returning to Customer</a:t>
            </a:r>
            <a:endParaRPr/>
          </a:p>
        </p:txBody>
      </p:sp>
      <p:cxnSp>
        <p:nvCxnSpPr>
          <p:cNvPr id="694" name="Google Shape;694;p59"/>
          <p:cNvCxnSpPr>
            <a:stCxn id="685" idx="1"/>
            <a:endCxn id="693" idx="2"/>
          </p:cNvCxnSpPr>
          <p:nvPr/>
        </p:nvCxnSpPr>
        <p:spPr>
          <a:xfrm rot="10800000">
            <a:off x="3712650" y="2117813"/>
            <a:ext cx="562200" cy="563100"/>
          </a:xfrm>
          <a:prstGeom prst="straightConnector1">
            <a:avLst/>
          </a:prstGeom>
          <a:noFill/>
          <a:ln cap="flat" cmpd="sng" w="19050">
            <a:solidFill>
              <a:schemeClr val="dk2"/>
            </a:solidFill>
            <a:prstDash val="solid"/>
            <a:round/>
            <a:headEnd len="med" w="med" type="none"/>
            <a:tailEnd len="med" w="med" type="triangle"/>
          </a:ln>
        </p:spPr>
      </p:cxnSp>
      <p:cxnSp>
        <p:nvCxnSpPr>
          <p:cNvPr id="695" name="Google Shape;695;p59"/>
          <p:cNvCxnSpPr>
            <a:stCxn id="693" idx="0"/>
            <a:endCxn id="683" idx="1"/>
          </p:cNvCxnSpPr>
          <p:nvPr/>
        </p:nvCxnSpPr>
        <p:spPr>
          <a:xfrm flipH="1" rot="10800000">
            <a:off x="3712713" y="1395263"/>
            <a:ext cx="1752600" cy="207900"/>
          </a:xfrm>
          <a:prstGeom prst="straightConnector1">
            <a:avLst/>
          </a:prstGeom>
          <a:noFill/>
          <a:ln cap="flat" cmpd="sng" w="19050">
            <a:solidFill>
              <a:schemeClr val="dk2"/>
            </a:solidFill>
            <a:prstDash val="solid"/>
            <a:round/>
            <a:headEnd len="med" w="med" type="none"/>
            <a:tailEnd len="med" w="med" type="triangle"/>
          </a:ln>
        </p:spPr>
      </p:cxnSp>
      <p:sp>
        <p:nvSpPr>
          <p:cNvPr id="696" name="Google Shape;696;p59"/>
          <p:cNvSpPr txBox="1"/>
          <p:nvPr/>
        </p:nvSpPr>
        <p:spPr>
          <a:xfrm>
            <a:off x="3456300" y="2141250"/>
            <a:ext cx="165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estimateResponse(False)</a:t>
            </a:r>
            <a:endParaRPr sz="1000"/>
          </a:p>
        </p:txBody>
      </p:sp>
      <p:sp>
        <p:nvSpPr>
          <p:cNvPr id="697" name="Google Shape;697;p59"/>
          <p:cNvSpPr txBox="1"/>
          <p:nvPr/>
        </p:nvSpPr>
        <p:spPr>
          <a:xfrm>
            <a:off x="3960375" y="1137800"/>
            <a:ext cx="12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[status==delivered]</a:t>
            </a:r>
            <a:endParaRPr/>
          </a:p>
        </p:txBody>
      </p:sp>
      <p:sp>
        <p:nvSpPr>
          <p:cNvPr id="698" name="Google Shape;698;p59"/>
          <p:cNvSpPr/>
          <p:nvPr/>
        </p:nvSpPr>
        <p:spPr>
          <a:xfrm>
            <a:off x="5465400" y="43287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Repair at Main HQ</a:t>
            </a:r>
            <a:endParaRPr/>
          </a:p>
        </p:txBody>
      </p:sp>
      <p:cxnSp>
        <p:nvCxnSpPr>
          <p:cNvPr id="699" name="Google Shape;699;p59"/>
          <p:cNvCxnSpPr>
            <a:stCxn id="686" idx="2"/>
            <a:endCxn id="698" idx="0"/>
          </p:cNvCxnSpPr>
          <p:nvPr/>
        </p:nvCxnSpPr>
        <p:spPr>
          <a:xfrm>
            <a:off x="6094050" y="3951050"/>
            <a:ext cx="0" cy="377700"/>
          </a:xfrm>
          <a:prstGeom prst="straightConnector1">
            <a:avLst/>
          </a:prstGeom>
          <a:noFill/>
          <a:ln cap="flat" cmpd="sng" w="19050">
            <a:solidFill>
              <a:schemeClr val="dk2"/>
            </a:solidFill>
            <a:prstDash val="solid"/>
            <a:round/>
            <a:headEnd len="med" w="med" type="none"/>
            <a:tailEnd len="med" w="med" type="triangle"/>
          </a:ln>
        </p:spPr>
      </p:cxnSp>
      <p:sp>
        <p:nvSpPr>
          <p:cNvPr id="700" name="Google Shape;700;p59"/>
          <p:cNvSpPr txBox="1"/>
          <p:nvPr/>
        </p:nvSpPr>
        <p:spPr>
          <a:xfrm>
            <a:off x="5322450" y="3970538"/>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transfer()</a:t>
            </a:r>
            <a:endParaRPr sz="1000"/>
          </a:p>
        </p:txBody>
      </p:sp>
      <p:sp>
        <p:nvSpPr>
          <p:cNvPr id="701" name="Google Shape;701;p59"/>
          <p:cNvSpPr/>
          <p:nvPr/>
        </p:nvSpPr>
        <p:spPr>
          <a:xfrm>
            <a:off x="7832400" y="377250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Component</a:t>
            </a:r>
            <a:endParaRPr/>
          </a:p>
        </p:txBody>
      </p:sp>
      <p:cxnSp>
        <p:nvCxnSpPr>
          <p:cNvPr id="702" name="Google Shape;702;p59"/>
          <p:cNvCxnSpPr>
            <a:stCxn id="686" idx="3"/>
          </p:cNvCxnSpPr>
          <p:nvPr/>
        </p:nvCxnSpPr>
        <p:spPr>
          <a:xfrm>
            <a:off x="6722700" y="3693800"/>
            <a:ext cx="1090800" cy="163800"/>
          </a:xfrm>
          <a:prstGeom prst="straightConnector1">
            <a:avLst/>
          </a:prstGeom>
          <a:noFill/>
          <a:ln cap="flat" cmpd="sng" w="19050">
            <a:solidFill>
              <a:schemeClr val="dk2"/>
            </a:solidFill>
            <a:prstDash val="solid"/>
            <a:round/>
            <a:headEnd len="med" w="med" type="none"/>
            <a:tailEnd len="med" w="med" type="triangle"/>
          </a:ln>
        </p:spPr>
      </p:cxnSp>
      <p:sp>
        <p:nvSpPr>
          <p:cNvPr id="703" name="Google Shape;703;p59"/>
          <p:cNvSpPr txBox="1"/>
          <p:nvPr/>
        </p:nvSpPr>
        <p:spPr>
          <a:xfrm>
            <a:off x="6884700" y="3436625"/>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704" name="Google Shape;704;p59"/>
          <p:cNvCxnSpPr/>
          <p:nvPr/>
        </p:nvCxnSpPr>
        <p:spPr>
          <a:xfrm rot="10800000">
            <a:off x="6727500" y="3838700"/>
            <a:ext cx="1095300" cy="142800"/>
          </a:xfrm>
          <a:prstGeom prst="straightConnector1">
            <a:avLst/>
          </a:prstGeom>
          <a:noFill/>
          <a:ln cap="flat" cmpd="sng" w="19050">
            <a:solidFill>
              <a:schemeClr val="dk2"/>
            </a:solidFill>
            <a:prstDash val="solid"/>
            <a:round/>
            <a:headEnd len="med" w="med" type="none"/>
            <a:tailEnd len="med" w="med" type="triangle"/>
          </a:ln>
        </p:spPr>
      </p:cxnSp>
      <p:sp>
        <p:nvSpPr>
          <p:cNvPr id="705" name="Google Shape;705;p59"/>
          <p:cNvSpPr txBox="1"/>
          <p:nvPr/>
        </p:nvSpPr>
        <p:spPr>
          <a:xfrm>
            <a:off x="6358500" y="3860400"/>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[status==repair_local]</a:t>
            </a:r>
            <a:endParaRPr sz="1000"/>
          </a:p>
        </p:txBody>
      </p:sp>
      <p:sp>
        <p:nvSpPr>
          <p:cNvPr id="706" name="Google Shape;706;p59"/>
          <p:cNvSpPr/>
          <p:nvPr/>
        </p:nvSpPr>
        <p:spPr>
          <a:xfrm>
            <a:off x="3346125" y="2152650"/>
            <a:ext cx="2114550" cy="1571625"/>
          </a:xfrm>
          <a:custGeom>
            <a:rect b="b" l="l" r="r" t="t"/>
            <a:pathLst>
              <a:path extrusionOk="0" h="62865" w="84582">
                <a:moveTo>
                  <a:pt x="84582" y="62865"/>
                </a:moveTo>
                <a:lnTo>
                  <a:pt x="0" y="44577"/>
                </a:lnTo>
                <a:lnTo>
                  <a:pt x="1905" y="0"/>
                </a:lnTo>
              </a:path>
            </a:pathLst>
          </a:custGeom>
          <a:noFill/>
          <a:ln cap="flat" cmpd="sng" w="19050">
            <a:solidFill>
              <a:schemeClr val="dk2"/>
            </a:solidFill>
            <a:prstDash val="solid"/>
            <a:round/>
            <a:headEnd len="med" w="med" type="none"/>
            <a:tailEnd len="med" w="med" type="triangle"/>
          </a:ln>
        </p:spPr>
      </p:sp>
      <p:sp>
        <p:nvSpPr>
          <p:cNvPr id="707" name="Google Shape;707;p59"/>
          <p:cNvSpPr txBox="1"/>
          <p:nvPr/>
        </p:nvSpPr>
        <p:spPr>
          <a:xfrm>
            <a:off x="4612800" y="36063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sp>
        <p:nvSpPr>
          <p:cNvPr id="708" name="Google Shape;708;p59"/>
          <p:cNvSpPr/>
          <p:nvPr/>
        </p:nvSpPr>
        <p:spPr>
          <a:xfrm>
            <a:off x="2984175" y="2190750"/>
            <a:ext cx="2457450" cy="2409825"/>
          </a:xfrm>
          <a:custGeom>
            <a:rect b="b" l="l" r="r" t="t"/>
            <a:pathLst>
              <a:path extrusionOk="0" h="96393" w="98298">
                <a:moveTo>
                  <a:pt x="98298" y="96393"/>
                </a:moveTo>
                <a:lnTo>
                  <a:pt x="0" y="57150"/>
                </a:lnTo>
                <a:lnTo>
                  <a:pt x="8382" y="0"/>
                </a:lnTo>
              </a:path>
            </a:pathLst>
          </a:custGeom>
          <a:noFill/>
          <a:ln cap="flat" cmpd="sng" w="19050">
            <a:solidFill>
              <a:schemeClr val="dk2"/>
            </a:solidFill>
            <a:prstDash val="solid"/>
            <a:round/>
            <a:headEnd len="med" w="med" type="none"/>
            <a:tailEnd len="med" w="med" type="triangle"/>
          </a:ln>
        </p:spPr>
      </p:sp>
      <p:sp>
        <p:nvSpPr>
          <p:cNvPr id="709" name="Google Shape;709;p59"/>
          <p:cNvSpPr txBox="1"/>
          <p:nvPr/>
        </p:nvSpPr>
        <p:spPr>
          <a:xfrm>
            <a:off x="4479600" y="43347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cxnSp>
        <p:nvCxnSpPr>
          <p:cNvPr id="710" name="Google Shape;710;p59"/>
          <p:cNvCxnSpPr>
            <a:stCxn id="698" idx="3"/>
          </p:cNvCxnSpPr>
          <p:nvPr/>
        </p:nvCxnSpPr>
        <p:spPr>
          <a:xfrm flipH="1" rot="10800000">
            <a:off x="6722700" y="4314800"/>
            <a:ext cx="1319400" cy="271200"/>
          </a:xfrm>
          <a:prstGeom prst="straightConnector1">
            <a:avLst/>
          </a:prstGeom>
          <a:noFill/>
          <a:ln cap="flat" cmpd="sng" w="19050">
            <a:solidFill>
              <a:schemeClr val="dk2"/>
            </a:solidFill>
            <a:prstDash val="solid"/>
            <a:round/>
            <a:headEnd len="med" w="med" type="none"/>
            <a:tailEnd len="med" w="med" type="triangle"/>
          </a:ln>
        </p:spPr>
      </p:cxnSp>
      <p:sp>
        <p:nvSpPr>
          <p:cNvPr id="711" name="Google Shape;711;p59"/>
          <p:cNvSpPr txBox="1"/>
          <p:nvPr/>
        </p:nvSpPr>
        <p:spPr>
          <a:xfrm>
            <a:off x="6746475" y="4162313"/>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712" name="Google Shape;712;p59"/>
          <p:cNvCxnSpPr>
            <a:stCxn id="701" idx="2"/>
          </p:cNvCxnSpPr>
          <p:nvPr/>
        </p:nvCxnSpPr>
        <p:spPr>
          <a:xfrm flipH="1">
            <a:off x="6765750" y="4287000"/>
            <a:ext cx="1695300" cy="485100"/>
          </a:xfrm>
          <a:prstGeom prst="straightConnector1">
            <a:avLst/>
          </a:prstGeom>
          <a:noFill/>
          <a:ln cap="flat" cmpd="sng" w="19050">
            <a:solidFill>
              <a:schemeClr val="dk2"/>
            </a:solidFill>
            <a:prstDash val="solid"/>
            <a:round/>
            <a:headEnd len="med" w="med" type="none"/>
            <a:tailEnd len="med" w="med" type="triangle"/>
          </a:ln>
        </p:spPr>
      </p:cxnSp>
      <p:sp>
        <p:nvSpPr>
          <p:cNvPr id="713" name="Google Shape;713;p59"/>
          <p:cNvSpPr txBox="1"/>
          <p:nvPr/>
        </p:nvSpPr>
        <p:spPr>
          <a:xfrm>
            <a:off x="7384800" y="4501025"/>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[status==repair_main]</a:t>
            </a:r>
            <a:endParaRPr sz="1000"/>
          </a:p>
        </p:txBody>
      </p:sp>
      <p:sp>
        <p:nvSpPr>
          <p:cNvPr id="714" name="Google Shape;714;p59"/>
          <p:cNvSpPr/>
          <p:nvPr/>
        </p:nvSpPr>
        <p:spPr>
          <a:xfrm>
            <a:off x="3770350" y="1404175"/>
            <a:ext cx="2203250" cy="1295575"/>
          </a:xfrm>
          <a:custGeom>
            <a:rect b="b" l="l" r="r" t="t"/>
            <a:pathLst>
              <a:path extrusionOk="0" h="51823" w="88130">
                <a:moveTo>
                  <a:pt x="88130" y="11482"/>
                </a:moveTo>
                <a:lnTo>
                  <a:pt x="24205" y="51823"/>
                </a:lnTo>
                <a:lnTo>
                  <a:pt x="0" y="10861"/>
                </a:lnTo>
                <a:lnTo>
                  <a:pt x="79131" y="0"/>
                </a:lnTo>
              </a:path>
            </a:pathLst>
          </a:custGeom>
          <a:noFill/>
          <a:ln cap="flat" cmpd="sng" w="19050">
            <a:solidFill>
              <a:srgbClr val="FF00FF"/>
            </a:solidFill>
            <a:prstDash val="solid"/>
            <a:round/>
            <a:headEnd len="med" w="med" type="none"/>
            <a:tailEnd len="med" w="med" type="triangle"/>
          </a:ln>
        </p:spPr>
      </p:sp>
      <p:sp>
        <p:nvSpPr>
          <p:cNvPr id="715" name="Google Shape;715;p59"/>
          <p:cNvSpPr/>
          <p:nvPr/>
        </p:nvSpPr>
        <p:spPr>
          <a:xfrm>
            <a:off x="3467800" y="1435225"/>
            <a:ext cx="2653200" cy="2086875"/>
          </a:xfrm>
          <a:custGeom>
            <a:rect b="b" l="l" r="r" t="t"/>
            <a:pathLst>
              <a:path extrusionOk="0" h="83475" w="106128">
                <a:moveTo>
                  <a:pt x="106128" y="6827"/>
                </a:moveTo>
                <a:lnTo>
                  <a:pt x="62994" y="42203"/>
                </a:lnTo>
                <a:lnTo>
                  <a:pt x="94646" y="83475"/>
                </a:lnTo>
                <a:lnTo>
                  <a:pt x="0" y="69821"/>
                </a:lnTo>
                <a:lnTo>
                  <a:pt x="3103" y="21411"/>
                </a:lnTo>
                <a:lnTo>
                  <a:pt x="94646" y="0"/>
                </a:lnTo>
              </a:path>
            </a:pathLst>
          </a:custGeom>
          <a:noFill/>
          <a:ln cap="flat" cmpd="sng" w="19050">
            <a:solidFill>
              <a:srgbClr val="9900FF"/>
            </a:solidFill>
            <a:prstDash val="solid"/>
            <a:round/>
            <a:headEnd len="med" w="med" type="none"/>
            <a:tailEnd len="med" w="med" type="triangle"/>
          </a:ln>
        </p:spPr>
      </p:sp>
      <p:sp>
        <p:nvSpPr>
          <p:cNvPr id="716" name="Google Shape;716;p59"/>
          <p:cNvSpPr/>
          <p:nvPr/>
        </p:nvSpPr>
        <p:spPr>
          <a:xfrm>
            <a:off x="5360725" y="1660200"/>
            <a:ext cx="2583375" cy="2412700"/>
          </a:xfrm>
          <a:custGeom>
            <a:rect b="b" l="l" r="r" t="t"/>
            <a:pathLst>
              <a:path extrusionOk="0" h="96508" w="103335">
                <a:moveTo>
                  <a:pt x="32583" y="0"/>
                </a:moveTo>
                <a:lnTo>
                  <a:pt x="0" y="36927"/>
                </a:lnTo>
                <a:lnTo>
                  <a:pt x="20170" y="71683"/>
                </a:lnTo>
                <a:lnTo>
                  <a:pt x="103335" y="88440"/>
                </a:lnTo>
                <a:lnTo>
                  <a:pt x="103025" y="96508"/>
                </a:lnTo>
                <a:lnTo>
                  <a:pt x="51202" y="87819"/>
                </a:lnTo>
              </a:path>
            </a:pathLst>
          </a:custGeom>
          <a:noFill/>
          <a:ln cap="flat" cmpd="sng" w="19050">
            <a:solidFill>
              <a:srgbClr val="0000FF"/>
            </a:solidFill>
            <a:prstDash val="solid"/>
            <a:round/>
            <a:headEnd len="med" w="med" type="none"/>
            <a:tailEnd len="med" w="med" type="triangle"/>
          </a:ln>
        </p:spPr>
      </p:sp>
      <p:sp>
        <p:nvSpPr>
          <p:cNvPr id="717" name="Google Shape;717;p59"/>
          <p:cNvSpPr/>
          <p:nvPr/>
        </p:nvSpPr>
        <p:spPr>
          <a:xfrm>
            <a:off x="6190825" y="1613650"/>
            <a:ext cx="1807600" cy="2513575"/>
          </a:xfrm>
          <a:custGeom>
            <a:rect b="b" l="l" r="r" t="t"/>
            <a:pathLst>
              <a:path extrusionOk="0" h="100543" w="72304">
                <a:moveTo>
                  <a:pt x="0" y="0"/>
                </a:moveTo>
                <a:lnTo>
                  <a:pt x="620" y="72304"/>
                </a:lnTo>
                <a:lnTo>
                  <a:pt x="72304" y="88750"/>
                </a:lnTo>
                <a:lnTo>
                  <a:pt x="71993" y="100543"/>
                </a:lnTo>
                <a:lnTo>
                  <a:pt x="10861" y="86578"/>
                </a:lnTo>
              </a:path>
            </a:pathLst>
          </a:custGeom>
          <a:noFill/>
          <a:ln cap="flat" cmpd="sng" w="19050">
            <a:solidFill>
              <a:srgbClr val="00FFFF"/>
            </a:solidFill>
            <a:prstDash val="solid"/>
            <a:round/>
            <a:headEnd len="med" w="med" type="none"/>
            <a:tailEnd len="med" w="med" type="triangle"/>
          </a:ln>
        </p:spPr>
      </p:sp>
      <p:sp>
        <p:nvSpPr>
          <p:cNvPr id="718" name="Google Shape;718;p59"/>
          <p:cNvSpPr/>
          <p:nvPr/>
        </p:nvSpPr>
        <p:spPr>
          <a:xfrm>
            <a:off x="6299425" y="1605900"/>
            <a:ext cx="1885175" cy="3079875"/>
          </a:xfrm>
          <a:custGeom>
            <a:rect b="b" l="l" r="r" t="t"/>
            <a:pathLst>
              <a:path extrusionOk="0" h="123195" w="75407">
                <a:moveTo>
                  <a:pt x="0" y="0"/>
                </a:moveTo>
                <a:lnTo>
                  <a:pt x="2483" y="110472"/>
                </a:lnTo>
                <a:lnTo>
                  <a:pt x="68270" y="105197"/>
                </a:lnTo>
                <a:lnTo>
                  <a:pt x="75407" y="114196"/>
                </a:lnTo>
                <a:lnTo>
                  <a:pt x="11792" y="123195"/>
                </a:lnTo>
              </a:path>
            </a:pathLst>
          </a:custGeom>
          <a:noFill/>
          <a:ln cap="flat" cmpd="sng" w="19050">
            <a:solidFill>
              <a:srgbClr val="00FF00"/>
            </a:solidFill>
            <a:prstDash val="solid"/>
            <a:round/>
            <a:headEnd len="med" w="med" type="none"/>
            <a:tailEnd len="med" w="med" type="triangle"/>
          </a:ln>
        </p:spPr>
      </p:sp>
      <p:sp>
        <p:nvSpPr>
          <p:cNvPr id="719" name="Google Shape;719;p59"/>
          <p:cNvSpPr/>
          <p:nvPr/>
        </p:nvSpPr>
        <p:spPr>
          <a:xfrm>
            <a:off x="3273850" y="1264550"/>
            <a:ext cx="2839400" cy="2467000"/>
          </a:xfrm>
          <a:custGeom>
            <a:rect b="b" l="l" r="r" t="t"/>
            <a:pathLst>
              <a:path extrusionOk="0" h="98680" w="113576">
                <a:moveTo>
                  <a:pt x="112955" y="6516"/>
                </a:moveTo>
                <a:lnTo>
                  <a:pt x="113576" y="98680"/>
                </a:lnTo>
                <a:lnTo>
                  <a:pt x="0" y="79130"/>
                </a:lnTo>
                <a:lnTo>
                  <a:pt x="6827" y="15205"/>
                </a:lnTo>
                <a:lnTo>
                  <a:pt x="95577" y="0"/>
                </a:lnTo>
              </a:path>
            </a:pathLst>
          </a:custGeom>
          <a:noFill/>
          <a:ln cap="flat" cmpd="sng" w="19050">
            <a:solidFill>
              <a:srgbClr val="FFFF00"/>
            </a:solidFill>
            <a:prstDash val="solid"/>
            <a:round/>
            <a:headEnd len="med" w="med" type="none"/>
            <a:tailEnd len="med" w="med" type="triangle"/>
          </a:ln>
        </p:spPr>
      </p:sp>
      <p:sp>
        <p:nvSpPr>
          <p:cNvPr id="720" name="Google Shape;720;p59"/>
          <p:cNvSpPr/>
          <p:nvPr/>
        </p:nvSpPr>
        <p:spPr>
          <a:xfrm>
            <a:off x="2971275" y="1171450"/>
            <a:ext cx="3312650" cy="3382450"/>
          </a:xfrm>
          <a:custGeom>
            <a:rect b="b" l="l" r="r" t="t"/>
            <a:pathLst>
              <a:path extrusionOk="0" h="135298" w="132506">
                <a:moveTo>
                  <a:pt x="132506" y="9309"/>
                </a:moveTo>
                <a:lnTo>
                  <a:pt x="131264" y="135298"/>
                </a:lnTo>
                <a:lnTo>
                  <a:pt x="0" y="92474"/>
                </a:lnTo>
                <a:lnTo>
                  <a:pt x="14275" y="14274"/>
                </a:lnTo>
                <a:lnTo>
                  <a:pt x="105818" y="0"/>
                </a:lnTo>
              </a:path>
            </a:pathLst>
          </a:custGeom>
          <a:noFill/>
          <a:ln cap="flat" cmpd="sng" w="19050">
            <a:solidFill>
              <a:srgbClr val="FF9900"/>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gtEl>
                                        <p:attrNameLst>
                                          <p:attrName>style.visibility</p:attrName>
                                        </p:attrNameLst>
                                      </p:cBhvr>
                                      <p:to>
                                        <p:strVal val="visible"/>
                                      </p:to>
                                    </p:set>
                                    <p:animEffect filter="fade" transition="in">
                                      <p:cBhvr>
                                        <p:cTn dur="1"/>
                                        <p:tgtEl>
                                          <p:spTgt spid="7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1"/>
                                        <p:tgtEl>
                                          <p:spTgt spid="7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1"/>
                                        <p:tgtEl>
                                          <p:spTgt spid="7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
                                        <p:tgtEl>
                                          <p:spTgt spid="7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1"/>
                                        <p:tgtEl>
                                          <p:spTgt spid="7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1"/>
                                        <p:tgtEl>
                                          <p:spTgt spid="7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1"/>
                                        <p:tgtEl>
                                          <p:spTgt spid="7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60"/>
          <p:cNvSpPr txBox="1"/>
          <p:nvPr>
            <p:ph type="title"/>
          </p:nvPr>
        </p:nvSpPr>
        <p:spPr>
          <a:xfrm>
            <a:off x="175640" y="497628"/>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900"/>
              <a:t>Boundary Interior </a:t>
            </a:r>
            <a:endParaRPr sz="2900"/>
          </a:p>
          <a:p>
            <a:pPr indent="0" lvl="0" marL="0" rtl="0" algn="l">
              <a:spcBef>
                <a:spcPts val="0"/>
              </a:spcBef>
              <a:spcAft>
                <a:spcPts val="0"/>
              </a:spcAft>
              <a:buNone/>
            </a:pPr>
            <a:r>
              <a:rPr lang="sv-SE" sz="2900"/>
              <a:t>Loop Coverage</a:t>
            </a:r>
            <a:endParaRPr sz="2900"/>
          </a:p>
        </p:txBody>
      </p:sp>
      <p:sp>
        <p:nvSpPr>
          <p:cNvPr id="726" name="Google Shape;726;p60"/>
          <p:cNvSpPr txBox="1"/>
          <p:nvPr/>
        </p:nvSpPr>
        <p:spPr>
          <a:xfrm>
            <a:off x="457200" y="1270525"/>
            <a:ext cx="2255700" cy="3408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2600">
              <a:solidFill>
                <a:schemeClr val="dk1"/>
              </a:solidFill>
            </a:endParaRPr>
          </a:p>
          <a:p>
            <a:pPr indent="-355600" lvl="0" marL="457200" rtl="0" algn="l">
              <a:spcBef>
                <a:spcPts val="600"/>
              </a:spcBef>
              <a:spcAft>
                <a:spcPts val="0"/>
              </a:spcAft>
              <a:buClr>
                <a:schemeClr val="dk1"/>
              </a:buClr>
              <a:buSzPts val="2000"/>
              <a:buChar char="●"/>
            </a:pPr>
            <a:r>
              <a:rPr lang="sv-SE" sz="2000">
                <a:solidFill>
                  <a:schemeClr val="dk1"/>
                </a:solidFill>
              </a:rPr>
              <a:t>Each loop must be exercised 1, 2, N  times.</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(N = some higher number)</a:t>
            </a:r>
            <a:endParaRPr sz="2000">
              <a:solidFill>
                <a:schemeClr val="dk1"/>
              </a:solidFill>
            </a:endParaRPr>
          </a:p>
        </p:txBody>
      </p:sp>
      <p:sp>
        <p:nvSpPr>
          <p:cNvPr id="727" name="Google Shape;727;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28" name="Google Shape;728;p60"/>
          <p:cNvSpPr/>
          <p:nvPr/>
        </p:nvSpPr>
        <p:spPr>
          <a:xfrm>
            <a:off x="5927400" y="559675"/>
            <a:ext cx="333300" cy="324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60"/>
          <p:cNvSpPr/>
          <p:nvPr/>
        </p:nvSpPr>
        <p:spPr>
          <a:xfrm>
            <a:off x="5465400" y="10835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Maintenance</a:t>
            </a:r>
            <a:endParaRPr/>
          </a:p>
        </p:txBody>
      </p:sp>
      <p:cxnSp>
        <p:nvCxnSpPr>
          <p:cNvPr id="730" name="Google Shape;730;p60"/>
          <p:cNvCxnSpPr>
            <a:stCxn id="728" idx="4"/>
            <a:endCxn id="729" idx="0"/>
          </p:cNvCxnSpPr>
          <p:nvPr/>
        </p:nvCxnSpPr>
        <p:spPr>
          <a:xfrm>
            <a:off x="6094050" y="883675"/>
            <a:ext cx="0" cy="199800"/>
          </a:xfrm>
          <a:prstGeom prst="straightConnector1">
            <a:avLst/>
          </a:prstGeom>
          <a:noFill/>
          <a:ln cap="flat" cmpd="sng" w="19050">
            <a:solidFill>
              <a:schemeClr val="dk2"/>
            </a:solidFill>
            <a:prstDash val="solid"/>
            <a:round/>
            <a:headEnd len="med" w="med" type="none"/>
            <a:tailEnd len="med" w="med" type="triangle"/>
          </a:ln>
        </p:spPr>
      </p:cxnSp>
      <p:sp>
        <p:nvSpPr>
          <p:cNvPr id="731" name="Google Shape;731;p60"/>
          <p:cNvSpPr/>
          <p:nvPr/>
        </p:nvSpPr>
        <p:spPr>
          <a:xfrm>
            <a:off x="4274850" y="2369338"/>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Warranty</a:t>
            </a:r>
            <a:endParaRPr/>
          </a:p>
        </p:txBody>
      </p:sp>
      <p:sp>
        <p:nvSpPr>
          <p:cNvPr id="732" name="Google Shape;732;p60"/>
          <p:cNvSpPr/>
          <p:nvPr/>
        </p:nvSpPr>
        <p:spPr>
          <a:xfrm>
            <a:off x="5465400" y="338222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Under Local Repair</a:t>
            </a:r>
            <a:endParaRPr/>
          </a:p>
        </p:txBody>
      </p:sp>
      <p:cxnSp>
        <p:nvCxnSpPr>
          <p:cNvPr id="733" name="Google Shape;733;p60"/>
          <p:cNvCxnSpPr>
            <a:stCxn id="729" idx="2"/>
            <a:endCxn id="731" idx="0"/>
          </p:cNvCxnSpPr>
          <p:nvPr/>
        </p:nvCxnSpPr>
        <p:spPr>
          <a:xfrm flipH="1">
            <a:off x="4903350" y="1598050"/>
            <a:ext cx="1190700" cy="771300"/>
          </a:xfrm>
          <a:prstGeom prst="straightConnector1">
            <a:avLst/>
          </a:prstGeom>
          <a:noFill/>
          <a:ln cap="flat" cmpd="sng" w="28575">
            <a:solidFill>
              <a:srgbClr val="FF0000"/>
            </a:solidFill>
            <a:prstDash val="solid"/>
            <a:round/>
            <a:headEnd len="med" w="med" type="none"/>
            <a:tailEnd len="med" w="med" type="triangle"/>
          </a:ln>
        </p:spPr>
      </p:cxnSp>
      <p:sp>
        <p:nvSpPr>
          <p:cNvPr id="734" name="Google Shape;734;p60"/>
          <p:cNvSpPr txBox="1"/>
          <p:nvPr/>
        </p:nvSpPr>
        <p:spPr>
          <a:xfrm>
            <a:off x="4381950" y="1530038"/>
            <a:ext cx="1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[warranty==false] / estimate sent</a:t>
            </a:r>
            <a:endParaRPr sz="1000"/>
          </a:p>
        </p:txBody>
      </p:sp>
      <p:sp>
        <p:nvSpPr>
          <p:cNvPr id="735" name="Google Shape;735;p60"/>
          <p:cNvSpPr txBox="1"/>
          <p:nvPr/>
        </p:nvSpPr>
        <p:spPr>
          <a:xfrm>
            <a:off x="6094050" y="1986550"/>
            <a:ext cx="140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[warranty==true]</a:t>
            </a:r>
            <a:endParaRPr sz="1000"/>
          </a:p>
        </p:txBody>
      </p:sp>
      <p:cxnSp>
        <p:nvCxnSpPr>
          <p:cNvPr id="736" name="Google Shape;736;p60"/>
          <p:cNvCxnSpPr>
            <a:stCxn id="729" idx="2"/>
            <a:endCxn id="732" idx="0"/>
          </p:cNvCxnSpPr>
          <p:nvPr/>
        </p:nvCxnSpPr>
        <p:spPr>
          <a:xfrm>
            <a:off x="6094050" y="1598050"/>
            <a:ext cx="0" cy="1784100"/>
          </a:xfrm>
          <a:prstGeom prst="straightConnector1">
            <a:avLst/>
          </a:prstGeom>
          <a:noFill/>
          <a:ln cap="flat" cmpd="sng" w="19050">
            <a:solidFill>
              <a:schemeClr val="dk2"/>
            </a:solidFill>
            <a:prstDash val="solid"/>
            <a:round/>
            <a:headEnd len="med" w="med" type="none"/>
            <a:tailEnd len="med" w="med" type="triangle"/>
          </a:ln>
        </p:spPr>
      </p:cxnSp>
      <p:sp>
        <p:nvSpPr>
          <p:cNvPr id="737" name="Google Shape;737;p60"/>
          <p:cNvSpPr txBox="1"/>
          <p:nvPr/>
        </p:nvSpPr>
        <p:spPr>
          <a:xfrm>
            <a:off x="4137000" y="2919963"/>
            <a:ext cx="189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estimateResponse(True)</a:t>
            </a:r>
            <a:endParaRPr sz="1000"/>
          </a:p>
        </p:txBody>
      </p:sp>
      <p:cxnSp>
        <p:nvCxnSpPr>
          <p:cNvPr id="738" name="Google Shape;738;p60"/>
          <p:cNvCxnSpPr>
            <a:stCxn id="731" idx="3"/>
          </p:cNvCxnSpPr>
          <p:nvPr/>
        </p:nvCxnSpPr>
        <p:spPr>
          <a:xfrm>
            <a:off x="5532150" y="2626588"/>
            <a:ext cx="233400" cy="767100"/>
          </a:xfrm>
          <a:prstGeom prst="straightConnector1">
            <a:avLst/>
          </a:prstGeom>
          <a:noFill/>
          <a:ln cap="flat" cmpd="sng" w="19050">
            <a:solidFill>
              <a:schemeClr val="dk2"/>
            </a:solidFill>
            <a:prstDash val="solid"/>
            <a:round/>
            <a:headEnd len="med" w="med" type="none"/>
            <a:tailEnd len="med" w="med" type="triangle"/>
          </a:ln>
        </p:spPr>
      </p:cxnSp>
      <p:sp>
        <p:nvSpPr>
          <p:cNvPr id="739" name="Google Shape;739;p60"/>
          <p:cNvSpPr/>
          <p:nvPr/>
        </p:nvSpPr>
        <p:spPr>
          <a:xfrm>
            <a:off x="3084063" y="1548838"/>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Returning to Customer</a:t>
            </a:r>
            <a:endParaRPr/>
          </a:p>
        </p:txBody>
      </p:sp>
      <p:cxnSp>
        <p:nvCxnSpPr>
          <p:cNvPr id="740" name="Google Shape;740;p60"/>
          <p:cNvCxnSpPr>
            <a:stCxn id="731" idx="1"/>
            <a:endCxn id="739" idx="2"/>
          </p:cNvCxnSpPr>
          <p:nvPr/>
        </p:nvCxnSpPr>
        <p:spPr>
          <a:xfrm rot="10800000">
            <a:off x="3712650" y="2063488"/>
            <a:ext cx="562200" cy="563100"/>
          </a:xfrm>
          <a:prstGeom prst="straightConnector1">
            <a:avLst/>
          </a:prstGeom>
          <a:noFill/>
          <a:ln cap="flat" cmpd="sng" w="28575">
            <a:solidFill>
              <a:srgbClr val="FF0000"/>
            </a:solidFill>
            <a:prstDash val="solid"/>
            <a:round/>
            <a:headEnd len="med" w="med" type="none"/>
            <a:tailEnd len="med" w="med" type="triangle"/>
          </a:ln>
        </p:spPr>
      </p:cxnSp>
      <p:cxnSp>
        <p:nvCxnSpPr>
          <p:cNvPr id="741" name="Google Shape;741;p60"/>
          <p:cNvCxnSpPr>
            <a:stCxn id="739" idx="0"/>
            <a:endCxn id="729" idx="1"/>
          </p:cNvCxnSpPr>
          <p:nvPr/>
        </p:nvCxnSpPr>
        <p:spPr>
          <a:xfrm flipH="1" rot="10800000">
            <a:off x="3712713" y="1340938"/>
            <a:ext cx="1752600" cy="207900"/>
          </a:xfrm>
          <a:prstGeom prst="straightConnector1">
            <a:avLst/>
          </a:prstGeom>
          <a:noFill/>
          <a:ln cap="flat" cmpd="sng" w="28575">
            <a:solidFill>
              <a:srgbClr val="FF0000"/>
            </a:solidFill>
            <a:prstDash val="solid"/>
            <a:round/>
            <a:headEnd len="med" w="med" type="none"/>
            <a:tailEnd len="med" w="med" type="triangle"/>
          </a:ln>
        </p:spPr>
      </p:cxnSp>
      <p:sp>
        <p:nvSpPr>
          <p:cNvPr id="742" name="Google Shape;742;p60"/>
          <p:cNvSpPr txBox="1"/>
          <p:nvPr/>
        </p:nvSpPr>
        <p:spPr>
          <a:xfrm>
            <a:off x="3456300" y="2086925"/>
            <a:ext cx="165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estimateResponse(False)</a:t>
            </a:r>
            <a:endParaRPr sz="1000"/>
          </a:p>
        </p:txBody>
      </p:sp>
      <p:sp>
        <p:nvSpPr>
          <p:cNvPr id="743" name="Google Shape;743;p60"/>
          <p:cNvSpPr txBox="1"/>
          <p:nvPr/>
        </p:nvSpPr>
        <p:spPr>
          <a:xfrm>
            <a:off x="3960375" y="1083475"/>
            <a:ext cx="12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[status==delivered]</a:t>
            </a:r>
            <a:endParaRPr/>
          </a:p>
        </p:txBody>
      </p:sp>
      <p:sp>
        <p:nvSpPr>
          <p:cNvPr id="744" name="Google Shape;744;p60"/>
          <p:cNvSpPr/>
          <p:nvPr/>
        </p:nvSpPr>
        <p:spPr>
          <a:xfrm>
            <a:off x="5465400" y="427442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Repair at Main HQ</a:t>
            </a:r>
            <a:endParaRPr/>
          </a:p>
        </p:txBody>
      </p:sp>
      <p:cxnSp>
        <p:nvCxnSpPr>
          <p:cNvPr id="745" name="Google Shape;745;p60"/>
          <p:cNvCxnSpPr>
            <a:stCxn id="732" idx="2"/>
            <a:endCxn id="744" idx="0"/>
          </p:cNvCxnSpPr>
          <p:nvPr/>
        </p:nvCxnSpPr>
        <p:spPr>
          <a:xfrm>
            <a:off x="6094050" y="3896725"/>
            <a:ext cx="0" cy="377700"/>
          </a:xfrm>
          <a:prstGeom prst="straightConnector1">
            <a:avLst/>
          </a:prstGeom>
          <a:noFill/>
          <a:ln cap="flat" cmpd="sng" w="19050">
            <a:solidFill>
              <a:schemeClr val="dk2"/>
            </a:solidFill>
            <a:prstDash val="solid"/>
            <a:round/>
            <a:headEnd len="med" w="med" type="none"/>
            <a:tailEnd len="med" w="med" type="triangle"/>
          </a:ln>
        </p:spPr>
      </p:cxnSp>
      <p:sp>
        <p:nvSpPr>
          <p:cNvPr id="746" name="Google Shape;746;p60"/>
          <p:cNvSpPr txBox="1"/>
          <p:nvPr/>
        </p:nvSpPr>
        <p:spPr>
          <a:xfrm>
            <a:off x="5322450" y="3916213"/>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transfer()</a:t>
            </a:r>
            <a:endParaRPr sz="1000"/>
          </a:p>
        </p:txBody>
      </p:sp>
      <p:sp>
        <p:nvSpPr>
          <p:cNvPr id="747" name="Google Shape;747;p60"/>
          <p:cNvSpPr/>
          <p:nvPr/>
        </p:nvSpPr>
        <p:spPr>
          <a:xfrm>
            <a:off x="7832400" y="37181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Component</a:t>
            </a:r>
            <a:endParaRPr/>
          </a:p>
        </p:txBody>
      </p:sp>
      <p:cxnSp>
        <p:nvCxnSpPr>
          <p:cNvPr id="748" name="Google Shape;748;p60"/>
          <p:cNvCxnSpPr>
            <a:stCxn id="732" idx="3"/>
          </p:cNvCxnSpPr>
          <p:nvPr/>
        </p:nvCxnSpPr>
        <p:spPr>
          <a:xfrm>
            <a:off x="6722700" y="3639475"/>
            <a:ext cx="1090800" cy="163800"/>
          </a:xfrm>
          <a:prstGeom prst="straightConnector1">
            <a:avLst/>
          </a:prstGeom>
          <a:noFill/>
          <a:ln cap="flat" cmpd="sng" w="19050">
            <a:solidFill>
              <a:schemeClr val="dk2"/>
            </a:solidFill>
            <a:prstDash val="solid"/>
            <a:round/>
            <a:headEnd len="med" w="med" type="none"/>
            <a:tailEnd len="med" w="med" type="triangle"/>
          </a:ln>
        </p:spPr>
      </p:cxnSp>
      <p:sp>
        <p:nvSpPr>
          <p:cNvPr id="749" name="Google Shape;749;p60"/>
          <p:cNvSpPr txBox="1"/>
          <p:nvPr/>
        </p:nvSpPr>
        <p:spPr>
          <a:xfrm>
            <a:off x="6884700" y="3382300"/>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750" name="Google Shape;750;p60"/>
          <p:cNvCxnSpPr/>
          <p:nvPr/>
        </p:nvCxnSpPr>
        <p:spPr>
          <a:xfrm rot="10800000">
            <a:off x="6727500" y="3784375"/>
            <a:ext cx="1095300" cy="142800"/>
          </a:xfrm>
          <a:prstGeom prst="straightConnector1">
            <a:avLst/>
          </a:prstGeom>
          <a:noFill/>
          <a:ln cap="flat" cmpd="sng" w="19050">
            <a:solidFill>
              <a:schemeClr val="dk2"/>
            </a:solidFill>
            <a:prstDash val="solid"/>
            <a:round/>
            <a:headEnd len="med" w="med" type="none"/>
            <a:tailEnd len="med" w="med" type="triangle"/>
          </a:ln>
        </p:spPr>
      </p:cxnSp>
      <p:sp>
        <p:nvSpPr>
          <p:cNvPr id="751" name="Google Shape;751;p60"/>
          <p:cNvSpPr txBox="1"/>
          <p:nvPr/>
        </p:nvSpPr>
        <p:spPr>
          <a:xfrm>
            <a:off x="6358500" y="3806075"/>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[status==repair_local]</a:t>
            </a:r>
            <a:endParaRPr sz="1000"/>
          </a:p>
        </p:txBody>
      </p:sp>
      <p:sp>
        <p:nvSpPr>
          <p:cNvPr id="752" name="Google Shape;752;p60"/>
          <p:cNvSpPr/>
          <p:nvPr/>
        </p:nvSpPr>
        <p:spPr>
          <a:xfrm>
            <a:off x="3346125" y="2098325"/>
            <a:ext cx="2114550" cy="1571625"/>
          </a:xfrm>
          <a:custGeom>
            <a:rect b="b" l="l" r="r" t="t"/>
            <a:pathLst>
              <a:path extrusionOk="0" h="62865" w="84582">
                <a:moveTo>
                  <a:pt x="84582" y="62865"/>
                </a:moveTo>
                <a:lnTo>
                  <a:pt x="0" y="44577"/>
                </a:lnTo>
                <a:lnTo>
                  <a:pt x="1905" y="0"/>
                </a:lnTo>
              </a:path>
            </a:pathLst>
          </a:custGeom>
          <a:noFill/>
          <a:ln cap="flat" cmpd="sng" w="19050">
            <a:solidFill>
              <a:schemeClr val="dk2"/>
            </a:solidFill>
            <a:prstDash val="solid"/>
            <a:round/>
            <a:headEnd len="med" w="med" type="none"/>
            <a:tailEnd len="med" w="med" type="triangle"/>
          </a:ln>
        </p:spPr>
      </p:sp>
      <p:sp>
        <p:nvSpPr>
          <p:cNvPr id="753" name="Google Shape;753;p60"/>
          <p:cNvSpPr txBox="1"/>
          <p:nvPr/>
        </p:nvSpPr>
        <p:spPr>
          <a:xfrm>
            <a:off x="4612800" y="3552025"/>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sp>
        <p:nvSpPr>
          <p:cNvPr id="754" name="Google Shape;754;p60"/>
          <p:cNvSpPr/>
          <p:nvPr/>
        </p:nvSpPr>
        <p:spPr>
          <a:xfrm>
            <a:off x="2984175" y="2136425"/>
            <a:ext cx="2457450" cy="2409825"/>
          </a:xfrm>
          <a:custGeom>
            <a:rect b="b" l="l" r="r" t="t"/>
            <a:pathLst>
              <a:path extrusionOk="0" h="96393" w="98298">
                <a:moveTo>
                  <a:pt x="98298" y="96393"/>
                </a:moveTo>
                <a:lnTo>
                  <a:pt x="0" y="57150"/>
                </a:lnTo>
                <a:lnTo>
                  <a:pt x="8382" y="0"/>
                </a:lnTo>
              </a:path>
            </a:pathLst>
          </a:custGeom>
          <a:noFill/>
          <a:ln cap="flat" cmpd="sng" w="19050">
            <a:solidFill>
              <a:schemeClr val="dk2"/>
            </a:solidFill>
            <a:prstDash val="solid"/>
            <a:round/>
            <a:headEnd len="med" w="med" type="none"/>
            <a:tailEnd len="med" w="med" type="triangle"/>
          </a:ln>
        </p:spPr>
      </p:sp>
      <p:sp>
        <p:nvSpPr>
          <p:cNvPr id="755" name="Google Shape;755;p60"/>
          <p:cNvSpPr txBox="1"/>
          <p:nvPr/>
        </p:nvSpPr>
        <p:spPr>
          <a:xfrm>
            <a:off x="4479600" y="4280425"/>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cxnSp>
        <p:nvCxnSpPr>
          <p:cNvPr id="756" name="Google Shape;756;p60"/>
          <p:cNvCxnSpPr>
            <a:stCxn id="744" idx="3"/>
          </p:cNvCxnSpPr>
          <p:nvPr/>
        </p:nvCxnSpPr>
        <p:spPr>
          <a:xfrm flipH="1" rot="10800000">
            <a:off x="6722700" y="4260475"/>
            <a:ext cx="1319400" cy="271200"/>
          </a:xfrm>
          <a:prstGeom prst="straightConnector1">
            <a:avLst/>
          </a:prstGeom>
          <a:noFill/>
          <a:ln cap="flat" cmpd="sng" w="19050">
            <a:solidFill>
              <a:schemeClr val="dk2"/>
            </a:solidFill>
            <a:prstDash val="solid"/>
            <a:round/>
            <a:headEnd len="med" w="med" type="none"/>
            <a:tailEnd len="med" w="med" type="triangle"/>
          </a:ln>
        </p:spPr>
      </p:cxnSp>
      <p:sp>
        <p:nvSpPr>
          <p:cNvPr id="757" name="Google Shape;757;p60"/>
          <p:cNvSpPr txBox="1"/>
          <p:nvPr/>
        </p:nvSpPr>
        <p:spPr>
          <a:xfrm>
            <a:off x="6746475" y="4107988"/>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758" name="Google Shape;758;p60"/>
          <p:cNvCxnSpPr>
            <a:stCxn id="747" idx="2"/>
          </p:cNvCxnSpPr>
          <p:nvPr/>
        </p:nvCxnSpPr>
        <p:spPr>
          <a:xfrm flipH="1">
            <a:off x="6765750" y="4232675"/>
            <a:ext cx="1695300" cy="485100"/>
          </a:xfrm>
          <a:prstGeom prst="straightConnector1">
            <a:avLst/>
          </a:prstGeom>
          <a:noFill/>
          <a:ln cap="flat" cmpd="sng" w="19050">
            <a:solidFill>
              <a:schemeClr val="dk2"/>
            </a:solidFill>
            <a:prstDash val="solid"/>
            <a:round/>
            <a:headEnd len="med" w="med" type="none"/>
            <a:tailEnd len="med" w="med" type="triangle"/>
          </a:ln>
        </p:spPr>
      </p:cxnSp>
      <p:sp>
        <p:nvSpPr>
          <p:cNvPr id="759" name="Google Shape;759;p60"/>
          <p:cNvSpPr txBox="1"/>
          <p:nvPr/>
        </p:nvSpPr>
        <p:spPr>
          <a:xfrm>
            <a:off x="7384800" y="4446700"/>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[status==repair_main]</a:t>
            </a:r>
            <a:endParaRPr sz="1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765" name="Google Shape;765;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For this model, derive test suites that achieve state and transition coverage.</a:t>
            </a:r>
            <a:endParaRPr sz="2400"/>
          </a:p>
        </p:txBody>
      </p:sp>
      <p:pic>
        <p:nvPicPr>
          <p:cNvPr descr="model-top.png" id="766" name="Google Shape;766;p61"/>
          <p:cNvPicPr preferRelativeResize="0"/>
          <p:nvPr/>
        </p:nvPicPr>
        <p:blipFill>
          <a:blip r:embed="rId3">
            <a:alphaModFix/>
          </a:blip>
          <a:stretch>
            <a:fillRect/>
          </a:stretch>
        </p:blipFill>
        <p:spPr>
          <a:xfrm>
            <a:off x="5866250" y="1867300"/>
            <a:ext cx="2820562" cy="1833187"/>
          </a:xfrm>
          <a:prstGeom prst="rect">
            <a:avLst/>
          </a:prstGeom>
          <a:noFill/>
          <a:ln>
            <a:noFill/>
          </a:ln>
        </p:spPr>
      </p:pic>
      <p:pic>
        <p:nvPicPr>
          <p:cNvPr descr="model.png" id="767" name="Google Shape;767;p61"/>
          <p:cNvPicPr preferRelativeResize="0"/>
          <p:nvPr/>
        </p:nvPicPr>
        <p:blipFill>
          <a:blip r:embed="rId4">
            <a:alphaModFix/>
          </a:blip>
          <a:stretch>
            <a:fillRect/>
          </a:stretch>
        </p:blipFill>
        <p:spPr>
          <a:xfrm>
            <a:off x="468900" y="2742681"/>
            <a:ext cx="5252979" cy="1949014"/>
          </a:xfrm>
          <a:prstGeom prst="rect">
            <a:avLst/>
          </a:prstGeom>
          <a:noFill/>
          <a:ln cap="flat" cmpd="sng" w="38100">
            <a:solidFill>
              <a:srgbClr val="000000"/>
            </a:solidFill>
            <a:prstDash val="solid"/>
            <a:round/>
            <a:headEnd len="sm" w="sm" type="none"/>
            <a:tailEnd len="sm" w="sm" type="none"/>
          </a:ln>
        </p:spPr>
      </p:pic>
      <p:sp>
        <p:nvSpPr>
          <p:cNvPr id="768" name="Google Shape;768;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Getting Started</a:t>
            </a:r>
            <a:endParaRPr/>
          </a:p>
        </p:txBody>
      </p:sp>
      <p:sp>
        <p:nvSpPr>
          <p:cNvPr id="774" name="Google Shape;774;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For this model, derive test suites that achieve state and transition coverage.</a:t>
            </a:r>
            <a:endParaRPr sz="2400"/>
          </a:p>
        </p:txBody>
      </p:sp>
      <p:pic>
        <p:nvPicPr>
          <p:cNvPr descr="model.png" id="775" name="Google Shape;775;p62"/>
          <p:cNvPicPr preferRelativeResize="0"/>
          <p:nvPr/>
        </p:nvPicPr>
        <p:blipFill>
          <a:blip r:embed="rId3">
            <a:alphaModFix/>
          </a:blip>
          <a:stretch>
            <a:fillRect/>
          </a:stretch>
        </p:blipFill>
        <p:spPr>
          <a:xfrm>
            <a:off x="468900" y="2431656"/>
            <a:ext cx="5252979" cy="1949014"/>
          </a:xfrm>
          <a:prstGeom prst="rect">
            <a:avLst/>
          </a:prstGeom>
          <a:noFill/>
          <a:ln cap="flat" cmpd="sng" w="38100">
            <a:solidFill>
              <a:srgbClr val="000000"/>
            </a:solidFill>
            <a:prstDash val="solid"/>
            <a:round/>
            <a:headEnd len="sm" w="sm" type="none"/>
            <a:tailEnd len="sm" w="sm" type="none"/>
          </a:ln>
        </p:spPr>
      </p:pic>
      <p:sp>
        <p:nvSpPr>
          <p:cNvPr id="776" name="Google Shape;776;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77" name="Google Shape;777;p62"/>
          <p:cNvSpPr txBox="1"/>
          <p:nvPr/>
        </p:nvSpPr>
        <p:spPr>
          <a:xfrm>
            <a:off x="5861225" y="2208900"/>
            <a:ext cx="274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a:t>Input: [sense (bool), time (int)]</a:t>
            </a:r>
            <a:endParaRPr b="1"/>
          </a:p>
          <a:p>
            <a:pPr indent="0" lvl="0" marL="0" rtl="0" algn="l">
              <a:spcBef>
                <a:spcPts val="0"/>
              </a:spcBef>
              <a:spcAft>
                <a:spcPts val="0"/>
              </a:spcAft>
              <a:buNone/>
            </a:pPr>
            <a:r>
              <a:rPr lang="sv-SE"/>
              <a:t>[false, 1]</a:t>
            </a:r>
            <a:endParaRPr/>
          </a:p>
          <a:p>
            <a:pPr indent="0" lvl="0" marL="0" rtl="0" algn="l">
              <a:spcBef>
                <a:spcPts val="0"/>
              </a:spcBef>
              <a:spcAft>
                <a:spcPts val="0"/>
              </a:spcAft>
              <a:buNone/>
            </a:pPr>
            <a:r>
              <a:rPr lang="sv-SE"/>
              <a:t>[false, 61]</a:t>
            </a:r>
            <a:endParaRPr/>
          </a:p>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 - State</a:t>
            </a:r>
            <a:endParaRPr/>
          </a:p>
        </p:txBody>
      </p:sp>
      <p:sp>
        <p:nvSpPr>
          <p:cNvPr id="783" name="Google Shape;783;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For this model, derive test suites that achieve state and transition coverage.</a:t>
            </a:r>
            <a:endParaRPr sz="2400"/>
          </a:p>
        </p:txBody>
      </p:sp>
      <p:pic>
        <p:nvPicPr>
          <p:cNvPr descr="model.png" id="784" name="Google Shape;784;p63"/>
          <p:cNvPicPr preferRelativeResize="0"/>
          <p:nvPr/>
        </p:nvPicPr>
        <p:blipFill>
          <a:blip r:embed="rId3">
            <a:alphaModFix/>
          </a:blip>
          <a:stretch>
            <a:fillRect/>
          </a:stretch>
        </p:blipFill>
        <p:spPr>
          <a:xfrm>
            <a:off x="468900" y="2431656"/>
            <a:ext cx="5252979" cy="1949014"/>
          </a:xfrm>
          <a:prstGeom prst="rect">
            <a:avLst/>
          </a:prstGeom>
          <a:noFill/>
          <a:ln cap="flat" cmpd="sng" w="38100">
            <a:solidFill>
              <a:srgbClr val="000000"/>
            </a:solidFill>
            <a:prstDash val="solid"/>
            <a:round/>
            <a:headEnd len="sm" w="sm" type="none"/>
            <a:tailEnd len="sm" w="sm" type="none"/>
          </a:ln>
        </p:spPr>
      </p:pic>
      <p:sp>
        <p:nvSpPr>
          <p:cNvPr id="785" name="Google Shape;785;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4" name="Google Shape;114;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Flow Diagrams</a:t>
            </a:r>
            <a:endParaRPr/>
          </a:p>
        </p:txBody>
      </p:sp>
      <p:sp>
        <p:nvSpPr>
          <p:cNvPr id="115" name="Google Shape;115;p19"/>
          <p:cNvSpPr txBox="1"/>
          <p:nvPr>
            <p:ph idx="1" type="body"/>
          </p:nvPr>
        </p:nvSpPr>
        <p:spPr>
          <a:xfrm>
            <a:off x="468900" y="1699525"/>
            <a:ext cx="4195500" cy="3063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Model of how control flows </a:t>
            </a:r>
            <a:r>
              <a:rPr lang="sv-SE" sz="2200"/>
              <a:t>between</a:t>
            </a:r>
            <a:r>
              <a:rPr lang="sv-SE" sz="2200"/>
              <a:t> basic blocks.</a:t>
            </a:r>
            <a:endParaRPr sz="2200"/>
          </a:p>
          <a:p>
            <a:pPr indent="-342900" lvl="1" marL="914400" rtl="0" algn="l">
              <a:spcBef>
                <a:spcPts val="500"/>
              </a:spcBef>
              <a:spcAft>
                <a:spcPts val="0"/>
              </a:spcAft>
              <a:buSzPts val="1800"/>
              <a:buChar char="•"/>
            </a:pPr>
            <a:r>
              <a:rPr lang="sv-SE" sz="1800"/>
              <a:t>Enables analyses and test creation centered around control flow.</a:t>
            </a:r>
            <a:endParaRPr sz="1800"/>
          </a:p>
          <a:p>
            <a:pPr indent="-368300" lvl="0" marL="457200" rtl="0" algn="l">
              <a:spcBef>
                <a:spcPts val="1000"/>
              </a:spcBef>
              <a:spcAft>
                <a:spcPts val="0"/>
              </a:spcAft>
              <a:buClr>
                <a:schemeClr val="accent3"/>
              </a:buClr>
              <a:buSzPts val="2200"/>
              <a:buChar char="•"/>
            </a:pPr>
            <a:r>
              <a:rPr b="1" i="1" lang="sv-SE" sz="2200">
                <a:solidFill>
                  <a:schemeClr val="accent3"/>
                </a:solidFill>
              </a:rPr>
              <a:t>Omits all </a:t>
            </a:r>
            <a:r>
              <a:rPr b="1" i="1" lang="sv-SE" sz="2200">
                <a:solidFill>
                  <a:schemeClr val="accent3"/>
                </a:solidFill>
              </a:rPr>
              <a:t>other information about the program.</a:t>
            </a:r>
            <a:endParaRPr b="1" i="1" sz="2200">
              <a:solidFill>
                <a:schemeClr val="accent3"/>
              </a:solidFill>
            </a:endParaRPr>
          </a:p>
        </p:txBody>
      </p:sp>
      <p:sp>
        <p:nvSpPr>
          <p:cNvPr id="116" name="Google Shape;116;p19"/>
          <p:cNvSpPr/>
          <p:nvPr/>
        </p:nvSpPr>
        <p:spPr>
          <a:xfrm>
            <a:off x="5461525" y="2837681"/>
            <a:ext cx="1250700" cy="5469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t>
            </a:r>
            <a:endParaRPr/>
          </a:p>
        </p:txBody>
      </p:sp>
      <p:sp>
        <p:nvSpPr>
          <p:cNvPr id="117" name="Google Shape;117;p19"/>
          <p:cNvSpPr/>
          <p:nvPr/>
        </p:nvSpPr>
        <p:spPr>
          <a:xfrm>
            <a:off x="7741075" y="2640488"/>
            <a:ext cx="1250700" cy="5469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t>
            </a:r>
            <a:endParaRPr/>
          </a:p>
        </p:txBody>
      </p:sp>
      <p:cxnSp>
        <p:nvCxnSpPr>
          <p:cNvPr id="118" name="Google Shape;118;p19"/>
          <p:cNvCxnSpPr>
            <a:endCxn id="117" idx="0"/>
          </p:cNvCxnSpPr>
          <p:nvPr/>
        </p:nvCxnSpPr>
        <p:spPr>
          <a:xfrm>
            <a:off x="7397125" y="2194388"/>
            <a:ext cx="969300" cy="446100"/>
          </a:xfrm>
          <a:prstGeom prst="straightConnector1">
            <a:avLst/>
          </a:prstGeom>
          <a:noFill/>
          <a:ln cap="flat" cmpd="sng" w="9525">
            <a:solidFill>
              <a:srgbClr val="6F828C"/>
            </a:solidFill>
            <a:prstDash val="solid"/>
            <a:round/>
            <a:headEnd len="med" w="med" type="none"/>
            <a:tailEnd len="med" w="med" type="triangle"/>
          </a:ln>
        </p:spPr>
      </p:cxnSp>
      <p:sp>
        <p:nvSpPr>
          <p:cNvPr id="119" name="Google Shape;119;p19"/>
          <p:cNvSpPr/>
          <p:nvPr/>
        </p:nvSpPr>
        <p:spPr>
          <a:xfrm>
            <a:off x="6437275" y="1601288"/>
            <a:ext cx="1303800" cy="756000"/>
          </a:xfrm>
          <a:prstGeom prst="diamond">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1&lt;x</a:t>
            </a:r>
            <a:endParaRPr/>
          </a:p>
        </p:txBody>
      </p:sp>
      <p:cxnSp>
        <p:nvCxnSpPr>
          <p:cNvPr id="120" name="Google Shape;120;p19"/>
          <p:cNvCxnSpPr>
            <a:endCxn id="116" idx="0"/>
          </p:cNvCxnSpPr>
          <p:nvPr/>
        </p:nvCxnSpPr>
        <p:spPr>
          <a:xfrm flipH="1">
            <a:off x="6086875" y="2169881"/>
            <a:ext cx="696600" cy="667800"/>
          </a:xfrm>
          <a:prstGeom prst="straightConnector1">
            <a:avLst/>
          </a:prstGeom>
          <a:noFill/>
          <a:ln cap="flat" cmpd="sng" w="9525">
            <a:solidFill>
              <a:srgbClr val="6F828C"/>
            </a:solidFill>
            <a:prstDash val="solid"/>
            <a:round/>
            <a:headEnd len="med" w="med" type="none"/>
            <a:tailEnd len="med" w="med" type="triangle"/>
          </a:ln>
        </p:spPr>
      </p:cxnSp>
      <p:sp>
        <p:nvSpPr>
          <p:cNvPr id="121" name="Google Shape;121;p19"/>
          <p:cNvSpPr txBox="1"/>
          <p:nvPr/>
        </p:nvSpPr>
        <p:spPr>
          <a:xfrm>
            <a:off x="6038525" y="217809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122" name="Google Shape;122;p19"/>
          <p:cNvSpPr txBox="1"/>
          <p:nvPr/>
        </p:nvSpPr>
        <p:spPr>
          <a:xfrm>
            <a:off x="7889000" y="217809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123" name="Google Shape;123;p19"/>
          <p:cNvCxnSpPr>
            <a:endCxn id="119" idx="0"/>
          </p:cNvCxnSpPr>
          <p:nvPr/>
        </p:nvCxnSpPr>
        <p:spPr>
          <a:xfrm flipH="1">
            <a:off x="7089175" y="1282388"/>
            <a:ext cx="12000" cy="318900"/>
          </a:xfrm>
          <a:prstGeom prst="straightConnector1">
            <a:avLst/>
          </a:prstGeom>
          <a:noFill/>
          <a:ln cap="flat" cmpd="sng" w="9525">
            <a:solidFill>
              <a:srgbClr val="6F828C"/>
            </a:solidFill>
            <a:prstDash val="solid"/>
            <a:round/>
            <a:headEnd len="med" w="med" type="none"/>
            <a:tailEnd len="med" w="med" type="triangle"/>
          </a:ln>
        </p:spPr>
      </p:cxnSp>
      <p:sp>
        <p:nvSpPr>
          <p:cNvPr id="124" name="Google Shape;124;p19"/>
          <p:cNvSpPr/>
          <p:nvPr/>
        </p:nvSpPr>
        <p:spPr>
          <a:xfrm>
            <a:off x="4836050" y="1967288"/>
            <a:ext cx="1601216" cy="1732372"/>
          </a:xfrm>
          <a:custGeom>
            <a:rect b="b" l="l" r="r" t="t"/>
            <a:pathLst>
              <a:path extrusionOk="0" h="124452" w="84575">
                <a:moveTo>
                  <a:pt x="44698" y="107362"/>
                </a:moveTo>
                <a:lnTo>
                  <a:pt x="44698" y="124452"/>
                </a:lnTo>
                <a:lnTo>
                  <a:pt x="1753" y="124014"/>
                </a:lnTo>
                <a:lnTo>
                  <a:pt x="0" y="0"/>
                </a:lnTo>
                <a:lnTo>
                  <a:pt x="84575" y="0"/>
                </a:lnTo>
              </a:path>
            </a:pathLst>
          </a:custGeom>
          <a:noFill/>
          <a:ln cap="flat" cmpd="sng" w="9525">
            <a:solidFill>
              <a:srgbClr val="6F828C"/>
            </a:solidFill>
            <a:prstDash val="solid"/>
            <a:round/>
            <a:headEnd len="med" w="med" type="none"/>
            <a:tailEnd len="med" w="med" type="triangle"/>
          </a:ln>
        </p:spPr>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 - State</a:t>
            </a:r>
            <a:endParaRPr/>
          </a:p>
        </p:txBody>
      </p:sp>
      <p:sp>
        <p:nvSpPr>
          <p:cNvPr id="791" name="Google Shape;791;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2400"/>
              <a:t>Input:</a:t>
            </a:r>
            <a:endParaRPr b="1" sz="2400"/>
          </a:p>
          <a:p>
            <a:pPr indent="0" lvl="0" marL="0" marR="0" rtl="0" algn="l">
              <a:lnSpc>
                <a:spcPct val="100000"/>
              </a:lnSpc>
              <a:spcBef>
                <a:spcPts val="600"/>
              </a:spcBef>
              <a:spcAft>
                <a:spcPts val="0"/>
              </a:spcAft>
              <a:buNone/>
            </a:pPr>
            <a:r>
              <a:rPr lang="sv-SE" sz="2400"/>
              <a:t>[true,1], [false,2], [false, 65] </a:t>
            </a:r>
            <a:endParaRPr sz="2400"/>
          </a:p>
        </p:txBody>
      </p:sp>
      <p:pic>
        <p:nvPicPr>
          <p:cNvPr descr="model-top.png" id="792" name="Google Shape;792;p64"/>
          <p:cNvPicPr preferRelativeResize="0"/>
          <p:nvPr/>
        </p:nvPicPr>
        <p:blipFill>
          <a:blip r:embed="rId3">
            <a:alphaModFix/>
          </a:blip>
          <a:stretch>
            <a:fillRect/>
          </a:stretch>
        </p:blipFill>
        <p:spPr>
          <a:xfrm>
            <a:off x="4779850" y="1200150"/>
            <a:ext cx="2820562" cy="1833187"/>
          </a:xfrm>
          <a:prstGeom prst="rect">
            <a:avLst/>
          </a:prstGeom>
          <a:noFill/>
          <a:ln>
            <a:noFill/>
          </a:ln>
        </p:spPr>
      </p:pic>
      <p:pic>
        <p:nvPicPr>
          <p:cNvPr descr="model.png" id="793" name="Google Shape;793;p64"/>
          <p:cNvPicPr preferRelativeResize="0"/>
          <p:nvPr/>
        </p:nvPicPr>
        <p:blipFill>
          <a:blip r:embed="rId4">
            <a:alphaModFix/>
          </a:blip>
          <a:stretch>
            <a:fillRect/>
          </a:stretch>
        </p:blipFill>
        <p:spPr>
          <a:xfrm>
            <a:off x="805650" y="2710406"/>
            <a:ext cx="5252979" cy="1949014"/>
          </a:xfrm>
          <a:prstGeom prst="rect">
            <a:avLst/>
          </a:prstGeom>
          <a:noFill/>
          <a:ln cap="flat" cmpd="sng" w="38100">
            <a:solidFill>
              <a:srgbClr val="000000"/>
            </a:solidFill>
            <a:prstDash val="solid"/>
            <a:round/>
            <a:headEnd len="sm" w="sm" type="none"/>
            <a:tailEnd len="sm" w="sm" type="none"/>
          </a:ln>
        </p:spPr>
      </p:pic>
      <p:cxnSp>
        <p:nvCxnSpPr>
          <p:cNvPr id="794" name="Google Shape;794;p64"/>
          <p:cNvCxnSpPr/>
          <p:nvPr/>
        </p:nvCxnSpPr>
        <p:spPr>
          <a:xfrm>
            <a:off x="1754375" y="3658256"/>
            <a:ext cx="1674600" cy="538200"/>
          </a:xfrm>
          <a:prstGeom prst="straightConnector1">
            <a:avLst/>
          </a:prstGeom>
          <a:noFill/>
          <a:ln cap="flat" cmpd="sng" w="19050">
            <a:solidFill>
              <a:srgbClr val="FF0000"/>
            </a:solidFill>
            <a:prstDash val="solid"/>
            <a:round/>
            <a:headEnd len="med" w="med" type="none"/>
            <a:tailEnd len="med" w="med" type="triangle"/>
          </a:ln>
        </p:spPr>
      </p:cxnSp>
      <p:cxnSp>
        <p:nvCxnSpPr>
          <p:cNvPr id="795" name="Google Shape;795;p64"/>
          <p:cNvCxnSpPr/>
          <p:nvPr/>
        </p:nvCxnSpPr>
        <p:spPr>
          <a:xfrm flipH="1" rot="10800000">
            <a:off x="3628350" y="2970488"/>
            <a:ext cx="106200" cy="1146300"/>
          </a:xfrm>
          <a:prstGeom prst="straightConnector1">
            <a:avLst/>
          </a:prstGeom>
          <a:noFill/>
          <a:ln cap="flat" cmpd="sng" w="19050">
            <a:solidFill>
              <a:srgbClr val="FF0000"/>
            </a:solidFill>
            <a:prstDash val="solid"/>
            <a:round/>
            <a:headEnd len="med" w="med" type="none"/>
            <a:tailEnd len="med" w="med" type="triangle"/>
          </a:ln>
        </p:spPr>
      </p:cxnSp>
      <p:cxnSp>
        <p:nvCxnSpPr>
          <p:cNvPr id="796" name="Google Shape;796;p64"/>
          <p:cNvCxnSpPr/>
          <p:nvPr/>
        </p:nvCxnSpPr>
        <p:spPr>
          <a:xfrm>
            <a:off x="4013800" y="3040256"/>
            <a:ext cx="2644800" cy="767400"/>
          </a:xfrm>
          <a:prstGeom prst="straightConnector1">
            <a:avLst/>
          </a:prstGeom>
          <a:noFill/>
          <a:ln cap="flat" cmpd="sng" w="19050">
            <a:solidFill>
              <a:srgbClr val="FF0000"/>
            </a:solidFill>
            <a:prstDash val="solid"/>
            <a:round/>
            <a:headEnd len="med" w="med" type="none"/>
            <a:tailEnd len="med" w="med" type="triangle"/>
          </a:ln>
        </p:spPr>
      </p:cxnSp>
      <p:sp>
        <p:nvSpPr>
          <p:cNvPr id="797" name="Google Shape;797;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1"/>
                                        <p:tgtEl>
                                          <p:spTgt spid="7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1"/>
                                        <p:tgtEl>
                                          <p:spTgt spid="7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1"/>
                                        <p:tgtEl>
                                          <p:spTgt spid="7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 - Transition</a:t>
            </a:r>
            <a:endParaRPr/>
          </a:p>
        </p:txBody>
      </p:sp>
      <p:sp>
        <p:nvSpPr>
          <p:cNvPr id="803" name="Google Shape;803;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For this model, derive test suites that achieve state and transition coverage.</a:t>
            </a:r>
            <a:endParaRPr sz="2400"/>
          </a:p>
        </p:txBody>
      </p:sp>
      <p:pic>
        <p:nvPicPr>
          <p:cNvPr descr="model.png" id="804" name="Google Shape;804;p65"/>
          <p:cNvPicPr preferRelativeResize="0"/>
          <p:nvPr/>
        </p:nvPicPr>
        <p:blipFill>
          <a:blip r:embed="rId3">
            <a:alphaModFix/>
          </a:blip>
          <a:stretch>
            <a:fillRect/>
          </a:stretch>
        </p:blipFill>
        <p:spPr>
          <a:xfrm>
            <a:off x="468900" y="2431656"/>
            <a:ext cx="5252979" cy="1949014"/>
          </a:xfrm>
          <a:prstGeom prst="rect">
            <a:avLst/>
          </a:prstGeom>
          <a:noFill/>
          <a:ln cap="flat" cmpd="sng" w="38100">
            <a:solidFill>
              <a:srgbClr val="000000"/>
            </a:solidFill>
            <a:prstDash val="solid"/>
            <a:round/>
            <a:headEnd len="sm" w="sm" type="none"/>
            <a:tailEnd len="sm" w="sm" type="none"/>
          </a:ln>
        </p:spPr>
      </p:pic>
      <p:sp>
        <p:nvSpPr>
          <p:cNvPr id="805" name="Google Shape;805;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 - Transition</a:t>
            </a:r>
            <a:endParaRPr/>
          </a:p>
        </p:txBody>
      </p:sp>
      <p:sp>
        <p:nvSpPr>
          <p:cNvPr id="811" name="Google Shape;811;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800"/>
              <a:t>Input:</a:t>
            </a:r>
            <a:r>
              <a:rPr lang="sv-SE" sz="1800"/>
              <a:t> </a:t>
            </a:r>
            <a:endParaRPr sz="1800"/>
          </a:p>
          <a:p>
            <a:pPr indent="-342900" lvl="0" marL="457200" marR="0" rtl="0" algn="l">
              <a:lnSpc>
                <a:spcPct val="100000"/>
              </a:lnSpc>
              <a:spcBef>
                <a:spcPts val="600"/>
              </a:spcBef>
              <a:spcAft>
                <a:spcPts val="0"/>
              </a:spcAft>
              <a:buSzPts val="1800"/>
              <a:buAutoNum type="arabicPeriod"/>
            </a:pPr>
            <a:r>
              <a:rPr lang="sv-SE" sz="1800"/>
              <a:t>[true,1], [false,2], [false, 65], [true, 66], [false, 77], [true, 78], [false, 79], [false, 140], [false, 141]</a:t>
            </a:r>
            <a:endParaRPr sz="1800"/>
          </a:p>
          <a:p>
            <a:pPr indent="-342900" lvl="0" marL="457200" marR="0" rtl="0" algn="l">
              <a:lnSpc>
                <a:spcPct val="100000"/>
              </a:lnSpc>
              <a:spcBef>
                <a:spcPts val="0"/>
              </a:spcBef>
              <a:spcAft>
                <a:spcPts val="0"/>
              </a:spcAft>
              <a:buSzPts val="1800"/>
              <a:buAutoNum type="arabicPeriod"/>
            </a:pPr>
            <a:r>
              <a:rPr lang="sv-SE" sz="1800"/>
              <a:t>[false, 1]</a:t>
            </a:r>
            <a:endParaRPr sz="1800"/>
          </a:p>
        </p:txBody>
      </p:sp>
      <p:pic>
        <p:nvPicPr>
          <p:cNvPr descr="model.png" id="812" name="Google Shape;812;p66"/>
          <p:cNvPicPr preferRelativeResize="0"/>
          <p:nvPr/>
        </p:nvPicPr>
        <p:blipFill>
          <a:blip r:embed="rId3">
            <a:alphaModFix/>
          </a:blip>
          <a:stretch>
            <a:fillRect/>
          </a:stretch>
        </p:blipFill>
        <p:spPr>
          <a:xfrm>
            <a:off x="805650" y="2710406"/>
            <a:ext cx="5252979" cy="1949014"/>
          </a:xfrm>
          <a:prstGeom prst="rect">
            <a:avLst/>
          </a:prstGeom>
          <a:noFill/>
          <a:ln cap="flat" cmpd="sng" w="38100">
            <a:solidFill>
              <a:srgbClr val="000000"/>
            </a:solidFill>
            <a:prstDash val="solid"/>
            <a:round/>
            <a:headEnd len="sm" w="sm" type="none"/>
            <a:tailEnd len="sm" w="sm" type="none"/>
          </a:ln>
        </p:spPr>
      </p:pic>
      <p:cxnSp>
        <p:nvCxnSpPr>
          <p:cNvPr id="813" name="Google Shape;813;p66"/>
          <p:cNvCxnSpPr/>
          <p:nvPr/>
        </p:nvCxnSpPr>
        <p:spPr>
          <a:xfrm>
            <a:off x="1754375" y="3658256"/>
            <a:ext cx="1674600" cy="538200"/>
          </a:xfrm>
          <a:prstGeom prst="straightConnector1">
            <a:avLst/>
          </a:prstGeom>
          <a:noFill/>
          <a:ln cap="flat" cmpd="sng" w="19050">
            <a:solidFill>
              <a:srgbClr val="FF0000"/>
            </a:solidFill>
            <a:prstDash val="solid"/>
            <a:round/>
            <a:headEnd len="med" w="med" type="none"/>
            <a:tailEnd len="med" w="med" type="triangle"/>
          </a:ln>
        </p:spPr>
      </p:cxnSp>
      <p:cxnSp>
        <p:nvCxnSpPr>
          <p:cNvPr id="814" name="Google Shape;814;p66"/>
          <p:cNvCxnSpPr/>
          <p:nvPr/>
        </p:nvCxnSpPr>
        <p:spPr>
          <a:xfrm flipH="1" rot="10800000">
            <a:off x="3628350" y="2970488"/>
            <a:ext cx="106200" cy="1146300"/>
          </a:xfrm>
          <a:prstGeom prst="straightConnector1">
            <a:avLst/>
          </a:prstGeom>
          <a:noFill/>
          <a:ln cap="flat" cmpd="sng" w="19050">
            <a:solidFill>
              <a:srgbClr val="FF0000"/>
            </a:solidFill>
            <a:prstDash val="solid"/>
            <a:round/>
            <a:headEnd len="med" w="med" type="none"/>
            <a:tailEnd len="med" w="med" type="triangle"/>
          </a:ln>
        </p:spPr>
      </p:cxnSp>
      <p:cxnSp>
        <p:nvCxnSpPr>
          <p:cNvPr id="815" name="Google Shape;815;p66"/>
          <p:cNvCxnSpPr/>
          <p:nvPr/>
        </p:nvCxnSpPr>
        <p:spPr>
          <a:xfrm>
            <a:off x="4013800" y="3040256"/>
            <a:ext cx="2644800" cy="767400"/>
          </a:xfrm>
          <a:prstGeom prst="straightConnector1">
            <a:avLst/>
          </a:prstGeom>
          <a:noFill/>
          <a:ln cap="flat" cmpd="sng" w="19050">
            <a:solidFill>
              <a:srgbClr val="FF0000"/>
            </a:solidFill>
            <a:prstDash val="solid"/>
            <a:round/>
            <a:headEnd len="med" w="med" type="none"/>
            <a:tailEnd len="med" w="med" type="triangle"/>
          </a:ln>
        </p:spPr>
      </p:cxnSp>
      <p:cxnSp>
        <p:nvCxnSpPr>
          <p:cNvPr id="816" name="Google Shape;816;p66"/>
          <p:cNvCxnSpPr/>
          <p:nvPr/>
        </p:nvCxnSpPr>
        <p:spPr>
          <a:xfrm flipH="1">
            <a:off x="4293025" y="4007138"/>
            <a:ext cx="2830800" cy="259200"/>
          </a:xfrm>
          <a:prstGeom prst="straightConnector1">
            <a:avLst/>
          </a:prstGeom>
          <a:noFill/>
          <a:ln cap="flat" cmpd="sng" w="19050">
            <a:solidFill>
              <a:srgbClr val="FF0000"/>
            </a:solidFill>
            <a:prstDash val="solid"/>
            <a:round/>
            <a:headEnd len="med" w="med" type="none"/>
            <a:tailEnd len="med" w="med" type="triangle"/>
          </a:ln>
        </p:spPr>
      </p:cxnSp>
      <p:cxnSp>
        <p:nvCxnSpPr>
          <p:cNvPr id="817" name="Google Shape;817;p66"/>
          <p:cNvCxnSpPr/>
          <p:nvPr/>
        </p:nvCxnSpPr>
        <p:spPr>
          <a:xfrm flipH="1" rot="10800000">
            <a:off x="3761275" y="3060244"/>
            <a:ext cx="119700" cy="976800"/>
          </a:xfrm>
          <a:prstGeom prst="straightConnector1">
            <a:avLst/>
          </a:prstGeom>
          <a:noFill/>
          <a:ln cap="flat" cmpd="sng" w="19050">
            <a:solidFill>
              <a:srgbClr val="FF0000"/>
            </a:solidFill>
            <a:prstDash val="solid"/>
            <a:round/>
            <a:headEnd len="med" w="med" type="none"/>
            <a:tailEnd len="med" w="med" type="triangle"/>
          </a:ln>
        </p:spPr>
      </p:cxnSp>
      <p:cxnSp>
        <p:nvCxnSpPr>
          <p:cNvPr id="818" name="Google Shape;818;p66"/>
          <p:cNvCxnSpPr/>
          <p:nvPr/>
        </p:nvCxnSpPr>
        <p:spPr>
          <a:xfrm flipH="1">
            <a:off x="4067100" y="3139931"/>
            <a:ext cx="66300" cy="897000"/>
          </a:xfrm>
          <a:prstGeom prst="straightConnector1">
            <a:avLst/>
          </a:prstGeom>
          <a:noFill/>
          <a:ln cap="flat" cmpd="sng" w="19050">
            <a:solidFill>
              <a:srgbClr val="FF0000"/>
            </a:solidFill>
            <a:prstDash val="solid"/>
            <a:round/>
            <a:headEnd len="med" w="med" type="none"/>
            <a:tailEnd len="med" w="med" type="triangle"/>
          </a:ln>
        </p:spPr>
      </p:cxnSp>
      <p:cxnSp>
        <p:nvCxnSpPr>
          <p:cNvPr id="819" name="Google Shape;819;p66"/>
          <p:cNvCxnSpPr/>
          <p:nvPr/>
        </p:nvCxnSpPr>
        <p:spPr>
          <a:xfrm flipH="1" rot="10800000">
            <a:off x="3548625" y="3030488"/>
            <a:ext cx="53100" cy="996600"/>
          </a:xfrm>
          <a:prstGeom prst="straightConnector1">
            <a:avLst/>
          </a:prstGeom>
          <a:noFill/>
          <a:ln cap="flat" cmpd="sng" w="19050">
            <a:solidFill>
              <a:srgbClr val="FF0000"/>
            </a:solidFill>
            <a:prstDash val="solid"/>
            <a:round/>
            <a:headEnd len="med" w="med" type="none"/>
            <a:tailEnd len="med" w="med" type="triangle"/>
          </a:ln>
        </p:spPr>
      </p:cxnSp>
      <p:cxnSp>
        <p:nvCxnSpPr>
          <p:cNvPr id="820" name="Google Shape;820;p66"/>
          <p:cNvCxnSpPr/>
          <p:nvPr/>
        </p:nvCxnSpPr>
        <p:spPr>
          <a:xfrm>
            <a:off x="4306175" y="2990400"/>
            <a:ext cx="2325900" cy="568200"/>
          </a:xfrm>
          <a:prstGeom prst="straightConnector1">
            <a:avLst/>
          </a:prstGeom>
          <a:noFill/>
          <a:ln cap="flat" cmpd="sng" w="19050">
            <a:solidFill>
              <a:srgbClr val="FF0000"/>
            </a:solidFill>
            <a:prstDash val="solid"/>
            <a:round/>
            <a:headEnd len="med" w="med" type="none"/>
            <a:tailEnd len="med" w="med" type="triangle"/>
          </a:ln>
        </p:spPr>
      </p:cxnSp>
      <p:cxnSp>
        <p:nvCxnSpPr>
          <p:cNvPr id="821" name="Google Shape;821;p66"/>
          <p:cNvCxnSpPr/>
          <p:nvPr/>
        </p:nvCxnSpPr>
        <p:spPr>
          <a:xfrm rot="10800000">
            <a:off x="4306300" y="2910675"/>
            <a:ext cx="2565000" cy="618000"/>
          </a:xfrm>
          <a:prstGeom prst="straightConnector1">
            <a:avLst/>
          </a:prstGeom>
          <a:noFill/>
          <a:ln cap="flat" cmpd="sng" w="19050">
            <a:solidFill>
              <a:srgbClr val="FF0000"/>
            </a:solidFill>
            <a:prstDash val="solid"/>
            <a:round/>
            <a:headEnd len="med" w="med" type="none"/>
            <a:tailEnd len="med" w="med" type="triangle"/>
          </a:ln>
        </p:spPr>
      </p:cxnSp>
      <p:cxnSp>
        <p:nvCxnSpPr>
          <p:cNvPr id="822" name="Google Shape;822;p66"/>
          <p:cNvCxnSpPr/>
          <p:nvPr/>
        </p:nvCxnSpPr>
        <p:spPr>
          <a:xfrm flipH="1" rot="10800000">
            <a:off x="1860700" y="2910619"/>
            <a:ext cx="1820700" cy="388800"/>
          </a:xfrm>
          <a:prstGeom prst="straightConnector1">
            <a:avLst/>
          </a:prstGeom>
          <a:noFill/>
          <a:ln cap="flat" cmpd="sng" w="19050">
            <a:solidFill>
              <a:srgbClr val="FF00FF"/>
            </a:solidFill>
            <a:prstDash val="solid"/>
            <a:round/>
            <a:headEnd len="med" w="med" type="none"/>
            <a:tailEnd len="med" w="med" type="triangle"/>
          </a:ln>
        </p:spPr>
      </p:cxnSp>
      <p:sp>
        <p:nvSpPr>
          <p:cNvPr id="823" name="Google Shape;823;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1"/>
                                        <p:tgtEl>
                                          <p:spTgt spid="8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1"/>
                                        <p:tgtEl>
                                          <p:spTgt spid="8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
                                        <p:tgtEl>
                                          <p:spTgt spid="8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
                                        <p:tgtEl>
                                          <p:spTgt spid="8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7"/>
                                        </p:tgtEl>
                                        <p:attrNameLst>
                                          <p:attrName>style.visibility</p:attrName>
                                        </p:attrNameLst>
                                      </p:cBhvr>
                                      <p:to>
                                        <p:strVal val="visible"/>
                                      </p:to>
                                    </p:set>
                                    <p:animEffect filter="fade" transition="in">
                                      <p:cBhvr>
                                        <p:cTn dur="1"/>
                                        <p:tgtEl>
                                          <p:spTgt spid="8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1"/>
                                        <p:tgtEl>
                                          <p:spTgt spid="8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
                                        <p:tgtEl>
                                          <p:spTgt spid="8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0"/>
                                        </p:tgtEl>
                                        <p:attrNameLst>
                                          <p:attrName>style.visibility</p:attrName>
                                        </p:attrNameLst>
                                      </p:cBhvr>
                                      <p:to>
                                        <p:strVal val="visible"/>
                                      </p:to>
                                    </p:set>
                                    <p:animEffect filter="fade" transition="in">
                                      <p:cBhvr>
                                        <p:cTn dur="1"/>
                                        <p:tgtEl>
                                          <p:spTgt spid="8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1"/>
                                        <p:tgtEl>
                                          <p:spTgt spid="8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1"/>
                                        <p:tgtEl>
                                          <p:spTgt spid="8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829" name="Google Shape;829;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odels can be used to systematically create tests.</a:t>
            </a:r>
            <a:endParaRPr/>
          </a:p>
          <a:p>
            <a:pPr indent="-368300" lvl="1" marL="914400" rtl="0" algn="l">
              <a:spcBef>
                <a:spcPts val="500"/>
              </a:spcBef>
              <a:spcAft>
                <a:spcPts val="0"/>
              </a:spcAft>
              <a:buSzPts val="2200"/>
              <a:buChar char="•"/>
            </a:pPr>
            <a:r>
              <a:rPr lang="sv-SE"/>
              <a:t>Exercises stateful behavior of a class or functionality.</a:t>
            </a:r>
            <a:endParaRPr/>
          </a:p>
          <a:p>
            <a:pPr indent="-368300" lvl="1" marL="914400" rtl="0" algn="l">
              <a:spcBef>
                <a:spcPts val="500"/>
              </a:spcBef>
              <a:spcAft>
                <a:spcPts val="0"/>
              </a:spcAft>
              <a:buSzPts val="2200"/>
              <a:buChar char="•"/>
            </a:pPr>
            <a:r>
              <a:rPr lang="sv-SE"/>
              <a:t>Maps well to requirements.</a:t>
            </a:r>
            <a:endParaRPr/>
          </a:p>
          <a:p>
            <a:pPr indent="-393700" lvl="0" marL="457200" rtl="0" algn="l">
              <a:lnSpc>
                <a:spcPct val="100000"/>
              </a:lnSpc>
              <a:spcBef>
                <a:spcPts val="0"/>
              </a:spcBef>
              <a:spcAft>
                <a:spcPts val="0"/>
              </a:spcAft>
              <a:buSzPts val="2600"/>
              <a:buChar char="•"/>
            </a:pPr>
            <a:r>
              <a:rPr lang="sv-SE"/>
              <a:t>State machines model expected behavior.</a:t>
            </a:r>
            <a:endParaRPr/>
          </a:p>
          <a:p>
            <a:pPr indent="-368300" lvl="1" marL="914400" rtl="0" algn="l">
              <a:lnSpc>
                <a:spcPct val="100000"/>
              </a:lnSpc>
              <a:spcBef>
                <a:spcPts val="0"/>
              </a:spcBef>
              <a:spcAft>
                <a:spcPts val="0"/>
              </a:spcAft>
              <a:buSzPts val="2200"/>
              <a:buChar char="•"/>
            </a:pPr>
            <a:r>
              <a:rPr lang="sv-SE"/>
              <a:t>Cover states, transitions, non-looping paths, loops.</a:t>
            </a:r>
            <a:endParaRPr/>
          </a:p>
          <a:p>
            <a:pPr indent="-368300" lvl="1" marL="914400" rtl="0" algn="l">
              <a:lnSpc>
                <a:spcPct val="100000"/>
              </a:lnSpc>
              <a:spcBef>
                <a:spcPts val="0"/>
              </a:spcBef>
              <a:spcAft>
                <a:spcPts val="0"/>
              </a:spcAft>
              <a:buSzPts val="2200"/>
              <a:buChar char="•"/>
            </a:pPr>
            <a:r>
              <a:rPr lang="sv-SE"/>
              <a:t>Can also verify properties over models as part of verification (next class).</a:t>
            </a:r>
            <a:endParaRPr/>
          </a:p>
        </p:txBody>
      </p:sp>
      <p:sp>
        <p:nvSpPr>
          <p:cNvPr id="830" name="Google Shape;830;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836" name="Google Shape;836;p6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837" name="Google Shape;837;p6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38" name="Google Shape;838;p68"/>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839" name="Google Shape;839;p68"/>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Finite State Verification</a:t>
            </a:r>
            <a:endParaRPr/>
          </a:p>
          <a:p>
            <a:pPr indent="0" lvl="0" marL="91440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3</a:t>
            </a:r>
            <a:endParaRPr/>
          </a:p>
          <a:p>
            <a:pPr indent="-368300" lvl="1" marL="914400" rtl="0" algn="l">
              <a:spcBef>
                <a:spcPts val="500"/>
              </a:spcBef>
              <a:spcAft>
                <a:spcPts val="0"/>
              </a:spcAft>
              <a:buSzPts val="2200"/>
              <a:buChar char="•"/>
            </a:pPr>
            <a:r>
              <a:rPr lang="sv-SE"/>
              <a:t>Due Sunday, March 10</a:t>
            </a:r>
            <a:endParaRPr/>
          </a:p>
          <a:p>
            <a:pPr indent="-368300" lvl="1" marL="914400" rtl="0" algn="l">
              <a:spcBef>
                <a:spcPts val="500"/>
              </a:spcBef>
              <a:spcAft>
                <a:spcPts val="0"/>
              </a:spcAft>
              <a:buSzPts val="2200"/>
              <a:buChar char="•"/>
            </a:pPr>
            <a:r>
              <a:rPr lang="sv-SE"/>
              <a:t>Questions?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31" name="Google Shape;131;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a:t>
            </a:r>
            <a:r>
              <a:rPr lang="sv-SE"/>
              <a:t> Flow Diagrams</a:t>
            </a:r>
            <a:endParaRPr/>
          </a:p>
        </p:txBody>
      </p:sp>
      <p:sp>
        <p:nvSpPr>
          <p:cNvPr id="132" name="Google Shape;132;p20"/>
          <p:cNvSpPr txBox="1"/>
          <p:nvPr>
            <p:ph idx="1" type="body"/>
          </p:nvPr>
        </p:nvSpPr>
        <p:spPr>
          <a:xfrm>
            <a:off x="134025" y="1282400"/>
            <a:ext cx="2710500" cy="32430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Model of how definitions and usages of variables are connected.</a:t>
            </a:r>
            <a:endParaRPr sz="1800"/>
          </a:p>
          <a:p>
            <a:pPr indent="-368300" lvl="0" marL="457200" rtl="0" algn="l">
              <a:spcBef>
                <a:spcPts val="1000"/>
              </a:spcBef>
              <a:spcAft>
                <a:spcPts val="0"/>
              </a:spcAft>
              <a:buClr>
                <a:schemeClr val="accent3"/>
              </a:buClr>
              <a:buSzPts val="2200"/>
              <a:buChar char="•"/>
            </a:pPr>
            <a:r>
              <a:rPr b="1" i="1" lang="sv-SE" sz="2200">
                <a:solidFill>
                  <a:schemeClr val="accent3"/>
                </a:solidFill>
              </a:rPr>
              <a:t>Omits all other information about the program.</a:t>
            </a:r>
            <a:endParaRPr b="1" i="1" sz="2200">
              <a:solidFill>
                <a:schemeClr val="accent3"/>
              </a:solidFill>
            </a:endParaRPr>
          </a:p>
        </p:txBody>
      </p:sp>
      <p:sp>
        <p:nvSpPr>
          <p:cNvPr id="133" name="Google Shape;133;p20"/>
          <p:cNvSpPr/>
          <p:nvPr/>
        </p:nvSpPr>
        <p:spPr>
          <a:xfrm>
            <a:off x="2844500" y="1538563"/>
            <a:ext cx="2011200" cy="2664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rgbClr val="FF0000"/>
                </a:solidFill>
                <a:latin typeface="Courier New"/>
                <a:ea typeface="Courier New"/>
                <a:cs typeface="Courier New"/>
                <a:sym typeface="Courier New"/>
              </a:rPr>
              <a:t>min = 1</a:t>
            </a:r>
            <a:r>
              <a:rPr lang="sv-SE">
                <a:solidFill>
                  <a:srgbClr val="4F4F4F"/>
                </a:solidFill>
                <a:latin typeface="Courier New"/>
                <a:ea typeface="Courier New"/>
                <a:cs typeface="Courier New"/>
                <a:sym typeface="Courier New"/>
              </a:rPr>
              <a:t>; max = N;</a:t>
            </a:r>
            <a:endParaRPr>
              <a:solidFill>
                <a:srgbClr val="4F4F4F"/>
              </a:solidFill>
              <a:latin typeface="Courier New"/>
              <a:ea typeface="Courier New"/>
              <a:cs typeface="Courier New"/>
              <a:sym typeface="Courier New"/>
            </a:endParaRPr>
          </a:p>
        </p:txBody>
      </p:sp>
      <p:sp>
        <p:nvSpPr>
          <p:cNvPr id="134" name="Google Shape;134;p20"/>
          <p:cNvSpPr/>
          <p:nvPr/>
        </p:nvSpPr>
        <p:spPr>
          <a:xfrm>
            <a:off x="4359918" y="2130403"/>
            <a:ext cx="2433600" cy="865800"/>
          </a:xfrm>
          <a:prstGeom prst="diamond">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rgbClr val="4F4F4F"/>
                </a:solidFill>
                <a:latin typeface="Courier New"/>
                <a:ea typeface="Courier New"/>
                <a:cs typeface="Courier New"/>
                <a:sym typeface="Courier New"/>
              </a:rPr>
              <a:t>A[mid] != x or </a:t>
            </a:r>
            <a:r>
              <a:rPr lang="sv-SE">
                <a:solidFill>
                  <a:srgbClr val="FF0000"/>
                </a:solidFill>
                <a:latin typeface="Courier New"/>
                <a:ea typeface="Courier New"/>
                <a:cs typeface="Courier New"/>
                <a:sym typeface="Courier New"/>
              </a:rPr>
              <a:t>min</a:t>
            </a:r>
            <a:r>
              <a:rPr lang="sv-SE">
                <a:solidFill>
                  <a:srgbClr val="4F4F4F"/>
                </a:solidFill>
                <a:latin typeface="Courier New"/>
                <a:ea typeface="Courier New"/>
                <a:cs typeface="Courier New"/>
                <a:sym typeface="Courier New"/>
              </a:rPr>
              <a:t> &lt;= max</a:t>
            </a:r>
            <a:endParaRPr/>
          </a:p>
        </p:txBody>
      </p:sp>
      <p:cxnSp>
        <p:nvCxnSpPr>
          <p:cNvPr id="135" name="Google Shape;135;p20"/>
          <p:cNvCxnSpPr>
            <a:stCxn id="136" idx="2"/>
            <a:endCxn id="134" idx="0"/>
          </p:cNvCxnSpPr>
          <p:nvPr/>
        </p:nvCxnSpPr>
        <p:spPr>
          <a:xfrm flipH="1">
            <a:off x="5576700" y="1804963"/>
            <a:ext cx="1450200" cy="325500"/>
          </a:xfrm>
          <a:prstGeom prst="straightConnector1">
            <a:avLst/>
          </a:prstGeom>
          <a:noFill/>
          <a:ln cap="flat" cmpd="sng" w="19050">
            <a:solidFill>
              <a:srgbClr val="FF0000"/>
            </a:solidFill>
            <a:prstDash val="solid"/>
            <a:round/>
            <a:headEnd len="med" w="med" type="none"/>
            <a:tailEnd len="med" w="med" type="triangle"/>
          </a:ln>
        </p:spPr>
      </p:cxnSp>
      <p:sp>
        <p:nvSpPr>
          <p:cNvPr id="137" name="Google Shape;137;p20"/>
          <p:cNvSpPr/>
          <p:nvPr/>
        </p:nvSpPr>
        <p:spPr>
          <a:xfrm>
            <a:off x="4600375" y="3134677"/>
            <a:ext cx="1952700" cy="4326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sz="1300">
                <a:solidFill>
                  <a:srgbClr val="4F4F4F"/>
                </a:solidFill>
                <a:latin typeface="Courier New"/>
                <a:ea typeface="Courier New"/>
                <a:cs typeface="Courier New"/>
                <a:sym typeface="Courier New"/>
              </a:rPr>
              <a:t>mid = ((</a:t>
            </a:r>
            <a:r>
              <a:rPr lang="sv-SE" sz="1300">
                <a:solidFill>
                  <a:srgbClr val="FF0000"/>
                </a:solidFill>
                <a:latin typeface="Courier New"/>
                <a:ea typeface="Courier New"/>
                <a:cs typeface="Courier New"/>
                <a:sym typeface="Courier New"/>
              </a:rPr>
              <a:t>min</a:t>
            </a:r>
            <a:r>
              <a:rPr lang="sv-SE" sz="1300">
                <a:solidFill>
                  <a:srgbClr val="4F4F4F"/>
                </a:solidFill>
                <a:latin typeface="Courier New"/>
                <a:ea typeface="Courier New"/>
                <a:cs typeface="Courier New"/>
                <a:sym typeface="Courier New"/>
              </a:rPr>
              <a:t> + (max - </a:t>
            </a:r>
            <a:r>
              <a:rPr lang="sv-SE" sz="1300">
                <a:solidFill>
                  <a:srgbClr val="FF0000"/>
                </a:solidFill>
                <a:latin typeface="Courier New"/>
                <a:ea typeface="Courier New"/>
                <a:cs typeface="Courier New"/>
                <a:sym typeface="Courier New"/>
              </a:rPr>
              <a:t>min</a:t>
            </a:r>
            <a:r>
              <a:rPr lang="sv-SE" sz="1300">
                <a:solidFill>
                  <a:srgbClr val="4F4F4F"/>
                </a:solidFill>
                <a:latin typeface="Courier New"/>
                <a:ea typeface="Courier New"/>
                <a:cs typeface="Courier New"/>
                <a:sym typeface="Courier New"/>
              </a:rPr>
              <a:t>))/2);</a:t>
            </a:r>
            <a:endParaRPr sz="1300"/>
          </a:p>
        </p:txBody>
      </p:sp>
      <p:cxnSp>
        <p:nvCxnSpPr>
          <p:cNvPr id="138" name="Google Shape;138;p20"/>
          <p:cNvCxnSpPr>
            <a:stCxn id="134" idx="2"/>
            <a:endCxn id="137" idx="0"/>
          </p:cNvCxnSpPr>
          <p:nvPr/>
        </p:nvCxnSpPr>
        <p:spPr>
          <a:xfrm>
            <a:off x="5576718" y="2996203"/>
            <a:ext cx="0" cy="138600"/>
          </a:xfrm>
          <a:prstGeom prst="straightConnector1">
            <a:avLst/>
          </a:prstGeom>
          <a:noFill/>
          <a:ln cap="flat" cmpd="sng" w="19050">
            <a:solidFill>
              <a:srgbClr val="FF0000"/>
            </a:solidFill>
            <a:prstDash val="solid"/>
            <a:round/>
            <a:headEnd len="med" w="med" type="none"/>
            <a:tailEnd len="med" w="med" type="triangle"/>
          </a:ln>
        </p:spPr>
      </p:cxnSp>
      <p:sp>
        <p:nvSpPr>
          <p:cNvPr id="139" name="Google Shape;139;p20"/>
          <p:cNvSpPr/>
          <p:nvPr/>
        </p:nvSpPr>
        <p:spPr>
          <a:xfrm>
            <a:off x="7036274" y="3339325"/>
            <a:ext cx="1151400" cy="5439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rgbClr val="FF0000"/>
                </a:solidFill>
                <a:latin typeface="Courier New"/>
                <a:ea typeface="Courier New"/>
                <a:cs typeface="Courier New"/>
                <a:sym typeface="Courier New"/>
              </a:rPr>
              <a:t>min</a:t>
            </a:r>
            <a:r>
              <a:rPr lang="sv-SE">
                <a:solidFill>
                  <a:srgbClr val="4F4F4F"/>
                </a:solidFill>
                <a:latin typeface="Courier New"/>
                <a:ea typeface="Courier New"/>
                <a:cs typeface="Courier New"/>
                <a:sym typeface="Courier New"/>
              </a:rPr>
              <a:t> = mid + 1;</a:t>
            </a:r>
            <a:endParaRPr/>
          </a:p>
        </p:txBody>
      </p:sp>
      <p:cxnSp>
        <p:nvCxnSpPr>
          <p:cNvPr id="140" name="Google Shape;140;p20"/>
          <p:cNvCxnSpPr>
            <a:stCxn id="137" idx="3"/>
            <a:endCxn id="139" idx="1"/>
          </p:cNvCxnSpPr>
          <p:nvPr/>
        </p:nvCxnSpPr>
        <p:spPr>
          <a:xfrm>
            <a:off x="6553075" y="3350977"/>
            <a:ext cx="483300" cy="260400"/>
          </a:xfrm>
          <a:prstGeom prst="straightConnector1">
            <a:avLst/>
          </a:prstGeom>
          <a:noFill/>
          <a:ln cap="flat" cmpd="sng" w="19050">
            <a:solidFill>
              <a:srgbClr val="FF0000"/>
            </a:solidFill>
            <a:prstDash val="solid"/>
            <a:round/>
            <a:headEnd len="med" w="med" type="none"/>
            <a:tailEnd len="med" w="med" type="triangle"/>
          </a:ln>
        </p:spPr>
      </p:cxnSp>
      <p:sp>
        <p:nvSpPr>
          <p:cNvPr id="141" name="Google Shape;141;p20"/>
          <p:cNvSpPr/>
          <p:nvPr/>
        </p:nvSpPr>
        <p:spPr>
          <a:xfrm>
            <a:off x="6853070" y="2570778"/>
            <a:ext cx="1792605" cy="1021405"/>
          </a:xfrm>
          <a:custGeom>
            <a:rect b="b" l="l" r="r" t="t"/>
            <a:pathLst>
              <a:path extrusionOk="0" h="58150" w="77745">
                <a:moveTo>
                  <a:pt x="53094" y="58150"/>
                </a:moveTo>
                <a:lnTo>
                  <a:pt x="77745" y="57518"/>
                </a:lnTo>
                <a:lnTo>
                  <a:pt x="75849" y="8849"/>
                </a:lnTo>
                <a:lnTo>
                  <a:pt x="0" y="0"/>
                </a:lnTo>
              </a:path>
            </a:pathLst>
          </a:custGeom>
          <a:noFill/>
          <a:ln cap="flat" cmpd="sng" w="19050">
            <a:solidFill>
              <a:srgbClr val="FF0000"/>
            </a:solidFill>
            <a:prstDash val="solid"/>
            <a:round/>
            <a:headEnd len="med" w="med" type="none"/>
            <a:tailEnd len="med" w="med" type="triangle"/>
          </a:ln>
        </p:spPr>
      </p:sp>
      <p:sp>
        <p:nvSpPr>
          <p:cNvPr id="136" name="Google Shape;136;p20"/>
          <p:cNvSpPr/>
          <p:nvPr/>
        </p:nvSpPr>
        <p:spPr>
          <a:xfrm>
            <a:off x="5284650" y="1538563"/>
            <a:ext cx="3484500" cy="2664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rgbClr val="4F4F4F"/>
                </a:solidFill>
                <a:latin typeface="Courier New"/>
                <a:ea typeface="Courier New"/>
                <a:cs typeface="Courier New"/>
                <a:sym typeface="Courier New"/>
              </a:rPr>
              <a:t>mid = ((</a:t>
            </a:r>
            <a:r>
              <a:rPr lang="sv-SE">
                <a:solidFill>
                  <a:srgbClr val="FF0000"/>
                </a:solidFill>
                <a:latin typeface="Courier New"/>
                <a:ea typeface="Courier New"/>
                <a:cs typeface="Courier New"/>
                <a:sym typeface="Courier New"/>
              </a:rPr>
              <a:t>min</a:t>
            </a:r>
            <a:r>
              <a:rPr lang="sv-SE">
                <a:solidFill>
                  <a:srgbClr val="4F4F4F"/>
                </a:solidFill>
                <a:latin typeface="Courier New"/>
                <a:ea typeface="Courier New"/>
                <a:cs typeface="Courier New"/>
                <a:sym typeface="Courier New"/>
              </a:rPr>
              <a:t> + (max - </a:t>
            </a:r>
            <a:r>
              <a:rPr lang="sv-SE">
                <a:solidFill>
                  <a:srgbClr val="FF0000"/>
                </a:solidFill>
                <a:latin typeface="Courier New"/>
                <a:ea typeface="Courier New"/>
                <a:cs typeface="Courier New"/>
                <a:sym typeface="Courier New"/>
              </a:rPr>
              <a:t>min</a:t>
            </a:r>
            <a:r>
              <a:rPr lang="sv-SE">
                <a:solidFill>
                  <a:srgbClr val="4F4F4F"/>
                </a:solidFill>
                <a:latin typeface="Courier New"/>
                <a:ea typeface="Courier New"/>
                <a:cs typeface="Courier New"/>
                <a:sym typeface="Courier New"/>
              </a:rPr>
              <a:t>))/2);</a:t>
            </a:r>
            <a:endParaRPr>
              <a:solidFill>
                <a:srgbClr val="4F4F4F"/>
              </a:solidFill>
              <a:latin typeface="Courier New"/>
              <a:ea typeface="Courier New"/>
              <a:cs typeface="Courier New"/>
              <a:sym typeface="Courier New"/>
            </a:endParaRPr>
          </a:p>
        </p:txBody>
      </p:sp>
      <p:cxnSp>
        <p:nvCxnSpPr>
          <p:cNvPr id="142" name="Google Shape;142;p20"/>
          <p:cNvCxnSpPr>
            <a:stCxn id="133" idx="3"/>
            <a:endCxn id="136" idx="1"/>
          </p:cNvCxnSpPr>
          <p:nvPr/>
        </p:nvCxnSpPr>
        <p:spPr>
          <a:xfrm>
            <a:off x="4855700" y="1671763"/>
            <a:ext cx="429000" cy="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9" name="Google Shape;149;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Model-Driven Development</a:t>
            </a:r>
            <a:endParaRPr/>
          </a:p>
        </p:txBody>
      </p:sp>
      <p:sp>
        <p:nvSpPr>
          <p:cNvPr id="150" name="Google Shape;150;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State machine m</a:t>
            </a:r>
            <a:r>
              <a:rPr lang="sv-SE"/>
              <a:t>odels often created during requirements analysis.</a:t>
            </a:r>
            <a:endParaRPr/>
          </a:p>
          <a:p>
            <a:pPr indent="-368300" lvl="1" marL="914400" rtl="0" algn="l">
              <a:spcBef>
                <a:spcPts val="500"/>
              </a:spcBef>
              <a:spcAft>
                <a:spcPts val="0"/>
              </a:spcAft>
              <a:buSzPts val="2200"/>
              <a:buChar char="•"/>
            </a:pPr>
            <a:r>
              <a:rPr lang="sv-SE"/>
              <a:t>Allows refinement of requirements.</a:t>
            </a:r>
            <a:endParaRPr/>
          </a:p>
          <a:p>
            <a:pPr indent="-368300" lvl="1" marL="914400" rtl="0" algn="l">
              <a:spcBef>
                <a:spcPts val="500"/>
              </a:spcBef>
              <a:spcAft>
                <a:spcPts val="0"/>
              </a:spcAft>
              <a:buSzPts val="2200"/>
              <a:buChar char="•"/>
            </a:pPr>
            <a:r>
              <a:rPr lang="sv-SE"/>
              <a:t>Can prove that requirements hold over model (</a:t>
            </a:r>
            <a:r>
              <a:rPr b="1" lang="sv-SE">
                <a:solidFill>
                  <a:schemeClr val="accent3"/>
                </a:solidFill>
              </a:rPr>
              <a:t>Finite State Verification</a:t>
            </a:r>
            <a:r>
              <a:rPr b="1" lang="sv-SE"/>
              <a:t>)</a:t>
            </a:r>
            <a:endParaRPr/>
          </a:p>
          <a:p>
            <a:pPr indent="-393700" lvl="0" marL="457200" rtl="0" algn="l">
              <a:spcBef>
                <a:spcPts val="1000"/>
              </a:spcBef>
              <a:spcAft>
                <a:spcPts val="0"/>
              </a:spcAft>
              <a:buSzPts val="2600"/>
              <a:buChar char="•"/>
            </a:pPr>
            <a:r>
              <a:rPr lang="sv-SE"/>
              <a:t>Can generate code from state machine models.</a:t>
            </a:r>
            <a:endParaRPr/>
          </a:p>
          <a:p>
            <a:pPr indent="-368300" lvl="1" marL="914400" rtl="0" algn="l">
              <a:spcBef>
                <a:spcPts val="500"/>
              </a:spcBef>
              <a:spcAft>
                <a:spcPts val="0"/>
              </a:spcAft>
              <a:buSzPts val="2200"/>
              <a:buChar char="•"/>
            </a:pPr>
            <a:r>
              <a:rPr lang="sv-SE"/>
              <a:t>Used heavily in automotive, embedded.</a:t>
            </a:r>
            <a:endParaRPr/>
          </a:p>
          <a:p>
            <a:pPr indent="-393700" lvl="0" marL="457200" rtl="0" algn="l">
              <a:spcBef>
                <a:spcPts val="1000"/>
              </a:spcBef>
              <a:spcAft>
                <a:spcPts val="0"/>
              </a:spcAft>
              <a:buClr>
                <a:schemeClr val="accent3"/>
              </a:buClr>
              <a:buSzPts val="2600"/>
              <a:buChar char="•"/>
            </a:pPr>
            <a:r>
              <a:rPr b="1" lang="sv-SE">
                <a:solidFill>
                  <a:schemeClr val="accent3"/>
                </a:solidFill>
              </a:rPr>
              <a:t>Can create tests using models.</a:t>
            </a:r>
            <a:endParaRPr b="1">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Model-Based Testing</a:t>
            </a:r>
            <a:endParaRPr/>
          </a:p>
        </p:txBody>
      </p:sp>
      <p:sp>
        <p:nvSpPr>
          <p:cNvPr id="156" name="Google Shape;156;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State machine m</a:t>
            </a:r>
            <a:r>
              <a:rPr lang="sv-SE"/>
              <a:t>odels describe (abstractly) what happens when input is applied to functionality.</a:t>
            </a:r>
            <a:endParaRPr/>
          </a:p>
          <a:p>
            <a:pPr indent="-393700" lvl="0" marL="457200" rtl="0" algn="l">
              <a:spcBef>
                <a:spcPts val="1000"/>
              </a:spcBef>
              <a:spcAft>
                <a:spcPts val="0"/>
              </a:spcAft>
              <a:buSzPts val="2600"/>
              <a:buChar char="•"/>
            </a:pPr>
            <a:r>
              <a:rPr lang="sv-SE"/>
              <a:t>State machine model structure can be exploited:</a:t>
            </a:r>
            <a:endParaRPr/>
          </a:p>
          <a:p>
            <a:pPr indent="-368300" lvl="1" marL="914400" rtl="0" algn="l">
              <a:spcBef>
                <a:spcPts val="500"/>
              </a:spcBef>
              <a:spcAft>
                <a:spcPts val="0"/>
              </a:spcAft>
              <a:buSzPts val="2200"/>
              <a:buChar char="•"/>
            </a:pPr>
            <a:r>
              <a:rPr lang="sv-SE"/>
              <a:t>Coverage criteria used to identify important paths.</a:t>
            </a:r>
            <a:endParaRPr/>
          </a:p>
          <a:p>
            <a:pPr indent="-368300" lvl="1" marL="914400" rtl="0" algn="l">
              <a:spcBef>
                <a:spcPts val="500"/>
              </a:spcBef>
              <a:spcAft>
                <a:spcPts val="0"/>
              </a:spcAft>
              <a:buSzPts val="2200"/>
              <a:buChar char="•"/>
            </a:pPr>
            <a:r>
              <a:rPr lang="sv-SE"/>
              <a:t>Steps taken to perform functionality in different ways or to get different outcomes.</a:t>
            </a:r>
            <a:endParaRPr/>
          </a:p>
        </p:txBody>
      </p:sp>
      <p:sp>
        <p:nvSpPr>
          <p:cNvPr id="157" name="Google Shape;157;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4" name="Google Shape;164;p2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Finite State Machines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