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Gregory Ga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11-18T08:08:21.184">
    <p:pos x="6000" y="0"/>
    <p:text>could remove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11-18T08:08:34.812">
    <p:pos x="6000" y="0"/>
    <p:text>could remove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91c6b7f561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91c6b7f561_0_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1c6b7f561_0_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1c6b7f561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91c6b7f561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91c6b7f561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1c6b7f561_0_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1c6b7f561_0_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91c6b7f561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91c6b7f561_0_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91c6b7f561_0_1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91c6b7f561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69" name="Google Shape;269;g191c6b7f561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eea8ad752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eea8ad752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eea8ad7526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eea8ad7526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9b19ff9da7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9b19ff9da7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a:t>
            </a:r>
            <a:r>
              <a:rPr lang="sv-SE"/>
              <a:t>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ea8ad7526_0_7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ea8ad7526_0_7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Something we have not talked about much is testing. Today, we are going to get into testing of systems with a lot of variability, like SPLs, and (go over)</a:t>
            </a:r>
            <a:endParaRPr/>
          </a:p>
        </p:txBody>
      </p:sp>
      <p:sp>
        <p:nvSpPr>
          <p:cNvPr id="137" name="Google Shape;137;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ea8ad7526_0_7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ea8ad7526_0_7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eea8ad7526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eea8ad7526_0_7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ea8ad7526_0_8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ea8ad7526_0_8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So, what does a unit test look like? Let’s create some unit tests for our Account. Usually, unit tests are code that you write, included in their own package within the project, that can be executed and perform that series of steps we just talked about - set up, execute input, checking the results with your oracle - your assertions -  and cleaning up. Most languages have toolkits for writing these tests. In Java, the most popular is called JUnit - and IDEs like Eclipse have support for JUnit fairly well integrated into the development environment. Note that JUnit can be used for low-level Unit tests, but can also work with higher level interfaces as well. Writing tests in JUnit is essentially as easy as just writing more Java code, you just need to learn some special syntax. What you usually will do is choose some target - some unit from the code base. your class or a small group of classes. Then, in the test package write a “testing class” containing a series of unit tests centered around testing that target. (click) These tests are methods in that class marked with an annotation @Test. (click) They are usually named with the word test, followed by the name of the method or functionality being tested, then a description for the outcome or scenario being tested - some kind of context for why you are performing this test. (click) this is our initialization (go over) (click) Now, we have test steps where we interact with the unit under test (click) we call the withdraw method with the input of 16 (click) we then check the result by getting the balance, setting our expected balance, and using an assertion to compare the two. In this case, we have no tear down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eea8ad7526_0_9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eea8ad7526_0_9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eea8ad7526_0_5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eea8ad7526_0_5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tend to be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still be talking about method calls. or we might have an actual API - especially if we are integrating a 3rd party microservice. Then, of course, at the system level, we may not be calling methods, though it is possible. We might be calling an API, a command line interace, some kind of messaging queue, a command line interface, or any number of other ways we can interact with a whole system.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ea8ad7526_0_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ea8ad7526_0_5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eea8ad7526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eea8ad7526_0_6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427" name="Google Shape;427;geea8ad7526_0_6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eea8ad7526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eea8ad7526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 (1) 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ea8ad7526_0_6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ea8ad7526_0_6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442" name="Google Shape;442;geea8ad7526_0_6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ea8ad7526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ea8ad7526_0_6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451" name="Google Shape;451;geea8ad7526_0_6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ea8ad7526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ea8ad7526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145" name="Google Shape;145;geea8ad7526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9b19ff9da7_0_1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9b19ff9da7_0_1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 focus on system-level testing here? This is because when we focus on variability, that is something we tend to implement at the system level, rather than the single unit. When we discuss features and options. Those features are not method in a class. We don’t implement variance within one class, but we might swap classes or even entire subsystems when we make these substitutions from the product portfolio. We still test at the unit level. We unit test extensively as part of domain engineering, where we test each reusable asset in isolation.. However, SPLs introduce incredible complexity into systems, and many of the particular errors emege in the interactions between the features and the particular options we choose in the full application - so we must do extensive system-level testing as part of application engineering. This is not something discussed as much in your earlier classes, which I imagine focused far more on unit testing. Here, we need to look at how units and entire subsystems interact when we introduce variance in how and which elements need to interact at runtime.</a:t>
            </a:r>
            <a:endParaRPr/>
          </a:p>
        </p:txBody>
      </p:sp>
      <p:sp>
        <p:nvSpPr>
          <p:cNvPr id="460" name="Google Shape;460;g9b19ff9da7_0_13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eea8ad7526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eea8ad7526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68" name="Google Shape;468;geea8ad7526_0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91c6b7f561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91c6b7f561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75" name="Google Shape;475;g191c6b7f561_0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eea8ad7526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eea8ad7526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tests, especially at the system level,</a:t>
            </a:r>
            <a:r>
              <a:rPr lang="sv-SE">
                <a:solidFill>
                  <a:srgbClr val="4F4F4F"/>
                </a:solidFill>
              </a:rPr>
              <a:t>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eea8ad7526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eea8ad7526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eea8ad7526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eea8ad7526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eea8ad7526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eea8ad7526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ea8ad7526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ea8ad7526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ea8ad7526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ea8ad7526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eea8ad7526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eea8ad7526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b19ff9da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b19ff9da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 know some of you have taken a testing class, but not all in all likelihood. Let’s lay down some basics and some terminology. </a:t>
            </a:r>
            <a:r>
              <a:rPr lang="sv-SE">
                <a:solidFill>
                  <a:schemeClr val="dk1"/>
                </a:solidFill>
              </a:rPr>
              <a:t>Testing is the central activity of verification, and our primary means of determining whether software works correctly and obeys all co</a:t>
            </a:r>
            <a:r>
              <a:rPr lang="sv-SE"/>
              <a:t>nstraints we set on it</a:t>
            </a:r>
            <a:r>
              <a:rPr lang="sv-SE">
                <a:solidFill>
                  <a:schemeClr val="dk1"/>
                </a:solidFill>
              </a:rPr>
              <a:t>. Software testing is fundamentally a</a:t>
            </a:r>
            <a:r>
              <a:rPr lang="sv-SE"/>
              <a:t>n invetigation </a:t>
            </a:r>
            <a:r>
              <a:rPr lang="sv-SE">
                <a:solidFill>
                  <a:schemeClr val="dk1"/>
                </a:solidFill>
              </a:rPr>
              <a:t>conducted to assess the quality of the system being developed - the search for deviations from an expected set of behaviors.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(2</a:t>
            </a:r>
            <a:r>
              <a:rPr lang="sv-SE"/>
              <a:t>) We create a series of (</a:t>
            </a:r>
            <a:r>
              <a:rPr lang="sv-SE">
                <a:solidFill>
                  <a:schemeClr val="dk1"/>
                </a:solidFill>
              </a:rPr>
              <a:t>3) we pass input to </a:t>
            </a:r>
            <a:r>
              <a:rPr lang="sv-SE"/>
              <a:t>an API</a:t>
            </a:r>
            <a:r>
              <a:rPr lang="sv-SE">
                <a:solidFill>
                  <a:schemeClr val="dk1"/>
                </a:solidFill>
              </a:rPr>
              <a:t>, or create environmental conditions that the system must react to. We poke it and see what it does</a:t>
            </a:r>
            <a:endParaRPr>
              <a:solidFill>
                <a:schemeClr val="dk1"/>
              </a:solidFill>
            </a:endParaRPr>
          </a:p>
          <a:p>
            <a:pPr indent="0" lvl="0" marL="0" rtl="0" algn="l">
              <a:spcBef>
                <a:spcPts val="0"/>
              </a:spcBef>
              <a:spcAft>
                <a:spcPts val="0"/>
              </a:spcAft>
              <a:buClr>
                <a:schemeClr val="dk1"/>
              </a:buClr>
              <a:buSzPts val="1100"/>
              <a:buFont typeface="Arial"/>
              <a:buNone/>
            </a:pPr>
            <a:r>
              <a:rPr lang="sv-SE"/>
              <a:t>We record observations, noting how the system reacted to the stimuli.</a:t>
            </a:r>
            <a:r>
              <a:rPr lang="sv-SE">
                <a:solidFill>
                  <a:schemeClr val="dk1"/>
                </a:solidFill>
              </a:rPr>
              <a:t> We mark down the output, actions taken, internal state, power consumption values, anything that we can use to analyze the system behavior, then we use that to</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5) </a:t>
            </a:r>
            <a:r>
              <a:rPr lang="sv-SE">
                <a:solidFill>
                  <a:srgbClr val="4F4F4F"/>
                </a:solidFill>
              </a:rPr>
              <a:t>So, during testing, we take the system that we’re developing - the system under test - and we run test cases. We instrument the system - that is, we prepare it in such a way that we can monitor its behavior when it processes input.We record information such as the values of output and class variables, timestamps of when the system issues output or took actions, and a lot more - battery levels in mobile applications, timestamps and speed measurements, anything you can use to check the results. You compare your obervations against pre-recorded observations - what we call an oracle - and we then issue a verdict. Pass if everything matched, fail if it did not.</a:t>
            </a:r>
            <a:endParaRPr>
              <a:solidFill>
                <a:srgbClr val="4F4F4F"/>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eea8ad7526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eea8ad7526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eea8ad7526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eea8ad7526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Ok, let’s start to set up a test case. This isn’t complete yet, but How do we need to interact with this function? At the least, we have the registration function. It takes in a student and course ID, and returns a boolean for whether the student was successfully registered or not. We then can set an expected value and use an assertion to check whether we got the expected result.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91c6b7f561_0_1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91c6b7f561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(title) (click) The literal value of the student ID and course ID, of course. What else do we control? (discuss) (click) What could we do with the set up to change the outcome? (click) (go over box and discuss)</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eea8ad7526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eea8ad7526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eea8ad7526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eea8ad7526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591" name="Google Shape;591;geea8ad7526_0_1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ea8ad7526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eea8ad7526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eea8ad7526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eea8ad7526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eea8ad7526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eea8ad7526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eea8ad7526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eea8ad7526_0_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eea8ad7526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eea8ad7526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9b19ff9da7_0_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9b19ff9da7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test a system, to conduct that investigation, you build test cases. The two most important components of a test case are two things. </a:t>
            </a:r>
            <a:endParaRPr/>
          </a:p>
          <a:p>
            <a:pPr indent="-317500" lvl="0" marL="457200" rtl="0" algn="l">
              <a:spcBef>
                <a:spcPts val="0"/>
              </a:spcBef>
              <a:spcAft>
                <a:spcPts val="0"/>
              </a:spcAft>
              <a:buSzPts val="1400"/>
              <a:buAutoNum type="arabicParenR"/>
            </a:pPr>
            <a:r>
              <a:rPr lang="sv-SE"/>
              <a:t>You need to come up with inputs. You need a plan on how you’re going to draw out issues. </a:t>
            </a:r>
            <a:endParaRPr/>
          </a:p>
          <a:p>
            <a:pPr indent="-317500" lvl="0" marL="457200" rtl="0" algn="l">
              <a:spcBef>
                <a:spcPts val="0"/>
              </a:spcBef>
              <a:spcAft>
                <a:spcPts val="0"/>
              </a:spcAft>
              <a:buSzPts val="1400"/>
              <a:buAutoNum type="arabicParenR"/>
            </a:pPr>
            <a:r>
              <a:rPr lang="sv-SE"/>
              <a:t>you need some way to tell if the observed behavior was the right behavior. To know that there is a problem, you need to know what good behavior looks like. That’s where the test oracle comes in, with expectations on what should happen when we run that input. These come in many forms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eea8ad7526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eea8ad7526_0_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eea8ad7526_0_2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eea8ad7526_0_2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representative category. We then might break these representative values down further into ranges of IDs within those categories.</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eea8ad7526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eea8ad7526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also natural to look for how you could split the parameter</a:t>
            </a:r>
            <a:r>
              <a:rPr lang="sv-SE"/>
              <a:t>’s values into </a:t>
            </a:r>
            <a:r>
              <a:rPr lang="sv-SE">
                <a:solidFill>
                  <a:schemeClr val="dk1"/>
                </a:solidFill>
              </a:rPr>
              <a:t>discrete ranges</a:t>
            </a:r>
            <a:r>
              <a:rPr lang="sv-SE"/>
              <a:t>, informed by both the variable type and the context of how it is used in the function. </a:t>
            </a:r>
            <a:r>
              <a:rPr lang="sv-SE"/>
              <a:t>For example, If we have a numeric input parameter. We, at least, should try negative, 0, and positive values. If conversions take place, like String to Int, we should try non-numeric values to see if we properly protect against them. We might then further divide it based on how it is used. For example, if it is intended to be a 5-digit integer between 10000 and 99999, but you just inter an integer, you mgiht first divide this into: less than five digits, more than five digits, and the expected five digit. Then think a little more about other special numbers that might do something weird.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eea8ad7526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eea8ad7526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ea8ad7526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eea8ad7526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environment that the program operates or timing of actions can also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eea8ad7526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eea8ad7526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addition, we need to consider the interaction between the parameters. (go over)</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191c6b7f561_0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33" name="Google Shape;733;g191c6b7f561_0_2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734" name="Google Shape;734;g191c6b7f561_0_2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eea8ad7526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eea8ad7526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191c6b7f561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191c6b7f561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Here is our test case again, we’ve added two setup steps. This can’t be run yet, but gives us a recipe to set up. We need to start filling this in based on our selected representative values.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191c6b7f561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191c6b7f561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fill this in, we need to identify all test specifications to cover. </a:t>
            </a:r>
            <a:r>
              <a:rPr lang="sv-SE"/>
              <a:t>We don’t just pass in values to a single input. We pass in values to all inputs at once. To form our test specifications, our list of test types, we need to list out all of the possible legal combinations of representative values partitions for all choices. For example, </a:t>
            </a:r>
            <a:endParaRPr/>
          </a:p>
          <a:p>
            <a:pPr indent="0" lvl="0" marL="0" rtl="0" algn="l">
              <a:lnSpc>
                <a:spcPct val="115000"/>
              </a:lnSpc>
              <a:spcBef>
                <a:spcPts val="0"/>
              </a:spcBef>
              <a:spcAft>
                <a:spcPts val="0"/>
              </a:spcAft>
              <a:buClr>
                <a:schemeClr val="dk1"/>
              </a:buClr>
              <a:buSzPts val="1100"/>
              <a:buFont typeface="Arial"/>
              <a:buNone/>
            </a:pPr>
            <a:r>
              <a:rPr lang="sv-SE"/>
              <a:t>(go over, emphasize legal)</a:t>
            </a:r>
            <a:endParaRPr/>
          </a:p>
          <a:p>
            <a:pPr indent="0" lvl="0" marL="0" rtl="0" algn="l">
              <a:lnSpc>
                <a:spcPct val="115000"/>
              </a:lnSpc>
              <a:spcBef>
                <a:spcPts val="0"/>
              </a:spcBef>
              <a:spcAft>
                <a:spcPts val="0"/>
              </a:spcAft>
              <a:buNone/>
            </a:pPr>
            <a:r>
              <a:rPr lang="sv-SE"/>
              <a:t>then, we can create concrete test cases by assigning values to each abstract specification</a:t>
            </a:r>
            <a:endParaRPr/>
          </a:p>
          <a:p>
            <a:pPr indent="0" lvl="0" marL="0" rtl="0" algn="l">
              <a:lnSpc>
                <a:spcPct val="115000"/>
              </a:lnSpc>
              <a:spcBef>
                <a:spcPts val="0"/>
              </a:spcBef>
              <a:spcAft>
                <a:spcPts val="0"/>
              </a:spcAft>
              <a:buNone/>
            </a:pPr>
            <a:r>
              <a:rPr lang="sv-SE"/>
              <a:t>(go over number of abstract specifications, real test cases)</a:t>
            </a:r>
            <a:endParaRPr/>
          </a:p>
          <a:p>
            <a:pPr indent="0" lvl="0" marL="0" rtl="0" algn="l">
              <a:lnSpc>
                <a:spcPct val="115000"/>
              </a:lnSpc>
              <a:spcBef>
                <a:spcPts val="0"/>
              </a:spcBef>
              <a:spcAft>
                <a:spcPts val="0"/>
              </a:spcAft>
              <a:buClr>
                <a:schemeClr val="dk1"/>
              </a:buClr>
              <a:buSzPts val="1100"/>
              <a:buFont typeface="Arial"/>
              <a:buNone/>
            </a:pPr>
            <a:r>
              <a:rPr lang="sv-SE"/>
              <a:t>Next time, we will talk more about identifying and removing illegal combinations.</a:t>
            </a:r>
            <a:endParaRPr/>
          </a:p>
          <a:p>
            <a:pPr indent="0" lvl="0" marL="0" rtl="0" algn="l">
              <a:spcBef>
                <a:spcPts val="0"/>
              </a:spcBef>
              <a:spcAft>
                <a:spcPts val="0"/>
              </a:spcAft>
              <a:buNone/>
            </a:pPr>
            <a:r>
              <a:t/>
            </a:r>
            <a:endParaRPr/>
          </a:p>
        </p:txBody>
      </p:sp>
      <p:sp>
        <p:nvSpPr>
          <p:cNvPr id="764" name="Google Shape;764;g191c6b7f561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b19ff9da7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b19ff9da7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building a test case, there are also three other things we need to include </a:t>
            </a: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We’ll look at some examples of these later in this class.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91c6b7f561_0_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191c6b7f561_0_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t>Now, we have our set of test case specifications. We have all these abstract combinations of input types we want to try. Now, we need to transition to concrete test cases, where we feed in actual values. This is a simple instantiation of these test specifications. Keep in mind, at this stage, you can create potentially many concrete test cases from any one of these specifications. Depending on your resources, you may want to try several test cases for each specification, especially if there are corner cases you can cover.</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eea8ad7526_0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eea8ad7526_0_3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eea8ad7526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eea8ad7526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eea8ad7526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eea8ad7526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91c6b7f56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91c6b7f56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case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 JUnit can be used to test at many levels of granularity. </a:t>
            </a:r>
            <a:endParaRPr/>
          </a:p>
          <a:p>
            <a:pPr indent="0" lvl="0" marL="0" rtl="0" algn="l">
              <a:spcBef>
                <a:spcPts val="0"/>
              </a:spcBef>
              <a:spcAft>
                <a:spcPts val="0"/>
              </a:spcAft>
              <a:buNone/>
            </a:pPr>
            <a:r>
              <a:rPr lang="sv-SE"/>
              <a:t>What you usually will do is choose some target. Often, this is a class from the project, or a group of classes. Then, in the test package (2),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91c6b7f561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91c6b7f56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91c6b7f561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91c6b7f561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4.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comments" Target="../comments/comment1.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comments" Target="../comments/commen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6.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a:t>
            </a:r>
            <a:r>
              <a:rPr lang="sv-SE" sz="3600"/>
              <a:t> </a:t>
            </a:r>
            <a:r>
              <a:rPr lang="sv-SE" sz="3000"/>
              <a:t>System-Level Testing</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December 1,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234" name="Google Shape;234;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35" name="Google Shape;23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241" name="Google Shape;241;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42" name="Google Shape;24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48" name="Google Shape;248;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49" name="Google Shape;24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255" name="Google Shape;255;p34"/>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 expected, actual);</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56" name="Google Shape;256;p34"/>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257" name="Google Shape;25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263" name="Google Shape;263;p35"/>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264" name="Google Shape;264;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5" name="Google Shape;265;p3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assertThrows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dk1"/>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2" name="Google Shape;272;p3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Levels of Granularity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278" name="Google Shape;278;p37"/>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279" name="Google Shape;27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0" name="Google Shape;280;p37"/>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7"/>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82" name="Google Shape;282;p37"/>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283" name="Google Shape;283;p37"/>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284" name="Google Shape;284;p37"/>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7"/>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86" name="Google Shape;286;p37"/>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7"/>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288" name="Google Shape;288;p37"/>
          <p:cNvCxnSpPr>
            <a:endCxn id="287"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289" name="Google Shape;289;p37"/>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7"/>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7"/>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2" name="Google Shape;292;p37"/>
          <p:cNvCxnSpPr>
            <a:stCxn id="289" idx="0"/>
            <a:endCxn id="291"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93" name="Google Shape;293;p37"/>
          <p:cNvCxnSpPr>
            <a:stCxn id="290"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294" name="Google Shape;294;p37"/>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7"/>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7"/>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7" name="Google Shape;297;p37"/>
          <p:cNvCxnSpPr>
            <a:stCxn id="294" idx="0"/>
            <a:endCxn id="296"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98" name="Google Shape;298;p37"/>
          <p:cNvCxnSpPr>
            <a:stCxn id="295"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04" name="Google Shape;304;p38"/>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Unit Testing</a:t>
            </a:r>
            <a:endParaRPr b="1"/>
          </a:p>
          <a:p>
            <a:pPr indent="-368300" lvl="1" marL="914400" marR="0" rtl="0" algn="l">
              <a:lnSpc>
                <a:spcPct val="100000"/>
              </a:lnSpc>
              <a:spcBef>
                <a:spcPts val="0"/>
              </a:spcBef>
              <a:spcAft>
                <a:spcPts val="0"/>
              </a:spcAft>
              <a:buSzPts val="2200"/>
              <a:buChar char="•"/>
            </a:pPr>
            <a:r>
              <a:rPr lang="sv-SE"/>
              <a:t>Do the methods of a class work? </a:t>
            </a:r>
            <a:endParaRPr/>
          </a:p>
          <a:p>
            <a:pPr indent="-393700" lvl="0" marL="457200" marR="0" rtl="0" algn="l">
              <a:lnSpc>
                <a:spcPct val="100000"/>
              </a:lnSpc>
              <a:spcBef>
                <a:spcPts val="0"/>
              </a:spcBef>
              <a:spcAft>
                <a:spcPts val="0"/>
              </a:spcAft>
              <a:buSzPts val="2600"/>
              <a:buChar char="•"/>
            </a:pPr>
            <a:r>
              <a:rPr b="1" lang="sv-SE"/>
              <a:t>System-level Testing</a:t>
            </a:r>
            <a:endParaRPr b="1"/>
          </a:p>
          <a:p>
            <a:pPr indent="-368300" lvl="1" marL="914400" marR="0" rtl="0" algn="l">
              <a:lnSpc>
                <a:spcPct val="100000"/>
              </a:lnSpc>
              <a:spcBef>
                <a:spcPts val="0"/>
              </a:spcBef>
              <a:spcAft>
                <a:spcPts val="0"/>
              </a:spcAft>
              <a:buSzPts val="2200"/>
              <a:buChar char="•"/>
            </a:pPr>
            <a:r>
              <a:rPr b="1" lang="sv-SE"/>
              <a:t>System (Integration) Testing</a:t>
            </a:r>
            <a:endParaRPr b="1"/>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a:p>
            <a:pPr indent="-368300" lvl="1" marL="914400" marR="0" rtl="0" algn="l">
              <a:lnSpc>
                <a:spcPct val="100000"/>
              </a:lnSpc>
              <a:spcBef>
                <a:spcPts val="0"/>
              </a:spcBef>
              <a:spcAft>
                <a:spcPts val="0"/>
              </a:spcAft>
              <a:buSzPts val="2200"/>
              <a:buChar char="•"/>
            </a:pPr>
            <a:r>
              <a:rPr b="1" lang="sv-SE"/>
              <a:t>Exploratory Testing</a:t>
            </a:r>
            <a:endParaRPr b="1"/>
          </a:p>
          <a:p>
            <a:pPr indent="-342900" lvl="2" marL="1371600" marR="0" rtl="0" algn="l">
              <a:lnSpc>
                <a:spcPct val="100000"/>
              </a:lnSpc>
              <a:spcBef>
                <a:spcPts val="0"/>
              </a:spcBef>
              <a:spcAft>
                <a:spcPts val="0"/>
              </a:spcAft>
              <a:buSzPts val="1800"/>
              <a:buChar char="•"/>
            </a:pPr>
            <a:r>
              <a:rPr lang="sv-SE"/>
              <a:t>Does interaction through GUIs work?</a:t>
            </a:r>
            <a:endParaRPr/>
          </a:p>
        </p:txBody>
      </p:sp>
      <p:sp>
        <p:nvSpPr>
          <p:cNvPr id="305" name="Google Shape;305;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6" name="Google Shape;306;p38"/>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8"/>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08" name="Google Shape;308;p38"/>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309" name="Google Shape;309;p38"/>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310" name="Google Shape;310;p38"/>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8"/>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12" name="Google Shape;312;p38"/>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8"/>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314" name="Google Shape;314;p38"/>
          <p:cNvCxnSpPr>
            <a:endCxn id="313"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315" name="Google Shape;315;p38"/>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8"/>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38"/>
          <p:cNvCxnSpPr>
            <a:stCxn id="315" idx="0"/>
            <a:endCxn id="317"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19" name="Google Shape;319;p38"/>
          <p:cNvCxnSpPr>
            <a:stCxn id="316"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320" name="Google Shape;320;p38"/>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8"/>
          <p:cNvCxnSpPr>
            <a:stCxn id="320" idx="0"/>
            <a:endCxn id="322"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24" name="Google Shape;324;p38"/>
          <p:cNvCxnSpPr>
            <a:stCxn id="321"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30" name="Google Shape;33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t>
            </a:r>
            <a:r>
              <a:rPr lang="sv-SE"/>
              <a:t>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331" name="Google Shape;331;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37" name="Google Shape;337;p40"/>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338" name="Google Shape;33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9" name="Google Shape;339;p40"/>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40" name="Google Shape;340;p40"/>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41" name="Google Shape;341;p40"/>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software testing.</a:t>
            </a:r>
            <a:endParaRPr/>
          </a:p>
          <a:p>
            <a:pPr indent="-393700" lvl="0" marL="457200" rtl="0" algn="l">
              <a:spcBef>
                <a:spcPts val="1000"/>
              </a:spcBef>
              <a:spcAft>
                <a:spcPts val="0"/>
              </a:spcAft>
              <a:buSzPts val="2600"/>
              <a:buChar char="•"/>
            </a:pPr>
            <a:r>
              <a:rPr lang="sv-SE"/>
              <a:t>Introduce process for creating test cases.</a:t>
            </a:r>
            <a:endParaRPr/>
          </a:p>
          <a:p>
            <a:pPr indent="-368300" lvl="1" marL="914400" rtl="0" algn="l">
              <a:spcBef>
                <a:spcPts val="500"/>
              </a:spcBef>
              <a:spcAft>
                <a:spcPts val="0"/>
              </a:spcAft>
              <a:buSzPts val="2200"/>
              <a:buChar char="•"/>
            </a:pPr>
            <a:r>
              <a:rPr lang="sv-SE"/>
              <a:t>Identify Independently Testable Functionality</a:t>
            </a:r>
            <a:endParaRPr/>
          </a:p>
          <a:p>
            <a:pPr indent="-368300" lvl="1" marL="914400" rtl="0" algn="l">
              <a:spcBef>
                <a:spcPts val="500"/>
              </a:spcBef>
              <a:spcAft>
                <a:spcPts val="0"/>
              </a:spcAft>
              <a:buSzPts val="2200"/>
              <a:buChar char="•"/>
            </a:pPr>
            <a:r>
              <a:rPr lang="sv-SE"/>
              <a:t>Identify Choices (AKA variation points)</a:t>
            </a:r>
            <a:endParaRPr/>
          </a:p>
          <a:p>
            <a:pPr indent="-368300" lvl="1" marL="914400" rtl="0" algn="l">
              <a:spcBef>
                <a:spcPts val="500"/>
              </a:spcBef>
              <a:spcAft>
                <a:spcPts val="0"/>
              </a:spcAft>
              <a:buSzPts val="2200"/>
              <a:buChar char="•"/>
            </a:pPr>
            <a:r>
              <a:rPr lang="sv-SE"/>
              <a:t>Identify Representative Values for each Choice</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47" name="Google Shape;34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8" name="Google Shape;348;p4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349" name="Google Shape;349;p4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50" name="Google Shape;350;p4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51" name="Google Shape;351;p4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57" name="Google Shape;35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8" name="Google Shape;358;p4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359" name="Google Shape;359;p4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60" name="Google Shape;360;p4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61" name="Google Shape;361;p4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362" name="Google Shape;362;p4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63" name="Google Shape;363;p4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64" name="Google Shape;364;p4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70" name="Google Shape;37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1" name="Google Shape;371;p43"/>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72" name="Google Shape;372;p43"/>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73" name="Google Shape;373;p43"/>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74" name="Google Shape;374;p43"/>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
        <p:nvSpPr>
          <p:cNvPr id="375" name="Google Shape;375;p43"/>
          <p:cNvSpPr/>
          <p:nvPr/>
        </p:nvSpPr>
        <p:spPr>
          <a:xfrm>
            <a:off x="3866475" y="1909300"/>
            <a:ext cx="3496200" cy="30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376" name="Google Shape;376;p43"/>
          <p:cNvSpPr/>
          <p:nvPr/>
        </p:nvSpPr>
        <p:spPr>
          <a:xfrm>
            <a:off x="4936500" y="1909300"/>
            <a:ext cx="40836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Name based on t</a:t>
            </a:r>
            <a:r>
              <a:rPr lang="sv-SE"/>
              <a:t>ype of scenario, and expectation on outcome.</a:t>
            </a:r>
            <a:endParaRPr>
              <a:latin typeface="Consolas"/>
              <a:ea typeface="Consolas"/>
              <a:cs typeface="Consolas"/>
              <a:sym typeface="Consolas"/>
            </a:endParaRPr>
          </a:p>
        </p:txBody>
      </p:sp>
      <p:sp>
        <p:nvSpPr>
          <p:cNvPr id="377" name="Google Shape;377;p43"/>
          <p:cNvSpPr/>
          <p:nvPr/>
        </p:nvSpPr>
        <p:spPr>
          <a:xfrm>
            <a:off x="6099975" y="2466975"/>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378" name="Google Shape;378;p43"/>
          <p:cNvSpPr/>
          <p:nvPr/>
        </p:nvSpPr>
        <p:spPr>
          <a:xfrm>
            <a:off x="6641650" y="30902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379" name="Google Shape;379;p43"/>
          <p:cNvSpPr/>
          <p:nvPr/>
        </p:nvSpPr>
        <p:spPr>
          <a:xfrm>
            <a:off x="6099975" y="31588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380" name="Google Shape;380;p43"/>
          <p:cNvSpPr/>
          <p:nvPr/>
        </p:nvSpPr>
        <p:spPr>
          <a:xfrm>
            <a:off x="6591000" y="3850625"/>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5"/>
                                        </p:tgtEl>
                                      </p:cBhvr>
                                    </p:animEffect>
                                    <p:set>
                                      <p:cBhvr>
                                        <p:cTn dur="1" fill="hold">
                                          <p:stCondLst>
                                            <p:cond delay="0"/>
                                          </p:stCondLst>
                                        </p:cTn>
                                        <p:tgtEl>
                                          <p:spTgt spid="3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xit" presetID="10" presetSubtype="0">
                                  <p:stCondLst>
                                    <p:cond delay="0"/>
                                  </p:stCondLst>
                                  <p:childTnLst>
                                    <p:animEffect filter="fade" transition="out">
                                      <p:cBhvr>
                                        <p:cTn dur="1"/>
                                        <p:tgtEl>
                                          <p:spTgt spid="376"/>
                                        </p:tgtEl>
                                      </p:cBhvr>
                                    </p:animEffect>
                                    <p:set>
                                      <p:cBhvr>
                                        <p:cTn dur="1" fill="hold">
                                          <p:stCondLst>
                                            <p:cond delay="0"/>
                                          </p:stCondLst>
                                        </p:cTn>
                                        <p:tgtEl>
                                          <p:spTgt spid="3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7"/>
                                        </p:tgtEl>
                                      </p:cBhvr>
                                    </p:animEffect>
                                    <p:set>
                                      <p:cBhvr>
                                        <p:cTn dur="1" fill="hold">
                                          <p:stCondLst>
                                            <p:cond delay="0"/>
                                          </p:stCondLst>
                                        </p:cTn>
                                        <p:tgtEl>
                                          <p:spTgt spid="37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8"/>
                                        </p:tgtEl>
                                      </p:cBhvr>
                                    </p:animEffect>
                                    <p:set>
                                      <p:cBhvr>
                                        <p:cTn dur="1" fill="hold">
                                          <p:stCondLst>
                                            <p:cond delay="0"/>
                                          </p:stCondLst>
                                        </p:cTn>
                                        <p:tgtEl>
                                          <p:spTgt spid="3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9"/>
                                        </p:tgtEl>
                                      </p:cBhvr>
                                    </p:animEffect>
                                    <p:set>
                                      <p:cBhvr>
                                        <p:cTn dur="1" fill="hold">
                                          <p:stCondLst>
                                            <p:cond delay="0"/>
                                          </p:stCondLst>
                                        </p:cTn>
                                        <p:tgtEl>
                                          <p:spTgt spid="3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86" name="Google Shape;386;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7" name="Google Shape;387;p44"/>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88" name="Google Shape;388;p44"/>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89" name="Google Shape;389;p44"/>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0" name="Google Shape;390;p44"/>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a:t>
            </a:r>
            <a:endParaRPr/>
          </a:p>
        </p:txBody>
      </p:sp>
      <p:sp>
        <p:nvSpPr>
          <p:cNvPr id="396" name="Google Shape;396;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After testing units, test their </a:t>
            </a:r>
            <a:r>
              <a:rPr b="1" lang="sv-SE"/>
              <a:t>integration</a:t>
            </a:r>
            <a:r>
              <a:rPr lang="sv-SE"/>
              <a:t>.</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Then integrate the subsystems.</a:t>
            </a:r>
            <a:endParaRPr/>
          </a:p>
          <a:p>
            <a:pPr indent="-393700" lvl="0" marL="457200" rtl="0" algn="l">
              <a:spcBef>
                <a:spcPts val="1000"/>
              </a:spcBef>
              <a:spcAft>
                <a:spcPts val="0"/>
              </a:spcAft>
              <a:buSzPts val="2600"/>
              <a:buChar char="•"/>
            </a:pPr>
            <a:r>
              <a:rPr lang="sv-SE"/>
              <a:t>Test through a </a:t>
            </a:r>
            <a:r>
              <a:rPr b="1" lang="sv-SE"/>
              <a:t>defined interface</a:t>
            </a:r>
            <a:r>
              <a:rPr lang="sv-SE"/>
              <a:t>. </a:t>
            </a:r>
            <a:endParaRPr/>
          </a:p>
          <a:p>
            <a:pPr indent="-368300" lvl="1" marL="914400" rtl="0" algn="l">
              <a:spcBef>
                <a:spcPts val="500"/>
              </a:spcBef>
              <a:spcAft>
                <a:spcPts val="0"/>
              </a:spcAft>
              <a:buSzPts val="2200"/>
              <a:buChar char="•"/>
            </a:pPr>
            <a:r>
              <a:rPr lang="sv-SE"/>
              <a:t>Focus on showing that functionality accessed through interfaces is correct.</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397" name="Google Shape;39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a:t>
            </a:r>
            <a:endParaRPr/>
          </a:p>
        </p:txBody>
      </p:sp>
      <p:sp>
        <p:nvSpPr>
          <p:cNvPr id="403" name="Google Shape;403;p46"/>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404" name="Google Shape;404;p46"/>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6"/>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406" name="Google Shape;406;p46"/>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407" name="Google Shape;407;p46"/>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408" name="Google Shape;408;p46"/>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409" name="Google Shape;409;p46"/>
          <p:cNvCxnSpPr>
            <a:stCxn id="407" idx="2"/>
            <a:endCxn id="406"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410" name="Google Shape;410;p46"/>
          <p:cNvCxnSpPr>
            <a:stCxn id="406" idx="1"/>
            <a:endCxn id="405"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411" name="Google Shape;411;p46"/>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412" name="Google Shape;412;p46"/>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413" name="Google Shape;413;p46"/>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46"/>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46"/>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6" name="Google Shape;416;p46"/>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7" name="Google Shape;417;p46"/>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18" name="Google Shape;418;p46"/>
          <p:cNvCxnSpPr>
            <a:stCxn id="412" idx="2"/>
            <a:endCxn id="413"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46"/>
          <p:cNvCxnSpPr>
            <a:stCxn id="412" idx="2"/>
            <a:endCxn id="414"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420" name="Google Shape;420;p46"/>
          <p:cNvCxnSpPr>
            <a:stCxn id="412" idx="2"/>
            <a:endCxn id="415"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421" name="Google Shape;421;p46"/>
          <p:cNvCxnSpPr>
            <a:stCxn id="412" idx="2"/>
            <a:endCxn id="416"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422" name="Google Shape;422;p46"/>
          <p:cNvCxnSpPr>
            <a:stCxn id="412" idx="2"/>
            <a:endCxn id="417"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423" name="Google Shape;42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0" name="Google Shape;430;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431" name="Google Shape;431;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437" name="Google Shape;437;p48"/>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438" name="Google Shape;43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5" name="Google Shape;445;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446" name="Google Shape;446;p4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447" name="Google Shape;447;p49"/>
          <p:cNvPicPr preferRelativeResize="0"/>
          <p:nvPr/>
        </p:nvPicPr>
        <p:blipFill>
          <a:blip r:embed="rId4">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4" name="Google Shape;454;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455" name="Google Shape;455;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456" name="Google Shape;456;p50"/>
          <p:cNvPicPr preferRelativeResize="0"/>
          <p:nvPr/>
        </p:nvPicPr>
        <p:blipFill>
          <a:blip r:embed="rId4">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8" name="Google Shape;148;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Testing Fundamentals and </a:t>
            </a:r>
            <a:endParaRPr/>
          </a:p>
          <a:p>
            <a:pPr indent="0" lvl="0" marL="0" rtl="0" algn="l">
              <a:spcBef>
                <a:spcPts val="0"/>
              </a:spcBef>
              <a:spcAft>
                <a:spcPts val="0"/>
              </a:spcAft>
              <a:buNone/>
            </a:pPr>
            <a:r>
              <a:rPr lang="sv-SE"/>
              <a:t>Test Case Structure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3" name="Google Shape;463;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System-Level Tests and SPLs</a:t>
            </a:r>
            <a:endParaRPr/>
          </a:p>
        </p:txBody>
      </p:sp>
      <p:sp>
        <p:nvSpPr>
          <p:cNvPr id="464" name="Google Shape;464;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is a </a:t>
            </a:r>
            <a:r>
              <a:rPr b="1" i="1" lang="sv-SE"/>
              <a:t>system-level</a:t>
            </a:r>
            <a:r>
              <a:rPr lang="sv-SE"/>
              <a:t> </a:t>
            </a:r>
            <a:r>
              <a:rPr b="1" i="1" lang="sv-SE"/>
              <a:t>concept</a:t>
            </a:r>
            <a:r>
              <a:rPr lang="sv-SE"/>
              <a:t>.</a:t>
            </a:r>
            <a:endParaRPr/>
          </a:p>
          <a:p>
            <a:pPr indent="-368300" lvl="1" marL="914400" rtl="0" algn="l">
              <a:spcBef>
                <a:spcPts val="500"/>
              </a:spcBef>
              <a:spcAft>
                <a:spcPts val="0"/>
              </a:spcAft>
              <a:buSzPts val="2200"/>
              <a:buChar char="•"/>
            </a:pPr>
            <a:r>
              <a:rPr lang="sv-SE"/>
              <a:t>Feature options tend to be entire classes or subsystems.</a:t>
            </a:r>
            <a:endParaRPr/>
          </a:p>
          <a:p>
            <a:pPr indent="-393700" lvl="0" marL="457200" rtl="0" algn="l">
              <a:spcBef>
                <a:spcPts val="1000"/>
              </a:spcBef>
              <a:spcAft>
                <a:spcPts val="0"/>
              </a:spcAft>
              <a:buSzPts val="2600"/>
              <a:buChar char="•"/>
            </a:pPr>
            <a:r>
              <a:rPr b="1" lang="sv-SE"/>
              <a:t>Unit testing during domain engineering.</a:t>
            </a:r>
            <a:endParaRPr b="1"/>
          </a:p>
          <a:p>
            <a:pPr indent="-368300" lvl="1" marL="914400" rtl="0" algn="l">
              <a:spcBef>
                <a:spcPts val="500"/>
              </a:spcBef>
              <a:spcAft>
                <a:spcPts val="0"/>
              </a:spcAft>
              <a:buSzPts val="2200"/>
              <a:buChar char="•"/>
            </a:pPr>
            <a:r>
              <a:rPr lang="sv-SE"/>
              <a:t>Assets tested in isolation.</a:t>
            </a:r>
            <a:endParaRPr/>
          </a:p>
          <a:p>
            <a:pPr indent="-393700" lvl="0" marL="457200" rtl="0" algn="l">
              <a:spcBef>
                <a:spcPts val="1000"/>
              </a:spcBef>
              <a:spcAft>
                <a:spcPts val="0"/>
              </a:spcAft>
              <a:buSzPts val="2600"/>
              <a:buChar char="•"/>
            </a:pPr>
            <a:r>
              <a:rPr lang="sv-SE"/>
              <a:t>Many interaction errors between features, depending on chosen options.</a:t>
            </a:r>
            <a:endParaRPr/>
          </a:p>
          <a:p>
            <a:pPr indent="-368300" lvl="1" marL="914400" rtl="0" algn="l">
              <a:spcBef>
                <a:spcPts val="500"/>
              </a:spcBef>
              <a:spcAft>
                <a:spcPts val="0"/>
              </a:spcAft>
              <a:buSzPts val="2200"/>
              <a:buChar char="•"/>
            </a:pPr>
            <a:r>
              <a:rPr b="1" lang="sv-SE"/>
              <a:t>System testing during application engineering.</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1" name="Google Shape;471;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8" name="Google Shape;478;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Test Cases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484" name="Google Shape;484;p54"/>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485" name="Google Shape;485;p54"/>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486" name="Google Shape;486;p54"/>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87" name="Google Shape;487;p54"/>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488" name="Google Shape;488;p54"/>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489" name="Google Shape;489;p54"/>
          <p:cNvCxnSpPr>
            <a:endCxn id="485"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90" name="Google Shape;490;p54"/>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91" name="Google Shape;491;p54"/>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92" name="Google Shape;492;p54"/>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493" name="Google Shape;493;p54"/>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494" name="Google Shape;494;p54"/>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495" name="Google Shape;495;p54"/>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496" name="Google Shape;496;p54"/>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497" name="Google Shape;497;p54"/>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498" name="Google Shape;49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504" name="Google Shape;50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a:t>
            </a:r>
            <a:r>
              <a:rPr b="1" lang="sv-SE"/>
              <a:t>is</a:t>
            </a:r>
            <a:r>
              <a:rPr lang="sv-SE"/>
              <a:t> a testable functionality.</a:t>
            </a:r>
            <a:endParaRPr/>
          </a:p>
          <a:p>
            <a:pPr indent="-342900" lvl="2" marL="1371600" rtl="0" algn="l">
              <a:spcBef>
                <a:spcPts val="500"/>
              </a:spcBef>
              <a:spcAft>
                <a:spcPts val="0"/>
              </a:spcAft>
              <a:buSzPts val="1800"/>
              <a:buChar char="•"/>
            </a:pPr>
            <a:r>
              <a:rPr lang="sv-SE"/>
              <a:t>Sorting the list is </a:t>
            </a:r>
            <a:r>
              <a:rPr b="1" lang="sv-SE"/>
              <a:t>not</a:t>
            </a:r>
            <a:r>
              <a:rPr lang="sv-SE"/>
              <a:t> (low-level, unit testing target)</a:t>
            </a:r>
            <a:endParaRPr/>
          </a:p>
        </p:txBody>
      </p:sp>
      <p:sp>
        <p:nvSpPr>
          <p:cNvPr id="505" name="Google Shape;505;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6" name="Google Shape;506;p55"/>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512" name="Google Shape;512;p56"/>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513" name="Google Shape;51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14" name="Google Shape;514;p56"/>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515" name="Google Shape;515;p56"/>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Input Choices</a:t>
            </a:r>
            <a:endParaRPr/>
          </a:p>
        </p:txBody>
      </p:sp>
      <p:sp>
        <p:nvSpPr>
          <p:cNvPr id="521" name="Google Shape;52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b="1" lang="sv-SE"/>
              <a:t>Anything we control that can change the outcome.</a:t>
            </a:r>
            <a:endParaRPr b="1"/>
          </a:p>
          <a:p>
            <a:pPr indent="-393700" lvl="0" marL="457200" rtl="0" algn="l">
              <a:spcBef>
                <a:spcPts val="1000"/>
              </a:spcBef>
              <a:spcAft>
                <a:spcPts val="0"/>
              </a:spcAft>
              <a:buSzPts val="2600"/>
              <a:buChar char="•"/>
            </a:pPr>
            <a:r>
              <a:rPr lang="sv-SE"/>
              <a:t>What are the </a:t>
            </a:r>
            <a:r>
              <a:rPr b="1" i="1" lang="sv-SE"/>
              <a:t>inputs</a:t>
            </a:r>
            <a:r>
              <a:rPr lang="sv-SE"/>
              <a:t> to that feature?</a:t>
            </a:r>
            <a:endParaRPr/>
          </a:p>
          <a:p>
            <a:pPr indent="-393700" lvl="0" marL="457200" rtl="0" algn="l">
              <a:spcBef>
                <a:spcPts val="1000"/>
              </a:spcBef>
              <a:spcAft>
                <a:spcPts val="0"/>
              </a:spcAft>
              <a:buSzPts val="2600"/>
              <a:buChar char="•"/>
            </a:pPr>
            <a:r>
              <a:rPr lang="sv-SE"/>
              <a:t>What </a:t>
            </a:r>
            <a:r>
              <a:rPr b="1" i="1" lang="sv-SE"/>
              <a:t>configuration choices</a:t>
            </a:r>
            <a:r>
              <a:rPr i="1" lang="sv-SE"/>
              <a:t> </a:t>
            </a:r>
            <a:r>
              <a:rPr lang="sv-SE"/>
              <a:t>can we make?</a:t>
            </a:r>
            <a:endParaRPr/>
          </a:p>
          <a:p>
            <a:pPr indent="-393700" lvl="0" marL="457200" rtl="0" algn="l">
              <a:spcBef>
                <a:spcPts val="1000"/>
              </a:spcBef>
              <a:spcAft>
                <a:spcPts val="0"/>
              </a:spcAft>
              <a:buSzPts val="2600"/>
              <a:buChar char="•"/>
            </a:pPr>
            <a:r>
              <a:rPr lang="sv-SE"/>
              <a:t>Are there </a:t>
            </a:r>
            <a:r>
              <a:rPr b="1" i="1" lang="sv-SE"/>
              <a:t>environmental factors</a:t>
            </a:r>
            <a:r>
              <a:rPr lang="sv-SE"/>
              <a:t>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522" name="Google Shape;52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3" name="Google Shape;523;p57"/>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529" name="Google Shape;529;p58"/>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530" name="Google Shape;53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1" name="Google Shape;531;p5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532" name="Google Shape;532;p58"/>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538" name="Google Shape;538;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539" name="Google Shape;53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0" name="Google Shape;540;p5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546" name="Google Shape;546;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leads to </a:t>
            </a:r>
            <a:r>
              <a:rPr b="1" lang="sv-SE"/>
              <a:t>more than</a:t>
            </a:r>
            <a:r>
              <a:rPr lang="sv-SE"/>
              <a: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input choices when we design test cases.</a:t>
            </a:r>
            <a:endParaRPr b="1"/>
          </a:p>
        </p:txBody>
      </p:sp>
      <p:sp>
        <p:nvSpPr>
          <p:cNvPr id="547" name="Google Shape;54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8" name="Google Shape;548;p6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154" name="Google Shape;154;p25"/>
          <p:cNvSpPr txBox="1"/>
          <p:nvPr>
            <p:ph idx="1" type="body"/>
          </p:nvPr>
        </p:nvSpPr>
        <p:spPr>
          <a:xfrm>
            <a:off x="468897" y="1282400"/>
            <a:ext cx="5929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 investigation into system quality.</a:t>
            </a:r>
            <a:endParaRPr/>
          </a:p>
          <a:p>
            <a:pPr indent="-393700" lvl="0" marL="457200" rtl="0" algn="l">
              <a:spcBef>
                <a:spcPts val="1000"/>
              </a:spcBef>
              <a:spcAft>
                <a:spcPts val="0"/>
              </a:spcAft>
              <a:buSzPts val="2600"/>
              <a:buChar char="•"/>
            </a:pPr>
            <a:r>
              <a:rPr lang="sv-SE"/>
              <a:t>Based on sequences of </a:t>
            </a:r>
            <a:r>
              <a:rPr b="1" lang="sv-SE"/>
              <a:t>stimuli</a:t>
            </a:r>
            <a:r>
              <a:rPr lang="sv-SE"/>
              <a:t> and </a:t>
            </a:r>
            <a:r>
              <a:rPr b="1" lang="sv-SE"/>
              <a:t>observations</a:t>
            </a:r>
            <a:r>
              <a:rPr lang="sv-SE"/>
              <a:t>.</a:t>
            </a:r>
            <a:endParaRPr/>
          </a:p>
          <a:p>
            <a:pPr indent="-368300" lvl="1" marL="914400" rtl="0" algn="l">
              <a:spcBef>
                <a:spcPts val="500"/>
              </a:spcBef>
              <a:spcAft>
                <a:spcPts val="0"/>
              </a:spcAft>
              <a:buSzPts val="2200"/>
              <a:buChar char="•"/>
            </a:pPr>
            <a:r>
              <a:rPr b="1" lang="sv-SE"/>
              <a:t>Stimuli </a:t>
            </a:r>
            <a:r>
              <a:rPr lang="sv-SE"/>
              <a:t>that the system must react to.</a:t>
            </a:r>
            <a:endParaRPr/>
          </a:p>
          <a:p>
            <a:pPr indent="-368300" lvl="1" marL="914400" rtl="0" algn="l">
              <a:spcBef>
                <a:spcPts val="500"/>
              </a:spcBef>
              <a:spcAft>
                <a:spcPts val="0"/>
              </a:spcAft>
              <a:buSzPts val="2200"/>
              <a:buChar char="•"/>
            </a:pPr>
            <a:r>
              <a:rPr b="1" lang="sv-SE"/>
              <a:t>Observations</a:t>
            </a:r>
            <a:r>
              <a:rPr lang="sv-SE"/>
              <a:t> of system reactions.</a:t>
            </a:r>
            <a:endParaRPr/>
          </a:p>
          <a:p>
            <a:pPr indent="-368300" lvl="1" marL="914400" rtl="0" algn="l">
              <a:spcBef>
                <a:spcPts val="500"/>
              </a:spcBef>
              <a:spcAft>
                <a:spcPts val="0"/>
              </a:spcAft>
              <a:buSzPts val="2200"/>
              <a:buChar char="•"/>
            </a:pPr>
            <a:r>
              <a:rPr b="1" lang="sv-SE"/>
              <a:t>Verdicts </a:t>
            </a:r>
            <a:r>
              <a:rPr lang="sv-SE"/>
              <a:t>on correctness. </a:t>
            </a:r>
            <a:endParaRPr/>
          </a:p>
        </p:txBody>
      </p:sp>
      <p:sp>
        <p:nvSpPr>
          <p:cNvPr id="155" name="Google Shape;15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6" name="Google Shape;156;p25"/>
          <p:cNvSpPr/>
          <p:nvPr/>
        </p:nvSpPr>
        <p:spPr>
          <a:xfrm>
            <a:off x="7182013" y="1558744"/>
            <a:ext cx="1014000" cy="62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SUT</a:t>
            </a:r>
            <a:endParaRPr b="1"/>
          </a:p>
        </p:txBody>
      </p:sp>
      <p:sp>
        <p:nvSpPr>
          <p:cNvPr id="157" name="Google Shape;157;p25"/>
          <p:cNvSpPr/>
          <p:nvPr/>
        </p:nvSpPr>
        <p:spPr>
          <a:xfrm>
            <a:off x="7128024" y="726700"/>
            <a:ext cx="11220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a:t>
            </a:r>
            <a:endParaRPr b="1"/>
          </a:p>
        </p:txBody>
      </p:sp>
      <p:cxnSp>
        <p:nvCxnSpPr>
          <p:cNvPr id="158" name="Google Shape;158;p25"/>
          <p:cNvCxnSpPr>
            <a:stCxn id="157" idx="2"/>
            <a:endCxn id="156" idx="0"/>
          </p:cNvCxnSpPr>
          <p:nvPr/>
        </p:nvCxnSpPr>
        <p:spPr>
          <a:xfrm>
            <a:off x="7689024" y="1299100"/>
            <a:ext cx="0" cy="259500"/>
          </a:xfrm>
          <a:prstGeom prst="straightConnector1">
            <a:avLst/>
          </a:prstGeom>
          <a:noFill/>
          <a:ln cap="flat" cmpd="sng" w="19050">
            <a:solidFill>
              <a:schemeClr val="dk2"/>
            </a:solidFill>
            <a:prstDash val="solid"/>
            <a:round/>
            <a:headEnd len="med" w="med" type="none"/>
            <a:tailEnd len="med" w="med" type="triangle"/>
          </a:ln>
        </p:spPr>
      </p:cxnSp>
      <p:sp>
        <p:nvSpPr>
          <p:cNvPr id="159" name="Google Shape;159;p25"/>
          <p:cNvSpPr/>
          <p:nvPr/>
        </p:nvSpPr>
        <p:spPr>
          <a:xfrm>
            <a:off x="7241863" y="2489363"/>
            <a:ext cx="894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Output</a:t>
            </a:r>
            <a:endParaRPr b="1"/>
          </a:p>
        </p:txBody>
      </p:sp>
      <p:sp>
        <p:nvSpPr>
          <p:cNvPr id="160" name="Google Shape;160;p25"/>
          <p:cNvSpPr/>
          <p:nvPr/>
        </p:nvSpPr>
        <p:spPr>
          <a:xfrm>
            <a:off x="6679374" y="3316713"/>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Oracle (Expected Output)</a:t>
            </a:r>
            <a:endParaRPr b="1"/>
          </a:p>
        </p:txBody>
      </p:sp>
      <p:cxnSp>
        <p:nvCxnSpPr>
          <p:cNvPr id="161" name="Google Shape;161;p25"/>
          <p:cNvCxnSpPr>
            <a:stCxn id="156" idx="2"/>
            <a:endCxn id="159" idx="0"/>
          </p:cNvCxnSpPr>
          <p:nvPr/>
        </p:nvCxnSpPr>
        <p:spPr>
          <a:xfrm>
            <a:off x="7689013" y="2188144"/>
            <a:ext cx="0" cy="301200"/>
          </a:xfrm>
          <a:prstGeom prst="straightConnector1">
            <a:avLst/>
          </a:prstGeom>
          <a:noFill/>
          <a:ln cap="flat" cmpd="sng" w="19050">
            <a:solidFill>
              <a:schemeClr val="dk2"/>
            </a:solidFill>
            <a:prstDash val="solid"/>
            <a:round/>
            <a:headEnd len="med" w="med" type="none"/>
            <a:tailEnd len="med" w="med" type="triangle"/>
          </a:ln>
        </p:spPr>
      </p:cxnSp>
      <p:cxnSp>
        <p:nvCxnSpPr>
          <p:cNvPr id="162" name="Google Shape;162;p25"/>
          <p:cNvCxnSpPr>
            <a:stCxn id="160" idx="0"/>
            <a:endCxn id="159" idx="2"/>
          </p:cNvCxnSpPr>
          <p:nvPr/>
        </p:nvCxnSpPr>
        <p:spPr>
          <a:xfrm rot="10800000">
            <a:off x="7689024" y="3061713"/>
            <a:ext cx="0" cy="255000"/>
          </a:xfrm>
          <a:prstGeom prst="straightConnector1">
            <a:avLst/>
          </a:prstGeom>
          <a:noFill/>
          <a:ln cap="flat" cmpd="sng" w="19050">
            <a:solidFill>
              <a:schemeClr val="dk2"/>
            </a:solidFill>
            <a:prstDash val="solid"/>
            <a:round/>
            <a:headEnd len="med" w="med" type="triangle"/>
            <a:tailEnd len="med" w="med" type="none"/>
          </a:ln>
        </p:spPr>
      </p:cxnSp>
      <p:sp>
        <p:nvSpPr>
          <p:cNvPr id="163" name="Google Shape;163;p25"/>
          <p:cNvSpPr/>
          <p:nvPr/>
        </p:nvSpPr>
        <p:spPr>
          <a:xfrm>
            <a:off x="6679374" y="4190288"/>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Verdict (Pass/Fail)</a:t>
            </a:r>
            <a:endParaRPr b="1"/>
          </a:p>
        </p:txBody>
      </p:sp>
      <p:cxnSp>
        <p:nvCxnSpPr>
          <p:cNvPr id="164" name="Google Shape;164;p25"/>
          <p:cNvCxnSpPr>
            <a:stCxn id="160" idx="2"/>
            <a:endCxn id="163" idx="0"/>
          </p:cNvCxnSpPr>
          <p:nvPr/>
        </p:nvCxnSpPr>
        <p:spPr>
          <a:xfrm>
            <a:off x="7689024" y="3889113"/>
            <a:ext cx="0" cy="301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554" name="Google Shape;554;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555" name="Google Shape;555;p61"/>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556" name="Google Shape;55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7" name="Google Shape;557;p61"/>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63" name="Google Shape;563;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800">
                <a:solidFill>
                  <a:srgbClr val="A71D5D"/>
                </a:solidFill>
                <a:latin typeface="Consolas"/>
                <a:ea typeface="Consolas"/>
                <a:cs typeface="Consolas"/>
                <a:sym typeface="Consolas"/>
              </a:rPr>
              <a:t>@Test</a:t>
            </a:r>
            <a:br>
              <a:rPr lang="sv-SE" sz="1800">
                <a:solidFill>
                  <a:srgbClr val="333333"/>
                </a:solidFill>
                <a:latin typeface="Consolas"/>
                <a:ea typeface="Consolas"/>
                <a:cs typeface="Consolas"/>
                <a:sym typeface="Consolas"/>
              </a:rPr>
            </a:br>
            <a:r>
              <a:rPr lang="sv-SE" sz="1800">
                <a:solidFill>
                  <a:srgbClr val="A71D5D"/>
                </a:solidFill>
                <a:latin typeface="Consolas"/>
                <a:ea typeface="Consolas"/>
                <a:cs typeface="Consolas"/>
                <a:sym typeface="Consolas"/>
              </a:rPr>
              <a:t>public</a:t>
            </a:r>
            <a:r>
              <a:rPr lang="sv-SE" sz="1800">
                <a:solidFill>
                  <a:srgbClr val="333333"/>
                </a:solidFill>
                <a:latin typeface="Consolas"/>
                <a:ea typeface="Consolas"/>
                <a:cs typeface="Consolas"/>
                <a:sym typeface="Consolas"/>
              </a:rPr>
              <a:t> </a:t>
            </a:r>
            <a:r>
              <a:rPr lang="sv-SE" sz="1800">
                <a:solidFill>
                  <a:srgbClr val="A71D5D"/>
                </a:solidFill>
                <a:latin typeface="Consolas"/>
                <a:ea typeface="Consolas"/>
                <a:cs typeface="Consolas"/>
                <a:sym typeface="Consolas"/>
              </a:rPr>
              <a:t>void</a:t>
            </a:r>
            <a:r>
              <a:rPr lang="sv-SE" sz="1800">
                <a:solidFill>
                  <a:srgbClr val="333333"/>
                </a:solidFill>
                <a:latin typeface="Consolas"/>
                <a:ea typeface="Consolas"/>
                <a:cs typeface="Consolas"/>
                <a:sym typeface="Consolas"/>
              </a:rPr>
              <a:t> </a:t>
            </a:r>
            <a:r>
              <a:rPr lang="sv-SE" sz="1800">
                <a:solidFill>
                  <a:srgbClr val="795DA3"/>
                </a:solidFill>
                <a:latin typeface="Consolas"/>
                <a:ea typeface="Consolas"/>
                <a:cs typeface="Consolas"/>
                <a:sym typeface="Consolas"/>
              </a:rPr>
              <a:t>testRegistration</a:t>
            </a:r>
            <a:r>
              <a:rPr lang="sv-SE"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   </a:t>
            </a:r>
            <a:r>
              <a:rPr b="1" lang="sv-SE" sz="1800">
                <a:solidFill>
                  <a:srgbClr val="333333"/>
                </a:solidFill>
                <a:latin typeface="Consolas"/>
                <a:ea typeface="Consolas"/>
                <a:cs typeface="Consolas"/>
                <a:sym typeface="Consolas"/>
              </a:rPr>
              <a:t>// Set Up</a:t>
            </a:r>
            <a:endParaRPr b="1"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   </a:t>
            </a:r>
            <a:r>
              <a:rPr b="1" lang="sv-SE" sz="1800">
                <a:solidFill>
                  <a:srgbClr val="333333"/>
                </a:solidFill>
                <a:latin typeface="Consolas"/>
                <a:ea typeface="Consolas"/>
                <a:cs typeface="Consolas"/>
                <a:sym typeface="Consolas"/>
              </a:rPr>
              <a:t>// Attempt to register for a course</a:t>
            </a:r>
            <a:endParaRPr b="1"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   Boolean outcome = registerForCourse(studentID, courseID);</a:t>
            </a:r>
            <a:endParaRPr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   Boolean expected = … ; </a:t>
            </a:r>
            <a:r>
              <a:rPr b="1" lang="sv-SE" sz="1800">
                <a:solidFill>
                  <a:srgbClr val="333333"/>
                </a:solidFill>
                <a:latin typeface="Consolas"/>
                <a:ea typeface="Consolas"/>
                <a:cs typeface="Consolas"/>
                <a:sym typeface="Consolas"/>
              </a:rPr>
              <a:t>// Set expected value, true or false</a:t>
            </a:r>
            <a:endParaRPr b="1"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800">
                <a:solidFill>
                  <a:srgbClr val="333333"/>
                </a:solidFill>
                <a:latin typeface="Consolas"/>
                <a:ea typeface="Consolas"/>
                <a:cs typeface="Consolas"/>
                <a:sym typeface="Consolas"/>
              </a:rPr>
              <a:t>   // Check the result of registration</a:t>
            </a:r>
            <a:endParaRPr b="1"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   assertEquals(expected, outcome); </a:t>
            </a:r>
            <a:endParaRPr sz="18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800">
                <a:solidFill>
                  <a:srgbClr val="333333"/>
                </a:solidFill>
                <a:latin typeface="Consolas"/>
                <a:ea typeface="Consolas"/>
                <a:cs typeface="Consolas"/>
                <a:sym typeface="Consolas"/>
              </a:rPr>
              <a:t>}</a:t>
            </a:r>
            <a:endParaRPr sz="3400">
              <a:latin typeface="Consolas"/>
              <a:ea typeface="Consolas"/>
              <a:cs typeface="Consolas"/>
              <a:sym typeface="Consolas"/>
            </a:endParaRPr>
          </a:p>
        </p:txBody>
      </p:sp>
      <p:sp>
        <p:nvSpPr>
          <p:cNvPr id="564" name="Google Shape;56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5" name="Google Shape;565;p6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71" name="Google Shape;571;p63"/>
          <p:cNvSpPr txBox="1"/>
          <p:nvPr>
            <p:ph idx="1" type="body"/>
          </p:nvPr>
        </p:nvSpPr>
        <p:spPr>
          <a:xfrm>
            <a:off x="468900" y="1282400"/>
            <a:ext cx="8217900" cy="7701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200"/>
              <a:t>What are the choices we make when we design a test case?</a:t>
            </a:r>
            <a:endParaRPr b="1" sz="2200"/>
          </a:p>
        </p:txBody>
      </p:sp>
      <p:sp>
        <p:nvSpPr>
          <p:cNvPr id="572" name="Google Shape;572;p63"/>
          <p:cNvSpPr txBox="1"/>
          <p:nvPr>
            <p:ph idx="1" type="body"/>
          </p:nvPr>
        </p:nvSpPr>
        <p:spPr>
          <a:xfrm>
            <a:off x="4043100" y="1766725"/>
            <a:ext cx="5101200" cy="11388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SzPts val="2100"/>
              <a:buChar char="•"/>
            </a:pPr>
            <a:r>
              <a:rPr lang="sv-SE" sz="2100"/>
              <a:t>Does student meet prerequisites?</a:t>
            </a:r>
            <a:endParaRPr sz="2100"/>
          </a:p>
          <a:p>
            <a:pPr indent="-361950" lvl="0" marL="457200" marR="0" rtl="0" algn="l">
              <a:lnSpc>
                <a:spcPct val="100000"/>
              </a:lnSpc>
              <a:spcBef>
                <a:spcPts val="0"/>
              </a:spcBef>
              <a:spcAft>
                <a:spcPts val="0"/>
              </a:spcAft>
              <a:buSzPts val="2100"/>
              <a:buChar char="•"/>
            </a:pPr>
            <a:r>
              <a:rPr lang="sv-SE" sz="2100"/>
              <a:t>Does the course exist?</a:t>
            </a:r>
            <a:endParaRPr sz="2100"/>
          </a:p>
          <a:p>
            <a:pPr indent="-361950" lvl="0" marL="457200" marR="0" rtl="0" algn="l">
              <a:lnSpc>
                <a:spcPct val="100000"/>
              </a:lnSpc>
              <a:spcBef>
                <a:spcPts val="0"/>
              </a:spcBef>
              <a:spcAft>
                <a:spcPts val="0"/>
              </a:spcAft>
              <a:buSzPts val="2100"/>
              <a:buChar char="•"/>
            </a:pPr>
            <a:r>
              <a:rPr b="1" lang="sv-SE" sz="2100"/>
              <a:t>What else influences the outcome?</a:t>
            </a:r>
            <a:endParaRPr b="1" sz="2100"/>
          </a:p>
        </p:txBody>
      </p:sp>
      <p:sp>
        <p:nvSpPr>
          <p:cNvPr id="573" name="Google Shape;57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4" name="Google Shape;574;p63"/>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575" name="Google Shape;575;p63"/>
          <p:cNvSpPr txBox="1"/>
          <p:nvPr>
            <p:ph idx="1" type="body"/>
          </p:nvPr>
        </p:nvSpPr>
        <p:spPr>
          <a:xfrm>
            <a:off x="468900" y="1879350"/>
            <a:ext cx="7407000" cy="2883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500">
                <a:solidFill>
                  <a:srgbClr val="A71D5D"/>
                </a:solidFill>
                <a:latin typeface="Consolas"/>
                <a:ea typeface="Consolas"/>
                <a:cs typeface="Consolas"/>
                <a:sym typeface="Consolas"/>
              </a:rPr>
              <a:t>@Test</a:t>
            </a:r>
            <a:br>
              <a:rPr lang="sv-SE" sz="1500">
                <a:solidFill>
                  <a:srgbClr val="333333"/>
                </a:solidFill>
                <a:latin typeface="Consolas"/>
                <a:ea typeface="Consolas"/>
                <a:cs typeface="Consolas"/>
                <a:sym typeface="Consolas"/>
              </a:rPr>
            </a:br>
            <a:r>
              <a:rPr lang="sv-SE" sz="1500">
                <a:solidFill>
                  <a:srgbClr val="A71D5D"/>
                </a:solidFill>
                <a:latin typeface="Consolas"/>
                <a:ea typeface="Consolas"/>
                <a:cs typeface="Consolas"/>
                <a:sym typeface="Consolas"/>
              </a:rPr>
              <a:t>public</a:t>
            </a:r>
            <a:r>
              <a:rPr lang="sv-SE" sz="1500">
                <a:solidFill>
                  <a:srgbClr val="333333"/>
                </a:solidFill>
                <a:latin typeface="Consolas"/>
                <a:ea typeface="Consolas"/>
                <a:cs typeface="Consolas"/>
                <a:sym typeface="Consolas"/>
              </a:rPr>
              <a:t> </a:t>
            </a:r>
            <a:r>
              <a:rPr lang="sv-SE" sz="1500">
                <a:solidFill>
                  <a:srgbClr val="A71D5D"/>
                </a:solidFill>
                <a:latin typeface="Consolas"/>
                <a:ea typeface="Consolas"/>
                <a:cs typeface="Consolas"/>
                <a:sym typeface="Consolas"/>
              </a:rPr>
              <a:t>void</a:t>
            </a:r>
            <a:r>
              <a:rPr lang="sv-SE" sz="1500">
                <a:solidFill>
                  <a:srgbClr val="333333"/>
                </a:solidFill>
                <a:latin typeface="Consolas"/>
                <a:ea typeface="Consolas"/>
                <a:cs typeface="Consolas"/>
                <a:sym typeface="Consolas"/>
              </a:rPr>
              <a:t> </a:t>
            </a:r>
            <a:r>
              <a:rPr lang="sv-SE" sz="1500">
                <a:solidFill>
                  <a:srgbClr val="795DA3"/>
                </a:solidFill>
                <a:latin typeface="Consolas"/>
                <a:ea typeface="Consolas"/>
                <a:cs typeface="Consolas"/>
                <a:sym typeface="Consolas"/>
              </a:rPr>
              <a:t>testRegistration</a:t>
            </a:r>
            <a:r>
              <a:rPr lang="sv-SE" sz="1500">
                <a:solidFill>
                  <a:srgbClr val="333333"/>
                </a:solidFill>
                <a:latin typeface="Consolas"/>
                <a:ea typeface="Consolas"/>
                <a:cs typeface="Consolas"/>
                <a:sym typeface="Consolas"/>
              </a:rPr>
              <a:t>() {</a:t>
            </a:r>
            <a:endParaRPr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   </a:t>
            </a:r>
            <a:r>
              <a:rPr b="1" lang="sv-SE" sz="1500">
                <a:solidFill>
                  <a:srgbClr val="333333"/>
                </a:solidFill>
                <a:latin typeface="Consolas"/>
                <a:ea typeface="Consolas"/>
                <a:cs typeface="Consolas"/>
                <a:sym typeface="Consolas"/>
              </a:rPr>
              <a:t>// Set Up</a:t>
            </a:r>
            <a:endParaRPr b="1"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   </a:t>
            </a:r>
            <a:r>
              <a:rPr b="1" lang="sv-SE" sz="1500">
                <a:solidFill>
                  <a:srgbClr val="333333"/>
                </a:solidFill>
                <a:latin typeface="Consolas"/>
                <a:ea typeface="Consolas"/>
                <a:cs typeface="Consolas"/>
                <a:sym typeface="Consolas"/>
              </a:rPr>
              <a:t>// Attempt to register for a course</a:t>
            </a:r>
            <a:endParaRPr b="1"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   Boolean outcome = registerForCourse(studentID, courseID);</a:t>
            </a:r>
            <a:endParaRPr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   Boolean expected = … ; </a:t>
            </a:r>
            <a:r>
              <a:rPr b="1" lang="sv-SE" sz="1500">
                <a:solidFill>
                  <a:srgbClr val="333333"/>
                </a:solidFill>
                <a:latin typeface="Consolas"/>
                <a:ea typeface="Consolas"/>
                <a:cs typeface="Consolas"/>
                <a:sym typeface="Consolas"/>
              </a:rPr>
              <a:t>// Set expected value, true or false</a:t>
            </a:r>
            <a:endParaRPr b="1"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500">
                <a:solidFill>
                  <a:srgbClr val="333333"/>
                </a:solidFill>
                <a:latin typeface="Consolas"/>
                <a:ea typeface="Consolas"/>
                <a:cs typeface="Consolas"/>
                <a:sym typeface="Consolas"/>
              </a:rPr>
              <a:t>   // Check the result of registration</a:t>
            </a:r>
            <a:endParaRPr b="1"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   assertEquals(expected, outcome); </a:t>
            </a:r>
            <a:endParaRPr sz="15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500">
                <a:solidFill>
                  <a:srgbClr val="333333"/>
                </a:solidFill>
                <a:latin typeface="Consolas"/>
                <a:ea typeface="Consolas"/>
                <a:cs typeface="Consolas"/>
                <a:sym typeface="Consolas"/>
              </a:rPr>
              <a:t>}</a:t>
            </a:r>
            <a:endParaRPr sz="3100">
              <a:latin typeface="Consolas"/>
              <a:ea typeface="Consolas"/>
              <a:cs typeface="Consolas"/>
              <a:sym typeface="Consolas"/>
            </a:endParaRPr>
          </a:p>
        </p:txBody>
      </p:sp>
      <p:sp>
        <p:nvSpPr>
          <p:cNvPr id="576" name="Google Shape;576;p63"/>
          <p:cNvSpPr/>
          <p:nvPr/>
        </p:nvSpPr>
        <p:spPr>
          <a:xfrm>
            <a:off x="4648925" y="3227050"/>
            <a:ext cx="10263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3"/>
          <p:cNvSpPr/>
          <p:nvPr/>
        </p:nvSpPr>
        <p:spPr>
          <a:xfrm>
            <a:off x="5675225" y="3227050"/>
            <a:ext cx="10263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3"/>
          <p:cNvSpPr/>
          <p:nvPr/>
        </p:nvSpPr>
        <p:spPr>
          <a:xfrm>
            <a:off x="816025" y="2509925"/>
            <a:ext cx="1187100" cy="395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9" name="Google Shape;579;p63"/>
          <p:cNvCxnSpPr>
            <a:endCxn id="578" idx="3"/>
          </p:cNvCxnSpPr>
          <p:nvPr/>
        </p:nvCxnSpPr>
        <p:spPr>
          <a:xfrm flipH="1">
            <a:off x="2003125" y="2398775"/>
            <a:ext cx="2052300" cy="30900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1"/>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1"/>
                                        <p:tgtEl>
                                          <p:spTgt spid="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85" name="Google Shape;58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During setup, we can influence a student’s record and the course records. </a:t>
            </a:r>
            <a:endParaRPr/>
          </a:p>
          <a:p>
            <a:pPr indent="-368300" lvl="1" marL="914400" rtl="0" algn="l">
              <a:spcBef>
                <a:spcPts val="500"/>
              </a:spcBef>
              <a:spcAft>
                <a:spcPts val="0"/>
              </a:spcAft>
              <a:buSzPts val="2200"/>
              <a:buChar char="•"/>
            </a:pPr>
            <a:r>
              <a:rPr lang="sv-SE"/>
              <a:t>These are “inputs” to consider.</a:t>
            </a:r>
            <a:endParaRPr/>
          </a:p>
          <a:p>
            <a:pPr indent="-393700" lvl="0" marL="457200" rtl="0" algn="l">
              <a:spcBef>
                <a:spcPts val="1000"/>
              </a:spcBef>
              <a:spcAft>
                <a:spcPts val="0"/>
              </a:spcAft>
              <a:buSzPts val="2600"/>
              <a:buChar char="•"/>
            </a:pPr>
            <a:r>
              <a:rPr lang="sv-SE"/>
              <a:t>How are they used?</a:t>
            </a:r>
            <a:endParaRPr/>
          </a:p>
          <a:p>
            <a:pPr indent="-368300" lvl="1" marL="914400" rtl="0" algn="l">
              <a:spcBef>
                <a:spcPts val="500"/>
              </a:spcBef>
              <a:spcAft>
                <a:spcPts val="0"/>
              </a:spcAft>
              <a:buSzPts val="2200"/>
              <a:buChar char="•"/>
            </a:pPr>
            <a:r>
              <a:rPr lang="sv-SE"/>
              <a:t>Has a student already taken the course?</a:t>
            </a:r>
            <a:endParaRPr/>
          </a:p>
          <a:p>
            <a:pPr indent="-368300" lvl="1" marL="914400" rtl="0" algn="l">
              <a:spcBef>
                <a:spcPts val="500"/>
              </a:spcBef>
              <a:spcAft>
                <a:spcPts val="0"/>
              </a:spcAft>
              <a:buSzPts val="2200"/>
              <a:buChar char="•"/>
            </a:pPr>
            <a:r>
              <a:rPr lang="sv-SE"/>
              <a:t>Do they meet the prerequisites?</a:t>
            </a:r>
            <a:endParaRPr/>
          </a:p>
          <a:p>
            <a:pPr indent="-368300" lvl="1" marL="914400" rtl="0" algn="l">
              <a:spcBef>
                <a:spcPts val="500"/>
              </a:spcBef>
              <a:spcAft>
                <a:spcPts val="0"/>
              </a:spcAft>
              <a:buSzPts val="2200"/>
              <a:buChar char="•"/>
            </a:pPr>
            <a:r>
              <a:rPr lang="sv-SE"/>
              <a:t>Does a course exist?</a:t>
            </a:r>
            <a:endParaRPr/>
          </a:p>
          <a:p>
            <a:pPr indent="-368300" lvl="1" marL="914400" rtl="0" algn="l">
              <a:spcBef>
                <a:spcPts val="500"/>
              </a:spcBef>
              <a:spcAft>
                <a:spcPts val="0"/>
              </a:spcAft>
              <a:buSzPts val="2200"/>
              <a:buChar char="•"/>
            </a:pPr>
            <a:r>
              <a:rPr lang="sv-SE"/>
              <a:t>What are the prerequisites of a course.</a:t>
            </a:r>
            <a:endParaRPr/>
          </a:p>
        </p:txBody>
      </p:sp>
      <p:sp>
        <p:nvSpPr>
          <p:cNvPr id="586" name="Google Shape;58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7" name="Google Shape;587;p6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4" name="Google Shape;59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95" name="Google Shape;595;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Test Choices</a:t>
            </a:r>
            <a:endParaRPr b="1"/>
          </a:p>
          <a:p>
            <a:pPr indent="-393700" lvl="0" marL="457200" rtl="0" algn="l">
              <a:spcBef>
                <a:spcPts val="1000"/>
              </a:spcBef>
              <a:spcAft>
                <a:spcPts val="0"/>
              </a:spcAft>
              <a:buSzPts val="2600"/>
              <a:buChar char="•"/>
            </a:pPr>
            <a:r>
              <a:rPr b="1" lang="sv-SE"/>
              <a:t>Parameter: studentID</a:t>
            </a:r>
            <a:endParaRPr b="1"/>
          </a:p>
          <a:p>
            <a:pPr indent="-368300" lvl="1" marL="914400" rtl="0" algn="l">
              <a:spcBef>
                <a:spcPts val="0"/>
              </a:spcBef>
              <a:spcAft>
                <a:spcPts val="0"/>
              </a:spcAft>
              <a:buSzPts val="2200"/>
              <a:buChar char="•"/>
            </a:pPr>
            <a:r>
              <a:rPr lang="sv-SE"/>
              <a:t>Validity of Student ID</a:t>
            </a:r>
            <a:endParaRPr/>
          </a:p>
          <a:p>
            <a:pPr indent="-368300" lvl="1" marL="914400" rtl="0" algn="l">
              <a:spcBef>
                <a:spcPts val="0"/>
              </a:spcBef>
              <a:spcAft>
                <a:spcPts val="0"/>
              </a:spcAft>
              <a:buSzPts val="2200"/>
              <a:buChar char="•"/>
            </a:pPr>
            <a:r>
              <a:rPr lang="sv-SE"/>
              <a:t>Courses Student Has Taken Previously</a:t>
            </a:r>
            <a:endParaRPr/>
          </a:p>
          <a:p>
            <a:pPr indent="-393700" lvl="0" marL="457200" rtl="0" algn="l">
              <a:spcBef>
                <a:spcPts val="0"/>
              </a:spcBef>
              <a:spcAft>
                <a:spcPts val="0"/>
              </a:spcAft>
              <a:buSzPts val="2600"/>
              <a:buChar char="•"/>
            </a:pPr>
            <a:r>
              <a:rPr b="1" lang="sv-SE"/>
              <a:t>Parameter: courseID</a:t>
            </a:r>
            <a:endParaRPr b="1"/>
          </a:p>
          <a:p>
            <a:pPr indent="-368300" lvl="1" marL="914400" rtl="0" algn="l">
              <a:spcBef>
                <a:spcPts val="0"/>
              </a:spcBef>
              <a:spcAft>
                <a:spcPts val="0"/>
              </a:spcAft>
              <a:buSzPts val="2200"/>
              <a:buChar char="•"/>
            </a:pPr>
            <a:r>
              <a:rPr lang="sv-SE"/>
              <a:t>Validity of Course ID</a:t>
            </a:r>
            <a:endParaRPr/>
          </a:p>
          <a:p>
            <a:pPr indent="-368300" lvl="1" marL="914400" rtl="0" algn="l">
              <a:spcBef>
                <a:spcPts val="0"/>
              </a:spcBef>
              <a:spcAft>
                <a:spcPts val="0"/>
              </a:spcAft>
              <a:buSzPts val="2200"/>
              <a:buChar char="•"/>
            </a:pPr>
            <a:r>
              <a:rPr lang="sv-SE"/>
              <a:t>Prerequisites of Course ID</a:t>
            </a:r>
            <a:endParaRPr/>
          </a:p>
        </p:txBody>
      </p:sp>
      <p:sp>
        <p:nvSpPr>
          <p:cNvPr id="596" name="Google Shape;596;p6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602" name="Google Shape;602;p66"/>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603" name="Google Shape;603;p66"/>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04" name="Google Shape;604;p66"/>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05" name="Google Shape;605;p66"/>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606" name="Google Shape;606;p66"/>
          <p:cNvCxnSpPr>
            <a:endCxn id="605"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607" name="Google Shape;607;p66"/>
          <p:cNvCxnSpPr>
            <a:endCxn id="605"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608" name="Google Shape;608;p66"/>
          <p:cNvCxnSpPr>
            <a:endCxn id="605"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609" name="Google Shape;609;p66"/>
          <p:cNvCxnSpPr>
            <a:stCxn id="605"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610" name="Google Shape;610;p66"/>
          <p:cNvCxnSpPr>
            <a:stCxn id="605"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611" name="Google Shape;611;p66"/>
          <p:cNvCxnSpPr>
            <a:stCxn id="605"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612" name="Google Shape;61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3" name="Google Shape;613;p6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619" name="Google Shape;619;p67"/>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620" name="Google Shape;620;p67"/>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21" name="Google Shape;621;p67"/>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22" name="Google Shape;622;p67"/>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623" name="Google Shape;623;p67"/>
          <p:cNvCxnSpPr>
            <a:endCxn id="622"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624" name="Google Shape;624;p67"/>
          <p:cNvCxnSpPr>
            <a:endCxn id="622"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625" name="Google Shape;625;p67"/>
          <p:cNvCxnSpPr>
            <a:endCxn id="622"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626" name="Google Shape;626;p67"/>
          <p:cNvCxnSpPr>
            <a:stCxn id="622"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627" name="Google Shape;627;p67"/>
          <p:cNvCxnSpPr>
            <a:stCxn id="622"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67"/>
          <p:cNvCxnSpPr>
            <a:stCxn id="622"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67"/>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630" name="Google Shape;630;p67"/>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631" name="Google Shape;631;p67"/>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632" name="Google Shape;63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3" name="Google Shape;633;p6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
                                        <p:tgtEl>
                                          <p:spTgt spid="6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0"/>
                                        </p:tgtEl>
                                        <p:attrNameLst>
                                          <p:attrName>style.visibility</p:attrName>
                                        </p:attrNameLst>
                                      </p:cBhvr>
                                      <p:to>
                                        <p:strVal val="visible"/>
                                      </p:to>
                                    </p:set>
                                    <p:animEffect filter="fade" transition="in">
                                      <p:cBhvr>
                                        <p:cTn dur="1"/>
                                        <p:tgtEl>
                                          <p:spTgt spid="6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1"/>
                                        </p:tgtEl>
                                        <p:attrNameLst>
                                          <p:attrName>style.visibility</p:attrName>
                                        </p:attrNameLst>
                                      </p:cBhvr>
                                      <p:to>
                                        <p:strVal val="visible"/>
                                      </p:to>
                                    </p:set>
                                    <p:animEffect filter="fade" transition="in">
                                      <p:cBhvr>
                                        <p:cTn dur="1"/>
                                        <p:tgtEl>
                                          <p:spTgt spid="6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639" name="Google Shape;639;p6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640" name="Google Shape;640;p68"/>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41" name="Google Shape;641;p68"/>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642" name="Google Shape;642;p68"/>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643" name="Google Shape;643;p68"/>
          <p:cNvCxnSpPr>
            <a:endCxn id="642"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644" name="Google Shape;644;p68"/>
          <p:cNvCxnSpPr>
            <a:endCxn id="642"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645" name="Google Shape;645;p68"/>
          <p:cNvCxnSpPr>
            <a:endCxn id="642"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646" name="Google Shape;646;p68"/>
          <p:cNvCxnSpPr>
            <a:stCxn id="642"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647" name="Google Shape;647;p68"/>
          <p:cNvCxnSpPr>
            <a:stCxn id="642"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648" name="Google Shape;648;p68"/>
          <p:cNvCxnSpPr>
            <a:stCxn id="642"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649" name="Google Shape;649;p68"/>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650" name="Google Shape;650;p68"/>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651" name="Google Shape;651;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2" name="Google Shape;652;p6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658" name="Google Shape;658;p69"/>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9"/>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9"/>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9"/>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9"/>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9"/>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9"/>
          <p:cNvCxnSpPr>
            <a:stCxn id="658"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665" name="Google Shape;665;p69"/>
          <p:cNvCxnSpPr>
            <a:endCxn id="658"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666" name="Google Shape;666;p69"/>
          <p:cNvCxnSpPr>
            <a:stCxn id="658" idx="1"/>
            <a:endCxn id="658"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67" name="Google Shape;667;p69"/>
          <p:cNvCxnSpPr>
            <a:stCxn id="658"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668" name="Google Shape;668;p69"/>
          <p:cNvCxnSpPr>
            <a:stCxn id="658" idx="3"/>
            <a:endCxn id="658"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69" name="Google Shape;669;p69"/>
          <p:cNvCxnSpPr>
            <a:stCxn id="658"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670" name="Google Shape;670;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1" name="Google Shape;671;p6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72" name="Google Shape;672;p69"/>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678" name="Google Shape;678;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679" name="Google Shape;67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0" name="Google Shape;680;p7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70" name="Google Shape;170;p26"/>
          <p:cNvSpPr txBox="1"/>
          <p:nvPr>
            <p:ph idx="1" type="body"/>
          </p:nvPr>
        </p:nvSpPr>
        <p:spPr>
          <a:xfrm>
            <a:off x="468750" y="1568075"/>
            <a:ext cx="8217900" cy="727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a:solidFill>
                  <a:schemeClr val="dk2"/>
                </a:solidFill>
              </a:rPr>
              <a:t>(I</a:t>
            </a:r>
            <a:r>
              <a:rPr baseline="-25000" lang="sv-SE">
                <a:solidFill>
                  <a:schemeClr val="dk2"/>
                </a:solidFill>
              </a:rPr>
              <a:t>1          </a:t>
            </a:r>
            <a:r>
              <a:rPr lang="sv-SE">
                <a:solidFill>
                  <a:schemeClr val="dk2"/>
                </a:solidFill>
              </a:rPr>
              <a:t>O</a:t>
            </a:r>
            <a:r>
              <a:rPr baseline="-25000" lang="sv-SE">
                <a:solidFill>
                  <a:schemeClr val="dk2"/>
                </a:solidFill>
              </a:rPr>
              <a:t>1</a:t>
            </a:r>
            <a:r>
              <a:rPr lang="sv-SE">
                <a:solidFill>
                  <a:schemeClr val="dk2"/>
                </a:solidFill>
              </a:rPr>
              <a:t>)          (I</a:t>
            </a:r>
            <a:r>
              <a:rPr baseline="-25000" lang="sv-SE">
                <a:solidFill>
                  <a:schemeClr val="dk2"/>
                </a:solidFill>
              </a:rPr>
              <a:t>2           </a:t>
            </a:r>
            <a:r>
              <a:rPr lang="sv-SE">
                <a:solidFill>
                  <a:schemeClr val="dk2"/>
                </a:solidFill>
              </a:rPr>
              <a:t>O</a:t>
            </a:r>
            <a:r>
              <a:rPr baseline="-25000" lang="sv-SE">
                <a:solidFill>
                  <a:schemeClr val="dk2"/>
                </a:solidFill>
              </a:rPr>
              <a:t>2 </a:t>
            </a:r>
            <a:r>
              <a:rPr lang="sv-SE">
                <a:solidFill>
                  <a:schemeClr val="dk2"/>
                </a:solidFill>
              </a:rPr>
              <a:t>)          (I</a:t>
            </a:r>
            <a:r>
              <a:rPr baseline="-25000" lang="sv-SE">
                <a:solidFill>
                  <a:schemeClr val="dk2"/>
                </a:solidFill>
              </a:rPr>
              <a:t>3           </a:t>
            </a:r>
            <a:r>
              <a:rPr lang="sv-SE">
                <a:solidFill>
                  <a:schemeClr val="dk2"/>
                </a:solidFill>
              </a:rPr>
              <a:t>O</a:t>
            </a:r>
            <a:r>
              <a:rPr baseline="-25000" lang="sv-SE">
                <a:solidFill>
                  <a:schemeClr val="dk2"/>
                </a:solidFill>
              </a:rPr>
              <a:t>3</a:t>
            </a:r>
            <a:r>
              <a:rPr lang="sv-SE">
                <a:solidFill>
                  <a:schemeClr val="dk2"/>
                </a:solidFill>
              </a:rPr>
              <a:t>)</a:t>
            </a:r>
            <a:endParaRPr>
              <a:solidFill>
                <a:schemeClr val="dk2"/>
              </a:solidFill>
            </a:endParaRPr>
          </a:p>
          <a:p>
            <a:pPr indent="0" lvl="0" marL="0" rtl="0" algn="ctr">
              <a:spcBef>
                <a:spcPts val="1000"/>
              </a:spcBef>
              <a:spcAft>
                <a:spcPts val="0"/>
              </a:spcAft>
              <a:buNone/>
            </a:pPr>
            <a:r>
              <a:t/>
            </a:r>
            <a:endParaRPr>
              <a:solidFill>
                <a:schemeClr val="dk2"/>
              </a:solidFill>
            </a:endParaRPr>
          </a:p>
          <a:p>
            <a:pPr indent="0" lvl="0" marL="0" rtl="0" algn="ctr">
              <a:spcBef>
                <a:spcPts val="1000"/>
              </a:spcBef>
              <a:spcAft>
                <a:spcPts val="0"/>
              </a:spcAft>
              <a:buNone/>
            </a:pPr>
            <a:r>
              <a:t/>
            </a:r>
            <a:endParaRPr>
              <a:solidFill>
                <a:schemeClr val="dk2"/>
              </a:solidFill>
            </a:endParaRPr>
          </a:p>
        </p:txBody>
      </p:sp>
      <p:cxnSp>
        <p:nvCxnSpPr>
          <p:cNvPr id="171" name="Google Shape;171;p26"/>
          <p:cNvCxnSpPr/>
          <p:nvPr/>
        </p:nvCxnSpPr>
        <p:spPr>
          <a:xfrm>
            <a:off x="1949600" y="193181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2" name="Google Shape;172;p26"/>
          <p:cNvCxnSpPr/>
          <p:nvPr/>
        </p:nvCxnSpPr>
        <p:spPr>
          <a:xfrm>
            <a:off x="3048125" y="192228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3" name="Google Shape;173;p26"/>
          <p:cNvCxnSpPr/>
          <p:nvPr/>
        </p:nvCxnSpPr>
        <p:spPr>
          <a:xfrm>
            <a:off x="4146225" y="194133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4" name="Google Shape;174;p26"/>
          <p:cNvCxnSpPr/>
          <p:nvPr/>
        </p:nvCxnSpPr>
        <p:spPr>
          <a:xfrm>
            <a:off x="5393775" y="194126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75" name="Google Shape;175;p26"/>
          <p:cNvCxnSpPr/>
          <p:nvPr/>
        </p:nvCxnSpPr>
        <p:spPr>
          <a:xfrm>
            <a:off x="6530175" y="1941338"/>
            <a:ext cx="469500" cy="0"/>
          </a:xfrm>
          <a:prstGeom prst="straightConnector1">
            <a:avLst/>
          </a:prstGeom>
          <a:noFill/>
          <a:ln cap="flat" cmpd="sng" w="19050">
            <a:solidFill>
              <a:schemeClr val="dk2"/>
            </a:solidFill>
            <a:prstDash val="solid"/>
            <a:round/>
            <a:headEnd len="med" w="med" type="none"/>
            <a:tailEnd len="med" w="med" type="triangle"/>
          </a:ln>
        </p:spPr>
      </p:cxnSp>
      <p:sp>
        <p:nvSpPr>
          <p:cNvPr id="176" name="Google Shape;176;p26"/>
          <p:cNvSpPr/>
          <p:nvPr/>
        </p:nvSpPr>
        <p:spPr>
          <a:xfrm>
            <a:off x="129805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6"/>
          <p:cNvSpPr/>
          <p:nvPr/>
        </p:nvSpPr>
        <p:spPr>
          <a:xfrm>
            <a:off x="3565950" y="161148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6"/>
          <p:cNvSpPr/>
          <p:nvPr/>
        </p:nvSpPr>
        <p:spPr>
          <a:xfrm>
            <a:off x="5788600" y="1616900"/>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nvSpPr>
        <p:spPr>
          <a:xfrm>
            <a:off x="2336475" y="3042300"/>
            <a:ext cx="41937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Inputs</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“stimulate” the system (method call, API request, GUI event)..</a:t>
            </a:r>
            <a:endParaRPr sz="1800"/>
          </a:p>
        </p:txBody>
      </p:sp>
      <p:cxnSp>
        <p:nvCxnSpPr>
          <p:cNvPr id="180" name="Google Shape;180;p26"/>
          <p:cNvCxnSpPr>
            <a:stCxn id="179" idx="0"/>
            <a:endCxn id="176" idx="5"/>
          </p:cNvCxnSpPr>
          <p:nvPr/>
        </p:nvCxnSpPr>
        <p:spPr>
          <a:xfrm rot="10800000">
            <a:off x="2045925" y="2161200"/>
            <a:ext cx="2387400" cy="881100"/>
          </a:xfrm>
          <a:prstGeom prst="straightConnector1">
            <a:avLst/>
          </a:prstGeom>
          <a:noFill/>
          <a:ln cap="flat" cmpd="sng" w="19050">
            <a:solidFill>
              <a:srgbClr val="9900FF"/>
            </a:solidFill>
            <a:prstDash val="solid"/>
            <a:round/>
            <a:headEnd len="med" w="med" type="none"/>
            <a:tailEnd len="med" w="med" type="triangle"/>
          </a:ln>
        </p:spPr>
      </p:cxnSp>
      <p:cxnSp>
        <p:nvCxnSpPr>
          <p:cNvPr id="181" name="Google Shape;181;p26"/>
          <p:cNvCxnSpPr>
            <a:stCxn id="179" idx="0"/>
            <a:endCxn id="177" idx="4"/>
          </p:cNvCxnSpPr>
          <p:nvPr/>
        </p:nvCxnSpPr>
        <p:spPr>
          <a:xfrm rot="10800000">
            <a:off x="4004025" y="2260500"/>
            <a:ext cx="429300" cy="781800"/>
          </a:xfrm>
          <a:prstGeom prst="straightConnector1">
            <a:avLst/>
          </a:prstGeom>
          <a:noFill/>
          <a:ln cap="flat" cmpd="sng" w="19050">
            <a:solidFill>
              <a:srgbClr val="9900FF"/>
            </a:solidFill>
            <a:prstDash val="solid"/>
            <a:round/>
            <a:headEnd len="med" w="med" type="none"/>
            <a:tailEnd len="med" w="med" type="triangle"/>
          </a:ln>
        </p:spPr>
      </p:cxnSp>
      <p:cxnSp>
        <p:nvCxnSpPr>
          <p:cNvPr id="182" name="Google Shape;182;p26"/>
          <p:cNvCxnSpPr>
            <a:stCxn id="179" idx="0"/>
            <a:endCxn id="178" idx="4"/>
          </p:cNvCxnSpPr>
          <p:nvPr/>
        </p:nvCxnSpPr>
        <p:spPr>
          <a:xfrm flipH="1" rot="10800000">
            <a:off x="4433325" y="2265900"/>
            <a:ext cx="1793400" cy="776400"/>
          </a:xfrm>
          <a:prstGeom prst="straightConnector1">
            <a:avLst/>
          </a:prstGeom>
          <a:noFill/>
          <a:ln cap="flat" cmpd="sng" w="19050">
            <a:solidFill>
              <a:srgbClr val="9900FF"/>
            </a:solidFill>
            <a:prstDash val="solid"/>
            <a:round/>
            <a:headEnd len="med" w="med" type="none"/>
            <a:tailEnd len="med" w="med" type="triangle"/>
          </a:ln>
        </p:spPr>
      </p:cxnSp>
      <p:sp>
        <p:nvSpPr>
          <p:cNvPr id="183" name="Google Shape;183;p26"/>
          <p:cNvSpPr/>
          <p:nvPr/>
        </p:nvSpPr>
        <p:spPr>
          <a:xfrm>
            <a:off x="2325488" y="159783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6"/>
          <p:cNvSpPr/>
          <p:nvPr/>
        </p:nvSpPr>
        <p:spPr>
          <a:xfrm>
            <a:off x="4570138" y="1597856"/>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6"/>
          <p:cNvSpPr/>
          <p:nvPr/>
        </p:nvSpPr>
        <p:spPr>
          <a:xfrm>
            <a:off x="681480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6"/>
          <p:cNvSpPr txBox="1"/>
          <p:nvPr/>
        </p:nvSpPr>
        <p:spPr>
          <a:xfrm>
            <a:off x="4720425" y="3433247"/>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Oracle</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check the correctness of the resulting observation (assertions).</a:t>
            </a:r>
            <a:endParaRPr sz="1800"/>
          </a:p>
        </p:txBody>
      </p:sp>
      <p:sp>
        <p:nvSpPr>
          <p:cNvPr id="187" name="Google Shape;187;p26"/>
          <p:cNvSpPr txBox="1"/>
          <p:nvPr/>
        </p:nvSpPr>
        <p:spPr>
          <a:xfrm>
            <a:off x="129050" y="3042300"/>
            <a:ext cx="41106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sv-SE" sz="3000">
                <a:solidFill>
                  <a:schemeClr val="dk2"/>
                </a:solidFill>
              </a:rPr>
              <a:t>if O</a:t>
            </a:r>
            <a:r>
              <a:rPr baseline="-25000" lang="sv-SE" sz="3000">
                <a:solidFill>
                  <a:schemeClr val="dk2"/>
                </a:solidFill>
              </a:rPr>
              <a:t>n </a:t>
            </a:r>
            <a:r>
              <a:rPr lang="sv-SE" sz="3000">
                <a:solidFill>
                  <a:schemeClr val="dk2"/>
                </a:solidFill>
              </a:rPr>
              <a:t>= Expected(O</a:t>
            </a:r>
            <a:r>
              <a:rPr baseline="-25000" lang="sv-SE" sz="3000">
                <a:solidFill>
                  <a:schemeClr val="dk2"/>
                </a:solidFill>
              </a:rPr>
              <a:t>n</a:t>
            </a:r>
            <a:r>
              <a:rPr lang="sv-SE" sz="3000">
                <a:solidFill>
                  <a:schemeClr val="dk2"/>
                </a:solidFill>
              </a:rPr>
              <a:t>)</a:t>
            </a:r>
            <a:endParaRPr sz="3000">
              <a:solidFill>
                <a:schemeClr val="dk2"/>
              </a:solidFill>
            </a:endParaRPr>
          </a:p>
          <a:p>
            <a:pPr indent="0" lvl="0" marL="0" rtl="0" algn="ctr">
              <a:spcBef>
                <a:spcPts val="600"/>
              </a:spcBef>
              <a:spcAft>
                <a:spcPts val="0"/>
              </a:spcAft>
              <a:buNone/>
            </a:pPr>
            <a:r>
              <a:rPr lang="sv-SE"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sv-SE" sz="3000">
                <a:solidFill>
                  <a:schemeClr val="dk2"/>
                </a:solidFill>
              </a:rPr>
              <a:t>else… Fail</a:t>
            </a:r>
            <a:endParaRPr sz="3000">
              <a:solidFill>
                <a:schemeClr val="dk2"/>
              </a:solidFill>
            </a:endParaRPr>
          </a:p>
        </p:txBody>
      </p:sp>
      <p:cxnSp>
        <p:nvCxnSpPr>
          <p:cNvPr id="188" name="Google Shape;188;p26"/>
          <p:cNvCxnSpPr>
            <a:stCxn id="187" idx="0"/>
            <a:endCxn id="183" idx="4"/>
          </p:cNvCxnSpPr>
          <p:nvPr/>
        </p:nvCxnSpPr>
        <p:spPr>
          <a:xfrm flipH="1" rot="10800000">
            <a:off x="2184350" y="2246700"/>
            <a:ext cx="579300" cy="795600"/>
          </a:xfrm>
          <a:prstGeom prst="straightConnector1">
            <a:avLst/>
          </a:prstGeom>
          <a:noFill/>
          <a:ln cap="flat" cmpd="sng" w="19050">
            <a:solidFill>
              <a:srgbClr val="9900FF"/>
            </a:solidFill>
            <a:prstDash val="solid"/>
            <a:round/>
            <a:headEnd len="med" w="med" type="none"/>
            <a:tailEnd len="med" w="med" type="triangle"/>
          </a:ln>
        </p:spPr>
      </p:cxnSp>
      <p:cxnSp>
        <p:nvCxnSpPr>
          <p:cNvPr id="189" name="Google Shape;189;p26"/>
          <p:cNvCxnSpPr>
            <a:stCxn id="187" idx="0"/>
            <a:endCxn id="184" idx="4"/>
          </p:cNvCxnSpPr>
          <p:nvPr/>
        </p:nvCxnSpPr>
        <p:spPr>
          <a:xfrm flipH="1" rot="10800000">
            <a:off x="2184350" y="2246700"/>
            <a:ext cx="2823900" cy="795600"/>
          </a:xfrm>
          <a:prstGeom prst="straightConnector1">
            <a:avLst/>
          </a:prstGeom>
          <a:noFill/>
          <a:ln cap="flat" cmpd="sng" w="19050">
            <a:solidFill>
              <a:srgbClr val="9900FF"/>
            </a:solidFill>
            <a:prstDash val="solid"/>
            <a:round/>
            <a:headEnd len="med" w="med" type="none"/>
            <a:tailEnd len="med" w="med" type="triangle"/>
          </a:ln>
        </p:spPr>
      </p:cxnSp>
      <p:cxnSp>
        <p:nvCxnSpPr>
          <p:cNvPr id="190" name="Google Shape;190;p26"/>
          <p:cNvCxnSpPr>
            <a:stCxn id="187" idx="0"/>
            <a:endCxn id="185" idx="4"/>
          </p:cNvCxnSpPr>
          <p:nvPr/>
        </p:nvCxnSpPr>
        <p:spPr>
          <a:xfrm flipH="1" rot="10800000">
            <a:off x="2184350" y="2256300"/>
            <a:ext cx="5068500" cy="786000"/>
          </a:xfrm>
          <a:prstGeom prst="straightConnector1">
            <a:avLst/>
          </a:prstGeom>
          <a:noFill/>
          <a:ln cap="flat" cmpd="sng" w="19050">
            <a:solidFill>
              <a:srgbClr val="9900FF"/>
            </a:solidFill>
            <a:prstDash val="solid"/>
            <a:round/>
            <a:headEnd len="med" w="med" type="none"/>
            <a:tailEnd len="med" w="med" type="triangle"/>
          </a:ln>
        </p:spPr>
      </p:cxnSp>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76"/>
                                        </p:tgtEl>
                                      </p:cBhvr>
                                    </p:animEffect>
                                    <p:set>
                                      <p:cBhvr>
                                        <p:cTn dur="1" fill="hold">
                                          <p:stCondLst>
                                            <p:cond delay="0"/>
                                          </p:stCondLst>
                                        </p:cTn>
                                        <p:tgtEl>
                                          <p:spTgt spid="1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7"/>
                                        </p:tgtEl>
                                      </p:cBhvr>
                                    </p:animEffect>
                                    <p:set>
                                      <p:cBhvr>
                                        <p:cTn dur="1" fill="hold">
                                          <p:stCondLst>
                                            <p:cond delay="0"/>
                                          </p:stCondLst>
                                        </p:cTn>
                                        <p:tgtEl>
                                          <p:spTgt spid="17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9"/>
                                        </p:tgtEl>
                                      </p:cBhvr>
                                    </p:animEffect>
                                    <p:set>
                                      <p:cBhvr>
                                        <p:cTn dur="1" fill="hold">
                                          <p:stCondLst>
                                            <p:cond delay="0"/>
                                          </p:stCondLst>
                                        </p:cTn>
                                        <p:tgtEl>
                                          <p:spTgt spid="1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0"/>
                                        </p:tgtEl>
                                      </p:cBhvr>
                                    </p:animEffect>
                                    <p:set>
                                      <p:cBhvr>
                                        <p:cTn dur="1" fill="hold">
                                          <p:stCondLst>
                                            <p:cond delay="0"/>
                                          </p:stCondLst>
                                        </p:cTn>
                                        <p:tgtEl>
                                          <p:spTgt spid="1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2"/>
                                        </p:tgtEl>
                                      </p:cBhvr>
                                    </p:animEffect>
                                    <p:set>
                                      <p:cBhvr>
                                        <p:cTn dur="1" fill="hold">
                                          <p:stCondLst>
                                            <p:cond delay="0"/>
                                          </p:stCondLst>
                                        </p:cTn>
                                        <p:tgtEl>
                                          <p:spTgt spid="1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8"/>
                                        </p:tgtEl>
                                      </p:cBhvr>
                                    </p:animEffect>
                                    <p:set>
                                      <p:cBhvr>
                                        <p:cTn dur="1" fill="hold">
                                          <p:stCondLst>
                                            <p:cond delay="0"/>
                                          </p:stCondLst>
                                        </p:cTn>
                                        <p:tgtEl>
                                          <p:spTgt spid="17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686" name="Google Shape;686;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687" name="Google Shape;687;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8" name="Google Shape;688;p7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694" name="Google Shape;694;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These are representative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695" name="Google Shape;695;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6" name="Google Shape;696;p7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702" name="Google Shape;702;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both data type and how parameter used in function.</a:t>
            </a:r>
            <a:endParaRPr/>
          </a:p>
          <a:p>
            <a:pPr indent="-368300" lvl="1" marL="914400" rtl="0" algn="l">
              <a:spcBef>
                <a:spcPts val="500"/>
              </a:spcBef>
              <a:spcAft>
                <a:spcPts val="0"/>
              </a:spcAft>
              <a:buSzPts val="2200"/>
              <a:buChar char="•"/>
            </a:pPr>
            <a:r>
              <a:rPr lang="sv-SE"/>
              <a:t>Ex: Integer</a:t>
            </a:r>
            <a:endParaRPr/>
          </a:p>
          <a:p>
            <a:pPr indent="-342900" lvl="2" marL="1371600" rtl="0" algn="l">
              <a:spcBef>
                <a:spcPts val="500"/>
              </a:spcBef>
              <a:spcAft>
                <a:spcPts val="0"/>
              </a:spcAft>
              <a:buSzPts val="1800"/>
              <a:buChar char="•"/>
            </a:pPr>
            <a:r>
              <a:rPr lang="sv-SE"/>
              <a:t>Basic Split: </a:t>
            </a:r>
            <a:r>
              <a:rPr lang="sv-SE"/>
              <a:t>&lt; 0, 0, &gt;0</a:t>
            </a:r>
            <a:endParaRPr/>
          </a:p>
          <a:p>
            <a:pPr indent="-342900" lvl="2" marL="1371600" rtl="0" algn="l">
              <a:spcBef>
                <a:spcPts val="500"/>
              </a:spcBef>
              <a:spcAft>
                <a:spcPts val="0"/>
              </a:spcAft>
              <a:buSzPts val="1800"/>
              <a:buChar char="•"/>
            </a:pPr>
            <a:r>
              <a:rPr lang="sv-SE"/>
              <a:t>If conversions take place from String -&gt; Integer, use a non-numeric string.</a:t>
            </a:r>
            <a:endParaRPr/>
          </a:p>
          <a:p>
            <a:pPr indent="-342900" lvl="2" marL="1371600" rtl="0" algn="l">
              <a:spcBef>
                <a:spcPts val="500"/>
              </a:spcBef>
              <a:spcAft>
                <a:spcPts val="0"/>
              </a:spcAft>
              <a:buSzPts val="1800"/>
              <a:buChar char="•"/>
            </a:pPr>
            <a:r>
              <a:rPr lang="sv-SE"/>
              <a:t>Other splits based on context.</a:t>
            </a:r>
            <a:endParaRPr/>
          </a:p>
          <a:p>
            <a:pPr indent="-330200" lvl="3" marL="1828800" rtl="0" algn="l">
              <a:spcBef>
                <a:spcPts val="500"/>
              </a:spcBef>
              <a:spcAft>
                <a:spcPts val="0"/>
              </a:spcAft>
              <a:buSzPts val="1600"/>
              <a:buChar char="•"/>
            </a:pPr>
            <a:r>
              <a:rPr lang="sv-SE"/>
              <a:t>Ex: </a:t>
            </a:r>
            <a:r>
              <a:rPr lang="sv-SE"/>
              <a:t>Integer intended to be 5-digit: &lt; 10000, 10000-99999, &gt;= 100000</a:t>
            </a:r>
            <a:endParaRPr/>
          </a:p>
          <a:p>
            <a:pPr indent="-330200" lvl="3" marL="1828800" rtl="0" algn="l">
              <a:spcBef>
                <a:spcPts val="500"/>
              </a:spcBef>
              <a:spcAft>
                <a:spcPts val="0"/>
              </a:spcAft>
              <a:buSzPts val="1600"/>
              <a:buChar char="•"/>
            </a:pPr>
            <a:r>
              <a:rPr lang="sv-SE"/>
              <a:t>Try “expected” values and potential error cases.</a:t>
            </a:r>
            <a:endParaRPr/>
          </a:p>
        </p:txBody>
      </p:sp>
      <p:sp>
        <p:nvSpPr>
          <p:cNvPr id="703" name="Google Shape;703;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4" name="Google Shape;704;p7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 </a:t>
            </a:r>
            <a:endParaRPr/>
          </a:p>
        </p:txBody>
      </p:sp>
      <p:sp>
        <p:nvSpPr>
          <p:cNvPr id="710" name="Google Shape;710;p74"/>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structures are also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711" name="Google Shape;711;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12" name="Google Shape;712;p7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713" name="Google Shape;713;p74"/>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719" name="Google Shape;719;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720" name="Google Shape;720;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1" name="Google Shape;721;p7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727" name="Google Shape;727;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728" name="Google Shape;728;p76"/>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729" name="Google Shape;729;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30" name="Google Shape;730;p7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37" name="Google Shape;73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738" name="Google Shape;738;p77"/>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Parameter: studentID</a:t>
            </a:r>
            <a:endParaRPr b="1"/>
          </a:p>
          <a:p>
            <a:pPr indent="-381000" lvl="0" marL="457200" rtl="0" algn="l">
              <a:spcBef>
                <a:spcPts val="1000"/>
              </a:spcBef>
              <a:spcAft>
                <a:spcPts val="0"/>
              </a:spcAft>
              <a:buSzPts val="2400"/>
              <a:buChar char="•"/>
            </a:pPr>
            <a:r>
              <a:rPr lang="sv-SE" sz="2400"/>
              <a:t>Validity of Student ID</a:t>
            </a:r>
            <a:endParaRPr sz="2400"/>
          </a:p>
          <a:p>
            <a:pPr indent="-355600" lvl="1" marL="914400" rtl="0" algn="l">
              <a:spcBef>
                <a:spcPts val="0"/>
              </a:spcBef>
              <a:spcAft>
                <a:spcPts val="0"/>
              </a:spcAft>
              <a:buSzPts val="2000"/>
              <a:buChar char="•"/>
            </a:pPr>
            <a:r>
              <a:rPr lang="sv-SE" sz="2000"/>
              <a:t>Active Student</a:t>
            </a:r>
            <a:endParaRPr sz="2000"/>
          </a:p>
          <a:p>
            <a:pPr indent="-355600" lvl="1" marL="914400" rtl="0" algn="l">
              <a:spcBef>
                <a:spcPts val="0"/>
              </a:spcBef>
              <a:spcAft>
                <a:spcPts val="0"/>
              </a:spcAft>
              <a:buSzPts val="2000"/>
              <a:buChar char="•"/>
            </a:pPr>
            <a:r>
              <a:rPr lang="sv-SE" sz="2000"/>
              <a:t>Inactive Student</a:t>
            </a:r>
            <a:endParaRPr sz="2000"/>
          </a:p>
          <a:p>
            <a:pPr indent="-355600" lvl="1" marL="914400" rtl="0" algn="l">
              <a:spcBef>
                <a:spcPts val="0"/>
              </a:spcBef>
              <a:spcAft>
                <a:spcPts val="0"/>
              </a:spcAft>
              <a:buSzPts val="2000"/>
              <a:buChar char="•"/>
            </a:pPr>
            <a:r>
              <a:rPr lang="sv-SE" sz="2000"/>
              <a:t>Non-</a:t>
            </a:r>
            <a:r>
              <a:rPr lang="sv-SE" sz="2000"/>
              <a:t>Existent</a:t>
            </a:r>
            <a:r>
              <a:rPr lang="sv-SE" sz="2000"/>
              <a:t> Student </a:t>
            </a:r>
            <a:endParaRPr sz="2000"/>
          </a:p>
          <a:p>
            <a:pPr indent="-381000" lvl="0" marL="457200" rtl="0" algn="l">
              <a:spcBef>
                <a:spcPts val="0"/>
              </a:spcBef>
              <a:spcAft>
                <a:spcPts val="0"/>
              </a:spcAft>
              <a:buSzPts val="2400"/>
              <a:buChar char="•"/>
            </a:pPr>
            <a:r>
              <a:rPr lang="sv-SE" sz="2400"/>
              <a:t>Courses Student Has Taken Previously</a:t>
            </a:r>
            <a:endParaRPr sz="2400"/>
          </a:p>
          <a:p>
            <a:pPr indent="-355600" lvl="1" marL="914400" rtl="0" algn="l">
              <a:spcBef>
                <a:spcPts val="0"/>
              </a:spcBef>
              <a:spcAft>
                <a:spcPts val="0"/>
              </a:spcAft>
              <a:buSzPts val="2000"/>
              <a:buChar char="•"/>
            </a:pPr>
            <a:r>
              <a:rPr lang="sv-SE" sz="2000"/>
              <a:t>Matches Prerequisites</a:t>
            </a:r>
            <a:endParaRPr sz="2000"/>
          </a:p>
          <a:p>
            <a:pPr indent="-355600" lvl="1" marL="914400" rtl="0" algn="l">
              <a:spcBef>
                <a:spcPts val="0"/>
              </a:spcBef>
              <a:spcAft>
                <a:spcPts val="0"/>
              </a:spcAft>
              <a:buSzPts val="2000"/>
              <a:buChar char="•"/>
            </a:pPr>
            <a:r>
              <a:rPr lang="sv-SE" sz="2000"/>
              <a:t>Does Not Match Prerequisites</a:t>
            </a:r>
            <a:endParaRPr sz="2000"/>
          </a:p>
        </p:txBody>
      </p:sp>
      <p:sp>
        <p:nvSpPr>
          <p:cNvPr id="739" name="Google Shape;739;p7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740" name="Google Shape;740;p77"/>
          <p:cNvSpPr txBox="1"/>
          <p:nvPr>
            <p:ph idx="1" type="body"/>
          </p:nvPr>
        </p:nvSpPr>
        <p:spPr>
          <a:xfrm>
            <a:off x="4080175" y="1282400"/>
            <a:ext cx="482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Parameter: courseID</a:t>
            </a:r>
            <a:endParaRPr b="1"/>
          </a:p>
          <a:p>
            <a:pPr indent="-381000" lvl="0" marL="457200" rtl="0" algn="l">
              <a:spcBef>
                <a:spcPts val="1000"/>
              </a:spcBef>
              <a:spcAft>
                <a:spcPts val="0"/>
              </a:spcAft>
              <a:buSzPts val="2400"/>
              <a:buChar char="•"/>
            </a:pPr>
            <a:r>
              <a:rPr lang="sv-SE" sz="2400"/>
              <a:t>Validity of Course ID</a:t>
            </a:r>
            <a:endParaRPr sz="2400"/>
          </a:p>
          <a:p>
            <a:pPr indent="-355600" lvl="1" marL="914400" rtl="0" algn="l">
              <a:spcBef>
                <a:spcPts val="0"/>
              </a:spcBef>
              <a:spcAft>
                <a:spcPts val="0"/>
              </a:spcAft>
              <a:buSzPts val="2000"/>
              <a:buChar char="•"/>
            </a:pPr>
            <a:r>
              <a:rPr lang="sv-SE" sz="2000"/>
              <a:t>Existing Course</a:t>
            </a:r>
            <a:endParaRPr sz="2000"/>
          </a:p>
          <a:p>
            <a:pPr indent="-355600" lvl="1" marL="914400" rtl="0" algn="l">
              <a:spcBef>
                <a:spcPts val="0"/>
              </a:spcBef>
              <a:spcAft>
                <a:spcPts val="0"/>
              </a:spcAft>
              <a:buSzPts val="2000"/>
              <a:buChar char="•"/>
            </a:pPr>
            <a:r>
              <a:rPr lang="sv-SE" sz="2000"/>
              <a:t>Non-Existent Course</a:t>
            </a:r>
            <a:endParaRPr sz="2000"/>
          </a:p>
          <a:p>
            <a:pPr indent="-381000" lvl="0" marL="457200" rtl="0" algn="l">
              <a:spcBef>
                <a:spcPts val="0"/>
              </a:spcBef>
              <a:spcAft>
                <a:spcPts val="0"/>
              </a:spcAft>
              <a:buSzPts val="2400"/>
              <a:buChar char="•"/>
            </a:pPr>
            <a:r>
              <a:rPr lang="sv-SE" sz="2400"/>
              <a:t>Prerequisites of Course ID</a:t>
            </a:r>
            <a:endParaRPr sz="2400"/>
          </a:p>
          <a:p>
            <a:pPr indent="-355600" lvl="1" marL="914400" rtl="0" algn="l">
              <a:spcBef>
                <a:spcPts val="0"/>
              </a:spcBef>
              <a:spcAft>
                <a:spcPts val="0"/>
              </a:spcAft>
              <a:buSzPts val="2000"/>
              <a:buChar char="•"/>
            </a:pPr>
            <a:r>
              <a:rPr lang="sv-SE" sz="2000"/>
              <a:t>Only Courses Taken By Student</a:t>
            </a:r>
            <a:endParaRPr sz="2000"/>
          </a:p>
          <a:p>
            <a:pPr indent="-355600" lvl="1" marL="914400" rtl="0" algn="l">
              <a:spcBef>
                <a:spcPts val="0"/>
              </a:spcBef>
              <a:spcAft>
                <a:spcPts val="0"/>
              </a:spcAft>
              <a:buSzPts val="2000"/>
              <a:buChar char="•"/>
            </a:pPr>
            <a:r>
              <a:rPr lang="sv-SE" sz="2000"/>
              <a:t>Only Courses Not Taken By Student</a:t>
            </a:r>
            <a:endParaRPr sz="2000"/>
          </a:p>
          <a:p>
            <a:pPr indent="-355600" lvl="1" marL="914400" rtl="0" algn="l">
              <a:spcBef>
                <a:spcPts val="0"/>
              </a:spcBef>
              <a:spcAft>
                <a:spcPts val="0"/>
              </a:spcAft>
              <a:buSzPts val="2000"/>
              <a:buChar char="•"/>
            </a:pPr>
            <a:r>
              <a:rPr lang="sv-SE" sz="2000"/>
              <a:t>Some Courses Taken by Student</a:t>
            </a:r>
            <a:endParaRPr sz="20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746" name="Google Shape;746;p78"/>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747" name="Google Shape;747;p78"/>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48" name="Google Shape;748;p78"/>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749" name="Google Shape;749;p78"/>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750" name="Google Shape;750;p78"/>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751" name="Google Shape;751;p78"/>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testing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752" name="Google Shape;752;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758" name="Google Shape;758;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testRegistration</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
            </a:r>
            <a:r>
              <a:rPr lang="sv-SE" sz="1400">
                <a:solidFill>
                  <a:srgbClr val="333333"/>
                </a:solidFill>
                <a:latin typeface="Consolas"/>
                <a:ea typeface="Consolas"/>
                <a:cs typeface="Consolas"/>
                <a:sym typeface="Consolas"/>
              </a:rPr>
              <a:t>setupStudentRecord(studentID, status, coursesTaken);</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setupCourse(courseID, prerequisites),</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outcome = registerForCourse(studentID, courseID);</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expected = … ; </a:t>
            </a:r>
            <a:r>
              <a:rPr b="1" lang="sv-SE" sz="1400">
                <a:solidFill>
                  <a:srgbClr val="333333"/>
                </a:solidFill>
                <a:latin typeface="Consolas"/>
                <a:ea typeface="Consolas"/>
                <a:cs typeface="Consolas"/>
                <a:sym typeface="Consolas"/>
              </a:rPr>
              <a:t>// Set expected value, true or false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assertEquals(expected, outcome);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3000">
              <a:latin typeface="Consolas"/>
              <a:ea typeface="Consolas"/>
              <a:cs typeface="Consolas"/>
              <a:sym typeface="Consolas"/>
            </a:endParaRPr>
          </a:p>
        </p:txBody>
      </p:sp>
      <p:sp>
        <p:nvSpPr>
          <p:cNvPr id="759" name="Google Shape;759;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0" name="Google Shape;760;p79"/>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7" name="Google Shape;767;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768" name="Google Shape;768;p80"/>
          <p:cNvSpPr txBox="1"/>
          <p:nvPr>
            <p:ph idx="1" type="body"/>
          </p:nvPr>
        </p:nvSpPr>
        <p:spPr>
          <a:xfrm>
            <a:off x="3808175" y="1282400"/>
            <a:ext cx="5335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Test Specifications:</a:t>
            </a:r>
            <a:endParaRPr b="1" sz="1600"/>
          </a:p>
          <a:p>
            <a:pPr indent="-330200" lvl="0" marL="457200" rtl="0" algn="l">
              <a:spcBef>
                <a:spcPts val="1000"/>
              </a:spcBef>
              <a:spcAft>
                <a:spcPts val="0"/>
              </a:spcAft>
              <a:buSzPts val="1600"/>
              <a:buChar char="•"/>
            </a:pPr>
            <a:r>
              <a:rPr lang="sv-SE" sz="1600"/>
              <a:t>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solidFill>
                <a:srgbClr val="FF00FF"/>
              </a:solidFill>
            </a:endParaRPr>
          </a:p>
          <a:p>
            <a:pPr indent="-330200" lvl="0" marL="457200" rtl="0" algn="l">
              <a:spcBef>
                <a:spcPts val="0"/>
              </a:spcBef>
              <a:spcAft>
                <a:spcPts val="0"/>
              </a:spcAft>
              <a:buSzPts val="1600"/>
              <a:buChar char="•"/>
            </a:pPr>
            <a:r>
              <a:rPr lang="sv-SE" sz="1600"/>
              <a:t>Ina</a:t>
            </a:r>
            <a:r>
              <a:rPr lang="sv-SE" sz="1600"/>
              <a:t>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a:t>
            </a:r>
            <a:r>
              <a:rPr lang="sv-SE" sz="1600"/>
              <a:t>, </a:t>
            </a:r>
            <a:r>
              <a:rPr lang="sv-SE" sz="1600">
                <a:solidFill>
                  <a:srgbClr val="9900FF"/>
                </a:solidFill>
              </a:rPr>
              <a:t>-</a:t>
            </a:r>
            <a:r>
              <a:rPr lang="sv-SE" sz="1600"/>
              <a:t>, </a:t>
            </a:r>
            <a:r>
              <a:rPr lang="sv-SE" sz="1600">
                <a:solidFill>
                  <a:srgbClr val="FF0000"/>
                </a:solidFill>
              </a:rPr>
              <a:t>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a:t>
            </a:r>
            <a:endParaRPr sz="1600"/>
          </a:p>
        </p:txBody>
      </p:sp>
      <p:sp>
        <p:nvSpPr>
          <p:cNvPr id="769" name="Google Shape;769;p80"/>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70" name="Google Shape;770;p80"/>
          <p:cNvSpPr txBox="1"/>
          <p:nvPr>
            <p:ph idx="1" type="body"/>
          </p:nvPr>
        </p:nvSpPr>
        <p:spPr>
          <a:xfrm>
            <a:off x="196900" y="2954975"/>
            <a:ext cx="3400200" cy="1879500"/>
          </a:xfrm>
          <a:prstGeom prst="rect">
            <a:avLst/>
          </a:prstGeom>
          <a:solidFill>
            <a:schemeClr val="lt2"/>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courseID</a:t>
            </a:r>
            <a:endParaRPr b="1" sz="1700"/>
          </a:p>
          <a:p>
            <a:pPr indent="-323850" lvl="0" marL="457200" rtl="0" algn="l">
              <a:spcBef>
                <a:spcPts val="1000"/>
              </a:spcBef>
              <a:spcAft>
                <a:spcPts val="0"/>
              </a:spcAft>
              <a:buClr>
                <a:srgbClr val="FF0000"/>
              </a:buClr>
              <a:buSzPts val="1500"/>
              <a:buChar char="•"/>
            </a:pPr>
            <a:r>
              <a:rPr lang="sv-SE" sz="1500">
                <a:solidFill>
                  <a:srgbClr val="FF0000"/>
                </a:solidFill>
              </a:rPr>
              <a:t>Validity of Course ID</a:t>
            </a:r>
            <a:endParaRPr sz="15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Existing Course</a:t>
            </a:r>
            <a:endParaRPr sz="11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Non-Existent Course</a:t>
            </a:r>
            <a:endParaRPr sz="1100">
              <a:solidFill>
                <a:srgbClr val="FF0000"/>
              </a:solidFill>
            </a:endParaRPr>
          </a:p>
          <a:p>
            <a:pPr indent="-323850" lvl="0" marL="457200" rtl="0" algn="l">
              <a:spcBef>
                <a:spcPts val="0"/>
              </a:spcBef>
              <a:spcAft>
                <a:spcPts val="0"/>
              </a:spcAft>
              <a:buClr>
                <a:srgbClr val="FF00FF"/>
              </a:buClr>
              <a:buSzPts val="1500"/>
              <a:buChar char="•"/>
            </a:pPr>
            <a:r>
              <a:rPr lang="sv-SE" sz="1500">
                <a:solidFill>
                  <a:srgbClr val="FF00FF"/>
                </a:solidFill>
              </a:rPr>
              <a:t>Prerequisites of Course ID</a:t>
            </a:r>
            <a:endParaRPr sz="15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Taken By Student</a:t>
            </a:r>
            <a:endParaRPr sz="11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Not Taken By Student</a:t>
            </a:r>
            <a:endParaRPr sz="1100">
              <a:solidFill>
                <a:srgbClr val="FF00FF"/>
              </a:solidFill>
            </a:endParaRPr>
          </a:p>
          <a:p>
            <a:pPr indent="-298450" lvl="1" marL="914400" rtl="0" algn="l">
              <a:spcBef>
                <a:spcPts val="0"/>
              </a:spcBef>
              <a:spcAft>
                <a:spcPts val="0"/>
              </a:spcAft>
              <a:buSzPts val="1100"/>
              <a:buChar char="•"/>
            </a:pPr>
            <a:r>
              <a:rPr lang="sv-SE" sz="1100">
                <a:solidFill>
                  <a:srgbClr val="FF00FF"/>
                </a:solidFill>
              </a:rPr>
              <a:t>Some Courses Taken by Studen</a:t>
            </a:r>
            <a:r>
              <a:rPr lang="sv-SE" sz="1100"/>
              <a:t>t</a:t>
            </a:r>
            <a:endParaRPr sz="1100"/>
          </a:p>
        </p:txBody>
      </p:sp>
      <p:sp>
        <p:nvSpPr>
          <p:cNvPr id="771" name="Google Shape;771;p80"/>
          <p:cNvSpPr txBox="1"/>
          <p:nvPr>
            <p:ph idx="1" type="body"/>
          </p:nvPr>
        </p:nvSpPr>
        <p:spPr>
          <a:xfrm>
            <a:off x="196900" y="1183475"/>
            <a:ext cx="3400200" cy="1932300"/>
          </a:xfrm>
          <a:prstGeom prst="rect">
            <a:avLst/>
          </a:prstGeom>
          <a:solidFill>
            <a:srgbClr val="9E9E9E"/>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studentID</a:t>
            </a:r>
            <a:endParaRPr b="1" sz="1700"/>
          </a:p>
          <a:p>
            <a:pPr indent="-323850" lvl="0" marL="457200" rtl="0" algn="l">
              <a:spcBef>
                <a:spcPts val="1000"/>
              </a:spcBef>
              <a:spcAft>
                <a:spcPts val="0"/>
              </a:spcAft>
              <a:buSzPts val="1500"/>
              <a:buChar char="•"/>
            </a:pPr>
            <a:r>
              <a:rPr lang="sv-SE" sz="1500"/>
              <a:t>Validity of Student ID</a:t>
            </a:r>
            <a:endParaRPr sz="1500"/>
          </a:p>
          <a:p>
            <a:pPr indent="-298450" lvl="1" marL="914400" rtl="0" algn="l">
              <a:spcBef>
                <a:spcPts val="0"/>
              </a:spcBef>
              <a:spcAft>
                <a:spcPts val="0"/>
              </a:spcAft>
              <a:buSzPts val="1100"/>
              <a:buChar char="•"/>
            </a:pPr>
            <a:r>
              <a:rPr lang="sv-SE" sz="1100"/>
              <a:t>Active Student</a:t>
            </a:r>
            <a:endParaRPr sz="1100"/>
          </a:p>
          <a:p>
            <a:pPr indent="-298450" lvl="1" marL="914400" rtl="0" algn="l">
              <a:spcBef>
                <a:spcPts val="0"/>
              </a:spcBef>
              <a:spcAft>
                <a:spcPts val="0"/>
              </a:spcAft>
              <a:buSzPts val="1100"/>
              <a:buChar char="•"/>
            </a:pPr>
            <a:r>
              <a:rPr lang="sv-SE" sz="1100"/>
              <a:t>Inactive Student</a:t>
            </a:r>
            <a:endParaRPr sz="1100"/>
          </a:p>
          <a:p>
            <a:pPr indent="-298450" lvl="1" marL="914400" rtl="0" algn="l">
              <a:spcBef>
                <a:spcPts val="0"/>
              </a:spcBef>
              <a:spcAft>
                <a:spcPts val="0"/>
              </a:spcAft>
              <a:buSzPts val="1100"/>
              <a:buChar char="•"/>
            </a:pPr>
            <a:r>
              <a:rPr lang="sv-SE" sz="1100"/>
              <a:t>Non-Existent Student </a:t>
            </a:r>
            <a:endParaRPr sz="1100"/>
          </a:p>
          <a:p>
            <a:pPr indent="-323850" lvl="0" marL="457200" rtl="0" algn="l">
              <a:spcBef>
                <a:spcPts val="0"/>
              </a:spcBef>
              <a:spcAft>
                <a:spcPts val="0"/>
              </a:spcAft>
              <a:buClr>
                <a:srgbClr val="9900FF"/>
              </a:buClr>
              <a:buSzPts val="1500"/>
              <a:buChar char="•"/>
            </a:pPr>
            <a:r>
              <a:rPr lang="sv-SE" sz="1500">
                <a:solidFill>
                  <a:srgbClr val="9900FF"/>
                </a:solidFill>
              </a:rPr>
              <a:t>Courses Student Has Taken Previously</a:t>
            </a:r>
            <a:endParaRPr sz="15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Matches Prerequisites</a:t>
            </a:r>
            <a:endParaRPr sz="11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Does Not Match Prerequisites</a:t>
            </a:r>
            <a:endParaRPr sz="1100">
              <a:solidFill>
                <a:srgbClr val="9900FF"/>
              </a:solidFill>
            </a:endParaRPr>
          </a:p>
        </p:txBody>
      </p:sp>
      <p:sp>
        <p:nvSpPr>
          <p:cNvPr id="772" name="Google Shape;772;p80"/>
          <p:cNvSpPr txBox="1"/>
          <p:nvPr/>
        </p:nvSpPr>
        <p:spPr>
          <a:xfrm>
            <a:off x="4216175" y="4434275"/>
            <a:ext cx="48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 Specifications: 3 * 2 * 2 * 3 = 36 - Illegal Combinations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97" name="Google Shape;19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Initialization</a:t>
            </a:r>
            <a:endParaRPr b="1"/>
          </a:p>
          <a:p>
            <a:pPr indent="-368300" lvl="1" marL="914400" rtl="0" algn="l">
              <a:spcBef>
                <a:spcPts val="500"/>
              </a:spcBef>
              <a:spcAft>
                <a:spcPts val="0"/>
              </a:spcAft>
              <a:buSzPts val="2200"/>
              <a:buChar char="•"/>
            </a:pPr>
            <a:r>
              <a:rPr lang="sv-SE"/>
              <a:t>Any steps that must be taken before test execution.</a:t>
            </a:r>
            <a:endParaRPr/>
          </a:p>
          <a:p>
            <a:pPr indent="-393700" lvl="0" marL="457200" rtl="0" algn="l">
              <a:spcBef>
                <a:spcPts val="1000"/>
              </a:spcBef>
              <a:spcAft>
                <a:spcPts val="0"/>
              </a:spcAft>
              <a:buSzPts val="2600"/>
              <a:buChar char="•"/>
            </a:pPr>
            <a:r>
              <a:rPr b="1" lang="sv-SE"/>
              <a:t>Test Steps</a:t>
            </a:r>
            <a:endParaRPr b="1"/>
          </a:p>
          <a:p>
            <a:pPr indent="-368300" lvl="1" marL="914400" rtl="0" algn="l">
              <a:spcBef>
                <a:spcPts val="500"/>
              </a:spcBef>
              <a:spcAft>
                <a:spcPts val="0"/>
              </a:spcAft>
              <a:buSzPts val="2200"/>
              <a:buChar char="•"/>
            </a:pPr>
            <a:r>
              <a:rPr lang="sv-SE"/>
              <a:t>Interactions with the system, and comparisons between expected and actual values.</a:t>
            </a:r>
            <a:endParaRPr/>
          </a:p>
          <a:p>
            <a:pPr indent="-393700" lvl="0" marL="457200" rtl="0" algn="l">
              <a:spcBef>
                <a:spcPts val="1000"/>
              </a:spcBef>
              <a:spcAft>
                <a:spcPts val="0"/>
              </a:spcAft>
              <a:buSzPts val="2600"/>
              <a:buChar char="•"/>
            </a:pPr>
            <a:r>
              <a:rPr b="1" lang="sv-SE"/>
              <a:t>Tear Down</a:t>
            </a:r>
            <a:endParaRPr b="1"/>
          </a:p>
          <a:p>
            <a:pPr indent="-368300" lvl="1" marL="914400" rtl="0" algn="l">
              <a:spcBef>
                <a:spcPts val="500"/>
              </a:spcBef>
              <a:spcAft>
                <a:spcPts val="0"/>
              </a:spcAft>
              <a:buSzPts val="2200"/>
              <a:buChar char="•"/>
            </a:pPr>
            <a:r>
              <a:rPr lang="sv-SE"/>
              <a:t>Any steps that must be taken after test execution.</a:t>
            </a:r>
            <a:endParaRPr/>
          </a:p>
          <a:p>
            <a:pPr indent="0" lvl="0" marL="0" rtl="0" algn="l">
              <a:spcBef>
                <a:spcPts val="1000"/>
              </a:spcBef>
              <a:spcAft>
                <a:spcPts val="0"/>
              </a:spcAft>
              <a:buNone/>
            </a:pPr>
            <a:r>
              <a:t/>
            </a:r>
            <a:endParaRPr/>
          </a:p>
        </p:txBody>
      </p:sp>
      <p:sp>
        <p:nvSpPr>
          <p:cNvPr id="198" name="Google Shape;19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778" name="Google Shape;77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testRegistration</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
            </a:r>
            <a:r>
              <a:rPr lang="sv-SE" sz="1400">
                <a:solidFill>
                  <a:srgbClr val="333333"/>
                </a:solidFill>
                <a:latin typeface="Consolas"/>
                <a:ea typeface="Consolas"/>
                <a:cs typeface="Consolas"/>
                <a:sym typeface="Consolas"/>
              </a:rPr>
              <a:t>setupStudentRecord(</a:t>
            </a:r>
            <a:r>
              <a:rPr b="1" lang="sv-SE" sz="1400">
                <a:solidFill>
                  <a:srgbClr val="333333"/>
                </a:solidFill>
                <a:latin typeface="Consolas"/>
                <a:ea typeface="Consolas"/>
                <a:cs typeface="Consolas"/>
                <a:sym typeface="Consolas"/>
              </a:rPr>
              <a:t>ggay, active, </a:t>
            </a:r>
            <a:r>
              <a:rPr b="1" lang="sv-SE" sz="1400">
                <a:solidFill>
                  <a:srgbClr val="9900FF"/>
                </a:solidFill>
                <a:latin typeface="Consolas"/>
                <a:ea typeface="Consolas"/>
                <a:cs typeface="Consolas"/>
                <a:sym typeface="Consolas"/>
              </a:rPr>
              <a:t>[TDA050, TDA360]</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setupCourse(</a:t>
            </a:r>
            <a:r>
              <a:rPr b="1" lang="sv-SE" sz="1400">
                <a:solidFill>
                  <a:srgbClr val="FF0000"/>
                </a:solidFill>
                <a:latin typeface="Consolas"/>
                <a:ea typeface="Consolas"/>
                <a:cs typeface="Consolas"/>
                <a:sym typeface="Consolas"/>
              </a:rPr>
              <a:t>TDA594</a:t>
            </a:r>
            <a:r>
              <a:rPr b="1" lang="sv-SE" sz="1400">
                <a:solidFill>
                  <a:srgbClr val="333333"/>
                </a:solidFill>
                <a:latin typeface="Consolas"/>
                <a:ea typeface="Consolas"/>
                <a:cs typeface="Consolas"/>
                <a:sym typeface="Consolas"/>
              </a:rPr>
              <a:t>, </a:t>
            </a:r>
            <a:r>
              <a:rPr b="1" lang="sv-SE" sz="1400">
                <a:solidFill>
                  <a:srgbClr val="FF00FF"/>
                </a:solidFill>
                <a:latin typeface="Consolas"/>
                <a:ea typeface="Consolas"/>
                <a:cs typeface="Consolas"/>
                <a:sym typeface="Consolas"/>
              </a:rPr>
              <a:t>[TDA360]</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outcome = registerForCourse(</a:t>
            </a:r>
            <a:r>
              <a:rPr b="1" lang="sv-SE" sz="1400">
                <a:solidFill>
                  <a:srgbClr val="333333"/>
                </a:solidFill>
                <a:latin typeface="Consolas"/>
                <a:ea typeface="Consolas"/>
                <a:cs typeface="Consolas"/>
                <a:sym typeface="Consolas"/>
              </a:rPr>
              <a:t>ggay, </a:t>
            </a:r>
            <a:r>
              <a:rPr b="1" lang="sv-SE" sz="1400">
                <a:solidFill>
                  <a:srgbClr val="FF0000"/>
                </a:solidFill>
                <a:latin typeface="Consolas"/>
                <a:ea typeface="Consolas"/>
                <a:cs typeface="Consolas"/>
                <a:sym typeface="Consolas"/>
              </a:rPr>
              <a:t>TDA594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expected = </a:t>
            </a:r>
            <a:r>
              <a:rPr b="1" lang="sv-SE" sz="1400">
                <a:solidFill>
                  <a:srgbClr val="333333"/>
                </a:solidFill>
                <a:latin typeface="Consolas"/>
                <a:ea typeface="Consolas"/>
                <a:cs typeface="Consolas"/>
                <a:sym typeface="Consolas"/>
              </a:rPr>
              <a:t>true</a:t>
            </a:r>
            <a:r>
              <a:rPr lang="sv-SE" sz="1400">
                <a:solidFill>
                  <a:srgbClr val="333333"/>
                </a:solidFill>
                <a:latin typeface="Consolas"/>
                <a:ea typeface="Consolas"/>
                <a:cs typeface="Consolas"/>
                <a:sym typeface="Consolas"/>
              </a:rPr>
              <a:t>; </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assertEquals(expected, outcome);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3000">
              <a:latin typeface="Consolas"/>
              <a:ea typeface="Consolas"/>
              <a:cs typeface="Consolas"/>
              <a:sym typeface="Consolas"/>
            </a:endParaRPr>
          </a:p>
        </p:txBody>
      </p:sp>
      <p:sp>
        <p:nvSpPr>
          <p:cNvPr id="779" name="Google Shape;77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0" name="Google Shape;780;p81"/>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
        <p:nvSpPr>
          <p:cNvPr id="781" name="Google Shape;781;p81"/>
          <p:cNvSpPr/>
          <p:nvPr/>
        </p:nvSpPr>
        <p:spPr>
          <a:xfrm>
            <a:off x="5165525" y="1199350"/>
            <a:ext cx="36624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1600">
                <a:solidFill>
                  <a:schemeClr val="dk1"/>
                </a:solidFill>
              </a:rPr>
              <a:t>Specification: </a:t>
            </a:r>
            <a:endParaRPr b="1" sz="1600">
              <a:solidFill>
                <a:schemeClr val="dk1"/>
              </a:solidFill>
            </a:endParaRPr>
          </a:p>
          <a:p>
            <a:pPr indent="0" lvl="0" marL="0" rtl="0" algn="l">
              <a:lnSpc>
                <a:spcPct val="90000"/>
              </a:lnSpc>
              <a:spcBef>
                <a:spcPts val="1000"/>
              </a:spcBef>
              <a:spcAft>
                <a:spcPts val="0"/>
              </a:spcAft>
              <a:buNone/>
            </a:pPr>
            <a:r>
              <a:rPr lang="sv-SE" sz="1600">
                <a:solidFill>
                  <a:schemeClr val="dk1"/>
                </a:solidFill>
              </a:rPr>
              <a:t>Active, </a:t>
            </a:r>
            <a:r>
              <a:rPr lang="sv-SE" sz="1600">
                <a:solidFill>
                  <a:srgbClr val="9900FF"/>
                </a:solidFill>
              </a:rPr>
              <a:t>Matches</a:t>
            </a:r>
            <a:r>
              <a:rPr lang="sv-SE" sz="1600">
                <a:solidFill>
                  <a:schemeClr val="dk1"/>
                </a:solidFill>
              </a:rPr>
              <a:t>, </a:t>
            </a:r>
            <a:r>
              <a:rPr lang="sv-SE" sz="1600">
                <a:solidFill>
                  <a:srgbClr val="FF0000"/>
                </a:solidFill>
              </a:rPr>
              <a:t>Existing</a:t>
            </a:r>
            <a:r>
              <a:rPr lang="sv-SE" sz="1600">
                <a:solidFill>
                  <a:schemeClr val="dk1"/>
                </a:solidFill>
              </a:rPr>
              <a:t>, </a:t>
            </a:r>
            <a:r>
              <a:rPr lang="sv-SE" sz="1600">
                <a:solidFill>
                  <a:srgbClr val="FF00FF"/>
                </a:solidFill>
              </a:rPr>
              <a:t>Only Taken</a:t>
            </a:r>
            <a:endParaRPr/>
          </a:p>
        </p:txBody>
      </p:sp>
      <p:sp>
        <p:nvSpPr>
          <p:cNvPr id="782" name="Google Shape;782;p81"/>
          <p:cNvSpPr txBox="1"/>
          <p:nvPr/>
        </p:nvSpPr>
        <p:spPr>
          <a:xfrm>
            <a:off x="5756400" y="3103425"/>
            <a:ext cx="293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Fill in concrete values that match the representative values classes.</a:t>
            </a:r>
            <a:endParaRPr/>
          </a:p>
          <a:p>
            <a:pPr indent="-317500" lvl="0" marL="457200" rtl="0" algn="l">
              <a:spcBef>
                <a:spcPts val="0"/>
              </a:spcBef>
              <a:spcAft>
                <a:spcPts val="0"/>
              </a:spcAft>
              <a:buSzPts val="1400"/>
              <a:buChar char="●"/>
            </a:pPr>
            <a:r>
              <a:rPr lang="sv-SE"/>
              <a:t>Can create MANY concrete tests for each specification.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88" name="Google Shape;788;p82"/>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789" name="Google Shape;789;p82"/>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82"/>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82"/>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82"/>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82"/>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82"/>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82"/>
          <p:cNvCxnSpPr>
            <a:stCxn id="789"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796" name="Google Shape;796;p82"/>
          <p:cNvCxnSpPr>
            <a:endCxn id="789"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797" name="Google Shape;797;p82"/>
          <p:cNvCxnSpPr>
            <a:stCxn id="789" idx="1"/>
            <a:endCxn id="789"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798" name="Google Shape;798;p82"/>
          <p:cNvCxnSpPr>
            <a:stCxn id="789"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99" name="Google Shape;799;p82"/>
          <p:cNvCxnSpPr>
            <a:stCxn id="789" idx="3"/>
            <a:endCxn id="789"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800" name="Google Shape;800;p82"/>
          <p:cNvCxnSpPr>
            <a:stCxn id="789"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801" name="Google Shape;801;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2" name="Google Shape;802;p82"/>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808" name="Google Shape;808;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809" name="Google Shape;809;p83"/>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810" name="Google Shape;810;p83"/>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811" name="Google Shape;811;p83"/>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812" name="Google Shape;812;p83"/>
          <p:cNvCxnSpPr>
            <a:stCxn id="809"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813" name="Google Shape;813;p83"/>
          <p:cNvCxnSpPr>
            <a:stCxn id="810"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814" name="Google Shape;814;p83"/>
          <p:cNvCxnSpPr>
            <a:stCxn id="811"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83"/>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816" name="Google Shape;816;p83"/>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817" name="Google Shape;817;p83"/>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818" name="Google Shape;818;p83"/>
          <p:cNvCxnSpPr>
            <a:stCxn id="815"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819" name="Google Shape;819;p83"/>
          <p:cNvCxnSpPr>
            <a:stCxn id="816"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820" name="Google Shape;820;p83"/>
          <p:cNvCxnSpPr>
            <a:stCxn id="817"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83"/>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822" name="Google Shape;822;p83"/>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823" name="Google Shape;823;p83"/>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824" name="Google Shape;824;p83"/>
          <p:cNvCxnSpPr>
            <a:stCxn id="821"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825" name="Google Shape;825;p83"/>
          <p:cNvCxnSpPr>
            <a:stCxn id="822"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826" name="Google Shape;826;p83"/>
          <p:cNvCxnSpPr>
            <a:stCxn id="823"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827" name="Google Shape;827;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28" name="Google Shape;828;p83"/>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34" name="Google Shape;834;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 focus on a single class.</a:t>
            </a:r>
            <a:endParaRPr/>
          </a:p>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835" name="Google Shape;835;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41" name="Google Shape;841;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System-level testing and feature interactions</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 valid subset of representative values.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3 - Dec 4</a:t>
            </a:r>
            <a:endParaRPr/>
          </a:p>
          <a:p>
            <a:pPr indent="-393700" lvl="0" marL="457200" rtl="0" algn="l">
              <a:spcBef>
                <a:spcPts val="0"/>
              </a:spcBef>
              <a:spcAft>
                <a:spcPts val="0"/>
              </a:spcAft>
              <a:buSzPts val="2600"/>
              <a:buChar char="•"/>
            </a:pPr>
            <a:r>
              <a:rPr lang="sv-SE"/>
              <a:t>Assignment 4 - Out Now - Dec 18</a:t>
            </a:r>
            <a:endParaRPr/>
          </a:p>
          <a:p>
            <a:pPr indent="-368300" lvl="1" marL="914400" rtl="0" algn="l">
              <a:spcBef>
                <a:spcPts val="0"/>
              </a:spcBef>
              <a:spcAft>
                <a:spcPts val="0"/>
              </a:spcAft>
              <a:buSzPts val="2200"/>
              <a:buChar char="•"/>
            </a:pPr>
            <a:r>
              <a:rPr lang="sv-SE"/>
              <a:t>Any questions?</a:t>
            </a:r>
            <a:endParaRPr/>
          </a:p>
          <a:p>
            <a:pPr indent="0" lvl="0" marL="0" rtl="0" algn="l">
              <a:spcBef>
                <a:spcPts val="1000"/>
              </a:spcBef>
              <a:spcAft>
                <a:spcPts val="0"/>
              </a:spcAft>
              <a:buNone/>
            </a:pPr>
            <a:r>
              <a:t/>
            </a:r>
            <a:endParaRPr/>
          </a:p>
        </p:txBody>
      </p:sp>
      <p:sp>
        <p:nvSpPr>
          <p:cNvPr id="842" name="Google Shape;842;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Cases</a:t>
            </a:r>
            <a:endParaRPr/>
          </a:p>
        </p:txBody>
      </p:sp>
      <p:sp>
        <p:nvSpPr>
          <p:cNvPr id="204" name="Google Shape;204;p28"/>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sz="2400"/>
          </a:p>
          <a:p>
            <a:pPr indent="-381000" lvl="0" marL="457200" marR="0" rtl="0" algn="l">
              <a:lnSpc>
                <a:spcPct val="100000"/>
              </a:lnSpc>
              <a:spcBef>
                <a:spcPts val="600"/>
              </a:spcBef>
              <a:spcAft>
                <a:spcPts val="0"/>
              </a:spcAft>
              <a:buSzPts val="2400"/>
              <a:buChar char="•"/>
            </a:pPr>
            <a:r>
              <a:rPr lang="sv-SE" sz="2400"/>
              <a:t>Create “testing class” centered around a common target or theme.</a:t>
            </a:r>
            <a:endParaRPr sz="2400"/>
          </a:p>
          <a:p>
            <a:pPr indent="-381000" lvl="0" marL="457200" rtl="0" algn="l">
              <a:lnSpc>
                <a:spcPct val="100000"/>
              </a:lnSpc>
              <a:spcBef>
                <a:spcPts val="0"/>
              </a:spcBef>
              <a:spcAft>
                <a:spcPts val="0"/>
              </a:spcAft>
              <a:buSzPts val="2400"/>
              <a:buChar char="•"/>
            </a:pPr>
            <a:r>
              <a:rPr lang="sv-SE" sz="2400"/>
              <a:t>T</a:t>
            </a:r>
            <a:r>
              <a:rPr lang="sv-SE" sz="2400"/>
              <a:t>est cases written as methods.</a:t>
            </a:r>
            <a:endParaRPr sz="24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5" name="Google Shape;205;p2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06" name="Google Shape;20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212" name="Google Shape;21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13" name="Google Shape;21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4" name="Google Shape;214;p29"/>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20" name="Google Shape;22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21" name="Google Shape;221;p30"/>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22" name="Google Shape;222;p30"/>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223" name="Google Shape;223;p30"/>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224" name="Google Shape;224;p30"/>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25" name="Google Shape;225;p30"/>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26" name="Google Shape;226;p30"/>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27" name="Google Shape;227;p30"/>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228" name="Google Shape;22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23"/>
                                        </p:tgtEl>
                                      </p:cBhvr>
                                    </p:animEffect>
                                    <p:set>
                                      <p:cBhvr>
                                        <p:cTn dur="1" fill="hold">
                                          <p:stCondLst>
                                            <p:cond delay="0"/>
                                          </p:stCondLst>
                                        </p:cTn>
                                        <p:tgtEl>
                                          <p:spTgt spid="2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