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E11D11-3F99-4FD1-9229-0D56F7B2AB35}">
  <a:tblStyle styleId="{86E11D11-3F99-4FD1-9229-0D56F7B2AB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R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1" Type="http://schemas.openxmlformats.org/officeDocument/2006/relationships/hyperlink" Target="https://en.wikipedia.org/wiki/Idempotent#Computer_science_meaning" TargetMode="External"/><Relationship Id="rId10" Type="http://schemas.openxmlformats.org/officeDocument/2006/relationships/hyperlink" Target="https://en.wikipedia.org/wiki/Google_Web_Accelerator" TargetMode="External"/><Relationship Id="rId13" Type="http://schemas.openxmlformats.org/officeDocument/2006/relationships/hyperlink" Target="https://en.wikipedia.org/wiki/Ecommerce" TargetMode="External"/><Relationship Id="rId12" Type="http://schemas.openxmlformats.org/officeDocument/2006/relationships/hyperlink" Target="https://en.wikipedia.org/wiki/Stateless_protocol" TargetMode="External"/><Relationship Id="rId1" Type="http://schemas.openxmlformats.org/officeDocument/2006/relationships/notesMaster" Target="../notesMasters/notesMaster1.xml"/><Relationship Id="rId2" Type="http://schemas.openxmlformats.org/officeDocument/2006/relationships/hyperlink" Target="https://en.wikipedia.org/wiki/Side_effect_(computer_science)" TargetMode="External"/><Relationship Id="rId3" Type="http://schemas.openxmlformats.org/officeDocument/2006/relationships/hyperlink" Target="https://en.wikipedia.org/wiki/Server_log" TargetMode="External"/><Relationship Id="rId4" Type="http://schemas.openxmlformats.org/officeDocument/2006/relationships/hyperlink" Target="https://en.wikipedia.org/wiki/Web_cache" TargetMode="External"/><Relationship Id="rId9" Type="http://schemas.openxmlformats.org/officeDocument/2006/relationships/hyperlink" Target="http://example.com/article/1234/delete" TargetMode="External"/><Relationship Id="rId5" Type="http://schemas.openxmlformats.org/officeDocument/2006/relationships/hyperlink" Target="https://en.wikipedia.org/wiki/Web_banner" TargetMode="External"/><Relationship Id="rId6" Type="http://schemas.openxmlformats.org/officeDocument/2006/relationships/hyperlink" Target="https://en.wikipedia.org/wiki/Web_counter" TargetMode="External"/><Relationship Id="rId7" Type="http://schemas.openxmlformats.org/officeDocument/2006/relationships/hyperlink" Target="https://en.wikipedia.org/wiki/ECommerce" TargetMode="External"/><Relationship Id="rId8" Type="http://schemas.openxmlformats.org/officeDocument/2006/relationships/hyperlink" Target="https://en.wikipedia.org/wiki/Emai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RI" TargetMode="External"/><Relationship Id="rId3" Type="http://schemas.openxmlformats.org/officeDocument/2006/relationships/hyperlink" Target="https://en.wikipedia.org/wiki/Data_retrieval" TargetMode="External"/><Relationship Id="rId4" Type="http://schemas.openxmlformats.org/officeDocument/2006/relationships/hyperlink" Target="https://en.wikipedia.org/wiki/POST_(HTTP)" TargetMode="External"/><Relationship Id="rId5" Type="http://schemas.openxmlformats.org/officeDocument/2006/relationships/hyperlink" Target="https://en.wikipedia.org/wiki/Web_resource" TargetMode="External"/><Relationship Id="rId6" Type="http://schemas.openxmlformats.org/officeDocument/2006/relationships/hyperlink" Target="https://en.wikipedia.org/wiki/Form_(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d621993ef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d621993ef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some (title)</a:t>
            </a:r>
            <a:endParaRPr/>
          </a:p>
          <a:p>
            <a:pPr indent="0" lvl="0" marL="0" rtl="0" algn="l">
              <a:spcBef>
                <a:spcPts val="0"/>
              </a:spcBef>
              <a:spcAft>
                <a:spcPts val="0"/>
              </a:spcAft>
              <a:buNone/>
            </a:pPr>
            <a:r>
              <a:rPr lang="sv-SE"/>
              <a:t>(1-2) </a:t>
            </a:r>
            <a:r>
              <a:rPr lang="sv-SE" sz="1050">
                <a:solidFill>
                  <a:srgbClr val="222222"/>
                </a:solidFill>
                <a:highlight>
                  <a:srgbClr val="FFFFFF"/>
                </a:highlight>
              </a:rPr>
              <a:t>The HEAD method asks for a response identical to that of a GET request, but without the response body. This is useful for retrieving meta-information written in response headers, without having to transport the entire content.</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(3-4) The TRACE method echoes the received request so that a client can see what (if any) changes or additions have been made by intermediate servers.</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(5-6) The OPTIONS method returns the HTTP methods that the server supports for the specified </a:t>
            </a:r>
            <a:r>
              <a:rPr lang="sv-SE" sz="1050" u="sng">
                <a:solidFill>
                  <a:srgbClr val="0B0080"/>
                </a:solidFill>
                <a:highlight>
                  <a:srgbClr val="FFFFFF"/>
                </a:highlight>
                <a:hlinkClick r:id="rId2">
                  <a:extLst>
                    <a:ext uri="{A12FA001-AC4F-418D-AE19-62706E023703}">
                      <ahyp:hlinkClr val="tx"/>
                    </a:ext>
                  </a:extLst>
                </a:hlinkClick>
              </a:rPr>
              <a:t>URL</a:t>
            </a:r>
            <a:r>
              <a:rPr lang="sv-SE" sz="1050">
                <a:solidFill>
                  <a:srgbClr val="222222"/>
                </a:solidFill>
                <a:highlight>
                  <a:srgbClr val="FFFFFF"/>
                </a:highlight>
              </a:rPr>
              <a:t>. This can be used to check the functionality of a web server by requesting '*' instead of a specific resource.</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(7-8)The existing PUT method only allows a complete replacement of a document. PATCH can partially modify an existing HTTP resource.</a:t>
            </a:r>
            <a:endParaRPr sz="1050">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d621993ef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d621993ef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d621993ef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d621993ef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point out that GET has no body but POST does, go over key/value pairings in header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d621993ef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d621993ef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Requests are followed by replies - HTTP responses - in a similar packet format.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d621993ef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d621993ef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GET response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d621993ef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d621993ef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300"/>
              </a:spcBef>
              <a:spcAft>
                <a:spcPts val="0"/>
              </a:spcAft>
              <a:buNone/>
            </a:pPr>
            <a:r>
              <a:rPr lang="sv-SE" sz="1050">
                <a:solidFill>
                  <a:srgbClr val="222222"/>
                </a:solidFill>
                <a:highlight>
                  <a:srgbClr val="FFFFFF"/>
                </a:highlight>
              </a:rPr>
              <a:t>HTTP status code is primarily divided into five groups for better explanation of request and responses between client and server as named:</a:t>
            </a:r>
            <a:endParaRPr sz="1050">
              <a:solidFill>
                <a:srgbClr val="222222"/>
              </a:solidFill>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Informational </a:t>
            </a:r>
            <a:r>
              <a:rPr lang="sv-SE" sz="1050">
                <a:solidFill>
                  <a:schemeClr val="dk1"/>
                </a:solidFill>
                <a:highlight>
                  <a:srgbClr val="F8F9FA"/>
                </a:highlight>
                <a:latin typeface="Verdana"/>
                <a:ea typeface="Verdana"/>
                <a:cs typeface="Verdana"/>
                <a:sym typeface="Verdana"/>
              </a:rPr>
              <a:t>1XX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Successful </a:t>
            </a:r>
            <a:r>
              <a:rPr lang="sv-SE" sz="1050">
                <a:solidFill>
                  <a:schemeClr val="dk1"/>
                </a:solidFill>
                <a:highlight>
                  <a:srgbClr val="F8F9FA"/>
                </a:highlight>
                <a:latin typeface="Verdana"/>
                <a:ea typeface="Verdana"/>
                <a:cs typeface="Verdana"/>
                <a:sym typeface="Verdana"/>
              </a:rPr>
              <a:t>2XX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Redirection </a:t>
            </a:r>
            <a:r>
              <a:rPr lang="sv-SE" sz="1050">
                <a:solidFill>
                  <a:schemeClr val="dk1"/>
                </a:solidFill>
                <a:highlight>
                  <a:srgbClr val="F8F9FA"/>
                </a:highlight>
                <a:latin typeface="Verdana"/>
                <a:ea typeface="Verdana"/>
                <a:cs typeface="Verdana"/>
                <a:sym typeface="Verdana"/>
              </a:rPr>
              <a:t>3XX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Client Error </a:t>
            </a:r>
            <a:r>
              <a:rPr lang="sv-SE" sz="1050">
                <a:solidFill>
                  <a:schemeClr val="dk1"/>
                </a:solidFill>
                <a:highlight>
                  <a:srgbClr val="F8F9FA"/>
                </a:highlight>
                <a:latin typeface="Verdana"/>
                <a:ea typeface="Verdana"/>
                <a:cs typeface="Verdana"/>
                <a:sym typeface="Verdana"/>
              </a:rPr>
              <a:t>4XX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Server Error </a:t>
            </a:r>
            <a:r>
              <a:rPr lang="sv-SE" sz="1050">
                <a:solidFill>
                  <a:schemeClr val="dk1"/>
                </a:solidFill>
                <a:highlight>
                  <a:srgbClr val="F8F9FA"/>
                </a:highlight>
                <a:latin typeface="Verdana"/>
                <a:ea typeface="Verdana"/>
                <a:cs typeface="Verdana"/>
                <a:sym typeface="Verdana"/>
              </a:rPr>
              <a:t>5XX</a:t>
            </a:r>
            <a:endParaRPr sz="1050">
              <a:solidFill>
                <a:schemeClr val="dk1"/>
              </a:solidFill>
              <a:highlight>
                <a:srgbClr val="F8F9FA"/>
              </a:highlight>
              <a:latin typeface="Verdana"/>
              <a:ea typeface="Verdana"/>
              <a:cs typeface="Verdana"/>
              <a:sym typeface="Verdana"/>
            </a:endParaRPr>
          </a:p>
          <a:p>
            <a:pPr indent="0" lvl="0" marL="0" rtl="0" algn="l">
              <a:spcBef>
                <a:spcPts val="1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d621993ef_0_4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d621993ef_0_4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fd621993ef_0_4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d621993ef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d621993ef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short for representational state transfer, is an architectural pattern for implementing systems that communicate through APIS based on HTTP.  In this architecture, A Client references a resource using a URI.  This is what we call an endpoint - a resource location that can be </a:t>
            </a:r>
            <a:r>
              <a:rPr lang="sv-SE"/>
              <a:t>interacted</a:t>
            </a:r>
            <a:r>
              <a:rPr lang="sv-SE"/>
              <a:t> with using one or more of the verbs we discussed.  A representation of the resource is returned. (in this case as an HTML document). Receiving the representation (Boeing747.html) places the client in a new state. When the client selects a hyperlink in Boeing747.html, it accesses another resource - we access the next endpoint. The new representation places the client into yet another state.  Thus, the client application transfers state with each resource representation.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d621993ef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d621993ef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is modeled after natural workflow of the internet net.</a:t>
            </a:r>
            <a:r>
              <a:rPr lang="sv-SE"/>
              <a:t>- and was developed alongside HTTP version 1.1 itself. </a:t>
            </a:r>
            <a:r>
              <a:rPr lang="sv-SE"/>
              <a:t>Motivation: Create a design pattern for how the web should work, such that it could serve as a guiding framework for designing web services. A well-designed web application behaves as a network of web pages (a virtual state-machine).  The user progresses through an application by selecting links (state transitions). Resulting in the next page (the next state of the application) being transferred to the user and rendered for their use.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d621993ef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d621993ef_0_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Services offer resources that can be interacted with. All resources have a unique URI. Often web addresses (blah.com/form.html) or local network addresses. Not necessarily HTML pages - resources are just addresses where a request can be served. </a:t>
            </a:r>
            <a:r>
              <a:rPr lang="sv-SE"/>
              <a:t>(3-rest)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86bd5777b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f86bd5777b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been talking about kmany different ways to implement variability in code - and reusing code - by segmenting the code into features. There are many ways to do this - separating feature code using preprocessors, using design patterns to separate variable code from non-variable code. Designing extendable libraries and frameworks. And by implementing a feature as a standalone component. The latter is very common today, when we can design a standalone service that can be reused in a new project. A service can operate on its own, and we communicate with it through its API. The API is a machine-based interface. While we might access a program though a graphical interface, our code can access this standalone service through an API that defines functionality that can be accessed and the means to invoke that functionality. Today, we are going to examine API design and principles for creating an API that is easy to make use of in a variety of clients, and that can be compatible with other services implementing a similar API. </a:t>
            </a:r>
            <a:endParaRPr/>
          </a:p>
        </p:txBody>
      </p:sp>
      <p:sp>
        <p:nvSpPr>
          <p:cNvPr id="93" name="Google Shape;93;gf86bd5777b_0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d621993ef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d621993ef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600"/>
              </a:spcBef>
              <a:spcAft>
                <a:spcPts val="600"/>
              </a:spcAft>
              <a:buNone/>
            </a:pPr>
            <a:r>
              <a:rPr lang="sv-SE" sz="1050">
                <a:solidFill>
                  <a:srgbClr val="222222"/>
                </a:solidFill>
              </a:rPr>
              <a:t>Some of the methods (for example, HEAD, GET, OPTIONS and TRACE) are defined as </a:t>
            </a:r>
            <a:r>
              <a:rPr i="1" lang="sv-SE" sz="1050">
                <a:solidFill>
                  <a:srgbClr val="222222"/>
                </a:solidFill>
              </a:rPr>
              <a:t>safe</a:t>
            </a:r>
            <a:r>
              <a:rPr lang="sv-SE" sz="1050">
                <a:solidFill>
                  <a:srgbClr val="222222"/>
                </a:solidFill>
              </a:rPr>
              <a:t>, which means they are intended only for information retrieval and should not change the state of the server. They should not have </a:t>
            </a:r>
            <a:r>
              <a:rPr lang="sv-SE" sz="1050" u="sng">
                <a:solidFill>
                  <a:srgbClr val="0B0080"/>
                </a:solidFill>
                <a:hlinkClick r:id="rId2">
                  <a:extLst>
                    <a:ext uri="{A12FA001-AC4F-418D-AE19-62706E023703}">
                      <ahyp:hlinkClr val="tx"/>
                    </a:ext>
                  </a:extLst>
                </a:hlinkClick>
              </a:rPr>
              <a:t>side effects</a:t>
            </a:r>
            <a:r>
              <a:rPr lang="sv-SE" sz="1050">
                <a:solidFill>
                  <a:srgbClr val="222222"/>
                </a:solidFill>
              </a:rPr>
              <a:t>, beyond harmless effects such as </a:t>
            </a:r>
            <a:r>
              <a:rPr lang="sv-SE" sz="1050" u="sng">
                <a:solidFill>
                  <a:srgbClr val="0B0080"/>
                </a:solidFill>
                <a:hlinkClick r:id="rId3">
                  <a:extLst>
                    <a:ext uri="{A12FA001-AC4F-418D-AE19-62706E023703}">
                      <ahyp:hlinkClr val="tx"/>
                    </a:ext>
                  </a:extLst>
                </a:hlinkClick>
              </a:rPr>
              <a:t>logging</a:t>
            </a:r>
            <a:r>
              <a:rPr lang="sv-SE" sz="1050">
                <a:solidFill>
                  <a:srgbClr val="222222"/>
                </a:solidFill>
              </a:rPr>
              <a:t>, </a:t>
            </a:r>
            <a:r>
              <a:rPr lang="sv-SE" sz="1050" u="sng">
                <a:solidFill>
                  <a:srgbClr val="0B0080"/>
                </a:solidFill>
                <a:hlinkClick r:id="rId4">
                  <a:extLst>
                    <a:ext uri="{A12FA001-AC4F-418D-AE19-62706E023703}">
                      <ahyp:hlinkClr val="tx"/>
                    </a:ext>
                  </a:extLst>
                </a:hlinkClick>
              </a:rPr>
              <a:t>caching</a:t>
            </a:r>
            <a:r>
              <a:rPr lang="sv-SE" sz="1050">
                <a:solidFill>
                  <a:srgbClr val="222222"/>
                </a:solidFill>
              </a:rPr>
              <a:t>, serving</a:t>
            </a:r>
            <a:r>
              <a:rPr lang="sv-SE" sz="1050" u="sng">
                <a:solidFill>
                  <a:srgbClr val="0B0080"/>
                </a:solidFill>
                <a:hlinkClick r:id="rId5">
                  <a:extLst>
                    <a:ext uri="{A12FA001-AC4F-418D-AE19-62706E023703}">
                      <ahyp:hlinkClr val="tx"/>
                    </a:ext>
                  </a:extLst>
                </a:hlinkClick>
              </a:rPr>
              <a:t> advertisements</a:t>
            </a:r>
            <a:r>
              <a:rPr lang="sv-SE" sz="1050">
                <a:solidFill>
                  <a:srgbClr val="222222"/>
                </a:solidFill>
              </a:rPr>
              <a:t> or incrementing a </a:t>
            </a:r>
            <a:r>
              <a:rPr lang="sv-SE" sz="1050" u="sng">
                <a:solidFill>
                  <a:srgbClr val="0B0080"/>
                </a:solidFill>
                <a:hlinkClick r:id="rId6">
                  <a:extLst>
                    <a:ext uri="{A12FA001-AC4F-418D-AE19-62706E023703}">
                      <ahyp:hlinkClr val="tx"/>
                    </a:ext>
                  </a:extLst>
                </a:hlinkClick>
              </a:rPr>
              <a:t>counter</a:t>
            </a:r>
            <a:r>
              <a:rPr lang="sv-SE" sz="1050">
                <a:solidFill>
                  <a:srgbClr val="222222"/>
                </a:solidFill>
              </a:rPr>
              <a:t>. Making arbitrary GET requests  should therefore be considered safe. </a:t>
            </a:r>
            <a:r>
              <a:rPr b="1" lang="sv-SE" sz="1050">
                <a:solidFill>
                  <a:srgbClr val="222222"/>
                </a:solidFill>
              </a:rPr>
              <a:t>By contrast, POST, PUT, DELETE and PATCH</a:t>
            </a:r>
            <a:r>
              <a:rPr lang="sv-SE" sz="1050">
                <a:solidFill>
                  <a:srgbClr val="222222"/>
                </a:solidFill>
              </a:rPr>
              <a:t> are intended for actions that may cause side effects either on the server, or external side effects such as </a:t>
            </a:r>
            <a:r>
              <a:rPr lang="sv-SE" sz="1050" u="sng">
                <a:solidFill>
                  <a:srgbClr val="0B0080"/>
                </a:solidFill>
                <a:hlinkClick r:id="rId7">
                  <a:extLst>
                    <a:ext uri="{A12FA001-AC4F-418D-AE19-62706E023703}">
                      <ahyp:hlinkClr val="tx"/>
                    </a:ext>
                  </a:extLst>
                </a:hlinkClick>
              </a:rPr>
              <a:t>financial transactions</a:t>
            </a:r>
            <a:r>
              <a:rPr lang="sv-SE" sz="1050">
                <a:solidFill>
                  <a:srgbClr val="222222"/>
                </a:solidFill>
              </a:rPr>
              <a:t> or transmission of </a:t>
            </a:r>
            <a:r>
              <a:rPr lang="sv-SE" sz="1050" u="sng">
                <a:solidFill>
                  <a:srgbClr val="0B0080"/>
                </a:solidFill>
                <a:hlinkClick r:id="rId8">
                  <a:extLst>
                    <a:ext uri="{A12FA001-AC4F-418D-AE19-62706E023703}">
                      <ahyp:hlinkClr val="tx"/>
                    </a:ext>
                  </a:extLst>
                </a:hlinkClick>
              </a:rPr>
              <a:t>email</a:t>
            </a:r>
            <a:r>
              <a:rPr lang="sv-SE" sz="1050">
                <a:solidFill>
                  <a:srgbClr val="222222"/>
                </a:solidFill>
              </a:rPr>
              <a:t>. Despite the prescribed safety of </a:t>
            </a:r>
            <a:r>
              <a:rPr i="1" lang="sv-SE" sz="1050">
                <a:solidFill>
                  <a:srgbClr val="222222"/>
                </a:solidFill>
              </a:rPr>
              <a:t>GET</a:t>
            </a:r>
            <a:r>
              <a:rPr lang="sv-SE" sz="1050">
                <a:solidFill>
                  <a:srgbClr val="222222"/>
                </a:solidFill>
              </a:rPr>
              <a:t> requests, in practice their handling by the server is not technically limited in any way, just limited by convention. </a:t>
            </a:r>
            <a:r>
              <a:rPr b="1" lang="sv-SE" sz="1050">
                <a:solidFill>
                  <a:srgbClr val="222222"/>
                </a:solidFill>
              </a:rPr>
              <a:t>For example</a:t>
            </a:r>
            <a:r>
              <a:rPr lang="sv-SE" sz="1050">
                <a:solidFill>
                  <a:srgbClr val="222222"/>
                </a:solidFill>
              </a:rPr>
              <a:t>, a website might allow deletion of a resource through a URL such as </a:t>
            </a:r>
            <a:r>
              <a:rPr i="1" lang="sv-SE" sz="1050" u="sng">
                <a:solidFill>
                  <a:srgbClr val="663366"/>
                </a:solidFill>
                <a:hlinkClick r:id="rId9">
                  <a:extLst>
                    <a:ext uri="{A12FA001-AC4F-418D-AE19-62706E023703}">
                      <ahyp:hlinkClr val="tx"/>
                    </a:ext>
                  </a:extLst>
                </a:hlinkClick>
              </a:rPr>
              <a:t>http://example.com/article/1234/delete</a:t>
            </a:r>
            <a:r>
              <a:rPr lang="sv-SE" sz="1050">
                <a:solidFill>
                  <a:srgbClr val="222222"/>
                </a:solidFill>
              </a:rPr>
              <a:t>, which, if arbitrarily fetched, even using </a:t>
            </a:r>
            <a:r>
              <a:rPr i="1" lang="sv-SE" sz="1050">
                <a:solidFill>
                  <a:srgbClr val="222222"/>
                </a:solidFill>
              </a:rPr>
              <a:t>GET</a:t>
            </a:r>
            <a:r>
              <a:rPr lang="sv-SE" sz="1050">
                <a:solidFill>
                  <a:srgbClr val="222222"/>
                </a:solidFill>
              </a:rPr>
              <a:t>, would delete the article.One example of this occurring was during the  </a:t>
            </a:r>
            <a:r>
              <a:rPr lang="sv-SE" sz="1050" u="sng">
                <a:solidFill>
                  <a:srgbClr val="0B0080"/>
                </a:solidFill>
                <a:hlinkClick r:id="rId10">
                  <a:extLst>
                    <a:ext uri="{A12FA001-AC4F-418D-AE19-62706E023703}">
                      <ahyp:hlinkClr val="tx"/>
                    </a:ext>
                  </a:extLst>
                </a:hlinkClick>
              </a:rPr>
              <a:t>Google Web Accelerator</a:t>
            </a:r>
            <a:r>
              <a:rPr lang="sv-SE" sz="1050">
                <a:solidFill>
                  <a:srgbClr val="222222"/>
                </a:solidFill>
              </a:rPr>
              <a:t> beta, which prefetched arbitrary URLs on the page a user was viewing, causing records to be automatically altered or deleted. </a:t>
            </a:r>
            <a:r>
              <a:rPr b="1" lang="sv-SE" sz="1050">
                <a:solidFill>
                  <a:srgbClr val="222222"/>
                </a:solidFill>
                <a:highlight>
                  <a:srgbClr val="FFFFFF"/>
                </a:highlight>
              </a:rPr>
              <a:t>Methods PUT and DELET</a:t>
            </a:r>
            <a:r>
              <a:rPr lang="sv-SE" sz="1050">
                <a:solidFill>
                  <a:srgbClr val="222222"/>
                </a:solidFill>
                <a:highlight>
                  <a:srgbClr val="FFFFFF"/>
                </a:highlight>
              </a:rPr>
              <a:t>E are defined to be </a:t>
            </a:r>
            <a:r>
              <a:rPr lang="sv-SE" sz="1050" u="sng">
                <a:solidFill>
                  <a:srgbClr val="0B0080"/>
                </a:solidFill>
                <a:highlight>
                  <a:srgbClr val="FFFFFF"/>
                </a:highlight>
                <a:hlinkClick r:id="rId11">
                  <a:extLst>
                    <a:ext uri="{A12FA001-AC4F-418D-AE19-62706E023703}">
                      <ahyp:hlinkClr val="tx"/>
                    </a:ext>
                  </a:extLst>
                </a:hlinkClick>
              </a:rPr>
              <a:t>idempotent</a:t>
            </a:r>
            <a:r>
              <a:rPr lang="sv-SE" sz="1050">
                <a:solidFill>
                  <a:srgbClr val="222222"/>
                </a:solidFill>
                <a:highlight>
                  <a:srgbClr val="FFFFFF"/>
                </a:highlight>
              </a:rPr>
              <a:t>, meaning that multiple identical requests should have the same effect as a single request. This allows us to redeliver a request in event of a failure.  GET, HEAD, OPTIONS and TRACE, being prescribed as safe, should also be idempotent, as HTTP is a </a:t>
            </a:r>
            <a:r>
              <a:rPr lang="sv-SE" sz="1050" u="sng">
                <a:solidFill>
                  <a:srgbClr val="0B0080"/>
                </a:solidFill>
                <a:highlight>
                  <a:srgbClr val="FFFFFF"/>
                </a:highlight>
                <a:hlinkClick r:id="rId12">
                  <a:extLst>
                    <a:ext uri="{A12FA001-AC4F-418D-AE19-62706E023703}">
                      <ahyp:hlinkClr val="tx"/>
                    </a:ext>
                  </a:extLst>
                </a:hlinkClick>
              </a:rPr>
              <a:t>stateless protocol</a:t>
            </a:r>
            <a:r>
              <a:rPr lang="sv-SE"/>
              <a:t> </a:t>
            </a:r>
            <a:r>
              <a:rPr b="1" lang="sv-SE" sz="1050">
                <a:solidFill>
                  <a:srgbClr val="222222"/>
                </a:solidFill>
                <a:highlight>
                  <a:srgbClr val="FFFFFF"/>
                </a:highlight>
              </a:rPr>
              <a:t>In contrast, </a:t>
            </a:r>
            <a:r>
              <a:rPr lang="sv-SE" sz="1050">
                <a:solidFill>
                  <a:srgbClr val="222222"/>
                </a:solidFill>
                <a:highlight>
                  <a:srgbClr val="FFFFFF"/>
                </a:highlight>
              </a:rPr>
              <a:t>the POST method is not necessarily idempotent, and sending an identical POST request multiple times may further affect state or cause further side effects (such as </a:t>
            </a:r>
            <a:r>
              <a:rPr lang="sv-SE" sz="1050" u="sng">
                <a:solidFill>
                  <a:srgbClr val="0B0080"/>
                </a:solidFill>
                <a:highlight>
                  <a:srgbClr val="FFFFFF"/>
                </a:highlight>
                <a:hlinkClick r:id="rId13">
                  <a:extLst>
                    <a:ext uri="{A12FA001-AC4F-418D-AE19-62706E023703}">
                      <ahyp:hlinkClr val="tx"/>
                    </a:ext>
                  </a:extLst>
                </a:hlinkClick>
              </a:rPr>
              <a:t>financial transactions</a:t>
            </a:r>
            <a:r>
              <a:rPr lang="sv-SE" sz="1050">
                <a:solidFill>
                  <a:srgbClr val="222222"/>
                </a:solidFill>
                <a:highlight>
                  <a:srgbClr val="FFFFFF"/>
                </a:highlight>
              </a:rPr>
              <a:t>). In some cases this may be desirable, but in other cases this could be due to an accident, such as when a user does not realize that their action will result in sending another request, or they did not receive adequate feedback that their first request was successful.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d621993ef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d621993ef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major reason for the use of HTTP requests is not just that they offer a universal interface, but also because three fundamental components of all web architectures are already built around the exchange of HTTP messages and collectively determine many of the quality attributes of a web-based system. (go over=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d621993ef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d621993ef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Firewalls play a fundamental role in determining the outcome of requests by establishing rules and policies for services.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d621993ef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d621993ef_0_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three components (firewalls, routers, caches) base decisions and actions purely upon information in the HTTP header.  </a:t>
            </a:r>
            <a:endParaRPr/>
          </a:p>
          <a:p>
            <a:pPr indent="0" lvl="0" marL="0" rtl="0" algn="l">
              <a:spcBef>
                <a:spcPts val="0"/>
              </a:spcBef>
              <a:spcAft>
                <a:spcPts val="0"/>
              </a:spcAft>
              <a:buNone/>
            </a:pPr>
            <a:r>
              <a:rPr lang="sv-SE"/>
              <a:t>They should never examine the request body.</a:t>
            </a:r>
            <a:endParaRPr/>
          </a:p>
          <a:p>
            <a:pPr indent="0" lvl="0" marL="0" rtl="0" algn="l">
              <a:spcBef>
                <a:spcPts val="0"/>
              </a:spcBef>
              <a:spcAft>
                <a:spcPts val="0"/>
              </a:spcAft>
              <a:buNone/>
            </a:pPr>
            <a:r>
              <a:rPr lang="sv-SE"/>
              <a:t>Letter analogy: The postal service doesn’t look inside your letter (this is illegal), they just act based on addressing on the outside.</a:t>
            </a:r>
            <a:endParaRPr/>
          </a:p>
          <a:p>
            <a:pPr indent="0" lvl="0" marL="0" rtl="0" algn="l">
              <a:spcBef>
                <a:spcPts val="0"/>
              </a:spcBef>
              <a:spcAft>
                <a:spcPts val="0"/>
              </a:spcAft>
              <a:buNone/>
            </a:pPr>
            <a:r>
              <a:rPr lang="sv-SE"/>
              <a:t>REST enforces a similar idea - the content should not matter, just the metadata.Protects privacy of data.</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d621993ef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d621993ef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discuss)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d621993ef_0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d621993ef_0_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Through HTTP requests and responses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d621993ef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d621993ef_0_1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d621993ef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d621993ef_0_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Two fundamentals of REST are reflected here: Create a resource - </a:t>
            </a:r>
            <a:r>
              <a:rPr lang="sv-SE"/>
              <a:t>an endpoint-</a:t>
            </a:r>
            <a:r>
              <a:rPr lang="sv-SE">
                <a:solidFill>
                  <a:schemeClr val="dk1"/>
                </a:solidFill>
              </a:rPr>
              <a:t> for every service we offer. Identify each </a:t>
            </a:r>
            <a:r>
              <a:rPr lang="sv-SE"/>
              <a:t>resource</a:t>
            </a:r>
            <a:r>
              <a:rPr lang="sv-SE">
                <a:solidFill>
                  <a:schemeClr val="dk1"/>
                </a:solidFill>
              </a:rPr>
              <a:t> using a URL.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d621993ef_0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d621993ef_0_2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This is a key feature of REST. </a:t>
            </a:r>
            <a:r>
              <a:rPr lang="sv-SE"/>
              <a:t>Client transfers from one state to the next by examining and choosing from among the alternative URLs in the response document. (2)</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d621993ef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d621993ef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one more fundamentals of REST is reflected here: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d621993ef_0_3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d621993ef_0_3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particular focus today will be on one API format, which has become the most common.- REST. REST is short for </a:t>
            </a:r>
            <a:r>
              <a:rPr lang="sv-SE"/>
              <a:t>Representational State Transfer (1). It was invented for web services, but is also used for local on-device communication as well.  Systems based on REST, what we call RESTful services, </a:t>
            </a:r>
            <a:r>
              <a:rPr lang="sv-SE"/>
              <a:t>provide resources (through URLs) designed to be consumed by programs rather than by people. Design Principles:</a:t>
            </a:r>
            <a:endParaRPr/>
          </a:p>
          <a:p>
            <a:pPr indent="0" lvl="0" marL="0" rtl="0" algn="l">
              <a:spcBef>
                <a:spcPts val="0"/>
              </a:spcBef>
              <a:spcAft>
                <a:spcPts val="0"/>
              </a:spcAft>
              <a:buNone/>
            </a:pPr>
            <a:r>
              <a:rPr lang="sv-SE"/>
              <a:t>Stateless - requests are treated independently and no client information is stored on the server </a:t>
            </a:r>
            <a:endParaRPr/>
          </a:p>
          <a:p>
            <a:pPr indent="0" lvl="0" marL="0" rtl="0" algn="l">
              <a:spcBef>
                <a:spcPts val="0"/>
              </a:spcBef>
              <a:spcAft>
                <a:spcPts val="0"/>
              </a:spcAft>
              <a:buNone/>
            </a:pPr>
            <a:r>
              <a:rPr lang="sv-SE"/>
              <a:t>Resource-Based (URI)</a:t>
            </a:r>
            <a:endParaRPr/>
          </a:p>
          <a:p>
            <a:pPr indent="0" lvl="0" marL="0" rtl="0" algn="l">
              <a:spcBef>
                <a:spcPts val="0"/>
              </a:spcBef>
              <a:spcAft>
                <a:spcPts val="0"/>
              </a:spcAft>
              <a:buNone/>
            </a:pPr>
            <a:r>
              <a:rPr lang="sv-SE"/>
              <a:t>Uniform Interface based on verbs (GET, PUT, POST, DELETE)</a:t>
            </a:r>
            <a:endParaRPr/>
          </a:p>
          <a:p>
            <a:pPr indent="0" lvl="0" marL="0" rtl="0" algn="l">
              <a:spcBef>
                <a:spcPts val="0"/>
              </a:spcBef>
              <a:spcAft>
                <a:spcPts val="0"/>
              </a:spcAft>
              <a:buNone/>
            </a:pPr>
            <a:r>
              <a:rPr lang="sv-SE"/>
              <a:t>Links describe relationships</a:t>
            </a:r>
            <a:endParaRPr/>
          </a:p>
          <a:p>
            <a:pPr indent="0" lvl="0" marL="0" rtl="0" algn="l">
              <a:spcBef>
                <a:spcPts val="0"/>
              </a:spcBef>
              <a:spcAft>
                <a:spcPts val="0"/>
              </a:spcAft>
              <a:buNone/>
            </a:pPr>
            <a:r>
              <a:rPr lang="sv-SE"/>
              <a:t>Cacheable and monitorable using standard internet tools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d621993ef_0_2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d621993ef_0_2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d621993ef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d621993ef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data is linked to still more data</a:t>
            </a:r>
            <a:endParaRPr/>
          </a:p>
          <a:p>
            <a:pPr indent="0" lvl="0" marL="0" rtl="0" algn="l">
              <a:spcBef>
                <a:spcPts val="0"/>
              </a:spcBef>
              <a:spcAft>
                <a:spcPts val="0"/>
              </a:spcAft>
              <a:buNone/>
            </a:pPr>
            <a:r>
              <a:rPr lang="sv-SE"/>
              <a:t>The specification for this part may be found by traversing the hyperlink. </a:t>
            </a:r>
            <a:endParaRPr/>
          </a:p>
          <a:p>
            <a:pPr indent="0" lvl="0" marL="0" rtl="0" algn="l">
              <a:spcBef>
                <a:spcPts val="0"/>
              </a:spcBef>
              <a:spcAft>
                <a:spcPts val="0"/>
              </a:spcAft>
              <a:buNone/>
            </a:pPr>
            <a:r>
              <a:rPr lang="sv-SE"/>
              <a:t>Each response document allows the client to drill down to get more detailed information.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9ece9965a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9ece9965a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36" name="Google Shape;336;ga9ece9965a_1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d621993ef_0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d621993ef_0_4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43" name="Google Shape;343;gfd621993ef_0_4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d621993ef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d621993ef_0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This allows the client to retry if something goes wrong during transmission, which is VERY common (3-4) If you call GET twice, you get difference content in the response. 13:45, 13:46. However, the meaning is the same. If transmission fails for the first request, and the second goes through, it’s fine if the exact response content would differ. What we want is the same - the current time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d621993ef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d621993ef_0_2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Which brings us back to POST versus PUT. Both can be used to store information, but they act differently. PUT modifies the resource stored at that URI, while POST creates a new subordinate entry of that resource - a sub-resouce that is connected to the main </a:t>
            </a:r>
            <a:r>
              <a:rPr lang="sv-SE"/>
              <a:t>resource</a:t>
            </a:r>
            <a:r>
              <a:rPr lang="sv-SE"/>
              <a:t>, like a message on a message board or an order in a </a:t>
            </a:r>
            <a:r>
              <a:rPr lang="sv-SE"/>
              <a:t>collection</a:t>
            </a:r>
            <a:r>
              <a:rPr lang="sv-SE"/>
              <a:t> of orders in a shop. PUT is idempotent, POST is not. No matter how many times PUT request is made (&gt;=1), server state will be the same. however, Multiple POSTs may create multiple subresources with the same content stored in them.</a:t>
            </a:r>
            <a:endParaRPr/>
          </a:p>
          <a:p>
            <a:pPr indent="0" lvl="0" marL="0" rtl="0" algn="l">
              <a:spcBef>
                <a:spcPts val="0"/>
              </a:spcBef>
              <a:spcAft>
                <a:spcPts val="0"/>
              </a:spcAft>
              <a:buNone/>
            </a:pPr>
            <a:r>
              <a:rPr lang="sv-SE"/>
              <a:t>PUT requires a full resource ID path, and the Client creates the resource if it doesn’t exist.</a:t>
            </a:r>
            <a:endParaRPr/>
          </a:p>
          <a:p>
            <a:pPr indent="0" lvl="0" marL="0" rtl="0" algn="l">
              <a:spcBef>
                <a:spcPts val="0"/>
              </a:spcBef>
              <a:spcAft>
                <a:spcPts val="0"/>
              </a:spcAft>
              <a:buNone/>
            </a:pPr>
            <a:r>
              <a:rPr lang="sv-SE"/>
              <a:t>POST does not require full resource ID path. If you supply an </a:t>
            </a:r>
            <a:r>
              <a:rPr lang="sv-SE"/>
              <a:t>endpoint for the “collection”, it creates the new entry and </a:t>
            </a:r>
            <a:r>
              <a:rPr lang="sv-SE"/>
              <a:t>notifies client of created sub-resource location. Post can still be used for resource updates. If you supply the URI of the sub-resource you want to update.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d621993ef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d621993ef_0_2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This is a collection of people. It isn’t a specific person to be updated. (3-4) Now, this is a specific entry. If we don’t have anything here yet, we create the person here. </a:t>
            </a:r>
            <a:endParaRPr/>
          </a:p>
          <a:p>
            <a:pPr indent="0" lvl="0" marL="0" rtl="0" algn="l">
              <a:spcBef>
                <a:spcPts val="0"/>
              </a:spcBef>
              <a:spcAft>
                <a:spcPts val="0"/>
              </a:spcAft>
              <a:buNone/>
            </a:pPr>
            <a:r>
              <a:rPr lang="sv-SE"/>
              <a:t>(5-6) This is because this URI refers to the collection (7-8) This is specific sub-resource, so it would be expected to make an update.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d621993ef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d621993ef_0_2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d621993ef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d621993ef_0_2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d621993ef_0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d621993ef_0_2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5ead45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b5ead45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today, we will start by </a:t>
            </a:r>
            <a:r>
              <a:rPr lang="sv-SE"/>
              <a:t>discussing the creation of web APIs using the REST format. We will discuss practices for creating a good API, then we will discuss additional principles for creating APIs that are reusable and that can be substituted for other compatible APIs.</a:t>
            </a:r>
            <a:endParaRPr/>
          </a:p>
        </p:txBody>
      </p:sp>
      <p:sp>
        <p:nvSpPr>
          <p:cNvPr id="108" name="Google Shape;108;gab5ead45f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d621993ef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d621993ef_0_2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is considered to be a stateless style, in the sense that </a:t>
            </a:r>
            <a:r>
              <a:rPr lang="sv-SE" sz="1050">
                <a:solidFill>
                  <a:srgbClr val="222222"/>
                </a:solidFill>
                <a:highlight>
                  <a:srgbClr val="FFFFFF"/>
                </a:highlight>
              </a:rPr>
              <a:t>The client–server communication is constrained by no client context being stored on the server between requests. Each request from any client contains all the information necessary to service the request, and session state is held in the client.No client state is held on the server.</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Benefits in terms of scale and availability.</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Negatives: Development is harder. Performance may be worse (multiple requests may be needed to get information).</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d621993ef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d621993ef_0_2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Avoid using spaces. Use _ (underscore) or – (hyphen) instead.</a:t>
            </a:r>
            <a:endParaRPr/>
          </a:p>
          <a:p>
            <a:pPr indent="0" lvl="0" marL="0" rtl="0" algn="l">
              <a:spcBef>
                <a:spcPts val="0"/>
              </a:spcBef>
              <a:spcAft>
                <a:spcPts val="0"/>
              </a:spcAft>
              <a:buNone/>
            </a:pPr>
            <a:r>
              <a:rPr lang="sv-SE"/>
              <a:t>Remember that URIs are case insensitive. </a:t>
            </a:r>
            <a:endParaRPr/>
          </a:p>
          <a:p>
            <a:pPr indent="0" lvl="0" marL="0" rtl="0" algn="l">
              <a:spcBef>
                <a:spcPts val="0"/>
              </a:spcBef>
              <a:spcAft>
                <a:spcPts val="0"/>
              </a:spcAft>
              <a:buNone/>
            </a:pPr>
            <a:r>
              <a:rPr lang="sv-SE"/>
              <a:t>Stay consistent with naming conventions throughout the service.</a:t>
            </a:r>
            <a:endParaRPr/>
          </a:p>
          <a:p>
            <a:pPr indent="0" lvl="0" marL="0" rtl="0" algn="l">
              <a:spcBef>
                <a:spcPts val="0"/>
              </a:spcBef>
              <a:spcAft>
                <a:spcPts val="0"/>
              </a:spcAft>
              <a:buNone/>
            </a:pPr>
            <a:r>
              <a:rPr lang="sv-SE"/>
              <a:t>URIs are long lasting.</a:t>
            </a:r>
            <a:r>
              <a:rPr lang="sv-SE">
                <a:solidFill>
                  <a:srgbClr val="4F4F4F"/>
                </a:solidFill>
              </a:rPr>
              <a:t> think before naming them</a:t>
            </a:r>
            <a:endParaRPr/>
          </a:p>
          <a:p>
            <a:pPr indent="0" lvl="0" marL="0" rtl="0" algn="l">
              <a:spcBef>
                <a:spcPts val="0"/>
              </a:spcBef>
              <a:spcAft>
                <a:spcPts val="0"/>
              </a:spcAft>
              <a:buNone/>
            </a:pPr>
            <a:r>
              <a:rPr lang="sv-SE"/>
              <a:t>If you need to change the location of a resource, do not discard the old URI. If a request comes for the old URI, use status code 300 and redirect the client to the new location.</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d621993ef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d621993ef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d621993ef_0_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fd621993ef_0_3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d621993ef_0_3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d621993ef_0_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Distinguish between logical and physical entities.</a:t>
            </a:r>
            <a:endParaRPr/>
          </a:p>
          <a:p>
            <a:pPr indent="0" lvl="0" marL="0" rtl="0" algn="l">
              <a:spcBef>
                <a:spcPts val="0"/>
              </a:spcBef>
              <a:spcAft>
                <a:spcPts val="0"/>
              </a:spcAft>
              <a:buNone/>
            </a:pPr>
            <a:r>
              <a:rPr lang="sv-SE"/>
              <a:t>The URLs are logical.</a:t>
            </a:r>
            <a:endParaRPr/>
          </a:p>
          <a:p>
            <a:pPr indent="0" lvl="0" marL="0" rtl="0" algn="l">
              <a:spcBef>
                <a:spcPts val="0"/>
              </a:spcBef>
              <a:spcAft>
                <a:spcPts val="0"/>
              </a:spcAft>
              <a:buNone/>
            </a:pPr>
            <a:r>
              <a:rPr lang="sv-SE"/>
              <a:t>They express what resource is desired.</a:t>
            </a:r>
            <a:endParaRPr/>
          </a:p>
          <a:p>
            <a:pPr indent="0" lvl="0" marL="0" rtl="0" algn="l">
              <a:spcBef>
                <a:spcPts val="0"/>
              </a:spcBef>
              <a:spcAft>
                <a:spcPts val="0"/>
              </a:spcAft>
              <a:buNone/>
            </a:pPr>
            <a:r>
              <a:rPr lang="sv-SE"/>
              <a:t>They do not identify a physical object.</a:t>
            </a:r>
            <a:endParaRPr/>
          </a:p>
          <a:p>
            <a:pPr indent="0" lvl="0" marL="0" rtl="0" algn="l">
              <a:spcBef>
                <a:spcPts val="0"/>
              </a:spcBef>
              <a:spcAft>
                <a:spcPts val="0"/>
              </a:spcAft>
              <a:buNone/>
            </a:pPr>
            <a:r>
              <a:rPr lang="sv-SE"/>
              <a:t>The advantage of using a logical identifier (URL) is that changes to the implementation of the resource will be transparent to clients (loose coupling!). </a:t>
            </a:r>
            <a:endParaRPr/>
          </a:p>
          <a:p>
            <a:pPr indent="0" lvl="0" marL="0" rtl="0" algn="l">
              <a:spcBef>
                <a:spcPts val="0"/>
              </a:spcBef>
              <a:spcAft>
                <a:spcPts val="0"/>
              </a:spcAft>
              <a:buNone/>
            </a:pPr>
            <a:r>
              <a:rPr lang="sv-SE"/>
              <a:t>Parts Depot will store all parts data in a database. Code at the Parts Depot website will receive each logical URL request, parse it to determine which part is being requested, query the database, and generate the part response document to return to the client.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d621993ef_0_3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d621993ef_0_3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Contrast (go over). Instead, you use logical URLs that do not represent actual HTML pages, but are parsed by the server and elicit a response inside of an HTTP packet</a:t>
            </a:r>
            <a:endParaRPr/>
          </a:p>
          <a:p>
            <a:pPr indent="0" lvl="0" marL="0" rtl="0" algn="l">
              <a:spcBef>
                <a:spcPts val="0"/>
              </a:spcBef>
              <a:spcAft>
                <a:spcPts val="0"/>
              </a:spcAft>
              <a:buNone/>
            </a:pPr>
            <a:r>
              <a:rPr lang="sv-SE"/>
              <a:t>Physical URLs are pointing to HTML pages. </a:t>
            </a:r>
            <a:endParaRPr/>
          </a:p>
          <a:p>
            <a:pPr indent="0" lvl="0" marL="0" rtl="0" algn="l">
              <a:spcBef>
                <a:spcPts val="0"/>
              </a:spcBef>
              <a:spcAft>
                <a:spcPts val="0"/>
              </a:spcAft>
              <a:buNone/>
            </a:pPr>
            <a:r>
              <a:rPr lang="sv-SE"/>
              <a:t>If there are a million parts, it will not be very attractive to have a million static pages.  </a:t>
            </a:r>
            <a:endParaRPr/>
          </a:p>
          <a:p>
            <a:pPr indent="0" lvl="0" marL="0" rtl="0" algn="l">
              <a:spcBef>
                <a:spcPts val="0"/>
              </a:spcBef>
              <a:spcAft>
                <a:spcPts val="0"/>
              </a:spcAft>
              <a:buNone/>
            </a:pPr>
            <a:r>
              <a:rPr lang="sv-SE"/>
              <a:t>Furthermore, changes to how these parts data is represented will effect all clients that were using the old representation.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90bb1e77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90bb1e77b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Ok, let’s talk through an example together. </a:t>
            </a:r>
            <a:r>
              <a:rPr lang="sv-SE" sz="1100">
                <a:latin typeface="Arial"/>
                <a:ea typeface="Arial"/>
                <a:cs typeface="Arial"/>
                <a:sym typeface="Arial"/>
              </a:rPr>
              <a:t>“Let’s Make a Deal” is a game where contestants are presented with three doors.</a:t>
            </a:r>
            <a:endParaRPr sz="1100">
              <a:latin typeface="Arial"/>
              <a:ea typeface="Arial"/>
              <a:cs typeface="Arial"/>
              <a:sym typeface="Arial"/>
            </a:endParaRPr>
          </a:p>
          <a:p>
            <a:pPr indent="-298450" lvl="0" marL="457200" rtl="0" algn="l">
              <a:spcBef>
                <a:spcPts val="600"/>
              </a:spcBef>
              <a:spcAft>
                <a:spcPts val="0"/>
              </a:spcAft>
              <a:buClr>
                <a:schemeClr val="dk1"/>
              </a:buClr>
              <a:buSzPts val="1100"/>
              <a:buChar char="●"/>
            </a:pPr>
            <a:r>
              <a:rPr lang="sv-SE" sz="1100">
                <a:latin typeface="Arial"/>
                <a:ea typeface="Arial"/>
                <a:cs typeface="Arial"/>
                <a:sym typeface="Arial"/>
              </a:rPr>
              <a:t>One leads to a great prize, the others lead to nothing.</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sv-SE" sz="1100">
                <a:latin typeface="Arial"/>
                <a:ea typeface="Arial"/>
                <a:cs typeface="Arial"/>
                <a:sym typeface="Arial"/>
              </a:rPr>
              <a:t>Users select one door.</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sv-SE" sz="1100">
                <a:latin typeface="Arial"/>
                <a:ea typeface="Arial"/>
                <a:cs typeface="Arial"/>
                <a:sym typeface="Arial"/>
              </a:rPr>
              <a:t>Host opens one of the other doors.</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sv-SE" sz="1100">
                <a:latin typeface="Arial"/>
                <a:ea typeface="Arial"/>
                <a:cs typeface="Arial"/>
                <a:sym typeface="Arial"/>
              </a:rPr>
              <a:t>Users can then choose to open their door or the remaining unopened door.</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39" name="Google Shape;439;g190bb1e77b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90bb1e77b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90bb1e77b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sz="1100">
                <a:latin typeface="Arial"/>
                <a:ea typeface="Arial"/>
                <a:cs typeface="Arial"/>
                <a:sym typeface="Arial"/>
              </a:rPr>
              <a:t>You have been asked to implement Let’s Make a Deal as a web service. You must support:</a:t>
            </a:r>
            <a:endParaRPr sz="1100">
              <a:latin typeface="Arial"/>
              <a:ea typeface="Arial"/>
              <a:cs typeface="Arial"/>
              <a:sym typeface="Arial"/>
            </a:endParaRPr>
          </a:p>
          <a:p>
            <a:pPr indent="-298450" lvl="0" marL="457200" rtl="0" algn="l">
              <a:spcBef>
                <a:spcPts val="600"/>
              </a:spcBef>
              <a:spcAft>
                <a:spcPts val="0"/>
              </a:spcAft>
              <a:buClr>
                <a:schemeClr val="dk1"/>
              </a:buClr>
              <a:buSzPts val="1100"/>
              <a:buChar char="●"/>
            </a:pPr>
            <a:r>
              <a:rPr lang="sv-SE" sz="1100">
                <a:latin typeface="Arial"/>
                <a:ea typeface="Arial"/>
                <a:cs typeface="Arial"/>
                <a:sym typeface="Arial"/>
              </a:rPr>
              <a:t>Creation of games.</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sv-SE" sz="1100">
                <a:latin typeface="Arial"/>
                <a:ea typeface="Arial"/>
                <a:cs typeface="Arial"/>
                <a:sym typeface="Arial"/>
              </a:rPr>
              <a:t>User selection of a door.</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sv-SE" sz="1100">
                <a:latin typeface="Arial"/>
                <a:ea typeface="Arial"/>
                <a:cs typeface="Arial"/>
                <a:sym typeface="Arial"/>
              </a:rPr>
              <a:t>The game will open one of the other doors.</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sv-SE" sz="1100">
                <a:latin typeface="Arial"/>
                <a:ea typeface="Arial"/>
                <a:cs typeface="Arial"/>
                <a:sym typeface="Arial"/>
              </a:rPr>
              <a:t>User opening of a door.</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sv-SE" sz="1100">
                <a:latin typeface="Arial"/>
                <a:ea typeface="Arial"/>
                <a:cs typeface="Arial"/>
                <a:sym typeface="Arial"/>
              </a:rPr>
              <a:t>Querying of the current state of the game and outcome (if complete) by user.</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sv-SE" sz="1100">
                <a:latin typeface="Arial"/>
                <a:ea typeface="Arial"/>
                <a:cs typeface="Arial"/>
                <a:sym typeface="Arial"/>
              </a:rPr>
              <a:t>Deletion of a game.</a:t>
            </a:r>
            <a:endParaRPr sz="1100">
              <a:latin typeface="Arial"/>
              <a:ea typeface="Arial"/>
              <a:cs typeface="Arial"/>
              <a:sym typeface="Arial"/>
            </a:endParaRPr>
          </a:p>
          <a:p>
            <a:pPr indent="0" lvl="0" marL="0" rtl="0" algn="l">
              <a:spcBef>
                <a:spcPts val="0"/>
              </a:spcBef>
              <a:spcAft>
                <a:spcPts val="0"/>
              </a:spcAft>
              <a:buNone/>
            </a:pPr>
            <a:r>
              <a:rPr lang="sv-SE"/>
              <a:t>Determine the appropriate resources, verbs, and response messages.</a:t>
            </a:r>
            <a:endParaRPr/>
          </a:p>
        </p:txBody>
      </p:sp>
      <p:sp>
        <p:nvSpPr>
          <p:cNvPr id="447" name="Google Shape;447;g190bb1e77b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90bb1e77b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90bb1e77b0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90bb1e77b0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9ece9965a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9ece9965a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464" name="Google Shape;464;ga9ece9965a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86bd5777b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86bd5777b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explain REST, we need to first spend a little time discussing HTTP</a:t>
            </a:r>
            <a:endParaRPr/>
          </a:p>
        </p:txBody>
      </p:sp>
      <p:sp>
        <p:nvSpPr>
          <p:cNvPr id="116" name="Google Shape;116;gf86bd5777b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86bd5777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86bd5777b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can people easily navigate websites they’ve never encountered before? The answer is fairly simple: because interactions patterns are reused across websites. If you are designing the graphical </a:t>
            </a:r>
            <a:r>
              <a:rPr lang="sv-SE"/>
              <a:t>appearance</a:t>
            </a:r>
            <a:r>
              <a:rPr lang="sv-SE"/>
              <a:t> of a new website, the best advice you can follow is that users spend most of their time on other websites, reminding interaction designers to compose websites from shared interaction patterns rather than custom ones. For example, the user interfaces to update a status message on Facebook, Twitter, and Instagram are all highly similar. The strength of the concept of reuse is given more evidence by the survival of visually less obvious patterns, such as a site’s logo doubling as a homepage link, or three parallel lines (the hamburger button) forming a menu button. From a technical perspective, we could say people are loosely coupled to well-designed websites, because those websites bind to generic interaction patterns rather than specific interfaces. The human-based Web maintains usability by learning how to design websites from an evolving ecosystem of interaction patterns, only inventing new interfaces as a last resort.</a:t>
            </a:r>
            <a:endParaRPr/>
          </a:p>
        </p:txBody>
      </p:sp>
      <p:sp>
        <p:nvSpPr>
          <p:cNvPr id="472" name="Google Shape;472;gf86bd5777b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f86bd5777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f86bd5777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Unfortunately</a:t>
            </a:r>
            <a:r>
              <a:rPr lang="sv-SE"/>
              <a:t>, this practice is often not followed in API design, leading to problems with controlling variability and feature customization. </a:t>
            </a:r>
            <a:r>
              <a:rPr lang="sv-SE"/>
              <a:t>APIs are designed to enable reuse. A Web API enables the reuse of an implementation offered by an external developer. We can take a small service developed by someone else and make use of it in our application. However, Even Web APIs with highly similar functionality often expose very different interfaces. This results in a lack of any ability to substitute with non-native services: clients programmed for a specific API task (such as posting a photo on Facebook) can’t perform that same task with another site (posting that same photo on Twitter or Instagram). Switching API providers is difficult as clients are forced to bind to a provider-specific interface rather than a task-specific interface. While Facebook and Twitter show a near-identical user interface for updating a status, the corresponding interactions with their Web APIs require a different number of HTTP requests with entirely different JSON bodies. We can’t just swap out one photo sharing service for another without work. In many situations, no coupling is loose enough to enable switching providers without changing client code to work with an entirely different interface. If we want our applications to access similar Web APIs with the same flexibility as people browse similar webpages, then we need to focus API design around repeating interaction designs - how do we interact with resources of this type? Encouraging that mindset will naturally lead to web APIs becoming more homogenous in their design as well, enabling us to swap APIs. </a:t>
            </a:r>
            <a:endParaRPr/>
          </a:p>
        </p:txBody>
      </p:sp>
      <p:sp>
        <p:nvSpPr>
          <p:cNvPr id="483" name="Google Shape;483;gf86bd5777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86bd5777b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86bd5777b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does this happen, and what can we do </a:t>
            </a:r>
            <a:r>
              <a:rPr lang="sv-SE"/>
              <a:t>about</a:t>
            </a:r>
            <a:r>
              <a:rPr lang="sv-SE"/>
              <a:t> it? The coupling between clients and provider-specific interfaces follows from the fact that Web APIs are often constructed and consumed like monoliths. Clients couple to a specific interface to interact </a:t>
            </a:r>
            <a:r>
              <a:rPr lang="sv-SE"/>
              <a:t>with any of its parts. </a:t>
            </a:r>
            <a:r>
              <a:rPr lang="sv-SE"/>
              <a:t>While several APIs incorporate similar or identical functionalities, these are exposed through totally different interfaces. Clients integrate the functionality of each provider separately. As a result, clients can’t  easily verify compatibility between seemingly-similar APIs, or discover invocation mechanics beyond parameter names and types. This contrasts with interfaces on the human Web: people recognize smaller interface components across websites (search bars, share buttons, address forms, …), and these parts guide us through the entire functionality of the interface.</a:t>
            </a:r>
            <a:endParaRPr/>
          </a:p>
        </p:txBody>
      </p:sp>
      <p:sp>
        <p:nvSpPr>
          <p:cNvPr id="491" name="Google Shape;491;gf86bd5777b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86bd5777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86bd5777b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a:t>
            </a:r>
            <a:r>
              <a:rPr lang="sv-SE"/>
              <a:t>, we need to design APIs in a bottom-up manner, by thinking of them in terms of reusable features, each based on a specific function of the software.Each feature offers a interface to its functionality. It should be self-describing, so clients can identify and interpret it and measurable so API designers can understand its impact. Examples of such features include featuress to perform search, file uploads, status updates, etc - types of interaction that are common across the internet, even if specific results differ - posting a photo to facebook instead of twitter. Clients couple to one or more features with their own small APIS instead of the entire full system API, and use the feature’s API to determine compatibility between different services and invocation mechanics for that functionality. So, instead of using the full Facebook API or the full Twitter API, we instead use the post-photo-to-facebook feature or the post-photo-to-twitter feature. Multiple systems can reuse features, without requiring their entire APIs to be identical. The full Twitter or Facebook API do not need to be the same, but their post-photo-to-X features could offer the same </a:t>
            </a:r>
            <a:r>
              <a:rPr lang="sv-SE"/>
              <a:t>interface</a:t>
            </a:r>
            <a:r>
              <a:rPr lang="sv-SE"/>
              <a:t>.</a:t>
            </a:r>
            <a:endParaRPr/>
          </a:p>
        </p:txBody>
      </p:sp>
      <p:sp>
        <p:nvSpPr>
          <p:cNvPr id="503" name="Google Shape;503;gf86bd5777b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f86bd5777b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f86bd5777b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four principles that can guide this design. </a:t>
            </a:r>
            <a:r>
              <a:rPr b="1" lang="sv-SE"/>
              <a:t>First, </a:t>
            </a:r>
            <a:r>
              <a:rPr lang="sv-SE"/>
              <a:t>Web APIs should consist of features that implement a common interface to other features offering the same kind of functionality. This principle breaks up a monolithic custom interface into clearly delineated interface parts that can be reused across different APIs. The input and output of features should reuse specific subsets/profiles of common media types such as JSON to achieve interoperability.</a:t>
            </a:r>
            <a:r>
              <a:rPr b="1" lang="sv-SE"/>
              <a:t> Features can be compared</a:t>
            </a:r>
            <a:r>
              <a:rPr lang="sv-SE"/>
              <a:t> to visual components that coexist on the same page but are interacted with separately, such as a search form, upload form, or order button. </a:t>
            </a:r>
            <a:r>
              <a:rPr b="1" lang="sv-SE"/>
              <a:t>Additionally, </a:t>
            </a:r>
            <a:r>
              <a:rPr lang="sv-SE"/>
              <a:t>features can be switched on or off, depending on factors such as authentication, selected plan or payment options, and the version of the API. Clients can bind to individual features to access functionality, so they are unaffected by changes in other features. Server-side code related to the feature’s interface and implementation can be reused, as reusers are not required to copy the entire interface. </a:t>
            </a:r>
            <a:r>
              <a:rPr b="1" lang="sv-SE"/>
              <a:t>This can be achieved</a:t>
            </a:r>
            <a:r>
              <a:rPr lang="sv-SE"/>
              <a:t> by implementing features as separate microservices that are offered. By </a:t>
            </a:r>
            <a:r>
              <a:rPr lang="sv-SE"/>
              <a:t>separating</a:t>
            </a:r>
            <a:r>
              <a:rPr lang="sv-SE"/>
              <a:t> one monolithic interface into a set of smaller </a:t>
            </a:r>
            <a:r>
              <a:rPr lang="sv-SE"/>
              <a:t>feature</a:t>
            </a:r>
            <a:r>
              <a:rPr lang="sv-SE"/>
              <a:t> interfaces that are part of the same broader service, we allow clients to make use of only parts of our service that they actually need. We still offer one full service, but with a set of features surfaced. </a:t>
            </a:r>
            <a:endParaRPr/>
          </a:p>
        </p:txBody>
      </p:sp>
      <p:sp>
        <p:nvSpPr>
          <p:cNvPr id="515" name="Google Shape;515;gf86bd5777b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86bd5777b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86bd5777b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Second, </a:t>
            </a:r>
            <a:r>
              <a:rPr lang="sv-SE"/>
              <a:t>Web APIs should partition their interface to maximize feature reuse. While each Web API is different, similar functionality appears in many of them. This second principle encourages architects to first check whether a part of the API is already available as a feature elsewhere, before implementing their own feature. If it is, they should design their API to use the common implementation. S</a:t>
            </a:r>
            <a:r>
              <a:rPr b="1" lang="sv-SE"/>
              <a:t>ince features could </a:t>
            </a:r>
            <a:r>
              <a:rPr lang="sv-SE"/>
              <a:t>be reused across systems, clients that are compatible with a set of features should be able to perform their task with any microservice that offers these features, regardless of provider. Client- and server-side documentation, tooling, and libraries for certain features could be reused across implementations. </a:t>
            </a:r>
            <a:r>
              <a:rPr lang="sv-SE"/>
              <a:t>This can be realized through </a:t>
            </a:r>
            <a:r>
              <a:rPr lang="sv-SE"/>
              <a:t>repositories for features (instead of full APIs) and feature-specific SDKs - documentation, code examples, and such- (instead of provider-specific SDKs). </a:t>
            </a:r>
            <a:r>
              <a:rPr b="1" lang="sv-SE"/>
              <a:t>If you are developing</a:t>
            </a:r>
            <a:r>
              <a:rPr lang="sv-SE"/>
              <a:t> a new feature, make it available </a:t>
            </a:r>
            <a:r>
              <a:rPr lang="sv-SE"/>
              <a:t>separately</a:t>
            </a:r>
            <a:r>
              <a:rPr lang="sv-SE"/>
              <a:t> so it can be reused. You </a:t>
            </a:r>
            <a:r>
              <a:rPr lang="sv-SE"/>
              <a:t>could implement code for a generic status update feature instead of a provider specific one.</a:t>
            </a:r>
            <a:r>
              <a:rPr b="1" lang="sv-SE"/>
              <a:t> </a:t>
            </a:r>
            <a:r>
              <a:rPr b="1" lang="sv-SE">
                <a:solidFill>
                  <a:srgbClr val="4F4F4F"/>
                </a:solidFill>
              </a:rPr>
              <a:t>Assuming that </a:t>
            </a:r>
            <a:r>
              <a:rPr lang="sv-SE">
                <a:solidFill>
                  <a:srgbClr val="4F4F4F"/>
                </a:solidFill>
              </a:rPr>
              <a:t>every Web API can be cleanly separated into existing features would of course be unrealistic, so this principle does not demand that. Instead, architects should prioritize reuse of features where applicable, and package the remaining provider-specific functionality as separate features. F</a:t>
            </a:r>
            <a:r>
              <a:rPr b="1" lang="sv-SE">
                <a:solidFill>
                  <a:srgbClr val="4F4F4F"/>
                </a:solidFill>
              </a:rPr>
              <a:t>eatures can</a:t>
            </a:r>
            <a:r>
              <a:rPr lang="sv-SE">
                <a:solidFill>
                  <a:srgbClr val="4F4F4F"/>
                </a:solidFill>
              </a:rPr>
              <a:t> have a dependency on each other, for instance, sorting a list can depend on browsing a list. However, they do not directly interact with each other: the client should decide whether or not to use multiple features in combination.</a:t>
            </a:r>
            <a:endParaRPr/>
          </a:p>
        </p:txBody>
      </p:sp>
      <p:sp>
        <p:nvSpPr>
          <p:cNvPr id="523" name="Google Shape;523;gf86bd5777b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f86bd5777b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f86bd5777b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Third,</a:t>
            </a:r>
            <a:r>
              <a:rPr lang="sv-SE"/>
              <a:t> Web API responses should advertise the presence of each relevant feature. When servers include or link to the list of features they support, clients can able to automatically verify their compatibility with the Web API. Support should be explicitly indicated inside of the HTTP response, either through headers or inside of the response body. </a:t>
            </a:r>
            <a:r>
              <a:rPr lang="sv-SE"/>
              <a:t>Rather</a:t>
            </a:r>
            <a:r>
              <a:rPr lang="sv-SE"/>
              <a:t> than clients being hard-coded with the knowledge of what an API supports, clients should be able to determine whether a given API offers the features they require. If feature support varies dynamically (based on authentication or other factors), clients can find out at runtime. In case of incompatibility, clients can explain what features are missing. Clients can ignore the presence of non-supported features. </a:t>
            </a:r>
            <a:r>
              <a:rPr lang="sv-SE">
                <a:solidFill>
                  <a:srgbClr val="4F4F4F"/>
                </a:solidFill>
              </a:rPr>
              <a:t>In addition to signaling the presence of the features themselves, the server might indicate to what extent they are supported, for instance, which optional parts are implemented.</a:t>
            </a:r>
            <a:endParaRPr/>
          </a:p>
        </p:txBody>
      </p:sp>
      <p:sp>
        <p:nvSpPr>
          <p:cNvPr id="531" name="Google Shape;531;gf86bd5777b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f86bd5777b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f86bd5777b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means to do this is through the use of hypermedia. Hypermedia APIs provide discoverability for services - a human discovers the web by clicking links. Hypermedia does the same for APIs, creating links between resources in an API. Rather than returning a customer ID, we might return a link directly to a resource that is associated with that customer. One thing this lets us do is broadcast that can be done through our API. For example, a GET call to the entry point for an API might return a JSON object containing a set of links to resources. This exposes information on how to access resources. The “rel” entry describes what the resource represents, and the “href” entry </a:t>
            </a:r>
            <a:r>
              <a:rPr lang="sv-SE"/>
              <a:t>describes where the resource is located. This lets users of the API discover how the API can be used. We can do the same thing to expose features, and a good example of this is the GitHub API, which uses hypermedia to broadcast available resources and actions. </a:t>
            </a:r>
            <a:endParaRPr/>
          </a:p>
          <a:p>
            <a:pPr indent="0" lvl="0" marL="0" rtl="0" algn="l">
              <a:spcBef>
                <a:spcPts val="0"/>
              </a:spcBef>
              <a:spcAft>
                <a:spcPts val="0"/>
              </a:spcAft>
              <a:buNone/>
            </a:pPr>
            <a:r>
              <a:t/>
            </a:r>
            <a:endParaRPr/>
          </a:p>
        </p:txBody>
      </p:sp>
      <p:sp>
        <p:nvSpPr>
          <p:cNvPr id="539" name="Google Shape;539;gf86bd5777b_0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f86bd5777b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f86bd5777b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on this, fourth,</a:t>
            </a:r>
            <a:r>
              <a:rPr lang="sv-SE"/>
              <a:t> Each feature should describe its own invocation mechanics and functionality. Describing invocation mechanics and functionality might seem redundant, given that the third principle already mandates the identification of features. However, this fourth principle decouples features from specific URL or request body templates, since these details are now communicated at runtime.</a:t>
            </a:r>
            <a:r>
              <a:rPr b="1" lang="sv-SE"/>
              <a:t> Descriptions can be provided </a:t>
            </a:r>
            <a:r>
              <a:rPr lang="sv-SE"/>
              <a:t>in the response body or, if the identifier is a URL, by dereferencing the identifier. Through descriptions of functionality new kinds of features can be discovered at runtime. </a:t>
            </a:r>
            <a:r>
              <a:rPr b="1" lang="sv-SE"/>
              <a:t>If Clients only receiv</a:t>
            </a:r>
            <a:r>
              <a:rPr lang="sv-SE"/>
              <a:t>e a feature’s identifier,  they are coupled to outside details that have to be known beforehand about how to access that identified. In this form, all APIs would  have to implement a feature with the exact same URL structure and parameter names. I</a:t>
            </a:r>
            <a:r>
              <a:rPr b="1" lang="sv-SE"/>
              <a:t>nstead, if a</a:t>
            </a:r>
            <a:r>
              <a:rPr lang="sv-SE"/>
              <a:t> feature can broadcast its functionality and invocation method, Clients are coupled only to an abstract interface of a feature, the details of which are communicated at runtime. At runtime, we can query the feature for this information. Servers are free to choose their own URLs and names, as they explicitly indicate their mapping to the feature. </a:t>
            </a:r>
            <a:r>
              <a:rPr b="1" lang="sv-SE"/>
              <a:t>This can also be impl</a:t>
            </a:r>
            <a:r>
              <a:rPr lang="sv-SE"/>
              <a:t>emented through hypermedia, or through a JSON schema. </a:t>
            </a:r>
            <a:r>
              <a:rPr b="1" lang="sv-SE"/>
              <a:t>This principle provid</a:t>
            </a:r>
            <a:r>
              <a:rPr lang="sv-SE"/>
              <a:t>es an explicit way for customizing and extending features by describing optional or additional parameters. Cross-API integration of features is facilitated by allowing each API to describe its own URI and form templates, authentication, content types and profiles, etc.</a:t>
            </a:r>
            <a:endParaRPr/>
          </a:p>
        </p:txBody>
      </p:sp>
      <p:sp>
        <p:nvSpPr>
          <p:cNvPr id="548" name="Google Shape;548;gf86bd5777b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d621993ef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d621993ef_0_4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class is centered around Representational State Transfer, or REST, (1). Systems based on REST, what we call RESTful services, (2 - rest)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d621993ef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d621993ef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Much of the internet, as we know it today, is built on the HTTP - the hypertext transfer protocol. Communication protocol used for distributed networked systems. Defines how to exchange or transfer hypertext between nodes in a network. AKA, how your computer can access a webpage.  Now, HTTP defines all aspects of how information is moved around the web, but importantly, it defined a simple API based on requests. Requests are performed using verbs.</a:t>
            </a:r>
            <a:endParaRPr/>
          </a:p>
          <a:p>
            <a:pPr indent="0" lvl="0" marL="0" rtl="0" algn="l">
              <a:spcBef>
                <a:spcPts val="0"/>
              </a:spcBef>
              <a:spcAft>
                <a:spcPts val="0"/>
              </a:spcAft>
              <a:buNone/>
            </a:pPr>
            <a:r>
              <a:rPr lang="sv-SE"/>
              <a:t>I get a page, I post an update, I delete a photo, I put up my information.</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fa01d15ccd_0_6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fa01d15ccd_0_6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fa01d15ccd_0_6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d621993ef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d621993ef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User types into the browser: http://www.amazon.com </a:t>
            </a:r>
            <a:endParaRPr/>
          </a:p>
          <a:p>
            <a:pPr indent="0" lvl="0" marL="0" rtl="0" algn="l">
              <a:spcBef>
                <a:spcPts val="0"/>
              </a:spcBef>
              <a:spcAft>
                <a:spcPts val="0"/>
              </a:spcAft>
              <a:buNone/>
            </a:pPr>
            <a:r>
              <a:rPr lang="sv-SE"/>
              <a:t>The browser creates an HTTP request (no body)</a:t>
            </a:r>
            <a:endParaRPr/>
          </a:p>
          <a:p>
            <a:pPr indent="0" lvl="0" marL="0" rtl="0" algn="l">
              <a:spcBef>
                <a:spcPts val="0"/>
              </a:spcBef>
              <a:spcAft>
                <a:spcPts val="0"/>
              </a:spcAft>
              <a:buNone/>
            </a:pPr>
            <a:r>
              <a:rPr lang="sv-SE"/>
              <a:t>The HTTP request identifies:</a:t>
            </a:r>
            <a:endParaRPr/>
          </a:p>
          <a:p>
            <a:pPr indent="0" lvl="0" marL="0" rtl="0" algn="l">
              <a:spcBef>
                <a:spcPts val="0"/>
              </a:spcBef>
              <a:spcAft>
                <a:spcPts val="0"/>
              </a:spcAft>
              <a:buNone/>
            </a:pPr>
            <a:r>
              <a:rPr lang="sv-SE"/>
              <a:t>The desired action: GET ("get me resource")</a:t>
            </a:r>
            <a:endParaRPr/>
          </a:p>
          <a:p>
            <a:pPr indent="0" lvl="0" marL="0" rtl="0" algn="l">
              <a:spcBef>
                <a:spcPts val="0"/>
              </a:spcBef>
              <a:spcAft>
                <a:spcPts val="0"/>
              </a:spcAft>
              <a:buNone/>
            </a:pPr>
            <a:r>
              <a:rPr lang="sv-SE"/>
              <a:t>The target machine (www.amazon.com)</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d621993ef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d621993ef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user fills in a form on a webpage.</a:t>
            </a:r>
            <a:endParaRPr/>
          </a:p>
          <a:p>
            <a:pPr indent="0" lvl="0" marL="0" rtl="0" algn="l">
              <a:spcBef>
                <a:spcPts val="0"/>
              </a:spcBef>
              <a:spcAft>
                <a:spcPts val="0"/>
              </a:spcAft>
              <a:buNone/>
            </a:pPr>
            <a:r>
              <a:rPr lang="sv-SE"/>
              <a:t>The browser creates an HTTP  request with a body containing form data. This is generally in JSON, a structured format for sending data.</a:t>
            </a:r>
            <a:endParaRPr/>
          </a:p>
          <a:p>
            <a:pPr indent="0" lvl="0" marL="0" rtl="0" algn="l">
              <a:spcBef>
                <a:spcPts val="0"/>
              </a:spcBef>
              <a:spcAft>
                <a:spcPts val="0"/>
              </a:spcAft>
              <a:buNone/>
            </a:pPr>
            <a:r>
              <a:rPr lang="sv-SE"/>
              <a:t>The HTTP request identifies:</a:t>
            </a:r>
            <a:endParaRPr/>
          </a:p>
          <a:p>
            <a:pPr indent="0" lvl="0" marL="0" rtl="0" algn="l">
              <a:spcBef>
                <a:spcPts val="0"/>
              </a:spcBef>
              <a:spcAft>
                <a:spcPts val="0"/>
              </a:spcAft>
              <a:buNone/>
            </a:pPr>
            <a:r>
              <a:rPr lang="sv-SE"/>
              <a:t>The action: POST ("here is some updated info"), The target machine (amazon.com)	</a:t>
            </a:r>
            <a:endParaRPr/>
          </a:p>
          <a:p>
            <a:pPr indent="0" lvl="0" marL="0" rtl="0" algn="l">
              <a:spcBef>
                <a:spcPts val="0"/>
              </a:spcBef>
              <a:spcAft>
                <a:spcPts val="0"/>
              </a:spcAft>
              <a:buNone/>
            </a:pPr>
            <a:r>
              <a:rPr lang="sv-SE"/>
              <a:t>The body contains: The data being POSTed (the form data)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d621993ef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d621993ef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provides a simple set of operations. Amazingly, almost all Web exchanges are done using this simple HTTP API. Based on the idea of CRUD (Create, Retrieve, Update, and Delete). PUT: “Here is some new info” (Create) </a:t>
            </a:r>
            <a:r>
              <a:rPr lang="sv-SE" sz="1050">
                <a:solidFill>
                  <a:srgbClr val="222222"/>
                </a:solidFill>
                <a:highlight>
                  <a:srgbClr val="FFFFFF"/>
                </a:highlight>
              </a:rPr>
              <a:t> The PUT method requests that the enclosed entity be stored under the supplied </a:t>
            </a:r>
            <a:r>
              <a:rPr lang="sv-SE" sz="1050" u="sng">
                <a:solidFill>
                  <a:srgbClr val="0B0080"/>
                </a:solidFill>
                <a:highlight>
                  <a:srgbClr val="FFFFFF"/>
                </a:highlight>
                <a:hlinkClick r:id="rId2">
                  <a:extLst>
                    <a:ext uri="{A12FA001-AC4F-418D-AE19-62706E023703}">
                      <ahyp:hlinkClr val="tx"/>
                    </a:ext>
                  </a:extLst>
                </a:hlinkClick>
              </a:rPr>
              <a:t>URI</a:t>
            </a:r>
            <a:r>
              <a:rPr lang="sv-SE" sz="1050">
                <a:solidFill>
                  <a:srgbClr val="222222"/>
                </a:solidFill>
                <a:highlight>
                  <a:srgbClr val="FFFFFF"/>
                </a:highlight>
              </a:rPr>
              <a:t>. If the URI refers to an already existing resource, it is modified; if the URI does not point to an existing resource, then the server can create the resource with that URI. GET: “Give me some info” (Retrieve)</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The GET method requests a representation of the specified resource. Requests using GET should only </a:t>
            </a:r>
            <a:r>
              <a:rPr lang="sv-SE" sz="1050" u="sng">
                <a:solidFill>
                  <a:srgbClr val="0B0080"/>
                </a:solidFill>
                <a:highlight>
                  <a:srgbClr val="FFFFFF"/>
                </a:highlight>
                <a:hlinkClick r:id="rId3">
                  <a:extLst>
                    <a:ext uri="{A12FA001-AC4F-418D-AE19-62706E023703}">
                      <ahyp:hlinkClr val="tx"/>
                    </a:ext>
                  </a:extLst>
                </a:hlinkClick>
              </a:rPr>
              <a:t>retrieve data</a:t>
            </a:r>
            <a:r>
              <a:rPr lang="sv-SE" sz="1050">
                <a:solidFill>
                  <a:srgbClr val="222222"/>
                </a:solidFill>
                <a:highlight>
                  <a:srgbClr val="FFFFFF"/>
                </a:highlight>
              </a:rPr>
              <a:t> and should have no other effect. </a:t>
            </a:r>
            <a:r>
              <a:rPr lang="sv-SE" sz="1050">
                <a:solidFill>
                  <a:srgbClr val="222222"/>
                </a:solidFill>
                <a:highlight>
                  <a:srgbClr val="FFFFFF"/>
                </a:highlight>
              </a:rPr>
              <a:t>POST: “Here is some updated info” (Update)</a:t>
            </a:r>
            <a:r>
              <a:rPr lang="sv-SE" sz="1050">
                <a:solidFill>
                  <a:srgbClr val="222222"/>
                </a:solidFill>
                <a:highlight>
                  <a:srgbClr val="FFFFFF"/>
                </a:highlight>
              </a:rPr>
              <a:t> The </a:t>
            </a:r>
            <a:r>
              <a:rPr lang="sv-SE" sz="1050" u="sng">
                <a:solidFill>
                  <a:srgbClr val="0B0080"/>
                </a:solidFill>
                <a:highlight>
                  <a:srgbClr val="FFFFFF"/>
                </a:highlight>
                <a:hlinkClick r:id="rId4">
                  <a:extLst>
                    <a:ext uri="{A12FA001-AC4F-418D-AE19-62706E023703}">
                      <ahyp:hlinkClr val="tx"/>
                    </a:ext>
                  </a:extLst>
                </a:hlinkClick>
              </a:rPr>
              <a:t>POST method</a:t>
            </a:r>
            <a:r>
              <a:rPr lang="sv-SE" sz="1050">
                <a:solidFill>
                  <a:srgbClr val="222222"/>
                </a:solidFill>
                <a:highlight>
                  <a:srgbClr val="FFFFFF"/>
                </a:highlight>
              </a:rPr>
              <a:t> requests that the server accept the entity enclosed in the request as a new subordinate of the </a:t>
            </a:r>
            <a:r>
              <a:rPr lang="sv-SE" sz="1050" u="sng">
                <a:solidFill>
                  <a:srgbClr val="0B0080"/>
                </a:solidFill>
                <a:highlight>
                  <a:srgbClr val="FFFFFF"/>
                </a:highlight>
                <a:hlinkClick r:id="rId5">
                  <a:extLst>
                    <a:ext uri="{A12FA001-AC4F-418D-AE19-62706E023703}">
                      <ahyp:hlinkClr val="tx"/>
                    </a:ext>
                  </a:extLst>
                </a:hlinkClick>
              </a:rPr>
              <a:t>web resource</a:t>
            </a:r>
            <a:r>
              <a:rPr lang="sv-SE" sz="1050">
                <a:solidFill>
                  <a:srgbClr val="222222"/>
                </a:solidFill>
                <a:highlight>
                  <a:srgbClr val="FFFFFF"/>
                </a:highlight>
              </a:rPr>
              <a:t> identified by the URI. The data POSTed might be, for example, an annotation for existing resource or a new entry in a collection; think about a message for a bulletin board, newsgroup, mailing list, or comment thread; a block of data that is the result of submitting a </a:t>
            </a:r>
            <a:r>
              <a:rPr lang="sv-SE" sz="1050" u="sng">
                <a:solidFill>
                  <a:srgbClr val="0B0080"/>
                </a:solidFill>
                <a:highlight>
                  <a:srgbClr val="FFFFFF"/>
                </a:highlight>
                <a:hlinkClick r:id="rId6">
                  <a:extLst>
                    <a:ext uri="{A12FA001-AC4F-418D-AE19-62706E023703}">
                      <ahyp:hlinkClr val="tx"/>
                    </a:ext>
                  </a:extLst>
                </a:hlinkClick>
              </a:rPr>
              <a:t>web form</a:t>
            </a:r>
            <a:r>
              <a:rPr lang="sv-SE" sz="1050">
                <a:solidFill>
                  <a:srgbClr val="222222"/>
                </a:solidFill>
                <a:highlight>
                  <a:srgbClr val="FFFFFF"/>
                </a:highlight>
              </a:rPr>
              <a:t> to a data-handling process; or an item to add to a database. DELETE: “Get rid of this info” (Delete)</a:t>
            </a:r>
            <a:endParaRPr sz="1050">
              <a:solidFill>
                <a:srgbClr val="2222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76" name="Shape 76"/>
        <p:cNvGrpSpPr/>
        <p:nvPr/>
      </p:nvGrpSpPr>
      <p:grpSpPr>
        <a:xfrm>
          <a:off x="0" y="0"/>
          <a:ext cx="0" cy="0"/>
          <a:chOff x="0" y="0"/>
          <a:chExt cx="0" cy="0"/>
        </a:xfrm>
      </p:grpSpPr>
      <p:sp>
        <p:nvSpPr>
          <p:cNvPr id="77" name="Google Shape;77;p12"/>
          <p:cNvSpPr txBox="1"/>
          <p:nvPr>
            <p:ph idx="1" type="body"/>
          </p:nvPr>
        </p:nvSpPr>
        <p:spPr>
          <a:xfrm>
            <a:off x="406439" y="1523571"/>
            <a:ext cx="6334800" cy="1164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8" name="Google Shape;78;p12"/>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9" name="Shape 79"/>
        <p:cNvGrpSpPr/>
        <p:nvPr/>
      </p:nvGrpSpPr>
      <p:grpSpPr>
        <a:xfrm>
          <a:off x="0" y="0"/>
          <a:ext cx="0" cy="0"/>
          <a:chOff x="0" y="0"/>
          <a:chExt cx="0" cy="0"/>
        </a:xfrm>
      </p:grpSpPr>
      <p:sp>
        <p:nvSpPr>
          <p:cNvPr id="80" name="Google Shape;80;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3" name="Shape 8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pic>
        <p:nvPicPr>
          <p:cNvPr id="82" name="Google Shape;82;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w3.org" TargetMode="External"/><Relationship Id="rId4" Type="http://schemas.openxmlformats.org/officeDocument/2006/relationships/hyperlink" Target="http://myservice/Pers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w3.org/TR/xhtml1/DTD/xhtml1-strict.dtd" TargetMode="External"/><Relationship Id="rId4" Type="http://schemas.openxmlformats.org/officeDocument/2006/relationships/hyperlink" Target="http://www.w3.org/1999/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parts-depot.com/par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parts-depot.com/parts/0034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myservice/Persons/" TargetMode="External"/><Relationship Id="rId4" Type="http://schemas.openxmlformats.org/officeDocument/2006/relationships/hyperlink" Target="http://myservice/Persons/" TargetMode="External"/><Relationship Id="rId5" Type="http://schemas.openxmlformats.org/officeDocument/2006/relationships/hyperlink" Target="http://myservice/Persons/" TargetMode="External"/><Relationship Id="rId6" Type="http://schemas.openxmlformats.org/officeDocument/2006/relationships/hyperlink" Target="http://myservice/Pers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myservice/FetchPerson/Mike" TargetMode="External"/><Relationship Id="rId4" Type="http://schemas.openxmlformats.org/officeDocument/2006/relationships/hyperlink" Target="http://myservice/DeletePerson?id=Mike" TargetMode="External"/><Relationship Id="rId5" Type="http://schemas.openxmlformats.org/officeDocument/2006/relationships/hyperlink" Target="http://myservice/Persons/Mik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1" type="body"/>
          </p:nvPr>
        </p:nvSpPr>
        <p:spPr>
          <a:xfrm>
            <a:off x="406450" y="1523575"/>
            <a:ext cx="6678600" cy="116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a:t>
            </a:r>
            <a:r>
              <a:rPr lang="sv-SE" sz="3600"/>
              <a:t> </a:t>
            </a:r>
            <a:r>
              <a:rPr lang="sv-SE" sz="3000"/>
              <a:t>API Design</a:t>
            </a:r>
            <a:endParaRPr/>
          </a:p>
        </p:txBody>
      </p:sp>
      <p:sp>
        <p:nvSpPr>
          <p:cNvPr id="89" name="Google Shape;89;p16"/>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29, 2022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Verbs</a:t>
            </a:r>
            <a:endParaRPr/>
          </a:p>
        </p:txBody>
      </p:sp>
      <p:sp>
        <p:nvSpPr>
          <p:cNvPr id="158" name="Google Shape;15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HEAD</a:t>
            </a:r>
            <a:endParaRPr b="1"/>
          </a:p>
          <a:p>
            <a:pPr indent="-368300" lvl="1" marL="914400" marR="0" rtl="0" algn="l">
              <a:lnSpc>
                <a:spcPct val="100000"/>
              </a:lnSpc>
              <a:spcBef>
                <a:spcPts val="0"/>
              </a:spcBef>
              <a:spcAft>
                <a:spcPts val="0"/>
              </a:spcAft>
              <a:buSzPts val="2200"/>
              <a:buChar char="•"/>
            </a:pPr>
            <a:r>
              <a:rPr lang="sv-SE"/>
              <a:t>“Give me the metadata”</a:t>
            </a:r>
            <a:endParaRPr/>
          </a:p>
          <a:p>
            <a:pPr indent="-393700" lvl="0" marL="457200" marR="0" rtl="0" algn="l">
              <a:lnSpc>
                <a:spcPct val="100000"/>
              </a:lnSpc>
              <a:spcBef>
                <a:spcPts val="0"/>
              </a:spcBef>
              <a:spcAft>
                <a:spcPts val="0"/>
              </a:spcAft>
              <a:buSzPts val="2600"/>
              <a:buChar char="•"/>
            </a:pPr>
            <a:r>
              <a:rPr b="1" lang="sv-SE"/>
              <a:t>TRACE</a:t>
            </a:r>
            <a:endParaRPr b="1"/>
          </a:p>
          <a:p>
            <a:pPr indent="-368300" lvl="1" marL="914400" marR="0" rtl="0" algn="l">
              <a:lnSpc>
                <a:spcPct val="100000"/>
              </a:lnSpc>
              <a:spcBef>
                <a:spcPts val="0"/>
              </a:spcBef>
              <a:spcAft>
                <a:spcPts val="0"/>
              </a:spcAft>
              <a:buSzPts val="2200"/>
              <a:buChar char="•"/>
            </a:pPr>
            <a:r>
              <a:rPr lang="sv-SE"/>
              <a:t>“Show me what changes have been made”</a:t>
            </a:r>
            <a:endParaRPr/>
          </a:p>
          <a:p>
            <a:pPr indent="-393700" lvl="0" marL="457200" marR="0" rtl="0" algn="l">
              <a:lnSpc>
                <a:spcPct val="100000"/>
              </a:lnSpc>
              <a:spcBef>
                <a:spcPts val="0"/>
              </a:spcBef>
              <a:spcAft>
                <a:spcPts val="0"/>
              </a:spcAft>
              <a:buSzPts val="2600"/>
              <a:buChar char="•"/>
            </a:pPr>
            <a:r>
              <a:rPr b="1" lang="sv-SE"/>
              <a:t>OPTIONS</a:t>
            </a:r>
            <a:endParaRPr b="1"/>
          </a:p>
          <a:p>
            <a:pPr indent="-368300" lvl="1" marL="914400" marR="0" rtl="0" algn="l">
              <a:lnSpc>
                <a:spcPct val="100000"/>
              </a:lnSpc>
              <a:spcBef>
                <a:spcPts val="0"/>
              </a:spcBef>
              <a:spcAft>
                <a:spcPts val="0"/>
              </a:spcAft>
              <a:buSzPts val="2200"/>
              <a:buChar char="•"/>
            </a:pPr>
            <a:r>
              <a:rPr lang="sv-SE"/>
              <a:t>“What verbs have you implemented for this resource?”</a:t>
            </a:r>
            <a:endParaRPr/>
          </a:p>
          <a:p>
            <a:pPr indent="-393700" lvl="0" marL="457200" marR="0" rtl="0" algn="l">
              <a:lnSpc>
                <a:spcPct val="100000"/>
              </a:lnSpc>
              <a:spcBef>
                <a:spcPts val="0"/>
              </a:spcBef>
              <a:spcAft>
                <a:spcPts val="0"/>
              </a:spcAft>
              <a:buSzPts val="2600"/>
              <a:buChar char="•"/>
            </a:pPr>
            <a:r>
              <a:rPr b="1" lang="sv-SE"/>
              <a:t>PATCH</a:t>
            </a:r>
            <a:endParaRPr b="1"/>
          </a:p>
          <a:p>
            <a:pPr indent="-368300" lvl="1" marL="914400" marR="0" rtl="0" algn="l">
              <a:lnSpc>
                <a:spcPct val="100000"/>
              </a:lnSpc>
              <a:spcBef>
                <a:spcPts val="0"/>
              </a:spcBef>
              <a:spcAft>
                <a:spcPts val="0"/>
              </a:spcAft>
              <a:buSzPts val="2200"/>
              <a:buChar char="•"/>
            </a:pPr>
            <a:r>
              <a:rPr lang="sv-SE"/>
              <a:t>“Apply partial resource modification”</a:t>
            </a:r>
            <a:endParaRPr/>
          </a:p>
        </p:txBody>
      </p:sp>
      <p:sp>
        <p:nvSpPr>
          <p:cNvPr id="159" name="Google Shape;15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an HTTP Request</a:t>
            </a:r>
            <a:endParaRPr/>
          </a:p>
        </p:txBody>
      </p:sp>
      <p:sp>
        <p:nvSpPr>
          <p:cNvPr id="165" name="Google Shape;165;p26"/>
          <p:cNvSpPr txBox="1"/>
          <p:nvPr>
            <p:ph idx="1" type="body"/>
          </p:nvPr>
        </p:nvSpPr>
        <p:spPr>
          <a:xfrm>
            <a:off x="468900" y="2261425"/>
            <a:ext cx="8217900" cy="25014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&lt;VERB&gt; is one of the HTTP verbs, &lt;URI&gt; is the resource location</a:t>
            </a:r>
            <a:endParaRPr sz="2000"/>
          </a:p>
          <a:p>
            <a:pPr indent="-355600" lvl="0" marL="457200" rtl="0" algn="l">
              <a:spcBef>
                <a:spcPts val="1000"/>
              </a:spcBef>
              <a:spcAft>
                <a:spcPts val="0"/>
              </a:spcAft>
              <a:buSzPts val="2000"/>
              <a:buChar char="•"/>
            </a:pPr>
            <a:r>
              <a:rPr lang="sv-SE" sz="2000"/>
              <a:t>&lt;Request Header&gt; contains metadata </a:t>
            </a:r>
            <a:endParaRPr sz="2000"/>
          </a:p>
          <a:p>
            <a:pPr indent="-355600" lvl="1" marL="914400" rtl="0" algn="l">
              <a:spcBef>
                <a:spcPts val="500"/>
              </a:spcBef>
              <a:spcAft>
                <a:spcPts val="0"/>
              </a:spcAft>
              <a:buSzPts val="2000"/>
              <a:buChar char="•"/>
            </a:pPr>
            <a:r>
              <a:rPr lang="sv-SE" sz="2000"/>
              <a:t>Collection of key-value pairs of headers and their values.  </a:t>
            </a:r>
            <a:endParaRPr sz="2000"/>
          </a:p>
          <a:p>
            <a:pPr indent="-355600" lvl="1" marL="914400" rtl="0" algn="l">
              <a:spcBef>
                <a:spcPts val="500"/>
              </a:spcBef>
              <a:spcAft>
                <a:spcPts val="0"/>
              </a:spcAft>
              <a:buSzPts val="2000"/>
              <a:buChar char="•"/>
            </a:pPr>
            <a:r>
              <a:rPr lang="sv-SE" sz="2000"/>
              <a:t>Information about the message and its sender like client type, the formats client supports, format type of the message body, cache settings for the response, and more. </a:t>
            </a:r>
            <a:endParaRPr sz="2000"/>
          </a:p>
          <a:p>
            <a:pPr indent="-355600" lvl="0" marL="457200" rtl="0" algn="l">
              <a:spcBef>
                <a:spcPts val="1000"/>
              </a:spcBef>
              <a:spcAft>
                <a:spcPts val="0"/>
              </a:spcAft>
              <a:buSzPts val="2000"/>
              <a:buChar char="•"/>
            </a:pPr>
            <a:r>
              <a:rPr lang="sv-SE" sz="2000"/>
              <a:t>&lt;Request Body&gt; is the actual message content (JSON, XML). </a:t>
            </a:r>
            <a:endParaRPr sz="2000"/>
          </a:p>
          <a:p>
            <a:pPr indent="0" lvl="0" marL="0" rtl="0" algn="l">
              <a:spcBef>
                <a:spcPts val="1000"/>
              </a:spcBef>
              <a:spcAft>
                <a:spcPts val="0"/>
              </a:spcAft>
              <a:buNone/>
            </a:pPr>
            <a:r>
              <a:t/>
            </a:r>
            <a:endParaRPr sz="2000"/>
          </a:p>
        </p:txBody>
      </p:sp>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67" name="Google Shape;167;p26"/>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Header</a:t>
            </a:r>
            <a:endParaRPr b="1" sz="1800"/>
          </a:p>
        </p:txBody>
      </p:sp>
      <p:sp>
        <p:nvSpPr>
          <p:cNvPr id="168" name="Google Shape;168;p26"/>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Body</a:t>
            </a:r>
            <a:endParaRPr b="1" sz="1800"/>
          </a:p>
        </p:txBody>
      </p:sp>
      <p:sp>
        <p:nvSpPr>
          <p:cNvPr id="169" name="Google Shape;169;p26"/>
          <p:cNvSpPr/>
          <p:nvPr/>
        </p:nvSpPr>
        <p:spPr>
          <a:xfrm>
            <a:off x="1006950" y="1204950"/>
            <a:ext cx="2126400" cy="352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VERB</a:t>
            </a:r>
            <a:endParaRPr b="1" sz="1800"/>
          </a:p>
        </p:txBody>
      </p:sp>
      <p:sp>
        <p:nvSpPr>
          <p:cNvPr id="170" name="Google Shape;170;p26"/>
          <p:cNvSpPr/>
          <p:nvPr/>
        </p:nvSpPr>
        <p:spPr>
          <a:xfrm>
            <a:off x="3133350" y="1204950"/>
            <a:ext cx="2648700" cy="352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URI</a:t>
            </a:r>
            <a:endParaRPr b="1" sz="1800"/>
          </a:p>
        </p:txBody>
      </p:sp>
      <p:sp>
        <p:nvSpPr>
          <p:cNvPr id="171" name="Google Shape;171;p26"/>
          <p:cNvSpPr/>
          <p:nvPr/>
        </p:nvSpPr>
        <p:spPr>
          <a:xfrm>
            <a:off x="5782050" y="1204950"/>
            <a:ext cx="23550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Request Examples</a:t>
            </a:r>
            <a:endParaRPr/>
          </a:p>
        </p:txBody>
      </p:sp>
      <p:sp>
        <p:nvSpPr>
          <p:cNvPr id="177" name="Google Shape;17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78" name="Google Shape;178;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sv-SE" sz="1800"/>
              <a:t>GET: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sv-SE" sz="1800"/>
              <a:t>POST:</a:t>
            </a:r>
            <a:endParaRPr sz="1800"/>
          </a:p>
        </p:txBody>
      </p:sp>
      <p:sp>
        <p:nvSpPr>
          <p:cNvPr id="179" name="Google Shape;179;p27"/>
          <p:cNvSpPr txBox="1"/>
          <p:nvPr>
            <p:ph idx="1" type="body"/>
          </p:nvPr>
        </p:nvSpPr>
        <p:spPr>
          <a:xfrm>
            <a:off x="1556675" y="2341125"/>
            <a:ext cx="7130100" cy="25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400">
                <a:highlight>
                  <a:srgbClr val="D9D2E9"/>
                </a:highlight>
              </a:rPr>
              <a:t>GET </a:t>
            </a:r>
            <a:r>
              <a:rPr lang="sv-SE" sz="1400">
                <a:highlight>
                  <a:srgbClr val="CFE2F3"/>
                </a:highlight>
              </a:rPr>
              <a:t>http://www.w3.org/Protocols/rfc2616/rfc2616.html</a:t>
            </a:r>
            <a:r>
              <a:rPr lang="sv-SE" sz="1400"/>
              <a:t> </a:t>
            </a:r>
            <a:r>
              <a:rPr lang="sv-SE" sz="1400">
                <a:highlight>
                  <a:srgbClr val="FFF2CC"/>
                </a:highlight>
              </a:rPr>
              <a:t>HTTP/1.1</a:t>
            </a:r>
            <a:endParaRPr sz="1400">
              <a:highlight>
                <a:srgbClr val="FFF2CC"/>
              </a:highlight>
            </a:endParaRPr>
          </a:p>
          <a:p>
            <a:pPr indent="0" lvl="0" marL="0" rtl="0" algn="l">
              <a:spcBef>
                <a:spcPts val="0"/>
              </a:spcBef>
              <a:spcAft>
                <a:spcPts val="0"/>
              </a:spcAft>
              <a:buClr>
                <a:schemeClr val="dk1"/>
              </a:buClr>
              <a:buSzPts val="1100"/>
              <a:buFont typeface="Arial"/>
              <a:buNone/>
            </a:pPr>
            <a:r>
              <a:rPr lang="sv-SE" sz="1400">
                <a:highlight>
                  <a:srgbClr val="E6B8AF"/>
                </a:highlight>
              </a:rPr>
              <a:t>Host: </a:t>
            </a:r>
            <a:r>
              <a:rPr lang="sv-SE" sz="1400" u="sng">
                <a:solidFill>
                  <a:schemeClr val="hlink"/>
                </a:solidFill>
                <a:highlight>
                  <a:srgbClr val="E6B8AF"/>
                </a:highlight>
                <a:hlinkClick r:id="rId3"/>
              </a:rPr>
              <a:t>www.w3.org</a:t>
            </a:r>
            <a:r>
              <a:rPr lang="sv-SE" sz="1400">
                <a:highlight>
                  <a:srgbClr val="E6B8AF"/>
                </a:highlight>
              </a:rPr>
              <a:t>, Accept: text/html,application/xhtml+xml,application/xml; …, User-Agent: Mozilla/5.0 (Windows NT 6.3; WOW64) AppleWebKit/537.36 …, Accept-Encoding: gzip,deflate,sdch, Accept-Language: en-US,en;q=0.8,hi;q=0.6</a:t>
            </a:r>
            <a:endParaRPr sz="1400">
              <a:highlight>
                <a:srgbClr val="E6B8AF"/>
              </a:highlight>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sv-SE" sz="1400">
                <a:highlight>
                  <a:srgbClr val="D9D2E9"/>
                </a:highlight>
              </a:rPr>
              <a:t>POST</a:t>
            </a:r>
            <a:r>
              <a:rPr lang="sv-SE" sz="1400"/>
              <a:t> </a:t>
            </a:r>
            <a:r>
              <a:rPr lang="sv-SE" sz="1400" u="sng">
                <a:solidFill>
                  <a:schemeClr val="hlink"/>
                </a:solidFill>
                <a:highlight>
                  <a:srgbClr val="CFE2F3"/>
                </a:highlight>
                <a:hlinkClick r:id="rId4"/>
              </a:rPr>
              <a:t>http://MyService/Person/</a:t>
            </a:r>
            <a:r>
              <a:rPr lang="sv-SE" sz="1400">
                <a:highlight>
                  <a:srgbClr val="CFE2F3"/>
                </a:highlight>
              </a:rPr>
              <a:t> </a:t>
            </a:r>
            <a:r>
              <a:rPr lang="sv-SE" sz="1400">
                <a:highlight>
                  <a:srgbClr val="FFF2CC"/>
                </a:highlight>
              </a:rPr>
              <a:t>HTTP/1.1</a:t>
            </a:r>
            <a:endParaRPr sz="1400">
              <a:highlight>
                <a:srgbClr val="FFF2CC"/>
              </a:highlight>
            </a:endParaRPr>
          </a:p>
          <a:p>
            <a:pPr indent="0" lvl="0" marL="0" rtl="0" algn="l">
              <a:spcBef>
                <a:spcPts val="0"/>
              </a:spcBef>
              <a:spcAft>
                <a:spcPts val="0"/>
              </a:spcAft>
              <a:buClr>
                <a:schemeClr val="dk1"/>
              </a:buClr>
              <a:buSzPts val="1100"/>
              <a:buFont typeface="Arial"/>
              <a:buNone/>
            </a:pPr>
            <a:r>
              <a:rPr lang="sv-SE" sz="1400">
                <a:highlight>
                  <a:srgbClr val="E6B8AF"/>
                </a:highlight>
              </a:rPr>
              <a:t>Host: MyService, Content-Type: text/xml; charset=utf-8, Content-Length: 123</a:t>
            </a:r>
            <a:endParaRPr sz="1400">
              <a:highlight>
                <a:srgbClr val="E6B8AF"/>
              </a:highlight>
            </a:endParaRPr>
          </a:p>
          <a:p>
            <a:pPr indent="0" lvl="0" marL="0" rtl="0" algn="l">
              <a:spcBef>
                <a:spcPts val="0"/>
              </a:spcBef>
              <a:spcAft>
                <a:spcPts val="0"/>
              </a:spcAft>
              <a:buClr>
                <a:schemeClr val="dk1"/>
              </a:buClr>
              <a:buSzPts val="1100"/>
              <a:buFont typeface="Arial"/>
              <a:buNone/>
            </a:pPr>
            <a:r>
              <a:rPr lang="sv-SE" sz="1400">
                <a:highlight>
                  <a:srgbClr val="D9EAD3"/>
                </a:highlight>
              </a:rPr>
              <a:t>&lt;?xml version="1.0" encoding="utf-8"?&gt;</a:t>
            </a:r>
            <a:endParaRPr sz="1400">
              <a:highlight>
                <a:srgbClr val="D9EAD3"/>
              </a:highlight>
            </a:endParaRPr>
          </a:p>
          <a:p>
            <a:pPr indent="0" lvl="0" marL="0" rtl="0" algn="l">
              <a:spcBef>
                <a:spcPts val="0"/>
              </a:spcBef>
              <a:spcAft>
                <a:spcPts val="0"/>
              </a:spcAft>
              <a:buClr>
                <a:schemeClr val="dk1"/>
              </a:buClr>
              <a:buSzPts val="1100"/>
              <a:buFont typeface="Arial"/>
              <a:buNone/>
            </a:pPr>
            <a:r>
              <a:rPr lang="sv-SE" sz="1400">
                <a:highlight>
                  <a:srgbClr val="D9EAD3"/>
                </a:highlight>
              </a:rPr>
              <a:t>&lt;Person&gt;&lt;ID&gt;1&lt;/ID&gt;&lt;Name&gt;M Vaqqas&lt;/Name&gt; &lt;Email&gt;m.vaqqas@gmail.com&lt;/Email&gt;&lt;Country&gt;India&lt;/Country&gt;&lt;/Person&gt;</a:t>
            </a:r>
            <a:endParaRPr sz="1400">
              <a:highlight>
                <a:srgbClr val="D9EAD3"/>
              </a:highlight>
            </a:endParaRPr>
          </a:p>
          <a:p>
            <a:pPr indent="0" lvl="0" marL="0" rtl="0" algn="l">
              <a:spcBef>
                <a:spcPts val="0"/>
              </a:spcBef>
              <a:spcAft>
                <a:spcPts val="0"/>
              </a:spcAft>
              <a:buNone/>
            </a:pPr>
            <a:r>
              <a:t/>
            </a:r>
            <a:endParaRPr sz="1400"/>
          </a:p>
        </p:txBody>
      </p:sp>
      <p:sp>
        <p:nvSpPr>
          <p:cNvPr id="180" name="Google Shape;180;p27"/>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Header</a:t>
            </a:r>
            <a:endParaRPr b="1" sz="1800"/>
          </a:p>
        </p:txBody>
      </p:sp>
      <p:sp>
        <p:nvSpPr>
          <p:cNvPr id="181" name="Google Shape;181;p27"/>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Body</a:t>
            </a:r>
            <a:endParaRPr b="1" sz="1800"/>
          </a:p>
        </p:txBody>
      </p:sp>
      <p:sp>
        <p:nvSpPr>
          <p:cNvPr id="182" name="Google Shape;182;p27"/>
          <p:cNvSpPr/>
          <p:nvPr/>
        </p:nvSpPr>
        <p:spPr>
          <a:xfrm>
            <a:off x="1006950" y="1204950"/>
            <a:ext cx="2126400" cy="352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VERB</a:t>
            </a:r>
            <a:endParaRPr b="1" sz="1800"/>
          </a:p>
        </p:txBody>
      </p:sp>
      <p:sp>
        <p:nvSpPr>
          <p:cNvPr id="183" name="Google Shape;183;p27"/>
          <p:cNvSpPr/>
          <p:nvPr/>
        </p:nvSpPr>
        <p:spPr>
          <a:xfrm>
            <a:off x="3133350" y="1204950"/>
            <a:ext cx="2648700" cy="352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URI</a:t>
            </a:r>
            <a:endParaRPr b="1" sz="1800"/>
          </a:p>
        </p:txBody>
      </p:sp>
      <p:sp>
        <p:nvSpPr>
          <p:cNvPr id="184" name="Google Shape;184;p27"/>
          <p:cNvSpPr/>
          <p:nvPr/>
        </p:nvSpPr>
        <p:spPr>
          <a:xfrm>
            <a:off x="5782050" y="1204950"/>
            <a:ext cx="23550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an HTTP Response</a:t>
            </a:r>
            <a:endParaRPr/>
          </a:p>
        </p:txBody>
      </p:sp>
      <p:sp>
        <p:nvSpPr>
          <p:cNvPr id="190" name="Google Shape;190;p28"/>
          <p:cNvSpPr txBox="1"/>
          <p:nvPr>
            <p:ph idx="1" type="body"/>
          </p:nvPr>
        </p:nvSpPr>
        <p:spPr>
          <a:xfrm>
            <a:off x="468900" y="2261427"/>
            <a:ext cx="8217900" cy="25011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&lt;Response code&gt; contains request status. 3-digit HTTP status code from a pre-defined list. </a:t>
            </a:r>
            <a:endParaRPr sz="2400"/>
          </a:p>
          <a:p>
            <a:pPr indent="-381000" lvl="0" marL="457200" rtl="0" algn="l">
              <a:spcBef>
                <a:spcPts val="1000"/>
              </a:spcBef>
              <a:spcAft>
                <a:spcPts val="0"/>
              </a:spcAft>
              <a:buSzPts val="2400"/>
              <a:buChar char="•"/>
            </a:pPr>
            <a:r>
              <a:rPr lang="sv-SE" sz="2400"/>
              <a:t>&lt;Response Header&gt; contains metadata and settings about the response message.</a:t>
            </a:r>
            <a:endParaRPr sz="2400"/>
          </a:p>
          <a:p>
            <a:pPr indent="-381000" lvl="0" marL="457200" rtl="0" algn="l">
              <a:spcBef>
                <a:spcPts val="1000"/>
              </a:spcBef>
              <a:spcAft>
                <a:spcPts val="0"/>
              </a:spcAft>
              <a:buSzPts val="2400"/>
              <a:buChar char="•"/>
            </a:pPr>
            <a:r>
              <a:rPr lang="sv-SE" sz="2400"/>
              <a:t>&lt;Response Body&gt; contains the representation if the request was successful. </a:t>
            </a:r>
            <a:endParaRPr sz="2400"/>
          </a:p>
          <a:p>
            <a:pPr indent="0" lvl="0" marL="0" rtl="0" algn="l">
              <a:spcBef>
                <a:spcPts val="1000"/>
              </a:spcBef>
              <a:spcAft>
                <a:spcPts val="0"/>
              </a:spcAft>
              <a:buNone/>
            </a:pPr>
            <a:r>
              <a:t/>
            </a:r>
            <a:endParaRPr sz="2000"/>
          </a:p>
        </p:txBody>
      </p:sp>
      <p:sp>
        <p:nvSpPr>
          <p:cNvPr id="191" name="Google Shape;19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92" name="Google Shape;192;p28"/>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Header</a:t>
            </a:r>
            <a:endParaRPr b="1" sz="1800"/>
          </a:p>
        </p:txBody>
      </p:sp>
      <p:sp>
        <p:nvSpPr>
          <p:cNvPr id="193" name="Google Shape;193;p28"/>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Body</a:t>
            </a:r>
            <a:endParaRPr b="1" sz="1800"/>
          </a:p>
        </p:txBody>
      </p:sp>
      <p:sp>
        <p:nvSpPr>
          <p:cNvPr id="194" name="Google Shape;194;p28"/>
          <p:cNvSpPr/>
          <p:nvPr/>
        </p:nvSpPr>
        <p:spPr>
          <a:xfrm>
            <a:off x="1006950" y="1204969"/>
            <a:ext cx="35691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
        <p:nvSpPr>
          <p:cNvPr id="195" name="Google Shape;195;p28"/>
          <p:cNvSpPr/>
          <p:nvPr/>
        </p:nvSpPr>
        <p:spPr>
          <a:xfrm>
            <a:off x="4576050" y="1204969"/>
            <a:ext cx="3569100" cy="352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Code</a:t>
            </a:r>
            <a:endParaRPr b="1" sz="1800">
              <a:solidFill>
                <a:srgbClr val="F4CCCC"/>
              </a:solidFill>
              <a:highlight>
                <a:srgbClr val="F4CCCC"/>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Response Example</a:t>
            </a:r>
            <a:endParaRPr/>
          </a:p>
        </p:txBody>
      </p:sp>
      <p:sp>
        <p:nvSpPr>
          <p:cNvPr id="201" name="Google Shape;201;p29"/>
          <p:cNvSpPr txBox="1"/>
          <p:nvPr>
            <p:ph idx="1" type="body"/>
          </p:nvPr>
        </p:nvSpPr>
        <p:spPr>
          <a:xfrm>
            <a:off x="468900" y="2261422"/>
            <a:ext cx="8217900" cy="250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highlight>
                  <a:srgbClr val="FFF2CC"/>
                </a:highlight>
              </a:rPr>
              <a:t>HTTP/1.1</a:t>
            </a:r>
            <a:r>
              <a:rPr lang="sv-SE" sz="1800"/>
              <a:t> </a:t>
            </a:r>
            <a:r>
              <a:rPr lang="sv-SE" sz="1800">
                <a:highlight>
                  <a:srgbClr val="EA9999"/>
                </a:highlight>
              </a:rPr>
              <a:t>200 OK</a:t>
            </a:r>
            <a:endParaRPr sz="1800">
              <a:highlight>
                <a:srgbClr val="EA9999"/>
              </a:highlight>
            </a:endParaRPr>
          </a:p>
          <a:p>
            <a:pPr indent="0" lvl="0" marL="0" rtl="0" algn="l">
              <a:spcBef>
                <a:spcPts val="1000"/>
              </a:spcBef>
              <a:spcAft>
                <a:spcPts val="0"/>
              </a:spcAft>
              <a:buNone/>
            </a:pPr>
            <a:r>
              <a:rPr lang="sv-SE" sz="1800">
                <a:highlight>
                  <a:srgbClr val="E6B8AF"/>
                </a:highlight>
              </a:rPr>
              <a:t>Date: Sat, 23 Aug 2014 18:31:04 GMT, Server: Apache/2, Last-Modified: Wed, 01 Sep 2004 13:24:52 GMT, Accept-Ranges: bytes, Content-Length: 32859, Cache-Control: max-age=21600, must-revalidate, Expires: Sun, 24 Aug 2014 00:31:04 GMT, Content-Type: text/html; charset=iso-8859-1</a:t>
            </a:r>
            <a:endParaRPr sz="1800">
              <a:highlight>
                <a:srgbClr val="E6B8AF"/>
              </a:highlight>
            </a:endParaRPr>
          </a:p>
          <a:p>
            <a:pPr indent="0" lvl="0" marL="0" rtl="0" algn="l">
              <a:spcBef>
                <a:spcPts val="1000"/>
              </a:spcBef>
              <a:spcAft>
                <a:spcPts val="0"/>
              </a:spcAft>
              <a:buNone/>
            </a:pPr>
            <a:r>
              <a:rPr lang="sv-SE" sz="1800">
                <a:highlight>
                  <a:srgbClr val="D9EAD3"/>
                </a:highlight>
              </a:rPr>
              <a:t>&lt;!DOCTYPE html PUBLIC "-//W3C//DTD XHTML 1.0 Strict//EN" "</a:t>
            </a:r>
            <a:r>
              <a:rPr lang="sv-SE" sz="1800" u="sng">
                <a:solidFill>
                  <a:schemeClr val="hlink"/>
                </a:solidFill>
                <a:highlight>
                  <a:srgbClr val="D9EAD3"/>
                </a:highlight>
                <a:hlinkClick r:id="rId3"/>
              </a:rPr>
              <a:t>http://www.w3.org/TR/xhtml1/DTD/xhtml1-strict.dtd</a:t>
            </a:r>
            <a:r>
              <a:rPr lang="sv-SE" sz="1800">
                <a:highlight>
                  <a:srgbClr val="D9EAD3"/>
                </a:highlight>
              </a:rPr>
              <a:t>"&gt; &lt;html xmlns='</a:t>
            </a:r>
            <a:r>
              <a:rPr lang="sv-SE" sz="1800" u="sng">
                <a:solidFill>
                  <a:schemeClr val="hlink"/>
                </a:solidFill>
                <a:highlight>
                  <a:srgbClr val="D9EAD3"/>
                </a:highlight>
                <a:hlinkClick r:id="rId4"/>
              </a:rPr>
              <a:t>http://www.w3.org/1999/xhtml</a:t>
            </a:r>
            <a:r>
              <a:rPr lang="sv-SE" sz="1800">
                <a:highlight>
                  <a:srgbClr val="D9EAD3"/>
                </a:highlight>
              </a:rPr>
              <a:t>'&gt; &lt;head&gt;&lt;title&gt;Hypertext Transfer Protocol -- HTTP/1.1&lt;/title&gt;&lt;/head&gt; &lt;body&gt; …</a:t>
            </a:r>
            <a:endParaRPr sz="1800">
              <a:highlight>
                <a:srgbClr val="D9EAD3"/>
              </a:highlight>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202" name="Google Shape;20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03" name="Google Shape;203;p29"/>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Header</a:t>
            </a:r>
            <a:endParaRPr b="1" sz="1800"/>
          </a:p>
        </p:txBody>
      </p:sp>
      <p:sp>
        <p:nvSpPr>
          <p:cNvPr id="204" name="Google Shape;204;p29"/>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Body</a:t>
            </a:r>
            <a:endParaRPr b="1" sz="1800"/>
          </a:p>
        </p:txBody>
      </p:sp>
      <p:sp>
        <p:nvSpPr>
          <p:cNvPr id="205" name="Google Shape;205;p29"/>
          <p:cNvSpPr/>
          <p:nvPr/>
        </p:nvSpPr>
        <p:spPr>
          <a:xfrm>
            <a:off x="1006950" y="1204969"/>
            <a:ext cx="35691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
        <p:nvSpPr>
          <p:cNvPr id="206" name="Google Shape;206;p29"/>
          <p:cNvSpPr/>
          <p:nvPr/>
        </p:nvSpPr>
        <p:spPr>
          <a:xfrm>
            <a:off x="4576050" y="1204969"/>
            <a:ext cx="3569100" cy="352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Code</a:t>
            </a:r>
            <a:endParaRPr b="1" sz="1800">
              <a:solidFill>
                <a:srgbClr val="F4CCCC"/>
              </a:solidFill>
              <a:highlight>
                <a:srgbClr val="F4CCCC"/>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Status Codes</a:t>
            </a:r>
            <a:endParaRPr/>
          </a:p>
        </p:txBody>
      </p:sp>
      <p:sp>
        <p:nvSpPr>
          <p:cNvPr id="212" name="Google Shape;21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Common Responses: </a:t>
            </a:r>
            <a:endParaRPr sz="2400"/>
          </a:p>
          <a:p>
            <a:pPr indent="-355600" lvl="1" marL="914400" rtl="0" algn="l">
              <a:spcBef>
                <a:spcPts val="500"/>
              </a:spcBef>
              <a:spcAft>
                <a:spcPts val="0"/>
              </a:spcAft>
              <a:buSzPts val="2000"/>
              <a:buChar char="•"/>
            </a:pPr>
            <a:r>
              <a:rPr lang="sv-SE" sz="2000"/>
              <a:t>200 Ok  (succeeded)</a:t>
            </a:r>
            <a:endParaRPr sz="2000"/>
          </a:p>
          <a:p>
            <a:pPr indent="-355600" lvl="1" marL="914400" rtl="0" algn="l">
              <a:spcBef>
                <a:spcPts val="500"/>
              </a:spcBef>
              <a:spcAft>
                <a:spcPts val="0"/>
              </a:spcAft>
              <a:buSzPts val="2000"/>
              <a:buChar char="•"/>
            </a:pPr>
            <a:r>
              <a:rPr lang="sv-SE" sz="2000"/>
              <a:t>201 Created (a new resource)</a:t>
            </a:r>
            <a:endParaRPr sz="2000"/>
          </a:p>
          <a:p>
            <a:pPr indent="-355600" lvl="1" marL="914400" rtl="0" algn="l">
              <a:spcBef>
                <a:spcPts val="500"/>
              </a:spcBef>
              <a:spcAft>
                <a:spcPts val="0"/>
              </a:spcAft>
              <a:buSzPts val="2000"/>
              <a:buChar char="•"/>
            </a:pPr>
            <a:r>
              <a:rPr lang="sv-SE" sz="2000"/>
              <a:t>202 Accepted (not completed)</a:t>
            </a:r>
            <a:endParaRPr sz="2000"/>
          </a:p>
          <a:p>
            <a:pPr indent="-355600" lvl="1" marL="914400" rtl="0" algn="l">
              <a:spcBef>
                <a:spcPts val="500"/>
              </a:spcBef>
              <a:spcAft>
                <a:spcPts val="0"/>
              </a:spcAft>
              <a:buSzPts val="2000"/>
              <a:buChar char="•"/>
            </a:pPr>
            <a:r>
              <a:rPr lang="sv-SE" sz="2000"/>
              <a:t>204 No Content (fulfilled request, nothing to return)</a:t>
            </a:r>
            <a:endParaRPr sz="2000"/>
          </a:p>
          <a:p>
            <a:pPr indent="-355600" lvl="1" marL="914400" rtl="0" algn="l">
              <a:spcBef>
                <a:spcPts val="500"/>
              </a:spcBef>
              <a:spcAft>
                <a:spcPts val="0"/>
              </a:spcAft>
              <a:buSzPts val="2000"/>
              <a:buChar char="•"/>
            </a:pPr>
            <a:r>
              <a:rPr lang="sv-SE" sz="2000"/>
              <a:t>205 Reset content (reload page)</a:t>
            </a:r>
            <a:endParaRPr sz="2000"/>
          </a:p>
          <a:p>
            <a:pPr indent="-355600" lvl="1" marL="914400" rtl="0" algn="l">
              <a:spcBef>
                <a:spcPts val="500"/>
              </a:spcBef>
              <a:spcAft>
                <a:spcPts val="0"/>
              </a:spcAft>
              <a:buSzPts val="2000"/>
              <a:buChar char="•"/>
            </a:pPr>
            <a:r>
              <a:rPr lang="sv-SE" sz="2000"/>
              <a:t>301 Redirection: moved permanently</a:t>
            </a:r>
            <a:endParaRPr sz="2000"/>
          </a:p>
          <a:p>
            <a:pPr indent="-355600" lvl="1" marL="914400" rtl="0" algn="l">
              <a:spcBef>
                <a:spcPts val="500"/>
              </a:spcBef>
              <a:spcAft>
                <a:spcPts val="0"/>
              </a:spcAft>
              <a:buSzPts val="2000"/>
              <a:buChar char="•"/>
            </a:pPr>
            <a:r>
              <a:rPr lang="sv-SE" sz="2000"/>
              <a:t>400 Bad request </a:t>
            </a:r>
            <a:endParaRPr sz="2000"/>
          </a:p>
          <a:p>
            <a:pPr indent="-355600" lvl="1" marL="914400" rtl="0" algn="l">
              <a:spcBef>
                <a:spcPts val="500"/>
              </a:spcBef>
              <a:spcAft>
                <a:spcPts val="0"/>
              </a:spcAft>
              <a:buSzPts val="2000"/>
              <a:buChar char="•"/>
            </a:pPr>
            <a:r>
              <a:rPr lang="sv-SE" sz="2000"/>
              <a:t>401 Unauthorized</a:t>
            </a:r>
            <a:endParaRPr sz="2000"/>
          </a:p>
          <a:p>
            <a:pPr indent="-355600" lvl="1" marL="914400" rtl="0" algn="l">
              <a:spcBef>
                <a:spcPts val="500"/>
              </a:spcBef>
              <a:spcAft>
                <a:spcPts val="0"/>
              </a:spcAft>
              <a:buSzPts val="2000"/>
              <a:buChar char="•"/>
            </a:pPr>
            <a:r>
              <a:rPr lang="sv-SE" sz="2000"/>
              <a:t>404 Not found</a:t>
            </a:r>
            <a:endParaRPr sz="2000"/>
          </a:p>
        </p:txBody>
      </p:sp>
      <p:sp>
        <p:nvSpPr>
          <p:cNvPr id="213" name="Google Shape;21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0" name="Google Shape;220;p3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Representational State Transfer (REST)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Representational State Transfer</a:t>
            </a:r>
            <a:endParaRPr/>
          </a:p>
        </p:txBody>
      </p:sp>
      <p:sp>
        <p:nvSpPr>
          <p:cNvPr id="226" name="Google Shape;226;p32"/>
          <p:cNvSpPr txBox="1"/>
          <p:nvPr>
            <p:ph idx="1" type="body"/>
          </p:nvPr>
        </p:nvSpPr>
        <p:spPr>
          <a:xfrm>
            <a:off x="468900" y="2486250"/>
            <a:ext cx="8217900" cy="22764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A Client references a resource using a URI (endpoint).  </a:t>
            </a:r>
            <a:endParaRPr sz="2000"/>
          </a:p>
          <a:p>
            <a:pPr indent="-355600" lvl="0" marL="457200" rtl="0" algn="l">
              <a:spcBef>
                <a:spcPts val="1000"/>
              </a:spcBef>
              <a:spcAft>
                <a:spcPts val="0"/>
              </a:spcAft>
              <a:buSzPts val="2000"/>
              <a:buChar char="•"/>
            </a:pPr>
            <a:r>
              <a:rPr lang="sv-SE" sz="2000"/>
              <a:t>A </a:t>
            </a:r>
            <a:r>
              <a:rPr b="1" lang="sv-SE" sz="2000"/>
              <a:t>representation</a:t>
            </a:r>
            <a:r>
              <a:rPr lang="sv-SE" sz="2000"/>
              <a:t> of the resource is returned.</a:t>
            </a:r>
            <a:endParaRPr sz="2000"/>
          </a:p>
          <a:p>
            <a:pPr indent="-355600" lvl="1" marL="914400" rtl="0" algn="l">
              <a:spcBef>
                <a:spcPts val="500"/>
              </a:spcBef>
              <a:spcAft>
                <a:spcPts val="0"/>
              </a:spcAft>
              <a:buSzPts val="2000"/>
              <a:buChar char="•"/>
            </a:pPr>
            <a:r>
              <a:rPr lang="sv-SE" sz="2000"/>
              <a:t>Receiving the representation places the client in a new </a:t>
            </a:r>
            <a:r>
              <a:rPr b="1" lang="sv-SE" sz="2000"/>
              <a:t>state</a:t>
            </a:r>
            <a:r>
              <a:rPr lang="sv-SE" sz="2000"/>
              <a:t>. </a:t>
            </a:r>
            <a:endParaRPr sz="2000"/>
          </a:p>
          <a:p>
            <a:pPr indent="-355600" lvl="0" marL="457200" rtl="0" algn="l">
              <a:spcBef>
                <a:spcPts val="1000"/>
              </a:spcBef>
              <a:spcAft>
                <a:spcPts val="0"/>
              </a:spcAft>
              <a:buSzPts val="2000"/>
              <a:buChar char="•"/>
            </a:pPr>
            <a:r>
              <a:rPr lang="sv-SE" sz="2000"/>
              <a:t>When user selects a link in </a:t>
            </a:r>
            <a:r>
              <a:rPr lang="sv-SE" sz="2000">
                <a:latin typeface="Consolas"/>
                <a:ea typeface="Consolas"/>
                <a:cs typeface="Consolas"/>
                <a:sym typeface="Consolas"/>
              </a:rPr>
              <a:t>Boeing747.html</a:t>
            </a:r>
            <a:r>
              <a:rPr lang="sv-SE" sz="2000"/>
              <a:t>, it accesses another resource. New representation places client into another state. </a:t>
            </a:r>
            <a:endParaRPr sz="2000"/>
          </a:p>
          <a:p>
            <a:pPr indent="-355600" lvl="1" marL="914400" rtl="0" algn="l">
              <a:spcBef>
                <a:spcPts val="500"/>
              </a:spcBef>
              <a:spcAft>
                <a:spcPts val="0"/>
              </a:spcAft>
              <a:buSzPts val="2000"/>
              <a:buChar char="•"/>
            </a:pPr>
            <a:r>
              <a:rPr lang="sv-SE" sz="2000"/>
              <a:t>Client application </a:t>
            </a:r>
            <a:r>
              <a:rPr b="1" lang="sv-SE" sz="2000"/>
              <a:t>transfers</a:t>
            </a:r>
            <a:r>
              <a:rPr lang="sv-SE" sz="2000"/>
              <a:t> state with each resource access.</a:t>
            </a:r>
            <a:endParaRPr sz="2000"/>
          </a:p>
        </p:txBody>
      </p:sp>
      <p:sp>
        <p:nvSpPr>
          <p:cNvPr id="227" name="Google Shape;22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8" name="Google Shape;228;p32"/>
          <p:cNvSpPr txBox="1"/>
          <p:nvPr/>
        </p:nvSpPr>
        <p:spPr>
          <a:xfrm>
            <a:off x="140325" y="4884831"/>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pic>
        <p:nvPicPr>
          <p:cNvPr id="229" name="Google Shape;229;p32"/>
          <p:cNvPicPr preferRelativeResize="0"/>
          <p:nvPr/>
        </p:nvPicPr>
        <p:blipFill>
          <a:blip r:embed="rId3">
            <a:alphaModFix/>
          </a:blip>
          <a:stretch>
            <a:fillRect/>
          </a:stretch>
        </p:blipFill>
        <p:spPr>
          <a:xfrm>
            <a:off x="2360313" y="1190319"/>
            <a:ext cx="4192893" cy="14609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Core Idea</a:t>
            </a:r>
            <a:endParaRPr/>
          </a:p>
        </p:txBody>
      </p:sp>
      <p:sp>
        <p:nvSpPr>
          <p:cNvPr id="235" name="Google Shape;235;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REST modeled after natural workflow of the net.</a:t>
            </a:r>
            <a:endParaRPr/>
          </a:p>
          <a:p>
            <a:pPr indent="-368300" lvl="1" marL="914400" rtl="0" algn="l">
              <a:spcBef>
                <a:spcPts val="500"/>
              </a:spcBef>
              <a:spcAft>
                <a:spcPts val="0"/>
              </a:spcAft>
              <a:buSzPts val="2200"/>
              <a:buChar char="•"/>
            </a:pPr>
            <a:r>
              <a:rPr lang="sv-SE"/>
              <a:t>Design pattern for web services.</a:t>
            </a:r>
            <a:endParaRPr/>
          </a:p>
          <a:p>
            <a:pPr indent="-368300" lvl="1" marL="914400" rtl="0" algn="l">
              <a:spcBef>
                <a:spcPts val="500"/>
              </a:spcBef>
              <a:spcAft>
                <a:spcPts val="0"/>
              </a:spcAft>
              <a:buSzPts val="2200"/>
              <a:buChar char="•"/>
            </a:pPr>
            <a:r>
              <a:rPr lang="sv-SE"/>
              <a:t>A well-designed web app behaves as a network of web pages (a virtual state-machine). </a:t>
            </a:r>
            <a:endParaRPr/>
          </a:p>
          <a:p>
            <a:pPr indent="-368300" lvl="1" marL="914400" rtl="0" algn="l">
              <a:spcBef>
                <a:spcPts val="500"/>
              </a:spcBef>
              <a:spcAft>
                <a:spcPts val="0"/>
              </a:spcAft>
              <a:buSzPts val="2200"/>
              <a:buChar char="•"/>
            </a:pPr>
            <a:r>
              <a:rPr lang="sv-SE"/>
              <a:t>User progresses through application by selecting links (state transitions).</a:t>
            </a:r>
            <a:endParaRPr/>
          </a:p>
          <a:p>
            <a:pPr indent="-342900" lvl="2" marL="1371600" rtl="0" algn="l">
              <a:spcBef>
                <a:spcPts val="500"/>
              </a:spcBef>
              <a:spcAft>
                <a:spcPts val="0"/>
              </a:spcAft>
              <a:buSzPts val="1800"/>
              <a:buChar char="•"/>
            </a:pPr>
            <a:r>
              <a:rPr lang="sv-SE"/>
              <a:t>Resulting in next page (the next state) being transferred to the user and rendered.</a:t>
            </a:r>
            <a:endParaRPr/>
          </a:p>
        </p:txBody>
      </p:sp>
      <p:sp>
        <p:nvSpPr>
          <p:cNvPr id="236" name="Google Shape;23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Fundamentals</a:t>
            </a:r>
            <a:endParaRPr/>
          </a:p>
        </p:txBody>
      </p:sp>
      <p:sp>
        <p:nvSpPr>
          <p:cNvPr id="242" name="Google Shape;242;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Services offer </a:t>
            </a:r>
            <a:r>
              <a:rPr b="1" lang="sv-SE"/>
              <a:t>resources</a:t>
            </a:r>
            <a:r>
              <a:rPr lang="sv-SE"/>
              <a:t>.</a:t>
            </a:r>
            <a:endParaRPr/>
          </a:p>
          <a:p>
            <a:pPr indent="-393700" lvl="0" marL="457200" rtl="0" algn="l">
              <a:spcBef>
                <a:spcPts val="1000"/>
              </a:spcBef>
              <a:spcAft>
                <a:spcPts val="0"/>
              </a:spcAft>
              <a:buSzPts val="2600"/>
              <a:buChar char="•"/>
            </a:pPr>
            <a:r>
              <a:rPr lang="sv-SE"/>
              <a:t>All resources have a unique </a:t>
            </a:r>
            <a:r>
              <a:rPr b="1" lang="sv-SE"/>
              <a:t>URI</a:t>
            </a:r>
            <a:r>
              <a:rPr lang="sv-SE"/>
              <a:t>.</a:t>
            </a:r>
            <a:endParaRPr/>
          </a:p>
          <a:p>
            <a:pPr indent="-368300" lvl="1" marL="914400" rtl="0" algn="l">
              <a:spcBef>
                <a:spcPts val="500"/>
              </a:spcBef>
              <a:spcAft>
                <a:spcPts val="0"/>
              </a:spcAft>
              <a:buSzPts val="2200"/>
              <a:buChar char="•"/>
            </a:pPr>
            <a:r>
              <a:rPr lang="sv-SE"/>
              <a:t>URIs tell a client that there's something that can be interacted with.</a:t>
            </a:r>
            <a:endParaRPr/>
          </a:p>
          <a:p>
            <a:pPr indent="-393700" lvl="0" marL="457200" rtl="0" algn="l">
              <a:spcBef>
                <a:spcPts val="1000"/>
              </a:spcBef>
              <a:spcAft>
                <a:spcPts val="0"/>
              </a:spcAft>
              <a:buSzPts val="2600"/>
              <a:buChar char="•"/>
            </a:pPr>
            <a:r>
              <a:rPr lang="sv-SE"/>
              <a:t>HTTP </a:t>
            </a:r>
            <a:r>
              <a:rPr b="1" lang="sv-SE"/>
              <a:t>verbs</a:t>
            </a:r>
            <a:r>
              <a:rPr lang="sv-SE"/>
              <a:t> are used to retrieve or manipulate resources in a clear, universal manner.</a:t>
            </a:r>
            <a:endParaRPr/>
          </a:p>
        </p:txBody>
      </p:sp>
      <p:sp>
        <p:nvSpPr>
          <p:cNvPr id="243" name="Google Shape;243;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 name="Google Shape;96;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Implementing Features</a:t>
            </a:r>
            <a:endParaRPr/>
          </a:p>
        </p:txBody>
      </p:sp>
      <p:sp>
        <p:nvSpPr>
          <p:cNvPr id="97" name="Google Shape;97;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Features often implemented as standalone, interchangeable services.</a:t>
            </a:r>
            <a:endParaRPr/>
          </a:p>
          <a:p>
            <a:pPr indent="-393700" lvl="0" marL="457200" rtl="0" algn="l">
              <a:spcBef>
                <a:spcPts val="1000"/>
              </a:spcBef>
              <a:spcAft>
                <a:spcPts val="0"/>
              </a:spcAft>
              <a:buSzPts val="2600"/>
              <a:buChar char="•"/>
            </a:pPr>
            <a:r>
              <a:rPr lang="sv-SE"/>
              <a:t>Services generally accessed through an API.</a:t>
            </a:r>
            <a:endParaRPr/>
          </a:p>
          <a:p>
            <a:pPr indent="-368300" lvl="1" marL="914400" rtl="0" algn="l">
              <a:spcBef>
                <a:spcPts val="500"/>
              </a:spcBef>
              <a:spcAft>
                <a:spcPts val="0"/>
              </a:spcAft>
              <a:buSzPts val="2200"/>
              <a:buChar char="•"/>
            </a:pPr>
            <a:r>
              <a:rPr lang="sv-SE"/>
              <a:t>Machine-accessible interface. </a:t>
            </a:r>
            <a:endParaRPr/>
          </a:p>
          <a:p>
            <a:pPr indent="-368300" lvl="1" marL="914400" rtl="0" algn="l">
              <a:spcBef>
                <a:spcPts val="500"/>
              </a:spcBef>
              <a:spcAft>
                <a:spcPts val="0"/>
              </a:spcAft>
              <a:buSzPts val="2200"/>
              <a:buChar char="•"/>
            </a:pPr>
            <a:r>
              <a:rPr lang="sv-SE"/>
              <a:t>e.g., REST interface.</a:t>
            </a:r>
            <a:endParaRPr/>
          </a:p>
          <a:p>
            <a:pPr indent="-393700" lvl="0" marL="457200" rtl="0" algn="l">
              <a:spcBef>
                <a:spcPts val="1000"/>
              </a:spcBef>
              <a:spcAft>
                <a:spcPts val="0"/>
              </a:spcAft>
              <a:buSzPts val="2600"/>
              <a:buChar char="•"/>
            </a:pPr>
            <a:r>
              <a:rPr lang="sv-SE"/>
              <a:t>Good API design is crucial to creating a feature reusable in many clients.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Verb Guarantees</a:t>
            </a:r>
            <a:endParaRPr/>
          </a:p>
        </p:txBody>
      </p:sp>
      <p:sp>
        <p:nvSpPr>
          <p:cNvPr id="249" name="Google Shape;249;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GET, OPTIONS, TRACE, and HEAD are </a:t>
            </a:r>
            <a:r>
              <a:rPr b="1" lang="sv-SE"/>
              <a:t>safe.</a:t>
            </a:r>
            <a:r>
              <a:rPr lang="sv-SE"/>
              <a:t> </a:t>
            </a:r>
            <a:endParaRPr/>
          </a:p>
          <a:p>
            <a:pPr indent="-368300" lvl="1" marL="914400" rtl="0" algn="l">
              <a:spcBef>
                <a:spcPts val="500"/>
              </a:spcBef>
              <a:spcAft>
                <a:spcPts val="0"/>
              </a:spcAft>
              <a:buSzPts val="2200"/>
              <a:buChar char="•"/>
            </a:pPr>
            <a:r>
              <a:rPr lang="sv-SE"/>
              <a:t>Should not change the resource in any way.</a:t>
            </a:r>
            <a:endParaRPr/>
          </a:p>
          <a:p>
            <a:pPr indent="-368300" lvl="1" marL="914400" rtl="0" algn="l">
              <a:spcBef>
                <a:spcPts val="500"/>
              </a:spcBef>
              <a:spcAft>
                <a:spcPts val="0"/>
              </a:spcAft>
              <a:buSzPts val="2200"/>
              <a:buChar char="•"/>
            </a:pPr>
            <a:r>
              <a:rPr lang="sv-SE"/>
              <a:t>Be careful - no technical limitations ensuring safety.</a:t>
            </a:r>
            <a:endParaRPr/>
          </a:p>
          <a:p>
            <a:pPr indent="-393700" lvl="0" marL="457200" rtl="0" algn="l">
              <a:spcBef>
                <a:spcPts val="1000"/>
              </a:spcBef>
              <a:spcAft>
                <a:spcPts val="0"/>
              </a:spcAft>
              <a:buSzPts val="2600"/>
              <a:buChar char="•"/>
            </a:pPr>
            <a:r>
              <a:rPr lang="sv-SE"/>
              <a:t>PUT and DELETE are </a:t>
            </a:r>
            <a:r>
              <a:rPr b="1" lang="sv-SE"/>
              <a:t>idempotent</a:t>
            </a:r>
            <a:r>
              <a:rPr lang="sv-SE"/>
              <a:t>. </a:t>
            </a:r>
            <a:endParaRPr/>
          </a:p>
          <a:p>
            <a:pPr indent="-368300" lvl="1" marL="914400" rtl="0" algn="l">
              <a:spcBef>
                <a:spcPts val="500"/>
              </a:spcBef>
              <a:spcAft>
                <a:spcPts val="0"/>
              </a:spcAft>
              <a:buSzPts val="2200"/>
              <a:buChar char="•"/>
            </a:pPr>
            <a:r>
              <a:rPr lang="sv-SE"/>
              <a:t>Repeated requests have same effect as a single request.</a:t>
            </a:r>
            <a:endParaRPr/>
          </a:p>
          <a:p>
            <a:pPr indent="-368300" lvl="1" marL="914400" rtl="0" algn="l">
              <a:spcBef>
                <a:spcPts val="500"/>
              </a:spcBef>
              <a:spcAft>
                <a:spcPts val="0"/>
              </a:spcAft>
              <a:buSzPts val="2200"/>
              <a:buChar char="•"/>
            </a:pPr>
            <a:r>
              <a:rPr lang="sv-SE"/>
              <a:t>Safe operations are also idempotent.</a:t>
            </a:r>
            <a:endParaRPr/>
          </a:p>
          <a:p>
            <a:pPr indent="-368300" lvl="1" marL="914400" rtl="0" algn="l">
              <a:spcBef>
                <a:spcPts val="500"/>
              </a:spcBef>
              <a:spcAft>
                <a:spcPts val="0"/>
              </a:spcAft>
              <a:buSzPts val="2200"/>
              <a:buChar char="•"/>
            </a:pPr>
            <a:r>
              <a:rPr lang="sv-SE"/>
              <a:t>POST is </a:t>
            </a:r>
            <a:r>
              <a:rPr i="1" lang="sv-SE"/>
              <a:t>not </a:t>
            </a:r>
            <a:r>
              <a:rPr lang="sv-SE"/>
              <a:t>idempotent.</a:t>
            </a:r>
            <a:endParaRPr/>
          </a:p>
        </p:txBody>
      </p:sp>
      <p:sp>
        <p:nvSpPr>
          <p:cNvPr id="250" name="Google Shape;250;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of Web Architecture</a:t>
            </a:r>
            <a:endParaRPr/>
          </a:p>
        </p:txBody>
      </p:sp>
      <p:sp>
        <p:nvSpPr>
          <p:cNvPr id="256" name="Google Shape;256;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Firewalls</a:t>
            </a:r>
            <a:r>
              <a:rPr lang="sv-SE"/>
              <a:t> decide which HTTP messages get out, and which get in. </a:t>
            </a:r>
            <a:endParaRPr/>
          </a:p>
          <a:p>
            <a:pPr indent="-368300" lvl="1" marL="914400" rtl="0" algn="l">
              <a:spcBef>
                <a:spcPts val="500"/>
              </a:spcBef>
              <a:spcAft>
                <a:spcPts val="0"/>
              </a:spcAft>
              <a:buSzPts val="2200"/>
              <a:buChar char="•"/>
            </a:pPr>
            <a:r>
              <a:rPr lang="sv-SE"/>
              <a:t>These components enforce web </a:t>
            </a:r>
            <a:r>
              <a:rPr i="1" lang="sv-SE"/>
              <a:t>security</a:t>
            </a:r>
            <a:r>
              <a:rPr lang="sv-SE"/>
              <a:t>.</a:t>
            </a:r>
            <a:endParaRPr/>
          </a:p>
          <a:p>
            <a:pPr indent="-393700" lvl="0" marL="457200" rtl="0" algn="l">
              <a:spcBef>
                <a:spcPts val="1000"/>
              </a:spcBef>
              <a:spcAft>
                <a:spcPts val="0"/>
              </a:spcAft>
              <a:buSzPts val="2600"/>
              <a:buChar char="•"/>
            </a:pPr>
            <a:r>
              <a:rPr b="1" lang="sv-SE"/>
              <a:t>Routers</a:t>
            </a:r>
            <a:r>
              <a:rPr lang="sv-SE"/>
              <a:t> decide where to send HTTP messages.  </a:t>
            </a:r>
            <a:endParaRPr/>
          </a:p>
          <a:p>
            <a:pPr indent="-368300" lvl="1" marL="914400" rtl="0" algn="l">
              <a:spcBef>
                <a:spcPts val="500"/>
              </a:spcBef>
              <a:spcAft>
                <a:spcPts val="0"/>
              </a:spcAft>
              <a:buSzPts val="2200"/>
              <a:buChar char="•"/>
            </a:pPr>
            <a:r>
              <a:rPr lang="sv-SE"/>
              <a:t>These components manage web </a:t>
            </a:r>
            <a:r>
              <a:rPr i="1" lang="sv-SE"/>
              <a:t>scalability</a:t>
            </a:r>
            <a:r>
              <a:rPr lang="sv-SE"/>
              <a:t>.</a:t>
            </a:r>
            <a:endParaRPr/>
          </a:p>
          <a:p>
            <a:pPr indent="-393700" lvl="0" marL="457200" rtl="0" algn="l">
              <a:spcBef>
                <a:spcPts val="1000"/>
              </a:spcBef>
              <a:spcAft>
                <a:spcPts val="0"/>
              </a:spcAft>
              <a:buSzPts val="2600"/>
              <a:buChar char="•"/>
            </a:pPr>
            <a:r>
              <a:rPr b="1" lang="sv-SE"/>
              <a:t>Caches</a:t>
            </a:r>
            <a:r>
              <a:rPr lang="sv-SE"/>
              <a:t> decide if saved copy of resource used.  </a:t>
            </a:r>
            <a:endParaRPr/>
          </a:p>
          <a:p>
            <a:pPr indent="-368300" lvl="1" marL="914400" rtl="0" algn="l">
              <a:spcBef>
                <a:spcPts val="500"/>
              </a:spcBef>
              <a:spcAft>
                <a:spcPts val="0"/>
              </a:spcAft>
              <a:buSzPts val="2200"/>
              <a:buChar char="•"/>
            </a:pPr>
            <a:r>
              <a:rPr lang="sv-SE"/>
              <a:t>These components increase web </a:t>
            </a:r>
            <a:r>
              <a:rPr i="1" lang="sv-SE"/>
              <a:t>performance</a:t>
            </a:r>
            <a:r>
              <a:rPr lang="sv-SE"/>
              <a:t>.</a:t>
            </a:r>
            <a:endParaRPr/>
          </a:p>
        </p:txBody>
      </p:sp>
      <p:sp>
        <p:nvSpPr>
          <p:cNvPr id="257" name="Google Shape;257;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58" name="Google Shape;258;p36"/>
          <p:cNvSpPr txBox="1"/>
          <p:nvPr/>
        </p:nvSpPr>
        <p:spPr>
          <a:xfrm>
            <a:off x="119800" y="4864331"/>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7"/>
          <p:cNvPicPr preferRelativeResize="0"/>
          <p:nvPr/>
        </p:nvPicPr>
        <p:blipFill>
          <a:blip r:embed="rId3">
            <a:alphaModFix/>
          </a:blip>
          <a:stretch>
            <a:fillRect/>
          </a:stretch>
        </p:blipFill>
        <p:spPr>
          <a:xfrm>
            <a:off x="2971800" y="500891"/>
            <a:ext cx="6172200" cy="3421609"/>
          </a:xfrm>
          <a:prstGeom prst="rect">
            <a:avLst/>
          </a:prstGeom>
          <a:noFill/>
          <a:ln>
            <a:noFill/>
          </a:ln>
        </p:spPr>
      </p:pic>
      <p:sp>
        <p:nvSpPr>
          <p:cNvPr id="264" name="Google Shape;264;p37"/>
          <p:cNvSpPr txBox="1"/>
          <p:nvPr>
            <p:ph type="title"/>
          </p:nvPr>
        </p:nvSpPr>
        <p:spPr>
          <a:xfrm>
            <a:off x="534665" y="7061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Firewalls</a:t>
            </a:r>
            <a:endParaRPr/>
          </a:p>
        </p:txBody>
      </p:sp>
      <p:sp>
        <p:nvSpPr>
          <p:cNvPr id="265" name="Google Shape;265;p37"/>
          <p:cNvSpPr txBox="1"/>
          <p:nvPr>
            <p:ph idx="1" type="body"/>
          </p:nvPr>
        </p:nvSpPr>
        <p:spPr>
          <a:xfrm>
            <a:off x="468900" y="2341550"/>
            <a:ext cx="6503100" cy="2421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F</a:t>
            </a:r>
            <a:r>
              <a:rPr lang="sv-SE" sz="1800"/>
              <a:t>irewall decides whether HTTP message passes through.</a:t>
            </a:r>
            <a:endParaRPr sz="1800"/>
          </a:p>
          <a:p>
            <a:pPr indent="-342900" lvl="0" marL="457200" rtl="0" algn="l">
              <a:spcBef>
                <a:spcPts val="1000"/>
              </a:spcBef>
              <a:spcAft>
                <a:spcPts val="0"/>
              </a:spcAft>
              <a:buSzPts val="1800"/>
              <a:buChar char="•"/>
            </a:pPr>
            <a:r>
              <a:rPr lang="sv-SE" sz="1800"/>
              <a:t>All decisions based purely on the HTTP header. The firewall never looks in the payload. </a:t>
            </a:r>
            <a:endParaRPr sz="1800"/>
          </a:p>
          <a:p>
            <a:pPr indent="-342900" lvl="1" marL="914400" rtl="0" algn="l">
              <a:spcBef>
                <a:spcPts val="500"/>
              </a:spcBef>
              <a:spcAft>
                <a:spcPts val="0"/>
              </a:spcAft>
              <a:buSzPts val="1800"/>
              <a:buChar char="•"/>
            </a:pPr>
            <a:r>
              <a:rPr b="1" lang="sv-SE" sz="1800"/>
              <a:t>This is fundamental!  </a:t>
            </a:r>
            <a:endParaRPr b="1" sz="1800"/>
          </a:p>
          <a:p>
            <a:pPr indent="-342900" lvl="0" marL="457200" rtl="0" algn="l">
              <a:spcBef>
                <a:spcPts val="1000"/>
              </a:spcBef>
              <a:spcAft>
                <a:spcPts val="0"/>
              </a:spcAft>
              <a:buSzPts val="1800"/>
              <a:buChar char="•"/>
            </a:pPr>
            <a:r>
              <a:rPr lang="sv-SE" sz="1800"/>
              <a:t>This message is rejected.</a:t>
            </a:r>
            <a:endParaRPr sz="1800"/>
          </a:p>
          <a:p>
            <a:pPr indent="0" lvl="0" marL="0" rtl="0" algn="l">
              <a:spcBef>
                <a:spcPts val="1000"/>
              </a:spcBef>
              <a:spcAft>
                <a:spcPts val="0"/>
              </a:spcAft>
              <a:buNone/>
            </a:pPr>
            <a:r>
              <a:t/>
            </a:r>
            <a:endParaRPr sz="1800"/>
          </a:p>
        </p:txBody>
      </p:sp>
      <p:sp>
        <p:nvSpPr>
          <p:cNvPr id="266" name="Google Shape;26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67" name="Google Shape;267;p37"/>
          <p:cNvSpPr txBox="1"/>
          <p:nvPr/>
        </p:nvSpPr>
        <p:spPr>
          <a:xfrm>
            <a:off x="89000" y="4884831"/>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Privacy of Content</a:t>
            </a:r>
            <a:endParaRPr/>
          </a:p>
        </p:txBody>
      </p:sp>
      <p:sp>
        <p:nvSpPr>
          <p:cNvPr id="273" name="Google Shape;273;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Firewalls</a:t>
            </a:r>
            <a:r>
              <a:rPr lang="sv-SE"/>
              <a:t>, routers, caches</a:t>
            </a:r>
            <a:r>
              <a:rPr lang="sv-SE"/>
              <a:t> base decisions only on HTTP header.  </a:t>
            </a:r>
            <a:endParaRPr/>
          </a:p>
          <a:p>
            <a:pPr indent="-368300" lvl="1" marL="914400" rtl="0" algn="l">
              <a:spcBef>
                <a:spcPts val="500"/>
              </a:spcBef>
              <a:spcAft>
                <a:spcPts val="0"/>
              </a:spcAft>
              <a:buSzPts val="2200"/>
              <a:buChar char="•"/>
            </a:pPr>
            <a:r>
              <a:rPr b="1" lang="sv-SE"/>
              <a:t>S</a:t>
            </a:r>
            <a:r>
              <a:rPr b="1" lang="sv-SE"/>
              <a:t>hould never examine the request body.</a:t>
            </a:r>
            <a:endParaRPr b="1"/>
          </a:p>
          <a:p>
            <a:pPr indent="-393700" lvl="0" marL="457200" rtl="0" algn="l">
              <a:spcBef>
                <a:spcPts val="1000"/>
              </a:spcBef>
              <a:spcAft>
                <a:spcPts val="0"/>
              </a:spcAft>
              <a:buSzPts val="2600"/>
              <a:buChar char="•"/>
            </a:pPr>
            <a:r>
              <a:rPr lang="sv-SE"/>
              <a:t>Letter analogy: Postal service doesn’t look inside your letter (this is illegal), they just act based on addressing on the outside.</a:t>
            </a:r>
            <a:endParaRPr/>
          </a:p>
          <a:p>
            <a:pPr indent="-368300" lvl="1" marL="914400" rtl="0" algn="l">
              <a:spcBef>
                <a:spcPts val="500"/>
              </a:spcBef>
              <a:spcAft>
                <a:spcPts val="0"/>
              </a:spcAft>
              <a:buSzPts val="2200"/>
              <a:buChar char="•"/>
            </a:pPr>
            <a:r>
              <a:rPr lang="sv-SE"/>
              <a:t>The content should not matter, just the metadata.</a:t>
            </a:r>
            <a:endParaRPr/>
          </a:p>
          <a:p>
            <a:pPr indent="-368300" lvl="1" marL="914400" rtl="0" algn="l">
              <a:spcBef>
                <a:spcPts val="500"/>
              </a:spcBef>
              <a:spcAft>
                <a:spcPts val="0"/>
              </a:spcAft>
              <a:buSzPts val="2200"/>
              <a:buChar char="•"/>
            </a:pPr>
            <a:r>
              <a:rPr lang="sv-SE"/>
              <a:t>Protects privacy of data.</a:t>
            </a:r>
            <a:endParaRPr/>
          </a:p>
        </p:txBody>
      </p:sp>
      <p:sp>
        <p:nvSpPr>
          <p:cNvPr id="274" name="Google Shape;27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Parts Depot Web Store</a:t>
            </a:r>
            <a:endParaRPr/>
          </a:p>
        </p:txBody>
      </p:sp>
      <p:sp>
        <p:nvSpPr>
          <p:cNvPr id="280" name="Google Shape;280;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Parts Depot, Inc wants to deploy a web service to enable its customers to:</a:t>
            </a:r>
            <a:endParaRPr/>
          </a:p>
          <a:p>
            <a:pPr indent="-368300" lvl="1" marL="914400" rtl="0" algn="l">
              <a:spcBef>
                <a:spcPts val="500"/>
              </a:spcBef>
              <a:spcAft>
                <a:spcPts val="0"/>
              </a:spcAft>
              <a:buSzPts val="2200"/>
              <a:buChar char="•"/>
            </a:pPr>
            <a:r>
              <a:rPr lang="sv-SE"/>
              <a:t>Get a list of parts.</a:t>
            </a:r>
            <a:endParaRPr/>
          </a:p>
          <a:p>
            <a:pPr indent="-368300" lvl="1" marL="914400" rtl="0" algn="l">
              <a:spcBef>
                <a:spcPts val="500"/>
              </a:spcBef>
              <a:spcAft>
                <a:spcPts val="0"/>
              </a:spcAft>
              <a:buSzPts val="2200"/>
              <a:buChar char="•"/>
            </a:pPr>
            <a:r>
              <a:rPr lang="sv-SE"/>
              <a:t>Get detailed information about a particular part.</a:t>
            </a:r>
            <a:endParaRPr/>
          </a:p>
          <a:p>
            <a:pPr indent="-368300" lvl="1" marL="914400" rtl="0" algn="l">
              <a:spcBef>
                <a:spcPts val="500"/>
              </a:spcBef>
              <a:spcAft>
                <a:spcPts val="0"/>
              </a:spcAft>
              <a:buSzPts val="2200"/>
              <a:buChar char="•"/>
            </a:pPr>
            <a:r>
              <a:rPr lang="sv-SE"/>
              <a:t>Submit a Purchase Order (PO).</a:t>
            </a:r>
            <a:endParaRPr/>
          </a:p>
          <a:p>
            <a:pPr indent="-393700" lvl="0" marL="457200" rtl="0" algn="l">
              <a:spcBef>
                <a:spcPts val="1000"/>
              </a:spcBef>
              <a:spcAft>
                <a:spcPts val="0"/>
              </a:spcAft>
              <a:buSzPts val="2600"/>
              <a:buChar char="•"/>
            </a:pPr>
            <a:r>
              <a:rPr lang="sv-SE"/>
              <a:t>How would you architect this?</a:t>
            </a:r>
            <a:endParaRPr/>
          </a:p>
          <a:p>
            <a:pPr indent="-368300" lvl="1" marL="914400" rtl="0" algn="l">
              <a:spcBef>
                <a:spcPts val="500"/>
              </a:spcBef>
              <a:spcAft>
                <a:spcPts val="0"/>
              </a:spcAft>
              <a:buSzPts val="2200"/>
              <a:buChar char="•"/>
            </a:pPr>
            <a:r>
              <a:rPr lang="sv-SE"/>
              <a:t>Let’s discuss the RESTful way to design this.</a:t>
            </a:r>
            <a:endParaRPr/>
          </a:p>
        </p:txBody>
      </p:sp>
      <p:sp>
        <p:nvSpPr>
          <p:cNvPr id="281" name="Google Shape;281;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RESTful Way</a:t>
            </a:r>
            <a:endParaRPr/>
          </a:p>
        </p:txBody>
      </p:sp>
      <p:sp>
        <p:nvSpPr>
          <p:cNvPr id="287" name="Google Shape;28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88" name="Google Shape;288;p40"/>
          <p:cNvPicPr preferRelativeResize="0"/>
          <p:nvPr/>
        </p:nvPicPr>
        <p:blipFill>
          <a:blip r:embed="rId3">
            <a:alphaModFix/>
          </a:blip>
          <a:stretch>
            <a:fillRect/>
          </a:stretch>
        </p:blipFill>
        <p:spPr>
          <a:xfrm>
            <a:off x="1320300" y="1282400"/>
            <a:ext cx="6515102" cy="3443081"/>
          </a:xfrm>
          <a:prstGeom prst="rect">
            <a:avLst/>
          </a:prstGeom>
          <a:noFill/>
          <a:ln>
            <a:noFill/>
          </a:ln>
        </p:spPr>
      </p:pic>
      <p:sp>
        <p:nvSpPr>
          <p:cNvPr id="289" name="Google Shape;289;p40"/>
          <p:cNvSpPr txBox="1"/>
          <p:nvPr/>
        </p:nvSpPr>
        <p:spPr>
          <a:xfrm>
            <a:off x="109525" y="4874581"/>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Retrieving a List of Parts</a:t>
            </a:r>
            <a:endParaRPr/>
          </a:p>
        </p:txBody>
      </p:sp>
      <p:sp>
        <p:nvSpPr>
          <p:cNvPr id="295" name="Google Shape;29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sv-SE"/>
              <a:t>Service: Get a list of parts</a:t>
            </a:r>
            <a:endParaRPr b="1"/>
          </a:p>
          <a:p>
            <a:pPr indent="-393700" lvl="0" marL="457200" rtl="0" algn="l">
              <a:spcBef>
                <a:spcPts val="1000"/>
              </a:spcBef>
              <a:spcAft>
                <a:spcPts val="0"/>
              </a:spcAft>
              <a:buSzPts val="2600"/>
              <a:buChar char="•"/>
            </a:pPr>
            <a:r>
              <a:rPr lang="sv-SE"/>
              <a:t>W</a:t>
            </a:r>
            <a:r>
              <a:rPr lang="sv-SE"/>
              <a:t>eb service offers a URL to parts list </a:t>
            </a:r>
            <a:r>
              <a:rPr b="1" lang="sv-SE"/>
              <a:t>resource</a:t>
            </a:r>
            <a:r>
              <a:rPr lang="sv-SE"/>
              <a:t>. </a:t>
            </a:r>
            <a:endParaRPr/>
          </a:p>
          <a:p>
            <a:pPr indent="-393700" lvl="0" marL="457200" rtl="0" algn="l">
              <a:spcBef>
                <a:spcPts val="1000"/>
              </a:spcBef>
              <a:spcAft>
                <a:spcPts val="0"/>
              </a:spcAft>
              <a:buSzPts val="2600"/>
              <a:buChar char="•"/>
            </a:pPr>
            <a:r>
              <a:rPr lang="sv-SE"/>
              <a:t>Client posts GET request to URL to get parts list:</a:t>
            </a:r>
            <a:endParaRPr/>
          </a:p>
          <a:p>
            <a:pPr indent="-368300" lvl="1" marL="914400" rtl="0" algn="l">
              <a:spcBef>
                <a:spcPts val="500"/>
              </a:spcBef>
              <a:spcAft>
                <a:spcPts val="0"/>
              </a:spcAft>
              <a:buSzPts val="2200"/>
              <a:buChar char="•"/>
            </a:pPr>
            <a:r>
              <a:rPr lang="sv-SE" u="sng">
                <a:solidFill>
                  <a:schemeClr val="hlink"/>
                </a:solidFill>
                <a:hlinkClick r:id="rId3"/>
              </a:rPr>
              <a:t>http://www.parts-depot.com/parts</a:t>
            </a:r>
            <a:endParaRPr/>
          </a:p>
          <a:p>
            <a:pPr indent="-393700" lvl="0" marL="457200" rtl="0" algn="l">
              <a:spcBef>
                <a:spcPts val="1000"/>
              </a:spcBef>
              <a:spcAft>
                <a:spcPts val="0"/>
              </a:spcAft>
              <a:buSzPts val="2600"/>
              <a:buChar char="•"/>
            </a:pPr>
            <a:r>
              <a:rPr b="1" lang="sv-SE"/>
              <a:t>How</a:t>
            </a:r>
            <a:r>
              <a:rPr lang="sv-SE"/>
              <a:t> the web service generates parts list is transparent to the client. </a:t>
            </a:r>
            <a:endParaRPr/>
          </a:p>
          <a:p>
            <a:pPr indent="-368300" lvl="1" marL="914400" rtl="0" algn="l">
              <a:spcBef>
                <a:spcPts val="500"/>
              </a:spcBef>
              <a:spcAft>
                <a:spcPts val="0"/>
              </a:spcAft>
              <a:buSzPts val="2200"/>
              <a:buChar char="•"/>
            </a:pPr>
            <a:r>
              <a:rPr b="1" lang="sv-SE"/>
              <a:t>E</a:t>
            </a:r>
            <a:r>
              <a:rPr b="1" lang="sv-SE"/>
              <a:t>nforces loose coupling.</a:t>
            </a:r>
            <a:endParaRPr b="1"/>
          </a:p>
          <a:p>
            <a:pPr indent="0" lvl="0" marL="0" rtl="0" algn="l">
              <a:spcBef>
                <a:spcPts val="1000"/>
              </a:spcBef>
              <a:spcAft>
                <a:spcPts val="0"/>
              </a:spcAft>
              <a:buNone/>
            </a:pPr>
            <a:r>
              <a:t/>
            </a:r>
            <a:endParaRPr/>
          </a:p>
        </p:txBody>
      </p:sp>
      <p:sp>
        <p:nvSpPr>
          <p:cNvPr id="296" name="Google Shape;29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97" name="Google Shape;297;p41"/>
          <p:cNvSpPr txBox="1"/>
          <p:nvPr/>
        </p:nvSpPr>
        <p:spPr>
          <a:xfrm>
            <a:off x="109500" y="485405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nvSpPr>
        <p:spPr>
          <a:xfrm>
            <a:off x="943700" y="1615669"/>
            <a:ext cx="76131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4800">
                <a:solidFill>
                  <a:schemeClr val="dk1"/>
                </a:solidFill>
              </a:rPr>
              <a:t>REST Fundamentals:</a:t>
            </a:r>
            <a:endParaRPr b="1" sz="4800">
              <a:solidFill>
                <a:schemeClr val="dk1"/>
              </a:solidFill>
            </a:endParaRPr>
          </a:p>
          <a:p>
            <a:pPr indent="-419100" lvl="0" marL="457200" rtl="0" algn="l">
              <a:spcBef>
                <a:spcPts val="0"/>
              </a:spcBef>
              <a:spcAft>
                <a:spcPts val="0"/>
              </a:spcAft>
              <a:buClr>
                <a:schemeClr val="dk1"/>
              </a:buClr>
              <a:buSzPts val="3000"/>
              <a:buAutoNum type="arabicPeriod"/>
            </a:pPr>
            <a:r>
              <a:rPr b="1" lang="sv-SE" sz="3000">
                <a:solidFill>
                  <a:schemeClr val="dk1"/>
                </a:solidFill>
              </a:rPr>
              <a:t>Create a resource for every service.</a:t>
            </a:r>
            <a:endParaRPr b="1" sz="3000">
              <a:solidFill>
                <a:schemeClr val="dk1"/>
              </a:solidFill>
            </a:endParaRPr>
          </a:p>
          <a:p>
            <a:pPr indent="-419100" lvl="0" marL="457200" rtl="0" algn="l">
              <a:spcBef>
                <a:spcPts val="0"/>
              </a:spcBef>
              <a:spcAft>
                <a:spcPts val="0"/>
              </a:spcAft>
              <a:buClr>
                <a:schemeClr val="dk1"/>
              </a:buClr>
              <a:buSzPts val="3000"/>
              <a:buAutoNum type="arabicPeriod"/>
            </a:pPr>
            <a:r>
              <a:rPr b="1" lang="sv-SE" sz="3000">
                <a:solidFill>
                  <a:schemeClr val="dk1"/>
                </a:solidFill>
              </a:rPr>
              <a:t>Identify each resource using a URI.</a:t>
            </a:r>
            <a:endParaRPr b="1" sz="3000">
              <a:solidFill>
                <a:schemeClr val="dk1"/>
              </a:solidFill>
            </a:endParaRPr>
          </a:p>
        </p:txBody>
      </p:sp>
      <p:sp>
        <p:nvSpPr>
          <p:cNvPr id="303" name="Google Shape;30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Returned: Parts List</a:t>
            </a:r>
            <a:endParaRPr/>
          </a:p>
        </p:txBody>
      </p:sp>
      <p:sp>
        <p:nvSpPr>
          <p:cNvPr id="309" name="Google Shape;30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&lt;?xml version="1.0"?&gt;</a:t>
            </a:r>
            <a:br>
              <a:rPr lang="sv-SE" sz="1800"/>
            </a:br>
            <a:r>
              <a:rPr lang="sv-SE" sz="1800"/>
              <a:t>&lt;</a:t>
            </a:r>
            <a:r>
              <a:rPr b="1" lang="sv-SE" sz="1800"/>
              <a:t>Parts</a:t>
            </a:r>
            <a:r>
              <a:rPr lang="sv-SE" sz="1800"/>
              <a:t>&gt;</a:t>
            </a:r>
            <a:br>
              <a:rPr lang="sv-SE" sz="1800"/>
            </a:br>
            <a:r>
              <a:rPr lang="sv-SE" sz="1800"/>
              <a:t>      &lt;Part id="00345" </a:t>
            </a:r>
            <a:r>
              <a:rPr b="1" lang="sv-SE" sz="1800"/>
              <a:t>href="http://www.parts-depot.com/parts/00345"/</a:t>
            </a:r>
            <a:r>
              <a:rPr lang="sv-SE" sz="1800"/>
              <a:t>&gt;</a:t>
            </a:r>
            <a:br>
              <a:rPr lang="sv-SE" sz="1800"/>
            </a:br>
            <a:r>
              <a:rPr lang="sv-SE" sz="1800"/>
              <a:t>      &lt;Part id="00346" </a:t>
            </a:r>
            <a:r>
              <a:rPr b="1" lang="sv-SE" sz="1800"/>
              <a:t>href="http://www.parts-depot.com/parts/00346"/</a:t>
            </a:r>
            <a:r>
              <a:rPr lang="sv-SE" sz="1800"/>
              <a:t>&gt;</a:t>
            </a:r>
            <a:br>
              <a:rPr lang="sv-SE" sz="1800"/>
            </a:br>
            <a:r>
              <a:rPr lang="sv-SE" sz="1800"/>
              <a:t>      &lt;Part id="00347" </a:t>
            </a:r>
            <a:r>
              <a:rPr b="1" lang="sv-SE" sz="1800"/>
              <a:t>href="http://www.parts-depot.com/parts/00347"/</a:t>
            </a:r>
            <a:r>
              <a:rPr lang="sv-SE" sz="1800"/>
              <a:t>&gt;</a:t>
            </a:r>
            <a:br>
              <a:rPr lang="sv-SE" sz="1800"/>
            </a:br>
            <a:r>
              <a:rPr lang="sv-SE" sz="1800"/>
              <a:t>      &lt;Part id="00348" </a:t>
            </a:r>
            <a:r>
              <a:rPr b="1" lang="sv-SE" sz="1800"/>
              <a:t>href="http://www.parts-depot.com/parts/00348"</a:t>
            </a:r>
            <a:r>
              <a:rPr lang="sv-SE" sz="1800"/>
              <a:t>/&gt;</a:t>
            </a:r>
            <a:br>
              <a:rPr lang="sv-SE" sz="1800"/>
            </a:br>
            <a:r>
              <a:rPr lang="sv-SE" sz="1800"/>
              <a:t>&lt;</a:t>
            </a:r>
            <a:r>
              <a:rPr b="1" lang="sv-SE" sz="1800"/>
              <a:t>/Parts</a:t>
            </a:r>
            <a:r>
              <a:rPr lang="sv-SE" sz="1800"/>
              <a:t>&gt;</a:t>
            </a:r>
            <a:endParaRPr sz="1800"/>
          </a:p>
          <a:p>
            <a:pPr indent="-393700" lvl="0" marL="457200" rtl="0" algn="l">
              <a:spcBef>
                <a:spcPts val="1000"/>
              </a:spcBef>
              <a:spcAft>
                <a:spcPts val="0"/>
              </a:spcAft>
              <a:buSzPts val="2600"/>
              <a:buChar char="•"/>
            </a:pPr>
            <a:r>
              <a:rPr lang="sv-SE"/>
              <a:t>C</a:t>
            </a:r>
            <a:r>
              <a:rPr lang="sv-SE"/>
              <a:t>ontains links to detailed information about parts.</a:t>
            </a:r>
            <a:endParaRPr/>
          </a:p>
          <a:p>
            <a:pPr indent="-393700" lvl="0" marL="457200" rtl="0" algn="l">
              <a:spcBef>
                <a:spcPts val="1000"/>
              </a:spcBef>
              <a:spcAft>
                <a:spcPts val="0"/>
              </a:spcAft>
              <a:buSzPts val="2600"/>
              <a:buChar char="•"/>
            </a:pPr>
            <a:r>
              <a:rPr lang="sv-SE"/>
              <a:t>Client can get information about a specific part by accessing endpoint identified in a response.</a:t>
            </a:r>
            <a:endParaRPr/>
          </a:p>
        </p:txBody>
      </p:sp>
      <p:sp>
        <p:nvSpPr>
          <p:cNvPr id="310" name="Google Shape;31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11" name="Google Shape;311;p43"/>
          <p:cNvSpPr txBox="1"/>
          <p:nvPr/>
        </p:nvSpPr>
        <p:spPr>
          <a:xfrm>
            <a:off x="99250" y="488485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nvSpPr>
        <p:spPr>
          <a:xfrm>
            <a:off x="943700" y="1198856"/>
            <a:ext cx="76131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4800">
                <a:solidFill>
                  <a:schemeClr val="dk1"/>
                </a:solidFill>
              </a:rPr>
              <a:t>REST Fundamental:</a:t>
            </a:r>
            <a:endParaRPr b="1" sz="4800">
              <a:solidFill>
                <a:schemeClr val="dk1"/>
              </a:solidFill>
            </a:endParaRPr>
          </a:p>
          <a:p>
            <a:pPr indent="0" lvl="0" marL="0" rtl="0" algn="l">
              <a:spcBef>
                <a:spcPts val="0"/>
              </a:spcBef>
              <a:spcAft>
                <a:spcPts val="0"/>
              </a:spcAft>
              <a:buNone/>
            </a:pPr>
            <a:r>
              <a:rPr b="1" lang="sv-SE" sz="3000">
                <a:solidFill>
                  <a:schemeClr val="dk1"/>
                </a:solidFill>
              </a:rPr>
              <a:t>D</a:t>
            </a:r>
            <a:r>
              <a:rPr b="1" lang="sv-SE" sz="3000">
                <a:solidFill>
                  <a:schemeClr val="dk1"/>
                </a:solidFill>
              </a:rPr>
              <a:t>ata that a service returns should link to other data. </a:t>
            </a:r>
            <a:endParaRPr b="1" sz="3000">
              <a:solidFill>
                <a:schemeClr val="dk1"/>
              </a:solidFill>
            </a:endParaRPr>
          </a:p>
          <a:p>
            <a:pPr indent="-419100" lvl="0" marL="457200" rtl="0" algn="l">
              <a:spcBef>
                <a:spcPts val="0"/>
              </a:spcBef>
              <a:spcAft>
                <a:spcPts val="0"/>
              </a:spcAft>
              <a:buClr>
                <a:schemeClr val="dk1"/>
              </a:buClr>
              <a:buSzPts val="3000"/>
              <a:buChar char="●"/>
            </a:pPr>
            <a:r>
              <a:rPr b="1" lang="sv-SE" sz="3000">
                <a:solidFill>
                  <a:schemeClr val="dk1"/>
                </a:solidFill>
              </a:rPr>
              <a:t>Design data as network of information</a:t>
            </a:r>
            <a:endParaRPr b="1" sz="3000">
              <a:solidFill>
                <a:schemeClr val="dk1"/>
              </a:solidFill>
            </a:endParaRPr>
          </a:p>
          <a:p>
            <a:pPr indent="-419100" lvl="0" marL="457200" rtl="0" algn="l">
              <a:spcBef>
                <a:spcPts val="0"/>
              </a:spcBef>
              <a:spcAft>
                <a:spcPts val="0"/>
              </a:spcAft>
              <a:buClr>
                <a:schemeClr val="dk1"/>
              </a:buClr>
              <a:buSzPts val="3000"/>
              <a:buChar char="●"/>
            </a:pPr>
            <a:r>
              <a:rPr b="1" lang="sv-SE" sz="3000">
                <a:solidFill>
                  <a:schemeClr val="dk1"/>
                </a:solidFill>
              </a:rPr>
              <a:t>Contrast with OO design, which says to encapsulate information.</a:t>
            </a:r>
            <a:endParaRPr b="1" sz="3000">
              <a:solidFill>
                <a:schemeClr val="dk1"/>
              </a:solidFill>
            </a:endParaRPr>
          </a:p>
        </p:txBody>
      </p:sp>
      <p:sp>
        <p:nvSpPr>
          <p:cNvPr id="317" name="Google Shape;31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a:t>
            </a:r>
            <a:endParaRPr/>
          </a:p>
        </p:txBody>
      </p:sp>
      <p:sp>
        <p:nvSpPr>
          <p:cNvPr id="103" name="Google Shape;103;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REST is a HTTP-based API format</a:t>
            </a:r>
            <a:r>
              <a:rPr lang="sv-SE"/>
              <a:t>.</a:t>
            </a:r>
            <a:endParaRPr/>
          </a:p>
          <a:p>
            <a:pPr indent="-368300" lvl="1" marL="914400" rtl="0" algn="l">
              <a:spcBef>
                <a:spcPts val="500"/>
              </a:spcBef>
              <a:spcAft>
                <a:spcPts val="0"/>
              </a:spcAft>
              <a:buSzPts val="2200"/>
              <a:buChar char="•"/>
            </a:pPr>
            <a:r>
              <a:rPr lang="sv-SE"/>
              <a:t>Services provide resources (through URLs) designed to be consumed by programs rather than by people.</a:t>
            </a:r>
            <a:endParaRPr/>
          </a:p>
          <a:p>
            <a:pPr indent="-368300" lvl="1" marL="914400" rtl="0" algn="l">
              <a:spcBef>
                <a:spcPts val="500"/>
              </a:spcBef>
              <a:spcAft>
                <a:spcPts val="0"/>
              </a:spcAft>
              <a:buSzPts val="2200"/>
              <a:buChar char="•"/>
            </a:pPr>
            <a:r>
              <a:rPr lang="sv-SE"/>
              <a:t>Design Principles:</a:t>
            </a:r>
            <a:endParaRPr/>
          </a:p>
          <a:p>
            <a:pPr indent="-342900" lvl="2" marL="1371600" rtl="0" algn="l">
              <a:spcBef>
                <a:spcPts val="500"/>
              </a:spcBef>
              <a:spcAft>
                <a:spcPts val="0"/>
              </a:spcAft>
              <a:buSzPts val="1800"/>
              <a:buChar char="•"/>
            </a:pPr>
            <a:r>
              <a:rPr lang="sv-SE"/>
              <a:t>Stateless</a:t>
            </a:r>
            <a:endParaRPr/>
          </a:p>
          <a:p>
            <a:pPr indent="-342900" lvl="2" marL="1371600" rtl="0" algn="l">
              <a:spcBef>
                <a:spcPts val="500"/>
              </a:spcBef>
              <a:spcAft>
                <a:spcPts val="0"/>
              </a:spcAft>
              <a:buSzPts val="1800"/>
              <a:buChar char="•"/>
            </a:pPr>
            <a:r>
              <a:rPr lang="sv-SE"/>
              <a:t>Resource-Based </a:t>
            </a:r>
            <a:endParaRPr/>
          </a:p>
          <a:p>
            <a:pPr indent="-342900" lvl="2" marL="1371600" rtl="0" algn="l">
              <a:spcBef>
                <a:spcPts val="500"/>
              </a:spcBef>
              <a:spcAft>
                <a:spcPts val="0"/>
              </a:spcAft>
              <a:buSzPts val="1800"/>
              <a:buChar char="•"/>
            </a:pPr>
            <a:r>
              <a:rPr lang="sv-SE"/>
              <a:t>Uniform Interface </a:t>
            </a:r>
            <a:endParaRPr/>
          </a:p>
          <a:p>
            <a:pPr indent="-342900" lvl="2" marL="1371600" rtl="0" algn="l">
              <a:spcBef>
                <a:spcPts val="500"/>
              </a:spcBef>
              <a:spcAft>
                <a:spcPts val="0"/>
              </a:spcAft>
              <a:buSzPts val="1800"/>
              <a:buChar char="•"/>
            </a:pPr>
            <a:r>
              <a:rPr lang="sv-SE"/>
              <a:t>Links describe relationships</a:t>
            </a:r>
            <a:endParaRPr/>
          </a:p>
          <a:p>
            <a:pPr indent="-342900" lvl="2" marL="1371600" rtl="0" algn="l">
              <a:spcBef>
                <a:spcPts val="500"/>
              </a:spcBef>
              <a:spcAft>
                <a:spcPts val="0"/>
              </a:spcAft>
              <a:buSzPts val="1800"/>
              <a:buChar char="•"/>
            </a:pPr>
            <a:r>
              <a:rPr lang="sv-SE"/>
              <a:t>Cacheable and monitorable using standard internet tools</a:t>
            </a:r>
            <a:endParaRPr/>
          </a:p>
        </p:txBody>
      </p:sp>
      <p:sp>
        <p:nvSpPr>
          <p:cNvPr id="104" name="Google Shape;104;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Retrieving Details on a Part</a:t>
            </a:r>
            <a:endParaRPr/>
          </a:p>
        </p:txBody>
      </p:sp>
      <p:sp>
        <p:nvSpPr>
          <p:cNvPr id="323" name="Google Shape;323;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Service: Get detailed information about a particular part</a:t>
            </a:r>
            <a:endParaRPr b="1"/>
          </a:p>
          <a:p>
            <a:pPr indent="-393700" lvl="0" marL="457200" rtl="0" algn="l">
              <a:spcBef>
                <a:spcPts val="1000"/>
              </a:spcBef>
              <a:spcAft>
                <a:spcPts val="0"/>
              </a:spcAft>
              <a:buSzPts val="2600"/>
              <a:buChar char="•"/>
            </a:pPr>
            <a:r>
              <a:rPr lang="sv-SE"/>
              <a:t>W</a:t>
            </a:r>
            <a:r>
              <a:rPr lang="sv-SE"/>
              <a:t>eb service makes available a URL to each part resource.</a:t>
            </a:r>
            <a:endParaRPr/>
          </a:p>
          <a:p>
            <a:pPr indent="-393700" lvl="0" marL="457200" rtl="0" algn="l">
              <a:spcBef>
                <a:spcPts val="1000"/>
              </a:spcBef>
              <a:spcAft>
                <a:spcPts val="0"/>
              </a:spcAft>
              <a:buSzPts val="2600"/>
              <a:buChar char="•"/>
            </a:pPr>
            <a:r>
              <a:rPr lang="sv-SE"/>
              <a:t>A client can request information on a specific part by posting GET request to </a:t>
            </a:r>
            <a:r>
              <a:rPr lang="sv-SE" u="sng">
                <a:solidFill>
                  <a:schemeClr val="hlink"/>
                </a:solidFill>
                <a:hlinkClick r:id="rId3"/>
              </a:rPr>
              <a:t>http://www.parts-depot.com/parts/00345</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24" name="Google Shape;324;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5" name="Google Shape;325;p45"/>
          <p:cNvSpPr txBox="1"/>
          <p:nvPr/>
        </p:nvSpPr>
        <p:spPr>
          <a:xfrm>
            <a:off x="99250" y="4874581"/>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Returned: Part 00345</a:t>
            </a:r>
            <a:endParaRPr/>
          </a:p>
        </p:txBody>
      </p:sp>
      <p:sp>
        <p:nvSpPr>
          <p:cNvPr id="331" name="Google Shape;331;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sz="1500"/>
              <a:t>&lt;?xml version="1.0"?&gt;  &lt;</a:t>
            </a:r>
            <a:r>
              <a:rPr b="1" lang="sv-SE" sz="1500"/>
              <a:t>Part</a:t>
            </a:r>
            <a:r>
              <a:rPr lang="sv-SE" sz="1500"/>
              <a:t>&gt;</a:t>
            </a:r>
            <a:endParaRPr sz="1500"/>
          </a:p>
          <a:p>
            <a:pPr indent="0" lvl="0" marL="0" rtl="0" algn="l">
              <a:spcBef>
                <a:spcPts val="1000"/>
              </a:spcBef>
              <a:spcAft>
                <a:spcPts val="0"/>
              </a:spcAft>
              <a:buClr>
                <a:schemeClr val="dk1"/>
              </a:buClr>
              <a:buSzPts val="1100"/>
              <a:buFont typeface="Arial"/>
              <a:buNone/>
            </a:pPr>
            <a:r>
              <a:rPr lang="sv-SE" sz="1500"/>
              <a:t>      &lt;Part-ID&gt;00345&lt;/Part-ID&gt;       &lt;Name&gt;Widget-A&lt;/Name&gt;</a:t>
            </a:r>
            <a:endParaRPr sz="1500"/>
          </a:p>
          <a:p>
            <a:pPr indent="0" lvl="0" marL="0" rtl="0" algn="l">
              <a:spcBef>
                <a:spcPts val="1000"/>
              </a:spcBef>
              <a:spcAft>
                <a:spcPts val="0"/>
              </a:spcAft>
              <a:buClr>
                <a:schemeClr val="dk1"/>
              </a:buClr>
              <a:buSzPts val="1100"/>
              <a:buFont typeface="Arial"/>
              <a:buNone/>
            </a:pPr>
            <a:r>
              <a:rPr lang="sv-SE" sz="1500"/>
              <a:t>      &lt;Description&gt;This part is used within the frap assembly&lt;/Description&gt;</a:t>
            </a:r>
            <a:endParaRPr sz="1500"/>
          </a:p>
          <a:p>
            <a:pPr indent="0" lvl="0" marL="0" rtl="0" algn="l">
              <a:spcBef>
                <a:spcPts val="1000"/>
              </a:spcBef>
              <a:spcAft>
                <a:spcPts val="0"/>
              </a:spcAft>
              <a:buClr>
                <a:schemeClr val="dk1"/>
              </a:buClr>
              <a:buSzPts val="1100"/>
              <a:buFont typeface="Arial"/>
              <a:buNone/>
            </a:pPr>
            <a:r>
              <a:rPr lang="sv-SE" sz="1500"/>
              <a:t>      &lt;Specification href="http://www.parts-depot.com/parts/00345/specification"/&gt;</a:t>
            </a:r>
            <a:endParaRPr sz="1500"/>
          </a:p>
          <a:p>
            <a:pPr indent="0" lvl="0" marL="0" rtl="0" algn="l">
              <a:spcBef>
                <a:spcPts val="1000"/>
              </a:spcBef>
              <a:spcAft>
                <a:spcPts val="0"/>
              </a:spcAft>
              <a:buClr>
                <a:schemeClr val="dk1"/>
              </a:buClr>
              <a:buSzPts val="1100"/>
              <a:buFont typeface="Arial"/>
              <a:buNone/>
            </a:pPr>
            <a:r>
              <a:rPr lang="sv-SE" sz="1500"/>
              <a:t>      &lt;UnitCost currency="USD"&gt;0.10&lt;/UnitCost&gt;</a:t>
            </a:r>
            <a:endParaRPr sz="1500"/>
          </a:p>
          <a:p>
            <a:pPr indent="0" lvl="0" marL="0" rtl="0" algn="l">
              <a:spcBef>
                <a:spcPts val="1000"/>
              </a:spcBef>
              <a:spcAft>
                <a:spcPts val="0"/>
              </a:spcAft>
              <a:buClr>
                <a:schemeClr val="dk1"/>
              </a:buClr>
              <a:buSzPts val="1100"/>
              <a:buFont typeface="Arial"/>
              <a:buNone/>
            </a:pPr>
            <a:r>
              <a:rPr lang="sv-SE" sz="1500"/>
              <a:t>      &lt;Quantity&gt;10&lt;/Quantity&gt;</a:t>
            </a:r>
            <a:endParaRPr sz="1500"/>
          </a:p>
          <a:p>
            <a:pPr indent="0" lvl="0" marL="0" rtl="0" algn="l">
              <a:spcBef>
                <a:spcPts val="1000"/>
              </a:spcBef>
              <a:spcAft>
                <a:spcPts val="0"/>
              </a:spcAft>
              <a:buClr>
                <a:schemeClr val="dk1"/>
              </a:buClr>
              <a:buSzPts val="1100"/>
              <a:buFont typeface="Arial"/>
              <a:buNone/>
            </a:pPr>
            <a:r>
              <a:rPr lang="sv-SE" sz="1500"/>
              <a:t>&lt;/</a:t>
            </a:r>
            <a:r>
              <a:rPr b="1" lang="sv-SE" sz="1500"/>
              <a:t>Part</a:t>
            </a:r>
            <a:r>
              <a:rPr lang="sv-SE" sz="1500"/>
              <a:t>&gt;</a:t>
            </a:r>
            <a:endParaRPr sz="1500"/>
          </a:p>
          <a:p>
            <a:pPr indent="-374650" lvl="0" marL="457200" rtl="0" algn="l">
              <a:spcBef>
                <a:spcPts val="1000"/>
              </a:spcBef>
              <a:spcAft>
                <a:spcPts val="0"/>
              </a:spcAft>
              <a:buSzPts val="2300"/>
              <a:buChar char="•"/>
            </a:pPr>
            <a:r>
              <a:rPr lang="sv-SE" sz="2300"/>
              <a:t>D</a:t>
            </a:r>
            <a:r>
              <a:rPr lang="sv-SE" sz="2300"/>
              <a:t>ata is linked to still more data. Part specification may be found by traversing the link. </a:t>
            </a:r>
            <a:endParaRPr sz="2300"/>
          </a:p>
          <a:p>
            <a:pPr indent="-374650" lvl="0" marL="457200" rtl="0" algn="l">
              <a:spcBef>
                <a:spcPts val="1000"/>
              </a:spcBef>
              <a:spcAft>
                <a:spcPts val="0"/>
              </a:spcAft>
              <a:buSzPts val="2300"/>
              <a:buChar char="•"/>
            </a:pPr>
            <a:r>
              <a:rPr lang="sv-SE" sz="2300"/>
              <a:t>Response allows client to get more detailed information.</a:t>
            </a:r>
            <a:endParaRPr sz="2300"/>
          </a:p>
        </p:txBody>
      </p:sp>
      <p:sp>
        <p:nvSpPr>
          <p:cNvPr id="332" name="Google Shape;33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9" name="Google Shape;339;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6" name="Google Shape;346;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Designing Services with REST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Designing Services With REST</a:t>
            </a:r>
            <a:endParaRPr/>
          </a:p>
        </p:txBody>
      </p:sp>
      <p:sp>
        <p:nvSpPr>
          <p:cNvPr id="352" name="Google Shape;352;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Client requests should be </a:t>
            </a:r>
            <a:r>
              <a:rPr b="1" lang="sv-SE"/>
              <a:t>idempotent</a:t>
            </a:r>
            <a:r>
              <a:rPr lang="sv-SE"/>
              <a:t> – multiple requests should lead to the “same” response.</a:t>
            </a:r>
            <a:endParaRPr/>
          </a:p>
          <a:p>
            <a:pPr indent="-368300" lvl="1" marL="914400" rtl="0" algn="l">
              <a:spcBef>
                <a:spcPts val="500"/>
              </a:spcBef>
              <a:spcAft>
                <a:spcPts val="0"/>
              </a:spcAft>
              <a:buSzPts val="2200"/>
              <a:buChar char="•"/>
            </a:pPr>
            <a:r>
              <a:rPr lang="sv-SE"/>
              <a:t>Should be able to retry if transmission fails.</a:t>
            </a:r>
            <a:endParaRPr/>
          </a:p>
          <a:p>
            <a:pPr indent="-393700" lvl="0" marL="457200" rtl="0" algn="l">
              <a:spcBef>
                <a:spcPts val="1000"/>
              </a:spcBef>
              <a:spcAft>
                <a:spcPts val="0"/>
              </a:spcAft>
              <a:buSzPts val="2600"/>
              <a:buChar char="•"/>
            </a:pPr>
            <a:r>
              <a:rPr lang="sv-SE"/>
              <a:t>“Idempotent” refers meaning of information and not necessarily the content.</a:t>
            </a:r>
            <a:endParaRPr/>
          </a:p>
          <a:p>
            <a:pPr indent="-368300" lvl="1" marL="914400" rtl="0" algn="l">
              <a:spcBef>
                <a:spcPts val="500"/>
              </a:spcBef>
              <a:spcAft>
                <a:spcPts val="0"/>
              </a:spcAft>
              <a:buSzPts val="2200"/>
              <a:buChar char="•"/>
            </a:pPr>
            <a:r>
              <a:rPr lang="sv-SE"/>
              <a:t>Ex. Endpoint that returns the current time.</a:t>
            </a:r>
            <a:endParaRPr/>
          </a:p>
        </p:txBody>
      </p:sp>
      <p:sp>
        <p:nvSpPr>
          <p:cNvPr id="353" name="Google Shape;353;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PUT and POST</a:t>
            </a:r>
            <a:endParaRPr/>
          </a:p>
        </p:txBody>
      </p:sp>
      <p:sp>
        <p:nvSpPr>
          <p:cNvPr id="359" name="Google Shape;359;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PUT is idempotent, POST is </a:t>
            </a:r>
            <a:r>
              <a:rPr b="1" lang="sv-SE"/>
              <a:t>not</a:t>
            </a:r>
            <a:r>
              <a:rPr lang="sv-SE"/>
              <a:t>.</a:t>
            </a:r>
            <a:endParaRPr/>
          </a:p>
          <a:p>
            <a:pPr indent="-368300" lvl="1" marL="914400" rtl="0" algn="l">
              <a:spcBef>
                <a:spcPts val="500"/>
              </a:spcBef>
              <a:spcAft>
                <a:spcPts val="0"/>
              </a:spcAft>
              <a:buSzPts val="2200"/>
              <a:buChar char="•"/>
            </a:pPr>
            <a:r>
              <a:rPr lang="sv-SE"/>
              <a:t>Multiple POSTs may create multiple sub-resources.</a:t>
            </a:r>
            <a:endParaRPr/>
          </a:p>
          <a:p>
            <a:pPr indent="-393700" lvl="0" marL="457200" rtl="0" algn="l">
              <a:spcBef>
                <a:spcPts val="1000"/>
              </a:spcBef>
              <a:spcAft>
                <a:spcPts val="0"/>
              </a:spcAft>
              <a:buSzPts val="2600"/>
              <a:buChar char="•"/>
            </a:pPr>
            <a:r>
              <a:rPr lang="sv-SE"/>
              <a:t>PUT requires a full resource ID path.</a:t>
            </a:r>
            <a:endParaRPr/>
          </a:p>
          <a:p>
            <a:pPr indent="-368300" lvl="1" marL="914400" rtl="0" algn="l">
              <a:spcBef>
                <a:spcPts val="500"/>
              </a:spcBef>
              <a:spcAft>
                <a:spcPts val="0"/>
              </a:spcAft>
              <a:buSzPts val="2200"/>
              <a:buChar char="•"/>
            </a:pPr>
            <a:r>
              <a:rPr lang="sv-SE"/>
              <a:t>Client creates resource.</a:t>
            </a:r>
            <a:endParaRPr/>
          </a:p>
          <a:p>
            <a:pPr indent="-393700" lvl="0" marL="457200" rtl="0" algn="l">
              <a:spcBef>
                <a:spcPts val="1000"/>
              </a:spcBef>
              <a:spcAft>
                <a:spcPts val="0"/>
              </a:spcAft>
              <a:buSzPts val="2600"/>
              <a:buChar char="•"/>
            </a:pPr>
            <a:r>
              <a:rPr lang="sv-SE"/>
              <a:t>POST does not require full resource ID path.</a:t>
            </a:r>
            <a:endParaRPr/>
          </a:p>
          <a:p>
            <a:pPr indent="-368300" lvl="1" marL="914400" rtl="0" algn="l">
              <a:spcBef>
                <a:spcPts val="500"/>
              </a:spcBef>
              <a:spcAft>
                <a:spcPts val="0"/>
              </a:spcAft>
              <a:buSzPts val="2200"/>
              <a:buChar char="•"/>
            </a:pPr>
            <a:r>
              <a:rPr lang="sv-SE"/>
              <a:t>Server notifies client of resource location.</a:t>
            </a:r>
            <a:endParaRPr/>
          </a:p>
          <a:p>
            <a:pPr indent="-368300" lvl="1" marL="914400" rtl="0" algn="l">
              <a:spcBef>
                <a:spcPts val="500"/>
              </a:spcBef>
              <a:spcAft>
                <a:spcPts val="0"/>
              </a:spcAft>
              <a:buSzPts val="2200"/>
              <a:buChar char="•"/>
            </a:pPr>
            <a:r>
              <a:rPr lang="sv-SE"/>
              <a:t>Post can still be used for resource updates.</a:t>
            </a:r>
            <a:endParaRPr/>
          </a:p>
          <a:p>
            <a:pPr indent="0" lvl="0" marL="0" rtl="0" algn="l">
              <a:spcBef>
                <a:spcPts val="1000"/>
              </a:spcBef>
              <a:spcAft>
                <a:spcPts val="0"/>
              </a:spcAft>
              <a:buNone/>
            </a:pPr>
            <a:r>
              <a:t/>
            </a:r>
            <a:endParaRPr/>
          </a:p>
        </p:txBody>
      </p:sp>
      <p:sp>
        <p:nvSpPr>
          <p:cNvPr id="360" name="Google Shape;3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PUT and POST</a:t>
            </a:r>
            <a:endParaRPr/>
          </a:p>
        </p:txBody>
      </p:sp>
      <p:sp>
        <p:nvSpPr>
          <p:cNvPr id="366" name="Google Shape;366;p51"/>
          <p:cNvSpPr txBox="1"/>
          <p:nvPr>
            <p:ph idx="1" type="body"/>
          </p:nvPr>
        </p:nvSpPr>
        <p:spPr>
          <a:xfrm>
            <a:off x="468900" y="1170775"/>
            <a:ext cx="8217900" cy="3591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PUT </a:t>
            </a:r>
            <a:r>
              <a:rPr lang="sv-SE" u="sng">
                <a:solidFill>
                  <a:schemeClr val="hlink"/>
                </a:solidFill>
                <a:hlinkClick r:id="rId3"/>
              </a:rPr>
              <a:t>http://MyService/Persons/</a:t>
            </a:r>
            <a:endParaRPr/>
          </a:p>
          <a:p>
            <a:pPr indent="-368300" lvl="1" marL="914400" rtl="0" algn="l">
              <a:spcBef>
                <a:spcPts val="500"/>
              </a:spcBef>
              <a:spcAft>
                <a:spcPts val="0"/>
              </a:spcAft>
              <a:buSzPts val="2200"/>
              <a:buChar char="•"/>
            </a:pPr>
            <a:r>
              <a:rPr lang="sv-SE"/>
              <a:t>Won't work. PUT requires a complete URI.</a:t>
            </a:r>
            <a:endParaRPr/>
          </a:p>
          <a:p>
            <a:pPr indent="-393700" lvl="0" marL="457200" rtl="0" algn="l">
              <a:spcBef>
                <a:spcPts val="1000"/>
              </a:spcBef>
              <a:spcAft>
                <a:spcPts val="0"/>
              </a:spcAft>
              <a:buSzPts val="2600"/>
              <a:buChar char="•"/>
            </a:pPr>
            <a:r>
              <a:rPr lang="sv-SE"/>
              <a:t>PUT </a:t>
            </a:r>
            <a:r>
              <a:rPr lang="sv-SE" u="sng">
                <a:solidFill>
                  <a:schemeClr val="hlink"/>
                </a:solidFill>
                <a:hlinkClick r:id="rId4"/>
              </a:rPr>
              <a:t>http://MyService/Persons/1</a:t>
            </a:r>
            <a:r>
              <a:rPr lang="sv-SE"/>
              <a:t> </a:t>
            </a:r>
            <a:endParaRPr/>
          </a:p>
          <a:p>
            <a:pPr indent="-368300" lvl="1" marL="914400" rtl="0" algn="l">
              <a:spcBef>
                <a:spcPts val="500"/>
              </a:spcBef>
              <a:spcAft>
                <a:spcPts val="0"/>
              </a:spcAft>
              <a:buSzPts val="2200"/>
              <a:buChar char="•"/>
            </a:pPr>
            <a:r>
              <a:rPr lang="sv-SE"/>
              <a:t>Insert a new person, PersonID=1, if it does not already exist or update existing resource with the payload.</a:t>
            </a:r>
            <a:endParaRPr/>
          </a:p>
          <a:p>
            <a:pPr indent="-393700" lvl="0" marL="457200" rtl="0" algn="l">
              <a:spcBef>
                <a:spcPts val="1000"/>
              </a:spcBef>
              <a:spcAft>
                <a:spcPts val="0"/>
              </a:spcAft>
              <a:buSzPts val="2600"/>
              <a:buChar char="•"/>
            </a:pPr>
            <a:r>
              <a:rPr lang="sv-SE"/>
              <a:t>POST </a:t>
            </a:r>
            <a:r>
              <a:rPr lang="sv-SE" u="sng">
                <a:solidFill>
                  <a:schemeClr val="hlink"/>
                </a:solidFill>
                <a:hlinkClick r:id="rId5"/>
              </a:rPr>
              <a:t>http://MyService/Persons/</a:t>
            </a:r>
            <a:endParaRPr/>
          </a:p>
          <a:p>
            <a:pPr indent="-368300" lvl="1" marL="914400" rtl="0" algn="l">
              <a:spcBef>
                <a:spcPts val="500"/>
              </a:spcBef>
              <a:spcAft>
                <a:spcPts val="0"/>
              </a:spcAft>
              <a:buSzPts val="2200"/>
              <a:buChar char="•"/>
            </a:pPr>
            <a:r>
              <a:rPr lang="sv-SE"/>
              <a:t>Insert new person (using the payload), generate new ID. </a:t>
            </a:r>
            <a:endParaRPr/>
          </a:p>
          <a:p>
            <a:pPr indent="-393700" lvl="0" marL="457200" rtl="0" algn="l">
              <a:spcBef>
                <a:spcPts val="1000"/>
              </a:spcBef>
              <a:spcAft>
                <a:spcPts val="0"/>
              </a:spcAft>
              <a:buSzPts val="2600"/>
              <a:buChar char="•"/>
            </a:pPr>
            <a:r>
              <a:rPr lang="sv-SE"/>
              <a:t>POST </a:t>
            </a:r>
            <a:r>
              <a:rPr lang="sv-SE" u="sng">
                <a:solidFill>
                  <a:schemeClr val="hlink"/>
                </a:solidFill>
                <a:hlinkClick r:id="rId6"/>
              </a:rPr>
              <a:t>http://MyService/Persons/1</a:t>
            </a:r>
            <a:r>
              <a:rPr lang="sv-SE"/>
              <a:t> </a:t>
            </a:r>
            <a:endParaRPr/>
          </a:p>
          <a:p>
            <a:pPr indent="-368300" lvl="1" marL="914400" rtl="0" algn="l">
              <a:spcBef>
                <a:spcPts val="500"/>
              </a:spcBef>
              <a:spcAft>
                <a:spcPts val="0"/>
              </a:spcAft>
              <a:buSzPts val="2200"/>
              <a:buChar char="•"/>
            </a:pPr>
            <a:r>
              <a:rPr lang="sv-SE"/>
              <a:t>Update the existing person where PersonID=1</a:t>
            </a:r>
            <a:endParaRPr/>
          </a:p>
        </p:txBody>
      </p:sp>
      <p:sp>
        <p:nvSpPr>
          <p:cNvPr id="367" name="Google Shape;36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Handling POSTs</a:t>
            </a:r>
            <a:endParaRPr/>
          </a:p>
        </p:txBody>
      </p:sp>
      <p:sp>
        <p:nvSpPr>
          <p:cNvPr id="373" name="Google Shape;373;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Other methods are idempotent, but POST creates new resources.</a:t>
            </a:r>
            <a:endParaRPr/>
          </a:p>
          <a:p>
            <a:pPr indent="-393700" lvl="0" marL="457200" rtl="0" algn="l">
              <a:spcBef>
                <a:spcPts val="1000"/>
              </a:spcBef>
              <a:spcAft>
                <a:spcPts val="0"/>
              </a:spcAft>
              <a:buSzPts val="2600"/>
              <a:buChar char="•"/>
            </a:pPr>
            <a:r>
              <a:rPr lang="sv-SE"/>
              <a:t>Multiple POSTs of same data must be harmless.</a:t>
            </a:r>
            <a:endParaRPr/>
          </a:p>
          <a:p>
            <a:pPr indent="-368300" lvl="1" marL="914400" rtl="0" algn="l">
              <a:spcBef>
                <a:spcPts val="500"/>
              </a:spcBef>
              <a:spcAft>
                <a:spcPts val="0"/>
              </a:spcAft>
              <a:buSzPts val="2200"/>
              <a:buChar char="•"/>
            </a:pPr>
            <a:r>
              <a:rPr lang="sv-SE"/>
              <a:t>Put message ID in a header or in the message body. </a:t>
            </a:r>
            <a:endParaRPr/>
          </a:p>
          <a:p>
            <a:pPr indent="-368300" lvl="1" marL="914400" rtl="0" algn="l">
              <a:spcBef>
                <a:spcPts val="500"/>
              </a:spcBef>
              <a:spcAft>
                <a:spcPts val="0"/>
              </a:spcAft>
              <a:buSzPts val="2200"/>
              <a:buChar char="•"/>
            </a:pPr>
            <a:r>
              <a:rPr lang="sv-SE"/>
              <a:t>This renders multiple posts harmless.</a:t>
            </a:r>
            <a:endParaRPr/>
          </a:p>
          <a:p>
            <a:pPr indent="-342900" lvl="2" marL="1371600" rtl="0" algn="l">
              <a:spcBef>
                <a:spcPts val="500"/>
              </a:spcBef>
              <a:spcAft>
                <a:spcPts val="0"/>
              </a:spcAft>
              <a:buSzPts val="1800"/>
              <a:buChar char="•"/>
            </a:pPr>
            <a:r>
              <a:rPr lang="sv-SE"/>
              <a:t>Prevents “multiple charge” issue with web stores.</a:t>
            </a:r>
            <a:endParaRPr/>
          </a:p>
        </p:txBody>
      </p:sp>
      <p:sp>
        <p:nvSpPr>
          <p:cNvPr id="374" name="Google Shape;374;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Handling POSTs</a:t>
            </a:r>
            <a:endParaRPr/>
          </a:p>
        </p:txBody>
      </p:sp>
      <p:sp>
        <p:nvSpPr>
          <p:cNvPr id="380" name="Google Shape;380;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480"/>
              </a:spcBef>
              <a:spcAft>
                <a:spcPts val="0"/>
              </a:spcAft>
              <a:buSzPts val="2600"/>
              <a:buChar char="•"/>
            </a:pPr>
            <a:r>
              <a:rPr lang="sv-SE"/>
              <a:t>Many ways to do this: </a:t>
            </a:r>
            <a:endParaRPr/>
          </a:p>
          <a:p>
            <a:pPr indent="-368300" lvl="1" marL="914400" rtl="0" algn="l">
              <a:spcBef>
                <a:spcPts val="500"/>
              </a:spcBef>
              <a:spcAft>
                <a:spcPts val="0"/>
              </a:spcAft>
              <a:buSzPts val="2200"/>
              <a:buChar char="•"/>
            </a:pPr>
            <a:r>
              <a:rPr lang="sv-SE"/>
              <a:t>Exact: client or server-side unique transaction ID. </a:t>
            </a:r>
            <a:endParaRPr/>
          </a:p>
          <a:p>
            <a:pPr indent="-368300" lvl="1" marL="914400" rtl="0" algn="l">
              <a:spcBef>
                <a:spcPts val="500"/>
              </a:spcBef>
              <a:spcAft>
                <a:spcPts val="0"/>
              </a:spcAft>
              <a:buSzPts val="2200"/>
              <a:buChar char="•"/>
            </a:pPr>
            <a:r>
              <a:rPr lang="sv-SE"/>
              <a:t>Heuristic: check and remove “likely duplicates”.</a:t>
            </a:r>
            <a:endParaRPr/>
          </a:p>
          <a:p>
            <a:pPr indent="-393700" lvl="0" marL="457200" rtl="0" algn="l">
              <a:spcBef>
                <a:spcPts val="1000"/>
              </a:spcBef>
              <a:spcAft>
                <a:spcPts val="0"/>
              </a:spcAft>
              <a:buSzPts val="2600"/>
              <a:buChar char="•"/>
            </a:pPr>
            <a:r>
              <a:rPr lang="sv-SE"/>
              <a:t>Wasted IDs are irrelevant. </a:t>
            </a:r>
            <a:endParaRPr/>
          </a:p>
          <a:p>
            <a:pPr indent="-368300" lvl="1" marL="914400" rtl="0" algn="l">
              <a:spcBef>
                <a:spcPts val="500"/>
              </a:spcBef>
              <a:spcAft>
                <a:spcPts val="0"/>
              </a:spcAft>
              <a:buSzPts val="2200"/>
              <a:buChar char="•"/>
            </a:pPr>
            <a:r>
              <a:rPr lang="sv-SE"/>
              <a:t>Duplicated POSTs are not acted on by the server</a:t>
            </a:r>
            <a:endParaRPr/>
          </a:p>
          <a:p>
            <a:pPr indent="-393700" lvl="0" marL="457200" rtl="0" algn="l">
              <a:spcBef>
                <a:spcPts val="1000"/>
              </a:spcBef>
              <a:spcAft>
                <a:spcPts val="0"/>
              </a:spcAft>
              <a:buSzPts val="2600"/>
              <a:buChar char="•"/>
            </a:pPr>
            <a:r>
              <a:rPr lang="sv-SE"/>
              <a:t>Server must send back same response original POST got, in case the application is retrying because it lost the response.</a:t>
            </a:r>
            <a:endParaRPr/>
          </a:p>
        </p:txBody>
      </p:sp>
      <p:sp>
        <p:nvSpPr>
          <p:cNvPr id="381" name="Google Shape;381;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Idempotence</a:t>
            </a:r>
            <a:endParaRPr/>
          </a:p>
        </p:txBody>
      </p:sp>
      <p:sp>
        <p:nvSpPr>
          <p:cNvPr id="387" name="Google Shape;387;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does this mean, strictly speaking?</a:t>
            </a:r>
            <a:endParaRPr/>
          </a:p>
          <a:p>
            <a:pPr indent="-368300" lvl="1" marL="914400" rtl="0" algn="l">
              <a:spcBef>
                <a:spcPts val="500"/>
              </a:spcBef>
              <a:spcAft>
                <a:spcPts val="0"/>
              </a:spcAft>
              <a:buSzPts val="2200"/>
              <a:buChar char="•"/>
            </a:pPr>
            <a:r>
              <a:rPr lang="sv-SE"/>
              <a:t>Call to server must return the same thing each time?</a:t>
            </a:r>
            <a:endParaRPr/>
          </a:p>
          <a:p>
            <a:pPr indent="-368300" lvl="1" marL="914400" rtl="0" algn="l">
              <a:spcBef>
                <a:spcPts val="500"/>
              </a:spcBef>
              <a:spcAft>
                <a:spcPts val="0"/>
              </a:spcAft>
              <a:buSzPts val="2200"/>
              <a:buChar char="•"/>
            </a:pPr>
            <a:r>
              <a:rPr lang="sv-SE"/>
              <a:t>No side effects?</a:t>
            </a:r>
            <a:endParaRPr/>
          </a:p>
          <a:p>
            <a:pPr indent="-393700" lvl="0" marL="457200" rtl="0" algn="l">
              <a:spcBef>
                <a:spcPts val="1000"/>
              </a:spcBef>
              <a:spcAft>
                <a:spcPts val="0"/>
              </a:spcAft>
              <a:buSzPts val="2600"/>
              <a:buChar char="•"/>
            </a:pPr>
            <a:r>
              <a:rPr lang="sv-SE"/>
              <a:t>What about changing data?</a:t>
            </a:r>
            <a:endParaRPr/>
          </a:p>
          <a:p>
            <a:pPr indent="-368300" lvl="1" marL="914400" rtl="0" algn="l">
              <a:spcBef>
                <a:spcPts val="500"/>
              </a:spcBef>
              <a:spcAft>
                <a:spcPts val="0"/>
              </a:spcAft>
              <a:buSzPts val="2200"/>
              <a:buChar char="•"/>
            </a:pPr>
            <a:r>
              <a:rPr lang="sv-SE"/>
              <a:t>Time-of-day service. </a:t>
            </a:r>
            <a:endParaRPr/>
          </a:p>
          <a:p>
            <a:pPr indent="-368300" lvl="1" marL="914400" rtl="0" algn="l">
              <a:spcBef>
                <a:spcPts val="500"/>
              </a:spcBef>
              <a:spcAft>
                <a:spcPts val="0"/>
              </a:spcAft>
              <a:buSzPts val="2200"/>
              <a:buChar char="•"/>
            </a:pPr>
            <a:r>
              <a:rPr lang="sv-SE"/>
              <a:t>Each GET call returns a new time. Is this RESTful?</a:t>
            </a:r>
            <a:endParaRPr/>
          </a:p>
          <a:p>
            <a:pPr indent="-342900" lvl="2" marL="1371600" rtl="0" algn="l">
              <a:spcBef>
                <a:spcPts val="500"/>
              </a:spcBef>
              <a:spcAft>
                <a:spcPts val="0"/>
              </a:spcAft>
              <a:buSzPts val="1800"/>
              <a:buChar char="•"/>
            </a:pPr>
            <a:r>
              <a:rPr lang="sv-SE"/>
              <a:t>As long as the </a:t>
            </a:r>
            <a:r>
              <a:rPr b="1" lang="sv-SE"/>
              <a:t>resource is constant</a:t>
            </a:r>
            <a:r>
              <a:rPr lang="sv-SE"/>
              <a:t>.</a:t>
            </a:r>
            <a:endParaRPr/>
          </a:p>
          <a:p>
            <a:pPr indent="-342900" lvl="2" marL="1371600" rtl="0" algn="l">
              <a:spcBef>
                <a:spcPts val="500"/>
              </a:spcBef>
              <a:spcAft>
                <a:spcPts val="0"/>
              </a:spcAft>
              <a:buSzPts val="1800"/>
              <a:buChar char="•"/>
            </a:pPr>
            <a:r>
              <a:rPr lang="sv-SE"/>
              <a:t>The value does not need to be constant, just how we access it.</a:t>
            </a:r>
            <a:endParaRPr/>
          </a:p>
        </p:txBody>
      </p:sp>
      <p:sp>
        <p:nvSpPr>
          <p:cNvPr id="388" name="Google Shape;38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1" name="Google Shape;111;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12" name="Google Shape;112;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Creating REST APIs.</a:t>
            </a:r>
            <a:endParaRPr/>
          </a:p>
          <a:p>
            <a:pPr indent="-393700" lvl="0" marL="457200" rtl="0" algn="l">
              <a:spcBef>
                <a:spcPts val="1000"/>
              </a:spcBef>
              <a:spcAft>
                <a:spcPts val="0"/>
              </a:spcAft>
              <a:buSzPts val="2600"/>
              <a:buChar char="•"/>
            </a:pPr>
            <a:r>
              <a:rPr lang="sv-SE"/>
              <a:t>REST design practices.</a:t>
            </a:r>
            <a:endParaRPr/>
          </a:p>
          <a:p>
            <a:pPr indent="-393700" lvl="0" marL="457200" rtl="0" algn="l">
              <a:spcBef>
                <a:spcPts val="1000"/>
              </a:spcBef>
              <a:spcAft>
                <a:spcPts val="0"/>
              </a:spcAft>
              <a:buSzPts val="2600"/>
              <a:buChar char="•"/>
            </a:pPr>
            <a:r>
              <a:rPr lang="sv-SE"/>
              <a:t>Designing reusable APIs.</a:t>
            </a:r>
            <a:endParaRPr/>
          </a:p>
          <a:p>
            <a:pPr indent="-368300" lvl="1" marL="914400" rtl="0" algn="l">
              <a:spcBef>
                <a:spcPts val="500"/>
              </a:spcBef>
              <a:spcAft>
                <a:spcPts val="0"/>
              </a:spcAft>
              <a:buSzPts val="2200"/>
              <a:buChar char="•"/>
            </a:pPr>
            <a:r>
              <a:rPr lang="sv-SE"/>
              <a:t>Features that can be substituted for other features.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Statelessness</a:t>
            </a:r>
            <a:endParaRPr/>
          </a:p>
        </p:txBody>
      </p:sp>
      <p:sp>
        <p:nvSpPr>
          <p:cNvPr id="394" name="Google Shape;394;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Each request contains all information needed to service the request.</a:t>
            </a:r>
            <a:endParaRPr/>
          </a:p>
          <a:p>
            <a:pPr indent="-393700" lvl="0" marL="457200" rtl="0" algn="l">
              <a:spcBef>
                <a:spcPts val="1000"/>
              </a:spcBef>
              <a:spcAft>
                <a:spcPts val="0"/>
              </a:spcAft>
              <a:buSzPts val="2600"/>
              <a:buChar char="•"/>
            </a:pPr>
            <a:r>
              <a:rPr lang="sv-SE"/>
              <a:t>No client state is held on the server.</a:t>
            </a:r>
            <a:endParaRPr/>
          </a:p>
          <a:p>
            <a:pPr indent="-368300" lvl="1" marL="914400" rtl="0" algn="l">
              <a:spcBef>
                <a:spcPts val="500"/>
              </a:spcBef>
              <a:spcAft>
                <a:spcPts val="0"/>
              </a:spcAft>
              <a:buSzPts val="2200"/>
              <a:buChar char="•"/>
            </a:pPr>
            <a:r>
              <a:rPr lang="sv-SE"/>
              <a:t>Benefits in scalability and availability.</a:t>
            </a:r>
            <a:endParaRPr/>
          </a:p>
          <a:p>
            <a:pPr indent="-368300" lvl="1" marL="914400" rtl="0" algn="l">
              <a:spcBef>
                <a:spcPts val="500"/>
              </a:spcBef>
              <a:spcAft>
                <a:spcPts val="0"/>
              </a:spcAft>
              <a:buSzPts val="2200"/>
              <a:buChar char="•"/>
            </a:pPr>
            <a:r>
              <a:rPr lang="sv-SE"/>
              <a:t>Performance may be worse (multiple requests may be needed to get information).</a:t>
            </a:r>
            <a:endParaRPr/>
          </a:p>
        </p:txBody>
      </p:sp>
      <p:sp>
        <p:nvSpPr>
          <p:cNvPr id="395" name="Google Shape;395;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Well-Structured URIs</a:t>
            </a:r>
            <a:endParaRPr/>
          </a:p>
        </p:txBody>
      </p:sp>
      <p:sp>
        <p:nvSpPr>
          <p:cNvPr id="401" name="Google Shape;401;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Avoid using spaces. Use _ (underscore) or – (hyphen) instead.</a:t>
            </a:r>
            <a:endParaRPr/>
          </a:p>
          <a:p>
            <a:pPr indent="-393700" lvl="0" marL="457200" rtl="0" algn="l">
              <a:spcBef>
                <a:spcPts val="1000"/>
              </a:spcBef>
              <a:spcAft>
                <a:spcPts val="0"/>
              </a:spcAft>
              <a:buSzPts val="2600"/>
              <a:buChar char="•"/>
            </a:pPr>
            <a:r>
              <a:rPr lang="sv-SE"/>
              <a:t>Remember that URIs are case insensitive. </a:t>
            </a:r>
            <a:endParaRPr/>
          </a:p>
          <a:p>
            <a:pPr indent="-393700" lvl="0" marL="457200" rtl="0" algn="l">
              <a:spcBef>
                <a:spcPts val="1000"/>
              </a:spcBef>
              <a:spcAft>
                <a:spcPts val="0"/>
              </a:spcAft>
              <a:buSzPts val="2600"/>
              <a:buChar char="•"/>
            </a:pPr>
            <a:r>
              <a:rPr lang="sv-SE"/>
              <a:t>Stay consistent with naming conventions.</a:t>
            </a:r>
            <a:endParaRPr/>
          </a:p>
          <a:p>
            <a:pPr indent="-393700" lvl="0" marL="457200" rtl="0" algn="l">
              <a:spcBef>
                <a:spcPts val="1000"/>
              </a:spcBef>
              <a:spcAft>
                <a:spcPts val="0"/>
              </a:spcAft>
              <a:buSzPts val="2600"/>
              <a:buChar char="•"/>
            </a:pPr>
            <a:r>
              <a:rPr lang="sv-SE"/>
              <a:t>URIs are long lasting.</a:t>
            </a:r>
            <a:endParaRPr/>
          </a:p>
          <a:p>
            <a:pPr indent="-368300" lvl="1" marL="914400" rtl="0" algn="l">
              <a:spcBef>
                <a:spcPts val="500"/>
              </a:spcBef>
              <a:spcAft>
                <a:spcPts val="0"/>
              </a:spcAft>
              <a:buSzPts val="2200"/>
              <a:buChar char="•"/>
            </a:pPr>
            <a:r>
              <a:rPr lang="sv-SE"/>
              <a:t>If you change the location of a resource, keep old URI. </a:t>
            </a:r>
            <a:endParaRPr/>
          </a:p>
          <a:p>
            <a:pPr indent="-368300" lvl="1" marL="914400" rtl="0" algn="l">
              <a:spcBef>
                <a:spcPts val="500"/>
              </a:spcBef>
              <a:spcAft>
                <a:spcPts val="0"/>
              </a:spcAft>
              <a:buSzPts val="2200"/>
              <a:buChar char="•"/>
            </a:pPr>
            <a:r>
              <a:rPr lang="sv-SE"/>
              <a:t>Use status code 300 and redirect the client.</a:t>
            </a:r>
            <a:endParaRPr/>
          </a:p>
        </p:txBody>
      </p:sp>
      <p:sp>
        <p:nvSpPr>
          <p:cNvPr id="402" name="Google Shape;402;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Well-Structured URIs</a:t>
            </a:r>
            <a:endParaRPr/>
          </a:p>
        </p:txBody>
      </p:sp>
      <p:sp>
        <p:nvSpPr>
          <p:cNvPr id="408" name="Google Shape;408;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Avoid verbs for resource names unless resource is actually an operation or a process. </a:t>
            </a:r>
            <a:endParaRPr/>
          </a:p>
          <a:p>
            <a:pPr indent="-368300" lvl="1" marL="914400" rtl="0" algn="l">
              <a:spcBef>
                <a:spcPts val="500"/>
              </a:spcBef>
              <a:spcAft>
                <a:spcPts val="0"/>
              </a:spcAft>
              <a:buSzPts val="2200"/>
              <a:buChar char="•"/>
            </a:pPr>
            <a:r>
              <a:rPr lang="sv-SE"/>
              <a:t>Bad URIs:</a:t>
            </a:r>
            <a:endParaRPr/>
          </a:p>
          <a:p>
            <a:pPr indent="-342900" lvl="2" marL="1371600" rtl="0" algn="l">
              <a:spcBef>
                <a:spcPts val="500"/>
              </a:spcBef>
              <a:spcAft>
                <a:spcPts val="0"/>
              </a:spcAft>
              <a:buSzPts val="1800"/>
              <a:buChar char="•"/>
            </a:pPr>
            <a:r>
              <a:rPr lang="sv-SE" u="sng">
                <a:solidFill>
                  <a:schemeClr val="hlink"/>
                </a:solidFill>
                <a:hlinkClick r:id="rId3"/>
              </a:rPr>
              <a:t>http://MyService/FetchPerson/Mike</a:t>
            </a:r>
            <a:r>
              <a:rPr lang="sv-SE"/>
              <a:t>  </a:t>
            </a:r>
            <a:endParaRPr/>
          </a:p>
          <a:p>
            <a:pPr indent="-342900" lvl="2" marL="1371600" rtl="0" algn="l">
              <a:spcBef>
                <a:spcPts val="500"/>
              </a:spcBef>
              <a:spcAft>
                <a:spcPts val="0"/>
              </a:spcAft>
              <a:buSzPts val="1800"/>
              <a:buChar char="•"/>
            </a:pPr>
            <a:r>
              <a:rPr lang="sv-SE" u="sng">
                <a:solidFill>
                  <a:schemeClr val="hlink"/>
                </a:solidFill>
                <a:hlinkClick r:id="rId4"/>
              </a:rPr>
              <a:t>http://MyService/DeletePerson?id=Mike</a:t>
            </a:r>
            <a:endParaRPr/>
          </a:p>
          <a:p>
            <a:pPr indent="-368300" lvl="1" marL="914400" rtl="0" algn="l">
              <a:spcBef>
                <a:spcPts val="500"/>
              </a:spcBef>
              <a:spcAft>
                <a:spcPts val="0"/>
              </a:spcAft>
              <a:buSzPts val="2200"/>
              <a:buChar char="•"/>
            </a:pPr>
            <a:r>
              <a:rPr lang="sv-SE"/>
              <a:t>Good URI:</a:t>
            </a:r>
            <a:endParaRPr/>
          </a:p>
          <a:p>
            <a:pPr indent="-342900" lvl="2" marL="1371600" rtl="0" algn="l">
              <a:spcBef>
                <a:spcPts val="500"/>
              </a:spcBef>
              <a:spcAft>
                <a:spcPts val="0"/>
              </a:spcAft>
              <a:buSzPts val="1800"/>
              <a:buChar char="•"/>
            </a:pPr>
            <a:r>
              <a:rPr lang="sv-SE" u="sng">
                <a:solidFill>
                  <a:schemeClr val="hlink"/>
                </a:solidFill>
                <a:hlinkClick r:id="rId5"/>
              </a:rPr>
              <a:t>http://MyService/Persons/Mike</a:t>
            </a:r>
            <a:endParaRPr/>
          </a:p>
          <a:p>
            <a:pPr indent="-342900" lvl="2" marL="1371600" rtl="0" algn="l">
              <a:spcBef>
                <a:spcPts val="500"/>
              </a:spcBef>
              <a:spcAft>
                <a:spcPts val="0"/>
              </a:spcAft>
              <a:buSzPts val="1800"/>
              <a:buChar char="•"/>
            </a:pPr>
            <a:r>
              <a:rPr lang="sv-SE"/>
              <a:t>You can apply verbs to this resource.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409" name="Google Shape;40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Food For Thought</a:t>
            </a:r>
            <a:endParaRPr/>
          </a:p>
        </p:txBody>
      </p:sp>
      <p:sp>
        <p:nvSpPr>
          <p:cNvPr id="415" name="Google Shape;415;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What if Parts Depot has a million parts, will there be a million static pages?  </a:t>
            </a:r>
            <a:endParaRPr b="1"/>
          </a:p>
          <a:p>
            <a:pPr indent="0" lvl="0" marL="0" rtl="0" algn="l">
              <a:spcBef>
                <a:spcPts val="1000"/>
              </a:spcBef>
              <a:spcAft>
                <a:spcPts val="0"/>
              </a:spcAft>
              <a:buNone/>
            </a:pPr>
            <a:r>
              <a:t/>
            </a:r>
            <a:endParaRPr/>
          </a:p>
          <a:p>
            <a:pPr indent="0" lvl="0" marL="0" rtl="0" algn="l">
              <a:spcBef>
                <a:spcPts val="1000"/>
              </a:spcBef>
              <a:spcAft>
                <a:spcPts val="0"/>
              </a:spcAft>
              <a:buNone/>
            </a:pPr>
            <a:r>
              <a:rPr lang="sv-SE"/>
              <a:t>http://www.parts-depot/parts/000000</a:t>
            </a:r>
            <a:endParaRPr/>
          </a:p>
          <a:p>
            <a:pPr indent="0" lvl="0" marL="0" rtl="0" algn="l">
              <a:spcBef>
                <a:spcPts val="1000"/>
              </a:spcBef>
              <a:spcAft>
                <a:spcPts val="0"/>
              </a:spcAft>
              <a:buNone/>
            </a:pPr>
            <a:r>
              <a:rPr lang="sv-SE"/>
              <a:t>http://www.parts-depot/parts/000001</a:t>
            </a:r>
            <a:endParaRPr/>
          </a:p>
          <a:p>
            <a:pPr indent="0" lvl="0" marL="0" rtl="0" algn="l">
              <a:spcBef>
                <a:spcPts val="1000"/>
              </a:spcBef>
              <a:spcAft>
                <a:spcPts val="0"/>
              </a:spcAft>
              <a:buNone/>
            </a:pPr>
            <a:r>
              <a:rPr lang="sv-SE"/>
              <a:t>... </a:t>
            </a:r>
            <a:endParaRPr/>
          </a:p>
          <a:p>
            <a:pPr indent="0" lvl="0" marL="0" rtl="0" algn="l">
              <a:spcBef>
                <a:spcPts val="1000"/>
              </a:spcBef>
              <a:spcAft>
                <a:spcPts val="0"/>
              </a:spcAft>
              <a:buNone/>
            </a:pPr>
            <a:r>
              <a:rPr lang="sv-SE"/>
              <a:t>http://www.parts-depot/parts/999999</a:t>
            </a:r>
            <a:endParaRPr/>
          </a:p>
        </p:txBody>
      </p:sp>
      <p:sp>
        <p:nvSpPr>
          <p:cNvPr id="416" name="Google Shape;416;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17" name="Google Shape;417;p58"/>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Food For Thought</a:t>
            </a:r>
            <a:endParaRPr/>
          </a:p>
        </p:txBody>
      </p:sp>
      <p:sp>
        <p:nvSpPr>
          <p:cNvPr id="423" name="Google Shape;423;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URLs are </a:t>
            </a:r>
            <a:r>
              <a:rPr b="1" lang="sv-SE" sz="2400"/>
              <a:t>logical</a:t>
            </a:r>
            <a:r>
              <a:rPr lang="sv-SE" sz="2400"/>
              <a:t>.</a:t>
            </a:r>
            <a:endParaRPr sz="2400"/>
          </a:p>
          <a:p>
            <a:pPr indent="-368300" lvl="1" marL="914400" rtl="0" algn="l">
              <a:spcBef>
                <a:spcPts val="500"/>
              </a:spcBef>
              <a:spcAft>
                <a:spcPts val="0"/>
              </a:spcAft>
              <a:buSzPts val="2200"/>
              <a:buChar char="•"/>
            </a:pPr>
            <a:r>
              <a:rPr lang="sv-SE"/>
              <a:t>E</a:t>
            </a:r>
            <a:r>
              <a:rPr lang="sv-SE"/>
              <a:t>xpress what resource is desired, not physical object.</a:t>
            </a:r>
            <a:endParaRPr/>
          </a:p>
          <a:p>
            <a:pPr indent="-368300" lvl="1" marL="914400" rtl="0" algn="l">
              <a:spcBef>
                <a:spcPts val="500"/>
              </a:spcBef>
              <a:spcAft>
                <a:spcPts val="0"/>
              </a:spcAft>
              <a:buSzPts val="2200"/>
              <a:buChar char="•"/>
            </a:pPr>
            <a:r>
              <a:rPr lang="sv-SE"/>
              <a:t>Changes to the implementation of the resource will be transparent to clients (loose coupling!). </a:t>
            </a:r>
            <a:endParaRPr/>
          </a:p>
          <a:p>
            <a:pPr indent="-381000" lvl="0" marL="457200" rtl="0" algn="l">
              <a:spcBef>
                <a:spcPts val="1000"/>
              </a:spcBef>
              <a:spcAft>
                <a:spcPts val="0"/>
              </a:spcAft>
              <a:buSzPts val="2400"/>
              <a:buChar char="•"/>
            </a:pPr>
            <a:r>
              <a:rPr lang="sv-SE" sz="2400"/>
              <a:t>A</a:t>
            </a:r>
            <a:r>
              <a:rPr lang="sv-SE" sz="2400"/>
              <a:t>ll parts stored in a database. Web service will receive URL request, parse it for ID, query the database, and generate the response document at runtime.</a:t>
            </a:r>
            <a:endParaRPr sz="2400"/>
          </a:p>
          <a:p>
            <a:pPr indent="0" lvl="0" marL="0" rtl="0" algn="l">
              <a:spcBef>
                <a:spcPts val="1000"/>
              </a:spcBef>
              <a:spcAft>
                <a:spcPts val="0"/>
              </a:spcAft>
              <a:buNone/>
            </a:pPr>
            <a:r>
              <a:t/>
            </a:r>
            <a:endParaRPr sz="2400"/>
          </a:p>
        </p:txBody>
      </p:sp>
      <p:sp>
        <p:nvSpPr>
          <p:cNvPr id="424" name="Google Shape;42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25" name="Google Shape;425;p59"/>
          <p:cNvSpPr txBox="1"/>
          <p:nvPr/>
        </p:nvSpPr>
        <p:spPr>
          <a:xfrm>
            <a:off x="88975" y="4884831"/>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Food For Thought</a:t>
            </a:r>
            <a:endParaRPr/>
          </a:p>
        </p:txBody>
      </p:sp>
      <p:sp>
        <p:nvSpPr>
          <p:cNvPr id="431" name="Google Shape;43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2" name="Google Shape;432;p60"/>
          <p:cNvSpPr txBox="1"/>
          <p:nvPr>
            <p:ph idx="1" type="body"/>
          </p:nvPr>
        </p:nvSpPr>
        <p:spPr>
          <a:xfrm>
            <a:off x="4692275" y="1200150"/>
            <a:ext cx="3994500" cy="118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Logical URLs</a:t>
            </a:r>
            <a:endParaRPr b="1" sz="1800"/>
          </a:p>
          <a:p>
            <a:pPr indent="0" lvl="0" marL="0" rtl="0" algn="l">
              <a:spcBef>
                <a:spcPts val="0"/>
              </a:spcBef>
              <a:spcAft>
                <a:spcPts val="0"/>
              </a:spcAft>
              <a:buClr>
                <a:schemeClr val="dk1"/>
              </a:buClr>
              <a:buSzPts val="1100"/>
              <a:buFont typeface="Arial"/>
              <a:buNone/>
            </a:pPr>
            <a:r>
              <a:rPr lang="sv-SE" sz="1400"/>
              <a:t>http://www.parts-depot/parts/000000</a:t>
            </a:r>
            <a:endParaRPr sz="1400"/>
          </a:p>
          <a:p>
            <a:pPr indent="0" lvl="0" marL="0" rtl="0" algn="l">
              <a:spcBef>
                <a:spcPts val="0"/>
              </a:spcBef>
              <a:spcAft>
                <a:spcPts val="0"/>
              </a:spcAft>
              <a:buClr>
                <a:schemeClr val="dk1"/>
              </a:buClr>
              <a:buSzPts val="1100"/>
              <a:buFont typeface="Arial"/>
              <a:buNone/>
            </a:pPr>
            <a:r>
              <a:rPr lang="sv-SE" sz="1400"/>
              <a:t>http://www.parts-depot/parts/000001</a:t>
            </a:r>
            <a:endParaRPr sz="1400"/>
          </a:p>
          <a:p>
            <a:pPr indent="0" lvl="0" marL="0" rtl="0" algn="l">
              <a:spcBef>
                <a:spcPts val="0"/>
              </a:spcBef>
              <a:spcAft>
                <a:spcPts val="0"/>
              </a:spcAft>
              <a:buClr>
                <a:schemeClr val="dk1"/>
              </a:buClr>
              <a:buSzPts val="1100"/>
              <a:buFont typeface="Arial"/>
              <a:buNone/>
            </a:pPr>
            <a:r>
              <a:rPr lang="sv-SE" sz="1400"/>
              <a:t>... </a:t>
            </a:r>
            <a:endParaRPr sz="1400"/>
          </a:p>
          <a:p>
            <a:pPr indent="0" lvl="0" marL="0" rtl="0" algn="l">
              <a:spcBef>
                <a:spcPts val="0"/>
              </a:spcBef>
              <a:spcAft>
                <a:spcPts val="0"/>
              </a:spcAft>
              <a:buClr>
                <a:schemeClr val="dk1"/>
              </a:buClr>
              <a:buSzPts val="1100"/>
              <a:buFont typeface="Arial"/>
              <a:buNone/>
            </a:pPr>
            <a:r>
              <a:rPr lang="sv-SE" sz="1400"/>
              <a:t>http://www.parts-depot/parts/999999</a:t>
            </a:r>
            <a:endParaRPr sz="1400"/>
          </a:p>
        </p:txBody>
      </p:sp>
      <p:sp>
        <p:nvSpPr>
          <p:cNvPr id="433" name="Google Shape;433;p60"/>
          <p:cNvSpPr txBox="1"/>
          <p:nvPr/>
        </p:nvSpPr>
        <p:spPr>
          <a:xfrm>
            <a:off x="543900" y="2571750"/>
            <a:ext cx="8142900" cy="2118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sv-SE" sz="2300"/>
              <a:t>Physical URLs point to HTML pages. </a:t>
            </a:r>
            <a:endParaRPr sz="2300"/>
          </a:p>
          <a:p>
            <a:pPr indent="-349250" lvl="1" marL="914400" rtl="0" algn="l">
              <a:spcBef>
                <a:spcPts val="0"/>
              </a:spcBef>
              <a:spcAft>
                <a:spcPts val="0"/>
              </a:spcAft>
              <a:buSzPts val="1900"/>
              <a:buChar char="○"/>
            </a:pPr>
            <a:r>
              <a:rPr lang="sv-SE" sz="1900"/>
              <a:t>If there are a million parts,we don’t want a million HTML pages.  </a:t>
            </a:r>
            <a:endParaRPr sz="1900"/>
          </a:p>
          <a:p>
            <a:pPr indent="-374650" lvl="0" marL="457200" rtl="0" algn="l">
              <a:spcBef>
                <a:spcPts val="0"/>
              </a:spcBef>
              <a:spcAft>
                <a:spcPts val="0"/>
              </a:spcAft>
              <a:buSzPts val="2300"/>
              <a:buChar char="●"/>
            </a:pPr>
            <a:r>
              <a:rPr lang="sv-SE" sz="2300"/>
              <a:t>Changes to how these parts data is represented will effect all clients that were using the old representation. </a:t>
            </a:r>
            <a:endParaRPr sz="2300"/>
          </a:p>
          <a:p>
            <a:pPr indent="0" lvl="0" marL="0" rtl="0" algn="l">
              <a:spcBef>
                <a:spcPts val="0"/>
              </a:spcBef>
              <a:spcAft>
                <a:spcPts val="0"/>
              </a:spcAft>
              <a:buNone/>
            </a:pPr>
            <a:r>
              <a:t/>
            </a:r>
            <a:endParaRPr sz="2300"/>
          </a:p>
        </p:txBody>
      </p:sp>
      <p:sp>
        <p:nvSpPr>
          <p:cNvPr id="434" name="Google Shape;434;p60"/>
          <p:cNvSpPr txBox="1"/>
          <p:nvPr/>
        </p:nvSpPr>
        <p:spPr>
          <a:xfrm>
            <a:off x="89000" y="487605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
        <p:nvSpPr>
          <p:cNvPr id="435" name="Google Shape;435;p60"/>
          <p:cNvSpPr txBox="1"/>
          <p:nvPr/>
        </p:nvSpPr>
        <p:spPr>
          <a:xfrm>
            <a:off x="543900" y="1134375"/>
            <a:ext cx="38544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800"/>
              <a:t>Physical URLs</a:t>
            </a:r>
            <a:endParaRPr b="1" sz="1800"/>
          </a:p>
          <a:p>
            <a:pPr indent="0" lvl="0" marL="0" rtl="0" algn="l">
              <a:spcBef>
                <a:spcPts val="0"/>
              </a:spcBef>
              <a:spcAft>
                <a:spcPts val="0"/>
              </a:spcAft>
              <a:buNone/>
            </a:pPr>
            <a:r>
              <a:rPr lang="sv-SE"/>
              <a:t>http://www.parts-depot/parts/000000.html</a:t>
            </a:r>
            <a:endParaRPr/>
          </a:p>
          <a:p>
            <a:pPr indent="0" lvl="0" marL="0" rtl="0" algn="l">
              <a:spcBef>
                <a:spcPts val="0"/>
              </a:spcBef>
              <a:spcAft>
                <a:spcPts val="0"/>
              </a:spcAft>
              <a:buNone/>
            </a:pPr>
            <a:r>
              <a:rPr lang="sv-SE"/>
              <a:t>http://www.parts-depot/parts/000001.html</a:t>
            </a:r>
            <a:endParaRPr/>
          </a:p>
          <a:p>
            <a:pPr indent="0" lvl="0" marL="0" rtl="0" algn="l">
              <a:spcBef>
                <a:spcPts val="0"/>
              </a:spcBef>
              <a:spcAft>
                <a:spcPts val="0"/>
              </a:spcAft>
              <a:buNone/>
            </a:pPr>
            <a:r>
              <a:rPr lang="sv-SE"/>
              <a:t>...</a:t>
            </a:r>
            <a:endParaRPr/>
          </a:p>
          <a:p>
            <a:pPr indent="0" lvl="0" marL="0" rtl="0" algn="l">
              <a:spcBef>
                <a:spcPts val="0"/>
              </a:spcBef>
              <a:spcAft>
                <a:spcPts val="0"/>
              </a:spcAft>
              <a:buNone/>
            </a:pPr>
            <a:r>
              <a:rPr lang="sv-SE"/>
              <a:t>http://www.parts-depot/parts/999999.html</a:t>
            </a:r>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2" name="Google Shape;44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Let’s Make a Deal</a:t>
            </a:r>
            <a:endParaRPr/>
          </a:p>
        </p:txBody>
      </p:sp>
      <p:sp>
        <p:nvSpPr>
          <p:cNvPr id="443" name="Google Shape;44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ontestants are presented with three doors.</a:t>
            </a:r>
            <a:endParaRPr/>
          </a:p>
          <a:p>
            <a:pPr indent="-368300" lvl="1" marL="914400" rtl="0" algn="l">
              <a:spcBef>
                <a:spcPts val="500"/>
              </a:spcBef>
              <a:spcAft>
                <a:spcPts val="0"/>
              </a:spcAft>
              <a:buSzPts val="2200"/>
              <a:buChar char="○"/>
            </a:pPr>
            <a:r>
              <a:rPr lang="sv-SE"/>
              <a:t>One leads to a great prize.</a:t>
            </a:r>
            <a:endParaRPr/>
          </a:p>
          <a:p>
            <a:pPr indent="-368300" lvl="1" marL="914400" rtl="0" algn="l">
              <a:spcBef>
                <a:spcPts val="500"/>
              </a:spcBef>
              <a:spcAft>
                <a:spcPts val="0"/>
              </a:spcAft>
              <a:buSzPts val="2200"/>
              <a:buChar char="○"/>
            </a:pPr>
            <a:r>
              <a:rPr lang="sv-SE"/>
              <a:t>The others lead to nothing.</a:t>
            </a:r>
            <a:endParaRPr/>
          </a:p>
          <a:p>
            <a:pPr indent="-368300" lvl="1" marL="914400" rtl="0" algn="l">
              <a:spcBef>
                <a:spcPts val="500"/>
              </a:spcBef>
              <a:spcAft>
                <a:spcPts val="0"/>
              </a:spcAft>
              <a:buSzPts val="2200"/>
              <a:buChar char="○"/>
            </a:pPr>
            <a:r>
              <a:rPr lang="sv-SE"/>
              <a:t>Users select one door.</a:t>
            </a:r>
            <a:endParaRPr/>
          </a:p>
          <a:p>
            <a:pPr indent="-368300" lvl="1" marL="914400" rtl="0" algn="l">
              <a:spcBef>
                <a:spcPts val="500"/>
              </a:spcBef>
              <a:spcAft>
                <a:spcPts val="0"/>
              </a:spcAft>
              <a:buSzPts val="2200"/>
              <a:buChar char="○"/>
            </a:pPr>
            <a:r>
              <a:rPr lang="sv-SE"/>
              <a:t>Host opens one of the other doors.</a:t>
            </a:r>
            <a:endParaRPr/>
          </a:p>
          <a:p>
            <a:pPr indent="-368300" lvl="1" marL="914400" rtl="0" algn="l">
              <a:spcBef>
                <a:spcPts val="500"/>
              </a:spcBef>
              <a:spcAft>
                <a:spcPts val="0"/>
              </a:spcAft>
              <a:buSzPts val="2200"/>
              <a:buChar char="○"/>
            </a:pPr>
            <a:r>
              <a:rPr lang="sv-SE"/>
              <a:t>Users can then choose to open their door or the remaining unopened door.</a:t>
            </a:r>
            <a:endParaRPr/>
          </a:p>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0" name="Google Shape;45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Let’s Make a Deal</a:t>
            </a:r>
            <a:endParaRPr/>
          </a:p>
        </p:txBody>
      </p:sp>
      <p:sp>
        <p:nvSpPr>
          <p:cNvPr id="451" name="Google Shape;45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must support:</a:t>
            </a:r>
            <a:endParaRPr/>
          </a:p>
          <a:p>
            <a:pPr indent="-374650" lvl="0" marL="457200" rtl="0" algn="l">
              <a:spcBef>
                <a:spcPts val="1000"/>
              </a:spcBef>
              <a:spcAft>
                <a:spcPts val="0"/>
              </a:spcAft>
              <a:buSzPts val="2300"/>
              <a:buChar char="●"/>
            </a:pPr>
            <a:r>
              <a:rPr lang="sv-SE" sz="2300"/>
              <a:t>Creation of games.</a:t>
            </a:r>
            <a:endParaRPr sz="2300"/>
          </a:p>
          <a:p>
            <a:pPr indent="-374650" lvl="0" marL="457200" rtl="0" algn="l">
              <a:spcBef>
                <a:spcPts val="1000"/>
              </a:spcBef>
              <a:spcAft>
                <a:spcPts val="0"/>
              </a:spcAft>
              <a:buSzPts val="2300"/>
              <a:buChar char="●"/>
            </a:pPr>
            <a:r>
              <a:rPr lang="sv-SE" sz="2300"/>
              <a:t>User selection of a door.</a:t>
            </a:r>
            <a:endParaRPr sz="2300"/>
          </a:p>
          <a:p>
            <a:pPr indent="-349250" lvl="1" marL="914400" rtl="0" algn="l">
              <a:spcBef>
                <a:spcPts val="500"/>
              </a:spcBef>
              <a:spcAft>
                <a:spcPts val="0"/>
              </a:spcAft>
              <a:buSzPts val="1900"/>
              <a:buChar char="○"/>
            </a:pPr>
            <a:r>
              <a:rPr lang="sv-SE" sz="1900"/>
              <a:t>The game will open one of the other doors.</a:t>
            </a:r>
            <a:endParaRPr sz="1900"/>
          </a:p>
          <a:p>
            <a:pPr indent="-374650" lvl="0" marL="457200" rtl="0" algn="l">
              <a:spcBef>
                <a:spcPts val="1000"/>
              </a:spcBef>
              <a:spcAft>
                <a:spcPts val="0"/>
              </a:spcAft>
              <a:buSzPts val="2300"/>
              <a:buChar char="●"/>
            </a:pPr>
            <a:r>
              <a:rPr lang="sv-SE" sz="2300"/>
              <a:t>User opening of a door.</a:t>
            </a:r>
            <a:endParaRPr sz="2300"/>
          </a:p>
          <a:p>
            <a:pPr indent="-374650" lvl="0" marL="457200" rtl="0" algn="l">
              <a:spcBef>
                <a:spcPts val="1000"/>
              </a:spcBef>
              <a:spcAft>
                <a:spcPts val="0"/>
              </a:spcAft>
              <a:buSzPts val="2300"/>
              <a:buChar char="●"/>
            </a:pPr>
            <a:r>
              <a:rPr lang="sv-SE" sz="2300"/>
              <a:t>Querying of the current state of the game and outcome (if complete) by user.</a:t>
            </a:r>
            <a:endParaRPr sz="2300"/>
          </a:p>
          <a:p>
            <a:pPr indent="-374650" lvl="0" marL="457200" rtl="0" algn="l">
              <a:spcBef>
                <a:spcPts val="1000"/>
              </a:spcBef>
              <a:spcAft>
                <a:spcPts val="0"/>
              </a:spcAft>
              <a:buSzPts val="2300"/>
              <a:buChar char="●"/>
            </a:pPr>
            <a:r>
              <a:rPr lang="sv-SE" sz="2300"/>
              <a:t>Deletion of a game.</a:t>
            </a:r>
            <a:endParaRPr sz="800">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8" name="Google Shape;45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Let’s Make a Deal</a:t>
            </a:r>
            <a:endParaRPr/>
          </a:p>
        </p:txBody>
      </p:sp>
      <p:sp>
        <p:nvSpPr>
          <p:cNvPr id="459" name="Google Shape;459;p63"/>
          <p:cNvSpPr txBox="1"/>
          <p:nvPr>
            <p:ph idx="1" type="body"/>
          </p:nvPr>
        </p:nvSpPr>
        <p:spPr>
          <a:xfrm>
            <a:off x="468900" y="3933638"/>
            <a:ext cx="8217900" cy="828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Use status codes to determine whether an operation is reasonable.</a:t>
            </a:r>
            <a:endParaRPr sz="2000"/>
          </a:p>
          <a:p>
            <a:pPr indent="-355600" lvl="0" marL="457200" rtl="0" algn="l">
              <a:spcBef>
                <a:spcPts val="1000"/>
              </a:spcBef>
              <a:spcAft>
                <a:spcPts val="0"/>
              </a:spcAft>
              <a:buSzPts val="2000"/>
              <a:buChar char="●"/>
            </a:pPr>
            <a:r>
              <a:rPr lang="sv-SE" sz="2000"/>
              <a:t>Once game is finished (won/lost), only GET requests are allowed.</a:t>
            </a:r>
            <a:endParaRPr sz="2000"/>
          </a:p>
        </p:txBody>
      </p:sp>
      <p:graphicFrame>
        <p:nvGraphicFramePr>
          <p:cNvPr id="460" name="Google Shape;460;p63"/>
          <p:cNvGraphicFramePr/>
          <p:nvPr/>
        </p:nvGraphicFramePr>
        <p:xfrm>
          <a:off x="819850" y="1343000"/>
          <a:ext cx="3000000" cy="3000000"/>
        </p:xfrm>
        <a:graphic>
          <a:graphicData uri="http://schemas.openxmlformats.org/drawingml/2006/table">
            <a:tbl>
              <a:tblPr>
                <a:noFill/>
                <a:tableStyleId>{86E11D11-3F99-4FD1-9229-0D56F7B2AB35}</a:tableStyleId>
              </a:tblPr>
              <a:tblGrid>
                <a:gridCol w="2579425"/>
                <a:gridCol w="4936550"/>
              </a:tblGrid>
              <a:tr h="318525">
                <a:tc>
                  <a:txBody>
                    <a:bodyPr/>
                    <a:lstStyle/>
                    <a:p>
                      <a:pPr indent="0" lvl="0" marL="0" rtl="0" algn="l">
                        <a:spcBef>
                          <a:spcPts val="0"/>
                        </a:spcBef>
                        <a:spcAft>
                          <a:spcPts val="0"/>
                        </a:spcAft>
                        <a:buNone/>
                      </a:pPr>
                      <a:r>
                        <a:rPr b="1" lang="sv-SE"/>
                        <a:t>Resource</a:t>
                      </a:r>
                      <a:endParaRPr b="1"/>
                    </a:p>
                  </a:txBody>
                  <a:tcPr marT="91425" marB="91425" marR="91425" marL="91425"/>
                </a:tc>
                <a:tc>
                  <a:txBody>
                    <a:bodyPr/>
                    <a:lstStyle/>
                    <a:p>
                      <a:pPr indent="0" lvl="0" marL="0" rtl="0" algn="l">
                        <a:spcBef>
                          <a:spcPts val="0"/>
                        </a:spcBef>
                        <a:spcAft>
                          <a:spcPts val="0"/>
                        </a:spcAft>
                        <a:buNone/>
                      </a:pPr>
                      <a:r>
                        <a:rPr b="1" lang="sv-SE"/>
                        <a:t>Verb</a:t>
                      </a:r>
                      <a:endParaRPr b="1"/>
                    </a:p>
                  </a:txBody>
                  <a:tcPr marT="91425" marB="91425" marR="91425" marL="91425"/>
                </a:tc>
              </a:tr>
              <a:tr h="488650">
                <a:tc>
                  <a:txBody>
                    <a:bodyPr/>
                    <a:lstStyle/>
                    <a:p>
                      <a:pPr indent="0" lvl="0" marL="0" rtl="0" algn="l">
                        <a:spcBef>
                          <a:spcPts val="0"/>
                        </a:spcBef>
                        <a:spcAft>
                          <a:spcPts val="0"/>
                        </a:spcAft>
                        <a:buNone/>
                      </a:pPr>
                      <a:r>
                        <a:rPr lang="sv-SE"/>
                        <a:t>/games</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status of games server</a:t>
                      </a:r>
                      <a:endParaRPr/>
                    </a:p>
                    <a:p>
                      <a:pPr indent="0" lvl="0" marL="0" rtl="0" algn="l">
                        <a:spcBef>
                          <a:spcPts val="0"/>
                        </a:spcBef>
                        <a:spcAft>
                          <a:spcPts val="0"/>
                        </a:spcAft>
                        <a:buNone/>
                      </a:pPr>
                      <a:r>
                        <a:rPr lang="sv-SE"/>
                        <a:t>post – create new game</a:t>
                      </a:r>
                      <a:endParaRPr/>
                    </a:p>
                  </a:txBody>
                  <a:tcPr marT="91425" marB="91425" marR="91425" marL="91425"/>
                </a:tc>
              </a:tr>
              <a:tr h="488650">
                <a:tc>
                  <a:txBody>
                    <a:bodyPr/>
                    <a:lstStyle/>
                    <a:p>
                      <a:pPr indent="0" lvl="0" marL="0" rtl="0" algn="l">
                        <a:spcBef>
                          <a:spcPts val="0"/>
                        </a:spcBef>
                        <a:spcAft>
                          <a:spcPts val="0"/>
                        </a:spcAft>
                        <a:buNone/>
                      </a:pPr>
                      <a:r>
                        <a:rPr lang="sv-SE"/>
                        <a:t>/games/{gid}</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status of game (in_play, won, lost)</a:t>
                      </a:r>
                      <a:endParaRPr/>
                    </a:p>
                    <a:p>
                      <a:pPr indent="0" lvl="0" marL="0" rtl="0" algn="l">
                        <a:spcBef>
                          <a:spcPts val="0"/>
                        </a:spcBef>
                        <a:spcAft>
                          <a:spcPts val="0"/>
                        </a:spcAft>
                        <a:buNone/>
                      </a:pPr>
                      <a:r>
                        <a:rPr lang="sv-SE"/>
                        <a:t>delete – delete the game resource</a:t>
                      </a:r>
                      <a:endParaRPr/>
                    </a:p>
                  </a:txBody>
                  <a:tcPr marT="91425" marB="91425" marR="91425" marL="91425"/>
                </a:tc>
              </a:tr>
              <a:tr h="318525">
                <a:tc>
                  <a:txBody>
                    <a:bodyPr/>
                    <a:lstStyle/>
                    <a:p>
                      <a:pPr indent="0" lvl="0" marL="0" rtl="0" algn="l">
                        <a:spcBef>
                          <a:spcPts val="0"/>
                        </a:spcBef>
                        <a:spcAft>
                          <a:spcPts val="0"/>
                        </a:spcAft>
                        <a:buNone/>
                      </a:pPr>
                      <a:r>
                        <a:rPr lang="sv-SE"/>
                        <a:t>/games/{gid}/doors</a:t>
                      </a:r>
                      <a:endParaRPr/>
                    </a:p>
                  </a:txBody>
                  <a:tcPr marT="91425" marB="91425" marR="91425" marL="91425"/>
                </a:tc>
                <a:tc>
                  <a:txBody>
                    <a:bodyPr/>
                    <a:lstStyle/>
                    <a:p>
                      <a:pPr indent="0" lvl="0" marL="0" rtl="0" algn="l">
                        <a:spcBef>
                          <a:spcPts val="0"/>
                        </a:spcBef>
                        <a:spcAft>
                          <a:spcPts val="0"/>
                        </a:spcAft>
                        <a:buNone/>
                      </a:pPr>
                      <a:r>
                        <a:rPr lang="sv-SE"/>
                        <a:t>get – status of all doors</a:t>
                      </a:r>
                      <a:endParaRPr/>
                    </a:p>
                  </a:txBody>
                  <a:tcPr marT="91425" marB="91425" marR="91425" marL="91425"/>
                </a:tc>
              </a:tr>
              <a:tr h="488650">
                <a:tc>
                  <a:txBody>
                    <a:bodyPr/>
                    <a:lstStyle/>
                    <a:p>
                      <a:pPr indent="0" lvl="0" marL="0" rtl="0" algn="l">
                        <a:spcBef>
                          <a:spcPts val="0"/>
                        </a:spcBef>
                        <a:spcAft>
                          <a:spcPts val="0"/>
                        </a:spcAft>
                        <a:buNone/>
                      </a:pPr>
                      <a:r>
                        <a:rPr lang="sv-SE"/>
                        <a:t>/games/{gid}/doors/{1..3}</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door status {closed, selected, opened}</a:t>
                      </a:r>
                      <a:endParaRPr/>
                    </a:p>
                    <a:p>
                      <a:pPr indent="0" lvl="0" marL="0" rtl="0" algn="l">
                        <a:spcBef>
                          <a:spcPts val="0"/>
                        </a:spcBef>
                        <a:spcAft>
                          <a:spcPts val="0"/>
                        </a:spcAft>
                        <a:buNone/>
                      </a:pPr>
                      <a:r>
                        <a:rPr lang="sv-SE"/>
                        <a:t>put – update door status</a:t>
                      </a:r>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7" name="Google Shape;467;p6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Designing Reusable APIs</a:t>
            </a:r>
            <a:endParaRPr/>
          </a:p>
        </p:txBody>
      </p:sp>
      <p:sp>
        <p:nvSpPr>
          <p:cNvPr id="468" name="Google Shape;468;p64"/>
          <p:cNvSpPr txBox="1"/>
          <p:nvPr/>
        </p:nvSpPr>
        <p:spPr>
          <a:xfrm>
            <a:off x="113875" y="4320025"/>
            <a:ext cx="714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Adapted from Verborgh, R. and Dumontier, M. (2018), “A Web API ecosystem through feature-based reuse”, Internet Computing, IEEE, Vol. 22 No. 3, pp. 29–37.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9" name="Google Shape;119;p2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Hypertext Transfer Protocol (HTTP)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5" name="Google Shape;47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Human-based Interaction</a:t>
            </a:r>
            <a:endParaRPr/>
          </a:p>
        </p:txBody>
      </p:sp>
      <p:sp>
        <p:nvSpPr>
          <p:cNvPr id="476" name="Google Shape;476;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Well-designed websites base user interaction on common interaction patterns.</a:t>
            </a:r>
            <a:endParaRPr/>
          </a:p>
          <a:p>
            <a:pPr indent="-393700" lvl="0" marL="457200" rtl="0" algn="l">
              <a:spcBef>
                <a:spcPts val="1000"/>
              </a:spcBef>
              <a:spcAft>
                <a:spcPts val="0"/>
              </a:spcAft>
              <a:buSzPts val="2600"/>
              <a:buChar char="•"/>
            </a:pPr>
            <a:r>
              <a:rPr lang="sv-SE"/>
              <a:t>Interaction patterns are </a:t>
            </a:r>
            <a:r>
              <a:rPr i="1" lang="sv-SE"/>
              <a:t>reused</a:t>
            </a:r>
            <a:r>
              <a:rPr lang="sv-SE"/>
              <a:t> across the web.</a:t>
            </a:r>
            <a:endParaRPr/>
          </a:p>
        </p:txBody>
      </p:sp>
      <p:pic>
        <p:nvPicPr>
          <p:cNvPr id="477" name="Google Shape;477;p65"/>
          <p:cNvPicPr preferRelativeResize="0"/>
          <p:nvPr/>
        </p:nvPicPr>
        <p:blipFill>
          <a:blip r:embed="rId3">
            <a:alphaModFix/>
          </a:blip>
          <a:stretch>
            <a:fillRect/>
          </a:stretch>
        </p:blipFill>
        <p:spPr>
          <a:xfrm>
            <a:off x="395575" y="2688352"/>
            <a:ext cx="4826199" cy="860850"/>
          </a:xfrm>
          <a:prstGeom prst="rect">
            <a:avLst/>
          </a:prstGeom>
          <a:noFill/>
          <a:ln>
            <a:noFill/>
          </a:ln>
        </p:spPr>
      </p:pic>
      <p:pic>
        <p:nvPicPr>
          <p:cNvPr id="478" name="Google Shape;478;p65"/>
          <p:cNvPicPr preferRelativeResize="0"/>
          <p:nvPr/>
        </p:nvPicPr>
        <p:blipFill>
          <a:blip r:embed="rId4">
            <a:alphaModFix/>
          </a:blip>
          <a:stretch>
            <a:fillRect/>
          </a:stretch>
        </p:blipFill>
        <p:spPr>
          <a:xfrm>
            <a:off x="317073" y="3638275"/>
            <a:ext cx="4760000" cy="1052475"/>
          </a:xfrm>
          <a:prstGeom prst="rect">
            <a:avLst/>
          </a:prstGeom>
          <a:noFill/>
          <a:ln>
            <a:noFill/>
          </a:ln>
        </p:spPr>
      </p:pic>
      <p:pic>
        <p:nvPicPr>
          <p:cNvPr id="479" name="Google Shape;479;p65"/>
          <p:cNvPicPr preferRelativeResize="0"/>
          <p:nvPr/>
        </p:nvPicPr>
        <p:blipFill>
          <a:blip r:embed="rId5">
            <a:alphaModFix/>
          </a:blip>
          <a:stretch>
            <a:fillRect/>
          </a:stretch>
        </p:blipFill>
        <p:spPr>
          <a:xfrm>
            <a:off x="5323825" y="2757401"/>
            <a:ext cx="3596625" cy="20521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6" name="Google Shape;486;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Designing Reusable APIs</a:t>
            </a:r>
            <a:endParaRPr/>
          </a:p>
        </p:txBody>
      </p:sp>
      <p:sp>
        <p:nvSpPr>
          <p:cNvPr id="487" name="Google Shape;487;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Individual</a:t>
            </a:r>
            <a:r>
              <a:rPr lang="sv-SE"/>
              <a:t> APIs </a:t>
            </a:r>
            <a:r>
              <a:rPr i="1" lang="sv-SE"/>
              <a:t>are</a:t>
            </a:r>
            <a:r>
              <a:rPr lang="sv-SE"/>
              <a:t> reusable.</a:t>
            </a:r>
            <a:endParaRPr/>
          </a:p>
          <a:p>
            <a:pPr indent="-368300" lvl="1" marL="914400" rtl="0" algn="l">
              <a:spcBef>
                <a:spcPts val="500"/>
              </a:spcBef>
              <a:spcAft>
                <a:spcPts val="0"/>
              </a:spcAft>
              <a:buSzPts val="2200"/>
              <a:buChar char="•"/>
            </a:pPr>
            <a:r>
              <a:rPr lang="sv-SE"/>
              <a:t>We can use one to post a photo to Facebook.</a:t>
            </a:r>
            <a:endParaRPr/>
          </a:p>
          <a:p>
            <a:pPr indent="-393700" lvl="0" marL="457200" rtl="0" algn="l">
              <a:spcBef>
                <a:spcPts val="1000"/>
              </a:spcBef>
              <a:spcAft>
                <a:spcPts val="0"/>
              </a:spcAft>
              <a:buSzPts val="2600"/>
              <a:buChar char="•"/>
            </a:pPr>
            <a:r>
              <a:rPr i="1" lang="sv-SE"/>
              <a:t>However, APIs are often not substitutable.</a:t>
            </a:r>
            <a:endParaRPr i="1"/>
          </a:p>
          <a:p>
            <a:pPr indent="-368300" lvl="1" marL="914400" rtl="0" algn="l">
              <a:spcBef>
                <a:spcPts val="500"/>
              </a:spcBef>
              <a:spcAft>
                <a:spcPts val="0"/>
              </a:spcAft>
              <a:buSzPts val="2200"/>
              <a:buChar char="•"/>
            </a:pPr>
            <a:r>
              <a:rPr lang="sv-SE"/>
              <a:t>If we want to post photos to Facebook or Twitter, the APIs can’t be swapped.</a:t>
            </a:r>
            <a:endParaRPr/>
          </a:p>
          <a:p>
            <a:pPr indent="-393700" lvl="0" marL="457200" rtl="0" algn="l">
              <a:spcBef>
                <a:spcPts val="1000"/>
              </a:spcBef>
              <a:spcAft>
                <a:spcPts val="0"/>
              </a:spcAft>
              <a:buSzPts val="2600"/>
              <a:buChar char="•"/>
            </a:pPr>
            <a:r>
              <a:rPr lang="sv-SE"/>
              <a:t>API design should center around common interaction patterns.</a:t>
            </a:r>
            <a:endParaRPr/>
          </a:p>
          <a:p>
            <a:pPr indent="-368300" lvl="1" marL="914400" rtl="0" algn="l">
              <a:spcBef>
                <a:spcPts val="500"/>
              </a:spcBef>
              <a:spcAft>
                <a:spcPts val="0"/>
              </a:spcAft>
              <a:buSzPts val="2200"/>
              <a:buChar char="•"/>
            </a:pPr>
            <a:r>
              <a:rPr lang="sv-SE"/>
              <a:t>Like human-based interaction.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4" name="Google Shape;494;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API Design</a:t>
            </a:r>
            <a:endParaRPr/>
          </a:p>
        </p:txBody>
      </p:sp>
      <p:pic>
        <p:nvPicPr>
          <p:cNvPr id="495" name="Google Shape;495;p67"/>
          <p:cNvPicPr preferRelativeResize="0"/>
          <p:nvPr/>
        </p:nvPicPr>
        <p:blipFill>
          <a:blip r:embed="rId3">
            <a:alphaModFix/>
          </a:blip>
          <a:stretch>
            <a:fillRect/>
          </a:stretch>
        </p:blipFill>
        <p:spPr>
          <a:xfrm>
            <a:off x="416288" y="1217875"/>
            <a:ext cx="3267075" cy="3409950"/>
          </a:xfrm>
          <a:prstGeom prst="rect">
            <a:avLst/>
          </a:prstGeom>
          <a:noFill/>
          <a:ln>
            <a:noFill/>
          </a:ln>
        </p:spPr>
      </p:pic>
      <p:sp>
        <p:nvSpPr>
          <p:cNvPr id="496" name="Google Shape;496;p67"/>
          <p:cNvSpPr/>
          <p:nvPr/>
        </p:nvSpPr>
        <p:spPr>
          <a:xfrm>
            <a:off x="2742575" y="3663075"/>
            <a:ext cx="607500" cy="379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7"/>
          <p:cNvSpPr/>
          <p:nvPr/>
        </p:nvSpPr>
        <p:spPr>
          <a:xfrm>
            <a:off x="2011850" y="1262150"/>
            <a:ext cx="1385400" cy="32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7"/>
          <p:cNvSpPr/>
          <p:nvPr/>
        </p:nvSpPr>
        <p:spPr>
          <a:xfrm>
            <a:off x="2220625" y="1508875"/>
            <a:ext cx="1129500" cy="61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7"/>
          <p:cNvSpPr txBox="1"/>
          <p:nvPr>
            <p:ph idx="1" type="body"/>
          </p:nvPr>
        </p:nvSpPr>
        <p:spPr>
          <a:xfrm>
            <a:off x="3236047" y="1282400"/>
            <a:ext cx="5450700" cy="3480300"/>
          </a:xfrm>
          <a:prstGeom prst="rect">
            <a:avLst/>
          </a:prstGeom>
          <a:solidFill>
            <a:schemeClr val="lt1"/>
          </a:solid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is monolithic. </a:t>
            </a:r>
            <a:endParaRPr/>
          </a:p>
          <a:p>
            <a:pPr indent="-393700" lvl="0" marL="457200" rtl="0" algn="l">
              <a:spcBef>
                <a:spcPts val="1000"/>
              </a:spcBef>
              <a:spcAft>
                <a:spcPts val="0"/>
              </a:spcAft>
              <a:buSzPts val="2600"/>
              <a:buChar char="•"/>
            </a:pPr>
            <a:r>
              <a:rPr lang="sv-SE"/>
              <a:t>Clients couple to specific interface to interact with lower-level parts.</a:t>
            </a:r>
            <a:endParaRPr/>
          </a:p>
          <a:p>
            <a:pPr indent="-393700" lvl="0" marL="457200" rtl="0" algn="l">
              <a:spcBef>
                <a:spcPts val="1000"/>
              </a:spcBef>
              <a:spcAft>
                <a:spcPts val="0"/>
              </a:spcAft>
              <a:buSzPts val="2600"/>
              <a:buChar char="•"/>
            </a:pPr>
            <a:r>
              <a:rPr lang="sv-SE"/>
              <a:t>Only clear invocation mechanisms are parameter names and types.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6" name="Google Shape;506;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Bottom-Up API Design</a:t>
            </a:r>
            <a:endParaRPr/>
          </a:p>
        </p:txBody>
      </p:sp>
      <p:pic>
        <p:nvPicPr>
          <p:cNvPr id="507" name="Google Shape;507;p68"/>
          <p:cNvPicPr preferRelativeResize="0"/>
          <p:nvPr/>
        </p:nvPicPr>
        <p:blipFill>
          <a:blip r:embed="rId3">
            <a:alphaModFix/>
          </a:blip>
          <a:stretch>
            <a:fillRect/>
          </a:stretch>
        </p:blipFill>
        <p:spPr>
          <a:xfrm>
            <a:off x="158763" y="1155975"/>
            <a:ext cx="3971925" cy="3562350"/>
          </a:xfrm>
          <a:prstGeom prst="rect">
            <a:avLst/>
          </a:prstGeom>
          <a:noFill/>
          <a:ln>
            <a:noFill/>
          </a:ln>
        </p:spPr>
      </p:pic>
      <p:sp>
        <p:nvSpPr>
          <p:cNvPr id="508" name="Google Shape;508;p68"/>
          <p:cNvSpPr/>
          <p:nvPr/>
        </p:nvSpPr>
        <p:spPr>
          <a:xfrm>
            <a:off x="0" y="2932375"/>
            <a:ext cx="1091400" cy="99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8"/>
          <p:cNvSpPr/>
          <p:nvPr/>
        </p:nvSpPr>
        <p:spPr>
          <a:xfrm>
            <a:off x="948975" y="3141150"/>
            <a:ext cx="351000" cy="71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8"/>
          <p:cNvSpPr/>
          <p:nvPr/>
        </p:nvSpPr>
        <p:spPr>
          <a:xfrm>
            <a:off x="1024900" y="3530225"/>
            <a:ext cx="483900" cy="33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8"/>
          <p:cNvSpPr txBox="1"/>
          <p:nvPr>
            <p:ph idx="1" type="body"/>
          </p:nvPr>
        </p:nvSpPr>
        <p:spPr>
          <a:xfrm>
            <a:off x="3890846" y="1282400"/>
            <a:ext cx="47961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A feature offers interface to a common function type.</a:t>
            </a:r>
            <a:endParaRPr sz="2300"/>
          </a:p>
          <a:p>
            <a:pPr indent="-349250" lvl="1" marL="914400" rtl="0" algn="l">
              <a:spcBef>
                <a:spcPts val="500"/>
              </a:spcBef>
              <a:spcAft>
                <a:spcPts val="0"/>
              </a:spcAft>
              <a:buSzPts val="1900"/>
              <a:buChar char="•"/>
            </a:pPr>
            <a:r>
              <a:rPr lang="sv-SE" sz="1900"/>
              <a:t>Search text, upload file, update status, etc.</a:t>
            </a:r>
            <a:endParaRPr sz="1900"/>
          </a:p>
          <a:p>
            <a:pPr indent="-349250" lvl="1" marL="914400" rtl="0" algn="l">
              <a:spcBef>
                <a:spcPts val="500"/>
              </a:spcBef>
              <a:spcAft>
                <a:spcPts val="0"/>
              </a:spcAft>
              <a:buSzPts val="1900"/>
              <a:buChar char="•"/>
            </a:pPr>
            <a:r>
              <a:rPr lang="sv-SE" sz="1900"/>
              <a:t>Should be simple, self-describing.</a:t>
            </a:r>
            <a:endParaRPr sz="1900"/>
          </a:p>
          <a:p>
            <a:pPr indent="-374650" lvl="0" marL="457200" rtl="0" algn="l">
              <a:spcBef>
                <a:spcPts val="1000"/>
              </a:spcBef>
              <a:spcAft>
                <a:spcPts val="0"/>
              </a:spcAft>
              <a:buSzPts val="2300"/>
              <a:buChar char="•"/>
            </a:pPr>
            <a:r>
              <a:rPr lang="sv-SE" sz="2300"/>
              <a:t>Clients couple to select feature APIs, not full system API.</a:t>
            </a:r>
            <a:endParaRPr sz="2300"/>
          </a:p>
          <a:p>
            <a:pPr indent="-374650" lvl="0" marL="457200" rtl="0" algn="l">
              <a:spcBef>
                <a:spcPts val="1000"/>
              </a:spcBef>
              <a:spcAft>
                <a:spcPts val="0"/>
              </a:spcAft>
              <a:buSzPts val="2300"/>
              <a:buChar char="•"/>
            </a:pPr>
            <a:r>
              <a:rPr lang="sv-SE" sz="2300"/>
              <a:t>System APIs reuse features.</a:t>
            </a:r>
            <a:endParaRPr sz="2300"/>
          </a:p>
          <a:p>
            <a:pPr indent="-349250" lvl="1" marL="914400" rtl="0" algn="l">
              <a:spcBef>
                <a:spcPts val="500"/>
              </a:spcBef>
              <a:spcAft>
                <a:spcPts val="0"/>
              </a:spcAft>
              <a:buSzPts val="1900"/>
              <a:buChar char="•"/>
            </a:pPr>
            <a:r>
              <a:rPr lang="sv-SE" sz="1900"/>
              <a:t>Whole API may not be identical.</a:t>
            </a:r>
            <a:endParaRPr sz="19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8" name="Google Shape;51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300"/>
              <a:t>1: Web APIs Consist of Features with Common Interfaces</a:t>
            </a:r>
            <a:endParaRPr sz="2300"/>
          </a:p>
        </p:txBody>
      </p:sp>
      <p:sp>
        <p:nvSpPr>
          <p:cNvPr id="519" name="Google Shape;519;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web service should be split into features with their own interfaces.</a:t>
            </a:r>
            <a:endParaRPr/>
          </a:p>
          <a:p>
            <a:pPr indent="-368300" lvl="1" marL="914400" rtl="0" algn="l">
              <a:spcBef>
                <a:spcPts val="500"/>
              </a:spcBef>
              <a:spcAft>
                <a:spcPts val="0"/>
              </a:spcAft>
              <a:buSzPts val="2200"/>
              <a:buChar char="•"/>
            </a:pPr>
            <a:r>
              <a:rPr lang="sv-SE"/>
              <a:t>Accessing/updating/sorting list of items, pagination, updating a status, uploading a photo, search.</a:t>
            </a:r>
            <a:endParaRPr/>
          </a:p>
          <a:p>
            <a:pPr indent="-393700" lvl="0" marL="457200" rtl="0" algn="l">
              <a:spcBef>
                <a:spcPts val="1000"/>
              </a:spcBef>
              <a:spcAft>
                <a:spcPts val="0"/>
              </a:spcAft>
              <a:buSzPts val="2600"/>
              <a:buChar char="•"/>
            </a:pPr>
            <a:r>
              <a:rPr lang="sv-SE"/>
              <a:t>Features can be optionally selected by client or enabled/disabled by server.</a:t>
            </a:r>
            <a:endParaRPr/>
          </a:p>
          <a:p>
            <a:pPr indent="-368300" lvl="1" marL="914400" rtl="0" algn="l">
              <a:spcBef>
                <a:spcPts val="500"/>
              </a:spcBef>
              <a:spcAft>
                <a:spcPts val="0"/>
              </a:spcAft>
              <a:buSzPts val="2200"/>
              <a:buChar char="•"/>
            </a:pPr>
            <a:r>
              <a:rPr lang="sv-SE"/>
              <a:t>Clients only affected by changes to selected features.</a:t>
            </a:r>
            <a:endParaRPr/>
          </a:p>
          <a:p>
            <a:pPr indent="-368300" lvl="1" marL="914400" rtl="0" algn="l">
              <a:spcBef>
                <a:spcPts val="500"/>
              </a:spcBef>
              <a:spcAft>
                <a:spcPts val="0"/>
              </a:spcAft>
              <a:buSzPts val="2200"/>
              <a:buChar char="•"/>
            </a:pPr>
            <a:r>
              <a:rPr lang="sv-SE"/>
              <a:t>Clients can make use of only what they need.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6" name="Google Shape;52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2: Partition Interface for Feature Reuse</a:t>
            </a:r>
            <a:endParaRPr sz="3400"/>
          </a:p>
        </p:txBody>
      </p:sp>
      <p:sp>
        <p:nvSpPr>
          <p:cNvPr id="527" name="Google Shape;52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a feature is available elsewhere, reuse it in your API instead of implementing it yourself.</a:t>
            </a:r>
            <a:endParaRPr/>
          </a:p>
          <a:p>
            <a:pPr indent="-368300" lvl="1" marL="914400" rtl="0" algn="l">
              <a:spcBef>
                <a:spcPts val="500"/>
              </a:spcBef>
              <a:spcAft>
                <a:spcPts val="0"/>
              </a:spcAft>
              <a:buSzPts val="2200"/>
              <a:buChar char="•"/>
            </a:pPr>
            <a:r>
              <a:rPr lang="sv-SE"/>
              <a:t>Clients could perform task with any API offering feature.</a:t>
            </a:r>
            <a:endParaRPr/>
          </a:p>
          <a:p>
            <a:pPr indent="-393700" lvl="0" marL="457200" rtl="0" algn="l">
              <a:spcBef>
                <a:spcPts val="1000"/>
              </a:spcBef>
              <a:spcAft>
                <a:spcPts val="0"/>
              </a:spcAft>
              <a:buSzPts val="2600"/>
              <a:buChar char="•"/>
            </a:pPr>
            <a:r>
              <a:rPr lang="sv-SE"/>
              <a:t>If designing a new feature, make it available </a:t>
            </a:r>
            <a:r>
              <a:rPr lang="sv-SE"/>
              <a:t>separately</a:t>
            </a:r>
            <a:r>
              <a:rPr lang="sv-SE"/>
              <a:t> for reuse.</a:t>
            </a:r>
            <a:endParaRPr/>
          </a:p>
          <a:p>
            <a:pPr indent="-368300" lvl="1" marL="914400" rtl="0" algn="l">
              <a:spcBef>
                <a:spcPts val="500"/>
              </a:spcBef>
              <a:spcAft>
                <a:spcPts val="0"/>
              </a:spcAft>
              <a:buSzPts val="2200"/>
              <a:buChar char="•"/>
            </a:pPr>
            <a:r>
              <a:rPr lang="sv-SE"/>
              <a:t>Feature-specific repository, documentation.</a:t>
            </a:r>
            <a:endParaRPr/>
          </a:p>
          <a:p>
            <a:pPr indent="-393700" lvl="0" marL="457200" rtl="0" algn="l">
              <a:spcBef>
                <a:spcPts val="1000"/>
              </a:spcBef>
              <a:spcAft>
                <a:spcPts val="0"/>
              </a:spcAft>
              <a:buSzPts val="2600"/>
              <a:buChar char="•"/>
            </a:pPr>
            <a:r>
              <a:rPr lang="sv-SE"/>
              <a:t>Prioritize reuse when possible, make new functionality available as features.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4" name="Google Shape;53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3: API Responses Should Advertise Relevant Features</a:t>
            </a:r>
            <a:endParaRPr sz="2400"/>
          </a:p>
        </p:txBody>
      </p:sp>
      <p:sp>
        <p:nvSpPr>
          <p:cNvPr id="535" name="Google Shape;535;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Server should include or </a:t>
            </a:r>
            <a:r>
              <a:rPr lang="sv-SE"/>
              <a:t>link to supported features.</a:t>
            </a:r>
            <a:endParaRPr/>
          </a:p>
          <a:p>
            <a:pPr indent="-368300" lvl="1" marL="914400" rtl="0" algn="l">
              <a:spcBef>
                <a:spcPts val="500"/>
              </a:spcBef>
              <a:spcAft>
                <a:spcPts val="0"/>
              </a:spcAft>
              <a:buSzPts val="2200"/>
              <a:buChar char="•"/>
            </a:pPr>
            <a:r>
              <a:rPr lang="sv-SE"/>
              <a:t>Support indicated in header of HTTP response or inside response body.</a:t>
            </a:r>
            <a:endParaRPr/>
          </a:p>
          <a:p>
            <a:pPr indent="-368300" lvl="1" marL="914400" rtl="0" algn="l">
              <a:spcBef>
                <a:spcPts val="500"/>
              </a:spcBef>
              <a:spcAft>
                <a:spcPts val="0"/>
              </a:spcAft>
              <a:buSzPts val="2200"/>
              <a:buChar char="•"/>
            </a:pPr>
            <a:r>
              <a:rPr lang="sv-SE"/>
              <a:t>Can indicate which optional parts are implemented.</a:t>
            </a:r>
            <a:endParaRPr/>
          </a:p>
          <a:p>
            <a:pPr indent="-393700" lvl="0" marL="457200" rtl="0" algn="l">
              <a:spcBef>
                <a:spcPts val="1000"/>
              </a:spcBef>
              <a:spcAft>
                <a:spcPts val="0"/>
              </a:spcAft>
              <a:buSzPts val="2600"/>
              <a:buChar char="•"/>
            </a:pPr>
            <a:r>
              <a:rPr lang="sv-SE"/>
              <a:t>Clients can determine whether API offers needed features at runtime.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42" name="Google Shape;542;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3: API Responses Should Advertise Relevant Features</a:t>
            </a:r>
            <a:endParaRPr sz="2400"/>
          </a:p>
        </p:txBody>
      </p:sp>
      <p:sp>
        <p:nvSpPr>
          <p:cNvPr id="543" name="Google Shape;543;p72"/>
          <p:cNvSpPr txBox="1"/>
          <p:nvPr>
            <p:ph idx="1" type="body"/>
          </p:nvPr>
        </p:nvSpPr>
        <p:spPr>
          <a:xfrm>
            <a:off x="468900" y="1282400"/>
            <a:ext cx="4959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Hypermedia: Embed links to resources within JSON body of HTTP response. </a:t>
            </a:r>
            <a:endParaRPr/>
          </a:p>
          <a:p>
            <a:pPr indent="-393700" lvl="0" marL="457200" rtl="0" algn="l">
              <a:spcBef>
                <a:spcPts val="1000"/>
              </a:spcBef>
              <a:spcAft>
                <a:spcPts val="0"/>
              </a:spcAft>
              <a:buSzPts val="2600"/>
              <a:buChar char="•"/>
            </a:pPr>
            <a:r>
              <a:rPr lang="sv-SE"/>
              <a:t>Ex: GET call to entry point returns links to accessible resources.</a:t>
            </a:r>
            <a:endParaRPr/>
          </a:p>
          <a:p>
            <a:pPr indent="-393700" lvl="0" marL="457200" rtl="0" algn="l">
              <a:spcBef>
                <a:spcPts val="1000"/>
              </a:spcBef>
              <a:spcAft>
                <a:spcPts val="0"/>
              </a:spcAft>
              <a:buSzPts val="2600"/>
              <a:buChar char="•"/>
            </a:pPr>
            <a:r>
              <a:rPr lang="sv-SE"/>
              <a:t>GitHub API uses hypermedia to broadcast functionality.</a:t>
            </a:r>
            <a:endParaRPr/>
          </a:p>
        </p:txBody>
      </p:sp>
      <p:sp>
        <p:nvSpPr>
          <p:cNvPr id="544" name="Google Shape;544;p72"/>
          <p:cNvSpPr txBox="1"/>
          <p:nvPr/>
        </p:nvSpPr>
        <p:spPr>
          <a:xfrm>
            <a:off x="5380750" y="1035675"/>
            <a:ext cx="3763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800">
                <a:latin typeface="Consolas"/>
                <a:ea typeface="Consolas"/>
                <a:cs typeface="Consolas"/>
                <a:sym typeface="Consolas"/>
              </a:rPr>
              <a:t>GET /</a:t>
            </a:r>
            <a:endParaRPr b="1" sz="1800">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"version": "1.2.3",</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"description": "Example API to manage orders",</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"links":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"orders", </a:t>
            </a:r>
            <a:br>
              <a:rPr lang="sv-SE" sz="1300">
                <a:latin typeface="Consolas"/>
                <a:ea typeface="Consolas"/>
                <a:cs typeface="Consolas"/>
                <a:sym typeface="Consolas"/>
              </a:rPr>
            </a:br>
            <a:r>
              <a:rPr lang="sv-SE" sz="1300">
                <a:latin typeface="Consolas"/>
                <a:ea typeface="Consolas"/>
                <a:cs typeface="Consolas"/>
                <a:sym typeface="Consolas"/>
              </a:rPr>
              <a:t>          "href": "/orders"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"customers", </a:t>
            </a:r>
            <a:br>
              <a:rPr lang="sv-SE" sz="1300">
                <a:latin typeface="Consolas"/>
                <a:ea typeface="Consolas"/>
                <a:cs typeface="Consolas"/>
                <a:sym typeface="Consolas"/>
              </a:rPr>
            </a:br>
            <a:r>
              <a:rPr lang="sv-SE" sz="1300">
                <a:latin typeface="Consolas"/>
                <a:ea typeface="Consolas"/>
                <a:cs typeface="Consolas"/>
                <a:sym typeface="Consolas"/>
              </a:rPr>
              <a:t>           "href": "/customers"},</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"customer-by-id", </a:t>
            </a:r>
            <a:br>
              <a:rPr lang="sv-SE" sz="1300">
                <a:latin typeface="Consolas"/>
                <a:ea typeface="Consolas"/>
                <a:cs typeface="Consolas"/>
                <a:sym typeface="Consolas"/>
              </a:rPr>
            </a:br>
            <a:r>
              <a:rPr lang="sv-SE" sz="1300">
                <a:latin typeface="Consolas"/>
                <a:ea typeface="Consolas"/>
                <a:cs typeface="Consolas"/>
                <a:sym typeface="Consolas"/>
              </a:rPr>
              <a:t>           "href": "/customer/{id}"},</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"customer-by-email", </a:t>
            </a:r>
            <a:br>
              <a:rPr lang="sv-SE" sz="1300">
                <a:latin typeface="Consolas"/>
                <a:ea typeface="Consolas"/>
                <a:cs typeface="Consolas"/>
                <a:sym typeface="Consolas"/>
              </a:rPr>
            </a:br>
            <a:r>
              <a:rPr lang="sv-SE" sz="1300">
                <a:latin typeface="Consolas"/>
                <a:ea typeface="Consolas"/>
                <a:cs typeface="Consolas"/>
                <a:sym typeface="Consolas"/>
              </a:rPr>
              <a:t>          "href": "/customer{?email}"},</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1" name="Google Shape;551;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4: Features Describe their Functionality and Invocation</a:t>
            </a:r>
            <a:endParaRPr sz="2400"/>
          </a:p>
        </p:txBody>
      </p:sp>
      <p:sp>
        <p:nvSpPr>
          <p:cNvPr id="552" name="Google Shape;552;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When queried, a feature should describe its functionality and how it is accessed in a standard form (e.g., hypermedia, JSON schema).</a:t>
            </a:r>
            <a:endParaRPr/>
          </a:p>
          <a:p>
            <a:pPr indent="-368300" lvl="1" marL="914400" rtl="0" algn="l">
              <a:spcBef>
                <a:spcPts val="500"/>
              </a:spcBef>
              <a:spcAft>
                <a:spcPts val="0"/>
              </a:spcAft>
              <a:buSzPts val="2200"/>
              <a:buChar char="•"/>
            </a:pPr>
            <a:r>
              <a:rPr lang="sv-SE"/>
              <a:t>Reduces need to find documentation on an API.</a:t>
            </a:r>
            <a:endParaRPr/>
          </a:p>
          <a:p>
            <a:pPr indent="-368300" lvl="1" marL="914400" rtl="0" algn="l">
              <a:spcBef>
                <a:spcPts val="500"/>
              </a:spcBef>
              <a:spcAft>
                <a:spcPts val="0"/>
              </a:spcAft>
              <a:buSzPts val="2200"/>
              <a:buChar char="•"/>
            </a:pPr>
            <a:r>
              <a:rPr lang="sv-SE"/>
              <a:t>APIs implementing a feature do not need to use same URL structure/parameter names. </a:t>
            </a:r>
            <a:endParaRPr/>
          </a:p>
          <a:p>
            <a:pPr indent="-393700" lvl="0" marL="457200" rtl="0" algn="l">
              <a:spcBef>
                <a:spcPts val="1000"/>
              </a:spcBef>
              <a:spcAft>
                <a:spcPts val="0"/>
              </a:spcAft>
              <a:buSzPts val="2600"/>
              <a:buChar char="•"/>
            </a:pPr>
            <a:r>
              <a:rPr lang="sv-SE"/>
              <a:t>Client can query feature for details at runtime.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58" name="Google Shape;558;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REST is a web-based API format.</a:t>
            </a:r>
            <a:endParaRPr/>
          </a:p>
          <a:p>
            <a:pPr indent="-368300" lvl="1" marL="914400" rtl="0" algn="l">
              <a:spcBef>
                <a:spcPts val="500"/>
              </a:spcBef>
              <a:spcAft>
                <a:spcPts val="0"/>
              </a:spcAft>
              <a:buSzPts val="2200"/>
              <a:buChar char="•"/>
            </a:pPr>
            <a:r>
              <a:rPr lang="sv-SE"/>
              <a:t>Services provide resources (through URLs) designed to be consumed by programs rather than by people.</a:t>
            </a:r>
            <a:endParaRPr/>
          </a:p>
          <a:p>
            <a:pPr indent="-368300" lvl="1" marL="914400" rtl="0" algn="l">
              <a:spcBef>
                <a:spcPts val="500"/>
              </a:spcBef>
              <a:spcAft>
                <a:spcPts val="0"/>
              </a:spcAft>
              <a:buSzPts val="2200"/>
              <a:buChar char="•"/>
            </a:pPr>
            <a:r>
              <a:rPr lang="sv-SE"/>
              <a:t>Design Principles:</a:t>
            </a:r>
            <a:endParaRPr/>
          </a:p>
          <a:p>
            <a:pPr indent="-342900" lvl="2" marL="1371600" rtl="0" algn="l">
              <a:spcBef>
                <a:spcPts val="500"/>
              </a:spcBef>
              <a:spcAft>
                <a:spcPts val="0"/>
              </a:spcAft>
              <a:buSzPts val="1800"/>
              <a:buChar char="•"/>
            </a:pPr>
            <a:r>
              <a:rPr lang="sv-SE"/>
              <a:t>Stateless</a:t>
            </a:r>
            <a:endParaRPr/>
          </a:p>
          <a:p>
            <a:pPr indent="-342900" lvl="2" marL="1371600" rtl="0" algn="l">
              <a:spcBef>
                <a:spcPts val="500"/>
              </a:spcBef>
              <a:spcAft>
                <a:spcPts val="0"/>
              </a:spcAft>
              <a:buSzPts val="1800"/>
              <a:buChar char="•"/>
            </a:pPr>
            <a:r>
              <a:rPr lang="sv-SE"/>
              <a:t>Resource-Based (URI)</a:t>
            </a:r>
            <a:endParaRPr/>
          </a:p>
          <a:p>
            <a:pPr indent="-342900" lvl="2" marL="1371600" rtl="0" algn="l">
              <a:spcBef>
                <a:spcPts val="500"/>
              </a:spcBef>
              <a:spcAft>
                <a:spcPts val="0"/>
              </a:spcAft>
              <a:buSzPts val="1800"/>
              <a:buChar char="•"/>
            </a:pPr>
            <a:r>
              <a:rPr lang="sv-SE"/>
              <a:t>Uniform Interface (GET, PUT, POST, DELETE)</a:t>
            </a:r>
            <a:endParaRPr/>
          </a:p>
          <a:p>
            <a:pPr indent="-342900" lvl="2" marL="1371600" rtl="0" algn="l">
              <a:spcBef>
                <a:spcPts val="500"/>
              </a:spcBef>
              <a:spcAft>
                <a:spcPts val="0"/>
              </a:spcAft>
              <a:buSzPts val="1800"/>
              <a:buChar char="•"/>
            </a:pPr>
            <a:r>
              <a:rPr lang="sv-SE"/>
              <a:t>Links describe relationships</a:t>
            </a:r>
            <a:endParaRPr/>
          </a:p>
          <a:p>
            <a:pPr indent="-342900" lvl="2" marL="1371600" rtl="0" algn="l">
              <a:spcBef>
                <a:spcPts val="500"/>
              </a:spcBef>
              <a:spcAft>
                <a:spcPts val="0"/>
              </a:spcAft>
              <a:buSzPts val="1800"/>
              <a:buChar char="•"/>
            </a:pPr>
            <a:r>
              <a:rPr lang="sv-SE"/>
              <a:t>Cacheable and monitorable using standard internet tools</a:t>
            </a:r>
            <a:endParaRPr/>
          </a:p>
        </p:txBody>
      </p:sp>
      <p:sp>
        <p:nvSpPr>
          <p:cNvPr id="559" name="Google Shape;559;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a:t>
            </a:r>
            <a:endParaRPr/>
          </a:p>
        </p:txBody>
      </p:sp>
      <p:sp>
        <p:nvSpPr>
          <p:cNvPr id="125" name="Google Shape;12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ommunication protocol for networked systems.</a:t>
            </a:r>
            <a:endParaRPr/>
          </a:p>
          <a:p>
            <a:pPr indent="-368300" lvl="1" marL="914400" rtl="0" algn="l">
              <a:spcBef>
                <a:spcPts val="500"/>
              </a:spcBef>
              <a:spcAft>
                <a:spcPts val="0"/>
              </a:spcAft>
              <a:buSzPts val="2200"/>
              <a:buChar char="•"/>
            </a:pPr>
            <a:r>
              <a:rPr lang="sv-SE"/>
              <a:t>Defines how to exchange or transfer hypertext between nodes in a network.</a:t>
            </a:r>
            <a:endParaRPr/>
          </a:p>
          <a:p>
            <a:pPr indent="-368300" lvl="1" marL="914400" rtl="0" algn="l">
              <a:spcBef>
                <a:spcPts val="500"/>
              </a:spcBef>
              <a:spcAft>
                <a:spcPts val="0"/>
              </a:spcAft>
              <a:buSzPts val="2200"/>
              <a:buChar char="•"/>
            </a:pPr>
            <a:r>
              <a:rPr lang="sv-SE"/>
              <a:t>How your computer accesses a webpage.</a:t>
            </a:r>
            <a:endParaRPr/>
          </a:p>
          <a:p>
            <a:pPr indent="-393700" lvl="0" marL="457200" rtl="0" algn="l">
              <a:spcBef>
                <a:spcPts val="1000"/>
              </a:spcBef>
              <a:spcAft>
                <a:spcPts val="0"/>
              </a:spcAft>
              <a:buSzPts val="2600"/>
              <a:buChar char="•"/>
            </a:pPr>
            <a:r>
              <a:rPr lang="sv-SE"/>
              <a:t>Defines an API based on requests.</a:t>
            </a:r>
            <a:endParaRPr/>
          </a:p>
          <a:p>
            <a:pPr indent="-393700" lvl="0" marL="457200" rtl="0" algn="l">
              <a:spcBef>
                <a:spcPts val="1000"/>
              </a:spcBef>
              <a:spcAft>
                <a:spcPts val="0"/>
              </a:spcAft>
              <a:buSzPts val="2600"/>
              <a:buChar char="•"/>
            </a:pPr>
            <a:r>
              <a:rPr lang="sv-SE"/>
              <a:t>Requests performed using </a:t>
            </a:r>
            <a:r>
              <a:rPr b="1" lang="sv-SE"/>
              <a:t>verbs</a:t>
            </a:r>
            <a:r>
              <a:rPr lang="sv-SE"/>
              <a:t>.</a:t>
            </a:r>
            <a:endParaRPr/>
          </a:p>
          <a:p>
            <a:pPr indent="-368300" lvl="1" marL="914400" rtl="0" algn="l">
              <a:spcBef>
                <a:spcPts val="500"/>
              </a:spcBef>
              <a:spcAft>
                <a:spcPts val="0"/>
              </a:spcAft>
              <a:buSzPts val="2200"/>
              <a:buChar char="•"/>
            </a:pPr>
            <a:r>
              <a:rPr lang="sv-SE"/>
              <a:t>I </a:t>
            </a:r>
            <a:r>
              <a:rPr b="1" lang="sv-SE"/>
              <a:t>get</a:t>
            </a:r>
            <a:r>
              <a:rPr lang="sv-SE"/>
              <a:t> a page, </a:t>
            </a:r>
            <a:r>
              <a:rPr b="1" lang="sv-SE"/>
              <a:t>post</a:t>
            </a:r>
            <a:r>
              <a:rPr lang="sv-SE"/>
              <a:t> an update, </a:t>
            </a:r>
            <a:r>
              <a:rPr b="1" lang="sv-SE"/>
              <a:t>delete</a:t>
            </a:r>
            <a:r>
              <a:rPr lang="sv-SE"/>
              <a:t> a photo, </a:t>
            </a:r>
            <a:r>
              <a:rPr b="1" lang="sv-SE"/>
              <a:t>put</a:t>
            </a:r>
            <a:r>
              <a:rPr lang="sv-SE"/>
              <a:t> up information.</a:t>
            </a:r>
            <a:endParaRPr/>
          </a:p>
        </p:txBody>
      </p:sp>
      <p:sp>
        <p:nvSpPr>
          <p:cNvPr id="126" name="Google Shape;12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6" name="Google Shape;566;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67" name="Google Shape;567;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APIs should be designed to be reusable.</a:t>
            </a:r>
            <a:endParaRPr/>
          </a:p>
          <a:p>
            <a:pPr indent="-368300" lvl="1" marL="914400" rtl="0" algn="l">
              <a:spcBef>
                <a:spcPts val="500"/>
              </a:spcBef>
              <a:spcAft>
                <a:spcPts val="0"/>
              </a:spcAft>
              <a:buSzPts val="2200"/>
              <a:buChar char="•"/>
            </a:pPr>
            <a:r>
              <a:rPr lang="sv-SE"/>
              <a:t>APIs should be split into features.</a:t>
            </a:r>
            <a:endParaRPr/>
          </a:p>
          <a:p>
            <a:pPr indent="-368300" lvl="1" marL="914400" rtl="0" algn="l">
              <a:spcBef>
                <a:spcPts val="500"/>
              </a:spcBef>
              <a:spcAft>
                <a:spcPts val="0"/>
              </a:spcAft>
              <a:buSzPts val="2200"/>
              <a:buChar char="•"/>
            </a:pPr>
            <a:r>
              <a:rPr lang="sv-SE"/>
              <a:t>Features should have a common interface with compatible features with separate implementations.</a:t>
            </a:r>
            <a:endParaRPr/>
          </a:p>
          <a:p>
            <a:pPr indent="-368300" lvl="1" marL="914400" rtl="0" algn="l">
              <a:spcBef>
                <a:spcPts val="500"/>
              </a:spcBef>
              <a:spcAft>
                <a:spcPts val="0"/>
              </a:spcAft>
              <a:buSzPts val="2200"/>
              <a:buChar char="•"/>
            </a:pPr>
            <a:r>
              <a:rPr lang="sv-SE"/>
              <a:t>The overall API should be partitioned into these separate features with their own interfaces.</a:t>
            </a:r>
            <a:endParaRPr/>
          </a:p>
          <a:p>
            <a:pPr indent="-368300" lvl="1" marL="914400" rtl="0" algn="l">
              <a:spcBef>
                <a:spcPts val="500"/>
              </a:spcBef>
              <a:spcAft>
                <a:spcPts val="0"/>
              </a:spcAft>
              <a:buSzPts val="2200"/>
              <a:buChar char="•"/>
            </a:pPr>
            <a:r>
              <a:rPr lang="sv-SE"/>
              <a:t>APIs should advertise available features.</a:t>
            </a:r>
            <a:endParaRPr/>
          </a:p>
          <a:p>
            <a:pPr indent="-368300" lvl="1" marL="914400" rtl="0" algn="l">
              <a:spcBef>
                <a:spcPts val="500"/>
              </a:spcBef>
              <a:spcAft>
                <a:spcPts val="0"/>
              </a:spcAft>
              <a:buSzPts val="2200"/>
              <a:buChar char="•"/>
            </a:pPr>
            <a:r>
              <a:rPr lang="sv-SE"/>
              <a:t>Features should broadcast their functionality and invocation details.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73" name="Google Shape;573;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of Complex Systems</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 due December 4</a:t>
            </a:r>
            <a:endParaRPr/>
          </a:p>
        </p:txBody>
      </p:sp>
      <p:sp>
        <p:nvSpPr>
          <p:cNvPr id="574" name="Google Shape;574;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Retrieving Information (GET)</a:t>
            </a:r>
            <a:endParaRPr/>
          </a:p>
        </p:txBody>
      </p:sp>
      <p:sp>
        <p:nvSpPr>
          <p:cNvPr id="132" name="Google Shape;132;p22"/>
          <p:cNvSpPr txBox="1"/>
          <p:nvPr>
            <p:ph idx="1" type="body"/>
          </p:nvPr>
        </p:nvSpPr>
        <p:spPr>
          <a:xfrm>
            <a:off x="468900" y="2462337"/>
            <a:ext cx="8217900" cy="23004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User types into the browser: http://www.amazon.com </a:t>
            </a:r>
            <a:endParaRPr sz="2400"/>
          </a:p>
          <a:p>
            <a:pPr indent="-381000" lvl="0" marL="457200" rtl="0" algn="l">
              <a:spcBef>
                <a:spcPts val="1000"/>
              </a:spcBef>
              <a:spcAft>
                <a:spcPts val="0"/>
              </a:spcAft>
              <a:buSzPts val="2400"/>
              <a:buChar char="•"/>
            </a:pPr>
            <a:r>
              <a:rPr lang="sv-SE" sz="2400"/>
              <a:t>The browser creates an HTTP request (no body)</a:t>
            </a:r>
            <a:endParaRPr sz="2400"/>
          </a:p>
          <a:p>
            <a:pPr indent="-381000" lvl="0" marL="457200" rtl="0" algn="l">
              <a:spcBef>
                <a:spcPts val="1000"/>
              </a:spcBef>
              <a:spcAft>
                <a:spcPts val="0"/>
              </a:spcAft>
              <a:buSzPts val="2400"/>
              <a:buChar char="•"/>
            </a:pPr>
            <a:r>
              <a:rPr lang="sv-SE" sz="2400"/>
              <a:t>The HTTP request identifies:</a:t>
            </a:r>
            <a:endParaRPr sz="2400"/>
          </a:p>
          <a:p>
            <a:pPr indent="-381000" lvl="1" marL="914400" rtl="0" algn="l">
              <a:spcBef>
                <a:spcPts val="500"/>
              </a:spcBef>
              <a:spcAft>
                <a:spcPts val="0"/>
              </a:spcAft>
              <a:buSzPts val="2400"/>
              <a:buChar char="•"/>
            </a:pPr>
            <a:r>
              <a:rPr lang="sv-SE" sz="2400"/>
              <a:t>The desired action: GET ("get me resource")</a:t>
            </a:r>
            <a:endParaRPr sz="2400"/>
          </a:p>
          <a:p>
            <a:pPr indent="-381000" lvl="1" marL="914400" rtl="0" algn="l">
              <a:spcBef>
                <a:spcPts val="500"/>
              </a:spcBef>
              <a:spcAft>
                <a:spcPts val="0"/>
              </a:spcAft>
              <a:buSzPts val="2400"/>
              <a:buChar char="•"/>
            </a:pPr>
            <a:r>
              <a:rPr lang="sv-SE" sz="2400"/>
              <a:t>The target machine (www.amazon.com)</a:t>
            </a:r>
            <a:endParaRPr sz="2400"/>
          </a:p>
        </p:txBody>
      </p:sp>
      <p:sp>
        <p:nvSpPr>
          <p:cNvPr id="133" name="Google Shape;13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34" name="Google Shape;134;p22"/>
          <p:cNvPicPr preferRelativeResize="0"/>
          <p:nvPr/>
        </p:nvPicPr>
        <p:blipFill>
          <a:blip r:embed="rId3">
            <a:alphaModFix/>
          </a:blip>
          <a:stretch>
            <a:fillRect/>
          </a:stretch>
        </p:blipFill>
        <p:spPr>
          <a:xfrm>
            <a:off x="1073100" y="1324238"/>
            <a:ext cx="5149750" cy="954394"/>
          </a:xfrm>
          <a:prstGeom prst="rect">
            <a:avLst/>
          </a:prstGeom>
          <a:noFill/>
          <a:ln>
            <a:noFill/>
          </a:ln>
        </p:spPr>
      </p:pic>
      <p:sp>
        <p:nvSpPr>
          <p:cNvPr id="135" name="Google Shape;135;p22"/>
          <p:cNvSpPr txBox="1"/>
          <p:nvPr/>
        </p:nvSpPr>
        <p:spPr>
          <a:xfrm>
            <a:off x="99250" y="48643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Updating Information (POST)</a:t>
            </a:r>
            <a:endParaRPr/>
          </a:p>
        </p:txBody>
      </p:sp>
      <p:sp>
        <p:nvSpPr>
          <p:cNvPr id="141" name="Google Shape;14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The user fills in a form on a webpage.</a:t>
            </a:r>
            <a:endParaRPr sz="2400"/>
          </a:p>
          <a:p>
            <a:pPr indent="-381000" lvl="0" marL="457200" rtl="0" algn="l">
              <a:spcBef>
                <a:spcPts val="1000"/>
              </a:spcBef>
              <a:spcAft>
                <a:spcPts val="0"/>
              </a:spcAft>
              <a:buSzPts val="2400"/>
              <a:buChar char="•"/>
            </a:pPr>
            <a:r>
              <a:rPr lang="sv-SE" sz="2400"/>
              <a:t>The browser creates an HTTP </a:t>
            </a:r>
            <a:br>
              <a:rPr lang="sv-SE" sz="2400"/>
            </a:br>
            <a:r>
              <a:rPr lang="sv-SE" sz="2400"/>
              <a:t>request with a body </a:t>
            </a:r>
            <a:br>
              <a:rPr lang="sv-SE" sz="2400"/>
            </a:br>
            <a:r>
              <a:rPr lang="sv-SE" sz="2400"/>
              <a:t>containing form data.</a:t>
            </a:r>
            <a:endParaRPr sz="2400"/>
          </a:p>
          <a:p>
            <a:pPr indent="-381000" lvl="0" marL="457200" rtl="0" algn="l">
              <a:spcBef>
                <a:spcPts val="1000"/>
              </a:spcBef>
              <a:spcAft>
                <a:spcPts val="0"/>
              </a:spcAft>
              <a:buSzPts val="2400"/>
              <a:buChar char="•"/>
            </a:pPr>
            <a:r>
              <a:rPr lang="sv-SE" sz="2400"/>
              <a:t>HTTP request identifies:</a:t>
            </a:r>
            <a:endParaRPr sz="2400"/>
          </a:p>
          <a:p>
            <a:pPr indent="-368300" lvl="1" marL="914400" rtl="0" algn="l">
              <a:spcBef>
                <a:spcPts val="500"/>
              </a:spcBef>
              <a:spcAft>
                <a:spcPts val="0"/>
              </a:spcAft>
              <a:buSzPts val="2200"/>
              <a:buChar char="•"/>
            </a:pPr>
            <a:r>
              <a:rPr lang="sv-SE" sz="2200"/>
              <a:t>The action: POST ("here is some updated info")</a:t>
            </a:r>
            <a:endParaRPr sz="2200"/>
          </a:p>
          <a:p>
            <a:pPr indent="-368300" lvl="1" marL="914400" rtl="0" algn="l">
              <a:spcBef>
                <a:spcPts val="500"/>
              </a:spcBef>
              <a:spcAft>
                <a:spcPts val="0"/>
              </a:spcAft>
              <a:buSzPts val="2200"/>
              <a:buChar char="•"/>
            </a:pPr>
            <a:r>
              <a:rPr lang="sv-SE" sz="2200"/>
              <a:t>The target machine (amazon.com)	</a:t>
            </a:r>
            <a:endParaRPr sz="2200"/>
          </a:p>
          <a:p>
            <a:pPr indent="-381000" lvl="0" marL="457200" rtl="0" algn="l">
              <a:spcBef>
                <a:spcPts val="1000"/>
              </a:spcBef>
              <a:spcAft>
                <a:spcPts val="0"/>
              </a:spcAft>
              <a:buSzPts val="2400"/>
              <a:buChar char="•"/>
            </a:pPr>
            <a:r>
              <a:rPr lang="sv-SE" sz="2400"/>
              <a:t>The body contains </a:t>
            </a:r>
            <a:r>
              <a:rPr lang="sv-SE" sz="2200"/>
              <a:t>data being POSTed (form data)</a:t>
            </a:r>
            <a:endParaRPr sz="2200"/>
          </a:p>
        </p:txBody>
      </p:sp>
      <p:sp>
        <p:nvSpPr>
          <p:cNvPr id="142" name="Google Shape;142;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43" name="Google Shape;143;p23"/>
          <p:cNvPicPr preferRelativeResize="0"/>
          <p:nvPr/>
        </p:nvPicPr>
        <p:blipFill>
          <a:blip r:embed="rId3">
            <a:alphaModFix/>
          </a:blip>
          <a:stretch>
            <a:fillRect/>
          </a:stretch>
        </p:blipFill>
        <p:spPr>
          <a:xfrm>
            <a:off x="4572000" y="1802282"/>
            <a:ext cx="4571999" cy="1589243"/>
          </a:xfrm>
          <a:prstGeom prst="rect">
            <a:avLst/>
          </a:prstGeom>
          <a:noFill/>
          <a:ln>
            <a:noFill/>
          </a:ln>
        </p:spPr>
      </p:pic>
      <p:sp>
        <p:nvSpPr>
          <p:cNvPr id="144" name="Google Shape;144;p23"/>
          <p:cNvSpPr txBox="1"/>
          <p:nvPr/>
        </p:nvSpPr>
        <p:spPr>
          <a:xfrm>
            <a:off x="99250" y="488485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HTTP API</a:t>
            </a:r>
            <a:endParaRPr/>
          </a:p>
        </p:txBody>
      </p:sp>
      <p:sp>
        <p:nvSpPr>
          <p:cNvPr id="150" name="Google Shape;15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imple set of operations based on CRUD (Create, Retrieve, Update, Delete)</a:t>
            </a:r>
            <a:endParaRPr/>
          </a:p>
          <a:p>
            <a:pPr indent="-368300" lvl="1" marL="914400" rtl="0" algn="l">
              <a:spcBef>
                <a:spcPts val="500"/>
              </a:spcBef>
              <a:spcAft>
                <a:spcPts val="0"/>
              </a:spcAft>
              <a:buSzPts val="2200"/>
              <a:buChar char="•"/>
            </a:pPr>
            <a:r>
              <a:rPr b="1" lang="sv-SE"/>
              <a:t>PUT:</a:t>
            </a:r>
            <a:r>
              <a:rPr lang="sv-SE"/>
              <a:t> “Insert info at this location” (Create/Update)</a:t>
            </a:r>
            <a:endParaRPr/>
          </a:p>
          <a:p>
            <a:pPr indent="-342900" lvl="2" marL="1371600" rtl="0" algn="l">
              <a:spcBef>
                <a:spcPts val="500"/>
              </a:spcBef>
              <a:spcAft>
                <a:spcPts val="0"/>
              </a:spcAft>
              <a:buSzPts val="1800"/>
              <a:buChar char="•"/>
            </a:pPr>
            <a:r>
              <a:rPr lang="sv-SE"/>
              <a:t>Modifies an existing resource or creates a new one at endpoint.</a:t>
            </a:r>
            <a:endParaRPr/>
          </a:p>
          <a:p>
            <a:pPr indent="-368300" lvl="1" marL="914400" rtl="0" algn="l">
              <a:spcBef>
                <a:spcPts val="500"/>
              </a:spcBef>
              <a:spcAft>
                <a:spcPts val="0"/>
              </a:spcAft>
              <a:buSzPts val="2200"/>
              <a:buChar char="•"/>
            </a:pPr>
            <a:r>
              <a:rPr b="1" lang="sv-SE"/>
              <a:t>GET:</a:t>
            </a:r>
            <a:r>
              <a:rPr lang="sv-SE"/>
              <a:t> “Give me some info” (Retrieve)</a:t>
            </a:r>
            <a:endParaRPr/>
          </a:p>
          <a:p>
            <a:pPr indent="-368300" lvl="1" marL="914400" rtl="0" algn="l">
              <a:spcBef>
                <a:spcPts val="500"/>
              </a:spcBef>
              <a:spcAft>
                <a:spcPts val="0"/>
              </a:spcAft>
              <a:buSzPts val="2200"/>
              <a:buChar char="•"/>
            </a:pPr>
            <a:r>
              <a:rPr b="1" lang="sv-SE"/>
              <a:t>POST:</a:t>
            </a:r>
            <a:r>
              <a:rPr lang="sv-SE"/>
              <a:t> “Create a new subordinate resource at this location” (Create/Update)</a:t>
            </a:r>
            <a:endParaRPr/>
          </a:p>
          <a:p>
            <a:pPr indent="-342900" lvl="2" marL="1371600" rtl="0" algn="l">
              <a:spcBef>
                <a:spcPts val="500"/>
              </a:spcBef>
              <a:spcAft>
                <a:spcPts val="0"/>
              </a:spcAft>
              <a:buSzPts val="1800"/>
              <a:buChar char="•"/>
            </a:pPr>
            <a:r>
              <a:rPr lang="sv-SE"/>
              <a:t>E.x., add a new message board post.</a:t>
            </a:r>
            <a:endParaRPr/>
          </a:p>
          <a:p>
            <a:pPr indent="-368300" lvl="1" marL="914400" rtl="0" algn="l">
              <a:spcBef>
                <a:spcPts val="500"/>
              </a:spcBef>
              <a:spcAft>
                <a:spcPts val="0"/>
              </a:spcAft>
              <a:buSzPts val="2200"/>
              <a:buChar char="•"/>
            </a:pPr>
            <a:r>
              <a:rPr b="1" lang="sv-SE"/>
              <a:t>DELETE:</a:t>
            </a:r>
            <a:r>
              <a:rPr lang="sv-SE"/>
              <a:t> “Get rid of this info” (Delete)</a:t>
            </a:r>
            <a:endParaRPr/>
          </a:p>
        </p:txBody>
      </p:sp>
      <p:sp>
        <p:nvSpPr>
          <p:cNvPr id="151" name="Google Shape;15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52" name="Google Shape;152;p24"/>
          <p:cNvSpPr txBox="1"/>
          <p:nvPr/>
        </p:nvSpPr>
        <p:spPr>
          <a:xfrm>
            <a:off x="78725" y="48643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