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sldIdLst>
    <p:sldId id="356" r:id="rId5"/>
    <p:sldId id="351" r:id="rId6"/>
    <p:sldId id="257" r:id="rId7"/>
    <p:sldId id="350" r:id="rId8"/>
    <p:sldId id="284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>
        <p:scale>
          <a:sx n="98" d="100"/>
          <a:sy n="98" d="100"/>
        </p:scale>
        <p:origin x="360" y="438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/>
          </a:bodyPr>
          <a:lstStyle/>
          <a:p>
            <a:r>
              <a:rPr lang="en-US" sz="6000" dirty="0"/>
              <a:t>World Happiness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pic>
        <p:nvPicPr>
          <p:cNvPr id="6" name="Content Placeholder 6" descr="giraffe with its head above clouds">
            <a:extLst>
              <a:ext uri="{FF2B5EF4-FFF2-40B4-BE49-F238E27FC236}">
                <a16:creationId xmlns:a16="http://schemas.microsoft.com/office/drawing/2014/main" id="{09C780CE-8C54-48A3-BDFB-269FD35E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84596" y="627147"/>
            <a:ext cx="4589005" cy="56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sz="1600" dirty="0"/>
              <a:t>The data set that we found showed world happiness ratings for counties in the year 2021.  </a:t>
            </a:r>
          </a:p>
          <a:p>
            <a:pPr>
              <a:lnSpc>
                <a:spcPts val="2000"/>
              </a:lnSpc>
            </a:pPr>
            <a:r>
              <a:rPr lang="en-US" sz="1600" dirty="0"/>
              <a:t>The data included:  (After ELT)</a:t>
            </a:r>
          </a:p>
          <a:p>
            <a:pPr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Ladder Scores</a:t>
            </a:r>
            <a:r>
              <a:rPr lang="en-US" sz="1600" dirty="0"/>
              <a:t>:  The rankings of national happiness are based on a </a:t>
            </a:r>
            <a:r>
              <a:rPr lang="en-US" sz="1600" dirty="0" err="1"/>
              <a:t>Cantril</a:t>
            </a:r>
            <a:r>
              <a:rPr lang="en-US" sz="1600" dirty="0"/>
              <a:t> ladder survey. Nationally representative samples of respondents are asked to think of a ladder, with the best possible life for them being a </a:t>
            </a:r>
            <a:r>
              <a:rPr lang="en-US" sz="1600" b="1" dirty="0"/>
              <a:t>10</a:t>
            </a:r>
            <a:r>
              <a:rPr lang="en-US" sz="1600" dirty="0"/>
              <a:t>, and the worst possible life being a </a:t>
            </a:r>
            <a:r>
              <a:rPr lang="en-US" sz="1600" b="1" dirty="0"/>
              <a:t>0</a:t>
            </a:r>
            <a:r>
              <a:rPr lang="en-US" sz="1600" dirty="0"/>
              <a:t>. They are then asked to rate their own current lives on that </a:t>
            </a:r>
            <a:r>
              <a:rPr lang="en-US" sz="1600" b="1" dirty="0"/>
              <a:t>0 to 10 </a:t>
            </a:r>
            <a:r>
              <a:rPr lang="en-US" sz="1600" dirty="0"/>
              <a:t>scale.   </a:t>
            </a:r>
          </a:p>
          <a:p>
            <a:pPr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Generosity</a:t>
            </a:r>
            <a:r>
              <a:rPr lang="en-US" sz="1600" dirty="0"/>
              <a:t>: Generosity is the residual of regressing national average of response to the GWP question “Have you donated money to a charity in the past month?” on GDP per capita.  Negative affect is defined as the average of three negative affect measures in GWP.   </a:t>
            </a:r>
          </a:p>
          <a:p>
            <a:pPr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Healthy life expectancy</a:t>
            </a:r>
            <a:r>
              <a:rPr lang="en-US" sz="1600" dirty="0"/>
              <a:t>: Shows the age in which a healthy individual is expected to live.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560" y="1092399"/>
            <a:ext cx="4886854" cy="5875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is the Happiest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/>
              <a:t>Happiest - Western Europe; North America &amp; ANZ</a:t>
            </a:r>
          </a:p>
          <a:p>
            <a:pPr>
              <a:lnSpc>
                <a:spcPts val="2000"/>
              </a:lnSpc>
            </a:pPr>
            <a:r>
              <a:rPr lang="en-US" dirty="0"/>
              <a:t>Least Happy – Sub-Saharan Africa; South Asia.</a:t>
            </a:r>
          </a:p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06DA264-11EF-4BE4-8039-6A4B2173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138507"/>
            <a:ext cx="4723872" cy="25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96" y="3135206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Does Healthy life expectancy or Generosity Correlate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“We live far happier lives when we are generous in as many ways as possible.” ― </a:t>
            </a: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Cathy Burnham Martin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Generosity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09283"/>
            <a:ext cx="4157296" cy="646369"/>
          </a:xfrm>
        </p:spPr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generous nations seem to be among the least happy. </a:t>
            </a:r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24550" y="1550455"/>
            <a:ext cx="5632449" cy="3758015"/>
          </a:xfrm>
        </p:spPr>
      </p:pic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F0E4F33A-8B64-4447-9606-8E973280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37" y="2908352"/>
            <a:ext cx="4429726" cy="24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</a:pPr>
            <a:endParaRPr lang="en-US" sz="1600" dirty="0"/>
          </a:p>
        </p:txBody>
      </p:sp>
      <p:pic>
        <p:nvPicPr>
          <p:cNvPr id="11" name="Picture Placeholder 10" descr="A baby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337B3BC7-1B21-4A2D-88F9-8BEC6A1132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1127" b="18664"/>
          <a:stretch/>
        </p:blipFill>
        <p:spPr>
          <a:xfrm>
            <a:off x="3977438" y="862021"/>
            <a:ext cx="6942185" cy="417973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3299</TotalTime>
  <Words>227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montserrat</vt:lpstr>
      <vt:lpstr>RetrospectVTI</vt:lpstr>
      <vt:lpstr>World Happiness </vt:lpstr>
      <vt:lpstr>Introduction</vt:lpstr>
      <vt:lpstr>Who is the Happiest</vt:lpstr>
      <vt:lpstr>Does Healthy life expectancy or Generosity Correlate</vt:lpstr>
      <vt:lpstr>Generosity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</dc:title>
  <dc:creator>Greg Andres</dc:creator>
  <cp:lastModifiedBy>Greg Andres</cp:lastModifiedBy>
  <cp:revision>1</cp:revision>
  <dcterms:created xsi:type="dcterms:W3CDTF">2021-10-18T16:13:19Z</dcterms:created>
  <dcterms:modified xsi:type="dcterms:W3CDTF">2021-10-20T23:13:16Z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