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0" r:id="rId5"/>
    <p:sldId id="262" r:id="rId6"/>
    <p:sldId id="263" r:id="rId7"/>
    <p:sldId id="264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DB2F-618C-41AA-9E14-028C3EF004C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9C14-F93F-484F-A16B-DC07957F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6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DB2F-618C-41AA-9E14-028C3EF004C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9C14-F93F-484F-A16B-DC07957F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7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DB2F-618C-41AA-9E14-028C3EF004C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9C14-F93F-484F-A16B-DC07957F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DB2F-618C-41AA-9E14-028C3EF004C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9C14-F93F-484F-A16B-DC07957F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3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DB2F-618C-41AA-9E14-028C3EF004C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9C14-F93F-484F-A16B-DC07957F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6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DB2F-618C-41AA-9E14-028C3EF004C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9C14-F93F-484F-A16B-DC07957F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7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DB2F-618C-41AA-9E14-028C3EF004C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9C14-F93F-484F-A16B-DC07957F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1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DB2F-618C-41AA-9E14-028C3EF004C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9C14-F93F-484F-A16B-DC07957F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9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DB2F-618C-41AA-9E14-028C3EF004C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9C14-F93F-484F-A16B-DC07957F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5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DB2F-618C-41AA-9E14-028C3EF004C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9C14-F93F-484F-A16B-DC07957F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9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DB2F-618C-41AA-9E14-028C3EF004C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9C14-F93F-484F-A16B-DC07957F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5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7DB2F-618C-41AA-9E14-028C3EF004C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79C14-F93F-484F-A16B-DC07957F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3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Operating </a:t>
            </a:r>
            <a:r>
              <a:rPr lang="en-CA" dirty="0" smtClean="0"/>
              <a:t>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Lesson A.6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6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Operating System Overview</a:t>
            </a:r>
            <a:endParaRPr lang="en-US" dirty="0"/>
          </a:p>
        </p:txBody>
      </p:sp>
      <p:pic>
        <p:nvPicPr>
          <p:cNvPr id="2050" name="Picture 2" descr="Image result for windows operating system lay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235058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47850" y="1542197"/>
            <a:ext cx="6667500" cy="9007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25838" y="1807907"/>
            <a:ext cx="268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User Application Software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47850" y="5338549"/>
            <a:ext cx="6667500" cy="9007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70444" y="5626627"/>
            <a:ext cx="142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PC Hardware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15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Operating System Overview</a:t>
            </a:r>
            <a:endParaRPr lang="en-US" dirty="0"/>
          </a:p>
        </p:txBody>
      </p:sp>
      <p:pic>
        <p:nvPicPr>
          <p:cNvPr id="2050" name="Picture 2" descr="Image result for windows operating system lay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235058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47850" y="1555845"/>
            <a:ext cx="6667500" cy="9007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5838" y="1807907"/>
            <a:ext cx="268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User Application Software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47850" y="5338549"/>
            <a:ext cx="6667500" cy="9007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70444" y="5626627"/>
            <a:ext cx="142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PC Hardware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99046" y="2335400"/>
            <a:ext cx="272954" cy="6519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3138986" y="2111088"/>
            <a:ext cx="696035" cy="1337481"/>
          </a:xfrm>
          <a:custGeom>
            <a:avLst/>
            <a:gdLst>
              <a:gd name="connsiteX0" fmla="*/ 696035 w 696035"/>
              <a:gd name="connsiteY0" fmla="*/ 0 h 1337481"/>
              <a:gd name="connsiteX1" fmla="*/ 627797 w 696035"/>
              <a:gd name="connsiteY1" fmla="*/ 68239 h 1337481"/>
              <a:gd name="connsiteX2" fmla="*/ 586853 w 696035"/>
              <a:gd name="connsiteY2" fmla="*/ 95535 h 1337481"/>
              <a:gd name="connsiteX3" fmla="*/ 532262 w 696035"/>
              <a:gd name="connsiteY3" fmla="*/ 136478 h 1337481"/>
              <a:gd name="connsiteX4" fmla="*/ 477671 w 696035"/>
              <a:gd name="connsiteY4" fmla="*/ 163774 h 1337481"/>
              <a:gd name="connsiteX5" fmla="*/ 436728 w 696035"/>
              <a:gd name="connsiteY5" fmla="*/ 204717 h 1337481"/>
              <a:gd name="connsiteX6" fmla="*/ 327546 w 696035"/>
              <a:gd name="connsiteY6" fmla="*/ 286603 h 1337481"/>
              <a:gd name="connsiteX7" fmla="*/ 286602 w 696035"/>
              <a:gd name="connsiteY7" fmla="*/ 313899 h 1337481"/>
              <a:gd name="connsiteX8" fmla="*/ 191068 w 696035"/>
              <a:gd name="connsiteY8" fmla="*/ 436729 h 1337481"/>
              <a:gd name="connsiteX9" fmla="*/ 163773 w 696035"/>
              <a:gd name="connsiteY9" fmla="*/ 477672 h 1337481"/>
              <a:gd name="connsiteX10" fmla="*/ 109182 w 696035"/>
              <a:gd name="connsiteY10" fmla="*/ 573206 h 1337481"/>
              <a:gd name="connsiteX11" fmla="*/ 95534 w 696035"/>
              <a:gd name="connsiteY11" fmla="*/ 614150 h 1337481"/>
              <a:gd name="connsiteX12" fmla="*/ 68238 w 696035"/>
              <a:gd name="connsiteY12" fmla="*/ 668741 h 1337481"/>
              <a:gd name="connsiteX13" fmla="*/ 40943 w 696035"/>
              <a:gd name="connsiteY13" fmla="*/ 764275 h 1337481"/>
              <a:gd name="connsiteX14" fmla="*/ 13647 w 696035"/>
              <a:gd name="connsiteY14" fmla="*/ 805218 h 1337481"/>
              <a:gd name="connsiteX15" fmla="*/ 0 w 696035"/>
              <a:gd name="connsiteY15" fmla="*/ 859809 h 1337481"/>
              <a:gd name="connsiteX16" fmla="*/ 27295 w 696035"/>
              <a:gd name="connsiteY16" fmla="*/ 1201003 h 1337481"/>
              <a:gd name="connsiteX17" fmla="*/ 40943 w 696035"/>
              <a:gd name="connsiteY17" fmla="*/ 1241947 h 1337481"/>
              <a:gd name="connsiteX18" fmla="*/ 54591 w 696035"/>
              <a:gd name="connsiteY18" fmla="*/ 1296538 h 1337481"/>
              <a:gd name="connsiteX19" fmla="*/ 95534 w 696035"/>
              <a:gd name="connsiteY19" fmla="*/ 1337481 h 133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96035" h="1337481">
                <a:moveTo>
                  <a:pt x="696035" y="0"/>
                </a:moveTo>
                <a:cubicBezTo>
                  <a:pt x="673289" y="22746"/>
                  <a:pt x="652006" y="47056"/>
                  <a:pt x="627797" y="68239"/>
                </a:cubicBezTo>
                <a:cubicBezTo>
                  <a:pt x="615453" y="79040"/>
                  <a:pt x="600201" y="86001"/>
                  <a:pt x="586853" y="95535"/>
                </a:cubicBezTo>
                <a:cubicBezTo>
                  <a:pt x="568344" y="108756"/>
                  <a:pt x="551551" y="124423"/>
                  <a:pt x="532262" y="136478"/>
                </a:cubicBezTo>
                <a:cubicBezTo>
                  <a:pt x="515010" y="147261"/>
                  <a:pt x="494226" y="151949"/>
                  <a:pt x="477671" y="163774"/>
                </a:cubicBezTo>
                <a:cubicBezTo>
                  <a:pt x="461965" y="174992"/>
                  <a:pt x="451666" y="192495"/>
                  <a:pt x="436728" y="204717"/>
                </a:cubicBezTo>
                <a:cubicBezTo>
                  <a:pt x="401519" y="233524"/>
                  <a:pt x="365398" y="261368"/>
                  <a:pt x="327546" y="286603"/>
                </a:cubicBezTo>
                <a:cubicBezTo>
                  <a:pt x="313898" y="295702"/>
                  <a:pt x="299203" y="303398"/>
                  <a:pt x="286602" y="313899"/>
                </a:cubicBezTo>
                <a:cubicBezTo>
                  <a:pt x="238497" y="353986"/>
                  <a:pt x="229111" y="379665"/>
                  <a:pt x="191068" y="436729"/>
                </a:cubicBezTo>
                <a:lnTo>
                  <a:pt x="163773" y="477672"/>
                </a:lnTo>
                <a:cubicBezTo>
                  <a:pt x="134907" y="593132"/>
                  <a:pt x="174230" y="475633"/>
                  <a:pt x="109182" y="573206"/>
                </a:cubicBezTo>
                <a:cubicBezTo>
                  <a:pt x="101202" y="585176"/>
                  <a:pt x="101201" y="600927"/>
                  <a:pt x="95534" y="614150"/>
                </a:cubicBezTo>
                <a:cubicBezTo>
                  <a:pt x="87520" y="632850"/>
                  <a:pt x="77337" y="650544"/>
                  <a:pt x="68238" y="668741"/>
                </a:cubicBezTo>
                <a:cubicBezTo>
                  <a:pt x="63864" y="686236"/>
                  <a:pt x="50734" y="744693"/>
                  <a:pt x="40943" y="764275"/>
                </a:cubicBezTo>
                <a:cubicBezTo>
                  <a:pt x="33607" y="778946"/>
                  <a:pt x="22746" y="791570"/>
                  <a:pt x="13647" y="805218"/>
                </a:cubicBezTo>
                <a:cubicBezTo>
                  <a:pt x="9098" y="823415"/>
                  <a:pt x="0" y="841052"/>
                  <a:pt x="0" y="859809"/>
                </a:cubicBezTo>
                <a:cubicBezTo>
                  <a:pt x="0" y="972955"/>
                  <a:pt x="-450" y="1090027"/>
                  <a:pt x="27295" y="1201003"/>
                </a:cubicBezTo>
                <a:cubicBezTo>
                  <a:pt x="30784" y="1214960"/>
                  <a:pt x="36991" y="1228114"/>
                  <a:pt x="40943" y="1241947"/>
                </a:cubicBezTo>
                <a:cubicBezTo>
                  <a:pt x="46096" y="1259982"/>
                  <a:pt x="45285" y="1280252"/>
                  <a:pt x="54591" y="1296538"/>
                </a:cubicBezTo>
                <a:cubicBezTo>
                  <a:pt x="64167" y="1313296"/>
                  <a:pt x="95534" y="1337481"/>
                  <a:pt x="95534" y="133748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Up-Down Arrow 13"/>
          <p:cNvSpPr/>
          <p:nvPr/>
        </p:nvSpPr>
        <p:spPr>
          <a:xfrm>
            <a:off x="4080681" y="4913931"/>
            <a:ext cx="450376" cy="755219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4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The </a:t>
            </a:r>
            <a:r>
              <a:rPr lang="en-US" sz="3600" dirty="0">
                <a:solidFill>
                  <a:srgbClr val="FF0000"/>
                </a:solidFill>
              </a:rPr>
              <a:t>main purpose of an </a:t>
            </a:r>
            <a:r>
              <a:rPr lang="en-US" sz="3600" dirty="0" smtClean="0">
                <a:solidFill>
                  <a:srgbClr val="FF0000"/>
                </a:solidFill>
              </a:rPr>
              <a:t>Operating System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Simpler / More Efficient Application Programs</a:t>
            </a:r>
          </a:p>
          <a:p>
            <a:pPr lvl="1"/>
            <a:r>
              <a:rPr lang="en-CA" sz="2000" dirty="0" smtClean="0"/>
              <a:t>Operating System handles the Computer Hardware</a:t>
            </a:r>
          </a:p>
          <a:p>
            <a:pPr lvl="1"/>
            <a:r>
              <a:rPr lang="en-CA" sz="2000" dirty="0" smtClean="0"/>
              <a:t>Operating System handles resource allocation </a:t>
            </a:r>
          </a:p>
          <a:p>
            <a:pPr lvl="1"/>
            <a:endParaRPr lang="en-CA" sz="2400" dirty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Consistent User Experience</a:t>
            </a:r>
          </a:p>
          <a:p>
            <a:pPr lvl="1"/>
            <a:r>
              <a:rPr lang="en-CA" sz="2000" dirty="0" smtClean="0"/>
              <a:t>Operating System provides a standard User Interface (Windows)</a:t>
            </a:r>
          </a:p>
          <a:p>
            <a:pPr lvl="1"/>
            <a:r>
              <a:rPr lang="en-CA" sz="2000" dirty="0" smtClean="0"/>
              <a:t>Operating System provides a standard way to store and browse data files and folders (File Explorer)</a:t>
            </a:r>
          </a:p>
          <a:p>
            <a:pPr lvl="1"/>
            <a:endParaRPr lang="en-CA" sz="2400" dirty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Allow Multiple Applications Running At Same Time</a:t>
            </a:r>
          </a:p>
          <a:p>
            <a:pPr lvl="1"/>
            <a:r>
              <a:rPr lang="en-CA" sz="2000" dirty="0" smtClean="0"/>
              <a:t>Operating System Provides Ownership Control (User Accounts)</a:t>
            </a:r>
          </a:p>
          <a:p>
            <a:pPr lvl="1"/>
            <a:r>
              <a:rPr lang="en-CA" sz="2000" dirty="0" smtClean="0"/>
              <a:t>Operating System Schedules the CPU (Task Sharing)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199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Difference between Operating System Software and User Application Software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sz="2400" dirty="0" smtClean="0"/>
              <a:t>Hardware Independence</a:t>
            </a:r>
          </a:p>
          <a:p>
            <a:pPr lvl="1"/>
            <a:r>
              <a:rPr lang="en-CA" sz="2000" dirty="0" smtClean="0"/>
              <a:t>Same applications can run on different </a:t>
            </a:r>
            <a:r>
              <a:rPr lang="en-CA" sz="2000" dirty="0" smtClean="0"/>
              <a:t>computer hardware</a:t>
            </a:r>
          </a:p>
          <a:p>
            <a:pPr lvl="1"/>
            <a:r>
              <a:rPr lang="en-CA" sz="2000" dirty="0" smtClean="0"/>
              <a:t>Operating System must be configured according to hardware components present in the computer</a:t>
            </a:r>
            <a:r>
              <a:rPr lang="en-CA" sz="2000" dirty="0" smtClean="0"/>
              <a:t> </a:t>
            </a:r>
            <a:endParaRPr lang="en-CA" sz="2000" dirty="0"/>
          </a:p>
          <a:p>
            <a:pPr lvl="1"/>
            <a:endParaRPr lang="en-CA" sz="2400" dirty="0"/>
          </a:p>
          <a:p>
            <a:r>
              <a:rPr lang="en-CA" sz="2400" dirty="0" smtClean="0"/>
              <a:t>User Interface</a:t>
            </a:r>
          </a:p>
          <a:p>
            <a:pPr lvl="1"/>
            <a:r>
              <a:rPr lang="en-CA" sz="2000" dirty="0" smtClean="0"/>
              <a:t>Applications focus on what is contained and </a:t>
            </a:r>
            <a:r>
              <a:rPr lang="en-CA" sz="2000" dirty="0" smtClean="0"/>
              <a:t>displayed </a:t>
            </a:r>
            <a:r>
              <a:rPr lang="en-CA" sz="2000" dirty="0" smtClean="0"/>
              <a:t>within a window</a:t>
            </a:r>
          </a:p>
          <a:p>
            <a:pPr lvl="1"/>
            <a:r>
              <a:rPr lang="en-CA" sz="2000" dirty="0" smtClean="0"/>
              <a:t>Operating System controls opening / closing / resizing windows and responding to mouse and keyboard actions</a:t>
            </a:r>
          </a:p>
          <a:p>
            <a:pPr lvl="1"/>
            <a:r>
              <a:rPr lang="en-CA" sz="2000" dirty="0" smtClean="0"/>
              <a:t>Operating System provides standard ways to print, save and open files, access the internet, etc.</a:t>
            </a:r>
          </a:p>
          <a:p>
            <a:pPr lvl="1"/>
            <a:endParaRPr lang="en-CA" sz="2000" dirty="0"/>
          </a:p>
          <a:p>
            <a:r>
              <a:rPr lang="en-CA" sz="2400" dirty="0" smtClean="0"/>
              <a:t>Resource </a:t>
            </a:r>
            <a:r>
              <a:rPr lang="en-CA" sz="2400" dirty="0" smtClean="0"/>
              <a:t>Allocation</a:t>
            </a:r>
          </a:p>
          <a:p>
            <a:pPr lvl="1"/>
            <a:r>
              <a:rPr lang="en-CA" sz="2000" dirty="0" smtClean="0"/>
              <a:t>Applications just ask for what they need (e.g. Memory, Disk Space)</a:t>
            </a:r>
          </a:p>
          <a:p>
            <a:pPr lvl="1"/>
            <a:r>
              <a:rPr lang="en-CA" sz="2000" dirty="0" smtClean="0"/>
              <a:t>Operating System checks for availability and access permission</a:t>
            </a:r>
          </a:p>
          <a:p>
            <a:pPr lvl="1"/>
            <a:r>
              <a:rPr lang="en-CA" sz="2000" dirty="0" smtClean="0"/>
              <a:t>Operating System coordinates resource allocation between applications</a:t>
            </a:r>
            <a:endParaRPr lang="en-CA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656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The </a:t>
            </a:r>
            <a:r>
              <a:rPr lang="en-US" sz="3600" dirty="0">
                <a:solidFill>
                  <a:srgbClr val="FF0000"/>
                </a:solidFill>
              </a:rPr>
              <a:t>main parts of an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Graphical User Interface (GUI)</a:t>
            </a:r>
          </a:p>
          <a:p>
            <a:pPr lvl="1"/>
            <a:r>
              <a:rPr lang="en-CA" sz="2000" dirty="0" smtClean="0"/>
              <a:t>Windows Display, mouse, keyboard, sound, etc.</a:t>
            </a:r>
            <a:endParaRPr lang="en-CA" sz="2000" dirty="0" smtClean="0"/>
          </a:p>
          <a:p>
            <a:r>
              <a:rPr lang="en-CA" sz="2400" dirty="0" smtClean="0"/>
              <a:t>System Calls</a:t>
            </a:r>
          </a:p>
          <a:p>
            <a:r>
              <a:rPr lang="en-CA" sz="2400" dirty="0" smtClean="0"/>
              <a:t>Device Drivers</a:t>
            </a:r>
          </a:p>
          <a:p>
            <a:r>
              <a:rPr lang="en-CA" sz="2400" dirty="0" smtClean="0"/>
              <a:t>I/O Manager</a:t>
            </a:r>
          </a:p>
          <a:p>
            <a:r>
              <a:rPr lang="en-CA" sz="2400" dirty="0" smtClean="0"/>
              <a:t>Memory Manager</a:t>
            </a:r>
          </a:p>
          <a:p>
            <a:r>
              <a:rPr lang="en-CA" sz="2400" dirty="0" smtClean="0"/>
              <a:t>Process Manager</a:t>
            </a:r>
          </a:p>
          <a:p>
            <a:r>
              <a:rPr lang="en-CA" sz="2400" dirty="0" smtClean="0"/>
              <a:t>Security Monitor</a:t>
            </a:r>
          </a:p>
          <a:p>
            <a:endParaRPr lang="en-CA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6451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Some </a:t>
            </a:r>
            <a:r>
              <a:rPr lang="en-US" sz="3600" dirty="0">
                <a:solidFill>
                  <a:srgbClr val="FF0000"/>
                </a:solidFill>
              </a:rPr>
              <a:t>popular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Windows OS</a:t>
            </a:r>
          </a:p>
          <a:p>
            <a:r>
              <a:rPr lang="en-CA" dirty="0" smtClean="0"/>
              <a:t>Mac OS</a:t>
            </a:r>
          </a:p>
          <a:p>
            <a:r>
              <a:rPr lang="en-CA" dirty="0" smtClean="0"/>
              <a:t>Linux / Unix</a:t>
            </a:r>
          </a:p>
          <a:p>
            <a:r>
              <a:rPr lang="en-CA" dirty="0" smtClean="0"/>
              <a:t>Android</a:t>
            </a:r>
          </a:p>
          <a:p>
            <a:r>
              <a:rPr lang="en-CA" smtClean="0"/>
              <a:t>iOS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8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 Diagram </a:t>
            </a:r>
            <a:br>
              <a:rPr lang="en-CA" dirty="0" smtClean="0"/>
            </a:br>
            <a:r>
              <a:rPr lang="en-CA" dirty="0" smtClean="0"/>
              <a:t>(Student Questions)</a:t>
            </a:r>
            <a:endParaRPr lang="en-US" dirty="0"/>
          </a:p>
        </p:txBody>
      </p:sp>
      <p:pic>
        <p:nvPicPr>
          <p:cNvPr id="3074" name="Picture 2" descr="Image result for windows kernel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536" y="1825625"/>
            <a:ext cx="5680927" cy="456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34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264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Operating Systems</vt:lpstr>
      <vt:lpstr>Operating System Overview</vt:lpstr>
      <vt:lpstr>Operating System Overview</vt:lpstr>
      <vt:lpstr>The main purpose of an Operating System</vt:lpstr>
      <vt:lpstr>Difference between Operating System Software and User Application Software</vt:lpstr>
      <vt:lpstr>The main parts of an Operating System</vt:lpstr>
      <vt:lpstr>Some popular operating systems</vt:lpstr>
      <vt:lpstr>Reference Diagram  (Student Questions)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Nestor, Gregory</dc:creator>
  <cp:lastModifiedBy>Nestor, Gregory</cp:lastModifiedBy>
  <cp:revision>10</cp:revision>
  <dcterms:created xsi:type="dcterms:W3CDTF">2019-12-02T12:58:57Z</dcterms:created>
  <dcterms:modified xsi:type="dcterms:W3CDTF">2019-12-02T14:59:24Z</dcterms:modified>
</cp:coreProperties>
</file>