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-1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CB7E0-3B1A-4145-B28B-FF2972EB60C5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7CB47-A018-4ABA-B5CC-7212056D2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77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7CB47-A018-4ABA-B5CC-7212056D2D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56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://psych.fullerton.edu/mbirnbaum/psych101/Eliza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ed.ted.com/lessons/the-turing-test-can-a-computer-pass-for-a-human-alex-gendl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Social Media - AI Bots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sz="2600" dirty="0" smtClean="0"/>
              <a:t>20% of Twitter Traffic (estimated)</a:t>
            </a:r>
          </a:p>
          <a:p>
            <a:pPr lvl="1"/>
            <a:r>
              <a:rPr lang="en-CA" sz="2300" dirty="0" smtClean="0"/>
              <a:t>Similar figures for other applications</a:t>
            </a:r>
          </a:p>
          <a:p>
            <a:pPr lvl="1"/>
            <a:r>
              <a:rPr lang="en-CA" sz="2300" dirty="0" smtClean="0"/>
              <a:t>Bots simulate real user accounts</a:t>
            </a:r>
            <a:br>
              <a:rPr lang="en-CA" sz="2300" dirty="0" smtClean="0"/>
            </a:br>
            <a:endParaRPr lang="en-CA" sz="2300" dirty="0" smtClean="0"/>
          </a:p>
          <a:p>
            <a:r>
              <a:rPr lang="en-CA" sz="2600" dirty="0" smtClean="0"/>
              <a:t>AI Bots are created to:</a:t>
            </a:r>
          </a:p>
          <a:p>
            <a:pPr lvl="1"/>
            <a:r>
              <a:rPr lang="en-CA" sz="2300" dirty="0" smtClean="0"/>
              <a:t>Generate posts or other content </a:t>
            </a:r>
          </a:p>
          <a:p>
            <a:pPr lvl="1"/>
            <a:r>
              <a:rPr lang="en-CA" sz="2300" dirty="0" smtClean="0"/>
              <a:t>Generate inflated "likes" or "followers"</a:t>
            </a:r>
          </a:p>
          <a:p>
            <a:pPr lvl="1"/>
            <a:endParaRPr lang="en-CA" sz="2300" dirty="0" smtClean="0"/>
          </a:p>
          <a:p>
            <a:r>
              <a:rPr lang="en-CA" sz="2600" dirty="0" smtClean="0"/>
              <a:t>AI Bots are created by: </a:t>
            </a:r>
          </a:p>
          <a:p>
            <a:pPr lvl="1"/>
            <a:r>
              <a:rPr lang="en-CA" sz="2300" dirty="0" smtClean="0"/>
              <a:t>Special interest groups (misinformation)</a:t>
            </a:r>
          </a:p>
          <a:p>
            <a:pPr lvl="1"/>
            <a:r>
              <a:rPr lang="en-CA" sz="2300" dirty="0" smtClean="0"/>
              <a:t>Businesses (a new form of advertising)</a:t>
            </a:r>
          </a:p>
          <a:p>
            <a:pPr lvl="1"/>
            <a:r>
              <a:rPr lang="en-CA" sz="2300" dirty="0" smtClean="0"/>
              <a:t>Governments (social control)</a:t>
            </a:r>
          </a:p>
          <a:p>
            <a:pPr lvl="1"/>
            <a:endParaRPr lang="en-CA" sz="2300" dirty="0" smtClean="0"/>
          </a:p>
          <a:p>
            <a:r>
              <a:rPr lang="en-CA" sz="2600" dirty="0" smtClean="0"/>
              <a:t>Purpose is to influence decisions / attitudes</a:t>
            </a:r>
          </a:p>
          <a:p>
            <a:pPr lvl="1"/>
            <a:r>
              <a:rPr lang="en-CA" sz="2300" dirty="0" smtClean="0"/>
              <a:t>Theory: "If something is repeated, people will believe it"</a:t>
            </a:r>
          </a:p>
          <a:p>
            <a:pPr lvl="1"/>
            <a:r>
              <a:rPr lang="en-CA" sz="2300" dirty="0" smtClean="0"/>
              <a:t>Influence shopping &amp; business choices</a:t>
            </a:r>
          </a:p>
          <a:p>
            <a:pPr lvl="1"/>
            <a:r>
              <a:rPr lang="en-CA" sz="2300" dirty="0" smtClean="0"/>
              <a:t>Influence elections &amp; political debates</a:t>
            </a:r>
          </a:p>
          <a:p>
            <a:pPr lvl="1"/>
            <a:r>
              <a:rPr lang="en-CA" sz="2300" dirty="0" smtClean="0"/>
              <a:t>Limit free speech by confusing legitimate messages </a:t>
            </a:r>
          </a:p>
          <a:p>
            <a:pPr lvl="2"/>
            <a:endParaRPr lang="en-CA" sz="1600" dirty="0" smtClean="0"/>
          </a:p>
          <a:p>
            <a:pPr lvl="1"/>
            <a:endParaRPr lang="en-US" sz="2000" dirty="0"/>
          </a:p>
        </p:txBody>
      </p:sp>
      <p:pic>
        <p:nvPicPr>
          <p:cNvPr id="1026" name="Picture 2" descr="Image result for social media bo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00200"/>
            <a:ext cx="2885364" cy="206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311119"/>
            <a:ext cx="2281237" cy="181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3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AI Automated Journalism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sz="2400" dirty="0" smtClean="0"/>
              <a:t>A growing amount of text content is being written by AI bots:</a:t>
            </a:r>
          </a:p>
          <a:p>
            <a:pPr lvl="1"/>
            <a:r>
              <a:rPr lang="en-CA" sz="2000" dirty="0" smtClean="0"/>
              <a:t>Web content (short articles)</a:t>
            </a:r>
          </a:p>
          <a:p>
            <a:pPr lvl="1"/>
            <a:r>
              <a:rPr lang="en-CA" sz="2000" dirty="0" smtClean="0"/>
              <a:t>News stories (New Your Times, etc.)</a:t>
            </a:r>
          </a:p>
          <a:p>
            <a:pPr lvl="1"/>
            <a:r>
              <a:rPr lang="en-CA" sz="2000" dirty="0" smtClean="0"/>
              <a:t>Business Reports (BNN, etc.)</a:t>
            </a:r>
          </a:p>
          <a:p>
            <a:pPr lvl="1"/>
            <a:endParaRPr lang="en-CA" sz="2000" dirty="0" smtClean="0"/>
          </a:p>
          <a:p>
            <a:r>
              <a:rPr lang="en-CA" sz="2400" dirty="0" smtClean="0"/>
              <a:t>Reasons for AI Journalism</a:t>
            </a:r>
          </a:p>
          <a:p>
            <a:pPr lvl="1"/>
            <a:r>
              <a:rPr lang="en-CA" sz="2000" dirty="0" smtClean="0"/>
              <a:t>Speed / Productivity </a:t>
            </a:r>
            <a:br>
              <a:rPr lang="en-CA" sz="2000" dirty="0" smtClean="0"/>
            </a:br>
            <a:r>
              <a:rPr lang="en-CA" sz="2000" dirty="0" smtClean="0"/>
              <a:t>(24 hour news cycle)</a:t>
            </a:r>
          </a:p>
          <a:p>
            <a:pPr lvl="1"/>
            <a:r>
              <a:rPr lang="en-CA" sz="2000" dirty="0" smtClean="0"/>
              <a:t>Cost / Efficiency </a:t>
            </a:r>
            <a:br>
              <a:rPr lang="en-CA" sz="2000" dirty="0" smtClean="0"/>
            </a:br>
            <a:r>
              <a:rPr lang="en-CA" sz="2000" dirty="0" smtClean="0"/>
              <a:t>(Don't have to pay someone)</a:t>
            </a:r>
          </a:p>
          <a:p>
            <a:pPr lvl="1"/>
            <a:r>
              <a:rPr lang="en-CA" sz="2000" dirty="0" smtClean="0"/>
              <a:t>Objectivity / Accuracy (?)</a:t>
            </a:r>
          </a:p>
          <a:p>
            <a:pPr lvl="1"/>
            <a:endParaRPr lang="en-CA" sz="2000" dirty="0" smtClean="0"/>
          </a:p>
          <a:p>
            <a:r>
              <a:rPr lang="en-CA" sz="2400" dirty="0" smtClean="0"/>
              <a:t>Concerns regarding AI Journalism</a:t>
            </a:r>
          </a:p>
          <a:p>
            <a:pPr lvl="1"/>
            <a:r>
              <a:rPr lang="en-CA" sz="2000" dirty="0" smtClean="0"/>
              <a:t>Job Loss (entry level writing positions)</a:t>
            </a:r>
          </a:p>
          <a:p>
            <a:pPr lvl="1"/>
            <a:r>
              <a:rPr lang="en-CA" sz="2000" dirty="0" smtClean="0"/>
              <a:t>Diversity of Opinion (Only a few companies write AI software)</a:t>
            </a:r>
          </a:p>
          <a:p>
            <a:pPr lvl="1"/>
            <a:r>
              <a:rPr lang="en-CA" sz="2000" dirty="0" smtClean="0"/>
              <a:t>Objectivity  / Accuracy (Deciding what sources to trust)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133600"/>
            <a:ext cx="399010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9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Eliza (1966)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First example of a Natural Language AI</a:t>
            </a:r>
          </a:p>
          <a:p>
            <a:r>
              <a:rPr lang="en-CA" sz="2400" dirty="0" smtClean="0"/>
              <a:t>Simulates a On-Line Therapy Session</a:t>
            </a:r>
          </a:p>
          <a:p>
            <a:r>
              <a:rPr lang="en-CA" sz="2400" dirty="0" smtClean="0"/>
              <a:t>Proved that a computer </a:t>
            </a:r>
            <a:r>
              <a:rPr lang="en-CA" sz="2400" i="1" u="sng" dirty="0" smtClean="0"/>
              <a:t>had the potential </a:t>
            </a:r>
            <a:r>
              <a:rPr lang="en-CA" sz="2400" dirty="0" smtClean="0"/>
              <a:t>to fool people</a:t>
            </a:r>
          </a:p>
          <a:p>
            <a:r>
              <a:rPr lang="en-CA" sz="2400" dirty="0" smtClean="0"/>
              <a:t>URL</a:t>
            </a:r>
          </a:p>
          <a:p>
            <a:pPr lvl="1"/>
            <a:r>
              <a:rPr lang="en-US" sz="2000" dirty="0">
                <a:hlinkClick r:id="rId2"/>
              </a:rPr>
              <a:t>http://psych.fullerton.edu/mbirnbaum/psych101/Eliza.htm</a:t>
            </a:r>
            <a:endParaRPr lang="en-US" sz="2000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2400"/>
            <a:ext cx="2743200" cy="270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liza pro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962400"/>
            <a:ext cx="4029075" cy="262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73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Turing Test (1950)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Developed by Alan Turing (more about him later)</a:t>
            </a:r>
          </a:p>
          <a:p>
            <a:r>
              <a:rPr lang="en-CA" sz="2000" dirty="0" smtClean="0"/>
              <a:t>A theoretical test / standard for what would be </a:t>
            </a:r>
            <a:br>
              <a:rPr lang="en-CA" sz="2000" dirty="0" smtClean="0"/>
            </a:br>
            <a:r>
              <a:rPr lang="en-CA" sz="2000" dirty="0" smtClean="0"/>
              <a:t>considered </a:t>
            </a:r>
            <a:r>
              <a:rPr lang="en-CA" sz="2000" i="1" dirty="0" smtClean="0"/>
              <a:t>Intelligent</a:t>
            </a:r>
          </a:p>
          <a:p>
            <a:r>
              <a:rPr lang="en-CA" sz="2000" dirty="0" smtClean="0"/>
              <a:t>Video</a:t>
            </a:r>
          </a:p>
          <a:p>
            <a:pPr lvl="1"/>
            <a:r>
              <a:rPr lang="en-US" sz="1400" dirty="0">
                <a:hlinkClick r:id="rId2"/>
              </a:rPr>
              <a:t>https://ed.ted.com/lessons/the-turing-test-can-a-computer-pass-for-a-human-alex-gendler</a:t>
            </a:r>
            <a:endParaRPr lang="en-US" sz="1400" dirty="0"/>
          </a:p>
        </p:txBody>
      </p:sp>
      <p:pic>
        <p:nvPicPr>
          <p:cNvPr id="2050" name="Picture 2" descr="Image result for Turing T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352800"/>
            <a:ext cx="4953000" cy="336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54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123</Words>
  <Application>Microsoft Office PowerPoint</Application>
  <PresentationFormat>On-screen Show (4:3)</PresentationFormat>
  <Paragraphs>45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Social Media - AI Bots</vt:lpstr>
      <vt:lpstr>AI Automated Journalism</vt:lpstr>
      <vt:lpstr>Eliza (1966)</vt:lpstr>
      <vt:lpstr>Turing Test (1950)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229</cp:revision>
  <dcterms:created xsi:type="dcterms:W3CDTF">2006-08-16T00:00:00Z</dcterms:created>
  <dcterms:modified xsi:type="dcterms:W3CDTF">2019-12-12T14:29:49Z</dcterms:modified>
</cp:coreProperties>
</file>