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72" r:id="rId6"/>
    <p:sldId id="273" r:id="rId7"/>
    <p:sldId id="281" r:id="rId8"/>
    <p:sldId id="282" r:id="rId9"/>
    <p:sldId id="259" r:id="rId10"/>
    <p:sldId id="260" r:id="rId11"/>
    <p:sldId id="261" r:id="rId12"/>
    <p:sldId id="267" r:id="rId13"/>
    <p:sldId id="276" r:id="rId14"/>
    <p:sldId id="269" r:id="rId15"/>
    <p:sldId id="277" r:id="rId16"/>
    <p:sldId id="278" r:id="rId17"/>
    <p:sldId id="279" r:id="rId18"/>
    <p:sldId id="280" r:id="rId19"/>
    <p:sldId id="264" r:id="rId20"/>
    <p:sldId id="263" r:id="rId21"/>
    <p:sldId id="266" r:id="rId22"/>
    <p:sldId id="274" r:id="rId23"/>
    <p:sldId id="268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 	(i.e. 2 + 1)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	(i.e. </a:t>
            </a:r>
            <a:r>
              <a:rPr lang="en-CA" dirty="0" smtClean="0">
                <a:solidFill>
                  <a:srgbClr val="FF0000"/>
                </a:solidFill>
              </a:rPr>
              <a:t>4 </a:t>
            </a:r>
            <a:r>
              <a:rPr lang="en-CA" dirty="0">
                <a:solidFill>
                  <a:srgbClr val="FF0000"/>
                </a:solidFill>
              </a:rPr>
              <a:t>+ 1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	(i.e. </a:t>
            </a:r>
            <a:r>
              <a:rPr lang="en-CA" dirty="0" smtClean="0">
                <a:solidFill>
                  <a:srgbClr val="FF0000"/>
                </a:solidFill>
              </a:rPr>
              <a:t>8 </a:t>
            </a:r>
            <a:r>
              <a:rPr lang="en-CA" dirty="0">
                <a:solidFill>
                  <a:srgbClr val="FF0000"/>
                </a:solidFill>
              </a:rPr>
              <a:t>+ </a:t>
            </a:r>
            <a:r>
              <a:rPr lang="en-CA" dirty="0" smtClean="0">
                <a:solidFill>
                  <a:srgbClr val="FF0000"/>
                </a:solidFill>
              </a:rPr>
              <a:t>2)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</a:t>
            </a:r>
            <a:r>
              <a:rPr lang="en-CA" dirty="0">
                <a:solidFill>
                  <a:srgbClr val="FF0000"/>
                </a:solidFill>
              </a:rPr>
              <a:t>binary	(i.e. </a:t>
            </a:r>
            <a:r>
              <a:rPr lang="en-CA" dirty="0" smtClean="0">
                <a:solidFill>
                  <a:srgbClr val="FF0000"/>
                </a:solidFill>
              </a:rPr>
              <a:t>4 </a:t>
            </a:r>
            <a:r>
              <a:rPr lang="en-CA" dirty="0">
                <a:solidFill>
                  <a:srgbClr val="FF0000"/>
                </a:solidFill>
              </a:rPr>
              <a:t>+ 2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binary	(</a:t>
            </a:r>
            <a:r>
              <a:rPr lang="en-CA" dirty="0">
                <a:solidFill>
                  <a:srgbClr val="FF0000"/>
                </a:solidFill>
              </a:rPr>
              <a:t>i.e. </a:t>
            </a:r>
            <a:r>
              <a:rPr lang="en-CA" dirty="0" smtClean="0">
                <a:solidFill>
                  <a:srgbClr val="FF0000"/>
                </a:solidFill>
              </a:rPr>
              <a:t>8 + 4 </a:t>
            </a:r>
            <a:r>
              <a:rPr lang="en-CA" dirty="0">
                <a:solidFill>
                  <a:srgbClr val="FF0000"/>
                </a:solidFill>
              </a:rPr>
              <a:t>+ </a:t>
            </a:r>
            <a:r>
              <a:rPr lang="en-CA" dirty="0" smtClean="0">
                <a:solidFill>
                  <a:srgbClr val="FF0000"/>
                </a:solidFill>
              </a:rPr>
              <a:t>1)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7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6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65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68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617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7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6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65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68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617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ssembly code du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" y="365126"/>
            <a:ext cx="8593229" cy="6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600" dirty="0" smtClean="0"/>
              <a:t>Kilo (K) means   __________________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Mega (M)  means _________________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Giga (G) means   __________________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err="1" smtClean="0"/>
              <a:t>Tera</a:t>
            </a:r>
            <a:r>
              <a:rPr lang="en-US" sz="2600" dirty="0" smtClean="0"/>
              <a:t> (T) means   __________________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br>
              <a:rPr lang="en-US" sz="2600" dirty="0" smtClean="0"/>
            </a:br>
            <a:r>
              <a:rPr lang="en-US" sz="2600" dirty="0" smtClean="0"/>
              <a:t>Multiply by x______________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600" dirty="0" smtClean="0"/>
              <a:t>Kilo (K) means   ___</a:t>
            </a:r>
            <a:r>
              <a:rPr lang="en-US" sz="2600" dirty="0" smtClean="0">
                <a:solidFill>
                  <a:srgbClr val="FF0000"/>
                </a:solidFill>
              </a:rPr>
              <a:t>Thousand</a:t>
            </a:r>
            <a:r>
              <a:rPr lang="en-US" sz="2600" dirty="0" smtClean="0"/>
              <a:t>_______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by x__</a:t>
            </a:r>
            <a:r>
              <a:rPr lang="en-US" sz="2600" dirty="0" smtClean="0">
                <a:solidFill>
                  <a:srgbClr val="FF0000"/>
                </a:solidFill>
              </a:rPr>
              <a:t>1,000</a:t>
            </a:r>
            <a:r>
              <a:rPr lang="en-US" sz="2600" dirty="0" smtClean="0"/>
              <a:t>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Mega (M)  means __</a:t>
            </a:r>
            <a:r>
              <a:rPr lang="en-US" sz="2600" dirty="0" smtClean="0">
                <a:solidFill>
                  <a:srgbClr val="FF0000"/>
                </a:solidFill>
              </a:rPr>
              <a:t>Million</a:t>
            </a:r>
            <a:r>
              <a:rPr lang="en-US" sz="2600" dirty="0" smtClean="0"/>
              <a:t>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x__</a:t>
            </a:r>
            <a:r>
              <a:rPr lang="en-US" sz="2600" dirty="0" smtClean="0">
                <a:solidFill>
                  <a:srgbClr val="FF0000"/>
                </a:solidFill>
              </a:rPr>
              <a:t>1,000,000</a:t>
            </a:r>
            <a:r>
              <a:rPr lang="en-US" sz="2600" dirty="0" smtClean="0"/>
              <a:t>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Giga (G) means   ___</a:t>
            </a:r>
            <a:r>
              <a:rPr lang="en-US" sz="2600" dirty="0" smtClean="0">
                <a:solidFill>
                  <a:srgbClr val="FF0000"/>
                </a:solidFill>
              </a:rPr>
              <a:t>Billion</a:t>
            </a:r>
            <a:r>
              <a:rPr lang="en-US" sz="2600" dirty="0" smtClean="0"/>
              <a:t>________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by x __</a:t>
            </a:r>
            <a:r>
              <a:rPr lang="en-US" sz="2600" dirty="0" smtClean="0">
                <a:solidFill>
                  <a:srgbClr val="FF0000"/>
                </a:solidFill>
              </a:rPr>
              <a:t>1,000,000,000</a:t>
            </a:r>
            <a:r>
              <a:rPr lang="en-US" sz="2600" dirty="0" smtClean="0"/>
              <a:t>___</a:t>
            </a:r>
          </a:p>
          <a:p>
            <a:endParaRPr lang="en-US" sz="2600" dirty="0" smtClean="0"/>
          </a:p>
          <a:p>
            <a:pPr lvl="0"/>
            <a:r>
              <a:rPr lang="en-US" sz="2600" dirty="0" err="1" smtClean="0"/>
              <a:t>Tera</a:t>
            </a:r>
            <a:r>
              <a:rPr lang="en-US" sz="2600" dirty="0" smtClean="0"/>
              <a:t> (T) means   ___</a:t>
            </a:r>
            <a:r>
              <a:rPr lang="en-US" sz="2600" dirty="0" smtClean="0">
                <a:solidFill>
                  <a:srgbClr val="FF0000"/>
                </a:solidFill>
              </a:rPr>
              <a:t>Trillion</a:t>
            </a:r>
            <a:r>
              <a:rPr lang="en-US" sz="2600" dirty="0" smtClean="0"/>
              <a:t>________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br>
              <a:rPr lang="en-US" sz="2600" dirty="0" smtClean="0"/>
            </a:br>
            <a:r>
              <a:rPr lang="en-US" sz="2600" dirty="0" smtClean="0"/>
              <a:t>Multiply by x __</a:t>
            </a:r>
            <a:r>
              <a:rPr lang="en-US" sz="2600" dirty="0" smtClean="0">
                <a:solidFill>
                  <a:srgbClr val="FF0000"/>
                </a:solidFill>
              </a:rPr>
              <a:t>1,000,000,000,000</a:t>
            </a:r>
            <a:r>
              <a:rPr lang="en-US" sz="2600" dirty="0" smtClean="0"/>
              <a:t>___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64 Mbps (Mega-bits per seconds)  =  ________________ bps (bits per second)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________________ bytes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________________ 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64 Mbps (Mega-bits per seconds)  =  __</a:t>
            </a:r>
            <a:r>
              <a:rPr lang="en-US" dirty="0" smtClean="0">
                <a:solidFill>
                  <a:srgbClr val="FF0000"/>
                </a:solidFill>
              </a:rPr>
              <a:t>64,000,000</a:t>
            </a:r>
            <a:r>
              <a:rPr lang="en-US" dirty="0" smtClean="0"/>
              <a:t>______ bps (bits per second)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smtClean="0">
                <a:solidFill>
                  <a:srgbClr val="FF0000"/>
                </a:solidFill>
              </a:rPr>
              <a:t>256,000,000,000</a:t>
            </a:r>
            <a:r>
              <a:rPr lang="en-US" dirty="0" smtClean="0"/>
              <a:t>___ bytes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smtClean="0">
                <a:solidFill>
                  <a:srgbClr val="FF0000"/>
                </a:solidFill>
              </a:rPr>
              <a:t>2,048,000,000,000</a:t>
            </a:r>
            <a:r>
              <a:rPr lang="en-US" dirty="0" smtClean="0"/>
              <a:t>___ 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26 lower case letters  + 26 uppercase letters</a:t>
            </a:r>
            <a:br>
              <a:rPr lang="en-CA" dirty="0" smtClean="0"/>
            </a:br>
            <a:r>
              <a:rPr lang="en-CA" dirty="0" smtClean="0"/>
              <a:t>+ 10 number symbols + punctuation marks+ Other Stuff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130 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41864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470" y="699247"/>
            <a:ext cx="9077106" cy="53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(Short)</a:t>
            </a:r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134938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(Long)</a:t>
            </a:r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val="265456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ger data ty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1" y="822941"/>
            <a:ext cx="6243083" cy="21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teger data mem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4" y="3278220"/>
            <a:ext cx="5747657" cy="26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Character Codes</a:t>
            </a:r>
            <a:endParaRPr lang="en-US" dirty="0"/>
          </a:p>
        </p:txBody>
      </p:sp>
      <p:pic>
        <p:nvPicPr>
          <p:cNvPr id="4098" name="Picture 2" descr="Image result fo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7" y="1690689"/>
            <a:ext cx="5857979" cy="48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Decimal System (Base 10)</a:t>
            </a:r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(Off or On)</a:t>
            </a:r>
          </a:p>
          <a:p>
            <a:pPr lvl="1"/>
            <a:r>
              <a:rPr lang="en-CA" dirty="0" smtClean="0"/>
              <a:t>Binary 10  </a:t>
            </a:r>
            <a:r>
              <a:rPr lang="en-CA" dirty="0"/>
              <a:t>== Decimal </a:t>
            </a:r>
            <a:r>
              <a:rPr lang="en-CA" dirty="0" smtClean="0"/>
              <a:t>2</a:t>
            </a:r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(Uses extra letters) </a:t>
            </a:r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</a:p>
          <a:p>
            <a:pPr lvl="1"/>
            <a:r>
              <a:rPr lang="en-CA" dirty="0" smtClean="0"/>
              <a:t>Hex 10  </a:t>
            </a:r>
            <a:r>
              <a:rPr lang="en-CA" dirty="0"/>
              <a:t>== Decimal </a:t>
            </a:r>
            <a:r>
              <a:rPr lang="en-CA" dirty="0" smtClean="0"/>
              <a:t>16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Decimal vs. Binary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99 + 1 = 100</a:t>
            </a:r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38795" y="6056416"/>
            <a:ext cx="475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Definition: 1 </a:t>
            </a:r>
            <a:r>
              <a:rPr lang="en-US" sz="2800" dirty="0" smtClean="0">
                <a:solidFill>
                  <a:srgbClr val="FF0000"/>
                </a:solidFill>
              </a:rPr>
              <a:t>Bit</a:t>
            </a:r>
            <a:r>
              <a:rPr lang="en-US" sz="2800" dirty="0" smtClean="0"/>
              <a:t> = 1 </a:t>
            </a:r>
            <a:r>
              <a:rPr lang="en-US" sz="2800" dirty="0" smtClean="0">
                <a:solidFill>
                  <a:srgbClr val="FF0000"/>
                </a:solidFill>
              </a:rPr>
              <a:t>Bi</a:t>
            </a:r>
            <a:r>
              <a:rPr lang="en-US" sz="2800" dirty="0" smtClean="0"/>
              <a:t>nary Digi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Decimal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pic>
        <p:nvPicPr>
          <p:cNvPr id="1026" name="Picture 2" descr="Image result for powers of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1" y="1690689"/>
            <a:ext cx="3357820" cy="43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27213"/>
              </p:ext>
            </p:extLst>
          </p:nvPr>
        </p:nvGraphicFramePr>
        <p:xfrm>
          <a:off x="5533050" y="3276590"/>
          <a:ext cx="277119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5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59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5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 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111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Binary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39743"/>
              </p:ext>
            </p:extLst>
          </p:nvPr>
        </p:nvGraphicFramePr>
        <p:xfrm>
          <a:off x="5533052" y="3276590"/>
          <a:ext cx="26219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41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050" name="Picture 2" descr="Image result for powers of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" y="1841112"/>
            <a:ext cx="3495042" cy="3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52793"/>
              </p:ext>
            </p:extLst>
          </p:nvPr>
        </p:nvGraphicFramePr>
        <p:xfrm>
          <a:off x="3942911" y="1896177"/>
          <a:ext cx="765110" cy="309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110">
                  <a:extLst>
                    <a:ext uri="{9D8B030D-6E8A-4147-A177-3AD203B41FA5}">
                      <a16:colId xmlns:a16="http://schemas.microsoft.com/office/drawing/2014/main" xmlns="" val="441507416"/>
                    </a:ext>
                  </a:extLst>
                </a:gridCol>
              </a:tblGrid>
              <a:tr h="345304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Binary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7387062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600089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6672034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5495904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6250675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5057386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5958022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422852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93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8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61941"/>
              </p:ext>
            </p:extLst>
          </p:nvPr>
        </p:nvGraphicFramePr>
        <p:xfrm>
          <a:off x="449985" y="334914"/>
          <a:ext cx="7634141" cy="6180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722">
                  <a:extLst>
                    <a:ext uri="{9D8B030D-6E8A-4147-A177-3AD203B41FA5}">
                      <a16:colId xmlns:a16="http://schemas.microsoft.com/office/drawing/2014/main" xmlns="" val="4284345399"/>
                    </a:ext>
                  </a:extLst>
                </a:gridCol>
                <a:gridCol w="1322707">
                  <a:extLst>
                    <a:ext uri="{9D8B030D-6E8A-4147-A177-3AD203B41FA5}">
                      <a16:colId xmlns:a16="http://schemas.microsoft.com/office/drawing/2014/main" xmlns="" val="1778098971"/>
                    </a:ext>
                  </a:extLst>
                </a:gridCol>
                <a:gridCol w="1469674">
                  <a:extLst>
                    <a:ext uri="{9D8B030D-6E8A-4147-A177-3AD203B41FA5}">
                      <a16:colId xmlns:a16="http://schemas.microsoft.com/office/drawing/2014/main" xmlns="" val="3133757947"/>
                    </a:ext>
                  </a:extLst>
                </a:gridCol>
                <a:gridCol w="1249223">
                  <a:extLst>
                    <a:ext uri="{9D8B030D-6E8A-4147-A177-3AD203B41FA5}">
                      <a16:colId xmlns:a16="http://schemas.microsoft.com/office/drawing/2014/main" xmlns="" val="427370784"/>
                    </a:ext>
                  </a:extLst>
                </a:gridCol>
                <a:gridCol w="2714815">
                  <a:extLst>
                    <a:ext uri="{9D8B030D-6E8A-4147-A177-3AD203B41FA5}">
                      <a16:colId xmlns:a16="http://schemas.microsoft.com/office/drawing/2014/main" xmlns="" val="2784757792"/>
                    </a:ext>
                  </a:extLst>
                </a:gridCol>
              </a:tblGrid>
              <a:tr h="486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Power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Decimal Value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Integer Range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Number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Bits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89034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38296930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 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7145045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7988335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74548267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6021291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78876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26937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0 - 255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7559609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8975353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520531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1524097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414885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4696381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247870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6163389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65,536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 – </a:t>
                      </a:r>
                      <a:r>
                        <a:rPr lang="en-US" sz="1100" dirty="0" smtClean="0">
                          <a:effectLst/>
                        </a:rPr>
                        <a:t>65,535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013702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1873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015"/>
              </p:ext>
            </p:extLst>
          </p:nvPr>
        </p:nvGraphicFramePr>
        <p:xfrm>
          <a:off x="449985" y="334914"/>
          <a:ext cx="7634141" cy="6180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722">
                  <a:extLst>
                    <a:ext uri="{9D8B030D-6E8A-4147-A177-3AD203B41FA5}">
                      <a16:colId xmlns:a16="http://schemas.microsoft.com/office/drawing/2014/main" xmlns="" val="4284345399"/>
                    </a:ext>
                  </a:extLst>
                </a:gridCol>
                <a:gridCol w="1322707">
                  <a:extLst>
                    <a:ext uri="{9D8B030D-6E8A-4147-A177-3AD203B41FA5}">
                      <a16:colId xmlns:a16="http://schemas.microsoft.com/office/drawing/2014/main" xmlns="" val="1778098971"/>
                    </a:ext>
                  </a:extLst>
                </a:gridCol>
                <a:gridCol w="1469674">
                  <a:extLst>
                    <a:ext uri="{9D8B030D-6E8A-4147-A177-3AD203B41FA5}">
                      <a16:colId xmlns:a16="http://schemas.microsoft.com/office/drawing/2014/main" xmlns="" val="3133757947"/>
                    </a:ext>
                  </a:extLst>
                </a:gridCol>
                <a:gridCol w="1249223">
                  <a:extLst>
                    <a:ext uri="{9D8B030D-6E8A-4147-A177-3AD203B41FA5}">
                      <a16:colId xmlns:a16="http://schemas.microsoft.com/office/drawing/2014/main" xmlns="" val="427370784"/>
                    </a:ext>
                  </a:extLst>
                </a:gridCol>
                <a:gridCol w="2714815">
                  <a:extLst>
                    <a:ext uri="{9D8B030D-6E8A-4147-A177-3AD203B41FA5}">
                      <a16:colId xmlns:a16="http://schemas.microsoft.com/office/drawing/2014/main" xmlns="" val="2784757792"/>
                    </a:ext>
                  </a:extLst>
                </a:gridCol>
              </a:tblGrid>
              <a:tr h="486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Power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Decimal Value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Integer Range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Number 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 Bits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89034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38296930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 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7145045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0 - 7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7988335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0 - 15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74548267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0 - 31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6021291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78876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128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26937256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0 - 255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7559609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512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89753535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1024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520531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2048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1524097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4096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414885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8192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4696381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16384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2478707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32768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6163389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65,536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 –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65,535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1111 1111 1111 1111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013702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1873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711</Words>
  <Application>Microsoft Office PowerPoint</Application>
  <PresentationFormat>On-screen Show (4:3)</PresentationFormat>
  <Paragraphs>391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Binary Numbers</vt:lpstr>
      <vt:lpstr>PowerPoint Presentation</vt:lpstr>
      <vt:lpstr>Number Systems Used in Computers</vt:lpstr>
      <vt:lpstr>Decimal vs. Binary System</vt:lpstr>
      <vt:lpstr>Base 10</vt:lpstr>
      <vt:lpstr>Base 2</vt:lpstr>
      <vt:lpstr>PowerPoint Presentation</vt:lpstr>
      <vt:lpstr>PowerPoint Presentation</vt:lpstr>
      <vt:lpstr>Binary Conversions</vt:lpstr>
      <vt:lpstr>Binary Conversions</vt:lpstr>
      <vt:lpstr>Binary Addition</vt:lpstr>
      <vt:lpstr>Binary Addition</vt:lpstr>
      <vt:lpstr>Computer Memory </vt:lpstr>
      <vt:lpstr>PowerPoint Presentation</vt:lpstr>
      <vt:lpstr>Prefixes</vt:lpstr>
      <vt:lpstr>Prefixes</vt:lpstr>
      <vt:lpstr>Examples</vt:lpstr>
      <vt:lpstr>Examples</vt:lpstr>
      <vt:lpstr>Computer Memory Structures</vt:lpstr>
      <vt:lpstr>Computer Memory Structures</vt:lpstr>
      <vt:lpstr>Computer Memory Structures</vt:lpstr>
      <vt:lpstr>PowerPoint Presentation</vt:lpstr>
      <vt:lpstr>Research Questions</vt:lpstr>
      <vt:lpstr>ASCII Character Codes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Nestor, Gregory</cp:lastModifiedBy>
  <cp:revision>48</cp:revision>
  <dcterms:created xsi:type="dcterms:W3CDTF">2018-11-19T17:25:22Z</dcterms:created>
  <dcterms:modified xsi:type="dcterms:W3CDTF">2019-11-18T20:16:36Z</dcterms:modified>
</cp:coreProperties>
</file>