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1" r:id="rId4"/>
    <p:sldId id="260" r:id="rId5"/>
    <p:sldId id="262" r:id="rId6"/>
    <p:sldId id="265" r:id="rId7"/>
    <p:sldId id="263" r:id="rId8"/>
    <p:sldId id="264" r:id="rId9"/>
    <p:sldId id="25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4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87DB2F-618C-41AA-9E14-028C3EF004C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07186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87DB2F-618C-41AA-9E14-028C3EF004C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68627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87DB2F-618C-41AA-9E14-028C3EF004C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044341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87DB2F-618C-41AA-9E14-028C3EF004C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56303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87DB2F-618C-41AA-9E14-028C3EF004CB}"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90556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87DB2F-618C-41AA-9E14-028C3EF004CB}"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89887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87DB2F-618C-41AA-9E14-028C3EF004CB}"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70851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87DB2F-618C-41AA-9E14-028C3EF004CB}"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124209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87DB2F-618C-41AA-9E14-028C3EF004CB}"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250555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7DB2F-618C-41AA-9E14-028C3EF004CB}"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417289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87DB2F-618C-41AA-9E14-028C3EF004CB}"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79C14-F93F-484F-A16B-DC07957F3260}" type="slidenum">
              <a:rPr lang="en-US" smtClean="0"/>
              <a:t>‹#›</a:t>
            </a:fld>
            <a:endParaRPr lang="en-US"/>
          </a:p>
        </p:txBody>
      </p:sp>
    </p:spTree>
    <p:extLst>
      <p:ext uri="{BB962C8B-B14F-4D97-AF65-F5344CB8AC3E}">
        <p14:creationId xmlns:p14="http://schemas.microsoft.com/office/powerpoint/2010/main" val="299925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87DB2F-618C-41AA-9E14-028C3EF004CB}" type="datetimeFigureOut">
              <a:rPr lang="en-US" smtClean="0"/>
              <a:t>12/2/2019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79C14-F93F-484F-A16B-DC07957F3260}" type="slidenum">
              <a:rPr lang="en-US" smtClean="0"/>
              <a:t>‹#›</a:t>
            </a:fld>
            <a:endParaRPr lang="en-US"/>
          </a:p>
        </p:txBody>
      </p:sp>
    </p:spTree>
    <p:extLst>
      <p:ext uri="{BB962C8B-B14F-4D97-AF65-F5344CB8AC3E}">
        <p14:creationId xmlns:p14="http://schemas.microsoft.com/office/powerpoint/2010/main" val="792432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Operating Systems</a:t>
            </a:r>
            <a:endParaRPr lang="en-US" dirty="0"/>
          </a:p>
        </p:txBody>
      </p:sp>
      <p:sp>
        <p:nvSpPr>
          <p:cNvPr id="3" name="Subtitle 2"/>
          <p:cNvSpPr>
            <a:spLocks noGrp="1"/>
          </p:cNvSpPr>
          <p:nvPr>
            <p:ph type="subTitle" idx="1"/>
          </p:nvPr>
        </p:nvSpPr>
        <p:spPr/>
        <p:txBody>
          <a:bodyPr/>
          <a:lstStyle/>
          <a:p>
            <a:r>
              <a:rPr lang="en-CA" dirty="0" smtClean="0"/>
              <a:t>Lesson A.6</a:t>
            </a:r>
            <a:endParaRPr lang="en-US" dirty="0"/>
          </a:p>
        </p:txBody>
      </p:sp>
    </p:spTree>
    <p:extLst>
      <p:ext uri="{BB962C8B-B14F-4D97-AF65-F5344CB8AC3E}">
        <p14:creationId xmlns:p14="http://schemas.microsoft.com/office/powerpoint/2010/main" val="540163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Operating System Overview</a:t>
            </a:r>
            <a:endParaRPr lang="en-US" dirty="0"/>
          </a:p>
        </p:txBody>
      </p:sp>
      <p:pic>
        <p:nvPicPr>
          <p:cNvPr id="2050" name="Picture 2" descr="Image result for windows operating system 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2235058"/>
            <a:ext cx="6667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47850" y="1542197"/>
            <a:ext cx="6667500" cy="9007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3725838" y="1807907"/>
            <a:ext cx="2681632" cy="369332"/>
          </a:xfrm>
          <a:prstGeom prst="rect">
            <a:avLst/>
          </a:prstGeom>
          <a:noFill/>
        </p:spPr>
        <p:txBody>
          <a:bodyPr wrap="none" rtlCol="0">
            <a:spAutoFit/>
          </a:bodyPr>
          <a:lstStyle/>
          <a:p>
            <a:r>
              <a:rPr lang="en-CA" b="1" dirty="0" smtClean="0">
                <a:solidFill>
                  <a:srgbClr val="FF0000"/>
                </a:solidFill>
              </a:rPr>
              <a:t>User Application Software</a:t>
            </a:r>
            <a:endParaRPr lang="en-US" b="1" dirty="0">
              <a:solidFill>
                <a:srgbClr val="FF0000"/>
              </a:solidFill>
            </a:endParaRPr>
          </a:p>
        </p:txBody>
      </p:sp>
      <p:sp>
        <p:nvSpPr>
          <p:cNvPr id="7" name="Rectangle 6"/>
          <p:cNvSpPr/>
          <p:nvPr/>
        </p:nvSpPr>
        <p:spPr>
          <a:xfrm>
            <a:off x="1847850" y="5338549"/>
            <a:ext cx="6667500" cy="9007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70444" y="5626627"/>
            <a:ext cx="1422312" cy="369332"/>
          </a:xfrm>
          <a:prstGeom prst="rect">
            <a:avLst/>
          </a:prstGeom>
          <a:noFill/>
        </p:spPr>
        <p:txBody>
          <a:bodyPr wrap="none" rtlCol="0">
            <a:spAutoFit/>
          </a:bodyPr>
          <a:lstStyle/>
          <a:p>
            <a:r>
              <a:rPr lang="en-CA" b="1" dirty="0" smtClean="0">
                <a:solidFill>
                  <a:srgbClr val="FF0000"/>
                </a:solidFill>
              </a:rPr>
              <a:t>PC Hardware</a:t>
            </a:r>
            <a:endParaRPr lang="en-US" b="1" dirty="0">
              <a:solidFill>
                <a:srgbClr val="FF0000"/>
              </a:solidFill>
            </a:endParaRPr>
          </a:p>
        </p:txBody>
      </p:sp>
    </p:spTree>
    <p:extLst>
      <p:ext uri="{BB962C8B-B14F-4D97-AF65-F5344CB8AC3E}">
        <p14:creationId xmlns:p14="http://schemas.microsoft.com/office/powerpoint/2010/main" val="736152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Operating System Overview</a:t>
            </a:r>
            <a:endParaRPr lang="en-US" dirty="0"/>
          </a:p>
        </p:txBody>
      </p:sp>
      <p:pic>
        <p:nvPicPr>
          <p:cNvPr id="2050" name="Picture 2" descr="Image result for windows operating system lay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2235058"/>
            <a:ext cx="6667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847850" y="1555845"/>
            <a:ext cx="6667500" cy="9007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t>0</a:t>
            </a:r>
            <a:endParaRPr lang="en-US" dirty="0"/>
          </a:p>
        </p:txBody>
      </p:sp>
      <p:sp>
        <p:nvSpPr>
          <p:cNvPr id="4" name="TextBox 3"/>
          <p:cNvSpPr txBox="1"/>
          <p:nvPr/>
        </p:nvSpPr>
        <p:spPr>
          <a:xfrm>
            <a:off x="3725838" y="1807907"/>
            <a:ext cx="2681632" cy="369332"/>
          </a:xfrm>
          <a:prstGeom prst="rect">
            <a:avLst/>
          </a:prstGeom>
          <a:noFill/>
        </p:spPr>
        <p:txBody>
          <a:bodyPr wrap="none" rtlCol="0">
            <a:spAutoFit/>
          </a:bodyPr>
          <a:lstStyle/>
          <a:p>
            <a:r>
              <a:rPr lang="en-CA" b="1" dirty="0" smtClean="0">
                <a:solidFill>
                  <a:srgbClr val="FF0000"/>
                </a:solidFill>
              </a:rPr>
              <a:t>User Application Software</a:t>
            </a:r>
            <a:endParaRPr lang="en-US" b="1" dirty="0">
              <a:solidFill>
                <a:srgbClr val="FF0000"/>
              </a:solidFill>
            </a:endParaRPr>
          </a:p>
        </p:txBody>
      </p:sp>
      <p:sp>
        <p:nvSpPr>
          <p:cNvPr id="7" name="Rectangle 6"/>
          <p:cNvSpPr/>
          <p:nvPr/>
        </p:nvSpPr>
        <p:spPr>
          <a:xfrm>
            <a:off x="1847850" y="5338549"/>
            <a:ext cx="6667500" cy="90075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70444" y="5626627"/>
            <a:ext cx="1422312" cy="369332"/>
          </a:xfrm>
          <a:prstGeom prst="rect">
            <a:avLst/>
          </a:prstGeom>
          <a:noFill/>
        </p:spPr>
        <p:txBody>
          <a:bodyPr wrap="none" rtlCol="0">
            <a:spAutoFit/>
          </a:bodyPr>
          <a:lstStyle/>
          <a:p>
            <a:r>
              <a:rPr lang="en-CA" b="1" dirty="0" smtClean="0">
                <a:solidFill>
                  <a:srgbClr val="FF0000"/>
                </a:solidFill>
              </a:rPr>
              <a:t>PC Hardware</a:t>
            </a:r>
            <a:endParaRPr lang="en-US" b="1" dirty="0">
              <a:solidFill>
                <a:srgbClr val="FF0000"/>
              </a:solidFill>
            </a:endParaRPr>
          </a:p>
        </p:txBody>
      </p:sp>
      <p:cxnSp>
        <p:nvCxnSpPr>
          <p:cNvPr id="6" name="Straight Arrow Connector 5"/>
          <p:cNvCxnSpPr/>
          <p:nvPr/>
        </p:nvCxnSpPr>
        <p:spPr>
          <a:xfrm>
            <a:off x="4299046" y="2335400"/>
            <a:ext cx="272954" cy="6519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3138986" y="2111088"/>
            <a:ext cx="696035" cy="1337481"/>
          </a:xfrm>
          <a:custGeom>
            <a:avLst/>
            <a:gdLst>
              <a:gd name="connsiteX0" fmla="*/ 696035 w 696035"/>
              <a:gd name="connsiteY0" fmla="*/ 0 h 1337481"/>
              <a:gd name="connsiteX1" fmla="*/ 627797 w 696035"/>
              <a:gd name="connsiteY1" fmla="*/ 68239 h 1337481"/>
              <a:gd name="connsiteX2" fmla="*/ 586853 w 696035"/>
              <a:gd name="connsiteY2" fmla="*/ 95535 h 1337481"/>
              <a:gd name="connsiteX3" fmla="*/ 532262 w 696035"/>
              <a:gd name="connsiteY3" fmla="*/ 136478 h 1337481"/>
              <a:gd name="connsiteX4" fmla="*/ 477671 w 696035"/>
              <a:gd name="connsiteY4" fmla="*/ 163774 h 1337481"/>
              <a:gd name="connsiteX5" fmla="*/ 436728 w 696035"/>
              <a:gd name="connsiteY5" fmla="*/ 204717 h 1337481"/>
              <a:gd name="connsiteX6" fmla="*/ 327546 w 696035"/>
              <a:gd name="connsiteY6" fmla="*/ 286603 h 1337481"/>
              <a:gd name="connsiteX7" fmla="*/ 286602 w 696035"/>
              <a:gd name="connsiteY7" fmla="*/ 313899 h 1337481"/>
              <a:gd name="connsiteX8" fmla="*/ 191068 w 696035"/>
              <a:gd name="connsiteY8" fmla="*/ 436729 h 1337481"/>
              <a:gd name="connsiteX9" fmla="*/ 163773 w 696035"/>
              <a:gd name="connsiteY9" fmla="*/ 477672 h 1337481"/>
              <a:gd name="connsiteX10" fmla="*/ 109182 w 696035"/>
              <a:gd name="connsiteY10" fmla="*/ 573206 h 1337481"/>
              <a:gd name="connsiteX11" fmla="*/ 95534 w 696035"/>
              <a:gd name="connsiteY11" fmla="*/ 614150 h 1337481"/>
              <a:gd name="connsiteX12" fmla="*/ 68238 w 696035"/>
              <a:gd name="connsiteY12" fmla="*/ 668741 h 1337481"/>
              <a:gd name="connsiteX13" fmla="*/ 40943 w 696035"/>
              <a:gd name="connsiteY13" fmla="*/ 764275 h 1337481"/>
              <a:gd name="connsiteX14" fmla="*/ 13647 w 696035"/>
              <a:gd name="connsiteY14" fmla="*/ 805218 h 1337481"/>
              <a:gd name="connsiteX15" fmla="*/ 0 w 696035"/>
              <a:gd name="connsiteY15" fmla="*/ 859809 h 1337481"/>
              <a:gd name="connsiteX16" fmla="*/ 27295 w 696035"/>
              <a:gd name="connsiteY16" fmla="*/ 1201003 h 1337481"/>
              <a:gd name="connsiteX17" fmla="*/ 40943 w 696035"/>
              <a:gd name="connsiteY17" fmla="*/ 1241947 h 1337481"/>
              <a:gd name="connsiteX18" fmla="*/ 54591 w 696035"/>
              <a:gd name="connsiteY18" fmla="*/ 1296538 h 1337481"/>
              <a:gd name="connsiteX19" fmla="*/ 95534 w 696035"/>
              <a:gd name="connsiteY19" fmla="*/ 1337481 h 1337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6035" h="1337481">
                <a:moveTo>
                  <a:pt x="696035" y="0"/>
                </a:moveTo>
                <a:cubicBezTo>
                  <a:pt x="673289" y="22746"/>
                  <a:pt x="652006" y="47056"/>
                  <a:pt x="627797" y="68239"/>
                </a:cubicBezTo>
                <a:cubicBezTo>
                  <a:pt x="615453" y="79040"/>
                  <a:pt x="600201" y="86001"/>
                  <a:pt x="586853" y="95535"/>
                </a:cubicBezTo>
                <a:cubicBezTo>
                  <a:pt x="568344" y="108756"/>
                  <a:pt x="551551" y="124423"/>
                  <a:pt x="532262" y="136478"/>
                </a:cubicBezTo>
                <a:cubicBezTo>
                  <a:pt x="515010" y="147261"/>
                  <a:pt x="494226" y="151949"/>
                  <a:pt x="477671" y="163774"/>
                </a:cubicBezTo>
                <a:cubicBezTo>
                  <a:pt x="461965" y="174992"/>
                  <a:pt x="451666" y="192495"/>
                  <a:pt x="436728" y="204717"/>
                </a:cubicBezTo>
                <a:cubicBezTo>
                  <a:pt x="401519" y="233524"/>
                  <a:pt x="365398" y="261368"/>
                  <a:pt x="327546" y="286603"/>
                </a:cubicBezTo>
                <a:cubicBezTo>
                  <a:pt x="313898" y="295702"/>
                  <a:pt x="299203" y="303398"/>
                  <a:pt x="286602" y="313899"/>
                </a:cubicBezTo>
                <a:cubicBezTo>
                  <a:pt x="238497" y="353986"/>
                  <a:pt x="229111" y="379665"/>
                  <a:pt x="191068" y="436729"/>
                </a:cubicBezTo>
                <a:lnTo>
                  <a:pt x="163773" y="477672"/>
                </a:lnTo>
                <a:cubicBezTo>
                  <a:pt x="134907" y="593132"/>
                  <a:pt x="174230" y="475633"/>
                  <a:pt x="109182" y="573206"/>
                </a:cubicBezTo>
                <a:cubicBezTo>
                  <a:pt x="101202" y="585176"/>
                  <a:pt x="101201" y="600927"/>
                  <a:pt x="95534" y="614150"/>
                </a:cubicBezTo>
                <a:cubicBezTo>
                  <a:pt x="87520" y="632850"/>
                  <a:pt x="77337" y="650544"/>
                  <a:pt x="68238" y="668741"/>
                </a:cubicBezTo>
                <a:cubicBezTo>
                  <a:pt x="63864" y="686236"/>
                  <a:pt x="50734" y="744693"/>
                  <a:pt x="40943" y="764275"/>
                </a:cubicBezTo>
                <a:cubicBezTo>
                  <a:pt x="33607" y="778946"/>
                  <a:pt x="22746" y="791570"/>
                  <a:pt x="13647" y="805218"/>
                </a:cubicBezTo>
                <a:cubicBezTo>
                  <a:pt x="9098" y="823415"/>
                  <a:pt x="0" y="841052"/>
                  <a:pt x="0" y="859809"/>
                </a:cubicBezTo>
                <a:cubicBezTo>
                  <a:pt x="0" y="972955"/>
                  <a:pt x="-450" y="1090027"/>
                  <a:pt x="27295" y="1201003"/>
                </a:cubicBezTo>
                <a:cubicBezTo>
                  <a:pt x="30784" y="1214960"/>
                  <a:pt x="36991" y="1228114"/>
                  <a:pt x="40943" y="1241947"/>
                </a:cubicBezTo>
                <a:cubicBezTo>
                  <a:pt x="46096" y="1259982"/>
                  <a:pt x="45285" y="1280252"/>
                  <a:pt x="54591" y="1296538"/>
                </a:cubicBezTo>
                <a:cubicBezTo>
                  <a:pt x="64167" y="1313296"/>
                  <a:pt x="95534" y="1337481"/>
                  <a:pt x="95534" y="1337481"/>
                </a:cubicBezTo>
              </a:path>
            </a:pathLst>
          </a:custGeom>
          <a:noFill/>
          <a:ln w="38100">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4" name="Up-Down Arrow 13"/>
          <p:cNvSpPr/>
          <p:nvPr/>
        </p:nvSpPr>
        <p:spPr>
          <a:xfrm>
            <a:off x="4080681" y="4913931"/>
            <a:ext cx="450376" cy="75521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246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The </a:t>
            </a:r>
            <a:r>
              <a:rPr lang="en-US" sz="3600" dirty="0">
                <a:solidFill>
                  <a:srgbClr val="FF0000"/>
                </a:solidFill>
              </a:rPr>
              <a:t>main purpose of an </a:t>
            </a:r>
            <a:r>
              <a:rPr lang="en-US" sz="3600" dirty="0" smtClean="0">
                <a:solidFill>
                  <a:srgbClr val="FF0000"/>
                </a:solidFill>
              </a:rPr>
              <a:t>Operating System</a:t>
            </a:r>
            <a:endParaRPr lang="en-US" sz="3600" dirty="0">
              <a:solidFill>
                <a:srgbClr val="FF0000"/>
              </a:solidFill>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CA" sz="2400" dirty="0" smtClean="0"/>
              <a:t>Simpler / More Efficient Application Programs</a:t>
            </a:r>
          </a:p>
          <a:p>
            <a:pPr lvl="1"/>
            <a:r>
              <a:rPr lang="en-CA" sz="2000" dirty="0" smtClean="0"/>
              <a:t>Operating System handles the Computer Hardware</a:t>
            </a:r>
          </a:p>
          <a:p>
            <a:pPr lvl="1"/>
            <a:r>
              <a:rPr lang="en-CA" sz="2000" dirty="0" smtClean="0"/>
              <a:t>Operating System handles resource allocation </a:t>
            </a:r>
          </a:p>
          <a:p>
            <a:pPr lvl="1"/>
            <a:endParaRPr lang="en-CA" sz="2400" dirty="0"/>
          </a:p>
          <a:p>
            <a:pPr marL="514350" indent="-514350">
              <a:buFont typeface="+mj-lt"/>
              <a:buAutoNum type="arabicPeriod"/>
            </a:pPr>
            <a:r>
              <a:rPr lang="en-CA" sz="2400" dirty="0" smtClean="0"/>
              <a:t>Consistent User Experience</a:t>
            </a:r>
          </a:p>
          <a:p>
            <a:pPr lvl="1"/>
            <a:r>
              <a:rPr lang="en-CA" sz="2000" dirty="0" smtClean="0"/>
              <a:t>Operating System provides a standard User Interface (Windows)</a:t>
            </a:r>
          </a:p>
          <a:p>
            <a:pPr lvl="1"/>
            <a:r>
              <a:rPr lang="en-CA" sz="2000" dirty="0" smtClean="0"/>
              <a:t>Operating System provides a standard way to store and browse data files and folders (File Explorer)</a:t>
            </a:r>
          </a:p>
          <a:p>
            <a:pPr lvl="1"/>
            <a:endParaRPr lang="en-CA" sz="2400" dirty="0"/>
          </a:p>
          <a:p>
            <a:pPr marL="514350" indent="-514350">
              <a:buFont typeface="+mj-lt"/>
              <a:buAutoNum type="arabicPeriod"/>
            </a:pPr>
            <a:r>
              <a:rPr lang="en-CA" sz="2400" dirty="0" smtClean="0"/>
              <a:t>Allow Multiple Applications Running At Same Time</a:t>
            </a:r>
          </a:p>
          <a:p>
            <a:pPr lvl="1"/>
            <a:r>
              <a:rPr lang="en-CA" sz="2000" dirty="0" smtClean="0"/>
              <a:t>Operating System Provides Ownership Control (User Accounts)</a:t>
            </a:r>
          </a:p>
          <a:p>
            <a:pPr lvl="1"/>
            <a:r>
              <a:rPr lang="en-CA" sz="2000" dirty="0" smtClean="0"/>
              <a:t>Operating System Schedules the CPU (Task Sharing)</a:t>
            </a:r>
          </a:p>
          <a:p>
            <a:pPr lvl="1"/>
            <a:endParaRPr lang="en-US" sz="2000" dirty="0"/>
          </a:p>
        </p:txBody>
      </p:sp>
    </p:spTree>
    <p:extLst>
      <p:ext uri="{BB962C8B-B14F-4D97-AF65-F5344CB8AC3E}">
        <p14:creationId xmlns:p14="http://schemas.microsoft.com/office/powerpoint/2010/main" val="3551998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0000"/>
                </a:solidFill>
              </a:rPr>
              <a:t>Difference between Operating System Software and User Application Software</a:t>
            </a:r>
            <a:endParaRPr lang="en-US" sz="3600"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CA" sz="2400" dirty="0" smtClean="0"/>
              <a:t>Hardware Independence</a:t>
            </a:r>
          </a:p>
          <a:p>
            <a:pPr lvl="1"/>
            <a:r>
              <a:rPr lang="en-CA" sz="2000" dirty="0" smtClean="0"/>
              <a:t>Same applications can run on different computer hardware</a:t>
            </a:r>
          </a:p>
          <a:p>
            <a:pPr lvl="1"/>
            <a:r>
              <a:rPr lang="en-CA" sz="2000" dirty="0" smtClean="0"/>
              <a:t>Operating System must be configured according to hardware components present in the computer </a:t>
            </a:r>
            <a:endParaRPr lang="en-CA" sz="2000" dirty="0"/>
          </a:p>
          <a:p>
            <a:pPr lvl="1"/>
            <a:endParaRPr lang="en-CA" sz="2400" dirty="0"/>
          </a:p>
          <a:p>
            <a:r>
              <a:rPr lang="en-CA" sz="2400" dirty="0" smtClean="0"/>
              <a:t>User Interface</a:t>
            </a:r>
          </a:p>
          <a:p>
            <a:pPr lvl="1"/>
            <a:r>
              <a:rPr lang="en-CA" sz="2000" dirty="0" smtClean="0"/>
              <a:t>Applications focus on what is contained and displayed within a window</a:t>
            </a:r>
          </a:p>
          <a:p>
            <a:pPr lvl="1"/>
            <a:r>
              <a:rPr lang="en-CA" sz="2000" dirty="0" smtClean="0"/>
              <a:t>Operating System controls opening / closing / resizing windows and responding to mouse and keyboard actions</a:t>
            </a:r>
          </a:p>
          <a:p>
            <a:pPr lvl="1"/>
            <a:r>
              <a:rPr lang="en-CA" sz="2000" dirty="0" smtClean="0"/>
              <a:t>Operating System provides standard ways to print, save and open files, access the internet, etc.</a:t>
            </a:r>
          </a:p>
          <a:p>
            <a:pPr lvl="1"/>
            <a:endParaRPr lang="en-CA" sz="2000" dirty="0"/>
          </a:p>
          <a:p>
            <a:r>
              <a:rPr lang="en-CA" sz="2400" dirty="0" smtClean="0"/>
              <a:t>Resource Allocation</a:t>
            </a:r>
          </a:p>
          <a:p>
            <a:pPr lvl="1"/>
            <a:r>
              <a:rPr lang="en-CA" sz="2000" dirty="0" smtClean="0"/>
              <a:t>Applications just ask for what they need (e.g. Memory, Disk Space)</a:t>
            </a:r>
          </a:p>
          <a:p>
            <a:pPr lvl="1"/>
            <a:r>
              <a:rPr lang="en-CA" sz="2000" dirty="0" smtClean="0"/>
              <a:t>Operating System checks for availability and access permission</a:t>
            </a:r>
          </a:p>
          <a:p>
            <a:pPr lvl="1"/>
            <a:r>
              <a:rPr lang="en-CA" sz="2000" dirty="0" smtClean="0"/>
              <a:t>Operating System coordinates resource allocation between applications</a:t>
            </a:r>
          </a:p>
          <a:p>
            <a:pPr lvl="1"/>
            <a:endParaRPr lang="en-US" sz="2000" dirty="0"/>
          </a:p>
        </p:txBody>
      </p:sp>
    </p:spTree>
    <p:extLst>
      <p:ext uri="{BB962C8B-B14F-4D97-AF65-F5344CB8AC3E}">
        <p14:creationId xmlns:p14="http://schemas.microsoft.com/office/powerpoint/2010/main" val="3646561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The </a:t>
            </a:r>
            <a:r>
              <a:rPr lang="en-US" sz="3600" dirty="0">
                <a:solidFill>
                  <a:srgbClr val="FF0000"/>
                </a:solidFill>
              </a:rPr>
              <a:t>main parts of an Operating System</a:t>
            </a:r>
          </a:p>
        </p:txBody>
      </p:sp>
      <p:sp>
        <p:nvSpPr>
          <p:cNvPr id="3" name="Content Placeholder 2"/>
          <p:cNvSpPr>
            <a:spLocks noGrp="1"/>
          </p:cNvSpPr>
          <p:nvPr>
            <p:ph idx="1"/>
          </p:nvPr>
        </p:nvSpPr>
        <p:spPr/>
        <p:txBody>
          <a:bodyPr>
            <a:normAutofit fontScale="85000" lnSpcReduction="10000"/>
          </a:bodyPr>
          <a:lstStyle/>
          <a:p>
            <a:r>
              <a:rPr lang="en-CA" sz="2400" dirty="0" smtClean="0"/>
              <a:t>Graphical User Interface (GUI)</a:t>
            </a:r>
          </a:p>
          <a:p>
            <a:pPr lvl="1"/>
            <a:r>
              <a:rPr lang="en-CA" sz="2000" dirty="0" smtClean="0"/>
              <a:t>Manages Windows Display, mouse, keyboard, sound, etc. and provides feedback to user application programs through system calls.</a:t>
            </a:r>
          </a:p>
          <a:p>
            <a:pPr lvl="1"/>
            <a:endParaRPr lang="en-CA" sz="2000" dirty="0" smtClean="0"/>
          </a:p>
          <a:p>
            <a:r>
              <a:rPr lang="en-CA" sz="2400" dirty="0" smtClean="0"/>
              <a:t>System Calls</a:t>
            </a:r>
          </a:p>
          <a:p>
            <a:pPr lvl="1"/>
            <a:r>
              <a:rPr lang="en-CA" sz="2000" dirty="0" smtClean="0"/>
              <a:t>Allows user application programs to access Operating System resources</a:t>
            </a:r>
          </a:p>
          <a:p>
            <a:pPr lvl="1"/>
            <a:r>
              <a:rPr lang="en-CA" sz="2000" dirty="0" smtClean="0"/>
              <a:t>Allows Operating System to provide feedback to user programs</a:t>
            </a:r>
          </a:p>
          <a:p>
            <a:pPr lvl="1"/>
            <a:endParaRPr lang="en-CA" sz="2000" dirty="0" smtClean="0"/>
          </a:p>
          <a:p>
            <a:r>
              <a:rPr lang="en-CA" sz="2400" dirty="0" smtClean="0"/>
              <a:t>Device Drivers</a:t>
            </a:r>
          </a:p>
          <a:p>
            <a:pPr lvl="1"/>
            <a:r>
              <a:rPr lang="en-CA" sz="2000" dirty="0" smtClean="0"/>
              <a:t>Converts a basic function (e.g. Display a Pixel) to detailed commands for a specific make and model of hardware (e.g. </a:t>
            </a:r>
            <a:r>
              <a:rPr lang="en-US" sz="2000" dirty="0" err="1"/>
              <a:t>Nvidia</a:t>
            </a:r>
            <a:r>
              <a:rPr lang="en-US" sz="2000" dirty="0"/>
              <a:t> GeForce RTX </a:t>
            </a:r>
            <a:r>
              <a:rPr lang="en-US" sz="2000" dirty="0" smtClean="0"/>
              <a:t>2070)</a:t>
            </a:r>
          </a:p>
          <a:p>
            <a:pPr lvl="1"/>
            <a:endParaRPr lang="en-CA" sz="2000" dirty="0" smtClean="0"/>
          </a:p>
          <a:p>
            <a:r>
              <a:rPr lang="en-CA" sz="2400" dirty="0" smtClean="0"/>
              <a:t>I/O Manager</a:t>
            </a:r>
          </a:p>
          <a:p>
            <a:pPr lvl="1"/>
            <a:r>
              <a:rPr lang="en-CA" sz="2000" dirty="0" smtClean="0"/>
              <a:t>Schedules access to input / output devices (e.g. disk drive) to avoid conflicts between user applications</a:t>
            </a:r>
          </a:p>
          <a:p>
            <a:pPr lvl="1"/>
            <a:endParaRPr lang="en-CA" sz="2000" dirty="0" smtClean="0"/>
          </a:p>
          <a:p>
            <a:pPr marL="457200" lvl="1" indent="0">
              <a:buNone/>
            </a:pPr>
            <a:endParaRPr lang="en-CA" sz="2000" dirty="0" smtClean="0"/>
          </a:p>
          <a:p>
            <a:endParaRPr lang="en-US" sz="2400" dirty="0"/>
          </a:p>
        </p:txBody>
      </p:sp>
    </p:spTree>
    <p:extLst>
      <p:ext uri="{BB962C8B-B14F-4D97-AF65-F5344CB8AC3E}">
        <p14:creationId xmlns:p14="http://schemas.microsoft.com/office/powerpoint/2010/main" val="415412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The </a:t>
            </a:r>
            <a:r>
              <a:rPr lang="en-US" sz="3600" dirty="0">
                <a:solidFill>
                  <a:srgbClr val="FF0000"/>
                </a:solidFill>
              </a:rPr>
              <a:t>main parts of an Operating System</a:t>
            </a:r>
          </a:p>
        </p:txBody>
      </p:sp>
      <p:sp>
        <p:nvSpPr>
          <p:cNvPr id="3" name="Content Placeholder 2"/>
          <p:cNvSpPr>
            <a:spLocks noGrp="1"/>
          </p:cNvSpPr>
          <p:nvPr>
            <p:ph idx="1"/>
          </p:nvPr>
        </p:nvSpPr>
        <p:spPr/>
        <p:txBody>
          <a:bodyPr>
            <a:normAutofit fontScale="77500" lnSpcReduction="20000"/>
          </a:bodyPr>
          <a:lstStyle/>
          <a:p>
            <a:r>
              <a:rPr lang="en-CA" sz="2400" dirty="0" smtClean="0"/>
              <a:t>Memory </a:t>
            </a:r>
            <a:r>
              <a:rPr lang="en-CA" sz="2400" dirty="0" smtClean="0"/>
              <a:t>Manager</a:t>
            </a:r>
          </a:p>
          <a:p>
            <a:pPr lvl="1"/>
            <a:r>
              <a:rPr lang="en-CA" sz="2000" dirty="0" smtClean="0"/>
              <a:t>Allocates separate regions of RAM memory to running user applications enforces security between the regions</a:t>
            </a:r>
          </a:p>
          <a:p>
            <a:pPr lvl="1"/>
            <a:endParaRPr lang="en-CA" sz="2000" dirty="0" smtClean="0"/>
          </a:p>
          <a:p>
            <a:r>
              <a:rPr lang="en-CA" sz="2400" dirty="0" smtClean="0"/>
              <a:t>Process Manager</a:t>
            </a:r>
          </a:p>
          <a:p>
            <a:pPr lvl="1"/>
            <a:r>
              <a:rPr lang="en-CA" sz="2000" dirty="0" smtClean="0"/>
              <a:t>Schedules different applications to run for short periods of time and cycles between applications  to keep them all running  (Lag or slow program execution is an indication of process scheduling problems.)</a:t>
            </a:r>
          </a:p>
          <a:p>
            <a:pPr lvl="1"/>
            <a:endParaRPr lang="en-CA" sz="2000" dirty="0" smtClean="0"/>
          </a:p>
          <a:p>
            <a:r>
              <a:rPr lang="en-CA" sz="2400" dirty="0" smtClean="0"/>
              <a:t>Security Monitor</a:t>
            </a:r>
          </a:p>
          <a:p>
            <a:pPr lvl="1"/>
            <a:r>
              <a:rPr lang="en-CA" sz="2000" dirty="0" smtClean="0"/>
              <a:t>Manages and enforces privileges and access to hardware devices and resources</a:t>
            </a:r>
          </a:p>
          <a:p>
            <a:pPr lvl="1"/>
            <a:r>
              <a:rPr lang="en-CA" sz="2000" dirty="0" smtClean="0"/>
              <a:t>Manages and enforces ownership and access privileges to user accounts and user files.</a:t>
            </a:r>
          </a:p>
          <a:p>
            <a:pPr lvl="1"/>
            <a:endParaRPr lang="en-CA" sz="2000" dirty="0" smtClean="0"/>
          </a:p>
          <a:p>
            <a:r>
              <a:rPr lang="en-CA" sz="2400" dirty="0" smtClean="0"/>
              <a:t>Update </a:t>
            </a:r>
            <a:r>
              <a:rPr lang="en-CA" sz="2400" dirty="0" smtClean="0"/>
              <a:t>Manager</a:t>
            </a:r>
          </a:p>
          <a:p>
            <a:pPr lvl="1"/>
            <a:r>
              <a:rPr lang="en-CA" sz="2000" dirty="0" smtClean="0"/>
              <a:t>Runs a periodic audit to make sure all software components and device drivers are up to date.</a:t>
            </a:r>
          </a:p>
          <a:p>
            <a:pPr lvl="1"/>
            <a:r>
              <a:rPr lang="en-CA" sz="2000" dirty="0" smtClean="0"/>
              <a:t>Important part of virus protection and system security</a:t>
            </a:r>
            <a:endParaRPr lang="en-CA" sz="2000" dirty="0" smtClean="0"/>
          </a:p>
          <a:p>
            <a:pPr lvl="1"/>
            <a:endParaRPr lang="en-CA" sz="2000" dirty="0" smtClean="0"/>
          </a:p>
          <a:p>
            <a:endParaRPr lang="en-US" sz="2400" dirty="0"/>
          </a:p>
        </p:txBody>
      </p:sp>
    </p:spTree>
    <p:extLst>
      <p:ext uri="{BB962C8B-B14F-4D97-AF65-F5344CB8AC3E}">
        <p14:creationId xmlns:p14="http://schemas.microsoft.com/office/powerpoint/2010/main" val="976451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rPr>
              <a:t>Some </a:t>
            </a:r>
            <a:r>
              <a:rPr lang="en-US" sz="3600" dirty="0">
                <a:solidFill>
                  <a:srgbClr val="FF0000"/>
                </a:solidFill>
              </a:rPr>
              <a:t>popular operating systems</a:t>
            </a:r>
          </a:p>
        </p:txBody>
      </p:sp>
      <p:sp>
        <p:nvSpPr>
          <p:cNvPr id="3" name="Content Placeholder 2"/>
          <p:cNvSpPr>
            <a:spLocks noGrp="1"/>
          </p:cNvSpPr>
          <p:nvPr>
            <p:ph idx="1"/>
          </p:nvPr>
        </p:nvSpPr>
        <p:spPr/>
        <p:txBody>
          <a:bodyPr>
            <a:normAutofit fontScale="62500" lnSpcReduction="20000"/>
          </a:bodyPr>
          <a:lstStyle/>
          <a:p>
            <a:r>
              <a:rPr lang="en-CA" dirty="0" smtClean="0"/>
              <a:t>Windows </a:t>
            </a:r>
            <a:r>
              <a:rPr lang="en-CA" dirty="0" smtClean="0"/>
              <a:t>OS</a:t>
            </a:r>
          </a:p>
          <a:p>
            <a:pPr lvl="1"/>
            <a:r>
              <a:rPr lang="en-CA" dirty="0" smtClean="0"/>
              <a:t>PCs / Laptops / Tablets</a:t>
            </a:r>
          </a:p>
          <a:p>
            <a:pPr lvl="1"/>
            <a:endParaRPr lang="en-CA" dirty="0" smtClean="0"/>
          </a:p>
          <a:p>
            <a:r>
              <a:rPr lang="en-CA" dirty="0" smtClean="0"/>
              <a:t>Mac </a:t>
            </a:r>
            <a:r>
              <a:rPr lang="en-CA" dirty="0" smtClean="0"/>
              <a:t>OS</a:t>
            </a:r>
          </a:p>
          <a:p>
            <a:pPr lvl="1"/>
            <a:r>
              <a:rPr lang="en-CA" dirty="0" smtClean="0"/>
              <a:t>PCs / Laptops</a:t>
            </a:r>
          </a:p>
          <a:p>
            <a:pPr lvl="1"/>
            <a:endParaRPr lang="en-CA" dirty="0" smtClean="0"/>
          </a:p>
          <a:p>
            <a:r>
              <a:rPr lang="en-CA" dirty="0" smtClean="0"/>
              <a:t>Linux / </a:t>
            </a:r>
            <a:r>
              <a:rPr lang="en-CA" dirty="0" smtClean="0"/>
              <a:t>Unix </a:t>
            </a:r>
          </a:p>
          <a:p>
            <a:pPr lvl="1"/>
            <a:r>
              <a:rPr lang="en-CA" dirty="0" smtClean="0"/>
              <a:t>PCs / Laptops / Phones / Embedded Devices</a:t>
            </a:r>
          </a:p>
          <a:p>
            <a:pPr lvl="1"/>
            <a:endParaRPr lang="en-CA" dirty="0" smtClean="0"/>
          </a:p>
          <a:p>
            <a:r>
              <a:rPr lang="en-CA" dirty="0" smtClean="0"/>
              <a:t>Android / Chrome</a:t>
            </a:r>
          </a:p>
          <a:p>
            <a:pPr lvl="1"/>
            <a:r>
              <a:rPr lang="en-CA" dirty="0" smtClean="0"/>
              <a:t>Phones / Tablets / Embedded Devices</a:t>
            </a:r>
            <a:br>
              <a:rPr lang="en-CA" dirty="0" smtClean="0"/>
            </a:br>
            <a:endParaRPr lang="en-CA" dirty="0" smtClean="0"/>
          </a:p>
          <a:p>
            <a:r>
              <a:rPr lang="en-CA" dirty="0" smtClean="0"/>
              <a:t>iOS</a:t>
            </a:r>
          </a:p>
          <a:p>
            <a:pPr lvl="1"/>
            <a:r>
              <a:rPr lang="en-CA" dirty="0"/>
              <a:t>Phones / </a:t>
            </a:r>
            <a:r>
              <a:rPr lang="en-CA" dirty="0" smtClean="0"/>
              <a:t>Tablets</a:t>
            </a:r>
            <a:br>
              <a:rPr lang="en-CA" dirty="0" smtClean="0"/>
            </a:br>
            <a:endParaRPr lang="en-CA" dirty="0" smtClean="0"/>
          </a:p>
          <a:p>
            <a:r>
              <a:rPr lang="en-CA" dirty="0" smtClean="0"/>
              <a:t>z/OS</a:t>
            </a:r>
          </a:p>
          <a:p>
            <a:pPr lvl="1"/>
            <a:r>
              <a:rPr lang="en-CA" dirty="0" smtClean="0"/>
              <a:t>IBM Mainframe Computers</a:t>
            </a:r>
          </a:p>
          <a:p>
            <a:endParaRPr lang="en-CA" dirty="0" smtClean="0"/>
          </a:p>
          <a:p>
            <a:endParaRPr lang="en-US" dirty="0"/>
          </a:p>
        </p:txBody>
      </p:sp>
    </p:spTree>
    <p:extLst>
      <p:ext uri="{BB962C8B-B14F-4D97-AF65-F5344CB8AC3E}">
        <p14:creationId xmlns:p14="http://schemas.microsoft.com/office/powerpoint/2010/main" val="317958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 Diagram </a:t>
            </a:r>
            <a:br>
              <a:rPr lang="en-CA" dirty="0" smtClean="0"/>
            </a:br>
            <a:r>
              <a:rPr lang="en-CA" dirty="0" smtClean="0"/>
              <a:t>(Student Questions)</a:t>
            </a:r>
            <a:endParaRPr lang="en-US" dirty="0"/>
          </a:p>
        </p:txBody>
      </p:sp>
      <p:pic>
        <p:nvPicPr>
          <p:cNvPr id="3074" name="Picture 2" descr="Image result for windows kernel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536" y="1825625"/>
            <a:ext cx="5680927" cy="4564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3427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TotalTime>
  <Words>450</Words>
  <Application>Microsoft Office PowerPoint</Application>
  <PresentationFormat>On-screen Show (4:3)</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Operating Systems</vt:lpstr>
      <vt:lpstr>Operating System Overview</vt:lpstr>
      <vt:lpstr>Operating System Overview</vt:lpstr>
      <vt:lpstr>The main purpose of an Operating System</vt:lpstr>
      <vt:lpstr>Difference between Operating System Software and User Application Software</vt:lpstr>
      <vt:lpstr>The main parts of an Operating System</vt:lpstr>
      <vt:lpstr>The main parts of an Operating System</vt:lpstr>
      <vt:lpstr>Some popular operating systems</vt:lpstr>
      <vt:lpstr>Reference Diagram  (Student Questions)</vt:lpstr>
    </vt:vector>
  </TitlesOfParts>
  <Company>Peel District School Board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Nestor, Gregory</dc:creator>
  <cp:lastModifiedBy>Nestor, Gregory</cp:lastModifiedBy>
  <cp:revision>17</cp:revision>
  <dcterms:created xsi:type="dcterms:W3CDTF">2019-12-02T12:58:57Z</dcterms:created>
  <dcterms:modified xsi:type="dcterms:W3CDTF">2019-12-02T18:22:17Z</dcterms:modified>
</cp:coreProperties>
</file>