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81" r:id="rId8"/>
    <p:sldId id="282" r:id="rId9"/>
    <p:sldId id="259" r:id="rId10"/>
    <p:sldId id="260" r:id="rId11"/>
    <p:sldId id="261" r:id="rId12"/>
    <p:sldId id="267" r:id="rId13"/>
    <p:sldId id="276" r:id="rId14"/>
    <p:sldId id="269" r:id="rId15"/>
    <p:sldId id="277" r:id="rId16"/>
    <p:sldId id="278" r:id="rId17"/>
    <p:sldId id="279" r:id="rId18"/>
    <p:sldId id="280" r:id="rId19"/>
    <p:sldId id="264" r:id="rId20"/>
    <p:sldId id="263" r:id="rId21"/>
    <p:sldId id="266" r:id="rId22"/>
    <p:sldId id="274" r:id="rId23"/>
    <p:sldId id="268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 	(i.e. 2 + 1)</a:t>
            </a:r>
            <a:endParaRPr lang="en-CA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	(i.e. </a:t>
            </a:r>
            <a:r>
              <a:rPr lang="en-CA" dirty="0" smtClean="0">
                <a:solidFill>
                  <a:srgbClr val="FF0000"/>
                </a:solidFill>
              </a:rPr>
              <a:t>4 </a:t>
            </a:r>
            <a:r>
              <a:rPr lang="en-CA" dirty="0">
                <a:solidFill>
                  <a:srgbClr val="FF0000"/>
                </a:solidFill>
              </a:rPr>
              <a:t>+ 1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	(i.e. </a:t>
            </a:r>
            <a:r>
              <a:rPr lang="en-CA" dirty="0" smtClean="0">
                <a:solidFill>
                  <a:srgbClr val="FF0000"/>
                </a:solidFill>
              </a:rPr>
              <a:t>8 </a:t>
            </a:r>
            <a:r>
              <a:rPr lang="en-CA" dirty="0">
                <a:solidFill>
                  <a:srgbClr val="FF0000"/>
                </a:solidFill>
              </a:rPr>
              <a:t>+ </a:t>
            </a:r>
            <a:r>
              <a:rPr lang="en-CA" dirty="0" smtClean="0">
                <a:solidFill>
                  <a:srgbClr val="FF0000"/>
                </a:solidFill>
              </a:rPr>
              <a:t>2)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</a:t>
            </a:r>
            <a:r>
              <a:rPr lang="en-CA" dirty="0">
                <a:solidFill>
                  <a:srgbClr val="FF0000"/>
                </a:solidFill>
              </a:rPr>
              <a:t>binary	(i.e. </a:t>
            </a:r>
            <a:r>
              <a:rPr lang="en-CA" dirty="0" smtClean="0">
                <a:solidFill>
                  <a:srgbClr val="FF0000"/>
                </a:solidFill>
              </a:rPr>
              <a:t>4 </a:t>
            </a:r>
            <a:r>
              <a:rPr lang="en-CA" dirty="0">
                <a:solidFill>
                  <a:srgbClr val="FF0000"/>
                </a:solidFill>
              </a:rPr>
              <a:t>+ 2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 smtClean="0">
                <a:solidFill>
                  <a:srgbClr val="FF0000"/>
                </a:solidFill>
              </a:rPr>
              <a:t>binary	(</a:t>
            </a:r>
            <a:r>
              <a:rPr lang="en-CA" dirty="0">
                <a:solidFill>
                  <a:srgbClr val="FF0000"/>
                </a:solidFill>
              </a:rPr>
              <a:t>i.e. </a:t>
            </a:r>
            <a:r>
              <a:rPr lang="en-CA" dirty="0" smtClean="0">
                <a:solidFill>
                  <a:srgbClr val="FF0000"/>
                </a:solidFill>
              </a:rPr>
              <a:t>8 + 4 </a:t>
            </a:r>
            <a:r>
              <a:rPr lang="en-CA" dirty="0">
                <a:solidFill>
                  <a:srgbClr val="FF0000"/>
                </a:solidFill>
              </a:rPr>
              <a:t>+ </a:t>
            </a:r>
            <a:r>
              <a:rPr lang="en-CA" dirty="0" smtClean="0">
                <a:solidFill>
                  <a:srgbClr val="FF0000"/>
                </a:solidFill>
              </a:rPr>
              <a:t>1)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1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1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__________________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_________________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__________________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__________________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___</a:t>
            </a:r>
            <a:r>
              <a:rPr lang="en-US" sz="2600" dirty="0" smtClean="0">
                <a:solidFill>
                  <a:srgbClr val="FF0000"/>
                </a:solidFill>
              </a:rPr>
              <a:t>Thousand</a:t>
            </a:r>
            <a:r>
              <a:rPr lang="en-US" sz="2600" dirty="0" smtClean="0"/>
              <a:t>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by x__</a:t>
            </a:r>
            <a:r>
              <a:rPr lang="en-US" sz="2600" dirty="0" smtClean="0">
                <a:solidFill>
                  <a:srgbClr val="FF0000"/>
                </a:solidFill>
              </a:rPr>
              <a:t>1,000</a:t>
            </a:r>
            <a:r>
              <a:rPr lang="en-US" sz="2600" dirty="0" smtClean="0"/>
              <a:t>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__</a:t>
            </a:r>
            <a:r>
              <a:rPr lang="en-US" sz="2600" dirty="0" smtClean="0">
                <a:solidFill>
                  <a:srgbClr val="FF0000"/>
                </a:solidFill>
              </a:rPr>
              <a:t>Million</a:t>
            </a:r>
            <a:r>
              <a:rPr lang="en-US" sz="2600" dirty="0" smtClean="0"/>
              <a:t>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</a:t>
            </a:r>
            <a:r>
              <a:rPr lang="en-US" sz="2600" dirty="0" smtClean="0">
                <a:solidFill>
                  <a:srgbClr val="FF0000"/>
                </a:solidFill>
              </a:rPr>
              <a:t>1,000,000</a:t>
            </a:r>
            <a:r>
              <a:rPr lang="en-US" sz="2600" dirty="0" smtClean="0"/>
              <a:t>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___</a:t>
            </a:r>
            <a:r>
              <a:rPr lang="en-US" sz="2600" dirty="0" smtClean="0">
                <a:solidFill>
                  <a:srgbClr val="FF0000"/>
                </a:solidFill>
              </a:rPr>
              <a:t>Billion</a:t>
            </a:r>
            <a:r>
              <a:rPr lang="en-US" sz="2600" dirty="0" smtClean="0"/>
              <a:t>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 __</a:t>
            </a:r>
            <a:r>
              <a:rPr lang="en-US" sz="2600" dirty="0" smtClean="0">
                <a:solidFill>
                  <a:srgbClr val="FF0000"/>
                </a:solidFill>
              </a:rPr>
              <a:t>1,000,000,000</a:t>
            </a:r>
            <a:r>
              <a:rPr lang="en-US" sz="2600" dirty="0" smtClean="0"/>
              <a:t>___</a:t>
            </a:r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___</a:t>
            </a:r>
            <a:r>
              <a:rPr lang="en-US" sz="2600" dirty="0" smtClean="0">
                <a:solidFill>
                  <a:srgbClr val="FF0000"/>
                </a:solidFill>
              </a:rPr>
              <a:t>Trillion</a:t>
            </a:r>
            <a:r>
              <a:rPr lang="en-US" sz="2600" dirty="0" smtClean="0"/>
              <a:t>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br>
              <a:rPr lang="en-US" sz="2600" dirty="0" smtClean="0"/>
            </a:br>
            <a:r>
              <a:rPr lang="en-US" sz="2600" dirty="0" smtClean="0"/>
              <a:t>Multiply by x __</a:t>
            </a:r>
            <a:r>
              <a:rPr lang="en-US" sz="2600" dirty="0" smtClean="0">
                <a:solidFill>
                  <a:srgbClr val="FF0000"/>
                </a:solidFill>
              </a:rPr>
              <a:t>1,000,000,000,000</a:t>
            </a:r>
            <a:r>
              <a:rPr lang="en-US" sz="2600" dirty="0" smtClean="0"/>
              <a:t>___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Mbps (Mega-bits per seconds)  =  ________________ 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________________ 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________________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Mbps (Mega-bits per seconds)  =  __</a:t>
            </a:r>
            <a:r>
              <a:rPr lang="en-US" dirty="0" smtClean="0">
                <a:solidFill>
                  <a:srgbClr val="FF0000"/>
                </a:solidFill>
              </a:rPr>
              <a:t>64,000,000</a:t>
            </a:r>
            <a:r>
              <a:rPr lang="en-US" dirty="0" smtClean="0"/>
              <a:t>______ 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256,000,000,000</a:t>
            </a:r>
            <a:r>
              <a:rPr lang="en-US" dirty="0" smtClean="0"/>
              <a:t>___ 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2,048,000,000,000</a:t>
            </a:r>
            <a:r>
              <a:rPr lang="en-US" dirty="0" smtClean="0"/>
              <a:t>___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lower case letters  + 26 uppercase letters</a:t>
            </a:r>
            <a:br>
              <a:rPr lang="en-CA" dirty="0" smtClean="0"/>
            </a:br>
            <a:r>
              <a:rPr lang="en-CA" dirty="0" smtClean="0"/>
              <a:t>+ 10 number symbols + punctuation 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130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(Short)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(Long)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 (Base 10)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vs. Binary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+ 1 = 100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38795" y="6056416"/>
            <a:ext cx="475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Definition: 1 </a:t>
            </a:r>
            <a:r>
              <a:rPr lang="en-US" sz="2800" dirty="0" smtClean="0">
                <a:solidFill>
                  <a:srgbClr val="FF0000"/>
                </a:solidFill>
              </a:rPr>
              <a:t>Bit</a:t>
            </a:r>
            <a:r>
              <a:rPr lang="en-US" sz="2800" dirty="0" smtClean="0"/>
              <a:t> = 1 </a:t>
            </a:r>
            <a:r>
              <a:rPr lang="en-US" sz="2800" dirty="0" smtClean="0">
                <a:solidFill>
                  <a:srgbClr val="FF0000"/>
                </a:solidFill>
              </a:rPr>
              <a:t>Bi</a:t>
            </a:r>
            <a:r>
              <a:rPr lang="en-US" sz="2800" dirty="0" smtClean="0"/>
              <a:t>nary Digi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1"/>
            <a:ext cx="3974842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16089"/>
              </p:ext>
            </p:extLst>
          </p:nvPr>
        </p:nvGraphicFramePr>
        <p:xfrm>
          <a:off x="449985" y="334914"/>
          <a:ext cx="7634141" cy="6180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722">
                  <a:extLst>
                    <a:ext uri="{9D8B030D-6E8A-4147-A177-3AD203B41FA5}">
                      <a16:colId xmlns:a16="http://schemas.microsoft.com/office/drawing/2014/main" val="4284345399"/>
                    </a:ext>
                  </a:extLst>
                </a:gridCol>
                <a:gridCol w="1322707">
                  <a:extLst>
                    <a:ext uri="{9D8B030D-6E8A-4147-A177-3AD203B41FA5}">
                      <a16:colId xmlns:a16="http://schemas.microsoft.com/office/drawing/2014/main" val="1778098971"/>
                    </a:ext>
                  </a:extLst>
                </a:gridCol>
                <a:gridCol w="1469674">
                  <a:extLst>
                    <a:ext uri="{9D8B030D-6E8A-4147-A177-3AD203B41FA5}">
                      <a16:colId xmlns:a16="http://schemas.microsoft.com/office/drawing/2014/main" val="3133757947"/>
                    </a:ext>
                  </a:extLst>
                </a:gridCol>
                <a:gridCol w="1249223">
                  <a:extLst>
                    <a:ext uri="{9D8B030D-6E8A-4147-A177-3AD203B41FA5}">
                      <a16:colId xmlns:a16="http://schemas.microsoft.com/office/drawing/2014/main" val="427370784"/>
                    </a:ext>
                  </a:extLst>
                </a:gridCol>
                <a:gridCol w="2714815">
                  <a:extLst>
                    <a:ext uri="{9D8B030D-6E8A-4147-A177-3AD203B41FA5}">
                      <a16:colId xmlns:a16="http://schemas.microsoft.com/office/drawing/2014/main" val="2784757792"/>
                    </a:ext>
                  </a:extLst>
                </a:gridCol>
              </a:tblGrid>
              <a:tr h="486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Power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Decimal 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Integer Range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Number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Bits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34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829693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145045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88335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548267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021291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876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937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0 - 255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559609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75353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520531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24097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14885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96381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7870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63389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65,535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– 65,534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3702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1873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015"/>
              </p:ext>
            </p:extLst>
          </p:nvPr>
        </p:nvGraphicFramePr>
        <p:xfrm>
          <a:off x="449985" y="334914"/>
          <a:ext cx="7634141" cy="6180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722">
                  <a:extLst>
                    <a:ext uri="{9D8B030D-6E8A-4147-A177-3AD203B41FA5}">
                      <a16:colId xmlns:a16="http://schemas.microsoft.com/office/drawing/2014/main" val="4284345399"/>
                    </a:ext>
                  </a:extLst>
                </a:gridCol>
                <a:gridCol w="1322707">
                  <a:extLst>
                    <a:ext uri="{9D8B030D-6E8A-4147-A177-3AD203B41FA5}">
                      <a16:colId xmlns:a16="http://schemas.microsoft.com/office/drawing/2014/main" val="1778098971"/>
                    </a:ext>
                  </a:extLst>
                </a:gridCol>
                <a:gridCol w="1469674">
                  <a:extLst>
                    <a:ext uri="{9D8B030D-6E8A-4147-A177-3AD203B41FA5}">
                      <a16:colId xmlns:a16="http://schemas.microsoft.com/office/drawing/2014/main" val="3133757947"/>
                    </a:ext>
                  </a:extLst>
                </a:gridCol>
                <a:gridCol w="1249223">
                  <a:extLst>
                    <a:ext uri="{9D8B030D-6E8A-4147-A177-3AD203B41FA5}">
                      <a16:colId xmlns:a16="http://schemas.microsoft.com/office/drawing/2014/main" val="427370784"/>
                    </a:ext>
                  </a:extLst>
                </a:gridCol>
                <a:gridCol w="2714815">
                  <a:extLst>
                    <a:ext uri="{9D8B030D-6E8A-4147-A177-3AD203B41FA5}">
                      <a16:colId xmlns:a16="http://schemas.microsoft.com/office/drawing/2014/main" val="2784757792"/>
                    </a:ext>
                  </a:extLst>
                </a:gridCol>
              </a:tblGrid>
              <a:tr h="486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Power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Decimal 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Integer Range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Number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Bits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34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829693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145045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0 - 7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88335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0 - 15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548267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0 - 31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021291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876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128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937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0 - 255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559609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512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75353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1024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520531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2048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24097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4096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14885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8192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96381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16384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7870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32768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63389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65,536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 –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65,535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3702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1873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706</Words>
  <Application>Microsoft Office PowerPoint</Application>
  <PresentationFormat>On-screen Show (4:3)</PresentationFormat>
  <Paragraphs>386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Decimal vs. Binary System</vt:lpstr>
      <vt:lpstr>Base 10</vt:lpstr>
      <vt:lpstr>Base 2</vt:lpstr>
      <vt:lpstr>PowerPoint Presentation</vt:lpstr>
      <vt:lpstr>PowerPoint Presentation</vt:lpstr>
      <vt:lpstr>Binary Conversions</vt:lpstr>
      <vt:lpstr>Binary Conversions</vt:lpstr>
      <vt:lpstr>Binary Addition</vt:lpstr>
      <vt:lpstr>Binary Addition</vt:lpstr>
      <vt:lpstr>Computer Memory </vt:lpstr>
      <vt:lpstr>PowerPoint Presentation</vt:lpstr>
      <vt:lpstr>Prefixes</vt:lpstr>
      <vt:lpstr>Prefixes</vt:lpstr>
      <vt:lpstr>Examples</vt:lpstr>
      <vt:lpstr>Examples</vt:lpstr>
      <vt:lpstr>Computer Memory Structures</vt:lpstr>
      <vt:lpstr>Computer Memory Structures</vt:lpstr>
      <vt:lpstr>Computer Memory Structures</vt:lpstr>
      <vt:lpstr>PowerPoint Presentation</vt:lpstr>
      <vt:lpstr>Research Questions</vt:lpstr>
      <vt:lpstr>ASCII Character Codes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44</cp:revision>
  <dcterms:created xsi:type="dcterms:W3CDTF">2018-11-19T17:25:22Z</dcterms:created>
  <dcterms:modified xsi:type="dcterms:W3CDTF">2019-11-18T16:19:21Z</dcterms:modified>
</cp:coreProperties>
</file>