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985A-54A3-4E21-A8D3-D2A269DFDA7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elschools.org/" TargetMode="External"/><Relationship Id="rId2" Type="http://schemas.openxmlformats.org/officeDocument/2006/relationships/hyperlink" Target="https://centralops.net/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World Wide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A.8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0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B) Internet Servers (Hardware)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Firewall, </a:t>
            </a:r>
            <a:r>
              <a:rPr lang="en-CA" dirty="0" err="1" smtClean="0"/>
              <a:t>Lan</a:t>
            </a:r>
            <a:r>
              <a:rPr lang="en-CA" dirty="0" smtClean="0"/>
              <a:t>, Wan</a:t>
            </a:r>
          </a:p>
          <a:p>
            <a:r>
              <a:rPr lang="en-CA" dirty="0" smtClean="0"/>
              <a:t>VPN</a:t>
            </a:r>
          </a:p>
          <a:p>
            <a:r>
              <a:rPr lang="en-CA" dirty="0" smtClean="0"/>
              <a:t>RAID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2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CA" sz="2400" dirty="0" err="1" smtClean="0"/>
              <a:t>Goto</a:t>
            </a:r>
            <a:r>
              <a:rPr lang="en-CA" sz="2400" dirty="0" smtClean="0"/>
              <a:t>: </a:t>
            </a:r>
            <a:r>
              <a:rPr lang="en-US" sz="2400" dirty="0">
                <a:hlinkClick r:id="rId2"/>
              </a:rPr>
              <a:t>https://centralops.net/co</a:t>
            </a:r>
            <a:r>
              <a:rPr lang="en-US" sz="2400" dirty="0" smtClean="0">
                <a:hlinkClick r:id="rId2"/>
              </a:rPr>
              <a:t>/</a:t>
            </a:r>
            <a:endParaRPr lang="en-CA" sz="2400" dirty="0"/>
          </a:p>
          <a:p>
            <a:r>
              <a:rPr lang="en-CA" sz="2400" dirty="0" smtClean="0"/>
              <a:t>Use the "</a:t>
            </a:r>
            <a:r>
              <a:rPr lang="en-CA" sz="2400" dirty="0" err="1" smtClean="0"/>
              <a:t>NsLookup</a:t>
            </a:r>
            <a:r>
              <a:rPr lang="en-CA" sz="2400" dirty="0" smtClean="0"/>
              <a:t>" Tool</a:t>
            </a:r>
          </a:p>
          <a:p>
            <a:pPr lvl="1"/>
            <a:r>
              <a:rPr lang="en-CA" sz="2000" dirty="0" smtClean="0">
                <a:hlinkClick r:id="rId3"/>
              </a:rPr>
              <a:t>www.peelschools.org</a:t>
            </a:r>
            <a:endParaRPr lang="en-CA" sz="2000" dirty="0" smtClean="0"/>
          </a:p>
          <a:p>
            <a:pPr lvl="1"/>
            <a:r>
              <a:rPr lang="en-CA" sz="2000" dirty="0" smtClean="0"/>
              <a:t>your favorite website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Try some of the </a:t>
            </a:r>
            <a:br>
              <a:rPr lang="en-CA" sz="2400" dirty="0" smtClean="0"/>
            </a:br>
            <a:r>
              <a:rPr lang="en-CA" sz="2400" dirty="0" smtClean="0"/>
              <a:t>other tools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799" y="2688609"/>
            <a:ext cx="5169428" cy="36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A) Internet Services (Software)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A.1) Client Server Model</a:t>
            </a:r>
          </a:p>
          <a:p>
            <a:pPr lvl="1"/>
            <a:r>
              <a:rPr lang="en-CA" dirty="0" smtClean="0"/>
              <a:t>What is a Client?</a:t>
            </a:r>
          </a:p>
          <a:p>
            <a:pPr lvl="1"/>
            <a:r>
              <a:rPr lang="en-CA" dirty="0" smtClean="0"/>
              <a:t>What is a Server?</a:t>
            </a:r>
          </a:p>
          <a:p>
            <a:endParaRPr lang="en-CA" dirty="0"/>
          </a:p>
          <a:p>
            <a:r>
              <a:rPr lang="en-CA" dirty="0" smtClean="0"/>
              <a:t>A.2) Domain Names &amp; IP Addresses</a:t>
            </a:r>
          </a:p>
          <a:p>
            <a:pPr lvl="1"/>
            <a:r>
              <a:rPr lang="en-CA" dirty="0" smtClean="0"/>
              <a:t>Domain Name Registry</a:t>
            </a:r>
          </a:p>
          <a:p>
            <a:pPr lvl="1"/>
            <a:r>
              <a:rPr lang="en-CA" dirty="0" smtClean="0"/>
              <a:t>IPv4 and IPv6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A.3) Common Internet Services</a:t>
            </a:r>
          </a:p>
          <a:p>
            <a:pPr lvl="1"/>
            <a:r>
              <a:rPr lang="en-CA" dirty="0" smtClean="0"/>
              <a:t>DNS (Domain Name Server)</a:t>
            </a:r>
          </a:p>
          <a:p>
            <a:pPr lvl="1"/>
            <a:r>
              <a:rPr lang="en-CA" dirty="0" smtClean="0"/>
              <a:t>Mail Server</a:t>
            </a:r>
          </a:p>
          <a:p>
            <a:pPr lvl="1"/>
            <a:r>
              <a:rPr lang="en-CA" dirty="0" smtClean="0"/>
              <a:t>Web Server</a:t>
            </a:r>
          </a:p>
          <a:p>
            <a:pPr lvl="1"/>
            <a:r>
              <a:rPr lang="en-CA" dirty="0" smtClean="0"/>
              <a:t>File Server</a:t>
            </a:r>
          </a:p>
          <a:p>
            <a:pPr lvl="1"/>
            <a:r>
              <a:rPr lang="en-CA" dirty="0" smtClean="0"/>
              <a:t>Database Server</a:t>
            </a:r>
          </a:p>
          <a:p>
            <a:pPr lvl="1"/>
            <a:r>
              <a:rPr lang="en-CA" dirty="0" smtClean="0"/>
              <a:t>Application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A.1) </a:t>
            </a:r>
            <a:r>
              <a:rPr lang="en-CA" dirty="0" smtClean="0"/>
              <a:t>Client-Server </a:t>
            </a:r>
            <a:r>
              <a:rPr lang="en-CA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A Client Is...</a:t>
            </a:r>
          </a:p>
          <a:p>
            <a:pPr lvl="1"/>
            <a:r>
              <a:rPr lang="en-CA" sz="2000" dirty="0" smtClean="0"/>
              <a:t>An app that runs on your phone or PC</a:t>
            </a:r>
          </a:p>
          <a:p>
            <a:pPr lvl="1"/>
            <a:r>
              <a:rPr lang="en-CA" sz="2000" dirty="0" smtClean="0"/>
              <a:t>The app provides the Interface</a:t>
            </a:r>
          </a:p>
          <a:p>
            <a:pPr lvl="1"/>
            <a:r>
              <a:rPr lang="en-CA" sz="2000" dirty="0" smtClean="0"/>
              <a:t>The app does not control the data</a:t>
            </a:r>
          </a:p>
          <a:p>
            <a:pPr lvl="1"/>
            <a:r>
              <a:rPr lang="en-CA" sz="2000" dirty="0" smtClean="0"/>
              <a:t>Examples: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A Server Is...</a:t>
            </a:r>
          </a:p>
          <a:p>
            <a:pPr lvl="1"/>
            <a:r>
              <a:rPr lang="en-CA" sz="2000" dirty="0" smtClean="0"/>
              <a:t>Software that runs on hardware owned by </a:t>
            </a:r>
            <a:br>
              <a:rPr lang="en-CA" sz="2000" dirty="0" smtClean="0"/>
            </a:br>
            <a:r>
              <a:rPr lang="en-CA" sz="2000" dirty="0" smtClean="0"/>
              <a:t>the app company</a:t>
            </a:r>
          </a:p>
          <a:p>
            <a:pPr lvl="1"/>
            <a:r>
              <a:rPr lang="en-CA" sz="2000" dirty="0" smtClean="0"/>
              <a:t>It sends and receives data between multiple clients</a:t>
            </a:r>
            <a:br>
              <a:rPr lang="en-CA" sz="2000" dirty="0" smtClean="0"/>
            </a:br>
            <a:r>
              <a:rPr lang="en-CA" sz="2000" dirty="0" smtClean="0"/>
              <a:t>using internet connections</a:t>
            </a:r>
          </a:p>
          <a:p>
            <a:pPr marL="457200" lvl="1" indent="0">
              <a:buNone/>
            </a:pPr>
            <a:endParaRPr lang="en-CA" sz="2000" dirty="0" smtClean="0"/>
          </a:p>
          <a:p>
            <a:r>
              <a:rPr lang="en-CA" sz="2400" dirty="0" smtClean="0"/>
              <a:t>They work together to give you the complete application.</a:t>
            </a:r>
          </a:p>
          <a:p>
            <a:pPr lvl="1"/>
            <a:r>
              <a:rPr lang="en-CA" sz="2000" dirty="0" smtClean="0"/>
              <a:t>One is useless without the other </a:t>
            </a:r>
            <a:r>
              <a:rPr lang="en-CA" sz="2000" dirty="0" smtClean="0"/>
              <a:t>part</a:t>
            </a:r>
          </a:p>
          <a:p>
            <a:pPr lvl="1"/>
            <a:r>
              <a:rPr lang="en-CA" sz="2000" dirty="0" smtClean="0"/>
              <a:t>Examples: On-Line Games, Spotify, MLB At Bat, etc.</a:t>
            </a:r>
            <a:endParaRPr lang="en-US" sz="2000" dirty="0"/>
          </a:p>
        </p:txBody>
      </p:sp>
      <p:pic>
        <p:nvPicPr>
          <p:cNvPr id="1026" name="Picture 2" descr="File:Client-server-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92" y="1825625"/>
            <a:ext cx="3188758" cy="19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8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A.2) Domain Names &amp; </a:t>
            </a:r>
            <a:r>
              <a:rPr lang="en-CA" dirty="0" smtClean="0"/>
              <a:t>IP </a:t>
            </a:r>
            <a:r>
              <a:rPr lang="en-CA" dirty="0"/>
              <a:t>Addresses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A Domain Name is...</a:t>
            </a:r>
          </a:p>
          <a:p>
            <a:pPr lvl="1"/>
            <a:r>
              <a:rPr lang="en-CA" sz="2000" dirty="0" smtClean="0"/>
              <a:t>An ID for a service on the internet</a:t>
            </a:r>
          </a:p>
          <a:p>
            <a:pPr lvl="1"/>
            <a:r>
              <a:rPr lang="en-CA" sz="2000" dirty="0" smtClean="0"/>
              <a:t>It is a human readable format</a:t>
            </a:r>
          </a:p>
          <a:p>
            <a:pPr lvl="1"/>
            <a:r>
              <a:rPr lang="en-CA" sz="2000" dirty="0" smtClean="0"/>
              <a:t>It must be converted to an IP address</a:t>
            </a:r>
            <a:br>
              <a:rPr lang="en-CA" sz="2000" dirty="0" smtClean="0"/>
            </a:br>
            <a:r>
              <a:rPr lang="en-CA" sz="2000" dirty="0" smtClean="0"/>
              <a:t>to be used by a computer</a:t>
            </a:r>
          </a:p>
          <a:p>
            <a:pPr lvl="1"/>
            <a:r>
              <a:rPr lang="en-CA" sz="2000" b="1" dirty="0"/>
              <a:t>Note</a:t>
            </a:r>
            <a:r>
              <a:rPr lang="en-CA" sz="2000" dirty="0"/>
              <a:t>: Clients do not have Domain </a:t>
            </a:r>
            <a:r>
              <a:rPr lang="en-CA" sz="2000" dirty="0" smtClean="0"/>
              <a:t>Names</a:t>
            </a:r>
          </a:p>
          <a:p>
            <a:endParaRPr lang="en-CA" sz="2400" dirty="0"/>
          </a:p>
          <a:p>
            <a:r>
              <a:rPr lang="en-CA" sz="2400" dirty="0" smtClean="0"/>
              <a:t>An IP Address is...</a:t>
            </a:r>
          </a:p>
          <a:p>
            <a:pPr lvl="1"/>
            <a:r>
              <a:rPr lang="en-CA" sz="2000" dirty="0" smtClean="0"/>
              <a:t>The id number of a client or server device </a:t>
            </a:r>
            <a:br>
              <a:rPr lang="en-CA" sz="2000" dirty="0" smtClean="0"/>
            </a:br>
            <a:r>
              <a:rPr lang="en-CA" sz="2000" dirty="0" smtClean="0"/>
              <a:t>on the internet.</a:t>
            </a:r>
          </a:p>
          <a:p>
            <a:pPr lvl="1"/>
            <a:r>
              <a:rPr lang="en-CA" sz="2000" dirty="0" smtClean="0"/>
              <a:t>It is composed of four numbers</a:t>
            </a:r>
          </a:p>
          <a:p>
            <a:pPr lvl="1"/>
            <a:r>
              <a:rPr lang="en-CA" sz="2000" dirty="0" smtClean="0"/>
              <a:t>It is used to route messages and data </a:t>
            </a:r>
            <a:br>
              <a:rPr lang="en-CA" sz="2000" dirty="0" smtClean="0"/>
            </a:br>
            <a:r>
              <a:rPr lang="en-CA" sz="2000" dirty="0" smtClean="0"/>
              <a:t>between computers (clients and servers)</a:t>
            </a:r>
            <a:endParaRPr lang="en-US" sz="2000" dirty="0"/>
          </a:p>
          <a:p>
            <a:pPr lvl="1"/>
            <a:endParaRPr lang="en-CA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66218" y="2103120"/>
            <a:ext cx="2449132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Domain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www.peelschools.org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6218" y="4450080"/>
            <a:ext cx="2113335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IP Address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</a:rPr>
              <a:t>67.21.152.99</a:t>
            </a:r>
            <a:endParaRPr lang="en-CA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3772" y="6127233"/>
            <a:ext cx="36361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Note: IP stands for Internet Protocol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1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Who owns names and addresses?</a:t>
            </a:r>
          </a:p>
          <a:p>
            <a:pPr lvl="1"/>
            <a:r>
              <a:rPr lang="en-CA" sz="2000" dirty="0" smtClean="0"/>
              <a:t>Domain names can be registered by companies and individuals</a:t>
            </a:r>
          </a:p>
          <a:p>
            <a:pPr lvl="1"/>
            <a:r>
              <a:rPr lang="en-CA" sz="2000" dirty="0" smtClean="0"/>
              <a:t>Government Agencies Control the Registration of Names</a:t>
            </a:r>
          </a:p>
          <a:p>
            <a:pPr lvl="2"/>
            <a:r>
              <a:rPr lang="en-CA" sz="1600" dirty="0" smtClean="0"/>
              <a:t>myname.ca – </a:t>
            </a:r>
            <a:r>
              <a:rPr lang="en-CA" sz="1600" dirty="0" smtClean="0"/>
              <a:t>CIRA (</a:t>
            </a:r>
            <a:r>
              <a:rPr lang="en-CA" sz="1600" dirty="0" smtClean="0"/>
              <a:t>Canada)</a:t>
            </a:r>
            <a:endParaRPr lang="en-CA" sz="1600" dirty="0" smtClean="0"/>
          </a:p>
          <a:p>
            <a:pPr lvl="2"/>
            <a:r>
              <a:rPr lang="en-CA" sz="1600" dirty="0" smtClean="0"/>
              <a:t>myname.uk – </a:t>
            </a:r>
            <a:r>
              <a:rPr lang="en-CA" sz="1600" dirty="0" smtClean="0"/>
              <a:t>NOMINET (United Kingdom)</a:t>
            </a:r>
            <a:endParaRPr lang="en-CA" sz="1600" dirty="0" smtClean="0"/>
          </a:p>
          <a:p>
            <a:pPr lvl="2"/>
            <a:r>
              <a:rPr lang="en-CA" sz="1600" dirty="0" smtClean="0"/>
              <a:t>com, org, etc. – </a:t>
            </a:r>
            <a:r>
              <a:rPr lang="en-CA" sz="1600" dirty="0" smtClean="0"/>
              <a:t>Network Solutions (United States)</a:t>
            </a:r>
            <a:endParaRPr lang="en-CA" sz="1600" dirty="0" smtClean="0"/>
          </a:p>
          <a:p>
            <a:pPr lvl="1"/>
            <a:r>
              <a:rPr lang="en-CA" sz="2000" dirty="0" smtClean="0"/>
              <a:t>IP Addresses are owned by large Internet Companies</a:t>
            </a:r>
          </a:p>
          <a:p>
            <a:pPr lvl="2"/>
            <a:r>
              <a:rPr lang="en-CA" sz="1600" dirty="0" smtClean="0"/>
              <a:t>IP Addresses are "rented out" to Domain Names for a fee</a:t>
            </a:r>
          </a:p>
          <a:p>
            <a:pPr lvl="2"/>
            <a:r>
              <a:rPr lang="en-CA" sz="1600" dirty="0" smtClean="0"/>
              <a:t>With IPv4 there are a limited number of IP Addresses</a:t>
            </a:r>
          </a:p>
          <a:p>
            <a:pPr lvl="2"/>
            <a:endParaRPr lang="en-CA" sz="2400" dirty="0"/>
          </a:p>
          <a:p>
            <a:r>
              <a:rPr lang="en-CA" sz="2400" dirty="0" smtClean="0"/>
              <a:t>Domain Name Registry</a:t>
            </a:r>
          </a:p>
          <a:p>
            <a:pPr lvl="1"/>
            <a:r>
              <a:rPr lang="en-CA" sz="2000" dirty="0" smtClean="0"/>
              <a:t>Companies like GoDaddy.com are </a:t>
            </a:r>
            <a:r>
              <a:rPr lang="en-CA" sz="2000" i="1" dirty="0" smtClean="0"/>
              <a:t>middlemen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that arrange domain registrations and </a:t>
            </a:r>
            <a:r>
              <a:rPr lang="en-US" sz="2000" dirty="0" smtClean="0"/>
              <a:t>that </a:t>
            </a:r>
            <a:br>
              <a:rPr lang="en-US" sz="2000" dirty="0" smtClean="0"/>
            </a:br>
            <a:r>
              <a:rPr lang="en-US" sz="2000" dirty="0" smtClean="0"/>
              <a:t>provide you with an IP Address</a:t>
            </a:r>
          </a:p>
          <a:p>
            <a:pPr lvl="1"/>
            <a:r>
              <a:rPr lang="en-CA" sz="2000" dirty="0" smtClean="0"/>
              <a:t>Network Solutions is the company that </a:t>
            </a:r>
            <a:r>
              <a:rPr lang="en-CA" sz="2000" i="1" dirty="0" smtClean="0"/>
              <a:t>controls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>and </a:t>
            </a:r>
            <a:r>
              <a:rPr lang="en-CA" sz="2000" i="1" dirty="0" smtClean="0"/>
              <a:t>authorizes registrations </a:t>
            </a:r>
            <a:r>
              <a:rPr lang="en-CA" sz="2000" dirty="0" smtClean="0"/>
              <a:t>for .com domains</a:t>
            </a:r>
          </a:p>
        </p:txBody>
      </p:sp>
      <p:pic>
        <p:nvPicPr>
          <p:cNvPr id="1026" name="Picture 2" descr="Image result for godadd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4" y="3757557"/>
            <a:ext cx="1902868" cy="17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5" y="5597146"/>
            <a:ext cx="2293961" cy="8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IPv4 (1990 to Present)</a:t>
            </a:r>
          </a:p>
          <a:p>
            <a:pPr lvl="1"/>
            <a:r>
              <a:rPr lang="en-CA" sz="1600" dirty="0" smtClean="0"/>
              <a:t>4 numbers, 64 bits (2^64 combinations)</a:t>
            </a:r>
          </a:p>
          <a:p>
            <a:pPr lvl="1"/>
            <a:r>
              <a:rPr lang="en-CA" sz="1600" dirty="0" smtClean="0"/>
              <a:t>Issues: Limited Speed &amp; Limited Number of 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IPv6 (Near Future)</a:t>
            </a:r>
          </a:p>
          <a:p>
            <a:pPr lvl="1"/>
            <a:r>
              <a:rPr lang="en-CA" sz="1600" dirty="0" smtClean="0"/>
              <a:t>8 alpha –</a:t>
            </a:r>
            <a:r>
              <a:rPr lang="en-CA" sz="1600" dirty="0" err="1" smtClean="0"/>
              <a:t>numerics</a:t>
            </a:r>
            <a:r>
              <a:rPr lang="en-CA" sz="1600" dirty="0" smtClean="0"/>
              <a:t>, 128 bits (2^128 combinations)</a:t>
            </a:r>
          </a:p>
          <a:p>
            <a:pPr lvl="1"/>
            <a:r>
              <a:rPr lang="en-CA" sz="1600" dirty="0" smtClean="0"/>
              <a:t>Advantages: Higher Speed &amp; Unlimited </a:t>
            </a:r>
            <a:r>
              <a:rPr lang="en-CA" sz="1600" dirty="0"/>
              <a:t>Number of </a:t>
            </a:r>
            <a:r>
              <a:rPr lang="en-CA" sz="1600" dirty="0" smtClean="0"/>
              <a:t>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5G Networks (Coming Soon)</a:t>
            </a:r>
          </a:p>
          <a:p>
            <a:pPr lvl="1"/>
            <a:r>
              <a:rPr lang="en-CA" sz="1600" dirty="0" smtClean="0"/>
              <a:t>Leverages IPv6 technology to provide extreme speeds</a:t>
            </a:r>
          </a:p>
          <a:p>
            <a:pPr lvl="1"/>
            <a:r>
              <a:rPr lang="en-CA" sz="1600" dirty="0" smtClean="0"/>
              <a:t>Every device (e.g. doorbell) will have its own IP address</a:t>
            </a:r>
          </a:p>
          <a:p>
            <a:pPr lvl="1"/>
            <a:endParaRPr lang="en-US" sz="1600" dirty="0"/>
          </a:p>
        </p:txBody>
      </p:sp>
      <p:pic>
        <p:nvPicPr>
          <p:cNvPr id="2050" name="Picture 2" descr="https://www.guru99.com/images/1/053018_0657_IPv4vsIPv6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5425414"/>
            <a:ext cx="5852160" cy="10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8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409</Words>
  <Application>Microsoft Office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World Wide Web</vt:lpstr>
      <vt:lpstr>Warm-Up Activity</vt:lpstr>
      <vt:lpstr>A) Internet Services (Software)</vt:lpstr>
      <vt:lpstr>A.1) Client-Server Model</vt:lpstr>
      <vt:lpstr>A.2) Domain Names &amp; IP Addresses </vt:lpstr>
      <vt:lpstr>A.2) Domain Names &amp; IP Addresses</vt:lpstr>
      <vt:lpstr>A.2) Domain Names &amp; IP Addresses</vt:lpstr>
      <vt:lpstr>A.3) Common Internet Services</vt:lpstr>
      <vt:lpstr>A.3) Common Internet Services</vt:lpstr>
      <vt:lpstr>B) Internet Servers (Hardware)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</dc:title>
  <dc:creator>Nestor, Gregory</dc:creator>
  <cp:lastModifiedBy>Nestor, Gregory</cp:lastModifiedBy>
  <cp:revision>22</cp:revision>
  <dcterms:created xsi:type="dcterms:W3CDTF">2020-01-06T15:48:02Z</dcterms:created>
  <dcterms:modified xsi:type="dcterms:W3CDTF">2020-01-07T14:44:09Z</dcterms:modified>
</cp:coreProperties>
</file>