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2" r:id="rId7"/>
    <p:sldId id="260"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6BAD53-4B66-4A34-868F-48912594EE0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9483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BAD53-4B66-4A34-868F-48912594EE0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861501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BAD53-4B66-4A34-868F-48912594EE0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56288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BAD53-4B66-4A34-868F-48912594EE0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127449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6BAD53-4B66-4A34-868F-48912594EE0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224656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6BAD53-4B66-4A34-868F-48912594EE05}"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13546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6BAD53-4B66-4A34-868F-48912594EE05}"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33262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6BAD53-4B66-4A34-868F-48912594EE05}"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287296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BAD53-4B66-4A34-868F-48912594EE05}"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48727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BAD53-4B66-4A34-868F-48912594EE05}"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155917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BAD53-4B66-4A34-868F-48912594EE05}"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74850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BAD53-4B66-4A34-868F-48912594EE05}" type="datetimeFigureOut">
              <a:rPr lang="en-US" smtClean="0"/>
              <a:t>11/22/2019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55BA2-19A2-4583-A547-5EC4F0A4A8A5}" type="slidenum">
              <a:rPr lang="en-US" smtClean="0"/>
              <a:t>‹#›</a:t>
            </a:fld>
            <a:endParaRPr lang="en-US"/>
          </a:p>
        </p:txBody>
      </p:sp>
    </p:spTree>
    <p:extLst>
      <p:ext uri="{BB962C8B-B14F-4D97-AF65-F5344CB8AC3E}">
        <p14:creationId xmlns:p14="http://schemas.microsoft.com/office/powerpoint/2010/main" val="1521710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B.7 ASCII Encoding</a:t>
            </a:r>
            <a:endParaRPr lang="en-US" dirty="0"/>
          </a:p>
        </p:txBody>
      </p:sp>
      <p:sp>
        <p:nvSpPr>
          <p:cNvPr id="3" name="Subtitle 2"/>
          <p:cNvSpPr>
            <a:spLocks noGrp="1"/>
          </p:cNvSpPr>
          <p:nvPr>
            <p:ph type="subTitle" idx="1"/>
          </p:nvPr>
        </p:nvSpPr>
        <p:spPr/>
        <p:txBody>
          <a:bodyPr/>
          <a:lstStyle/>
          <a:p>
            <a:r>
              <a:rPr lang="en-CA" dirty="0" err="1" smtClean="0"/>
              <a:t>ord</a:t>
            </a:r>
            <a:r>
              <a:rPr lang="en-CA" dirty="0" smtClean="0"/>
              <a:t>() and </a:t>
            </a:r>
            <a:r>
              <a:rPr lang="en-CA" dirty="0" err="1" smtClean="0"/>
              <a:t>chr</a:t>
            </a:r>
            <a:r>
              <a:rPr lang="en-CA" dirty="0" smtClean="0"/>
              <a:t>() functions</a:t>
            </a:r>
            <a:endParaRPr lang="en-US" dirty="0"/>
          </a:p>
        </p:txBody>
      </p:sp>
    </p:spTree>
    <p:extLst>
      <p:ext uri="{BB962C8B-B14F-4D97-AF65-F5344CB8AC3E}">
        <p14:creationId xmlns:p14="http://schemas.microsoft.com/office/powerpoint/2010/main" val="217346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Student Question #2</a:t>
            </a:r>
            <a:endParaRPr lang="en-US" dirty="0"/>
          </a:p>
        </p:txBody>
      </p:sp>
      <p:sp>
        <p:nvSpPr>
          <p:cNvPr id="3" name="Content Placeholder 2"/>
          <p:cNvSpPr>
            <a:spLocks noGrp="1"/>
          </p:cNvSpPr>
          <p:nvPr>
            <p:ph idx="1"/>
          </p:nvPr>
        </p:nvSpPr>
        <p:spPr/>
        <p:txBody>
          <a:bodyPr>
            <a:normAutofit/>
          </a:bodyPr>
          <a:lstStyle/>
          <a:p>
            <a:r>
              <a:rPr lang="en-CA" dirty="0" smtClean="0"/>
              <a:t>Google "Unicode"</a:t>
            </a:r>
          </a:p>
          <a:p>
            <a:pPr marL="457200" lvl="1" indent="0">
              <a:buNone/>
            </a:pPr>
            <a:r>
              <a:rPr lang="en-US" sz="2000" dirty="0" smtClean="0"/>
              <a:t>Unicode </a:t>
            </a:r>
            <a:r>
              <a:rPr lang="en-US" sz="2000" dirty="0"/>
              <a:t>can handle characters for almost all modern languages and even some ancient languages at the same time, as long as the client has fonts for the particular language installed in his system</a:t>
            </a:r>
            <a:r>
              <a:rPr lang="en-US" sz="2000" dirty="0" smtClean="0"/>
              <a:t>.</a:t>
            </a:r>
          </a:p>
          <a:p>
            <a:pPr marL="457200" lvl="1" indent="0">
              <a:buNone/>
            </a:pPr>
            <a:endParaRPr lang="en-CA" sz="2000" dirty="0" smtClean="0"/>
          </a:p>
          <a:p>
            <a:r>
              <a:rPr lang="en-CA" dirty="0" smtClean="0"/>
              <a:t>Google UTF</a:t>
            </a:r>
          </a:p>
          <a:p>
            <a:pPr marL="457200" lvl="1" indent="0">
              <a:buNone/>
            </a:pPr>
            <a:r>
              <a:rPr lang="en-US" sz="2000" dirty="0" smtClean="0"/>
              <a:t>UTF is an encoding that implements </a:t>
            </a:r>
            <a:r>
              <a:rPr lang="en-US" sz="2000" dirty="0"/>
              <a:t>the Unicode standard and </a:t>
            </a:r>
            <a:r>
              <a:rPr lang="en-US" sz="2000" dirty="0" smtClean="0"/>
              <a:t>goes </a:t>
            </a:r>
            <a:r>
              <a:rPr lang="en-US" sz="2000" dirty="0"/>
              <a:t>beyond 8-bits </a:t>
            </a:r>
            <a:r>
              <a:rPr lang="en-US" sz="2000" dirty="0" smtClean="0"/>
              <a:t>to </a:t>
            </a:r>
            <a:r>
              <a:rPr lang="en-US" sz="2000" dirty="0"/>
              <a:t>support almost every language in the world</a:t>
            </a:r>
            <a:r>
              <a:rPr lang="en-US" sz="2000" dirty="0" smtClean="0"/>
              <a:t>. Versions include UTF-8, UTF-16, and UTF-32 (8, 16, and 32 bits)</a:t>
            </a:r>
          </a:p>
          <a:p>
            <a:pPr marL="457200" lvl="1" indent="0">
              <a:buNone/>
            </a:pPr>
            <a:endParaRPr lang="en-CA" sz="2000" dirty="0"/>
          </a:p>
          <a:p>
            <a:pPr marL="457200" lvl="1" indent="0">
              <a:buNone/>
            </a:pPr>
            <a:r>
              <a:rPr lang="en-CA" sz="2000" dirty="0" smtClean="0"/>
              <a:t>ASCII is contained within UTF-8</a:t>
            </a:r>
            <a:endParaRPr lang="en-US" sz="2000" dirty="0"/>
          </a:p>
        </p:txBody>
      </p:sp>
    </p:spTree>
    <p:extLst>
      <p:ext uri="{BB962C8B-B14F-4D97-AF65-F5344CB8AC3E}">
        <p14:creationId xmlns:p14="http://schemas.microsoft.com/office/powerpoint/2010/main" val="2424590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Unicode</a:t>
            </a:r>
            <a:endParaRPr lang="en-US" dirty="0"/>
          </a:p>
        </p:txBody>
      </p:sp>
      <p:pic>
        <p:nvPicPr>
          <p:cNvPr id="1028" name="Picture 4" descr="Image result for uni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495" y="1587182"/>
            <a:ext cx="6922015" cy="425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68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Python</a:t>
            </a:r>
            <a:endParaRPr lang="en-US" dirty="0"/>
          </a:p>
        </p:txBody>
      </p:sp>
      <p:sp>
        <p:nvSpPr>
          <p:cNvPr id="4" name="Content Placeholder 3"/>
          <p:cNvSpPr>
            <a:spLocks noGrp="1"/>
          </p:cNvSpPr>
          <p:nvPr>
            <p:ph idx="1"/>
          </p:nvPr>
        </p:nvSpPr>
        <p:spPr>
          <a:xfrm>
            <a:off x="628650" y="1825625"/>
            <a:ext cx="7886700" cy="694055"/>
          </a:xfrm>
        </p:spPr>
        <p:txBody>
          <a:bodyPr/>
          <a:lstStyle/>
          <a:p>
            <a:r>
              <a:rPr lang="en-CA" dirty="0" smtClean="0"/>
              <a:t>Try this:</a:t>
            </a:r>
          </a:p>
          <a:p>
            <a:endParaRPr lang="en-CA" dirty="0"/>
          </a:p>
          <a:p>
            <a:endParaRPr lang="en-US" dirty="0"/>
          </a:p>
        </p:txBody>
      </p:sp>
      <p:pic>
        <p:nvPicPr>
          <p:cNvPr id="5" name="Picture 4"/>
          <p:cNvPicPr>
            <a:picLocks noChangeAspect="1"/>
          </p:cNvPicPr>
          <p:nvPr/>
        </p:nvPicPr>
        <p:blipFill>
          <a:blip r:embed="rId2"/>
          <a:stretch>
            <a:fillRect/>
          </a:stretch>
        </p:blipFill>
        <p:spPr>
          <a:xfrm>
            <a:off x="1312862" y="2654616"/>
            <a:ext cx="3094445" cy="2029144"/>
          </a:xfrm>
          <a:prstGeom prst="rect">
            <a:avLst/>
          </a:prstGeom>
        </p:spPr>
      </p:pic>
      <p:pic>
        <p:nvPicPr>
          <p:cNvPr id="6" name="Picture 5"/>
          <p:cNvPicPr>
            <a:picLocks noChangeAspect="1"/>
          </p:cNvPicPr>
          <p:nvPr/>
        </p:nvPicPr>
        <p:blipFill>
          <a:blip r:embed="rId3"/>
          <a:stretch>
            <a:fillRect/>
          </a:stretch>
        </p:blipFill>
        <p:spPr>
          <a:xfrm>
            <a:off x="5158740" y="2519680"/>
            <a:ext cx="2774056" cy="1971040"/>
          </a:xfrm>
          <a:prstGeom prst="rect">
            <a:avLst/>
          </a:prstGeom>
        </p:spPr>
      </p:pic>
    </p:spTree>
    <p:extLst>
      <p:ext uri="{BB962C8B-B14F-4D97-AF65-F5344CB8AC3E}">
        <p14:creationId xmlns:p14="http://schemas.microsoft.com/office/powerpoint/2010/main" val="155316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Student Question #5</a:t>
            </a:r>
            <a:endParaRPr lang="en-US" dirty="0"/>
          </a:p>
        </p:txBody>
      </p:sp>
      <p:pic>
        <p:nvPicPr>
          <p:cNvPr id="4" name="Picture 3"/>
          <p:cNvPicPr>
            <a:picLocks noChangeAspect="1"/>
          </p:cNvPicPr>
          <p:nvPr/>
        </p:nvPicPr>
        <p:blipFill>
          <a:blip r:embed="rId2"/>
          <a:stretch>
            <a:fillRect/>
          </a:stretch>
        </p:blipFill>
        <p:spPr>
          <a:xfrm>
            <a:off x="1030761" y="1690689"/>
            <a:ext cx="7028125" cy="4136905"/>
          </a:xfrm>
          <a:prstGeom prst="rect">
            <a:avLst/>
          </a:prstGeom>
        </p:spPr>
      </p:pic>
    </p:spTree>
    <p:extLst>
      <p:ext uri="{BB962C8B-B14F-4D97-AF65-F5344CB8AC3E}">
        <p14:creationId xmlns:p14="http://schemas.microsoft.com/office/powerpoint/2010/main" val="252875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Student </a:t>
            </a:r>
            <a:br>
              <a:rPr lang="en-CA" dirty="0" smtClean="0"/>
            </a:br>
            <a:r>
              <a:rPr lang="en-CA" dirty="0" smtClean="0"/>
              <a:t>Question #6</a:t>
            </a:r>
            <a:endParaRPr lang="en-US" dirty="0"/>
          </a:p>
        </p:txBody>
      </p:sp>
      <p:pic>
        <p:nvPicPr>
          <p:cNvPr id="3" name="Picture 2"/>
          <p:cNvPicPr>
            <a:picLocks noChangeAspect="1"/>
          </p:cNvPicPr>
          <p:nvPr/>
        </p:nvPicPr>
        <p:blipFill>
          <a:blip r:embed="rId2"/>
          <a:stretch>
            <a:fillRect/>
          </a:stretch>
        </p:blipFill>
        <p:spPr>
          <a:xfrm>
            <a:off x="3781425" y="166687"/>
            <a:ext cx="4733925" cy="6524625"/>
          </a:xfrm>
          <a:prstGeom prst="rect">
            <a:avLst/>
          </a:prstGeom>
        </p:spPr>
      </p:pic>
    </p:spTree>
    <p:extLst>
      <p:ext uri="{BB962C8B-B14F-4D97-AF65-F5344CB8AC3E}">
        <p14:creationId xmlns:p14="http://schemas.microsoft.com/office/powerpoint/2010/main" val="224722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ASCII Table</a:t>
            </a:r>
            <a:endParaRPr lang="en-US" dirty="0"/>
          </a:p>
        </p:txBody>
      </p:sp>
      <p:pic>
        <p:nvPicPr>
          <p:cNvPr id="1026" name="Picture 2" descr="https://i0.wp.com/www.genuinecoder.com/wp-content/uploads/2012/07/asciiful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880" y="1437339"/>
            <a:ext cx="7492240" cy="5113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54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ASCII</a:t>
            </a:r>
            <a:endParaRPr lang="en-US"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What does the ASCII acronym stand </a:t>
            </a:r>
            <a:r>
              <a:rPr lang="en-US" dirty="0" smtClean="0"/>
              <a:t>for?</a:t>
            </a:r>
          </a:p>
          <a:p>
            <a:pPr lvl="1"/>
            <a:r>
              <a:rPr lang="en-US" b="1" dirty="0" smtClean="0"/>
              <a:t>American </a:t>
            </a:r>
            <a:r>
              <a:rPr lang="en-US" b="1" dirty="0"/>
              <a:t>Standard Code for Information </a:t>
            </a:r>
            <a:r>
              <a:rPr lang="en-US" b="1" dirty="0" smtClean="0"/>
              <a:t>Interchange</a:t>
            </a:r>
            <a:br>
              <a:rPr lang="en-US" b="1" dirty="0" smtClean="0"/>
            </a:br>
            <a:endParaRPr lang="en-US" dirty="0" smtClean="0"/>
          </a:p>
          <a:p>
            <a:pPr marL="514350" lvl="0" indent="-514350">
              <a:buFont typeface="+mj-lt"/>
              <a:buAutoNum type="arabicPeriod"/>
            </a:pPr>
            <a:r>
              <a:rPr lang="en-US" dirty="0" smtClean="0"/>
              <a:t>What </a:t>
            </a:r>
            <a:r>
              <a:rPr lang="en-US" dirty="0"/>
              <a:t>is the ASCII code used for</a:t>
            </a:r>
            <a:r>
              <a:rPr lang="en-US" dirty="0" smtClean="0"/>
              <a:t>?</a:t>
            </a:r>
          </a:p>
          <a:p>
            <a:pPr lvl="1"/>
            <a:r>
              <a:rPr lang="en-CA" dirty="0" smtClean="0"/>
              <a:t>Representing and storing text in computers</a:t>
            </a:r>
          </a:p>
          <a:p>
            <a:pPr lvl="2"/>
            <a:r>
              <a:rPr lang="en-CA" dirty="0" smtClean="0"/>
              <a:t>Computers can only understand numbers (binary)</a:t>
            </a:r>
          </a:p>
          <a:p>
            <a:pPr lvl="2"/>
            <a:r>
              <a:rPr lang="en-CA" dirty="0" smtClean="0"/>
              <a:t>Text symbols must be encoded as numbers</a:t>
            </a:r>
          </a:p>
          <a:p>
            <a:pPr lvl="1"/>
            <a:r>
              <a:rPr lang="en-CA" dirty="0" smtClean="0"/>
              <a:t>Encoding text for electronic communication (e.g. web) </a:t>
            </a:r>
          </a:p>
          <a:p>
            <a:pPr lvl="2"/>
            <a:r>
              <a:rPr lang="en-CA" dirty="0" smtClean="0"/>
              <a:t>Sending and receiving computers must both agree and understand the same encoding standard</a:t>
            </a:r>
            <a:endParaRPr lang="en-US" dirty="0"/>
          </a:p>
          <a:p>
            <a:endParaRPr lang="en-US" dirty="0"/>
          </a:p>
        </p:txBody>
      </p:sp>
    </p:spTree>
    <p:extLst>
      <p:ext uri="{BB962C8B-B14F-4D97-AF65-F5344CB8AC3E}">
        <p14:creationId xmlns:p14="http://schemas.microsoft.com/office/powerpoint/2010/main" val="558417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Encoding Text Characters</a:t>
            </a:r>
            <a:endParaRPr lang="en-US" dirty="0"/>
          </a:p>
        </p:txBody>
      </p:sp>
      <p:sp>
        <p:nvSpPr>
          <p:cNvPr id="3" name="Content Placeholder 2"/>
          <p:cNvSpPr>
            <a:spLocks noGrp="1"/>
          </p:cNvSpPr>
          <p:nvPr>
            <p:ph idx="1"/>
          </p:nvPr>
        </p:nvSpPr>
        <p:spPr/>
        <p:txBody>
          <a:bodyPr/>
          <a:lstStyle/>
          <a:p>
            <a:pPr marL="0" indent="0">
              <a:buNone/>
            </a:pPr>
            <a:r>
              <a:rPr lang="en-CA" dirty="0" smtClean="0"/>
              <a:t>Use the ACSII Table to look up the matching codes</a:t>
            </a:r>
            <a:br>
              <a:rPr lang="en-CA" dirty="0" smtClean="0"/>
            </a:br>
            <a:endParaRPr lang="en-CA" sz="2000" dirty="0" smtClean="0"/>
          </a:p>
          <a:p>
            <a:pPr marL="457200" indent="-457200">
              <a:buFont typeface="+mj-lt"/>
              <a:buAutoNum type="arabicPeriod"/>
            </a:pPr>
            <a:r>
              <a:rPr lang="en-US" sz="2000" dirty="0"/>
              <a:t>What is the ASCII code for the letter “A</a:t>
            </a:r>
            <a:r>
              <a:rPr lang="en-US" sz="2000" dirty="0" smtClean="0"/>
              <a:t>”	</a:t>
            </a:r>
            <a:r>
              <a:rPr lang="en-US" sz="2000" dirty="0" smtClean="0">
                <a:solidFill>
                  <a:schemeClr val="bg1">
                    <a:lumMod val="85000"/>
                  </a:schemeClr>
                </a:solidFill>
              </a:rPr>
              <a:t>       65</a:t>
            </a:r>
            <a:r>
              <a:rPr lang="en-US" sz="2000" dirty="0"/>
              <a:t/>
            </a:r>
            <a:br>
              <a:rPr lang="en-US" sz="2000" dirty="0"/>
            </a:br>
            <a:endParaRPr lang="en-US" sz="2400" dirty="0"/>
          </a:p>
          <a:p>
            <a:pPr marL="457200" indent="-457200">
              <a:buFont typeface="+mj-lt"/>
              <a:buAutoNum type="arabicPeriod"/>
            </a:pPr>
            <a:r>
              <a:rPr lang="en-US" sz="2000" dirty="0"/>
              <a:t>What is the ASCII code for the letter “a</a:t>
            </a:r>
            <a:r>
              <a:rPr lang="en-US" sz="2000" dirty="0" smtClean="0"/>
              <a:t>”       </a:t>
            </a:r>
            <a:r>
              <a:rPr lang="en-US" sz="2000" dirty="0" smtClean="0">
                <a:solidFill>
                  <a:schemeClr val="bg1">
                    <a:lumMod val="85000"/>
                  </a:schemeClr>
                </a:solidFill>
              </a:rPr>
              <a:t>97</a:t>
            </a:r>
            <a:r>
              <a:rPr lang="en-US" sz="2000" dirty="0"/>
              <a:t/>
            </a:r>
            <a:br>
              <a:rPr lang="en-US" sz="2000" dirty="0"/>
            </a:br>
            <a:endParaRPr lang="en-US" sz="2400" dirty="0"/>
          </a:p>
          <a:p>
            <a:pPr marL="457200" indent="-457200">
              <a:buFont typeface="+mj-lt"/>
              <a:buAutoNum type="arabicPeriod"/>
            </a:pPr>
            <a:r>
              <a:rPr lang="en-US" sz="2000" dirty="0"/>
              <a:t>Why are they different?</a:t>
            </a:r>
            <a:br>
              <a:rPr lang="en-US" sz="2000" dirty="0"/>
            </a:br>
            <a:r>
              <a:rPr lang="en-US" sz="2000" dirty="0" smtClean="0">
                <a:solidFill>
                  <a:schemeClr val="bg1">
                    <a:lumMod val="85000"/>
                  </a:schemeClr>
                </a:solidFill>
              </a:rPr>
              <a:t>Upper case and lower case are different symbols. The computer doesn't really know what the alphabet is or how to read and write.</a:t>
            </a:r>
            <a:br>
              <a:rPr lang="en-US" sz="2000" dirty="0" smtClean="0">
                <a:solidFill>
                  <a:schemeClr val="bg1">
                    <a:lumMod val="85000"/>
                  </a:schemeClr>
                </a:solidFill>
              </a:rPr>
            </a:br>
            <a:endParaRPr lang="en-US" sz="2400" dirty="0">
              <a:solidFill>
                <a:schemeClr val="bg1">
                  <a:lumMod val="85000"/>
                </a:schemeClr>
              </a:solidFill>
            </a:endParaRPr>
          </a:p>
          <a:p>
            <a:pPr marL="457200" indent="-457200">
              <a:buFont typeface="+mj-lt"/>
              <a:buAutoNum type="arabicPeriod"/>
            </a:pPr>
            <a:r>
              <a:rPr lang="en-US" sz="2000" dirty="0"/>
              <a:t>What is the ASCII code for the space bar</a:t>
            </a:r>
            <a:r>
              <a:rPr lang="en-US" sz="2000" dirty="0" smtClean="0"/>
              <a:t>?    </a:t>
            </a:r>
            <a:r>
              <a:rPr lang="en-US" sz="2000" dirty="0" smtClean="0">
                <a:solidFill>
                  <a:schemeClr val="bg1">
                    <a:lumMod val="85000"/>
                  </a:schemeClr>
                </a:solidFill>
              </a:rPr>
              <a:t>32</a:t>
            </a:r>
            <a:r>
              <a:rPr lang="en-US" sz="2000" dirty="0" smtClean="0">
                <a:solidFill>
                  <a:srgbClr val="FF0000"/>
                </a:solidFill>
              </a:rPr>
              <a:t/>
            </a:r>
            <a:br>
              <a:rPr lang="en-US" sz="2000" dirty="0" smtClean="0">
                <a:solidFill>
                  <a:srgbClr val="FF0000"/>
                </a:solidFill>
              </a:rPr>
            </a:br>
            <a:r>
              <a:rPr lang="en-US" sz="2000" dirty="0" smtClean="0">
                <a:solidFill>
                  <a:schemeClr val="bg1">
                    <a:lumMod val="85000"/>
                  </a:schemeClr>
                </a:solidFill>
              </a:rPr>
              <a:t>The ASCII code also includes some "un-printable" characters.</a:t>
            </a:r>
            <a:endParaRPr lang="en-US" sz="2400" dirty="0">
              <a:solidFill>
                <a:schemeClr val="bg1">
                  <a:lumMod val="85000"/>
                </a:schemeClr>
              </a:solidFill>
            </a:endParaRPr>
          </a:p>
          <a:p>
            <a:endParaRPr lang="en-US" dirty="0"/>
          </a:p>
        </p:txBody>
      </p:sp>
    </p:spTree>
    <p:extLst>
      <p:ext uri="{BB962C8B-B14F-4D97-AF65-F5344CB8AC3E}">
        <p14:creationId xmlns:p14="http://schemas.microsoft.com/office/powerpoint/2010/main" val="4018084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Encoding Text Characters</a:t>
            </a:r>
            <a:endParaRPr lang="en-US" dirty="0"/>
          </a:p>
        </p:txBody>
      </p:sp>
      <p:sp>
        <p:nvSpPr>
          <p:cNvPr id="3" name="Content Placeholder 2"/>
          <p:cNvSpPr>
            <a:spLocks noGrp="1"/>
          </p:cNvSpPr>
          <p:nvPr>
            <p:ph idx="1"/>
          </p:nvPr>
        </p:nvSpPr>
        <p:spPr/>
        <p:txBody>
          <a:bodyPr/>
          <a:lstStyle/>
          <a:p>
            <a:pPr marL="0" indent="0">
              <a:buNone/>
            </a:pPr>
            <a:r>
              <a:rPr lang="en-CA" dirty="0" smtClean="0"/>
              <a:t>Use the ACSII Table to look up the matching codes</a:t>
            </a:r>
            <a:br>
              <a:rPr lang="en-CA" dirty="0" smtClean="0"/>
            </a:br>
            <a:endParaRPr lang="en-CA" sz="2000" dirty="0" smtClean="0"/>
          </a:p>
          <a:p>
            <a:pPr marL="457200" indent="-457200">
              <a:buFont typeface="+mj-lt"/>
              <a:buAutoNum type="arabicPeriod"/>
            </a:pPr>
            <a:r>
              <a:rPr lang="en-US" sz="2000" dirty="0"/>
              <a:t>What is the ASCII code for the letter “A</a:t>
            </a:r>
            <a:r>
              <a:rPr lang="en-US" sz="2000" dirty="0" smtClean="0"/>
              <a:t>”	       </a:t>
            </a:r>
            <a:r>
              <a:rPr lang="en-US" sz="2000" dirty="0" smtClean="0">
                <a:solidFill>
                  <a:srgbClr val="FF0000"/>
                </a:solidFill>
              </a:rPr>
              <a:t>65</a:t>
            </a:r>
            <a:r>
              <a:rPr lang="en-US" sz="2000" dirty="0"/>
              <a:t/>
            </a:r>
            <a:br>
              <a:rPr lang="en-US" sz="2000" dirty="0"/>
            </a:br>
            <a:endParaRPr lang="en-US" sz="2400" dirty="0"/>
          </a:p>
          <a:p>
            <a:pPr marL="457200" indent="-457200">
              <a:buFont typeface="+mj-lt"/>
              <a:buAutoNum type="arabicPeriod"/>
            </a:pPr>
            <a:r>
              <a:rPr lang="en-US" sz="2000" dirty="0"/>
              <a:t>What is the ASCII code for the letter “a</a:t>
            </a:r>
            <a:r>
              <a:rPr lang="en-US" sz="2000" dirty="0" smtClean="0"/>
              <a:t>”       </a:t>
            </a:r>
            <a:r>
              <a:rPr lang="en-US" sz="2000" dirty="0" smtClean="0">
                <a:solidFill>
                  <a:srgbClr val="FF0000"/>
                </a:solidFill>
              </a:rPr>
              <a:t>97</a:t>
            </a:r>
            <a:r>
              <a:rPr lang="en-US" sz="2000" dirty="0"/>
              <a:t/>
            </a:r>
            <a:br>
              <a:rPr lang="en-US" sz="2000" dirty="0"/>
            </a:br>
            <a:endParaRPr lang="en-US" sz="2400" dirty="0"/>
          </a:p>
          <a:p>
            <a:pPr marL="457200" indent="-457200">
              <a:buFont typeface="+mj-lt"/>
              <a:buAutoNum type="arabicPeriod"/>
            </a:pPr>
            <a:r>
              <a:rPr lang="en-US" sz="2000" dirty="0"/>
              <a:t>Why are they different?</a:t>
            </a:r>
            <a:br>
              <a:rPr lang="en-US" sz="2000" dirty="0"/>
            </a:br>
            <a:r>
              <a:rPr lang="en-US" sz="2000" dirty="0" smtClean="0">
                <a:solidFill>
                  <a:srgbClr val="FF0000"/>
                </a:solidFill>
              </a:rPr>
              <a:t>Upper case and lower case are different symbols. The computer doesn't really know what the alphabet is or how to read and write.</a:t>
            </a:r>
            <a:br>
              <a:rPr lang="en-US" sz="2000" dirty="0" smtClean="0">
                <a:solidFill>
                  <a:srgbClr val="FF0000"/>
                </a:solidFill>
              </a:rPr>
            </a:br>
            <a:endParaRPr lang="en-US" sz="2400" dirty="0">
              <a:solidFill>
                <a:srgbClr val="FF0000"/>
              </a:solidFill>
            </a:endParaRPr>
          </a:p>
          <a:p>
            <a:pPr marL="457200" indent="-457200">
              <a:buFont typeface="+mj-lt"/>
              <a:buAutoNum type="arabicPeriod"/>
            </a:pPr>
            <a:r>
              <a:rPr lang="en-US" sz="2000" dirty="0"/>
              <a:t>What is the ASCII code for the space bar</a:t>
            </a:r>
            <a:r>
              <a:rPr lang="en-US" sz="2000" dirty="0" smtClean="0"/>
              <a:t>?    </a:t>
            </a:r>
            <a:r>
              <a:rPr lang="en-US" sz="2000" dirty="0" smtClean="0">
                <a:solidFill>
                  <a:srgbClr val="FF0000"/>
                </a:solidFill>
              </a:rPr>
              <a:t>32</a:t>
            </a:r>
            <a:br>
              <a:rPr lang="en-US" sz="2000" dirty="0" smtClean="0">
                <a:solidFill>
                  <a:srgbClr val="FF0000"/>
                </a:solidFill>
              </a:rPr>
            </a:br>
            <a:r>
              <a:rPr lang="en-US" sz="2000" dirty="0" smtClean="0">
                <a:solidFill>
                  <a:srgbClr val="FF0000"/>
                </a:solidFill>
              </a:rPr>
              <a:t>The ASCII code also includes some "un-printable" characters.</a:t>
            </a:r>
            <a:endParaRPr lang="en-US" sz="2400" dirty="0">
              <a:solidFill>
                <a:srgbClr val="FF0000"/>
              </a:solidFill>
            </a:endParaRPr>
          </a:p>
          <a:p>
            <a:endParaRPr lang="en-US" dirty="0"/>
          </a:p>
        </p:txBody>
      </p:sp>
    </p:spTree>
    <p:extLst>
      <p:ext uri="{BB962C8B-B14F-4D97-AF65-F5344CB8AC3E}">
        <p14:creationId xmlns:p14="http://schemas.microsoft.com/office/powerpoint/2010/main" val="3774250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Decoding ASCII Code Numbers</a:t>
            </a:r>
            <a:endParaRPr lang="en-US" dirty="0"/>
          </a:p>
        </p:txBody>
      </p:sp>
      <p:sp>
        <p:nvSpPr>
          <p:cNvPr id="3" name="Content Placeholder 2"/>
          <p:cNvSpPr>
            <a:spLocks noGrp="1"/>
          </p:cNvSpPr>
          <p:nvPr>
            <p:ph idx="1"/>
          </p:nvPr>
        </p:nvSpPr>
        <p:spPr/>
        <p:txBody>
          <a:bodyPr>
            <a:normAutofit/>
          </a:bodyPr>
          <a:lstStyle/>
          <a:p>
            <a:pPr marL="0" indent="0">
              <a:buNone/>
            </a:pPr>
            <a:r>
              <a:rPr lang="en-CA" sz="3000" dirty="0" smtClean="0"/>
              <a:t>Use the ACSII Table to look up the matching text</a:t>
            </a:r>
            <a:br>
              <a:rPr lang="en-CA" sz="3000" dirty="0" smtClean="0"/>
            </a:br>
            <a:endParaRPr lang="en-CA" sz="3000" dirty="0" smtClean="0"/>
          </a:p>
          <a:p>
            <a:pPr marL="457200" indent="-457200">
              <a:buFont typeface="+mj-lt"/>
              <a:buAutoNum type="arabicPeriod"/>
            </a:pPr>
            <a:r>
              <a:rPr lang="en-US" sz="2000" dirty="0"/>
              <a:t>What character corresponds to ASCII code 61 </a:t>
            </a:r>
            <a:r>
              <a:rPr lang="en-US" sz="2000" dirty="0" smtClean="0"/>
              <a:t>decimal	</a:t>
            </a:r>
            <a:r>
              <a:rPr lang="en-US" sz="2000" dirty="0" smtClean="0">
                <a:solidFill>
                  <a:schemeClr val="bg1">
                    <a:lumMod val="85000"/>
                  </a:schemeClr>
                </a:solidFill>
              </a:rPr>
              <a:t>=</a:t>
            </a:r>
            <a:r>
              <a:rPr lang="en-US" sz="2000" dirty="0"/>
              <a:t/>
            </a:r>
            <a:br>
              <a:rPr lang="en-US" sz="2000" dirty="0"/>
            </a:br>
            <a:endParaRPr lang="en-US" sz="2400" dirty="0"/>
          </a:p>
          <a:p>
            <a:pPr marL="457200" indent="-457200">
              <a:buFont typeface="+mj-lt"/>
              <a:buAutoNum type="arabicPeriod"/>
            </a:pPr>
            <a:r>
              <a:rPr lang="en-US" sz="2000" dirty="0"/>
              <a:t>What character corresponds to ASCII code 8 </a:t>
            </a:r>
            <a:r>
              <a:rPr lang="en-US" sz="2000" dirty="0" smtClean="0"/>
              <a:t>decimal	</a:t>
            </a:r>
            <a:r>
              <a:rPr lang="en-US" sz="2000" dirty="0" smtClean="0">
                <a:solidFill>
                  <a:schemeClr val="bg1">
                    <a:lumMod val="85000"/>
                  </a:schemeClr>
                </a:solidFill>
              </a:rPr>
              <a:t>backspace</a:t>
            </a:r>
            <a:r>
              <a:rPr lang="en-US" sz="2000" dirty="0"/>
              <a:t/>
            </a:r>
            <a:br>
              <a:rPr lang="en-US" sz="2000" dirty="0"/>
            </a:br>
            <a:endParaRPr lang="en-US" sz="2400" dirty="0"/>
          </a:p>
          <a:p>
            <a:pPr marL="457200" indent="-457200">
              <a:buFont typeface="+mj-lt"/>
              <a:buAutoNum type="arabicPeriod"/>
            </a:pPr>
            <a:r>
              <a:rPr lang="en-US" sz="2000" dirty="0"/>
              <a:t>Why is the character 8 not the same as ASCII code 8</a:t>
            </a:r>
            <a:br>
              <a:rPr lang="en-US" sz="2000" dirty="0"/>
            </a:br>
            <a:r>
              <a:rPr lang="en-US" sz="2000" dirty="0" smtClean="0">
                <a:solidFill>
                  <a:schemeClr val="bg1">
                    <a:lumMod val="85000"/>
                  </a:schemeClr>
                </a:solidFill>
              </a:rPr>
              <a:t>Character "8" is text symbol, code 8 is an number. Symbols and numbers are different things to a computer.</a:t>
            </a:r>
            <a:br>
              <a:rPr lang="en-US" sz="2000" dirty="0" smtClean="0">
                <a:solidFill>
                  <a:schemeClr val="bg1">
                    <a:lumMod val="85000"/>
                  </a:schemeClr>
                </a:solidFill>
              </a:rPr>
            </a:br>
            <a:endParaRPr lang="en-US" sz="2400" dirty="0">
              <a:solidFill>
                <a:schemeClr val="bg1">
                  <a:lumMod val="85000"/>
                </a:schemeClr>
              </a:solidFill>
            </a:endParaRPr>
          </a:p>
          <a:p>
            <a:pPr marL="457200" indent="-457200">
              <a:buFont typeface="+mj-lt"/>
              <a:buAutoNum type="arabicPeriod"/>
            </a:pPr>
            <a:r>
              <a:rPr lang="en-US" sz="2000" dirty="0"/>
              <a:t>What is the range of non-printable characters in </a:t>
            </a:r>
            <a:r>
              <a:rPr lang="en-US" sz="2000" dirty="0" smtClean="0"/>
              <a:t>ASCII	</a:t>
            </a:r>
            <a:r>
              <a:rPr lang="en-US" sz="1800" dirty="0" smtClean="0">
                <a:solidFill>
                  <a:schemeClr val="bg1">
                    <a:lumMod val="85000"/>
                  </a:schemeClr>
                </a:solidFill>
              </a:rPr>
              <a:t>Codes 0 to 31</a:t>
            </a:r>
            <a:endParaRPr lang="en-US" sz="2000" dirty="0">
              <a:solidFill>
                <a:schemeClr val="bg1">
                  <a:lumMod val="85000"/>
                </a:schemeClr>
              </a:solidFill>
            </a:endParaRPr>
          </a:p>
          <a:p>
            <a:endParaRPr lang="en-US" dirty="0"/>
          </a:p>
        </p:txBody>
      </p:sp>
    </p:spTree>
    <p:extLst>
      <p:ext uri="{BB962C8B-B14F-4D97-AF65-F5344CB8AC3E}">
        <p14:creationId xmlns:p14="http://schemas.microsoft.com/office/powerpoint/2010/main" val="1627391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Decoding ASCII Code Numbers</a:t>
            </a:r>
            <a:endParaRPr lang="en-US" dirty="0"/>
          </a:p>
        </p:txBody>
      </p:sp>
      <p:sp>
        <p:nvSpPr>
          <p:cNvPr id="3" name="Content Placeholder 2"/>
          <p:cNvSpPr>
            <a:spLocks noGrp="1"/>
          </p:cNvSpPr>
          <p:nvPr>
            <p:ph idx="1"/>
          </p:nvPr>
        </p:nvSpPr>
        <p:spPr/>
        <p:txBody>
          <a:bodyPr>
            <a:normAutofit/>
          </a:bodyPr>
          <a:lstStyle/>
          <a:p>
            <a:pPr marL="0" indent="0">
              <a:buNone/>
            </a:pPr>
            <a:r>
              <a:rPr lang="en-CA" sz="3000" dirty="0" smtClean="0"/>
              <a:t>Use the ACSII Table to look up the matching text</a:t>
            </a:r>
            <a:br>
              <a:rPr lang="en-CA" sz="3000" dirty="0" smtClean="0"/>
            </a:br>
            <a:endParaRPr lang="en-CA" sz="3000" dirty="0" smtClean="0"/>
          </a:p>
          <a:p>
            <a:pPr marL="457200" indent="-457200">
              <a:buFont typeface="+mj-lt"/>
              <a:buAutoNum type="arabicPeriod"/>
            </a:pPr>
            <a:r>
              <a:rPr lang="en-US" sz="2000" dirty="0"/>
              <a:t>What character corresponds to ASCII code 61 </a:t>
            </a:r>
            <a:r>
              <a:rPr lang="en-US" sz="2000" dirty="0" smtClean="0"/>
              <a:t>decimal	</a:t>
            </a:r>
            <a:r>
              <a:rPr lang="en-US" sz="2000" dirty="0" smtClean="0">
                <a:solidFill>
                  <a:srgbClr val="FF0000"/>
                </a:solidFill>
              </a:rPr>
              <a:t>=</a:t>
            </a:r>
            <a:r>
              <a:rPr lang="en-US" sz="2000" dirty="0"/>
              <a:t/>
            </a:r>
            <a:br>
              <a:rPr lang="en-US" sz="2000" dirty="0"/>
            </a:br>
            <a:endParaRPr lang="en-US" sz="2400" dirty="0"/>
          </a:p>
          <a:p>
            <a:pPr marL="457200" indent="-457200">
              <a:buFont typeface="+mj-lt"/>
              <a:buAutoNum type="arabicPeriod"/>
            </a:pPr>
            <a:r>
              <a:rPr lang="en-US" sz="2000" dirty="0"/>
              <a:t>What character corresponds to ASCII code 8 </a:t>
            </a:r>
            <a:r>
              <a:rPr lang="en-US" sz="2000" dirty="0" smtClean="0"/>
              <a:t>decimal	</a:t>
            </a:r>
            <a:r>
              <a:rPr lang="en-US" sz="2000" dirty="0" smtClean="0">
                <a:solidFill>
                  <a:srgbClr val="FF0000"/>
                </a:solidFill>
              </a:rPr>
              <a:t>backspace</a:t>
            </a:r>
            <a:r>
              <a:rPr lang="en-US" sz="2000" dirty="0"/>
              <a:t/>
            </a:r>
            <a:br>
              <a:rPr lang="en-US" sz="2000" dirty="0"/>
            </a:br>
            <a:endParaRPr lang="en-US" sz="2400" dirty="0"/>
          </a:p>
          <a:p>
            <a:pPr marL="457200" indent="-457200">
              <a:buFont typeface="+mj-lt"/>
              <a:buAutoNum type="arabicPeriod"/>
            </a:pPr>
            <a:r>
              <a:rPr lang="en-US" sz="2000" dirty="0"/>
              <a:t>Why is the character 8 not the same as ASCII code 8</a:t>
            </a:r>
            <a:br>
              <a:rPr lang="en-US" sz="2000" dirty="0"/>
            </a:br>
            <a:r>
              <a:rPr lang="en-US" sz="2000" dirty="0" smtClean="0">
                <a:solidFill>
                  <a:srgbClr val="FF0000"/>
                </a:solidFill>
              </a:rPr>
              <a:t>Character "8" is text symbol, code 8 is an number. Symbols and numbers are different things to a computer.</a:t>
            </a:r>
            <a:br>
              <a:rPr lang="en-US" sz="2000" dirty="0" smtClean="0">
                <a:solidFill>
                  <a:srgbClr val="FF0000"/>
                </a:solidFill>
              </a:rPr>
            </a:br>
            <a:endParaRPr lang="en-US" sz="2400" dirty="0">
              <a:solidFill>
                <a:srgbClr val="FF0000"/>
              </a:solidFill>
            </a:endParaRPr>
          </a:p>
          <a:p>
            <a:pPr marL="457200" indent="-457200">
              <a:buFont typeface="+mj-lt"/>
              <a:buAutoNum type="arabicPeriod"/>
            </a:pPr>
            <a:r>
              <a:rPr lang="en-US" sz="2000" dirty="0"/>
              <a:t>What is the range of non-printable characters in </a:t>
            </a:r>
            <a:r>
              <a:rPr lang="en-US" sz="2000" dirty="0" smtClean="0"/>
              <a:t>ASCII	</a:t>
            </a:r>
            <a:r>
              <a:rPr lang="en-US" sz="1800" dirty="0" smtClean="0">
                <a:solidFill>
                  <a:srgbClr val="FF0000"/>
                </a:solidFill>
              </a:rPr>
              <a:t>Codes 0 to 31</a:t>
            </a:r>
            <a:endParaRPr lang="en-US" sz="2000" dirty="0">
              <a:solidFill>
                <a:srgbClr val="FF0000"/>
              </a:solidFill>
            </a:endParaRPr>
          </a:p>
          <a:p>
            <a:endParaRPr lang="en-US" dirty="0"/>
          </a:p>
        </p:txBody>
      </p:sp>
    </p:spTree>
    <p:extLst>
      <p:ext uri="{BB962C8B-B14F-4D97-AF65-F5344CB8AC3E}">
        <p14:creationId xmlns:p14="http://schemas.microsoft.com/office/powerpoint/2010/main" val="9803897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ASCII Strings</a:t>
            </a:r>
            <a:endParaRPr lang="en-US" dirty="0"/>
          </a:p>
        </p:txBody>
      </p:sp>
      <p:sp>
        <p:nvSpPr>
          <p:cNvPr id="3" name="Content Placeholder 2"/>
          <p:cNvSpPr>
            <a:spLocks noGrp="1"/>
          </p:cNvSpPr>
          <p:nvPr>
            <p:ph idx="1"/>
          </p:nvPr>
        </p:nvSpPr>
        <p:spPr/>
        <p:txBody>
          <a:bodyPr>
            <a:normAutofit/>
          </a:bodyPr>
          <a:lstStyle/>
          <a:p>
            <a:r>
              <a:rPr lang="en-CA" dirty="0" smtClean="0"/>
              <a:t>A String is a sequence of individual text characters</a:t>
            </a:r>
          </a:p>
          <a:p>
            <a:endParaRPr lang="en-CA" sz="2000" dirty="0"/>
          </a:p>
          <a:p>
            <a:pPr marL="514350" lvl="0" indent="-514350">
              <a:buFont typeface="+mj-lt"/>
              <a:buAutoNum type="arabicPeriod"/>
            </a:pPr>
            <a:r>
              <a:rPr lang="en-US" sz="2000" dirty="0"/>
              <a:t>How would you code the string “Hello” in ASCII</a:t>
            </a:r>
            <a:r>
              <a:rPr lang="en-US" sz="2000" dirty="0" smtClean="0"/>
              <a:t>?</a:t>
            </a:r>
            <a:r>
              <a:rPr lang="en-US" sz="2000" dirty="0"/>
              <a:t/>
            </a:r>
            <a:br>
              <a:rPr lang="en-US" sz="2000" dirty="0"/>
            </a:br>
            <a:r>
              <a:rPr lang="en-US" sz="2000" dirty="0"/>
              <a:t/>
            </a:r>
            <a:br>
              <a:rPr lang="en-US" sz="2000" dirty="0"/>
            </a:br>
            <a:endParaRPr lang="en-US" sz="2000" dirty="0"/>
          </a:p>
          <a:p>
            <a:pPr marL="514350" lvl="0" indent="-514350">
              <a:buFont typeface="+mj-lt"/>
              <a:buAutoNum type="arabicPeriod"/>
            </a:pPr>
            <a:r>
              <a:rPr lang="en-US" sz="2000" dirty="0"/>
              <a:t>How would you code the string “127” in ASCII</a:t>
            </a:r>
            <a:r>
              <a:rPr lang="en-US" sz="2000" dirty="0" smtClean="0"/>
              <a:t>?</a:t>
            </a:r>
            <a:r>
              <a:rPr lang="en-US" sz="2000" dirty="0"/>
              <a:t/>
            </a:r>
            <a:br>
              <a:rPr lang="en-US" sz="2000" dirty="0"/>
            </a:br>
            <a:r>
              <a:rPr lang="en-US" sz="2000" dirty="0"/>
              <a:t/>
            </a:r>
            <a:br>
              <a:rPr lang="en-US" sz="2000" dirty="0"/>
            </a:br>
            <a:endParaRPr lang="en-US" sz="2000" dirty="0"/>
          </a:p>
          <a:p>
            <a:pPr marL="514350" lvl="0" indent="-514350">
              <a:buFont typeface="+mj-lt"/>
              <a:buAutoNum type="arabicPeriod"/>
            </a:pPr>
            <a:r>
              <a:rPr lang="en-US" sz="2000" dirty="0"/>
              <a:t>What is the difference between 127 and “127”?</a:t>
            </a:r>
          </a:p>
          <a:p>
            <a:endParaRPr lang="en-US" dirty="0"/>
          </a:p>
        </p:txBody>
      </p:sp>
    </p:spTree>
    <p:extLst>
      <p:ext uri="{BB962C8B-B14F-4D97-AF65-F5344CB8AC3E}">
        <p14:creationId xmlns:p14="http://schemas.microsoft.com/office/powerpoint/2010/main" val="1035736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ASCII Strings</a:t>
            </a:r>
            <a:endParaRPr lang="en-US" dirty="0"/>
          </a:p>
        </p:txBody>
      </p:sp>
      <p:sp>
        <p:nvSpPr>
          <p:cNvPr id="3" name="Content Placeholder 2"/>
          <p:cNvSpPr>
            <a:spLocks noGrp="1"/>
          </p:cNvSpPr>
          <p:nvPr>
            <p:ph idx="1"/>
          </p:nvPr>
        </p:nvSpPr>
        <p:spPr/>
        <p:txBody>
          <a:bodyPr>
            <a:normAutofit/>
          </a:bodyPr>
          <a:lstStyle/>
          <a:p>
            <a:r>
              <a:rPr lang="en-CA" dirty="0" smtClean="0"/>
              <a:t>A String is a sequence of individual text characters</a:t>
            </a:r>
          </a:p>
          <a:p>
            <a:endParaRPr lang="en-CA" sz="2000" dirty="0"/>
          </a:p>
          <a:p>
            <a:pPr marL="514350" lvl="0" indent="-514350">
              <a:buFont typeface="+mj-lt"/>
              <a:buAutoNum type="arabicPeriod"/>
            </a:pPr>
            <a:r>
              <a:rPr lang="en-US" sz="2000" dirty="0"/>
              <a:t>How would you code the string “Hello” in ASCII</a:t>
            </a:r>
            <a:r>
              <a:rPr lang="en-US" sz="2000" dirty="0" smtClean="0"/>
              <a:t>?</a:t>
            </a:r>
            <a:r>
              <a:rPr lang="en-US" sz="2000" dirty="0"/>
              <a:t/>
            </a:r>
            <a:br>
              <a:rPr lang="en-US" sz="2000" dirty="0"/>
            </a:br>
            <a:r>
              <a:rPr lang="en-US" sz="2000" dirty="0"/>
              <a:t/>
            </a:r>
            <a:br>
              <a:rPr lang="en-US" sz="2000" dirty="0"/>
            </a:br>
            <a:endParaRPr lang="en-US" sz="2000" dirty="0"/>
          </a:p>
          <a:p>
            <a:pPr marL="514350" lvl="0" indent="-514350">
              <a:buFont typeface="+mj-lt"/>
              <a:buAutoNum type="arabicPeriod"/>
            </a:pPr>
            <a:r>
              <a:rPr lang="en-US" sz="2000" dirty="0"/>
              <a:t>How would you code the string “127” in ASCII</a:t>
            </a:r>
            <a:r>
              <a:rPr lang="en-US" sz="2000" dirty="0" smtClean="0"/>
              <a:t>?</a:t>
            </a:r>
            <a:r>
              <a:rPr lang="en-US" sz="2000" dirty="0"/>
              <a:t/>
            </a:r>
            <a:br>
              <a:rPr lang="en-US" sz="2000" dirty="0"/>
            </a:br>
            <a:r>
              <a:rPr lang="en-US" sz="2000" dirty="0"/>
              <a:t/>
            </a:r>
            <a:br>
              <a:rPr lang="en-US" sz="2000" dirty="0"/>
            </a:br>
            <a:endParaRPr lang="en-US" sz="2000" dirty="0"/>
          </a:p>
          <a:p>
            <a:pPr marL="514350" lvl="0" indent="-514350">
              <a:buFont typeface="+mj-lt"/>
              <a:buAutoNum type="arabicPeriod"/>
            </a:pPr>
            <a:r>
              <a:rPr lang="en-US" sz="2000" dirty="0"/>
              <a:t>What is the difference between 127 and “127</a:t>
            </a:r>
            <a:r>
              <a:rPr lang="en-US" sz="2000" dirty="0" smtClean="0"/>
              <a:t>”?</a:t>
            </a:r>
            <a:br>
              <a:rPr lang="en-US" sz="2000" dirty="0" smtClean="0"/>
            </a:br>
            <a:r>
              <a:rPr lang="en-US" sz="2000" dirty="0" smtClean="0">
                <a:solidFill>
                  <a:srgbClr val="FF0000"/>
                </a:solidFill>
              </a:rPr>
              <a:t>127 is an integer number. Computers don't need to use ASCII for numbers.</a:t>
            </a:r>
            <a:br>
              <a:rPr lang="en-US" sz="2000" dirty="0" smtClean="0">
                <a:solidFill>
                  <a:srgbClr val="FF0000"/>
                </a:solidFill>
              </a:rPr>
            </a:br>
            <a:r>
              <a:rPr lang="en-US" sz="2000" dirty="0" smtClean="0">
                <a:solidFill>
                  <a:srgbClr val="FF0000"/>
                </a:solidFill>
              </a:rPr>
              <a:t>"127" is a string of text symbols. A human might see this as the number 127. A computer doesn't know it's a number.</a:t>
            </a:r>
            <a:endParaRPr lang="en-US" sz="2000" dirty="0">
              <a:solidFill>
                <a:srgbClr val="FF0000"/>
              </a:solidFill>
            </a:endParaRPr>
          </a:p>
          <a:p>
            <a:endParaRPr lang="en-US" dirty="0"/>
          </a:p>
        </p:txBody>
      </p:sp>
      <p:sp>
        <p:nvSpPr>
          <p:cNvPr id="4" name="TextBox 3"/>
          <p:cNvSpPr txBox="1"/>
          <p:nvPr/>
        </p:nvSpPr>
        <p:spPr>
          <a:xfrm>
            <a:off x="6480819" y="2550160"/>
            <a:ext cx="2034531" cy="646331"/>
          </a:xfrm>
          <a:prstGeom prst="rect">
            <a:avLst/>
          </a:prstGeom>
          <a:noFill/>
        </p:spPr>
        <p:txBody>
          <a:bodyPr wrap="none" rtlCol="0">
            <a:spAutoFit/>
          </a:bodyPr>
          <a:lstStyle/>
          <a:p>
            <a:r>
              <a:rPr lang="en-CA" dirty="0" smtClean="0"/>
              <a:t>H   e      l      </a:t>
            </a:r>
            <a:r>
              <a:rPr lang="en-CA" dirty="0" err="1" smtClean="0"/>
              <a:t>l</a:t>
            </a:r>
            <a:r>
              <a:rPr lang="en-CA" dirty="0" smtClean="0"/>
              <a:t>      o</a:t>
            </a:r>
          </a:p>
          <a:p>
            <a:r>
              <a:rPr lang="en-CA" dirty="0" smtClean="0">
                <a:solidFill>
                  <a:srgbClr val="FF0000"/>
                </a:solidFill>
              </a:rPr>
              <a:t>72 101 108 108 111</a:t>
            </a:r>
            <a:endParaRPr lang="en-US" dirty="0">
              <a:solidFill>
                <a:srgbClr val="FF0000"/>
              </a:solidFill>
            </a:endParaRPr>
          </a:p>
        </p:txBody>
      </p:sp>
      <p:sp>
        <p:nvSpPr>
          <p:cNvPr id="5" name="TextBox 4"/>
          <p:cNvSpPr txBox="1"/>
          <p:nvPr/>
        </p:nvSpPr>
        <p:spPr>
          <a:xfrm>
            <a:off x="6551939" y="3597860"/>
            <a:ext cx="1098378" cy="646331"/>
          </a:xfrm>
          <a:prstGeom prst="rect">
            <a:avLst/>
          </a:prstGeom>
          <a:noFill/>
        </p:spPr>
        <p:txBody>
          <a:bodyPr wrap="none" rtlCol="0">
            <a:spAutoFit/>
          </a:bodyPr>
          <a:lstStyle/>
          <a:p>
            <a:pPr marL="342900" indent="-342900">
              <a:buAutoNum type="arabicPlain"/>
            </a:pPr>
            <a:r>
              <a:rPr lang="en-CA" dirty="0" smtClean="0"/>
              <a:t>2    7</a:t>
            </a:r>
          </a:p>
          <a:p>
            <a:r>
              <a:rPr lang="en-CA" dirty="0" smtClean="0">
                <a:solidFill>
                  <a:srgbClr val="FF0000"/>
                </a:solidFill>
              </a:rPr>
              <a:t>49  50  55</a:t>
            </a:r>
            <a:endParaRPr lang="en-US" dirty="0">
              <a:solidFill>
                <a:srgbClr val="FF0000"/>
              </a:solidFill>
            </a:endParaRPr>
          </a:p>
        </p:txBody>
      </p:sp>
    </p:spTree>
    <p:extLst>
      <p:ext uri="{BB962C8B-B14F-4D97-AF65-F5344CB8AC3E}">
        <p14:creationId xmlns:p14="http://schemas.microsoft.com/office/powerpoint/2010/main" val="676763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TotalTime>
  <Words>243</Words>
  <Application>Microsoft Office PowerPoint</Application>
  <PresentationFormat>On-screen Show (4:3)</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B.7 ASCII Encoding</vt:lpstr>
      <vt:lpstr>The ASCII Table</vt:lpstr>
      <vt:lpstr>What is ASCII</vt:lpstr>
      <vt:lpstr>Encoding Text Characters</vt:lpstr>
      <vt:lpstr>Encoding Text Characters</vt:lpstr>
      <vt:lpstr>Decoding ASCII Code Numbers</vt:lpstr>
      <vt:lpstr>Decoding ASCII Code Numbers</vt:lpstr>
      <vt:lpstr>ASCII Strings</vt:lpstr>
      <vt:lpstr>ASCII Strings</vt:lpstr>
      <vt:lpstr>Student Question #2</vt:lpstr>
      <vt:lpstr>Unicode</vt:lpstr>
      <vt:lpstr>Python</vt:lpstr>
      <vt:lpstr>Student Question #5</vt:lpstr>
      <vt:lpstr>Student  Question #6</vt:lpstr>
    </vt:vector>
  </TitlesOfParts>
  <Company>Peel District School Board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B.7 ASCII Encoding</dc:title>
  <dc:creator>Nestor, Gregory</dc:creator>
  <cp:lastModifiedBy>Nestor, Gregory</cp:lastModifiedBy>
  <cp:revision>20</cp:revision>
  <dcterms:created xsi:type="dcterms:W3CDTF">2019-11-20T14:04:43Z</dcterms:created>
  <dcterms:modified xsi:type="dcterms:W3CDTF">2019-11-22T14:20:27Z</dcterms:modified>
</cp:coreProperties>
</file>