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57" r:id="rId5"/>
    <p:sldId id="272" r:id="rId6"/>
    <p:sldId id="273" r:id="rId7"/>
    <p:sldId id="259" r:id="rId8"/>
    <p:sldId id="260" r:id="rId9"/>
    <p:sldId id="261" r:id="rId10"/>
    <p:sldId id="267" r:id="rId11"/>
    <p:sldId id="276" r:id="rId12"/>
    <p:sldId id="269" r:id="rId13"/>
    <p:sldId id="277" r:id="rId14"/>
    <p:sldId id="278" r:id="rId15"/>
    <p:sldId id="279" r:id="rId16"/>
    <p:sldId id="280" r:id="rId17"/>
    <p:sldId id="264" r:id="rId18"/>
    <p:sldId id="263" r:id="rId19"/>
    <p:sldId id="266" r:id="rId20"/>
    <p:sldId id="274" r:id="rId21"/>
    <p:sldId id="268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984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917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823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09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96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286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731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48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23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0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748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C45-1757-40D5-98B6-C308237483B6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684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7C45-1757-40D5-98B6-C308237483B6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DCC42-84F0-4C53-9BFA-FA7EDC32B0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817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Binary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Computer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38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Add the following binary numbers </a:t>
            </a:r>
            <a:br>
              <a:rPr lang="en-CA" dirty="0" smtClean="0"/>
            </a:br>
            <a:r>
              <a:rPr lang="en-CA" dirty="0" smtClean="0"/>
              <a:t>(verify your answers using decimal)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6677176"/>
              </p:ext>
            </p:extLst>
          </p:nvPr>
        </p:nvGraphicFramePr>
        <p:xfrm>
          <a:off x="744068" y="3131671"/>
          <a:ext cx="7216590" cy="264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932"/>
                <a:gridCol w="1187645"/>
                <a:gridCol w="1506248"/>
                <a:gridCol w="506507"/>
                <a:gridCol w="468630"/>
                <a:gridCol w="1086897"/>
                <a:gridCol w="206173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+ 1010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10)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1111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6)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b="1" dirty="0" smtClean="0">
                          <a:solidFill>
                            <a:srgbClr val="FF0000"/>
                          </a:solidFill>
                        </a:rPr>
                        <a:t>1001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0611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Memory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assembly code du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769" y="365126"/>
            <a:ext cx="8593229" cy="61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0833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2600" dirty="0" smtClean="0"/>
              <a:t>Kilo (K) means   </a:t>
            </a:r>
            <a:r>
              <a:rPr lang="en-US" sz="2600" dirty="0" smtClean="0"/>
              <a:t>__________________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Multiply </a:t>
            </a:r>
            <a:r>
              <a:rPr lang="en-US" sz="2600" dirty="0" smtClean="0"/>
              <a:t>by x______________</a:t>
            </a:r>
          </a:p>
          <a:p>
            <a:endParaRPr lang="en-US" sz="2600" dirty="0" smtClean="0"/>
          </a:p>
          <a:p>
            <a:pPr lvl="0"/>
            <a:r>
              <a:rPr lang="en-US" sz="2600" dirty="0" smtClean="0"/>
              <a:t>Mega (M)  means _________________	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</a:t>
            </a:r>
            <a:br>
              <a:rPr lang="en-US" sz="2600" dirty="0" smtClean="0"/>
            </a:br>
            <a:r>
              <a:rPr lang="en-US" sz="2600" dirty="0" smtClean="0"/>
              <a:t>Multiply </a:t>
            </a:r>
            <a:r>
              <a:rPr lang="en-US" sz="2600" dirty="0" smtClean="0"/>
              <a:t>by x______________</a:t>
            </a:r>
          </a:p>
          <a:p>
            <a:endParaRPr lang="en-US" sz="2600" dirty="0" smtClean="0"/>
          </a:p>
          <a:p>
            <a:pPr lvl="0"/>
            <a:r>
              <a:rPr lang="en-US" sz="2600" dirty="0" smtClean="0"/>
              <a:t>Giga (G) means   __________________	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Multiply </a:t>
            </a:r>
            <a:r>
              <a:rPr lang="en-US" sz="2600" dirty="0" smtClean="0"/>
              <a:t>by x______________</a:t>
            </a:r>
          </a:p>
          <a:p>
            <a:endParaRPr lang="en-US" sz="2600" dirty="0" smtClean="0"/>
          </a:p>
          <a:p>
            <a:pPr lvl="0"/>
            <a:r>
              <a:rPr lang="en-US" sz="2600" dirty="0" err="1" smtClean="0"/>
              <a:t>Tera</a:t>
            </a:r>
            <a:r>
              <a:rPr lang="en-US" sz="2600" dirty="0" smtClean="0"/>
              <a:t> (T) means   </a:t>
            </a:r>
            <a:r>
              <a:rPr lang="en-US" sz="2600" dirty="0" smtClean="0"/>
              <a:t>__________________</a:t>
            </a:r>
            <a:br>
              <a:rPr lang="en-US" sz="2600" dirty="0" smtClean="0"/>
            </a:br>
            <a:r>
              <a:rPr lang="en-US" sz="2600" dirty="0" smtClean="0"/>
              <a:t>		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Multiply </a:t>
            </a:r>
            <a:r>
              <a:rPr lang="en-US" sz="2600" dirty="0" smtClean="0"/>
              <a:t>by x</a:t>
            </a:r>
            <a:r>
              <a:rPr lang="en-US" sz="2600" dirty="0" smtClean="0"/>
              <a:t>______________</a:t>
            </a:r>
            <a:endParaRPr lang="en-US" sz="2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2600" dirty="0" smtClean="0"/>
              <a:t>Kilo (K) means   </a:t>
            </a:r>
            <a:r>
              <a:rPr lang="en-US" sz="2600" dirty="0" smtClean="0"/>
              <a:t>___</a:t>
            </a:r>
            <a:r>
              <a:rPr lang="en-US" sz="2600" dirty="0" smtClean="0">
                <a:solidFill>
                  <a:srgbClr val="FF0000"/>
                </a:solidFill>
              </a:rPr>
              <a:t>Thousand</a:t>
            </a:r>
            <a:r>
              <a:rPr lang="en-US" sz="2600" dirty="0" smtClean="0"/>
              <a:t>_______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Multiply </a:t>
            </a:r>
            <a:r>
              <a:rPr lang="en-US" sz="2600" dirty="0" smtClean="0"/>
              <a:t>by x</a:t>
            </a:r>
            <a:r>
              <a:rPr lang="en-US" sz="2600" dirty="0" smtClean="0"/>
              <a:t>__</a:t>
            </a:r>
            <a:r>
              <a:rPr lang="en-US" sz="2600" dirty="0" smtClean="0">
                <a:solidFill>
                  <a:srgbClr val="FF0000"/>
                </a:solidFill>
              </a:rPr>
              <a:t>1,000</a:t>
            </a:r>
            <a:r>
              <a:rPr lang="en-US" sz="2600" dirty="0" smtClean="0"/>
              <a:t>_______</a:t>
            </a:r>
            <a:endParaRPr lang="en-US" sz="2600" dirty="0" smtClean="0"/>
          </a:p>
          <a:p>
            <a:endParaRPr lang="en-US" sz="2600" dirty="0" smtClean="0"/>
          </a:p>
          <a:p>
            <a:pPr lvl="0"/>
            <a:r>
              <a:rPr lang="en-US" sz="2600" dirty="0" smtClean="0"/>
              <a:t>Mega (M)  means </a:t>
            </a:r>
            <a:r>
              <a:rPr lang="en-US" sz="2600" dirty="0" smtClean="0"/>
              <a:t>__</a:t>
            </a:r>
            <a:r>
              <a:rPr lang="en-US" sz="2600" dirty="0" smtClean="0">
                <a:solidFill>
                  <a:srgbClr val="FF0000"/>
                </a:solidFill>
              </a:rPr>
              <a:t>Million</a:t>
            </a:r>
            <a:r>
              <a:rPr lang="en-US" sz="2600" dirty="0" smtClean="0"/>
              <a:t>________</a:t>
            </a:r>
            <a:r>
              <a:rPr lang="en-US" sz="2600" dirty="0" smtClean="0"/>
              <a:t>	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</a:t>
            </a:r>
            <a:br>
              <a:rPr lang="en-US" sz="2600" dirty="0" smtClean="0"/>
            </a:br>
            <a:r>
              <a:rPr lang="en-US" sz="2600" dirty="0" smtClean="0"/>
              <a:t>Multiply </a:t>
            </a:r>
            <a:r>
              <a:rPr lang="en-US" sz="2600" dirty="0" smtClean="0"/>
              <a:t>by x</a:t>
            </a:r>
            <a:r>
              <a:rPr lang="en-US" sz="2600" dirty="0" smtClean="0"/>
              <a:t>__</a:t>
            </a:r>
            <a:r>
              <a:rPr lang="en-US" sz="2600" dirty="0" smtClean="0">
                <a:solidFill>
                  <a:srgbClr val="FF0000"/>
                </a:solidFill>
              </a:rPr>
              <a:t>1,000,000</a:t>
            </a:r>
            <a:r>
              <a:rPr lang="en-US" sz="2600" dirty="0" smtClean="0"/>
              <a:t>___</a:t>
            </a:r>
            <a:endParaRPr lang="en-US" sz="2600" dirty="0" smtClean="0"/>
          </a:p>
          <a:p>
            <a:endParaRPr lang="en-US" sz="2600" dirty="0" smtClean="0"/>
          </a:p>
          <a:p>
            <a:pPr lvl="0"/>
            <a:r>
              <a:rPr lang="en-US" sz="2600" dirty="0" smtClean="0"/>
              <a:t>Giga (G) means   </a:t>
            </a:r>
            <a:r>
              <a:rPr lang="en-US" sz="2600" dirty="0" smtClean="0"/>
              <a:t>___</a:t>
            </a:r>
            <a:r>
              <a:rPr lang="en-US" sz="2600" dirty="0" smtClean="0">
                <a:solidFill>
                  <a:srgbClr val="FF0000"/>
                </a:solidFill>
              </a:rPr>
              <a:t>Billion</a:t>
            </a:r>
            <a:r>
              <a:rPr lang="en-US" sz="2600" dirty="0" smtClean="0"/>
              <a:t>________</a:t>
            </a:r>
            <a:r>
              <a:rPr lang="en-US" sz="2600" dirty="0" smtClean="0"/>
              <a:t>	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Multiply </a:t>
            </a:r>
            <a:r>
              <a:rPr lang="en-US" sz="2600" dirty="0" smtClean="0"/>
              <a:t>by </a:t>
            </a:r>
            <a:r>
              <a:rPr lang="en-US" sz="2600" dirty="0" smtClean="0"/>
              <a:t>x</a:t>
            </a:r>
            <a:r>
              <a:rPr lang="en-US" sz="2600" dirty="0" smtClean="0"/>
              <a:t> __</a:t>
            </a:r>
            <a:r>
              <a:rPr lang="en-US" sz="2600" dirty="0" smtClean="0">
                <a:solidFill>
                  <a:srgbClr val="FF0000"/>
                </a:solidFill>
              </a:rPr>
              <a:t>1,000,000,000</a:t>
            </a:r>
            <a:r>
              <a:rPr lang="en-US" sz="2600" dirty="0" smtClean="0"/>
              <a:t>___</a:t>
            </a:r>
            <a:endParaRPr lang="en-US" sz="2600" dirty="0" smtClean="0"/>
          </a:p>
          <a:p>
            <a:endParaRPr lang="en-US" sz="2600" dirty="0" smtClean="0"/>
          </a:p>
          <a:p>
            <a:pPr lvl="0"/>
            <a:r>
              <a:rPr lang="en-US" sz="2600" dirty="0" err="1" smtClean="0"/>
              <a:t>Tera</a:t>
            </a:r>
            <a:r>
              <a:rPr lang="en-US" sz="2600" dirty="0" smtClean="0"/>
              <a:t> (T) means   </a:t>
            </a:r>
            <a:r>
              <a:rPr lang="en-US" sz="2600" dirty="0" smtClean="0"/>
              <a:t>___</a:t>
            </a:r>
            <a:r>
              <a:rPr lang="en-US" sz="2600" dirty="0" smtClean="0">
                <a:solidFill>
                  <a:srgbClr val="FF0000"/>
                </a:solidFill>
              </a:rPr>
              <a:t>Trillion</a:t>
            </a:r>
            <a:r>
              <a:rPr lang="en-US" sz="2600" dirty="0" smtClean="0"/>
              <a:t>________</a:t>
            </a:r>
            <a:br>
              <a:rPr lang="en-US" sz="2600" dirty="0" smtClean="0"/>
            </a:br>
            <a:r>
              <a:rPr lang="en-US" sz="2600" dirty="0" smtClean="0"/>
              <a:t>		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Multiply </a:t>
            </a:r>
            <a:r>
              <a:rPr lang="en-US" sz="2600" dirty="0" smtClean="0"/>
              <a:t>by </a:t>
            </a:r>
            <a:r>
              <a:rPr lang="en-US" sz="2600" dirty="0" smtClean="0"/>
              <a:t>x</a:t>
            </a:r>
            <a:r>
              <a:rPr lang="en-US" sz="2600" dirty="0" smtClean="0"/>
              <a:t> __</a:t>
            </a:r>
            <a:r>
              <a:rPr lang="en-US" sz="2600" dirty="0" smtClean="0">
                <a:solidFill>
                  <a:srgbClr val="FF0000"/>
                </a:solidFill>
              </a:rPr>
              <a:t>1,000,000,000,000</a:t>
            </a:r>
            <a:r>
              <a:rPr lang="en-US" sz="2600" dirty="0" smtClean="0"/>
              <a:t>___</a:t>
            </a:r>
            <a:endParaRPr lang="en-US" sz="2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64 </a:t>
            </a:r>
            <a:r>
              <a:rPr lang="en-US" dirty="0" smtClean="0"/>
              <a:t>Mbps (Mega-bits </a:t>
            </a:r>
            <a:r>
              <a:rPr lang="en-US" dirty="0" smtClean="0"/>
              <a:t>per seconds)  =  </a:t>
            </a:r>
            <a:r>
              <a:rPr lang="en-US" dirty="0" smtClean="0"/>
              <a:t>________________ </a:t>
            </a:r>
            <a:r>
              <a:rPr lang="en-US" dirty="0" smtClean="0"/>
              <a:t>bps (bits per second)</a:t>
            </a:r>
            <a:br>
              <a:rPr lang="en-US" dirty="0" smtClean="0"/>
            </a:b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256 Giga-bytes =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________________ </a:t>
            </a:r>
            <a:r>
              <a:rPr lang="en-US" dirty="0" smtClean="0"/>
              <a:t>bytes</a:t>
            </a:r>
            <a:br>
              <a:rPr lang="en-US" dirty="0" smtClean="0"/>
            </a:b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256 Giga-bytes =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________________ </a:t>
            </a:r>
            <a:r>
              <a:rPr lang="en-US" dirty="0" smtClean="0"/>
              <a:t>bits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64 </a:t>
            </a:r>
            <a:r>
              <a:rPr lang="en-US" dirty="0" smtClean="0"/>
              <a:t>Mbps (Mega-bits </a:t>
            </a:r>
            <a:r>
              <a:rPr lang="en-US" dirty="0" smtClean="0"/>
              <a:t>per seconds)  =  </a:t>
            </a:r>
            <a:r>
              <a:rPr lang="en-US" dirty="0" smtClean="0"/>
              <a:t>__</a:t>
            </a:r>
            <a:r>
              <a:rPr lang="en-US" dirty="0" smtClean="0">
                <a:solidFill>
                  <a:srgbClr val="FF0000"/>
                </a:solidFill>
              </a:rPr>
              <a:t>64,000,000</a:t>
            </a:r>
            <a:r>
              <a:rPr lang="en-US" dirty="0" smtClean="0"/>
              <a:t>______ </a:t>
            </a:r>
            <a:r>
              <a:rPr lang="en-US" dirty="0" smtClean="0"/>
              <a:t>bps (bits per second)</a:t>
            </a:r>
            <a:br>
              <a:rPr lang="en-US" dirty="0" smtClean="0"/>
            </a:b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256 Giga-bytes =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__</a:t>
            </a:r>
            <a:r>
              <a:rPr lang="en-US" dirty="0" smtClean="0">
                <a:solidFill>
                  <a:srgbClr val="FF0000"/>
                </a:solidFill>
              </a:rPr>
              <a:t>256,000,000,000</a:t>
            </a:r>
            <a:r>
              <a:rPr lang="en-US" dirty="0" smtClean="0"/>
              <a:t>___ </a:t>
            </a:r>
            <a:r>
              <a:rPr lang="en-US" dirty="0" smtClean="0"/>
              <a:t>bytes</a:t>
            </a:r>
            <a:br>
              <a:rPr lang="en-US" dirty="0" smtClean="0"/>
            </a:b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256 Giga-bytes =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__</a:t>
            </a:r>
            <a:r>
              <a:rPr lang="en-US" dirty="0" smtClean="0">
                <a:solidFill>
                  <a:srgbClr val="FF0000"/>
                </a:solidFill>
              </a:rPr>
              <a:t>2,048,000,000,000</a:t>
            </a:r>
            <a:r>
              <a:rPr lang="en-US" dirty="0" smtClean="0"/>
              <a:t>___ </a:t>
            </a:r>
            <a:r>
              <a:rPr lang="en-US" dirty="0" smtClean="0"/>
              <a:t>bits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Bit</a:t>
            </a:r>
          </a:p>
          <a:p>
            <a:pPr lvl="1"/>
            <a:r>
              <a:rPr lang="en-CA" dirty="0" smtClean="0"/>
              <a:t>1 binary digit</a:t>
            </a:r>
          </a:p>
          <a:p>
            <a:pPr lvl="1"/>
            <a:r>
              <a:rPr lang="en-CA" dirty="0" smtClean="0"/>
              <a:t>Used for Boolean data type</a:t>
            </a:r>
          </a:p>
          <a:p>
            <a:pPr lvl="1"/>
            <a:r>
              <a:rPr lang="en-CA" dirty="0" smtClean="0"/>
              <a:t>Building Block for All computer data and memory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Byte </a:t>
            </a:r>
          </a:p>
          <a:p>
            <a:pPr lvl="1"/>
            <a:r>
              <a:rPr lang="en-CA" dirty="0" smtClean="0"/>
              <a:t>8 binary digits</a:t>
            </a:r>
          </a:p>
          <a:p>
            <a:pPr lvl="1"/>
            <a:r>
              <a:rPr lang="en-CA" dirty="0" smtClean="0"/>
              <a:t>Largest value: 1111 1111  (2</a:t>
            </a:r>
            <a:r>
              <a:rPr lang="en-CA" baseline="30000" dirty="0" smtClean="0"/>
              <a:t>8</a:t>
            </a:r>
            <a:r>
              <a:rPr lang="en-CA" dirty="0" smtClean="0"/>
              <a:t> – 1 =  255 Decimal)</a:t>
            </a:r>
          </a:p>
          <a:p>
            <a:pPr lvl="1"/>
            <a:r>
              <a:rPr lang="en-CA" dirty="0" smtClean="0"/>
              <a:t>Used for Char (character) data type</a:t>
            </a:r>
          </a:p>
          <a:p>
            <a:pPr lvl="2"/>
            <a:r>
              <a:rPr lang="en-CA" dirty="0" smtClean="0"/>
              <a:t>26 lower case letters  + 26 uppercase letters</a:t>
            </a:r>
            <a:br>
              <a:rPr lang="en-CA" dirty="0" smtClean="0"/>
            </a:br>
            <a:r>
              <a:rPr lang="en-CA" dirty="0" smtClean="0"/>
              <a:t>+ 10 number symbols + punctuation marks+ Other Stuff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equal about 130 distinct characters</a:t>
            </a:r>
          </a:p>
        </p:txBody>
      </p:sp>
    </p:spTree>
    <p:extLst>
      <p:ext uri="{BB962C8B-B14F-4D97-AF65-F5344CB8AC3E}">
        <p14:creationId xmlns:p14="http://schemas.microsoft.com/office/powerpoint/2010/main" xmlns="" val="418643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Word</a:t>
            </a:r>
          </a:p>
          <a:p>
            <a:pPr lvl="1"/>
            <a:r>
              <a:rPr lang="en-CA" dirty="0" smtClean="0"/>
              <a:t>16 </a:t>
            </a:r>
            <a:r>
              <a:rPr lang="en-CA" dirty="0"/>
              <a:t>binary </a:t>
            </a:r>
            <a:r>
              <a:rPr lang="en-CA" dirty="0" smtClean="0"/>
              <a:t>digits  (2 bytes)</a:t>
            </a:r>
            <a:endParaRPr lang="en-CA" dirty="0"/>
          </a:p>
          <a:p>
            <a:pPr lvl="1"/>
            <a:r>
              <a:rPr lang="en-CA" dirty="0"/>
              <a:t>Largest value: </a:t>
            </a:r>
            <a:r>
              <a:rPr lang="en-CA" dirty="0" smtClean="0"/>
              <a:t>1111 1111 1111 </a:t>
            </a:r>
            <a:r>
              <a:rPr lang="en-CA" dirty="0"/>
              <a:t>1111 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(2</a:t>
            </a:r>
            <a:r>
              <a:rPr lang="en-CA" baseline="30000" dirty="0" smtClean="0"/>
              <a:t>16</a:t>
            </a:r>
            <a:r>
              <a:rPr lang="en-CA" dirty="0" smtClean="0"/>
              <a:t> </a:t>
            </a:r>
            <a:r>
              <a:rPr lang="en-CA" dirty="0"/>
              <a:t>– 1 =  </a:t>
            </a:r>
            <a:r>
              <a:rPr lang="en-CA" dirty="0" smtClean="0"/>
              <a:t>65,535 Decimal)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Integer data type (Short)</a:t>
            </a:r>
          </a:p>
          <a:p>
            <a:pPr lvl="1"/>
            <a:r>
              <a:rPr lang="en-CA" dirty="0" smtClean="0"/>
              <a:t>Is 1 Word (16 bits)</a:t>
            </a:r>
          </a:p>
          <a:p>
            <a:pPr lvl="1"/>
            <a:r>
              <a:rPr lang="en-CA" dirty="0" smtClean="0"/>
              <a:t>But must represent both Positive (+) and Negative (-)</a:t>
            </a:r>
          </a:p>
          <a:p>
            <a:pPr lvl="1"/>
            <a:r>
              <a:rPr lang="en-CA" dirty="0" smtClean="0"/>
              <a:t>Range: +32767 to -32768</a:t>
            </a:r>
          </a:p>
          <a:p>
            <a:pPr lvl="1"/>
            <a:r>
              <a:rPr lang="en-CA" dirty="0" smtClean="0"/>
              <a:t>Larger or smaller numbers require a different data type</a:t>
            </a:r>
          </a:p>
        </p:txBody>
      </p:sp>
    </p:spTree>
    <p:extLst>
      <p:ext uri="{BB962C8B-B14F-4D97-AF65-F5344CB8AC3E}">
        <p14:creationId xmlns:p14="http://schemas.microsoft.com/office/powerpoint/2010/main" xmlns="" val="1349387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Memory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Double Word</a:t>
            </a:r>
          </a:p>
          <a:p>
            <a:pPr lvl="1"/>
            <a:r>
              <a:rPr lang="en-CA" dirty="0" smtClean="0"/>
              <a:t>32 </a:t>
            </a:r>
            <a:r>
              <a:rPr lang="en-CA" dirty="0"/>
              <a:t>binary </a:t>
            </a:r>
            <a:r>
              <a:rPr lang="en-CA" dirty="0" smtClean="0"/>
              <a:t>digits  (4 bytes or 2 words)</a:t>
            </a:r>
            <a:endParaRPr lang="en-CA" dirty="0"/>
          </a:p>
          <a:p>
            <a:pPr lvl="1"/>
            <a:r>
              <a:rPr lang="en-CA" dirty="0"/>
              <a:t>Largest value: </a:t>
            </a:r>
            <a:r>
              <a:rPr lang="en-CA" dirty="0" smtClean="0"/>
              <a:t>2</a:t>
            </a:r>
            <a:r>
              <a:rPr lang="en-CA" baseline="30000" dirty="0" smtClean="0"/>
              <a:t>32</a:t>
            </a:r>
            <a:r>
              <a:rPr lang="en-CA" dirty="0" smtClean="0"/>
              <a:t> </a:t>
            </a:r>
            <a:r>
              <a:rPr lang="en-CA" dirty="0"/>
              <a:t>– 1 =  </a:t>
            </a:r>
            <a:r>
              <a:rPr lang="en-CA" dirty="0" smtClean="0"/>
              <a:t>4 billion </a:t>
            </a:r>
            <a:r>
              <a:rPr lang="en-CA" dirty="0" err="1" smtClean="0"/>
              <a:t>approx</a:t>
            </a:r>
            <a:r>
              <a:rPr lang="en-CA" dirty="0" smtClean="0"/>
              <a:t>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Integer data type (Long)</a:t>
            </a:r>
          </a:p>
          <a:p>
            <a:pPr lvl="1"/>
            <a:r>
              <a:rPr lang="en-CA" dirty="0" smtClean="0"/>
              <a:t>Provides much larger range than Integer for </a:t>
            </a:r>
            <a:br>
              <a:rPr lang="en-CA" dirty="0" smtClean="0"/>
            </a:br>
            <a:r>
              <a:rPr lang="en-CA" dirty="0" smtClean="0"/>
              <a:t>Positive (+) and Negative (-) numbers</a:t>
            </a:r>
          </a:p>
          <a:p>
            <a:pPr lvl="1"/>
            <a:endParaRPr lang="en-CA" dirty="0"/>
          </a:p>
          <a:p>
            <a:r>
              <a:rPr lang="en-CA" dirty="0" smtClean="0"/>
              <a:t>Double Word Memory Addressing</a:t>
            </a:r>
          </a:p>
          <a:p>
            <a:pPr lvl="1"/>
            <a:r>
              <a:rPr lang="en-CA" dirty="0" smtClean="0"/>
              <a:t>Provides access to about 4 GB of memory max.</a:t>
            </a:r>
          </a:p>
        </p:txBody>
      </p:sp>
    </p:spTree>
    <p:extLst>
      <p:ext uri="{BB962C8B-B14F-4D97-AF65-F5344CB8AC3E}">
        <p14:creationId xmlns:p14="http://schemas.microsoft.com/office/powerpoint/2010/main" xmlns="" val="265456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470" y="699247"/>
            <a:ext cx="9077106" cy="53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04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nteger data ty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3241" y="822941"/>
            <a:ext cx="6243083" cy="219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integer data memo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4824" y="3278220"/>
            <a:ext cx="5747657" cy="265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48217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6 Questions</a:t>
            </a:r>
          </a:p>
          <a:p>
            <a:r>
              <a:rPr lang="en-CA" dirty="0" smtClean="0"/>
              <a:t>Download from </a:t>
            </a:r>
            <a:r>
              <a:rPr lang="en-CA" dirty="0" err="1" smtClean="0"/>
              <a:t>GitHub</a:t>
            </a:r>
            <a:endParaRPr lang="en-CA" dirty="0" smtClean="0"/>
          </a:p>
          <a:p>
            <a:r>
              <a:rPr lang="en-CA" dirty="0" smtClean="0"/>
              <a:t>Answer </a:t>
            </a:r>
            <a:r>
              <a:rPr lang="en-CA" smtClean="0"/>
              <a:t>&amp; Upload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8118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ASCII Character Codes</a:t>
            </a:r>
            <a:endParaRPr lang="en-US" dirty="0"/>
          </a:p>
        </p:txBody>
      </p:sp>
      <p:pic>
        <p:nvPicPr>
          <p:cNvPr id="4098" name="Picture 2" descr="Image result for ascii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8007" y="1690689"/>
            <a:ext cx="5857979" cy="488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3722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Number Systems Used in Computers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 smtClean="0"/>
              <a:t>Decimal </a:t>
            </a:r>
            <a:r>
              <a:rPr lang="en-CA" dirty="0" smtClean="0"/>
              <a:t>System (Base 10)</a:t>
            </a:r>
            <a:endParaRPr lang="en-CA" dirty="0" smtClean="0"/>
          </a:p>
          <a:p>
            <a:pPr lvl="1"/>
            <a:r>
              <a:rPr lang="en-CA" dirty="0" smtClean="0"/>
              <a:t>Digits: 0,1,2,3,4,5,6,7,8,9</a:t>
            </a:r>
          </a:p>
          <a:p>
            <a:pPr lvl="1"/>
            <a:r>
              <a:rPr lang="en-CA" dirty="0" smtClean="0"/>
              <a:t>Used for communicating with human users</a:t>
            </a:r>
            <a:br>
              <a:rPr lang="en-CA" dirty="0" smtClean="0"/>
            </a:br>
            <a:endParaRPr lang="en-CA" dirty="0"/>
          </a:p>
          <a:p>
            <a:r>
              <a:rPr lang="en-CA" dirty="0" smtClean="0"/>
              <a:t>Binary System (Base 2)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</a:t>
            </a:r>
            <a:r>
              <a:rPr lang="en-CA" dirty="0"/>
              <a:t> </a:t>
            </a:r>
            <a:r>
              <a:rPr lang="en-CA" dirty="0" smtClean="0"/>
              <a:t>  (On or Off)</a:t>
            </a:r>
          </a:p>
          <a:p>
            <a:pPr lvl="1"/>
            <a:r>
              <a:rPr lang="en-CA" dirty="0" smtClean="0"/>
              <a:t>Binary 10  </a:t>
            </a:r>
            <a:r>
              <a:rPr lang="en-CA" dirty="0"/>
              <a:t>== Decimal </a:t>
            </a:r>
            <a:r>
              <a:rPr lang="en-CA" dirty="0" smtClean="0"/>
              <a:t>2</a:t>
            </a:r>
          </a:p>
          <a:p>
            <a:pPr lvl="1"/>
            <a:r>
              <a:rPr lang="en-CA" dirty="0" smtClean="0"/>
              <a:t>Used by internal CPU and Memory circuits</a:t>
            </a:r>
            <a:br>
              <a:rPr lang="en-CA" dirty="0" smtClean="0"/>
            </a:br>
            <a:endParaRPr lang="en-CA" dirty="0"/>
          </a:p>
          <a:p>
            <a:r>
              <a:rPr lang="en-CA" dirty="0" smtClean="0"/>
              <a:t>Octal System (Base 8)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0,1,2,3,4,5,6,7  	(No digits 8  &amp; 9)</a:t>
            </a:r>
          </a:p>
          <a:p>
            <a:pPr lvl="1"/>
            <a:r>
              <a:rPr lang="en-CA" dirty="0" smtClean="0"/>
              <a:t>Octal 10  == Decimal 8</a:t>
            </a:r>
          </a:p>
          <a:p>
            <a:pPr lvl="1"/>
            <a:r>
              <a:rPr lang="en-CA" dirty="0" smtClean="0"/>
              <a:t>Used by Computer Scientists for groupings of 3 binary digits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 smtClean="0"/>
              <a:t>Hexadecimal System (Base 16)</a:t>
            </a:r>
          </a:p>
          <a:p>
            <a:pPr lvl="1"/>
            <a:r>
              <a:rPr lang="en-CA" dirty="0"/>
              <a:t>Digits: </a:t>
            </a:r>
            <a:r>
              <a:rPr lang="en-CA" dirty="0" smtClean="0"/>
              <a:t>0,1,2,3,4,5,6,7,8,9, A, B, C, D, E, F 	(Uses extra letters) </a:t>
            </a:r>
          </a:p>
          <a:p>
            <a:pPr lvl="1"/>
            <a:r>
              <a:rPr lang="en-CA" dirty="0" smtClean="0"/>
              <a:t>Hex F  </a:t>
            </a:r>
            <a:r>
              <a:rPr lang="en-CA" dirty="0"/>
              <a:t>== Decimal </a:t>
            </a:r>
            <a:r>
              <a:rPr lang="en-CA" dirty="0" smtClean="0"/>
              <a:t>15</a:t>
            </a:r>
          </a:p>
          <a:p>
            <a:pPr lvl="1"/>
            <a:r>
              <a:rPr lang="en-CA" dirty="0" smtClean="0"/>
              <a:t>Hex 10  </a:t>
            </a:r>
            <a:r>
              <a:rPr lang="en-CA" dirty="0"/>
              <a:t>== Decimal </a:t>
            </a:r>
            <a:r>
              <a:rPr lang="en-CA" dirty="0" smtClean="0"/>
              <a:t>16</a:t>
            </a:r>
            <a:endParaRPr lang="en-CA" dirty="0"/>
          </a:p>
          <a:p>
            <a:pPr lvl="1"/>
            <a:r>
              <a:rPr lang="en-CA" dirty="0"/>
              <a:t>Used by Computer Scientists for groupings of </a:t>
            </a:r>
            <a:r>
              <a:rPr lang="en-CA" dirty="0" smtClean="0"/>
              <a:t>4 </a:t>
            </a:r>
            <a:r>
              <a:rPr lang="en-CA" dirty="0"/>
              <a:t>binary </a:t>
            </a:r>
            <a:r>
              <a:rPr lang="en-CA" dirty="0" smtClean="0"/>
              <a:t>digits</a:t>
            </a:r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029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Decimal vs</a:t>
            </a:r>
            <a:r>
              <a:rPr lang="en-CA" dirty="0" smtClean="0"/>
              <a:t>. </a:t>
            </a:r>
            <a:r>
              <a:rPr lang="en-CA" dirty="0" smtClean="0"/>
              <a:t>Binary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6266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000" b="1" u="sng" dirty="0" smtClean="0"/>
              <a:t>Decimal System</a:t>
            </a:r>
          </a:p>
          <a:p>
            <a:r>
              <a:rPr lang="en-CA" sz="1800" dirty="0" smtClean="0"/>
              <a:t>Uses Digits:  </a:t>
            </a:r>
          </a:p>
          <a:p>
            <a:pPr lvl="1"/>
            <a:r>
              <a:rPr lang="en-CA" sz="1400" dirty="0" smtClean="0"/>
              <a:t>0, 1, 2, 3, 4, 5, 6, 7 , 8, 9</a:t>
            </a:r>
          </a:p>
          <a:p>
            <a:r>
              <a:rPr lang="en-CA" sz="1800" dirty="0" smtClean="0"/>
              <a:t>Addition</a:t>
            </a:r>
          </a:p>
          <a:p>
            <a:pPr lvl="1"/>
            <a:r>
              <a:rPr lang="en-CA" sz="1400" dirty="0" smtClean="0"/>
              <a:t>0 + 1 = 1</a:t>
            </a:r>
          </a:p>
          <a:p>
            <a:pPr lvl="1"/>
            <a:r>
              <a:rPr lang="en-CA" sz="1400" dirty="0" smtClean="0"/>
              <a:t>1 + 1 = 2</a:t>
            </a:r>
          </a:p>
          <a:p>
            <a:pPr lvl="1"/>
            <a:r>
              <a:rPr lang="en-CA" sz="1400" dirty="0" smtClean="0"/>
              <a:t>99 + 1 = 100</a:t>
            </a:r>
          </a:p>
          <a:p>
            <a:r>
              <a:rPr lang="en-CA" sz="1800" dirty="0" smtClean="0"/>
              <a:t>Powers of 10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0</a:t>
            </a:r>
            <a:r>
              <a:rPr lang="en-CA" sz="1400" dirty="0" smtClean="0"/>
              <a:t> = 1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= 10</a:t>
            </a:r>
          </a:p>
          <a:p>
            <a:pPr lvl="1"/>
            <a:r>
              <a:rPr lang="en-CA" sz="1400" dirty="0" smtClean="0"/>
              <a:t>10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= 100</a:t>
            </a:r>
          </a:p>
          <a:p>
            <a:pPr lvl="1"/>
            <a:r>
              <a:rPr lang="en-CA" sz="1400" dirty="0" smtClean="0"/>
              <a:t>Etc.</a:t>
            </a:r>
          </a:p>
          <a:p>
            <a:r>
              <a:rPr lang="en-CA" sz="1800" dirty="0" smtClean="0"/>
              <a:t>Evaluate 111</a:t>
            </a:r>
          </a:p>
          <a:p>
            <a:pPr lvl="1"/>
            <a:r>
              <a:rPr lang="en-CA" sz="1400" dirty="0" smtClean="0"/>
              <a:t>111 = 10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+ 10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+ 10</a:t>
            </a:r>
            <a:r>
              <a:rPr lang="en-CA" sz="1400" baseline="30000" dirty="0" smtClean="0"/>
              <a:t>0</a:t>
            </a:r>
          </a:p>
          <a:p>
            <a:pPr lvl="1"/>
            <a:r>
              <a:rPr lang="en-CA" sz="1400" dirty="0" smtClean="0"/>
              <a:t>(100 + 10 + 1)</a:t>
            </a:r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9330" y="1830108"/>
            <a:ext cx="38626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u="sng" dirty="0" smtClean="0"/>
              <a:t>Binary System</a:t>
            </a:r>
            <a:endParaRPr lang="en-CA" sz="2000" b="1" u="sng" dirty="0"/>
          </a:p>
          <a:p>
            <a:r>
              <a:rPr lang="en-CA" sz="1800" dirty="0"/>
              <a:t>Uses Digits:  </a:t>
            </a:r>
          </a:p>
          <a:p>
            <a:pPr lvl="1"/>
            <a:r>
              <a:rPr lang="en-CA" sz="1400" dirty="0"/>
              <a:t>0, </a:t>
            </a:r>
            <a:r>
              <a:rPr lang="en-CA" sz="1400" dirty="0" smtClean="0"/>
              <a:t>1</a:t>
            </a:r>
            <a:r>
              <a:rPr lang="en-CA" sz="1400" dirty="0"/>
              <a:t> </a:t>
            </a:r>
            <a:r>
              <a:rPr lang="en-CA" sz="1400" dirty="0" smtClean="0"/>
              <a:t>   (True, False)  (+, -)</a:t>
            </a:r>
          </a:p>
          <a:p>
            <a:r>
              <a:rPr lang="en-CA" sz="1800" dirty="0" smtClean="0"/>
              <a:t>Addition</a:t>
            </a:r>
          </a:p>
          <a:p>
            <a:pPr lvl="1"/>
            <a:r>
              <a:rPr lang="en-CA" sz="1400" dirty="0" smtClean="0"/>
              <a:t>0 </a:t>
            </a:r>
            <a:r>
              <a:rPr lang="en-CA" sz="1400" dirty="0"/>
              <a:t>+ 1 = 1</a:t>
            </a:r>
          </a:p>
          <a:p>
            <a:pPr lvl="1"/>
            <a:r>
              <a:rPr lang="en-CA" sz="1400" dirty="0"/>
              <a:t>1 + 1 = </a:t>
            </a:r>
            <a:r>
              <a:rPr lang="en-CA" sz="1400" dirty="0" smtClean="0"/>
              <a:t>10</a:t>
            </a:r>
            <a:endParaRPr lang="en-CA" sz="1400" dirty="0"/>
          </a:p>
          <a:p>
            <a:pPr lvl="1"/>
            <a:r>
              <a:rPr lang="en-CA" sz="1400" dirty="0" smtClean="0"/>
              <a:t>11 </a:t>
            </a:r>
            <a:r>
              <a:rPr lang="en-CA" sz="1400" dirty="0"/>
              <a:t>+ 1 = </a:t>
            </a:r>
            <a:r>
              <a:rPr lang="en-CA" sz="1400" dirty="0" smtClean="0"/>
              <a:t>100</a:t>
            </a:r>
            <a:endParaRPr lang="en-CA" sz="1400" dirty="0"/>
          </a:p>
          <a:p>
            <a:r>
              <a:rPr lang="en-CA" sz="1800" dirty="0"/>
              <a:t>Powers of </a:t>
            </a:r>
            <a:r>
              <a:rPr lang="en-CA" sz="1800" dirty="0" smtClean="0"/>
              <a:t>2</a:t>
            </a:r>
            <a:endParaRPr lang="en-CA" sz="1800" dirty="0"/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0</a:t>
            </a:r>
            <a:r>
              <a:rPr lang="en-CA" sz="1400" dirty="0" smtClean="0"/>
              <a:t> </a:t>
            </a:r>
            <a:r>
              <a:rPr lang="en-CA" sz="1400" dirty="0"/>
              <a:t>= 1</a:t>
            </a:r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</a:t>
            </a:r>
            <a:r>
              <a:rPr lang="en-CA" sz="1400" dirty="0"/>
              <a:t>= </a:t>
            </a:r>
            <a:r>
              <a:rPr lang="en-CA" sz="1400" dirty="0" smtClean="0"/>
              <a:t>10     (or 2 decimal)</a:t>
            </a:r>
            <a:endParaRPr lang="en-CA" sz="1400" dirty="0"/>
          </a:p>
          <a:p>
            <a:pPr lvl="1"/>
            <a:r>
              <a:rPr lang="en-CA" sz="1400" dirty="0" smtClean="0"/>
              <a:t>2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</a:t>
            </a:r>
            <a:r>
              <a:rPr lang="en-CA" sz="1400" dirty="0"/>
              <a:t>= </a:t>
            </a:r>
            <a:r>
              <a:rPr lang="en-CA" sz="1400" dirty="0" smtClean="0"/>
              <a:t>100   (or 4 decimal)</a:t>
            </a:r>
            <a:endParaRPr lang="en-CA" sz="1400" dirty="0"/>
          </a:p>
          <a:p>
            <a:pPr lvl="1"/>
            <a:r>
              <a:rPr lang="en-CA" sz="1400" dirty="0"/>
              <a:t>Etc.</a:t>
            </a:r>
          </a:p>
          <a:p>
            <a:r>
              <a:rPr lang="en-CA" sz="1800" dirty="0"/>
              <a:t>Evaluate 111</a:t>
            </a:r>
          </a:p>
          <a:p>
            <a:pPr lvl="1"/>
            <a:r>
              <a:rPr lang="en-CA" sz="1400" dirty="0"/>
              <a:t>111 =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2</a:t>
            </a:r>
            <a:r>
              <a:rPr lang="en-CA" sz="1400" dirty="0" smtClean="0"/>
              <a:t> </a:t>
            </a:r>
            <a:r>
              <a:rPr lang="en-CA" sz="1400" dirty="0"/>
              <a:t>+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1</a:t>
            </a:r>
            <a:r>
              <a:rPr lang="en-CA" sz="1400" dirty="0" smtClean="0"/>
              <a:t> </a:t>
            </a:r>
            <a:r>
              <a:rPr lang="en-CA" sz="1400" dirty="0"/>
              <a:t>+ </a:t>
            </a:r>
            <a:r>
              <a:rPr lang="en-CA" sz="1400" dirty="0" smtClean="0"/>
              <a:t>2</a:t>
            </a:r>
            <a:r>
              <a:rPr lang="en-CA" sz="1400" baseline="30000" dirty="0" smtClean="0"/>
              <a:t>0 </a:t>
            </a:r>
            <a:r>
              <a:rPr lang="en-CA" sz="1400" dirty="0" smtClean="0"/>
              <a:t>     </a:t>
            </a:r>
          </a:p>
          <a:p>
            <a:pPr lvl="1"/>
            <a:r>
              <a:rPr lang="en-CA" sz="1400" dirty="0" smtClean="0"/>
              <a:t> (Decimal :  4 + 2 + 1 = 7)</a:t>
            </a:r>
            <a:endParaRPr lang="en-CA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638795" y="6056416"/>
            <a:ext cx="4751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Definition: 1 </a:t>
            </a:r>
            <a:r>
              <a:rPr lang="en-US" sz="2800" dirty="0" smtClean="0">
                <a:solidFill>
                  <a:srgbClr val="FF0000"/>
                </a:solidFill>
              </a:rPr>
              <a:t>Bit</a:t>
            </a:r>
            <a:r>
              <a:rPr lang="en-US" sz="2800" dirty="0" smtClean="0"/>
              <a:t> = 1 </a:t>
            </a:r>
            <a:r>
              <a:rPr lang="en-US" sz="2800" dirty="0" smtClean="0">
                <a:solidFill>
                  <a:srgbClr val="FF0000"/>
                </a:solidFill>
              </a:rPr>
              <a:t>Bi</a:t>
            </a:r>
            <a:r>
              <a:rPr lang="en-US" sz="2800" dirty="0" smtClean="0"/>
              <a:t>nary Digi</a:t>
            </a:r>
            <a:r>
              <a:rPr lang="en-US" sz="2800" dirty="0" smtClean="0">
                <a:solidFill>
                  <a:srgbClr val="FF0000"/>
                </a:solidFill>
              </a:rPr>
              <a:t>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71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42" y="1825625"/>
            <a:ext cx="374740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Evaluate 111</a:t>
            </a:r>
          </a:p>
          <a:p>
            <a:endParaRPr lang="en-CA" sz="2000" dirty="0"/>
          </a:p>
          <a:p>
            <a:r>
              <a:rPr lang="en-CA" sz="2000" dirty="0" smtClean="0"/>
              <a:t>In Decimal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		      </a:t>
            </a:r>
          </a:p>
          <a:p>
            <a:endParaRPr lang="en-US" dirty="0"/>
          </a:p>
        </p:txBody>
      </p:sp>
      <p:pic>
        <p:nvPicPr>
          <p:cNvPr id="1026" name="Picture 2" descr="Image result for powers of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791" y="1690689"/>
            <a:ext cx="3357820" cy="435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3927213"/>
              </p:ext>
            </p:extLst>
          </p:nvPr>
        </p:nvGraphicFramePr>
        <p:xfrm>
          <a:off x="5533050" y="3276590"/>
          <a:ext cx="277119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239"/>
                <a:gridCol w="775985"/>
                <a:gridCol w="775985"/>
                <a:gridCol w="775985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000" baseline="30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  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111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= 111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29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42" y="1825625"/>
            <a:ext cx="374740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Evaluate 111</a:t>
            </a:r>
          </a:p>
          <a:p>
            <a:endParaRPr lang="en-CA" sz="2000" dirty="0"/>
          </a:p>
          <a:p>
            <a:r>
              <a:rPr lang="en-CA" sz="2000" dirty="0" smtClean="0"/>
              <a:t>In Binary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		     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7839743"/>
              </p:ext>
            </p:extLst>
          </p:nvPr>
        </p:nvGraphicFramePr>
        <p:xfrm>
          <a:off x="5533052" y="3276590"/>
          <a:ext cx="26219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361"/>
                <a:gridCol w="734181"/>
                <a:gridCol w="734181"/>
                <a:gridCol w="734181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000" baseline="30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+ 2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CA" sz="2000" baseline="300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sz="2000" baseline="300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+ 1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/>
                        <a:t>111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000" dirty="0" smtClean="0">
                          <a:solidFill>
                            <a:srgbClr val="FF0000"/>
                          </a:solidFill>
                        </a:rPr>
                        <a:t>= 7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2050" name="Picture 2" descr="Image result for powers of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869" y="1841111"/>
            <a:ext cx="3974842" cy="362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484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Convert the following binary numbers to decimal: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11 binary 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 binary 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1010 binary = </a:t>
            </a:r>
          </a:p>
          <a:p>
            <a:pPr marL="514350" indent="-514350">
              <a:buFont typeface="+mj-lt"/>
              <a:buAutoNum type="alphaLcParenR"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Convert the following </a:t>
            </a:r>
            <a:r>
              <a:rPr lang="en-CA" dirty="0" smtClean="0"/>
              <a:t>decimal numbers </a:t>
            </a:r>
            <a:r>
              <a:rPr lang="en-CA" dirty="0"/>
              <a:t>to </a:t>
            </a:r>
            <a:r>
              <a:rPr lang="en-CA" dirty="0" smtClean="0"/>
              <a:t>binary: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6 decimal </a:t>
            </a:r>
            <a:r>
              <a:rPr lang="en-CA" dirty="0"/>
              <a:t>= 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13 decimal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156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Convert the following binary numbers to decimal: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11 binary = </a:t>
            </a:r>
            <a:r>
              <a:rPr lang="en-CA" dirty="0" smtClean="0">
                <a:solidFill>
                  <a:srgbClr val="FF0000"/>
                </a:solidFill>
              </a:rPr>
              <a:t>3 decimal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 binary = </a:t>
            </a:r>
            <a:r>
              <a:rPr lang="en-CA" dirty="0" smtClean="0">
                <a:solidFill>
                  <a:srgbClr val="FF0000"/>
                </a:solidFill>
              </a:rPr>
              <a:t>5 </a:t>
            </a:r>
            <a:r>
              <a:rPr lang="en-CA" dirty="0">
                <a:solidFill>
                  <a:srgbClr val="FF0000"/>
                </a:solidFill>
              </a:rPr>
              <a:t>decimal</a:t>
            </a:r>
            <a:endParaRPr lang="en-CA" dirty="0" smtClean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1010 binary = </a:t>
            </a:r>
            <a:r>
              <a:rPr lang="en-CA" dirty="0" smtClean="0">
                <a:solidFill>
                  <a:srgbClr val="FF0000"/>
                </a:solidFill>
              </a:rPr>
              <a:t>10 </a:t>
            </a:r>
            <a:r>
              <a:rPr lang="en-CA" dirty="0">
                <a:solidFill>
                  <a:srgbClr val="FF0000"/>
                </a:solidFill>
              </a:rPr>
              <a:t>decimal</a:t>
            </a:r>
            <a:endParaRPr lang="en-CA" dirty="0" smtClean="0"/>
          </a:p>
          <a:p>
            <a:pPr marL="514350" indent="-514350">
              <a:buFont typeface="+mj-lt"/>
              <a:buAutoNum type="alphaLcParenR"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Convert the following </a:t>
            </a:r>
            <a:r>
              <a:rPr lang="en-CA" dirty="0" smtClean="0"/>
              <a:t>decimal numbers </a:t>
            </a:r>
            <a:r>
              <a:rPr lang="en-CA" dirty="0"/>
              <a:t>to </a:t>
            </a:r>
            <a:r>
              <a:rPr lang="en-CA" dirty="0" smtClean="0"/>
              <a:t>binary: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6 decimal </a:t>
            </a:r>
            <a:r>
              <a:rPr lang="en-CA" dirty="0"/>
              <a:t>= </a:t>
            </a:r>
            <a:r>
              <a:rPr lang="en-CA" dirty="0" smtClean="0">
                <a:solidFill>
                  <a:srgbClr val="FF0000"/>
                </a:solidFill>
              </a:rPr>
              <a:t>110 binary</a:t>
            </a:r>
            <a:endParaRPr lang="en-CA" dirty="0"/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13 decimal =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1101 </a:t>
            </a:r>
            <a:r>
              <a:rPr lang="en-CA" dirty="0">
                <a:solidFill>
                  <a:srgbClr val="FF0000"/>
                </a:solidFill>
              </a:rPr>
              <a:t>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603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Add the following binary numbers </a:t>
            </a:r>
            <a:br>
              <a:rPr lang="en-CA" dirty="0" smtClean="0"/>
            </a:br>
            <a:r>
              <a:rPr lang="en-CA" dirty="0" smtClean="0"/>
              <a:t>(verify your answers using decimal)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14846773"/>
              </p:ext>
            </p:extLst>
          </p:nvPr>
        </p:nvGraphicFramePr>
        <p:xfrm>
          <a:off x="744068" y="3131671"/>
          <a:ext cx="7216590" cy="264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932"/>
                <a:gridCol w="1187645"/>
                <a:gridCol w="1506248"/>
                <a:gridCol w="506507"/>
                <a:gridCol w="468630"/>
                <a:gridCol w="1086897"/>
                <a:gridCol w="206173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+ 1010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10)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   0110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6)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+ 0011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(decimal 3)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2903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568</Words>
  <Application>Microsoft Office PowerPoint</Application>
  <PresentationFormat>On-screen Show (4:3)</PresentationFormat>
  <Paragraphs>216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Binary Numbers</vt:lpstr>
      <vt:lpstr>Slide 2</vt:lpstr>
      <vt:lpstr>Number Systems Used in Computers</vt:lpstr>
      <vt:lpstr>Decimal vs. Binary System</vt:lpstr>
      <vt:lpstr>Base 10</vt:lpstr>
      <vt:lpstr>Base 2</vt:lpstr>
      <vt:lpstr>Binary Conversions</vt:lpstr>
      <vt:lpstr>Binary Conversions</vt:lpstr>
      <vt:lpstr>Binary Addition</vt:lpstr>
      <vt:lpstr>Binary Addition</vt:lpstr>
      <vt:lpstr>Computer Memory </vt:lpstr>
      <vt:lpstr>Slide 12</vt:lpstr>
      <vt:lpstr>Prefixes</vt:lpstr>
      <vt:lpstr>Prefixes</vt:lpstr>
      <vt:lpstr>Examples</vt:lpstr>
      <vt:lpstr>Examples</vt:lpstr>
      <vt:lpstr>Computer Memory Structures</vt:lpstr>
      <vt:lpstr>Computer Memory Structures</vt:lpstr>
      <vt:lpstr>Computer Memory Structures</vt:lpstr>
      <vt:lpstr>Slide 20</vt:lpstr>
      <vt:lpstr>Research Questions</vt:lpstr>
      <vt:lpstr>ASCII Character Codes</vt:lpstr>
    </vt:vector>
  </TitlesOfParts>
  <Company>Peel District School Board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Numbers</dc:title>
  <dc:creator>Nestor, Gregory</dc:creator>
  <cp:lastModifiedBy>Greg</cp:lastModifiedBy>
  <cp:revision>40</cp:revision>
  <dcterms:created xsi:type="dcterms:W3CDTF">2018-11-19T17:25:22Z</dcterms:created>
  <dcterms:modified xsi:type="dcterms:W3CDTF">2019-11-17T21:24:53Z</dcterms:modified>
</cp:coreProperties>
</file>