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70" r:id="rId10"/>
    <p:sldId id="271" r:id="rId11"/>
    <p:sldId id="272" r:id="rId12"/>
    <p:sldId id="268" r:id="rId13"/>
    <p:sldId id="26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A.4 Types of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pPr marL="0" indent="0" algn="ctr">
              <a:buNone/>
            </a:pPr>
            <a:r>
              <a:rPr lang="en-CA" sz="4800" dirty="0" smtClean="0"/>
              <a:t>Part 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0453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GitHub</a:t>
            </a:r>
            <a:r>
              <a:rPr lang="en-CA" dirty="0" smtClean="0"/>
              <a:t>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Create a folder in your </a:t>
            </a:r>
            <a:r>
              <a:rPr lang="en-CA" sz="2800" dirty="0" err="1" smtClean="0"/>
              <a:t>GitHub</a:t>
            </a:r>
            <a:endParaRPr lang="en-CA" sz="2800" dirty="0" smtClean="0"/>
          </a:p>
          <a:p>
            <a:pPr lvl="1"/>
            <a:r>
              <a:rPr lang="en-CA" sz="2400" dirty="0" smtClean="0"/>
              <a:t>Name the Folder "</a:t>
            </a:r>
            <a:r>
              <a:rPr lang="en-CA" sz="2400" b="1" i="1" dirty="0" smtClean="0"/>
              <a:t>Malware Types</a:t>
            </a:r>
            <a:r>
              <a:rPr lang="en-CA" sz="2400" dirty="0" smtClean="0"/>
              <a:t>"</a:t>
            </a:r>
          </a:p>
          <a:p>
            <a:pPr lvl="1"/>
            <a:r>
              <a:rPr lang="en-CA" sz="2400" dirty="0"/>
              <a:t>Note: This only needs to be done by one member of your group. (All group members can share the one folder)</a:t>
            </a:r>
          </a:p>
          <a:p>
            <a:pPr lvl="1"/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Upload portfolios to this </a:t>
            </a:r>
            <a:r>
              <a:rPr lang="en-CA" sz="2800" dirty="0" err="1" smtClean="0"/>
              <a:t>GitHub</a:t>
            </a:r>
            <a:r>
              <a:rPr lang="en-CA" sz="2800" dirty="0" smtClean="0"/>
              <a:t> folder</a:t>
            </a:r>
          </a:p>
          <a:p>
            <a:pPr lvl="1"/>
            <a:r>
              <a:rPr lang="en-CA" sz="2400" dirty="0" smtClean="0"/>
              <a:t>All group members must upload their portfolio</a:t>
            </a:r>
          </a:p>
          <a:p>
            <a:pPr lvl="1"/>
            <a:r>
              <a:rPr lang="en-CA" sz="2400" dirty="0" smtClean="0"/>
              <a:t>Save you portfolio with the following name format:</a:t>
            </a:r>
            <a:br>
              <a:rPr lang="en-CA" sz="2400" dirty="0" smtClean="0"/>
            </a:br>
            <a:r>
              <a:rPr lang="en-CA" sz="2400" b="1" i="1" dirty="0" smtClean="0"/>
              <a:t>"First Name – Malware Type"</a:t>
            </a:r>
          </a:p>
          <a:p>
            <a:pPr marL="0" indent="0">
              <a:buNone/>
            </a:pPr>
            <a:endParaRPr lang="en-CA" sz="2800" dirty="0"/>
          </a:p>
          <a:p>
            <a:pPr marL="514350" indent="-514350">
              <a:buFont typeface="+mj-lt"/>
              <a:buAutoNum type="arabicPeriod" startAt="3"/>
            </a:pPr>
            <a:r>
              <a:rPr lang="en-CA" sz="2800" dirty="0"/>
              <a:t>L</a:t>
            </a:r>
            <a:r>
              <a:rPr lang="en-CA" sz="2800" dirty="0" smtClean="0"/>
              <a:t>ist the </a:t>
            </a:r>
            <a:r>
              <a:rPr lang="en-CA" sz="2800" dirty="0" err="1" smtClean="0"/>
              <a:t>GitHub</a:t>
            </a:r>
            <a:r>
              <a:rPr lang="en-CA" sz="2800" dirty="0" smtClean="0"/>
              <a:t> folder link on the template handout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74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Template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Complete </a:t>
            </a:r>
            <a:r>
              <a:rPr lang="en-US" dirty="0"/>
              <a:t>the table of questions </a:t>
            </a:r>
            <a:r>
              <a:rPr lang="en-US" dirty="0" smtClean="0"/>
              <a:t>using </a:t>
            </a:r>
            <a:r>
              <a:rPr lang="en-US" dirty="0"/>
              <a:t>the five different </a:t>
            </a:r>
            <a:r>
              <a:rPr lang="en-US" dirty="0" smtClean="0"/>
              <a:t>portfolios created </a:t>
            </a:r>
            <a:r>
              <a:rPr lang="en-US" dirty="0"/>
              <a:t>by your </a:t>
            </a:r>
            <a:r>
              <a:rPr lang="en-US" dirty="0" smtClean="0"/>
              <a:t>group.</a:t>
            </a:r>
          </a:p>
          <a:p>
            <a:pPr lvl="1"/>
            <a:endParaRPr lang="en-US" dirty="0"/>
          </a:p>
          <a:p>
            <a:r>
              <a:rPr lang="en-US" dirty="0"/>
              <a:t>Work together as a group to complete each malware type in order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author</a:t>
            </a:r>
            <a:r>
              <a:rPr lang="en-US" dirty="0"/>
              <a:t> of the malware type portfolio teaches other group members about what they have found out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Summarize </a:t>
            </a:r>
            <a:r>
              <a:rPr lang="en-US" dirty="0"/>
              <a:t>(in words) </a:t>
            </a:r>
            <a:r>
              <a:rPr lang="en-US" dirty="0" smtClean="0"/>
              <a:t>your answers </a:t>
            </a:r>
            <a:r>
              <a:rPr lang="en-US" dirty="0"/>
              <a:t>to the template questions.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author</a:t>
            </a:r>
            <a:r>
              <a:rPr lang="en-US" dirty="0" smtClean="0"/>
              <a:t> role is switched </a:t>
            </a:r>
            <a:r>
              <a:rPr lang="en-US" dirty="0"/>
              <a:t>for each malware type portfolio.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447800"/>
            <a:ext cx="6781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600200"/>
            <a:ext cx="53340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1600200"/>
            <a:ext cx="1143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1040094"/>
            <a:ext cx="513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Infected Excel Data File – Looks Like Normal Data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2163633"/>
            <a:ext cx="3487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User Data </a:t>
            </a:r>
            <a:r>
              <a:rPr lang="en-CA" sz="1600" dirty="0" smtClean="0">
                <a:solidFill>
                  <a:srgbClr val="0070C0"/>
                </a:solidFill>
              </a:rPr>
              <a:t>– Normal (non-infected) data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Makes the file look like and behave as if</a:t>
            </a:r>
            <a:br>
              <a:rPr lang="en-CA" sz="1600" dirty="0" smtClean="0">
                <a:solidFill>
                  <a:srgbClr val="0070C0"/>
                </a:solidFill>
              </a:rPr>
            </a:br>
            <a:r>
              <a:rPr lang="en-CA" sz="1600" dirty="0" smtClean="0">
                <a:solidFill>
                  <a:srgbClr val="0070C0"/>
                </a:solidFill>
              </a:rPr>
              <a:t>it is a normal file.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4747" y="2209800"/>
            <a:ext cx="2705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Virus Code </a:t>
            </a:r>
            <a:r>
              <a:rPr lang="en-CA" sz="1600" dirty="0" smtClean="0">
                <a:solidFill>
                  <a:srgbClr val="FF0000"/>
                </a:solidFill>
              </a:rPr>
              <a:t>– Appended to the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end of the data file.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0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84" y="1980748"/>
            <a:ext cx="1720268" cy="11434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9898" y="3127612"/>
            <a:ext cx="246817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 smtClean="0">
                <a:solidFill>
                  <a:srgbClr val="FF0000"/>
                </a:solidFill>
              </a:rPr>
              <a:t>Botmaster</a:t>
            </a:r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Controls a network</a:t>
            </a:r>
          </a:p>
          <a:p>
            <a:r>
              <a:rPr lang="en-CA" sz="1600" dirty="0" smtClean="0">
                <a:solidFill>
                  <a:srgbClr val="FF0000"/>
                </a:solidFill>
              </a:rPr>
              <a:t>of Bots. </a:t>
            </a:r>
            <a:br>
              <a:rPr lang="en-CA" sz="1600" dirty="0" smtClean="0">
                <a:solidFill>
                  <a:srgbClr val="FF0000"/>
                </a:solidFill>
              </a:rPr>
            </a:br>
            <a:endParaRPr lang="en-CA" sz="1600" dirty="0" smtClean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Can use the Botnet to 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perform almost any activity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 secret.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2743200"/>
            <a:ext cx="26670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895600"/>
            <a:ext cx="1676400" cy="2667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dirty="0" smtClean="0">
                <a:solidFill>
                  <a:srgbClr val="0070C0"/>
                </a:solidFill>
              </a:rPr>
              <a:t>Windows / Mac</a:t>
            </a:r>
            <a:br>
              <a:rPr lang="en-CA" sz="1600" dirty="0" smtClean="0">
                <a:solidFill>
                  <a:srgbClr val="0070C0"/>
                </a:solidFill>
              </a:rPr>
            </a:br>
            <a:r>
              <a:rPr lang="en-CA" sz="1600" dirty="0" smtClean="0">
                <a:solidFill>
                  <a:srgbClr val="0070C0"/>
                </a:solidFill>
              </a:rPr>
              <a:t>Operating System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400" dirty="0" smtClean="0">
                <a:solidFill>
                  <a:srgbClr val="0070C0"/>
                </a:solidFill>
              </a:rPr>
              <a:t>All programs and data run as normally expected</a:t>
            </a:r>
          </a:p>
          <a:p>
            <a:endParaRPr lang="en-CA" sz="1400" dirty="0">
              <a:solidFill>
                <a:srgbClr val="0070C0"/>
              </a:solidFill>
            </a:endParaRPr>
          </a:p>
          <a:p>
            <a:r>
              <a:rPr lang="en-CA" sz="1400" dirty="0" smtClean="0">
                <a:solidFill>
                  <a:srgbClr val="0070C0"/>
                </a:solidFill>
              </a:rPr>
              <a:t>User does not see anything wrong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2895600"/>
            <a:ext cx="609600" cy="416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rgbClr val="FF0000"/>
                </a:solidFill>
              </a:rPr>
              <a:t>Trojan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9624" y="233974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Infected PC (Bot)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97507" y="2743200"/>
            <a:ext cx="1993693" cy="3607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1138551">
            <a:off x="4377032" y="2636429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Internet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1800" y="3496944"/>
            <a:ext cx="609600" cy="2065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5400000">
            <a:off x="2492884" y="4298939"/>
            <a:ext cx="1599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Additional Malware</a:t>
            </a:r>
          </a:p>
          <a:p>
            <a:r>
              <a:rPr lang="en-CA" sz="1200" dirty="0" smtClean="0">
                <a:solidFill>
                  <a:srgbClr val="FF0000"/>
                </a:solidFill>
              </a:rPr>
              <a:t>Installed by the Trojan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71519" y="3152331"/>
            <a:ext cx="2043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Trojan</a:t>
            </a:r>
            <a:endParaRPr lang="en-CA" b="1" dirty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Runs secretly in the 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background</a:t>
            </a:r>
          </a:p>
          <a:p>
            <a:endParaRPr lang="en-CA" sz="1600" dirty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Only uses a small amount of resources on the infected PC</a:t>
            </a:r>
            <a:br>
              <a:rPr lang="en-CA" sz="1600" dirty="0" smtClean="0">
                <a:solidFill>
                  <a:srgbClr val="FF0000"/>
                </a:solidFill>
              </a:rPr>
            </a:br>
            <a:endParaRPr lang="en-CA" sz="1600" dirty="0" smtClean="0">
              <a:solidFill>
                <a:srgbClr val="FF0000"/>
              </a:solidFill>
            </a:endParaRPr>
          </a:p>
          <a:p>
            <a:r>
              <a:rPr lang="en-CA" sz="1600" dirty="0" smtClean="0">
                <a:solidFill>
                  <a:srgbClr val="FF0000"/>
                </a:solidFill>
              </a:rPr>
              <a:t>Waits for instructions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from the </a:t>
            </a:r>
            <a:r>
              <a:rPr lang="en-CA" sz="1600" dirty="0" err="1" smtClean="0">
                <a:solidFill>
                  <a:srgbClr val="FF0000"/>
                </a:solidFill>
              </a:rPr>
              <a:t>Botmaster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Groups / Malware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Create a group of 5 students maximum.</a:t>
            </a:r>
          </a:p>
          <a:p>
            <a:pPr lvl="1"/>
            <a:r>
              <a:rPr lang="en-US" dirty="0"/>
              <a:t>Select your group members for reliability and collaboration skills.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  <a:p>
            <a:pPr lvl="0"/>
            <a:r>
              <a:rPr lang="en-US" dirty="0"/>
              <a:t>Assign each member of your group a malware type topic from the list below.</a:t>
            </a:r>
            <a:endParaRPr lang="en-US" sz="4000" dirty="0"/>
          </a:p>
          <a:p>
            <a:pPr lvl="1"/>
            <a:r>
              <a:rPr lang="en-US" dirty="0"/>
              <a:t>Viruses &amp; Worms</a:t>
            </a:r>
            <a:endParaRPr lang="en-US" sz="3600" dirty="0"/>
          </a:p>
          <a:p>
            <a:pPr lvl="1"/>
            <a:r>
              <a:rPr lang="en-US" dirty="0"/>
              <a:t>Trojans, Rootkits &amp; Botnets</a:t>
            </a:r>
            <a:endParaRPr lang="en-US" sz="3600" dirty="0"/>
          </a:p>
          <a:p>
            <a:pPr lvl="1"/>
            <a:r>
              <a:rPr lang="en-US" dirty="0" err="1"/>
              <a:t>Ransomware</a:t>
            </a:r>
            <a:endParaRPr lang="en-US" sz="3600" dirty="0"/>
          </a:p>
          <a:p>
            <a:pPr lvl="1"/>
            <a:r>
              <a:rPr lang="en-US" dirty="0"/>
              <a:t>Adware, </a:t>
            </a:r>
            <a:r>
              <a:rPr lang="en-US" dirty="0" err="1"/>
              <a:t>Malvertising</a:t>
            </a:r>
            <a:r>
              <a:rPr lang="en-US" dirty="0"/>
              <a:t> &amp; Spam</a:t>
            </a:r>
            <a:endParaRPr lang="en-US" sz="3600" dirty="0"/>
          </a:p>
          <a:p>
            <a:pPr lvl="1"/>
            <a:r>
              <a:rPr lang="en-US" dirty="0"/>
              <a:t>Spyware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4000" dirty="0"/>
          </a:p>
          <a:p>
            <a:pPr lvl="0"/>
            <a:r>
              <a:rPr lang="en-US" dirty="0"/>
              <a:t>Provide the names of your group members and their assigned topic to Mr. Nestor.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6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Create a portfolio about your topic.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A </a:t>
            </a:r>
            <a:r>
              <a:rPr lang="en-US" dirty="0"/>
              <a:t>portfolio is a collection of high quality web resources that includes the following:</a:t>
            </a:r>
            <a:endParaRPr lang="en-US" sz="4000" dirty="0"/>
          </a:p>
          <a:p>
            <a:pPr lvl="1"/>
            <a:r>
              <a:rPr lang="en-US" dirty="0"/>
              <a:t>References to web pages from trusted sources.</a:t>
            </a:r>
            <a:endParaRPr lang="en-US" sz="3600" dirty="0"/>
          </a:p>
          <a:p>
            <a:pPr lvl="1"/>
            <a:r>
              <a:rPr lang="en-US" dirty="0"/>
              <a:t>Links to informative videos that are specific to one idea or topic.</a:t>
            </a:r>
            <a:endParaRPr lang="en-US" sz="3600" dirty="0"/>
          </a:p>
          <a:p>
            <a:pPr lvl="1"/>
            <a:r>
              <a:rPr lang="en-US" dirty="0"/>
              <a:t>Links to news reports or journalistic articles</a:t>
            </a:r>
            <a:endParaRPr lang="en-US" sz="3600" dirty="0"/>
          </a:p>
          <a:p>
            <a:pPr lvl="1"/>
            <a:r>
              <a:rPr lang="en-US" dirty="0"/>
              <a:t>Links to </a:t>
            </a:r>
            <a:r>
              <a:rPr lang="en-US" dirty="0" err="1"/>
              <a:t>infographics</a:t>
            </a:r>
            <a:r>
              <a:rPr lang="en-US" dirty="0"/>
              <a:t>, images, or other graphic elements</a:t>
            </a:r>
            <a:endParaRPr lang="en-US" sz="3600" dirty="0"/>
          </a:p>
          <a:p>
            <a:pPr lvl="1"/>
            <a:r>
              <a:rPr lang="en-US" dirty="0"/>
              <a:t>The resources must be of high-quality</a:t>
            </a:r>
            <a:endParaRPr lang="en-US" sz="3600" dirty="0"/>
          </a:p>
          <a:p>
            <a:pPr lvl="1"/>
            <a:r>
              <a:rPr lang="en-US" dirty="0"/>
              <a:t>Links to the resources may be stored in a Word or PowerPoint document, etc.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7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Details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Note: You do not have to summarize or write your own content.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Your </a:t>
            </a:r>
            <a:r>
              <a:rPr lang="en-US" dirty="0"/>
              <a:t>assignment will be evaluated on your selection of high-quality resources </a:t>
            </a:r>
            <a:endParaRPr lang="en-US" sz="4000" dirty="0"/>
          </a:p>
          <a:p>
            <a:endParaRPr lang="en-US" sz="4000" dirty="0"/>
          </a:p>
          <a:p>
            <a:pPr lvl="0"/>
            <a:r>
              <a:rPr lang="en-US" dirty="0"/>
              <a:t>The audience for your portfolio will be to teach your other group members about your topic.</a:t>
            </a:r>
            <a:endParaRPr lang="en-US" sz="4000" dirty="0"/>
          </a:p>
          <a:p>
            <a:pPr lvl="1"/>
            <a:r>
              <a:rPr lang="en-US" dirty="0"/>
              <a:t>It will be uploaded to </a:t>
            </a:r>
            <a:r>
              <a:rPr lang="en-US" dirty="0" err="1"/>
              <a:t>GitHub</a:t>
            </a:r>
            <a:r>
              <a:rPr lang="en-US" dirty="0"/>
              <a:t> in Part 2 of this </a:t>
            </a:r>
            <a:r>
              <a:rPr lang="en-US" dirty="0" smtClean="0"/>
              <a:t>assignment</a:t>
            </a:r>
          </a:p>
          <a:p>
            <a:pPr lvl="1"/>
            <a:endParaRPr lang="en-US" sz="3600" dirty="0"/>
          </a:p>
          <a:p>
            <a:r>
              <a:rPr lang="en-US" b="1" dirty="0"/>
              <a:t>Be Prepared To Teach Your Malware Topic To Other Members Of Your Group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Content/Outline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Introduction To Your Malware Type. You should have at least one quality resource for each topic.</a:t>
            </a:r>
            <a:endParaRPr lang="en-US" sz="40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What it does to an infected computer / user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infects a computer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spreads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is different from other types of malware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to detect this type of malware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to remove this type of malware</a:t>
            </a:r>
            <a:br>
              <a:rPr lang="en-US" dirty="0"/>
            </a:br>
            <a:endParaRPr lang="en-US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News report(s) of specific case/outbreak of your malware</a:t>
            </a:r>
            <a:endParaRPr lang="en-US" sz="40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Summarize what happened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When and where it happened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Its affects: computers infected / countries attacked / financial damage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Who was responsible (if available)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CA" sz="2400" dirty="0" smtClean="0"/>
              <a:t>Takes advantage of a weakness or bug in legitimate software installed on a computer.</a:t>
            </a:r>
          </a:p>
          <a:p>
            <a:pPr lvl="1"/>
            <a:r>
              <a:rPr lang="en-CA" sz="2000" dirty="0" smtClean="0"/>
              <a:t>Forces the program to encounter a Logic or Run-Time Error</a:t>
            </a:r>
          </a:p>
          <a:p>
            <a:pPr lvl="1"/>
            <a:r>
              <a:rPr lang="en-CA" sz="2000" dirty="0" smtClean="0"/>
              <a:t>The error causes the program to do unintended things</a:t>
            </a:r>
          </a:p>
          <a:p>
            <a:endParaRPr lang="en-CA" sz="2400" dirty="0"/>
          </a:p>
          <a:p>
            <a:r>
              <a:rPr lang="en-CA" sz="2400" dirty="0" smtClean="0"/>
              <a:t>For example, an infected Microsoft Excel File.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 smtClean="0"/>
          </a:p>
          <a:p>
            <a:pPr lvl="1"/>
            <a:r>
              <a:rPr lang="en-CA" sz="2000" dirty="0" smtClean="0"/>
              <a:t>The virus code is executed when the infected file is opened in Excel.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63181"/>
            <a:ext cx="6400800" cy="17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Trojan /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Uses a virus to implant a secret program that runs quietly and undetected in the background.</a:t>
            </a:r>
          </a:p>
          <a:p>
            <a:pPr lvl="2"/>
            <a:endParaRPr lang="en-CA" sz="1600" dirty="0" smtClean="0"/>
          </a:p>
          <a:p>
            <a:r>
              <a:rPr lang="en-CA" sz="2400" dirty="0" smtClean="0"/>
              <a:t>The Trojan communicates back to the master controller for instructions or to install further malware.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0" y="3469956"/>
            <a:ext cx="6248400" cy="306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495800"/>
            <a:ext cx="1404280" cy="101396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155360" y="4986861"/>
            <a:ext cx="587840" cy="1592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5541611"/>
            <a:ext cx="115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0070C0"/>
                </a:solidFill>
              </a:rPr>
              <a:t>User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Does not see</a:t>
            </a:r>
          </a:p>
          <a:p>
            <a:r>
              <a:rPr lang="en-CA" sz="1200" dirty="0" smtClean="0">
                <a:solidFill>
                  <a:srgbClr val="0070C0"/>
                </a:solidFill>
              </a:rPr>
              <a:t>anything wrong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Scenario 1: An attack on your Web Browser</a:t>
            </a:r>
          </a:p>
          <a:p>
            <a:pPr lvl="1"/>
            <a:r>
              <a:rPr lang="en-CA" sz="2000" dirty="0" smtClean="0"/>
              <a:t>Takes advantage of default network settings and options</a:t>
            </a:r>
          </a:p>
          <a:p>
            <a:pPr lvl="1"/>
            <a:r>
              <a:rPr lang="en-CA" sz="2000" dirty="0" smtClean="0"/>
              <a:t>Takes advantage of security weaknesses in browser software</a:t>
            </a:r>
            <a:br>
              <a:rPr lang="en-CA" sz="2000" dirty="0" smtClean="0"/>
            </a:br>
            <a:r>
              <a:rPr lang="en-CA" sz="2000" dirty="0" smtClean="0"/>
              <a:t>		</a:t>
            </a:r>
          </a:p>
          <a:p>
            <a:r>
              <a:rPr lang="en-CA" sz="2400" dirty="0" smtClean="0"/>
              <a:t>Scenario 2: An attack on legitimate Web Sites</a:t>
            </a:r>
          </a:p>
          <a:p>
            <a:pPr lvl="1"/>
            <a:r>
              <a:rPr lang="en-CA" sz="2000" dirty="0" smtClean="0"/>
              <a:t>Hack the web server to replace or alter legitimate content</a:t>
            </a:r>
          </a:p>
          <a:p>
            <a:pPr lvl="3"/>
            <a:endParaRPr lang="en-CA" sz="1200" dirty="0" smtClean="0"/>
          </a:p>
          <a:p>
            <a:r>
              <a:rPr lang="en-CA" sz="2400" dirty="0" smtClean="0"/>
              <a:t>Effects: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08" y="4648200"/>
            <a:ext cx="3276600" cy="1997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2777" y="4166049"/>
            <a:ext cx="19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Unwanted Popups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16" y="4648200"/>
            <a:ext cx="3200400" cy="1986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9788" y="4166049"/>
            <a:ext cx="279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Redirect To Unwanted Sites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A.4 Types of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pPr marL="0" indent="0" algn="ctr">
              <a:buNone/>
            </a:pPr>
            <a:r>
              <a:rPr lang="en-CA" sz="4800" dirty="0" smtClean="0"/>
              <a:t>Part 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9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531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A.4 Types of Malware</vt:lpstr>
      <vt:lpstr>Groups / Malware Types</vt:lpstr>
      <vt:lpstr>Portfolio Details</vt:lpstr>
      <vt:lpstr>Portfolio Details (Cont'd)</vt:lpstr>
      <vt:lpstr>Portfolio Content/Outline</vt:lpstr>
      <vt:lpstr>Computer Virus</vt:lpstr>
      <vt:lpstr>Trojan / Botnet</vt:lpstr>
      <vt:lpstr>Adware</vt:lpstr>
      <vt:lpstr>A.4 Types of Malware</vt:lpstr>
      <vt:lpstr>GitHub Folder</vt:lpstr>
      <vt:lpstr>Template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144</cp:revision>
  <dcterms:created xsi:type="dcterms:W3CDTF">2006-08-16T00:00:00Z</dcterms:created>
  <dcterms:modified xsi:type="dcterms:W3CDTF">2019-11-13T15:22:55Z</dcterms:modified>
</cp:coreProperties>
</file>