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66" r:id="rId6"/>
    <p:sldId id="259" r:id="rId7"/>
    <p:sldId id="260" r:id="rId8"/>
    <p:sldId id="261" r:id="rId9"/>
    <p:sldId id="262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76" r:id="rId18"/>
    <p:sldId id="277" r:id="rId19"/>
    <p:sldId id="278" r:id="rId20"/>
    <p:sldId id="275" r:id="rId21"/>
    <p:sldId id="282" r:id="rId22"/>
    <p:sldId id="283" r:id="rId23"/>
    <p:sldId id="284" r:id="rId24"/>
    <p:sldId id="281" r:id="rId25"/>
    <p:sldId id="263" r:id="rId26"/>
    <p:sldId id="264" r:id="rId27"/>
    <p:sldId id="25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9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985A-54A3-4E21-A8D3-D2A269DFDA74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A403-7E4D-41BE-A4DD-5A0CD46C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elschools.org/" TargetMode="External"/><Relationship Id="rId2" Type="http://schemas.openxmlformats.org/officeDocument/2006/relationships/hyperlink" Target="https://centralops.net/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xtoolbox.com/DNSLookup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World Wide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 A.8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Web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81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Creating a simple Web Page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the search button (magnifying glass icon) in the bottom windows tray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and open the “notepad” text editor application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“Save As…” to go to your student folder (G drive) save the file as “mywebpage.txt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Edit and save the file with the </a:t>
            </a:r>
            <a:r>
              <a:rPr lang="en-US" dirty="0" smtClean="0"/>
              <a:t>suggested contents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46862" y="1365727"/>
            <a:ext cx="1743075" cy="1079977"/>
            <a:chOff x="6667182" y="939007"/>
            <a:chExt cx="1743075" cy="107997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182" y="939007"/>
              <a:ext cx="1743075" cy="81915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7254240" y="1690689"/>
              <a:ext cx="0" cy="3282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Opening your web page</a:t>
            </a:r>
            <a:endParaRPr lang="en-US" dirty="0"/>
          </a:p>
          <a:p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Open your web browser (e.g. Chrome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Type “file://G:/” for the URL.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“mywebpage.txt” to open it. What do you see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Use File Explorer to rename your file to “mywebpage.html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Refresh the “file://G:/” </a:t>
            </a:r>
            <a:r>
              <a:rPr lang="en-US" dirty="0" smtClean="0"/>
              <a:t>URL</a:t>
            </a:r>
            <a:br>
              <a:rPr lang="en-US" dirty="0" smtClean="0"/>
            </a:b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Click on your “mywebpage.html” to open it. What do you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5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A Web Page is written in HTML</a:t>
            </a:r>
          </a:p>
          <a:p>
            <a:pPr lvl="1"/>
            <a:r>
              <a:rPr lang="en-CA" dirty="0" smtClean="0"/>
              <a:t>HTML stands for Hyper-Text Markup Language</a:t>
            </a:r>
          </a:p>
          <a:p>
            <a:pPr lvl="1"/>
            <a:r>
              <a:rPr lang="en-CA" dirty="0" smtClean="0"/>
              <a:t>It is simple text with special tags in angle &lt;&gt; brackets</a:t>
            </a:r>
          </a:p>
          <a:p>
            <a:pPr lvl="1"/>
            <a:r>
              <a:rPr lang="en-CA" dirty="0" smtClean="0"/>
              <a:t>Most tags control how the page is formatted</a:t>
            </a:r>
          </a:p>
          <a:p>
            <a:pPr lvl="1"/>
            <a:r>
              <a:rPr lang="en-CA" dirty="0" smtClean="0"/>
              <a:t>Additional tags allow for graphics and dynamic content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 smtClean="0"/>
              <a:t>A Basic Web Page</a:t>
            </a:r>
          </a:p>
          <a:p>
            <a:pPr lvl="1"/>
            <a:r>
              <a:rPr lang="en-CA" dirty="0" smtClean="0"/>
              <a:t>Contains </a:t>
            </a:r>
            <a:r>
              <a:rPr lang="en-CA" b="1" i="1" dirty="0" smtClean="0"/>
              <a:t>static</a:t>
            </a:r>
            <a:r>
              <a:rPr lang="en-CA" dirty="0" smtClean="0"/>
              <a:t> content (i.e. text content that does not change when the page is reloaded.)</a:t>
            </a:r>
          </a:p>
          <a:p>
            <a:pPr lvl="1"/>
            <a:r>
              <a:rPr lang="en-CA" dirty="0" smtClean="0"/>
              <a:t>The page can contain advanced graphics in addition to text.</a:t>
            </a:r>
          </a:p>
          <a:p>
            <a:pPr lvl="1"/>
            <a:endParaRPr lang="en-CA" dirty="0"/>
          </a:p>
          <a:p>
            <a:r>
              <a:rPr lang="en-CA" dirty="0" smtClean="0"/>
              <a:t>Dynamic Web Pages</a:t>
            </a:r>
          </a:p>
          <a:p>
            <a:pPr lvl="1"/>
            <a:r>
              <a:rPr lang="en-CA" dirty="0" smtClean="0"/>
              <a:t>Are basic web pages that also include </a:t>
            </a:r>
            <a:r>
              <a:rPr lang="en-CA" b="1" i="1" dirty="0" smtClean="0"/>
              <a:t>dynamic</a:t>
            </a:r>
            <a:r>
              <a:rPr lang="en-CA" dirty="0" smtClean="0"/>
              <a:t> content that may change while the page is loaded or when it is reloaded.</a:t>
            </a:r>
          </a:p>
          <a:p>
            <a:pPr lvl="1"/>
            <a:r>
              <a:rPr lang="en-CA" dirty="0" smtClean="0"/>
              <a:t>May also include program scripts using JSP, Java, Python, etc.</a:t>
            </a:r>
          </a:p>
          <a:p>
            <a:pPr lvl="1"/>
            <a:r>
              <a:rPr lang="en-CA" dirty="0" smtClean="0"/>
              <a:t>Dynamic pages include links to include data from other types of web servers (e.g. Streaming Servers, Database Servers,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Web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A Web Server is an Application Program</a:t>
            </a:r>
          </a:p>
          <a:p>
            <a:pPr lvl="1"/>
            <a:r>
              <a:rPr lang="en-CA" dirty="0" smtClean="0"/>
              <a:t>You could run this program on any PC</a:t>
            </a:r>
          </a:p>
          <a:p>
            <a:pPr lvl="1"/>
            <a:r>
              <a:rPr lang="en-CA" dirty="0" smtClean="0"/>
              <a:t>Usually runs on more reliable Web Server Hardware</a:t>
            </a:r>
          </a:p>
          <a:p>
            <a:pPr lvl="1"/>
            <a:r>
              <a:rPr lang="en-CA" dirty="0" smtClean="0"/>
              <a:t>Most common web server programs include:</a:t>
            </a:r>
          </a:p>
          <a:p>
            <a:pPr lvl="2"/>
            <a:r>
              <a:rPr lang="en-CA" dirty="0" smtClean="0"/>
              <a:t>Apache – Unix / Linux </a:t>
            </a:r>
          </a:p>
          <a:p>
            <a:pPr lvl="2"/>
            <a:r>
              <a:rPr lang="en-CA" dirty="0" smtClean="0"/>
              <a:t>IIS – Microsoft</a:t>
            </a:r>
          </a:p>
          <a:p>
            <a:pPr lvl="1"/>
            <a:endParaRPr lang="en-CA" dirty="0"/>
          </a:p>
          <a:p>
            <a:r>
              <a:rPr lang="en-CA" dirty="0" smtClean="0"/>
              <a:t>The function of a Web Server is…</a:t>
            </a:r>
          </a:p>
          <a:p>
            <a:pPr lvl="1"/>
            <a:r>
              <a:rPr lang="en-CA" dirty="0" smtClean="0"/>
              <a:t>To respond to HTTP or HTTPS internet requests from user clients (i.e. web browsers)</a:t>
            </a:r>
          </a:p>
          <a:p>
            <a:pPr lvl="1"/>
            <a:r>
              <a:rPr lang="en-CA" dirty="0" smtClean="0"/>
              <a:t>To provide service for basic web pages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Servers communicate with other internet servers…</a:t>
            </a:r>
          </a:p>
          <a:p>
            <a:pPr lvl="1"/>
            <a:r>
              <a:rPr lang="en-CA" dirty="0" smtClean="0"/>
              <a:t>To verify account information and user access</a:t>
            </a:r>
          </a:p>
          <a:p>
            <a:pPr lvl="1"/>
            <a:r>
              <a:rPr lang="en-CA" dirty="0" smtClean="0"/>
              <a:t>To provide dynamic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8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HTTP and HTTPS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Starting a URL with http:// indicates that..</a:t>
            </a:r>
          </a:p>
          <a:p>
            <a:pPr lvl="1"/>
            <a:r>
              <a:rPr lang="en-CA" b="1" i="1" smtClean="0"/>
              <a:t>HTTP</a:t>
            </a:r>
            <a:r>
              <a:rPr lang="en-CA" smtClean="0"/>
              <a:t> </a:t>
            </a:r>
            <a:r>
              <a:rPr lang="en-CA" dirty="0" smtClean="0"/>
              <a:t>stands for Hyper-Text Transfer Protocol</a:t>
            </a:r>
          </a:p>
          <a:p>
            <a:pPr lvl="1"/>
            <a:r>
              <a:rPr lang="en-CA" dirty="0" smtClean="0"/>
              <a:t>Your browser (client) wants to connect to a web server </a:t>
            </a:r>
          </a:p>
          <a:p>
            <a:pPr lvl="1"/>
            <a:r>
              <a:rPr lang="en-CA" dirty="0" smtClean="0"/>
              <a:t>Your browser is expecting to receive HTML content </a:t>
            </a:r>
          </a:p>
          <a:p>
            <a:pPr lvl="1"/>
            <a:endParaRPr lang="en-CA" dirty="0" smtClean="0"/>
          </a:p>
          <a:p>
            <a:r>
              <a:rPr lang="en-CA" dirty="0"/>
              <a:t>Starting a URL with </a:t>
            </a:r>
            <a:r>
              <a:rPr lang="en-CA" dirty="0" smtClean="0"/>
              <a:t>https:// </a:t>
            </a:r>
            <a:r>
              <a:rPr lang="en-CA" dirty="0"/>
              <a:t>indicates that</a:t>
            </a:r>
            <a:r>
              <a:rPr lang="en-CA" dirty="0" smtClean="0"/>
              <a:t>..</a:t>
            </a:r>
          </a:p>
          <a:p>
            <a:pPr lvl="1"/>
            <a:r>
              <a:rPr lang="en-CA" dirty="0" smtClean="0"/>
              <a:t>The same thing as http with the addition that…</a:t>
            </a:r>
          </a:p>
          <a:p>
            <a:pPr lvl="1"/>
            <a:r>
              <a:rPr lang="en-CA" dirty="0" smtClean="0"/>
              <a:t>Information sent and received is in </a:t>
            </a:r>
            <a:r>
              <a:rPr lang="en-CA" b="1" i="1" dirty="0" smtClean="0"/>
              <a:t>encrypted</a:t>
            </a:r>
            <a:r>
              <a:rPr lang="en-CA" dirty="0" smtClean="0"/>
              <a:t> format</a:t>
            </a:r>
          </a:p>
          <a:p>
            <a:pPr lvl="1"/>
            <a:r>
              <a:rPr lang="en-CA" b="1" i="1" dirty="0" smtClean="0"/>
              <a:t>https</a:t>
            </a:r>
            <a:r>
              <a:rPr lang="en-CA" dirty="0" smtClean="0"/>
              <a:t> provides a </a:t>
            </a:r>
            <a:r>
              <a:rPr lang="en-CA" b="1" i="1" dirty="0" smtClean="0"/>
              <a:t>basic level </a:t>
            </a:r>
            <a:r>
              <a:rPr lang="en-CA" dirty="0" smtClean="0"/>
              <a:t>of security for passwords and other private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Other URL protocols include…</a:t>
            </a:r>
          </a:p>
          <a:p>
            <a:pPr lvl="1"/>
            <a:r>
              <a:rPr lang="en-CA" dirty="0" smtClean="0"/>
              <a:t>file:// to access files on a local computer</a:t>
            </a:r>
          </a:p>
          <a:p>
            <a:pPr lvl="1"/>
            <a:r>
              <a:rPr lang="en-CA" dirty="0" smtClean="0"/>
              <a:t>ftp:// to access files or a remote serer</a:t>
            </a:r>
          </a:p>
          <a:p>
            <a:pPr lvl="1"/>
            <a:r>
              <a:rPr lang="en-CA" dirty="0" smtClean="0"/>
              <a:t>telnet:// to open a window on a </a:t>
            </a:r>
            <a:r>
              <a:rPr lang="en-CA" dirty="0"/>
              <a:t>remote serer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9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E-Mail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41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E-Mail 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SMTP Protocol</a:t>
            </a:r>
          </a:p>
          <a:p>
            <a:pPr lvl="1"/>
            <a:r>
              <a:rPr lang="en-CA" sz="2000" dirty="0" smtClean="0"/>
              <a:t>Allows your PC to send mail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IMAP (POP3) Protocol</a:t>
            </a:r>
          </a:p>
          <a:p>
            <a:pPr lvl="1"/>
            <a:r>
              <a:rPr lang="en-CA" sz="2000" dirty="0" smtClean="0"/>
              <a:t>Allows your PC to read mail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Web Mail</a:t>
            </a:r>
          </a:p>
          <a:p>
            <a:pPr lvl="1"/>
            <a:r>
              <a:rPr lang="en-CA" sz="2000" dirty="0" smtClean="0"/>
              <a:t>All mail stays on the server</a:t>
            </a:r>
          </a:p>
          <a:p>
            <a:pPr lvl="1"/>
            <a:r>
              <a:rPr lang="en-CA" sz="2000" dirty="0" smtClean="0"/>
              <a:t>Server provides a dynamic </a:t>
            </a:r>
            <a:br>
              <a:rPr lang="en-CA" sz="2000" dirty="0" smtClean="0"/>
            </a:br>
            <a:r>
              <a:rPr lang="en-CA" sz="2000" dirty="0" smtClean="0"/>
              <a:t>web site that you access</a:t>
            </a:r>
            <a:br>
              <a:rPr lang="en-CA" sz="2000" dirty="0" smtClean="0"/>
            </a:br>
            <a:r>
              <a:rPr lang="en-CA" sz="2000" dirty="0" smtClean="0"/>
              <a:t>through a web browser</a:t>
            </a:r>
            <a:endParaRPr lang="en-US" sz="2000" dirty="0"/>
          </a:p>
        </p:txBody>
      </p:sp>
      <p:pic>
        <p:nvPicPr>
          <p:cNvPr id="1026" name="Picture 2" descr="Image result for e-mail server protoc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625"/>
            <a:ext cx="4333202" cy="30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4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98" y="119467"/>
            <a:ext cx="7886700" cy="1325563"/>
          </a:xfrm>
        </p:spPr>
        <p:txBody>
          <a:bodyPr/>
          <a:lstStyle/>
          <a:p>
            <a:r>
              <a:rPr lang="en-CA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3456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565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4972" y="30162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620" y="13342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1816" y="625156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8148" y="13342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IMAP &amp; POP3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2298" y="119467"/>
            <a:ext cx="7886700" cy="1325563"/>
          </a:xfrm>
        </p:spPr>
        <p:txBody>
          <a:bodyPr/>
          <a:lstStyle/>
          <a:p>
            <a:r>
              <a:rPr lang="en-CA" dirty="0" smtClean="0"/>
              <a:t>Venn Diagram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73456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66565" y="13085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44972" y="3016252"/>
            <a:ext cx="3998794" cy="36303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3620" y="133421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SMTP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1816" y="6251562"/>
            <a:ext cx="10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Web 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8148" y="133421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IMAP &amp; POP3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55391" y="5225877"/>
            <a:ext cx="262995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>
                <a:solidFill>
                  <a:srgbClr val="FF0000"/>
                </a:solidFill>
              </a:rPr>
              <a:t>Facts Specific to Web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smtClean="0">
                <a:solidFill>
                  <a:srgbClr val="FF0000"/>
                </a:solidFill>
              </a:rPr>
              <a:t>Use bullet point notes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558148" y="5527391"/>
            <a:ext cx="1869947" cy="4679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4939" y="5071988"/>
            <a:ext cx="1603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 smtClean="0">
                <a:solidFill>
                  <a:srgbClr val="0070C0"/>
                </a:solidFill>
              </a:rPr>
              <a:t>Facts Common</a:t>
            </a:r>
            <a:br>
              <a:rPr lang="en-CA" u="sng" dirty="0" smtClean="0">
                <a:solidFill>
                  <a:srgbClr val="0070C0"/>
                </a:solidFill>
              </a:rPr>
            </a:br>
            <a:r>
              <a:rPr lang="en-CA" u="sng" dirty="0" smtClean="0">
                <a:solidFill>
                  <a:srgbClr val="0070C0"/>
                </a:solidFill>
              </a:rPr>
              <a:t>Between SMTP</a:t>
            </a:r>
          </a:p>
          <a:p>
            <a:r>
              <a:rPr lang="en-CA" u="sng" dirty="0" smtClean="0">
                <a:solidFill>
                  <a:srgbClr val="0070C0"/>
                </a:solidFill>
              </a:rPr>
              <a:t>and Web Mail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2926" y="4476466"/>
            <a:ext cx="899331" cy="5955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9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A) Internet Services (Software)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A.1) Client Server Model</a:t>
            </a:r>
          </a:p>
          <a:p>
            <a:pPr lvl="1"/>
            <a:r>
              <a:rPr lang="en-CA" dirty="0" smtClean="0"/>
              <a:t>What is a Client?</a:t>
            </a:r>
          </a:p>
          <a:p>
            <a:pPr lvl="1"/>
            <a:r>
              <a:rPr lang="en-CA" dirty="0" smtClean="0"/>
              <a:t>What is a Server?</a:t>
            </a:r>
          </a:p>
          <a:p>
            <a:endParaRPr lang="en-CA" dirty="0"/>
          </a:p>
          <a:p>
            <a:r>
              <a:rPr lang="en-CA" dirty="0" smtClean="0"/>
              <a:t>A.2) Domain Names &amp; IP Addresses</a:t>
            </a:r>
          </a:p>
          <a:p>
            <a:pPr lvl="1"/>
            <a:r>
              <a:rPr lang="en-CA" dirty="0" smtClean="0"/>
              <a:t>Domain Name Registry</a:t>
            </a:r>
          </a:p>
          <a:p>
            <a:pPr lvl="1"/>
            <a:r>
              <a:rPr lang="en-CA" dirty="0" smtClean="0"/>
              <a:t>IPv4 and IPv6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A.3) Common Internet Services</a:t>
            </a:r>
          </a:p>
          <a:p>
            <a:pPr lvl="1"/>
            <a:r>
              <a:rPr lang="en-CA" dirty="0" smtClean="0"/>
              <a:t>DNS (Domain Name Server)</a:t>
            </a:r>
          </a:p>
          <a:p>
            <a:pPr lvl="1"/>
            <a:r>
              <a:rPr lang="en-CA" dirty="0" smtClean="0"/>
              <a:t>Mail Server</a:t>
            </a:r>
          </a:p>
          <a:p>
            <a:pPr lvl="1"/>
            <a:r>
              <a:rPr lang="en-CA" dirty="0" smtClean="0"/>
              <a:t>Web Server</a:t>
            </a:r>
          </a:p>
          <a:p>
            <a:pPr lvl="1"/>
            <a:r>
              <a:rPr lang="en-CA" dirty="0" smtClean="0"/>
              <a:t>File Server</a:t>
            </a:r>
          </a:p>
          <a:p>
            <a:pPr lvl="1"/>
            <a:r>
              <a:rPr lang="en-CA" dirty="0" smtClean="0"/>
              <a:t>Database Server</a:t>
            </a:r>
          </a:p>
          <a:p>
            <a:pPr lvl="1"/>
            <a:r>
              <a:rPr lang="en-CA" dirty="0" smtClean="0"/>
              <a:t>Application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Local Area Network (LAN)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</a:t>
            </a:r>
            <a:r>
              <a:rPr lang="en-CA" sz="4000" dirty="0" smtClean="0"/>
              <a:t>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80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LAN stands for Local Area Network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A LAN is a small group of related </a:t>
            </a:r>
            <a:br>
              <a:rPr lang="en-CA" sz="2400" dirty="0" smtClean="0"/>
            </a:br>
            <a:r>
              <a:rPr lang="en-CA" sz="2400" dirty="0" smtClean="0"/>
              <a:t>computer equipment.</a:t>
            </a:r>
          </a:p>
          <a:p>
            <a:pPr lvl="1"/>
            <a:r>
              <a:rPr lang="en-CA" sz="2000" dirty="0" smtClean="0"/>
              <a:t>In your house</a:t>
            </a:r>
          </a:p>
          <a:p>
            <a:pPr lvl="1"/>
            <a:r>
              <a:rPr lang="en-CA" sz="2000" dirty="0" smtClean="0"/>
              <a:t>In a business office</a:t>
            </a:r>
          </a:p>
          <a:p>
            <a:pPr lvl="1"/>
            <a:r>
              <a:rPr lang="en-CA" sz="2000" dirty="0" smtClean="0"/>
              <a:t>In a classroom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Equipment connected to a LAN includes</a:t>
            </a:r>
          </a:p>
          <a:p>
            <a:pPr lvl="1"/>
            <a:r>
              <a:rPr lang="en-CA" sz="2000" dirty="0" smtClean="0"/>
              <a:t>PCs, Laptops, Smartphones, and other personal computers</a:t>
            </a:r>
          </a:p>
          <a:p>
            <a:pPr lvl="1"/>
            <a:r>
              <a:rPr lang="en-CA" sz="2000" dirty="0" smtClean="0"/>
              <a:t>Printers, TVs, Security Cameras, Alexa, and other devices</a:t>
            </a:r>
          </a:p>
          <a:p>
            <a:pPr lvl="1"/>
            <a:r>
              <a:rPr lang="en-CA" sz="2000" dirty="0" smtClean="0"/>
              <a:t>Switch &amp; Router (sometimes called a Hub)</a:t>
            </a:r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03" y="2047165"/>
            <a:ext cx="3703204" cy="23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7661">
            <a:off x="6026483" y="1985918"/>
            <a:ext cx="2830984" cy="161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LAN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Devices can connect to a LAN Hub using…</a:t>
            </a:r>
          </a:p>
          <a:p>
            <a:pPr lvl="1"/>
            <a:r>
              <a:rPr lang="en-CA" sz="1800" dirty="0" smtClean="0"/>
              <a:t>Ethernet Cables (e.g. blue wires) – High Bandwidth</a:t>
            </a:r>
          </a:p>
          <a:p>
            <a:pPr lvl="1"/>
            <a:r>
              <a:rPr lang="en-CA" sz="1800" dirty="0" err="1" smtClean="0"/>
              <a:t>WiFi</a:t>
            </a:r>
            <a:r>
              <a:rPr lang="en-CA" sz="1800" dirty="0" smtClean="0"/>
              <a:t> – Medium Bandwidth but Most Convenient</a:t>
            </a:r>
          </a:p>
          <a:p>
            <a:pPr lvl="1"/>
            <a:r>
              <a:rPr lang="en-CA" sz="1800" dirty="0" smtClean="0"/>
              <a:t>Hotspot – Medium Bandwidth for Special Cases</a:t>
            </a:r>
          </a:p>
          <a:p>
            <a:pPr lvl="1"/>
            <a:r>
              <a:rPr lang="en-CA" sz="1800" dirty="0" smtClean="0"/>
              <a:t>USB Printer Cable – Low Bandwidth</a:t>
            </a:r>
          </a:p>
          <a:p>
            <a:pPr lvl="1"/>
            <a:endParaRPr lang="en-CA" sz="1800" dirty="0" smtClean="0"/>
          </a:p>
          <a:p>
            <a:r>
              <a:rPr lang="en-CA" sz="2000" dirty="0" smtClean="0"/>
              <a:t>The LAN Hub can connect to the internet using…</a:t>
            </a:r>
          </a:p>
          <a:p>
            <a:pPr lvl="1"/>
            <a:r>
              <a:rPr lang="en-CA" sz="1800" dirty="0" smtClean="0"/>
              <a:t>Fiber Optic (e.g. </a:t>
            </a:r>
            <a:r>
              <a:rPr lang="en-CA" sz="1800" dirty="0" err="1" smtClean="0"/>
              <a:t>Fibe</a:t>
            </a:r>
            <a:r>
              <a:rPr lang="en-CA" sz="1800" dirty="0" smtClean="0"/>
              <a:t>) – Extreme Bandwidth</a:t>
            </a:r>
          </a:p>
          <a:p>
            <a:pPr lvl="1"/>
            <a:r>
              <a:rPr lang="en-CA" sz="1800" dirty="0" err="1" smtClean="0"/>
              <a:t>WiFi</a:t>
            </a:r>
            <a:r>
              <a:rPr lang="en-CA" sz="1800" dirty="0" smtClean="0"/>
              <a:t> - </a:t>
            </a:r>
            <a:r>
              <a:rPr lang="en-CA" sz="1800" dirty="0"/>
              <a:t>Medium Bandwidth </a:t>
            </a:r>
            <a:endParaRPr lang="en-CA" sz="1800" dirty="0" smtClean="0"/>
          </a:p>
          <a:p>
            <a:pPr lvl="1"/>
            <a:r>
              <a:rPr lang="en-CA" sz="1800" dirty="0" smtClean="0"/>
              <a:t>Cable TV – High Bandwidth</a:t>
            </a:r>
          </a:p>
          <a:p>
            <a:pPr lvl="1"/>
            <a:r>
              <a:rPr lang="en-CA" sz="1800" dirty="0" smtClean="0"/>
              <a:t>DSL Phone Lines – Medium Bandwidth</a:t>
            </a:r>
          </a:p>
          <a:p>
            <a:pPr lvl="1"/>
            <a:r>
              <a:rPr lang="en-CA" sz="1800" dirty="0" smtClean="0"/>
              <a:t>Dialup Modem – Very Slow and Old Technology </a:t>
            </a:r>
          </a:p>
          <a:p>
            <a:pPr lvl="1"/>
            <a:r>
              <a:rPr lang="en-CA" sz="1800" dirty="0" smtClean="0"/>
              <a:t>Satellite – Special Cases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59" y="3892222"/>
            <a:ext cx="2179641" cy="23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Wide Area Network (WAN)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</a:t>
            </a:r>
            <a:r>
              <a:rPr lang="en-CA" sz="4000" dirty="0" smtClean="0"/>
              <a:t>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096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Other Server Software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</a:t>
            </a:r>
            <a:r>
              <a:rPr lang="en-CA" sz="4000" dirty="0"/>
              <a:t>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16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A.3) Common Internet </a:t>
            </a:r>
            <a:r>
              <a:rPr lang="en-CA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DNS (Domain Name Server)</a:t>
            </a:r>
          </a:p>
          <a:p>
            <a:r>
              <a:rPr lang="en-CA" dirty="0"/>
              <a:t>Web </a:t>
            </a:r>
            <a:r>
              <a:rPr lang="en-CA" dirty="0" smtClean="0"/>
              <a:t>Server</a:t>
            </a:r>
          </a:p>
          <a:p>
            <a:r>
              <a:rPr lang="en-CA" dirty="0" smtClean="0"/>
              <a:t>HTTP protocol</a:t>
            </a:r>
            <a:endParaRPr lang="en-CA" dirty="0"/>
          </a:p>
          <a:p>
            <a:r>
              <a:rPr lang="en-CA" dirty="0" smtClean="0"/>
              <a:t>Mail </a:t>
            </a:r>
            <a:r>
              <a:rPr lang="en-CA" dirty="0"/>
              <a:t>Server</a:t>
            </a:r>
          </a:p>
          <a:p>
            <a:r>
              <a:rPr lang="en-CA" dirty="0" smtClean="0"/>
              <a:t>File </a:t>
            </a:r>
            <a:r>
              <a:rPr lang="en-CA" dirty="0"/>
              <a:t>Server</a:t>
            </a:r>
          </a:p>
          <a:p>
            <a:r>
              <a:rPr lang="en-CA" dirty="0"/>
              <a:t>Database Server</a:t>
            </a:r>
          </a:p>
          <a:p>
            <a:r>
              <a:rPr lang="en-CA" dirty="0"/>
              <a:t>Application Servers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B) Internet Servers (Hardware)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Firewall, </a:t>
            </a:r>
            <a:r>
              <a:rPr lang="en-CA" dirty="0" err="1" smtClean="0"/>
              <a:t>Lan</a:t>
            </a:r>
            <a:r>
              <a:rPr lang="en-CA" dirty="0" smtClean="0"/>
              <a:t>, Wan</a:t>
            </a:r>
          </a:p>
          <a:p>
            <a:r>
              <a:rPr lang="en-CA" dirty="0" smtClean="0"/>
              <a:t>VPN</a:t>
            </a:r>
          </a:p>
          <a:p>
            <a:r>
              <a:rPr lang="en-CA" dirty="0" smtClean="0"/>
              <a:t>RAID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2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257" y="1679803"/>
            <a:ext cx="5341605" cy="4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80" y="2630843"/>
            <a:ext cx="5019675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3767" y="5445457"/>
            <a:ext cx="3411941" cy="10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0424" y="5677469"/>
            <a:ext cx="832513" cy="191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Domain Names </a:t>
            </a:r>
            <a:br>
              <a:rPr lang="en-CA" dirty="0" smtClean="0"/>
            </a:b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smtClean="0"/>
              <a:t>IP Addresses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A.8 Day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865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CA" sz="2400" dirty="0" err="1" smtClean="0"/>
              <a:t>Goto</a:t>
            </a:r>
            <a:r>
              <a:rPr lang="en-CA" sz="2400" dirty="0" smtClean="0"/>
              <a:t>: </a:t>
            </a:r>
            <a:r>
              <a:rPr lang="en-US" sz="2400" dirty="0">
                <a:hlinkClick r:id="rId2"/>
              </a:rPr>
              <a:t>https://centralops.net/co</a:t>
            </a:r>
            <a:r>
              <a:rPr lang="en-US" sz="2400" dirty="0" smtClean="0">
                <a:hlinkClick r:id="rId2"/>
              </a:rPr>
              <a:t>/</a:t>
            </a:r>
            <a:endParaRPr lang="en-CA" sz="2400" dirty="0"/>
          </a:p>
          <a:p>
            <a:r>
              <a:rPr lang="en-CA" sz="2400" dirty="0" smtClean="0"/>
              <a:t>Use the "</a:t>
            </a:r>
            <a:r>
              <a:rPr lang="en-CA" sz="2400" dirty="0" err="1" smtClean="0"/>
              <a:t>NsLookup</a:t>
            </a:r>
            <a:r>
              <a:rPr lang="en-CA" sz="2400" dirty="0" smtClean="0"/>
              <a:t>" Tool</a:t>
            </a:r>
          </a:p>
          <a:p>
            <a:pPr lvl="1"/>
            <a:r>
              <a:rPr lang="en-CA" sz="2000" dirty="0" smtClean="0">
                <a:hlinkClick r:id="rId3"/>
              </a:rPr>
              <a:t>www.peelschools.org</a:t>
            </a:r>
            <a:endParaRPr lang="en-CA" sz="2000" dirty="0" smtClean="0"/>
          </a:p>
          <a:p>
            <a:pPr lvl="1"/>
            <a:r>
              <a:rPr lang="en-CA" sz="2000" dirty="0" smtClean="0"/>
              <a:t>your favorite website</a:t>
            </a:r>
          </a:p>
          <a:p>
            <a:pPr lvl="1"/>
            <a:endParaRPr lang="en-CA" sz="2000" dirty="0"/>
          </a:p>
          <a:p>
            <a:r>
              <a:rPr lang="en-CA" sz="2400" dirty="0" smtClean="0"/>
              <a:t>Try some of the </a:t>
            </a:r>
            <a:br>
              <a:rPr lang="en-CA" sz="2400" dirty="0" smtClean="0"/>
            </a:br>
            <a:r>
              <a:rPr lang="en-CA" sz="2400" dirty="0" smtClean="0"/>
              <a:t>other tools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799" y="2688609"/>
            <a:ext cx="5169428" cy="36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smtClean="0">
              <a:hlinkClick r:id="rId2"/>
            </a:endParaRPr>
          </a:p>
          <a:p>
            <a:r>
              <a:rPr lang="en-US" sz="3200" smtClean="0">
                <a:hlinkClick r:id="rId2"/>
              </a:rPr>
              <a:t>https</a:t>
            </a:r>
            <a:r>
              <a:rPr lang="en-US" sz="3200" dirty="0">
                <a:hlinkClick r:id="rId2"/>
              </a:rPr>
              <a:t>://mxtoolbox.com/DNSLookup.aspx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3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A.1) Client-Server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A Client Is...</a:t>
            </a:r>
          </a:p>
          <a:p>
            <a:pPr lvl="1"/>
            <a:r>
              <a:rPr lang="en-CA" sz="2000" dirty="0" smtClean="0"/>
              <a:t>An app that runs on your phone or PC</a:t>
            </a:r>
          </a:p>
          <a:p>
            <a:pPr lvl="1"/>
            <a:r>
              <a:rPr lang="en-CA" sz="2000" dirty="0" smtClean="0"/>
              <a:t>The app provides the Interface</a:t>
            </a:r>
          </a:p>
          <a:p>
            <a:pPr lvl="1"/>
            <a:r>
              <a:rPr lang="en-CA" sz="2000" dirty="0" smtClean="0"/>
              <a:t>The app does not control the data</a:t>
            </a:r>
          </a:p>
          <a:p>
            <a:pPr lvl="1"/>
            <a:r>
              <a:rPr lang="en-CA" sz="2000" dirty="0" smtClean="0"/>
              <a:t>Examples:</a:t>
            </a:r>
          </a:p>
          <a:p>
            <a:pPr lvl="1"/>
            <a:endParaRPr lang="en-CA" sz="2000" dirty="0" smtClean="0"/>
          </a:p>
          <a:p>
            <a:r>
              <a:rPr lang="en-CA" sz="2400" dirty="0" smtClean="0"/>
              <a:t>A Server Is...</a:t>
            </a:r>
          </a:p>
          <a:p>
            <a:pPr lvl="1"/>
            <a:r>
              <a:rPr lang="en-CA" sz="2000" dirty="0" smtClean="0"/>
              <a:t>Software that runs on hardware owned by </a:t>
            </a:r>
            <a:br>
              <a:rPr lang="en-CA" sz="2000" dirty="0" smtClean="0"/>
            </a:br>
            <a:r>
              <a:rPr lang="en-CA" sz="2000" dirty="0" smtClean="0"/>
              <a:t>the app company</a:t>
            </a:r>
          </a:p>
          <a:p>
            <a:pPr lvl="1"/>
            <a:r>
              <a:rPr lang="en-CA" sz="2000" dirty="0" smtClean="0"/>
              <a:t>It sends and receives data between multiple clients</a:t>
            </a:r>
            <a:br>
              <a:rPr lang="en-CA" sz="2000" dirty="0" smtClean="0"/>
            </a:br>
            <a:r>
              <a:rPr lang="en-CA" sz="2000" dirty="0" smtClean="0"/>
              <a:t>using internet connections</a:t>
            </a:r>
          </a:p>
          <a:p>
            <a:pPr marL="457200" lvl="1" indent="0">
              <a:buNone/>
            </a:pPr>
            <a:endParaRPr lang="en-CA" sz="2000" dirty="0" smtClean="0"/>
          </a:p>
          <a:p>
            <a:r>
              <a:rPr lang="en-CA" sz="2400" dirty="0" smtClean="0"/>
              <a:t>They work together to give you the complete application.</a:t>
            </a:r>
          </a:p>
          <a:p>
            <a:pPr lvl="1"/>
            <a:r>
              <a:rPr lang="en-CA" sz="2000" dirty="0" smtClean="0"/>
              <a:t>One is useless without the other part</a:t>
            </a:r>
          </a:p>
          <a:p>
            <a:pPr lvl="1"/>
            <a:r>
              <a:rPr lang="en-CA" sz="2000" dirty="0" smtClean="0"/>
              <a:t>Examples: On-Line Games, Spotify, MLB At Bat, etc.</a:t>
            </a:r>
            <a:endParaRPr lang="en-US" sz="2000" dirty="0"/>
          </a:p>
        </p:txBody>
      </p:sp>
      <p:pic>
        <p:nvPicPr>
          <p:cNvPr id="1026" name="Picture 2" descr="File:Client-server-mode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92" y="1825625"/>
            <a:ext cx="3188758" cy="19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A.2) Domain Names &amp; </a:t>
            </a:r>
            <a:r>
              <a:rPr lang="en-CA" dirty="0" smtClean="0"/>
              <a:t>IP </a:t>
            </a:r>
            <a:r>
              <a:rPr lang="en-CA" dirty="0"/>
              <a:t>Addresses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400" dirty="0" smtClean="0"/>
              <a:t>A Domain Name is...</a:t>
            </a:r>
          </a:p>
          <a:p>
            <a:pPr lvl="1"/>
            <a:r>
              <a:rPr lang="en-CA" sz="2000" dirty="0" smtClean="0"/>
              <a:t>An ID for a service on the internet</a:t>
            </a:r>
          </a:p>
          <a:p>
            <a:pPr lvl="1"/>
            <a:r>
              <a:rPr lang="en-CA" sz="2000" dirty="0" smtClean="0"/>
              <a:t>It is a human readable format</a:t>
            </a:r>
          </a:p>
          <a:p>
            <a:pPr lvl="1"/>
            <a:r>
              <a:rPr lang="en-CA" sz="2000" dirty="0" smtClean="0"/>
              <a:t>It must be converted to an IP address</a:t>
            </a:r>
            <a:br>
              <a:rPr lang="en-CA" sz="2000" dirty="0" smtClean="0"/>
            </a:br>
            <a:r>
              <a:rPr lang="en-CA" sz="2000" dirty="0" smtClean="0"/>
              <a:t>to be used by a computer</a:t>
            </a:r>
          </a:p>
          <a:p>
            <a:pPr lvl="1"/>
            <a:r>
              <a:rPr lang="en-CA" sz="2000" b="1" dirty="0"/>
              <a:t>Note</a:t>
            </a:r>
            <a:r>
              <a:rPr lang="en-CA" sz="2000" dirty="0"/>
              <a:t>: Clients do not have Domain </a:t>
            </a:r>
            <a:r>
              <a:rPr lang="en-CA" sz="2000" dirty="0" smtClean="0"/>
              <a:t>Names</a:t>
            </a:r>
          </a:p>
          <a:p>
            <a:endParaRPr lang="en-CA" sz="2400" dirty="0"/>
          </a:p>
          <a:p>
            <a:r>
              <a:rPr lang="en-CA" sz="2400" dirty="0" smtClean="0"/>
              <a:t>An IP Address is...</a:t>
            </a:r>
          </a:p>
          <a:p>
            <a:pPr lvl="1"/>
            <a:r>
              <a:rPr lang="en-CA" sz="2000" dirty="0" smtClean="0"/>
              <a:t>The id number of a client or server device </a:t>
            </a:r>
            <a:br>
              <a:rPr lang="en-CA" sz="2000" dirty="0" smtClean="0"/>
            </a:br>
            <a:r>
              <a:rPr lang="en-CA" sz="2000" dirty="0" smtClean="0"/>
              <a:t>on the internet.</a:t>
            </a:r>
          </a:p>
          <a:p>
            <a:pPr lvl="1"/>
            <a:r>
              <a:rPr lang="en-CA" sz="2000" dirty="0" smtClean="0"/>
              <a:t>It is composed of four numbers</a:t>
            </a:r>
          </a:p>
          <a:p>
            <a:pPr lvl="1"/>
            <a:r>
              <a:rPr lang="en-CA" sz="2000" dirty="0" smtClean="0"/>
              <a:t>It is used to route messages and data </a:t>
            </a:r>
            <a:br>
              <a:rPr lang="en-CA" sz="2000" dirty="0" smtClean="0"/>
            </a:br>
            <a:r>
              <a:rPr lang="en-CA" sz="2000" dirty="0" smtClean="0"/>
              <a:t>between computers (clients and servers)</a:t>
            </a:r>
            <a:endParaRPr lang="en-US" sz="2000" dirty="0"/>
          </a:p>
          <a:p>
            <a:pPr lvl="1"/>
            <a:endParaRPr lang="en-CA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66218" y="2103120"/>
            <a:ext cx="2449132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Domain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www.peelschools.org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66218" y="4450080"/>
            <a:ext cx="2113335" cy="769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u="sng" dirty="0" smtClean="0">
                <a:solidFill>
                  <a:srgbClr val="FF0000"/>
                </a:solidFill>
              </a:rPr>
              <a:t>IP Address Example:</a:t>
            </a:r>
            <a:br>
              <a:rPr lang="en-CA" b="1" u="sng" dirty="0" smtClean="0">
                <a:solidFill>
                  <a:srgbClr val="FF0000"/>
                </a:solidFill>
              </a:rPr>
            </a:br>
            <a:endParaRPr lang="en-CA" sz="800" b="1" u="sng" dirty="0" smtClean="0">
              <a:solidFill>
                <a:srgbClr val="FF0000"/>
              </a:solidFill>
            </a:endParaRPr>
          </a:p>
          <a:p>
            <a:r>
              <a:rPr lang="en-CA" b="1" dirty="0" smtClean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</a:rPr>
              <a:t>67.21.152.99</a:t>
            </a:r>
            <a:endParaRPr lang="en-CA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3772" y="6127233"/>
            <a:ext cx="36361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Note: IP stands for Internet Protocol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400" dirty="0" smtClean="0"/>
              <a:t>Who owns names and addresses?</a:t>
            </a:r>
          </a:p>
          <a:p>
            <a:pPr lvl="1"/>
            <a:r>
              <a:rPr lang="en-CA" sz="2000" dirty="0" smtClean="0"/>
              <a:t>Domain names can be registered by companies and individuals</a:t>
            </a:r>
          </a:p>
          <a:p>
            <a:pPr lvl="1"/>
            <a:r>
              <a:rPr lang="en-CA" sz="2000" dirty="0" smtClean="0"/>
              <a:t>Government Agencies Control the Registration of Names</a:t>
            </a:r>
          </a:p>
          <a:p>
            <a:pPr lvl="2"/>
            <a:r>
              <a:rPr lang="en-CA" sz="1600" dirty="0" smtClean="0"/>
              <a:t>myname.ca – CIRA (Canada)</a:t>
            </a:r>
          </a:p>
          <a:p>
            <a:pPr lvl="2"/>
            <a:r>
              <a:rPr lang="en-CA" sz="1600" dirty="0" smtClean="0"/>
              <a:t>myname.uk – NOMINET (United Kingdom)</a:t>
            </a:r>
          </a:p>
          <a:p>
            <a:pPr lvl="2"/>
            <a:r>
              <a:rPr lang="en-CA" sz="1600" dirty="0" smtClean="0"/>
              <a:t>com, org, etc. – Network Solutions (United States)</a:t>
            </a:r>
          </a:p>
          <a:p>
            <a:pPr lvl="1"/>
            <a:r>
              <a:rPr lang="en-CA" sz="2000" dirty="0" smtClean="0"/>
              <a:t>IP Addresses are owned by large Internet Companies</a:t>
            </a:r>
          </a:p>
          <a:p>
            <a:pPr lvl="2"/>
            <a:r>
              <a:rPr lang="en-CA" sz="1600" dirty="0" smtClean="0"/>
              <a:t>IP Addresses are "rented out" to Domain Names for a fee</a:t>
            </a:r>
          </a:p>
          <a:p>
            <a:pPr lvl="2"/>
            <a:r>
              <a:rPr lang="en-CA" sz="1600" dirty="0" smtClean="0"/>
              <a:t>With IPv4 there are a limited number of IP Addresses</a:t>
            </a:r>
          </a:p>
          <a:p>
            <a:pPr lvl="2"/>
            <a:endParaRPr lang="en-CA" sz="2400" dirty="0"/>
          </a:p>
          <a:p>
            <a:r>
              <a:rPr lang="en-CA" sz="2400" dirty="0" smtClean="0"/>
              <a:t>Domain Name Registry</a:t>
            </a:r>
          </a:p>
          <a:p>
            <a:pPr lvl="1"/>
            <a:r>
              <a:rPr lang="en-CA" sz="2000" dirty="0" smtClean="0"/>
              <a:t>Companies like GoDaddy.com are </a:t>
            </a:r>
            <a:r>
              <a:rPr lang="en-CA" sz="2000" i="1" dirty="0" smtClean="0"/>
              <a:t>middlemen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arrange domain registrations and that </a:t>
            </a:r>
            <a:br>
              <a:rPr lang="en-US" sz="2000" dirty="0" smtClean="0"/>
            </a:br>
            <a:r>
              <a:rPr lang="en-US" sz="2000" dirty="0" smtClean="0"/>
              <a:t>provide you with an IP Address</a:t>
            </a:r>
          </a:p>
          <a:p>
            <a:pPr lvl="1"/>
            <a:r>
              <a:rPr lang="en-CA" sz="2000" dirty="0" smtClean="0"/>
              <a:t>Network Solutions is the company that </a:t>
            </a:r>
            <a:r>
              <a:rPr lang="en-CA" sz="2000" i="1" dirty="0" smtClean="0"/>
              <a:t>controls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and </a:t>
            </a:r>
            <a:r>
              <a:rPr lang="en-CA" sz="2000" i="1" dirty="0" smtClean="0"/>
              <a:t>authorizes registrations </a:t>
            </a:r>
            <a:r>
              <a:rPr lang="en-CA" sz="2000" dirty="0" smtClean="0"/>
              <a:t>for .com domains</a:t>
            </a:r>
          </a:p>
        </p:txBody>
      </p:sp>
      <p:pic>
        <p:nvPicPr>
          <p:cNvPr id="1026" name="Picture 2" descr="Image result for godaddy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4" y="3757557"/>
            <a:ext cx="1902868" cy="17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15" y="5597146"/>
            <a:ext cx="2293961" cy="8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A.2) Domain Names &amp; IP Addresses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smtClean="0"/>
              <a:t>IPv4 (1990 to Present)</a:t>
            </a:r>
          </a:p>
          <a:p>
            <a:pPr lvl="1"/>
            <a:r>
              <a:rPr lang="en-CA" sz="1600" dirty="0" smtClean="0"/>
              <a:t>4 numbers, 64 bits (2^64 combinations)</a:t>
            </a:r>
          </a:p>
          <a:p>
            <a:pPr lvl="1"/>
            <a:r>
              <a:rPr lang="en-CA" sz="1600" dirty="0" smtClean="0"/>
              <a:t>Issues: Limited Speed &amp; Limited Number of 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IPv6 (Near Future)</a:t>
            </a:r>
          </a:p>
          <a:p>
            <a:pPr lvl="1"/>
            <a:r>
              <a:rPr lang="en-CA" sz="1600" dirty="0" smtClean="0"/>
              <a:t>8 alpha –</a:t>
            </a:r>
            <a:r>
              <a:rPr lang="en-CA" sz="1600" dirty="0" err="1" smtClean="0"/>
              <a:t>numerics</a:t>
            </a:r>
            <a:r>
              <a:rPr lang="en-CA" sz="1600" dirty="0" smtClean="0"/>
              <a:t>, 128 bits (2^128 combinations)</a:t>
            </a:r>
          </a:p>
          <a:p>
            <a:pPr lvl="1"/>
            <a:r>
              <a:rPr lang="en-CA" sz="1600" dirty="0" smtClean="0"/>
              <a:t>Advantages: Higher Speed &amp; Unlimited </a:t>
            </a:r>
            <a:r>
              <a:rPr lang="en-CA" sz="1600" dirty="0"/>
              <a:t>Number of </a:t>
            </a:r>
            <a:r>
              <a:rPr lang="en-CA" sz="1600" dirty="0" smtClean="0"/>
              <a:t>Connections</a:t>
            </a:r>
          </a:p>
          <a:p>
            <a:pPr lvl="1"/>
            <a:endParaRPr lang="en-CA" sz="1600" dirty="0" smtClean="0"/>
          </a:p>
          <a:p>
            <a:r>
              <a:rPr lang="en-CA" sz="2000" dirty="0" smtClean="0"/>
              <a:t>5G Networks (Coming Soon)</a:t>
            </a:r>
          </a:p>
          <a:p>
            <a:pPr lvl="1"/>
            <a:r>
              <a:rPr lang="en-CA" sz="1600" dirty="0" smtClean="0"/>
              <a:t>Leverages IPv6 technology to provide extreme speeds</a:t>
            </a:r>
          </a:p>
          <a:p>
            <a:pPr lvl="1"/>
            <a:r>
              <a:rPr lang="en-CA" sz="1600" dirty="0" smtClean="0"/>
              <a:t>Every device (e.g. doorbell) will have its own IP address</a:t>
            </a:r>
          </a:p>
          <a:p>
            <a:pPr lvl="1"/>
            <a:endParaRPr lang="en-US" sz="1600" dirty="0"/>
          </a:p>
        </p:txBody>
      </p:sp>
      <p:pic>
        <p:nvPicPr>
          <p:cNvPr id="2050" name="Picture 2" descr="https://www.guru99.com/images/1/053018_0657_IPv4vsIPv6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5425414"/>
            <a:ext cx="5852160" cy="103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0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1012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World Wide Web</vt:lpstr>
      <vt:lpstr>A) Internet Services (Software)</vt:lpstr>
      <vt:lpstr>Domain Names  &amp; IP Addresses</vt:lpstr>
      <vt:lpstr>Warm-Up Activity</vt:lpstr>
      <vt:lpstr>Warm-Up Activity</vt:lpstr>
      <vt:lpstr>A.1) Client-Server Model</vt:lpstr>
      <vt:lpstr>A.2) Domain Names &amp; IP Addresses </vt:lpstr>
      <vt:lpstr>A.2) Domain Names &amp; IP Addresses</vt:lpstr>
      <vt:lpstr>A.2) Domain Names &amp; IP Addresses</vt:lpstr>
      <vt:lpstr>Web Server Software</vt:lpstr>
      <vt:lpstr>Warm-Up Activity</vt:lpstr>
      <vt:lpstr>Warm-Up Activity</vt:lpstr>
      <vt:lpstr>What Is A Web Page?</vt:lpstr>
      <vt:lpstr>What Is A Web Server?</vt:lpstr>
      <vt:lpstr>What is HTTP and HTTPS</vt:lpstr>
      <vt:lpstr>E-Mail Server Software</vt:lpstr>
      <vt:lpstr>E-Mail Server Software</vt:lpstr>
      <vt:lpstr>Venn Diagram</vt:lpstr>
      <vt:lpstr>Venn Diagram</vt:lpstr>
      <vt:lpstr>Local Area Network (LAN)</vt:lpstr>
      <vt:lpstr>What is a LAN?</vt:lpstr>
      <vt:lpstr>LAN Connection Technologies</vt:lpstr>
      <vt:lpstr>Wide Area Network (WAN)</vt:lpstr>
      <vt:lpstr>Other Server Software</vt:lpstr>
      <vt:lpstr>A.3) Common Internet Services</vt:lpstr>
      <vt:lpstr>A.3) Common Internet Services</vt:lpstr>
      <vt:lpstr>B) Internet Servers (Hardware)</vt:lpstr>
      <vt:lpstr>PowerPoint Presentation</vt:lpstr>
      <vt:lpstr>PowerPoint Presentation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Nestor, Gregory</dc:creator>
  <cp:lastModifiedBy>Nestor, Gregory</cp:lastModifiedBy>
  <cp:revision>49</cp:revision>
  <dcterms:created xsi:type="dcterms:W3CDTF">2020-01-06T15:48:02Z</dcterms:created>
  <dcterms:modified xsi:type="dcterms:W3CDTF">2020-01-13T14:25:01Z</dcterms:modified>
</cp:coreProperties>
</file>