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5" r:id="rId5"/>
    <p:sldId id="266" r:id="rId6"/>
    <p:sldId id="259" r:id="rId7"/>
    <p:sldId id="260" r:id="rId8"/>
    <p:sldId id="261" r:id="rId9"/>
    <p:sldId id="262" r:id="rId10"/>
    <p:sldId id="268" r:id="rId11"/>
    <p:sldId id="270" r:id="rId12"/>
    <p:sldId id="271" r:id="rId13"/>
    <p:sldId id="272" r:id="rId14"/>
    <p:sldId id="273" r:id="rId15"/>
    <p:sldId id="274" r:id="rId16"/>
    <p:sldId id="269" r:id="rId17"/>
    <p:sldId id="276" r:id="rId18"/>
    <p:sldId id="277" r:id="rId19"/>
    <p:sldId id="278" r:id="rId20"/>
    <p:sldId id="275" r:id="rId21"/>
    <p:sldId id="263" r:id="rId22"/>
    <p:sldId id="264" r:id="rId23"/>
    <p:sldId id="25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9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6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5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7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6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0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9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9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5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7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0985A-54A3-4E21-A8D3-D2A269DFDA7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2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elschools.org/" TargetMode="External"/><Relationship Id="rId2" Type="http://schemas.openxmlformats.org/officeDocument/2006/relationships/hyperlink" Target="https://centralops.net/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xtoolbox.com/DNSLookup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World Wide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Lesson A.8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0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Web Server Software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A.8 Day 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8819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Warm-Up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Creating a simple Web Page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Use the search button (magnifying glass icon) in the bottom windows tray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Find </a:t>
            </a:r>
            <a:r>
              <a:rPr lang="en-US" dirty="0"/>
              <a:t>and open the “notepad” text editor application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Use “Save As…” to go to your student folder (G drive) save the file as “mywebpage.txt</a:t>
            </a:r>
            <a:r>
              <a:rPr lang="en-US" dirty="0" smtClean="0"/>
              <a:t>”</a:t>
            </a:r>
            <a:br>
              <a:rPr lang="en-US" dirty="0" smtClean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Edit and save the file with the </a:t>
            </a:r>
            <a:r>
              <a:rPr lang="en-US" dirty="0" smtClean="0"/>
              <a:t>suggested contents</a:t>
            </a:r>
            <a:endParaRPr lang="en-US" dirty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646862" y="1365727"/>
            <a:ext cx="1743075" cy="1079977"/>
            <a:chOff x="6667182" y="939007"/>
            <a:chExt cx="1743075" cy="107997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67182" y="939007"/>
              <a:ext cx="1743075" cy="819150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7254240" y="1690689"/>
              <a:ext cx="0" cy="32829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35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Warm-Up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u="sng" dirty="0"/>
              <a:t>Opening your web page</a:t>
            </a:r>
            <a:endParaRPr lang="en-US" dirty="0"/>
          </a:p>
          <a:p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Open your web browser (e.g. Chrome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Type “file://G:/” for the URL. What do you see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Click on your “mywebpage.txt” to open it. What do you see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Use File Explorer to rename your file to “mywebpage.html</a:t>
            </a:r>
            <a:r>
              <a:rPr lang="en-US" dirty="0" smtClean="0"/>
              <a:t>”</a:t>
            </a:r>
            <a:br>
              <a:rPr lang="en-US" dirty="0" smtClean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Refresh the “file://G:/” </a:t>
            </a:r>
            <a:r>
              <a:rPr lang="en-US" dirty="0" smtClean="0"/>
              <a:t>URL</a:t>
            </a:r>
            <a:br>
              <a:rPr lang="en-US" dirty="0" smtClean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Click on your “mywebpage.html” to open it. What do you see?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 Web Page?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A Web Page is written in HTML</a:t>
            </a:r>
          </a:p>
          <a:p>
            <a:pPr lvl="1"/>
            <a:r>
              <a:rPr lang="en-CA" dirty="0" smtClean="0"/>
              <a:t>HTML stands for Hyper-Text Markup Language</a:t>
            </a:r>
          </a:p>
          <a:p>
            <a:pPr lvl="1"/>
            <a:r>
              <a:rPr lang="en-CA" dirty="0" smtClean="0"/>
              <a:t>It is simple text with special tags in angle &lt;&gt; brackets</a:t>
            </a:r>
          </a:p>
          <a:p>
            <a:pPr lvl="1"/>
            <a:r>
              <a:rPr lang="en-CA" dirty="0" smtClean="0"/>
              <a:t>Most tags control how the page is formatted</a:t>
            </a:r>
          </a:p>
          <a:p>
            <a:pPr lvl="1"/>
            <a:r>
              <a:rPr lang="en-CA" dirty="0" smtClean="0"/>
              <a:t>Additional tags allow for graphics and dynamic content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 smtClean="0"/>
              <a:t>A Basic Web Page</a:t>
            </a:r>
          </a:p>
          <a:p>
            <a:pPr lvl="1"/>
            <a:r>
              <a:rPr lang="en-CA" dirty="0" smtClean="0"/>
              <a:t>Contains </a:t>
            </a:r>
            <a:r>
              <a:rPr lang="en-CA" b="1" i="1" dirty="0" smtClean="0"/>
              <a:t>static</a:t>
            </a:r>
            <a:r>
              <a:rPr lang="en-CA" dirty="0" smtClean="0"/>
              <a:t> content (i.e. text content that does not change when the page is reloaded.)</a:t>
            </a:r>
          </a:p>
          <a:p>
            <a:pPr lvl="1"/>
            <a:r>
              <a:rPr lang="en-CA" dirty="0" smtClean="0"/>
              <a:t>The page can contain advanced graphics in addition to text.</a:t>
            </a:r>
          </a:p>
          <a:p>
            <a:pPr lvl="1"/>
            <a:endParaRPr lang="en-CA" dirty="0"/>
          </a:p>
          <a:p>
            <a:r>
              <a:rPr lang="en-CA" dirty="0" smtClean="0"/>
              <a:t>Dynamic Web Pages</a:t>
            </a:r>
          </a:p>
          <a:p>
            <a:pPr lvl="1"/>
            <a:r>
              <a:rPr lang="en-CA" dirty="0" smtClean="0"/>
              <a:t>Are basic web pages that also include </a:t>
            </a:r>
            <a:r>
              <a:rPr lang="en-CA" b="1" i="1" dirty="0" smtClean="0"/>
              <a:t>dynamic</a:t>
            </a:r>
            <a:r>
              <a:rPr lang="en-CA" dirty="0" smtClean="0"/>
              <a:t> content that may change while the page is loaded or when it is reloaded.</a:t>
            </a:r>
          </a:p>
          <a:p>
            <a:pPr lvl="1"/>
            <a:r>
              <a:rPr lang="en-CA" dirty="0" smtClean="0"/>
              <a:t>May also include program scripts using JSP, Java, Python, etc.</a:t>
            </a:r>
          </a:p>
          <a:p>
            <a:pPr lvl="1"/>
            <a:r>
              <a:rPr lang="en-CA" dirty="0" smtClean="0"/>
              <a:t>Dynamic pages include links to include data from other types of web servers (e.g. Streaming Servers, Database Servers,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 Web 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A Web Server is an Application Program</a:t>
            </a:r>
          </a:p>
          <a:p>
            <a:pPr lvl="1"/>
            <a:r>
              <a:rPr lang="en-CA" dirty="0" smtClean="0"/>
              <a:t>You could run this program on any PC</a:t>
            </a:r>
          </a:p>
          <a:p>
            <a:pPr lvl="1"/>
            <a:r>
              <a:rPr lang="en-CA" dirty="0" smtClean="0"/>
              <a:t>Usually runs on more reliable Web Server Hardware</a:t>
            </a:r>
          </a:p>
          <a:p>
            <a:pPr lvl="1"/>
            <a:r>
              <a:rPr lang="en-CA" dirty="0" smtClean="0"/>
              <a:t>Most common web server programs include:</a:t>
            </a:r>
          </a:p>
          <a:p>
            <a:pPr lvl="2"/>
            <a:r>
              <a:rPr lang="en-CA" dirty="0" smtClean="0"/>
              <a:t>Apache – Unix / Linux </a:t>
            </a:r>
          </a:p>
          <a:p>
            <a:pPr lvl="2"/>
            <a:r>
              <a:rPr lang="en-CA" dirty="0" smtClean="0"/>
              <a:t>IIS – Microsoft</a:t>
            </a:r>
          </a:p>
          <a:p>
            <a:pPr lvl="1"/>
            <a:endParaRPr lang="en-CA" dirty="0"/>
          </a:p>
          <a:p>
            <a:r>
              <a:rPr lang="en-CA" dirty="0" smtClean="0"/>
              <a:t>The function of a Web Server is…</a:t>
            </a:r>
          </a:p>
          <a:p>
            <a:pPr lvl="1"/>
            <a:r>
              <a:rPr lang="en-CA" dirty="0" smtClean="0"/>
              <a:t>To respond to HTTP or HTTPS internet requests from user clients (i.e. web browsers)</a:t>
            </a:r>
          </a:p>
          <a:p>
            <a:pPr lvl="1"/>
            <a:r>
              <a:rPr lang="en-CA" dirty="0" smtClean="0"/>
              <a:t>To provide service for basic web pages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Web Servers communicate with other internet servers…</a:t>
            </a:r>
          </a:p>
          <a:p>
            <a:pPr lvl="1"/>
            <a:r>
              <a:rPr lang="en-CA" dirty="0" smtClean="0"/>
              <a:t>To verify account information and user access</a:t>
            </a:r>
          </a:p>
          <a:p>
            <a:pPr lvl="1"/>
            <a:r>
              <a:rPr lang="en-CA" dirty="0" smtClean="0"/>
              <a:t>To provide dynamic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87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HTTP and HTTPS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Starting a URL with http:// indicates that..</a:t>
            </a:r>
          </a:p>
          <a:p>
            <a:pPr lvl="1"/>
            <a:r>
              <a:rPr lang="en-CA" b="1" i="1" smtClean="0"/>
              <a:t>HTTP</a:t>
            </a:r>
            <a:r>
              <a:rPr lang="en-CA" smtClean="0"/>
              <a:t> </a:t>
            </a:r>
            <a:r>
              <a:rPr lang="en-CA" dirty="0" smtClean="0"/>
              <a:t>stands for Hyper-Text Transfer Protocol</a:t>
            </a:r>
          </a:p>
          <a:p>
            <a:pPr lvl="1"/>
            <a:r>
              <a:rPr lang="en-CA" dirty="0" smtClean="0"/>
              <a:t>Your browser (client) wants to connect to a web server </a:t>
            </a:r>
          </a:p>
          <a:p>
            <a:pPr lvl="1"/>
            <a:r>
              <a:rPr lang="en-CA" dirty="0" smtClean="0"/>
              <a:t>Your browser is expecting to receive HTML content </a:t>
            </a:r>
          </a:p>
          <a:p>
            <a:pPr lvl="1"/>
            <a:endParaRPr lang="en-CA" dirty="0" smtClean="0"/>
          </a:p>
          <a:p>
            <a:r>
              <a:rPr lang="en-CA" dirty="0"/>
              <a:t>Starting a URL with </a:t>
            </a:r>
            <a:r>
              <a:rPr lang="en-CA" dirty="0" smtClean="0"/>
              <a:t>https:// </a:t>
            </a:r>
            <a:r>
              <a:rPr lang="en-CA" dirty="0"/>
              <a:t>indicates that</a:t>
            </a:r>
            <a:r>
              <a:rPr lang="en-CA" dirty="0" smtClean="0"/>
              <a:t>..</a:t>
            </a:r>
          </a:p>
          <a:p>
            <a:pPr lvl="1"/>
            <a:r>
              <a:rPr lang="en-CA" dirty="0" smtClean="0"/>
              <a:t>The same thing as http with the addition that…</a:t>
            </a:r>
          </a:p>
          <a:p>
            <a:pPr lvl="1"/>
            <a:r>
              <a:rPr lang="en-CA" dirty="0" smtClean="0"/>
              <a:t>Information sent and received is in </a:t>
            </a:r>
            <a:r>
              <a:rPr lang="en-CA" b="1" i="1" dirty="0" smtClean="0"/>
              <a:t>encrypted</a:t>
            </a:r>
            <a:r>
              <a:rPr lang="en-CA" dirty="0" smtClean="0"/>
              <a:t> format</a:t>
            </a:r>
          </a:p>
          <a:p>
            <a:pPr lvl="1"/>
            <a:r>
              <a:rPr lang="en-CA" b="1" i="1" dirty="0" smtClean="0"/>
              <a:t>https</a:t>
            </a:r>
            <a:r>
              <a:rPr lang="en-CA" dirty="0" smtClean="0"/>
              <a:t> provides a </a:t>
            </a:r>
            <a:r>
              <a:rPr lang="en-CA" b="1" i="1" dirty="0" smtClean="0"/>
              <a:t>basic level </a:t>
            </a:r>
            <a:r>
              <a:rPr lang="en-CA" dirty="0" smtClean="0"/>
              <a:t>of security for passwords and other private information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Other URL protocols include…</a:t>
            </a:r>
          </a:p>
          <a:p>
            <a:pPr lvl="1"/>
            <a:r>
              <a:rPr lang="en-CA" dirty="0" smtClean="0"/>
              <a:t>file:// to access files on a local computer</a:t>
            </a:r>
          </a:p>
          <a:p>
            <a:pPr lvl="1"/>
            <a:r>
              <a:rPr lang="en-CA" dirty="0" smtClean="0"/>
              <a:t>ftp:// to access files or a remote serer</a:t>
            </a:r>
          </a:p>
          <a:p>
            <a:pPr lvl="1"/>
            <a:r>
              <a:rPr lang="en-CA" dirty="0" smtClean="0"/>
              <a:t>telnet:// to open a window on a </a:t>
            </a:r>
            <a:r>
              <a:rPr lang="en-CA" dirty="0"/>
              <a:t>remote serer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392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E-Mail Server Software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A.8 Day 3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30415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E-Mail Server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SMTP Protocol</a:t>
            </a:r>
          </a:p>
          <a:p>
            <a:pPr lvl="1"/>
            <a:r>
              <a:rPr lang="en-CA" sz="2000" dirty="0" smtClean="0"/>
              <a:t>Allows your PC to send mail</a:t>
            </a:r>
          </a:p>
          <a:p>
            <a:pPr lvl="1"/>
            <a:endParaRPr lang="en-CA" sz="2000" dirty="0"/>
          </a:p>
          <a:p>
            <a:r>
              <a:rPr lang="en-CA" sz="2400" dirty="0" smtClean="0"/>
              <a:t>IMAP (POP3) Protocol</a:t>
            </a:r>
          </a:p>
          <a:p>
            <a:pPr lvl="1"/>
            <a:r>
              <a:rPr lang="en-CA" sz="2000" dirty="0" smtClean="0"/>
              <a:t>Allows your PC to read mail</a:t>
            </a:r>
          </a:p>
          <a:p>
            <a:pPr lvl="1"/>
            <a:endParaRPr lang="en-CA" sz="2000" dirty="0"/>
          </a:p>
          <a:p>
            <a:r>
              <a:rPr lang="en-CA" sz="2400" dirty="0" smtClean="0"/>
              <a:t>Web Mail</a:t>
            </a:r>
          </a:p>
          <a:p>
            <a:pPr lvl="1"/>
            <a:r>
              <a:rPr lang="en-CA" sz="2000" dirty="0" smtClean="0"/>
              <a:t>All mail stays on the server</a:t>
            </a:r>
          </a:p>
          <a:p>
            <a:pPr lvl="1"/>
            <a:r>
              <a:rPr lang="en-CA" sz="2000" dirty="0" smtClean="0"/>
              <a:t>Server provides a dynamic </a:t>
            </a:r>
            <a:br>
              <a:rPr lang="en-CA" sz="2000" dirty="0" smtClean="0"/>
            </a:br>
            <a:r>
              <a:rPr lang="en-CA" sz="2000" dirty="0" smtClean="0"/>
              <a:t>web site that you access</a:t>
            </a:r>
            <a:br>
              <a:rPr lang="en-CA" sz="2000" dirty="0" smtClean="0"/>
            </a:br>
            <a:r>
              <a:rPr lang="en-CA" sz="2000" dirty="0" smtClean="0"/>
              <a:t>through a web browser</a:t>
            </a:r>
            <a:endParaRPr lang="en-US" sz="2000" dirty="0"/>
          </a:p>
        </p:txBody>
      </p:sp>
      <p:pic>
        <p:nvPicPr>
          <p:cNvPr id="1026" name="Picture 2" descr="Image result for e-mail server protoco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25625"/>
            <a:ext cx="4333202" cy="305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047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2298" y="119467"/>
            <a:ext cx="7886700" cy="1325563"/>
          </a:xfrm>
        </p:spPr>
        <p:txBody>
          <a:bodyPr/>
          <a:lstStyle/>
          <a:p>
            <a:r>
              <a:rPr lang="en-CA" dirty="0" smtClean="0"/>
              <a:t>Venn Diagram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73456" y="1308552"/>
            <a:ext cx="3998794" cy="36303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66565" y="1308552"/>
            <a:ext cx="3998794" cy="36303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44972" y="3016252"/>
            <a:ext cx="3998794" cy="36303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13620" y="133421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SMTP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01816" y="6251562"/>
            <a:ext cx="108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Web Mail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58148" y="1334214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IMAP &amp; POP3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73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2298" y="119467"/>
            <a:ext cx="7886700" cy="1325563"/>
          </a:xfrm>
        </p:spPr>
        <p:txBody>
          <a:bodyPr/>
          <a:lstStyle/>
          <a:p>
            <a:r>
              <a:rPr lang="en-CA" dirty="0" smtClean="0"/>
              <a:t>Venn Diagram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73456" y="1308552"/>
            <a:ext cx="3998794" cy="36303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66565" y="1308552"/>
            <a:ext cx="3998794" cy="36303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44972" y="3016252"/>
            <a:ext cx="3998794" cy="36303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13620" y="133421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SMTP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01816" y="6251562"/>
            <a:ext cx="108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Web Mail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58148" y="1334214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IMAP &amp; POP3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455391" y="5225877"/>
            <a:ext cx="262995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u="sng" dirty="0" smtClean="0">
                <a:solidFill>
                  <a:srgbClr val="FF0000"/>
                </a:solidFill>
              </a:rPr>
              <a:t>Facts Specific to Web 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>
                <a:solidFill>
                  <a:srgbClr val="FF0000"/>
                </a:solidFill>
              </a:rPr>
              <a:t>Use bullet point notes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558148" y="5527391"/>
            <a:ext cx="1869947" cy="4679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939" y="5071988"/>
            <a:ext cx="16032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u="sng" dirty="0" smtClean="0">
                <a:solidFill>
                  <a:srgbClr val="0070C0"/>
                </a:solidFill>
              </a:rPr>
              <a:t>Facts Common</a:t>
            </a:r>
            <a:br>
              <a:rPr lang="en-CA" u="sng" dirty="0" smtClean="0">
                <a:solidFill>
                  <a:srgbClr val="0070C0"/>
                </a:solidFill>
              </a:rPr>
            </a:br>
            <a:r>
              <a:rPr lang="en-CA" u="sng" dirty="0" smtClean="0">
                <a:solidFill>
                  <a:srgbClr val="0070C0"/>
                </a:solidFill>
              </a:rPr>
              <a:t>Between SMTP</a:t>
            </a:r>
          </a:p>
          <a:p>
            <a:r>
              <a:rPr lang="en-CA" u="sng" dirty="0" smtClean="0">
                <a:solidFill>
                  <a:srgbClr val="0070C0"/>
                </a:solidFill>
              </a:rPr>
              <a:t>and Web Mail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802926" y="4476466"/>
            <a:ext cx="899331" cy="59552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91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A) Internet Services (Software)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A.1) Client Server Model</a:t>
            </a:r>
          </a:p>
          <a:p>
            <a:pPr lvl="1"/>
            <a:r>
              <a:rPr lang="en-CA" dirty="0" smtClean="0"/>
              <a:t>What is a Client?</a:t>
            </a:r>
          </a:p>
          <a:p>
            <a:pPr lvl="1"/>
            <a:r>
              <a:rPr lang="en-CA" dirty="0" smtClean="0"/>
              <a:t>What is a Server?</a:t>
            </a:r>
          </a:p>
          <a:p>
            <a:endParaRPr lang="en-CA" dirty="0"/>
          </a:p>
          <a:p>
            <a:r>
              <a:rPr lang="en-CA" dirty="0" smtClean="0"/>
              <a:t>A.2) Domain Names &amp; IP Addresses</a:t>
            </a:r>
          </a:p>
          <a:p>
            <a:pPr lvl="1"/>
            <a:r>
              <a:rPr lang="en-CA" dirty="0" smtClean="0"/>
              <a:t>Domain Name Registry</a:t>
            </a:r>
          </a:p>
          <a:p>
            <a:pPr lvl="1"/>
            <a:r>
              <a:rPr lang="en-CA" dirty="0" smtClean="0"/>
              <a:t>IPv4 and IPv6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A.3) Common Internet Services</a:t>
            </a:r>
          </a:p>
          <a:p>
            <a:pPr lvl="1"/>
            <a:r>
              <a:rPr lang="en-CA" dirty="0" smtClean="0"/>
              <a:t>DNS (Domain Name Server)</a:t>
            </a:r>
          </a:p>
          <a:p>
            <a:pPr lvl="1"/>
            <a:r>
              <a:rPr lang="en-CA" dirty="0" smtClean="0"/>
              <a:t>Mail Server</a:t>
            </a:r>
          </a:p>
          <a:p>
            <a:pPr lvl="1"/>
            <a:r>
              <a:rPr lang="en-CA" dirty="0" smtClean="0"/>
              <a:t>Web Server</a:t>
            </a:r>
          </a:p>
          <a:p>
            <a:pPr lvl="1"/>
            <a:r>
              <a:rPr lang="en-CA" dirty="0" smtClean="0"/>
              <a:t>File Server</a:t>
            </a:r>
          </a:p>
          <a:p>
            <a:pPr lvl="1"/>
            <a:r>
              <a:rPr lang="en-CA" dirty="0" smtClean="0"/>
              <a:t>Database Server</a:t>
            </a:r>
          </a:p>
          <a:p>
            <a:pPr lvl="1"/>
            <a:r>
              <a:rPr lang="en-CA" dirty="0" smtClean="0"/>
              <a:t>Application 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6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Other Server Software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A.8 Day </a:t>
            </a:r>
            <a:r>
              <a:rPr lang="en-CA" sz="4000" dirty="0"/>
              <a:t>X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6805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A.3) Common Internet </a:t>
            </a:r>
            <a:r>
              <a:rPr lang="en-CA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DNS (Domain Name Server)</a:t>
            </a:r>
          </a:p>
          <a:p>
            <a:r>
              <a:rPr lang="en-CA" dirty="0"/>
              <a:t>Web </a:t>
            </a:r>
            <a:r>
              <a:rPr lang="en-CA" dirty="0" smtClean="0"/>
              <a:t>Server</a:t>
            </a:r>
          </a:p>
          <a:p>
            <a:r>
              <a:rPr lang="en-CA" dirty="0" smtClean="0"/>
              <a:t>HTTP protocol</a:t>
            </a:r>
            <a:endParaRPr lang="en-CA" dirty="0"/>
          </a:p>
          <a:p>
            <a:r>
              <a:rPr lang="en-CA" dirty="0" smtClean="0"/>
              <a:t>Mail </a:t>
            </a:r>
            <a:r>
              <a:rPr lang="en-CA" dirty="0"/>
              <a:t>Server</a:t>
            </a:r>
          </a:p>
          <a:p>
            <a:r>
              <a:rPr lang="en-CA" dirty="0" smtClean="0"/>
              <a:t>File </a:t>
            </a:r>
            <a:r>
              <a:rPr lang="en-CA" dirty="0"/>
              <a:t>Server</a:t>
            </a:r>
          </a:p>
          <a:p>
            <a:r>
              <a:rPr lang="en-CA" dirty="0"/>
              <a:t>Database Server</a:t>
            </a:r>
          </a:p>
          <a:p>
            <a:r>
              <a:rPr lang="en-CA" dirty="0"/>
              <a:t>Application Servers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4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A.3) Common Internet </a:t>
            </a:r>
            <a:r>
              <a:rPr lang="en-CA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DNS (Domain Name Server)</a:t>
            </a:r>
          </a:p>
          <a:p>
            <a:r>
              <a:rPr lang="en-CA" dirty="0"/>
              <a:t>Web </a:t>
            </a:r>
            <a:r>
              <a:rPr lang="en-CA" dirty="0" smtClean="0"/>
              <a:t>Server</a:t>
            </a:r>
          </a:p>
          <a:p>
            <a:r>
              <a:rPr lang="en-CA" dirty="0" smtClean="0"/>
              <a:t>HTTP protocol</a:t>
            </a:r>
            <a:endParaRPr lang="en-CA" dirty="0"/>
          </a:p>
          <a:p>
            <a:r>
              <a:rPr lang="en-CA" dirty="0" smtClean="0"/>
              <a:t>Mail </a:t>
            </a:r>
            <a:r>
              <a:rPr lang="en-CA" dirty="0"/>
              <a:t>Server</a:t>
            </a:r>
          </a:p>
          <a:p>
            <a:r>
              <a:rPr lang="en-CA" dirty="0" smtClean="0"/>
              <a:t>File </a:t>
            </a:r>
            <a:r>
              <a:rPr lang="en-CA" dirty="0"/>
              <a:t>Server</a:t>
            </a:r>
          </a:p>
          <a:p>
            <a:r>
              <a:rPr lang="en-CA" dirty="0"/>
              <a:t>Database Server</a:t>
            </a:r>
          </a:p>
          <a:p>
            <a:r>
              <a:rPr lang="en-CA" dirty="0"/>
              <a:t>Application Servers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B) Internet Servers (Hardware)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Firewall, </a:t>
            </a:r>
            <a:r>
              <a:rPr lang="en-CA" dirty="0" err="1" smtClean="0"/>
              <a:t>Lan</a:t>
            </a:r>
            <a:r>
              <a:rPr lang="en-CA" dirty="0" smtClean="0"/>
              <a:t>, Wan</a:t>
            </a:r>
          </a:p>
          <a:p>
            <a:r>
              <a:rPr lang="en-CA" dirty="0" smtClean="0"/>
              <a:t>VPN</a:t>
            </a:r>
          </a:p>
          <a:p>
            <a:r>
              <a:rPr lang="en-CA" dirty="0" smtClean="0"/>
              <a:t>RAID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22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Domain Names </a:t>
            </a:r>
            <a:br>
              <a:rPr lang="en-CA" dirty="0" smtClean="0"/>
            </a:br>
            <a:r>
              <a:rPr lang="en-CA" dirty="0" smtClean="0"/>
              <a:t>&amp;</a:t>
            </a:r>
            <a:br>
              <a:rPr lang="en-CA" dirty="0" smtClean="0"/>
            </a:br>
            <a:r>
              <a:rPr lang="en-CA" dirty="0" smtClean="0"/>
              <a:t>IP Addresses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A.8 Day 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2865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Warm-Up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CA" sz="2400" dirty="0" err="1" smtClean="0"/>
              <a:t>Goto</a:t>
            </a:r>
            <a:r>
              <a:rPr lang="en-CA" sz="2400" dirty="0" smtClean="0"/>
              <a:t>: </a:t>
            </a:r>
            <a:r>
              <a:rPr lang="en-US" sz="2400" dirty="0">
                <a:hlinkClick r:id="rId2"/>
              </a:rPr>
              <a:t>https://centralops.net/co</a:t>
            </a:r>
            <a:r>
              <a:rPr lang="en-US" sz="2400" dirty="0" smtClean="0">
                <a:hlinkClick r:id="rId2"/>
              </a:rPr>
              <a:t>/</a:t>
            </a:r>
            <a:endParaRPr lang="en-CA" sz="2400" dirty="0"/>
          </a:p>
          <a:p>
            <a:r>
              <a:rPr lang="en-CA" sz="2400" dirty="0" smtClean="0"/>
              <a:t>Use the "</a:t>
            </a:r>
            <a:r>
              <a:rPr lang="en-CA" sz="2400" dirty="0" err="1" smtClean="0"/>
              <a:t>NsLookup</a:t>
            </a:r>
            <a:r>
              <a:rPr lang="en-CA" sz="2400" dirty="0" smtClean="0"/>
              <a:t>" Tool</a:t>
            </a:r>
          </a:p>
          <a:p>
            <a:pPr lvl="1"/>
            <a:r>
              <a:rPr lang="en-CA" sz="2000" dirty="0" smtClean="0">
                <a:hlinkClick r:id="rId3"/>
              </a:rPr>
              <a:t>www.peelschools.org</a:t>
            </a:r>
            <a:endParaRPr lang="en-CA" sz="2000" dirty="0" smtClean="0"/>
          </a:p>
          <a:p>
            <a:pPr lvl="1"/>
            <a:r>
              <a:rPr lang="en-CA" sz="2000" dirty="0" smtClean="0"/>
              <a:t>your favorite website</a:t>
            </a:r>
          </a:p>
          <a:p>
            <a:pPr lvl="1"/>
            <a:endParaRPr lang="en-CA" sz="2000" dirty="0"/>
          </a:p>
          <a:p>
            <a:r>
              <a:rPr lang="en-CA" sz="2400" dirty="0" smtClean="0"/>
              <a:t>Try some of the </a:t>
            </a:r>
            <a:br>
              <a:rPr lang="en-CA" sz="2400" dirty="0" smtClean="0"/>
            </a:br>
            <a:r>
              <a:rPr lang="en-CA" sz="2400" dirty="0" smtClean="0"/>
              <a:t>other tools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799" y="2688609"/>
            <a:ext cx="5169428" cy="363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1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Warm-Up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smtClean="0">
              <a:hlinkClick r:id="rId2"/>
            </a:endParaRPr>
          </a:p>
          <a:p>
            <a:r>
              <a:rPr lang="en-US" sz="320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://mxtoolbox.com/DNSLookup.aspx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313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A.1) Client-Server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400" dirty="0" smtClean="0"/>
              <a:t>A Client Is...</a:t>
            </a:r>
          </a:p>
          <a:p>
            <a:pPr lvl="1"/>
            <a:r>
              <a:rPr lang="en-CA" sz="2000" dirty="0" smtClean="0"/>
              <a:t>An app that runs on your phone or PC</a:t>
            </a:r>
          </a:p>
          <a:p>
            <a:pPr lvl="1"/>
            <a:r>
              <a:rPr lang="en-CA" sz="2000" dirty="0" smtClean="0"/>
              <a:t>The app provides the Interface</a:t>
            </a:r>
          </a:p>
          <a:p>
            <a:pPr lvl="1"/>
            <a:r>
              <a:rPr lang="en-CA" sz="2000" dirty="0" smtClean="0"/>
              <a:t>The app does not control the data</a:t>
            </a:r>
          </a:p>
          <a:p>
            <a:pPr lvl="1"/>
            <a:r>
              <a:rPr lang="en-CA" sz="2000" dirty="0" smtClean="0"/>
              <a:t>Examples:</a:t>
            </a:r>
          </a:p>
          <a:p>
            <a:pPr lvl="1"/>
            <a:endParaRPr lang="en-CA" sz="2000" dirty="0" smtClean="0"/>
          </a:p>
          <a:p>
            <a:r>
              <a:rPr lang="en-CA" sz="2400" dirty="0" smtClean="0"/>
              <a:t>A Server Is...</a:t>
            </a:r>
          </a:p>
          <a:p>
            <a:pPr lvl="1"/>
            <a:r>
              <a:rPr lang="en-CA" sz="2000" dirty="0" smtClean="0"/>
              <a:t>Software that runs on hardware owned by </a:t>
            </a:r>
            <a:br>
              <a:rPr lang="en-CA" sz="2000" dirty="0" smtClean="0"/>
            </a:br>
            <a:r>
              <a:rPr lang="en-CA" sz="2000" dirty="0" smtClean="0"/>
              <a:t>the app company</a:t>
            </a:r>
          </a:p>
          <a:p>
            <a:pPr lvl="1"/>
            <a:r>
              <a:rPr lang="en-CA" sz="2000" dirty="0" smtClean="0"/>
              <a:t>It sends and receives data between multiple clients</a:t>
            </a:r>
            <a:br>
              <a:rPr lang="en-CA" sz="2000" dirty="0" smtClean="0"/>
            </a:br>
            <a:r>
              <a:rPr lang="en-CA" sz="2000" dirty="0" smtClean="0"/>
              <a:t>using internet connections</a:t>
            </a:r>
          </a:p>
          <a:p>
            <a:pPr marL="457200" lvl="1" indent="0">
              <a:buNone/>
            </a:pPr>
            <a:endParaRPr lang="en-CA" sz="2000" dirty="0" smtClean="0"/>
          </a:p>
          <a:p>
            <a:r>
              <a:rPr lang="en-CA" sz="2400" dirty="0" smtClean="0"/>
              <a:t>They work together to give you the complete application.</a:t>
            </a:r>
          </a:p>
          <a:p>
            <a:pPr lvl="1"/>
            <a:r>
              <a:rPr lang="en-CA" sz="2000" dirty="0" smtClean="0"/>
              <a:t>One is useless without the other part</a:t>
            </a:r>
          </a:p>
          <a:p>
            <a:pPr lvl="1"/>
            <a:r>
              <a:rPr lang="en-CA" sz="2000" dirty="0" smtClean="0"/>
              <a:t>Examples: On-Line Games, Spotify, MLB At Bat, etc.</a:t>
            </a:r>
            <a:endParaRPr lang="en-US" sz="2000" dirty="0"/>
          </a:p>
        </p:txBody>
      </p:sp>
      <p:pic>
        <p:nvPicPr>
          <p:cNvPr id="1026" name="Picture 2" descr="File:Client-server-model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92" y="1825625"/>
            <a:ext cx="3188758" cy="191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78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A.2) Domain Names &amp; </a:t>
            </a:r>
            <a:r>
              <a:rPr lang="en-CA" dirty="0" smtClean="0"/>
              <a:t>IP </a:t>
            </a:r>
            <a:r>
              <a:rPr lang="en-CA" dirty="0"/>
              <a:t>Addresses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400" dirty="0" smtClean="0"/>
              <a:t>A Domain Name is...</a:t>
            </a:r>
          </a:p>
          <a:p>
            <a:pPr lvl="1"/>
            <a:r>
              <a:rPr lang="en-CA" sz="2000" dirty="0" smtClean="0"/>
              <a:t>An ID for a service on the internet</a:t>
            </a:r>
          </a:p>
          <a:p>
            <a:pPr lvl="1"/>
            <a:r>
              <a:rPr lang="en-CA" sz="2000" dirty="0" smtClean="0"/>
              <a:t>It is a human readable format</a:t>
            </a:r>
          </a:p>
          <a:p>
            <a:pPr lvl="1"/>
            <a:r>
              <a:rPr lang="en-CA" sz="2000" dirty="0" smtClean="0"/>
              <a:t>It must be converted to an IP address</a:t>
            </a:r>
            <a:br>
              <a:rPr lang="en-CA" sz="2000" dirty="0" smtClean="0"/>
            </a:br>
            <a:r>
              <a:rPr lang="en-CA" sz="2000" dirty="0" smtClean="0"/>
              <a:t>to be used by a computer</a:t>
            </a:r>
          </a:p>
          <a:p>
            <a:pPr lvl="1"/>
            <a:r>
              <a:rPr lang="en-CA" sz="2000" b="1" dirty="0"/>
              <a:t>Note</a:t>
            </a:r>
            <a:r>
              <a:rPr lang="en-CA" sz="2000" dirty="0"/>
              <a:t>: Clients do not have Domain </a:t>
            </a:r>
            <a:r>
              <a:rPr lang="en-CA" sz="2000" dirty="0" smtClean="0"/>
              <a:t>Names</a:t>
            </a:r>
          </a:p>
          <a:p>
            <a:endParaRPr lang="en-CA" sz="2400" dirty="0"/>
          </a:p>
          <a:p>
            <a:r>
              <a:rPr lang="en-CA" sz="2400" dirty="0" smtClean="0"/>
              <a:t>An IP Address is...</a:t>
            </a:r>
          </a:p>
          <a:p>
            <a:pPr lvl="1"/>
            <a:r>
              <a:rPr lang="en-CA" sz="2000" dirty="0" smtClean="0"/>
              <a:t>The id number of a client or server device </a:t>
            </a:r>
            <a:br>
              <a:rPr lang="en-CA" sz="2000" dirty="0" smtClean="0"/>
            </a:br>
            <a:r>
              <a:rPr lang="en-CA" sz="2000" dirty="0" smtClean="0"/>
              <a:t>on the internet.</a:t>
            </a:r>
          </a:p>
          <a:p>
            <a:pPr lvl="1"/>
            <a:r>
              <a:rPr lang="en-CA" sz="2000" dirty="0" smtClean="0"/>
              <a:t>It is composed of four numbers</a:t>
            </a:r>
          </a:p>
          <a:p>
            <a:pPr lvl="1"/>
            <a:r>
              <a:rPr lang="en-CA" sz="2000" dirty="0" smtClean="0"/>
              <a:t>It is used to route messages and data </a:t>
            </a:r>
            <a:br>
              <a:rPr lang="en-CA" sz="2000" dirty="0" smtClean="0"/>
            </a:br>
            <a:r>
              <a:rPr lang="en-CA" sz="2000" dirty="0" smtClean="0"/>
              <a:t>between computers (clients and servers)</a:t>
            </a:r>
            <a:endParaRPr lang="en-US" sz="2000" dirty="0"/>
          </a:p>
          <a:p>
            <a:pPr lvl="1"/>
            <a:endParaRPr lang="en-CA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66218" y="2103120"/>
            <a:ext cx="2449132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b="1" u="sng" dirty="0" smtClean="0">
                <a:solidFill>
                  <a:srgbClr val="FF0000"/>
                </a:solidFill>
              </a:rPr>
              <a:t>Domain Example:</a:t>
            </a:r>
            <a:br>
              <a:rPr lang="en-CA" b="1" u="sng" dirty="0" smtClean="0">
                <a:solidFill>
                  <a:srgbClr val="FF0000"/>
                </a:solidFill>
              </a:rPr>
            </a:br>
            <a:endParaRPr lang="en-CA" sz="800" b="1" u="sng" dirty="0" smtClean="0">
              <a:solidFill>
                <a:srgbClr val="FF0000"/>
              </a:solidFill>
            </a:endParaRPr>
          </a:p>
          <a:p>
            <a:r>
              <a:rPr lang="en-CA" b="1" dirty="0" smtClean="0">
                <a:solidFill>
                  <a:srgbClr val="FF0000"/>
                </a:solidFill>
              </a:rPr>
              <a:t>    www.peelschools.org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66218" y="4450080"/>
            <a:ext cx="2113335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b="1" u="sng" dirty="0" smtClean="0">
                <a:solidFill>
                  <a:srgbClr val="FF0000"/>
                </a:solidFill>
              </a:rPr>
              <a:t>IP Address Example:</a:t>
            </a:r>
            <a:br>
              <a:rPr lang="en-CA" b="1" u="sng" dirty="0" smtClean="0">
                <a:solidFill>
                  <a:srgbClr val="FF0000"/>
                </a:solidFill>
              </a:rPr>
            </a:br>
            <a:endParaRPr lang="en-CA" sz="800" b="1" u="sng" dirty="0" smtClean="0">
              <a:solidFill>
                <a:srgbClr val="FF0000"/>
              </a:solidFill>
            </a:endParaRPr>
          </a:p>
          <a:p>
            <a:r>
              <a:rPr lang="en-CA" b="1" dirty="0" smtClean="0">
                <a:solidFill>
                  <a:srgbClr val="FF0000"/>
                </a:solidFill>
              </a:rPr>
              <a:t>    </a:t>
            </a:r>
            <a:r>
              <a:rPr lang="en-US" b="1" dirty="0">
                <a:solidFill>
                  <a:srgbClr val="FF0000"/>
                </a:solidFill>
              </a:rPr>
              <a:t>67.21.152.99</a:t>
            </a:r>
            <a:endParaRPr lang="en-CA" b="1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3772" y="6127233"/>
            <a:ext cx="363612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Note: IP stands for Internet Protocol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81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A.2) Domain Names &amp; IP Addresses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400" dirty="0" smtClean="0"/>
              <a:t>Who owns names and addresses?</a:t>
            </a:r>
          </a:p>
          <a:p>
            <a:pPr lvl="1"/>
            <a:r>
              <a:rPr lang="en-CA" sz="2000" dirty="0" smtClean="0"/>
              <a:t>Domain names can be registered by companies and individuals</a:t>
            </a:r>
          </a:p>
          <a:p>
            <a:pPr lvl="1"/>
            <a:r>
              <a:rPr lang="en-CA" sz="2000" dirty="0" smtClean="0"/>
              <a:t>Government Agencies Control the Registration of Names</a:t>
            </a:r>
          </a:p>
          <a:p>
            <a:pPr lvl="2"/>
            <a:r>
              <a:rPr lang="en-CA" sz="1600" dirty="0" smtClean="0"/>
              <a:t>myname.ca – CIRA (Canada)</a:t>
            </a:r>
          </a:p>
          <a:p>
            <a:pPr lvl="2"/>
            <a:r>
              <a:rPr lang="en-CA" sz="1600" dirty="0" smtClean="0"/>
              <a:t>myname.uk – NOMINET (United Kingdom)</a:t>
            </a:r>
          </a:p>
          <a:p>
            <a:pPr lvl="2"/>
            <a:r>
              <a:rPr lang="en-CA" sz="1600" dirty="0" smtClean="0"/>
              <a:t>com, org, etc. – Network Solutions (United States)</a:t>
            </a:r>
          </a:p>
          <a:p>
            <a:pPr lvl="1"/>
            <a:r>
              <a:rPr lang="en-CA" sz="2000" dirty="0" smtClean="0"/>
              <a:t>IP Addresses are owned by large Internet Companies</a:t>
            </a:r>
          </a:p>
          <a:p>
            <a:pPr lvl="2"/>
            <a:r>
              <a:rPr lang="en-CA" sz="1600" dirty="0" smtClean="0"/>
              <a:t>IP Addresses are "rented out" to Domain Names for a fee</a:t>
            </a:r>
          </a:p>
          <a:p>
            <a:pPr lvl="2"/>
            <a:r>
              <a:rPr lang="en-CA" sz="1600" dirty="0" smtClean="0"/>
              <a:t>With IPv4 there are a limited number of IP Addresses</a:t>
            </a:r>
          </a:p>
          <a:p>
            <a:pPr lvl="2"/>
            <a:endParaRPr lang="en-CA" sz="2400" dirty="0"/>
          </a:p>
          <a:p>
            <a:r>
              <a:rPr lang="en-CA" sz="2400" dirty="0" smtClean="0"/>
              <a:t>Domain Name Registry</a:t>
            </a:r>
          </a:p>
          <a:p>
            <a:pPr lvl="1"/>
            <a:r>
              <a:rPr lang="en-CA" sz="2000" dirty="0" smtClean="0"/>
              <a:t>Companies like GoDaddy.com are </a:t>
            </a:r>
            <a:r>
              <a:rPr lang="en-CA" sz="2000" i="1" dirty="0" smtClean="0"/>
              <a:t>middlemen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that arrange domain registrations and that </a:t>
            </a:r>
            <a:br>
              <a:rPr lang="en-US" sz="2000" dirty="0" smtClean="0"/>
            </a:br>
            <a:r>
              <a:rPr lang="en-US" sz="2000" dirty="0" smtClean="0"/>
              <a:t>provide you with an IP Address</a:t>
            </a:r>
          </a:p>
          <a:p>
            <a:pPr lvl="1"/>
            <a:r>
              <a:rPr lang="en-CA" sz="2000" dirty="0" smtClean="0"/>
              <a:t>Network Solutions is the company that </a:t>
            </a:r>
            <a:r>
              <a:rPr lang="en-CA" sz="2000" i="1" dirty="0" smtClean="0"/>
              <a:t>controls</a:t>
            </a:r>
            <a:r>
              <a:rPr lang="en-CA" sz="2000" dirty="0"/>
              <a:t/>
            </a:r>
            <a:br>
              <a:rPr lang="en-CA" sz="2000" dirty="0"/>
            </a:br>
            <a:r>
              <a:rPr lang="en-CA" sz="2000" dirty="0" smtClean="0"/>
              <a:t>and </a:t>
            </a:r>
            <a:r>
              <a:rPr lang="en-CA" sz="2000" i="1" dirty="0" smtClean="0"/>
              <a:t>authorizes registrations </a:t>
            </a:r>
            <a:r>
              <a:rPr lang="en-CA" sz="2000" dirty="0" smtClean="0"/>
              <a:t>for .com domains</a:t>
            </a:r>
          </a:p>
        </p:txBody>
      </p:sp>
      <p:pic>
        <p:nvPicPr>
          <p:cNvPr id="1026" name="Picture 2" descr="Image result for godaddy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164" y="3757557"/>
            <a:ext cx="1902868" cy="170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515" y="5597146"/>
            <a:ext cx="2293961" cy="87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0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A.2) Domain Names &amp; IP Addresses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IPv4 (1990 to Present)</a:t>
            </a:r>
          </a:p>
          <a:p>
            <a:pPr lvl="1"/>
            <a:r>
              <a:rPr lang="en-CA" sz="1600" dirty="0" smtClean="0"/>
              <a:t>4 numbers, 64 bits (2^64 combinations)</a:t>
            </a:r>
          </a:p>
          <a:p>
            <a:pPr lvl="1"/>
            <a:r>
              <a:rPr lang="en-CA" sz="1600" dirty="0" smtClean="0"/>
              <a:t>Issues: Limited Speed &amp; Limited Number of Connections</a:t>
            </a:r>
          </a:p>
          <a:p>
            <a:pPr lvl="1"/>
            <a:endParaRPr lang="en-CA" sz="1600" dirty="0" smtClean="0"/>
          </a:p>
          <a:p>
            <a:r>
              <a:rPr lang="en-CA" sz="2000" dirty="0" smtClean="0"/>
              <a:t>IPv6 (Near Future)</a:t>
            </a:r>
          </a:p>
          <a:p>
            <a:pPr lvl="1"/>
            <a:r>
              <a:rPr lang="en-CA" sz="1600" dirty="0" smtClean="0"/>
              <a:t>8 alpha –</a:t>
            </a:r>
            <a:r>
              <a:rPr lang="en-CA" sz="1600" dirty="0" err="1" smtClean="0"/>
              <a:t>numerics</a:t>
            </a:r>
            <a:r>
              <a:rPr lang="en-CA" sz="1600" dirty="0" smtClean="0"/>
              <a:t>, 128 bits (2^128 combinations)</a:t>
            </a:r>
          </a:p>
          <a:p>
            <a:pPr lvl="1"/>
            <a:r>
              <a:rPr lang="en-CA" sz="1600" dirty="0" smtClean="0"/>
              <a:t>Advantages: Higher Speed &amp; Unlimited </a:t>
            </a:r>
            <a:r>
              <a:rPr lang="en-CA" sz="1600" dirty="0"/>
              <a:t>Number of </a:t>
            </a:r>
            <a:r>
              <a:rPr lang="en-CA" sz="1600" dirty="0" smtClean="0"/>
              <a:t>Connections</a:t>
            </a:r>
          </a:p>
          <a:p>
            <a:pPr lvl="1"/>
            <a:endParaRPr lang="en-CA" sz="1600" dirty="0" smtClean="0"/>
          </a:p>
          <a:p>
            <a:r>
              <a:rPr lang="en-CA" sz="2000" dirty="0" smtClean="0"/>
              <a:t>5G Networks (Coming Soon)</a:t>
            </a:r>
          </a:p>
          <a:p>
            <a:pPr lvl="1"/>
            <a:r>
              <a:rPr lang="en-CA" sz="1600" dirty="0" smtClean="0"/>
              <a:t>Leverages IPv6 technology to provide extreme speeds</a:t>
            </a:r>
          </a:p>
          <a:p>
            <a:pPr lvl="1"/>
            <a:r>
              <a:rPr lang="en-CA" sz="1600" dirty="0" smtClean="0"/>
              <a:t>Every device (e.g. doorbell) will have its own IP address</a:t>
            </a:r>
          </a:p>
          <a:p>
            <a:pPr lvl="1"/>
            <a:endParaRPr lang="en-US" sz="1600" dirty="0"/>
          </a:p>
        </p:txBody>
      </p:sp>
      <p:pic>
        <p:nvPicPr>
          <p:cNvPr id="2050" name="Picture 2" descr="https://www.guru99.com/images/1/053018_0657_IPv4vsIPv6W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" y="5425414"/>
            <a:ext cx="5852160" cy="103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08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</TotalTime>
  <Words>885</Words>
  <Application>Microsoft Office PowerPoint</Application>
  <PresentationFormat>On-screen Show (4:3)</PresentationFormat>
  <Paragraphs>195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World Wide Web</vt:lpstr>
      <vt:lpstr>A) Internet Services (Software)</vt:lpstr>
      <vt:lpstr>Domain Names  &amp; IP Addresses</vt:lpstr>
      <vt:lpstr>Warm-Up Activity</vt:lpstr>
      <vt:lpstr>Warm-Up Activity</vt:lpstr>
      <vt:lpstr>A.1) Client-Server Model</vt:lpstr>
      <vt:lpstr>A.2) Domain Names &amp; IP Addresses </vt:lpstr>
      <vt:lpstr>A.2) Domain Names &amp; IP Addresses</vt:lpstr>
      <vt:lpstr>A.2) Domain Names &amp; IP Addresses</vt:lpstr>
      <vt:lpstr>Web Server Software</vt:lpstr>
      <vt:lpstr>Warm-Up Activity</vt:lpstr>
      <vt:lpstr>Warm-Up Activity</vt:lpstr>
      <vt:lpstr>What Is A Web Page?</vt:lpstr>
      <vt:lpstr>What Is A Web Server?</vt:lpstr>
      <vt:lpstr>What is HTTP and HTTPS</vt:lpstr>
      <vt:lpstr>E-Mail Server Software</vt:lpstr>
      <vt:lpstr>E-Mail Server Software</vt:lpstr>
      <vt:lpstr>Venn Diagram</vt:lpstr>
      <vt:lpstr>Venn Diagram</vt:lpstr>
      <vt:lpstr>Other Server Software</vt:lpstr>
      <vt:lpstr>A.3) Common Internet Services</vt:lpstr>
      <vt:lpstr>A.3) Common Internet Services</vt:lpstr>
      <vt:lpstr>B) Internet Servers (Hardware)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Wide Web</dc:title>
  <dc:creator>Nestor, Gregory</dc:creator>
  <cp:lastModifiedBy>Nestor, Gregory</cp:lastModifiedBy>
  <cp:revision>41</cp:revision>
  <dcterms:created xsi:type="dcterms:W3CDTF">2020-01-06T15:48:02Z</dcterms:created>
  <dcterms:modified xsi:type="dcterms:W3CDTF">2020-01-10T13:42:47Z</dcterms:modified>
</cp:coreProperties>
</file>