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2" r:id="rId4"/>
    <p:sldId id="283" r:id="rId5"/>
    <p:sldId id="293" r:id="rId6"/>
    <p:sldId id="284" r:id="rId7"/>
    <p:sldId id="294" r:id="rId8"/>
    <p:sldId id="288" r:id="rId9"/>
    <p:sldId id="289" r:id="rId10"/>
    <p:sldId id="290" r:id="rId11"/>
    <p:sldId id="285" r:id="rId12"/>
    <p:sldId id="286" r:id="rId13"/>
    <p:sldId id="287" r:id="rId14"/>
    <p:sldId id="279" r:id="rId15"/>
    <p:sldId id="280" r:id="rId16"/>
    <p:sldId id="281" r:id="rId17"/>
    <p:sldId id="292" r:id="rId18"/>
    <p:sldId id="257" r:id="rId19"/>
    <p:sldId id="269" r:id="rId20"/>
    <p:sldId id="270" r:id="rId21"/>
    <p:sldId id="259" r:id="rId22"/>
    <p:sldId id="271" r:id="rId23"/>
    <p:sldId id="272" r:id="rId24"/>
    <p:sldId id="260" r:id="rId25"/>
    <p:sldId id="262" r:id="rId26"/>
    <p:sldId id="274" r:id="rId27"/>
    <p:sldId id="275" r:id="rId28"/>
    <p:sldId id="276" r:id="rId29"/>
    <p:sldId id="277" r:id="rId30"/>
    <p:sldId id="278" r:id="rId31"/>
    <p:sldId id="273" r:id="rId32"/>
    <p:sldId id="265" r:id="rId33"/>
    <p:sldId id="266" r:id="rId34"/>
    <p:sldId id="263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More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7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3687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Programs need to deal </a:t>
            </a:r>
            <a:r>
              <a:rPr lang="en-CA" dirty="0"/>
              <a:t>with more than just simple </a:t>
            </a:r>
            <a:r>
              <a:rPr lang="en-CA" dirty="0" smtClean="0"/>
              <a:t>numbers to be useful.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Python programs can handle a number of </a:t>
            </a:r>
            <a:r>
              <a:rPr lang="en-CA" dirty="0" smtClean="0"/>
              <a:t>different data types and variables: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nt</a:t>
            </a:r>
            <a:r>
              <a:rPr lang="en-CA" dirty="0" smtClean="0"/>
              <a:t> 	- For whole numbers</a:t>
            </a:r>
          </a:p>
          <a:p>
            <a:pPr lvl="1"/>
            <a:r>
              <a:rPr lang="en-CA" dirty="0" smtClean="0"/>
              <a:t>float	- For decimal numbers</a:t>
            </a:r>
          </a:p>
          <a:p>
            <a:pPr lvl="1"/>
            <a:r>
              <a:rPr lang="en-CA" dirty="0" smtClean="0"/>
              <a:t>bool	- For True / False decisions</a:t>
            </a:r>
          </a:p>
          <a:p>
            <a:pPr lvl="1"/>
            <a:r>
              <a:rPr lang="en-CA" dirty="0" err="1" smtClean="0"/>
              <a:t>str</a:t>
            </a:r>
            <a:r>
              <a:rPr lang="en-CA" dirty="0" smtClean="0"/>
              <a:t>	- For text messages</a:t>
            </a:r>
          </a:p>
          <a:p>
            <a:pPr lvl="1"/>
            <a:r>
              <a:rPr lang="en-CA" dirty="0" smtClean="0"/>
              <a:t>list	- For collections of related items</a:t>
            </a:r>
          </a:p>
          <a:p>
            <a:pPr marL="457200" lvl="1" indent="0">
              <a:buNone/>
            </a:pPr>
            <a:r>
              <a:rPr lang="en-CA" dirty="0" smtClean="0"/>
              <a:t>	</a:t>
            </a:r>
          </a:p>
          <a:p>
            <a:r>
              <a:rPr lang="en-CA" dirty="0" smtClean="0"/>
              <a:t>Try the "type()" commands listed </a:t>
            </a:r>
            <a:r>
              <a:rPr lang="en-CA" dirty="0" smtClean="0"/>
              <a:t>in the sample program on </a:t>
            </a:r>
            <a:r>
              <a:rPr lang="en-CA" dirty="0" smtClean="0"/>
              <a:t>the right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6368" y="2985631"/>
            <a:ext cx="243145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print(type(2))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print(type(2.0))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print(type(True))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print(type("Hello"))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print(type([2,3]))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368" y="147970"/>
            <a:ext cx="2318930" cy="22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in the loop condition. </a:t>
            </a:r>
          </a:p>
          <a:p>
            <a:pPr lvl="2"/>
            <a:r>
              <a:rPr lang="en-CA" sz="1200" dirty="0" smtClean="0"/>
              <a:t>(Variable </a:t>
            </a:r>
            <a:r>
              <a:rPr lang="en-CA" sz="1200" dirty="0" err="1" smtClean="0"/>
              <a:t>startCount</a:t>
            </a:r>
            <a:r>
              <a:rPr lang="en-CA" sz="1200" dirty="0" smtClean="0"/>
              <a:t> is used instead of </a:t>
            </a:r>
            <a:r>
              <a:rPr lang="en-CA" sz="1200" dirty="0" err="1" smtClean="0"/>
              <a:t>CurrentCount</a:t>
            </a:r>
            <a:r>
              <a:rPr lang="en-CA" sz="1200" dirty="0" smtClean="0"/>
              <a:t>)</a:t>
            </a:r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startCount</a:t>
            </a:r>
            <a:r>
              <a:rPr lang="en-US" sz="1400" dirty="0" smtClean="0">
                <a:solidFill>
                  <a:srgbClr val="0070C0"/>
                </a:solidFill>
              </a:rPr>
              <a:t> &gt;=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and Template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 Random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This code generates a random number between 0 to 9</a:t>
            </a:r>
          </a:p>
          <a:p>
            <a:pPr marL="0" indent="0">
              <a:buNone/>
            </a:pPr>
            <a:r>
              <a:rPr lang="en-US" sz="2000" dirty="0"/>
              <a:t># Stores the value of the random number in the variable "</a:t>
            </a:r>
            <a:r>
              <a:rPr lang="en-US" sz="2000" dirty="0" err="1"/>
              <a:t>targetNumber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 Then prints out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random.randint</a:t>
            </a:r>
            <a:r>
              <a:rPr lang="en-US" sz="2000" dirty="0">
                <a:solidFill>
                  <a:srgbClr val="0070C0"/>
                </a:solidFill>
              </a:rPr>
              <a:t>(0,9)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print("The random number %d is the target." % </a:t>
            </a: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Computers handle numbers in </a:t>
            </a:r>
            <a:br>
              <a:rPr lang="en-CA" sz="2400" dirty="0" smtClean="0"/>
            </a:br>
            <a:r>
              <a:rPr lang="en-CA" sz="2400" dirty="0" smtClean="0"/>
              <a:t>different ways.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Integer Numbers (type </a:t>
            </a:r>
            <a:r>
              <a:rPr lang="en-CA" sz="2400" dirty="0" err="1" smtClean="0"/>
              <a:t>int</a:t>
            </a:r>
            <a:r>
              <a:rPr lang="en-CA" sz="2400" dirty="0" smtClean="0"/>
              <a:t>)</a:t>
            </a:r>
          </a:p>
          <a:p>
            <a:pPr lvl="1"/>
            <a:r>
              <a:rPr lang="en-CA" sz="2000" dirty="0" smtClean="0"/>
              <a:t>Used for whole numbers</a:t>
            </a:r>
          </a:p>
          <a:p>
            <a:pPr lvl="1"/>
            <a:r>
              <a:rPr lang="en-CA" sz="2000" dirty="0" smtClean="0"/>
              <a:t>Have a limited size / range</a:t>
            </a:r>
          </a:p>
          <a:p>
            <a:pPr lvl="2"/>
            <a:r>
              <a:rPr lang="en-CA" sz="1600" dirty="0" smtClean="0"/>
              <a:t>0 to 65,535 or</a:t>
            </a:r>
          </a:p>
          <a:p>
            <a:pPr lvl="2"/>
            <a:r>
              <a:rPr lang="en-CA" sz="1600" dirty="0" smtClean="0"/>
              <a:t>-32,768 to +32,767</a:t>
            </a:r>
          </a:p>
          <a:p>
            <a:pPr lvl="1"/>
            <a:r>
              <a:rPr lang="en-CA" sz="2000" dirty="0" smtClean="0"/>
              <a:t>Processing is very fast and efficient</a:t>
            </a:r>
            <a:endParaRPr lang="en-CA" sz="2000" dirty="0" smtClean="0"/>
          </a:p>
          <a:p>
            <a:endParaRPr lang="en-CA" sz="2400" dirty="0"/>
          </a:p>
          <a:p>
            <a:r>
              <a:rPr lang="en-CA" sz="2400" dirty="0" smtClean="0"/>
              <a:t>Floating Point Numbers (type float)</a:t>
            </a:r>
          </a:p>
          <a:p>
            <a:pPr lvl="1"/>
            <a:r>
              <a:rPr lang="en-CA" sz="2000" dirty="0" smtClean="0"/>
              <a:t>Used for numbers with decimal points</a:t>
            </a:r>
          </a:p>
          <a:p>
            <a:pPr lvl="1"/>
            <a:r>
              <a:rPr lang="en-CA" sz="2000" dirty="0" smtClean="0"/>
              <a:t>Have an unlimited size</a:t>
            </a:r>
          </a:p>
          <a:p>
            <a:pPr lvl="1"/>
            <a:r>
              <a:rPr lang="en-CA" sz="2000" dirty="0" smtClean="0"/>
              <a:t>Processing is slower and less efficient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51" y="573463"/>
            <a:ext cx="2769124" cy="2234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3328941"/>
            <a:ext cx="345589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 = 40*2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type:", type(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value:", 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 = 40/2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type:", type(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value:", 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Student Questions – Guessing Game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Create a game to guess a random number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Game</a:t>
            </a:r>
          </a:p>
          <a:p>
            <a:pPr lvl="1"/>
            <a:r>
              <a:rPr lang="en-CA" dirty="0" smtClean="0"/>
              <a:t>Guess the number 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Medium Game</a:t>
            </a:r>
          </a:p>
          <a:p>
            <a:pPr lvl="1"/>
            <a:r>
              <a:rPr lang="en-CA" dirty="0" smtClean="0"/>
              <a:t>Guess the number with clues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Enhanced Game</a:t>
            </a:r>
          </a:p>
          <a:p>
            <a:pPr marL="971550" lvl="2" indent="-514350">
              <a:spcBef>
                <a:spcPts val="1000"/>
              </a:spcBef>
            </a:pPr>
            <a:r>
              <a:rPr lang="en-CA" sz="2400" dirty="0"/>
              <a:t>Guess the number with </a:t>
            </a:r>
            <a:r>
              <a:rPr lang="en-CA" sz="2400" dirty="0" smtClean="0"/>
              <a:t>clues and Looping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0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</a:t>
            </a:r>
            <a:r>
              <a:rPr lang="en-CA" dirty="0" smtClean="0"/>
              <a:t>&amp; </a:t>
            </a:r>
            <a:r>
              <a:rPr lang="en-CA" dirty="0" err="1" smtClean="0"/>
              <a:t>Int</a:t>
            </a:r>
            <a:r>
              <a:rPr lang="en-CA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Sometimes it is necessary to convert floats and integers</a:t>
            </a:r>
          </a:p>
          <a:p>
            <a:endParaRPr lang="en-CA" sz="2400" dirty="0"/>
          </a:p>
          <a:p>
            <a:r>
              <a:rPr lang="en-CA" sz="2400" dirty="0" smtClean="0"/>
              <a:t>Operator "</a:t>
            </a:r>
            <a:r>
              <a:rPr lang="en-CA" sz="2400" dirty="0" err="1" smtClean="0"/>
              <a:t>int</a:t>
            </a:r>
            <a:r>
              <a:rPr lang="en-CA" sz="2400" dirty="0" smtClean="0"/>
              <a:t>()"</a:t>
            </a:r>
          </a:p>
          <a:p>
            <a:pPr lvl="1"/>
            <a:r>
              <a:rPr lang="en-CA" sz="2000" dirty="0" smtClean="0"/>
              <a:t>Converts the value to type integer</a:t>
            </a:r>
          </a:p>
          <a:p>
            <a:pPr lvl="1"/>
            <a:r>
              <a:rPr lang="en-CA" sz="2000" dirty="0" smtClean="0"/>
              <a:t>Rounds the value if </a:t>
            </a:r>
            <a:r>
              <a:rPr lang="en-CA" sz="2000" dirty="0" err="1" smtClean="0"/>
              <a:t>necesary</a:t>
            </a:r>
            <a:r>
              <a:rPr lang="en-CA" sz="2000" dirty="0" smtClean="0"/>
              <a:t> </a:t>
            </a:r>
          </a:p>
          <a:p>
            <a:endParaRPr lang="en-CA" sz="2400" dirty="0"/>
          </a:p>
          <a:p>
            <a:r>
              <a:rPr lang="en-CA" sz="2400" dirty="0" smtClean="0"/>
              <a:t>Operator "float()"</a:t>
            </a:r>
          </a:p>
          <a:p>
            <a:pPr lvl="1"/>
            <a:r>
              <a:rPr lang="en-CA" sz="2000" dirty="0" smtClean="0"/>
              <a:t>Converts the value to a floating point</a:t>
            </a:r>
          </a:p>
          <a:p>
            <a:pPr lvl="1"/>
            <a:r>
              <a:rPr lang="en-CA" sz="2000" dirty="0" smtClean="0"/>
              <a:t>Does not change the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2643141"/>
            <a:ext cx="328108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 = 5/2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Float is:",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is:",</a:t>
            </a: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myFloat2 = float(</a:t>
            </a: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Float2 is:",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Modulus Operator "%"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Division using integers gives an answer in two parts:</a:t>
            </a:r>
          </a:p>
          <a:p>
            <a:pPr lvl="1"/>
            <a:r>
              <a:rPr lang="en-CA" sz="2000" dirty="0" smtClean="0"/>
              <a:t>Quotient – The result</a:t>
            </a:r>
          </a:p>
          <a:p>
            <a:pPr lvl="1"/>
            <a:r>
              <a:rPr lang="en-CA" sz="2000" dirty="0" smtClean="0"/>
              <a:t>Remainder – What is left over </a:t>
            </a:r>
          </a:p>
          <a:p>
            <a:endParaRPr lang="en-CA" sz="2400" dirty="0"/>
          </a:p>
          <a:p>
            <a:r>
              <a:rPr lang="en-CA" sz="2400" dirty="0" smtClean="0"/>
              <a:t>The "%" operator is special in programming</a:t>
            </a:r>
          </a:p>
          <a:p>
            <a:pPr lvl="1"/>
            <a:r>
              <a:rPr lang="en-CA" sz="2000" dirty="0" smtClean="0"/>
              <a:t>It does division and returns the remainder </a:t>
            </a:r>
          </a:p>
          <a:p>
            <a:pPr lvl="1"/>
            <a:r>
              <a:rPr lang="en-CA" sz="2000" dirty="0" smtClean="0"/>
              <a:t>Note: The remainder can be a float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89412" y="4784377"/>
            <a:ext cx="376517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myQuotient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(10/3)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myRemainder</a:t>
            </a:r>
            <a:r>
              <a:rPr lang="en-US" sz="1400" dirty="0">
                <a:solidFill>
                  <a:srgbClr val="FF0000"/>
                </a:solidFill>
              </a:rPr>
              <a:t> = 10%3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print("For 10/3 the quotient is:",</a:t>
            </a:r>
            <a:r>
              <a:rPr lang="en-US" sz="1400" dirty="0" err="1">
                <a:solidFill>
                  <a:srgbClr val="FF0000"/>
                </a:solidFill>
              </a:rPr>
              <a:t>myQuotient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print("For 10/3 the remainder is:",</a:t>
            </a:r>
            <a:r>
              <a:rPr lang="en-US" sz="1400" dirty="0" err="1">
                <a:solidFill>
                  <a:srgbClr val="FF0000"/>
                </a:solidFill>
              </a:rPr>
              <a:t>myRemainder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Program control works the same way for floats and integers</a:t>
            </a:r>
          </a:p>
          <a:p>
            <a:pPr lvl="1"/>
            <a:r>
              <a:rPr lang="en-CA" sz="2000" dirty="0" smtClean="0"/>
              <a:t>IF statements work the same</a:t>
            </a:r>
          </a:p>
          <a:p>
            <a:pPr lvl="1"/>
            <a:r>
              <a:rPr lang="en-CA" sz="2000" dirty="0" smtClean="0"/>
              <a:t>WHILE loops work the same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 smtClean="0"/>
              <a:t>Conditional statements may use a mix of floats and integers</a:t>
            </a:r>
          </a:p>
          <a:p>
            <a:pPr lvl="1"/>
            <a:r>
              <a:rPr lang="en-CA" sz="2000" dirty="0" smtClean="0"/>
              <a:t>However, results may sometimes be unexpected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7706" y="4407859"/>
            <a:ext cx="376517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if (1 == 1.0):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("They are equal!")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("They are different!")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5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1110</Words>
  <Application>Microsoft Office PowerPoint</Application>
  <PresentationFormat>On-screen Show (4:3)</PresentationFormat>
  <Paragraphs>327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Python More Variables</vt:lpstr>
      <vt:lpstr>Python Data Types</vt:lpstr>
      <vt:lpstr>Float Variable Type</vt:lpstr>
      <vt:lpstr>Float &amp; Int Operators</vt:lpstr>
      <vt:lpstr>Modulus Operator "%"</vt:lpstr>
      <vt:lpstr>Floats &amp; Python Control</vt:lpstr>
      <vt:lpstr>PowerPoint Presentation</vt:lpstr>
      <vt:lpstr>Boolean Variable Type</vt:lpstr>
      <vt:lpstr>Boolean Operators</vt:lpstr>
      <vt:lpstr>Booleans &amp; Python Control</vt:lpstr>
      <vt:lpstr>String Variable Type</vt:lpstr>
      <vt:lpstr>String Operators</vt:lpstr>
      <vt:lpstr>Strings &amp; Python Control</vt:lpstr>
      <vt:lpstr>List Variable Type</vt:lpstr>
      <vt:lpstr>List Operators</vt:lpstr>
      <vt:lpstr>Lists &amp; Python Control</vt:lpstr>
      <vt:lpstr>PowerPoint Presentation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Student Questions</vt:lpstr>
      <vt:lpstr>Generating A Random Number</vt:lpstr>
      <vt:lpstr>Student Questions – Guessing Game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50</cp:revision>
  <dcterms:created xsi:type="dcterms:W3CDTF">2019-09-17T15:07:15Z</dcterms:created>
  <dcterms:modified xsi:type="dcterms:W3CDTF">2019-10-08T13:50:10Z</dcterms:modified>
</cp:coreProperties>
</file>