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0" r:id="rId9"/>
    <p:sldId id="262" r:id="rId10"/>
    <p:sldId id="274" r:id="rId11"/>
    <p:sldId id="275" r:id="rId12"/>
    <p:sldId id="273" r:id="rId13"/>
    <p:sldId id="265" r:id="rId14"/>
    <p:sldId id="266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5389-43CE-4475-8AC5-F7A03157C00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ED4F-3C59-435F-91A3-DA22DEB97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Python Control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B.3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lnSpcReduction="10000"/>
          </a:bodyPr>
          <a:lstStyle/>
          <a:p>
            <a:r>
              <a:rPr lang="en-CA" sz="2000" dirty="0" smtClean="0"/>
              <a:t>A while loop can be used to repeat a block of code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continues as long as the condition is true</a:t>
            </a:r>
            <a:endParaRPr lang="en-CA" sz="1600" dirty="0"/>
          </a:p>
          <a:p>
            <a:pPr lvl="1"/>
            <a:r>
              <a:rPr lang="en-CA" sz="1600" dirty="0" smtClean="0"/>
              <a:t>The condition is checked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code block is executed each repeat of the loop</a:t>
            </a:r>
            <a:endParaRPr lang="en-CA" sz="1600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The loop exits when the condition becomes false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while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&gt;= 0) :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print</a:t>
            </a:r>
            <a:r>
              <a:rPr lang="en-US" sz="1400" dirty="0">
                <a:solidFill>
                  <a:srgbClr val="0070C0"/>
                </a:solidFill>
              </a:rPr>
              <a:t>("Count = %d" %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currentCount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= 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Infinite Loop – Logic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10000"/>
          </a:bodyPr>
          <a:lstStyle/>
          <a:p>
            <a:r>
              <a:rPr lang="en-CA" sz="2000" dirty="0" smtClean="0"/>
              <a:t>Sometimes the loop condition never becomes false</a:t>
            </a:r>
            <a:endParaRPr lang="en-CA" sz="2000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In this case the loop never exits and repeats forever</a:t>
            </a:r>
            <a:endParaRPr lang="en-CA" sz="1600" dirty="0"/>
          </a:p>
          <a:p>
            <a:pPr lvl="1"/>
            <a:r>
              <a:rPr lang="en-CA" sz="1600" dirty="0" smtClean="0"/>
              <a:t>This is called an Infinite Loop</a:t>
            </a:r>
          </a:p>
          <a:p>
            <a:pPr lvl="1"/>
            <a:r>
              <a:rPr lang="en-CA" sz="1600" dirty="0" smtClean="0"/>
              <a:t>The sample program contains an error because the = (assignment) operator was used instead of == (is equal to)</a:t>
            </a:r>
          </a:p>
          <a:p>
            <a:pPr lvl="1"/>
            <a:r>
              <a:rPr lang="en-CA" sz="1600" dirty="0" smtClean="0"/>
              <a:t>Infinite loops are one result of Logic Errors</a:t>
            </a:r>
            <a:endParaRPr lang="en-CA" sz="1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 smtClean="0"/>
              <a:t>A Logic Error:</a:t>
            </a:r>
            <a:endParaRPr lang="en-CA" sz="2000" dirty="0"/>
          </a:p>
          <a:p>
            <a:pPr lvl="1"/>
            <a:r>
              <a:rPr lang="en-CA" sz="1600" dirty="0" smtClean="0"/>
              <a:t>Error not because of a typo (Syntax)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Error not because of an undefined variable (Run Time)</a:t>
            </a:r>
          </a:p>
          <a:p>
            <a:pPr lvl="1"/>
            <a:r>
              <a:rPr lang="en-CA" sz="1600" dirty="0" smtClean="0"/>
              <a:t>Error due to poor thinking or design of </a:t>
            </a:r>
            <a:r>
              <a:rPr lang="en-CA" sz="1600" smtClean="0"/>
              <a:t>your computer code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4712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print("This program uses a countdown loop")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 ")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(input("Enter a number:"))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This loop counts down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"""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startCount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while (</a:t>
            </a:r>
            <a:r>
              <a:rPr lang="en-US" sz="1400" dirty="0" err="1">
                <a:solidFill>
                  <a:srgbClr val="0070C0"/>
                </a:solidFill>
              </a:rPr>
              <a:t>currentCount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= </a:t>
            </a:r>
            <a:r>
              <a:rPr lang="en-US" sz="1400" dirty="0">
                <a:solidFill>
                  <a:srgbClr val="0070C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("Count = %d" %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currentCount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currentCount</a:t>
            </a:r>
            <a:r>
              <a:rPr lang="en-US" sz="1400" dirty="0">
                <a:solidFill>
                  <a:srgbClr val="FF0000"/>
                </a:solidFill>
              </a:rPr>
              <a:t> - 1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#Countdown Completed!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print("Blastoff!!!!")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Comments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Of Print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Breaking A Loop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Computer Programs</a:t>
            </a:r>
          </a:p>
          <a:p>
            <a:pPr lvl="1"/>
            <a:r>
              <a:rPr lang="en-CA" sz="1800" dirty="0" smtClean="0"/>
              <a:t>Need to make decisions</a:t>
            </a:r>
          </a:p>
          <a:p>
            <a:pPr lvl="1"/>
            <a:r>
              <a:rPr lang="en-CA" sz="1800" dirty="0" smtClean="0"/>
              <a:t>Do different things based on those decisions</a:t>
            </a:r>
          </a:p>
          <a:p>
            <a:endParaRPr lang="en-CA" sz="2000" dirty="0"/>
          </a:p>
          <a:p>
            <a:r>
              <a:rPr lang="en-CA" sz="2000" dirty="0" smtClean="0"/>
              <a:t>The "if" statement is used to provide decision control in computer programs.</a:t>
            </a:r>
          </a:p>
          <a:p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b="1" dirty="0" smtClean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CA" sz="1600" dirty="0" smtClean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Indentation &amp;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result of the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Code Block</a:t>
            </a:r>
          </a:p>
          <a:p>
            <a:pPr lvl="1"/>
            <a:r>
              <a:rPr lang="en-CA" sz="1700" dirty="0" smtClean="0"/>
              <a:t>A code block is an optional part of the program</a:t>
            </a:r>
          </a:p>
          <a:p>
            <a:pPr lvl="1"/>
            <a:r>
              <a:rPr lang="en-CA" sz="1700" dirty="0" smtClean="0"/>
              <a:t>The code is only executed if certain conditions occur</a:t>
            </a:r>
          </a:p>
          <a:p>
            <a:endParaRPr lang="en-CA" sz="2000" dirty="0"/>
          </a:p>
          <a:p>
            <a:r>
              <a:rPr lang="en-CA" sz="2000" dirty="0" smtClean="0"/>
              <a:t>A code block is </a:t>
            </a:r>
            <a:r>
              <a:rPr lang="en-CA" sz="2000" dirty="0" smtClean="0">
                <a:solidFill>
                  <a:srgbClr val="0070C0"/>
                </a:solidFill>
              </a:rPr>
              <a:t>indented</a:t>
            </a:r>
          </a:p>
          <a:p>
            <a:pPr lvl="1"/>
            <a:r>
              <a:rPr lang="en-CA" sz="1700" dirty="0" smtClean="0"/>
              <a:t>May contain one or more lines of code</a:t>
            </a:r>
          </a:p>
          <a:p>
            <a:pPr lvl="1"/>
            <a:r>
              <a:rPr lang="en-CA" sz="1700" dirty="0" smtClean="0"/>
              <a:t>All lines at the same </a:t>
            </a:r>
            <a:r>
              <a:rPr lang="en-CA" sz="1700" dirty="0" smtClean="0">
                <a:solidFill>
                  <a:srgbClr val="0070C0"/>
                </a:solidFill>
              </a:rPr>
              <a:t>level</a:t>
            </a:r>
            <a:r>
              <a:rPr lang="en-CA" sz="1700" dirty="0" smtClean="0"/>
              <a:t> of indentation are part of the same code block</a:t>
            </a:r>
            <a:endParaRPr lang="en-CA" sz="17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Indentation Level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Style Convention is 4 spaces</a:t>
            </a:r>
            <a:br>
              <a:rPr lang="en-CA" sz="1700" dirty="0" smtClean="0"/>
            </a:br>
            <a:r>
              <a:rPr lang="en-CA" sz="1700" dirty="0" smtClean="0"/>
              <a:t>or 1 tab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10836" y="5325036"/>
            <a:ext cx="1223683" cy="851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The </a:t>
            </a:r>
            <a:r>
              <a:rPr lang="en-CA" sz="2000" i="1" dirty="0" smtClean="0"/>
              <a:t>question</a:t>
            </a:r>
            <a:r>
              <a:rPr lang="en-CA" sz="2000" dirty="0" smtClean="0"/>
              <a:t> asked by an if statement is a </a:t>
            </a:r>
            <a:r>
              <a:rPr lang="en-CA" sz="2000" dirty="0" smtClean="0">
                <a:solidFill>
                  <a:srgbClr val="0070C0"/>
                </a:solidFill>
              </a:rPr>
              <a:t>Conditional Expression</a:t>
            </a:r>
          </a:p>
          <a:p>
            <a:pPr lvl="1"/>
            <a:r>
              <a:rPr lang="en-CA" sz="1700" dirty="0" smtClean="0"/>
              <a:t>May be a mathematical comparison</a:t>
            </a:r>
          </a:p>
          <a:p>
            <a:pPr lvl="1"/>
            <a:r>
              <a:rPr lang="en-CA" sz="1700" dirty="0" smtClean="0"/>
              <a:t>May be a true or false (Boolean) expression</a:t>
            </a:r>
          </a:p>
          <a:p>
            <a:endParaRPr lang="en-CA" sz="2000" dirty="0"/>
          </a:p>
          <a:p>
            <a:r>
              <a:rPr lang="en-CA" sz="2000" dirty="0" smtClean="0"/>
              <a:t>Types of Conditional Expressions</a:t>
            </a:r>
            <a:endParaRPr lang="en-CA" sz="20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Mathematical Comparisons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&gt;, &lt;, &gt;=, &lt;=, ==, !=</a:t>
            </a:r>
            <a:endParaRPr lang="en-CA" sz="1300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Boolean Expressions</a:t>
            </a:r>
            <a:br>
              <a:rPr lang="en-CA" sz="1700" dirty="0" smtClean="0"/>
            </a:br>
            <a:r>
              <a:rPr lang="en-CA" sz="1700" dirty="0" smtClean="0">
                <a:solidFill>
                  <a:srgbClr val="0070C0"/>
                </a:solidFill>
              </a:rPr>
              <a:t>and, or, not, </a:t>
            </a:r>
            <a:r>
              <a:rPr lang="en-CA" sz="1700" dirty="0" err="1" smtClean="0">
                <a:solidFill>
                  <a:srgbClr val="0070C0"/>
                </a:solidFill>
              </a:rPr>
              <a:t>xor</a:t>
            </a:r>
            <a:r>
              <a:rPr lang="en-CA" sz="1700" dirty="0" smtClean="0">
                <a:solidFill>
                  <a:srgbClr val="0070C0"/>
                </a:solidFill>
              </a:rPr>
              <a:t>, true, false</a:t>
            </a:r>
            <a:endParaRPr lang="en-CA" sz="1700" dirty="0">
              <a:solidFill>
                <a:srgbClr val="0070C0"/>
              </a:solidFill>
            </a:endParaRPr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700" dirty="0" smtClean="0"/>
              <a:t>Enclosed in brackets</a:t>
            </a:r>
            <a:endParaRPr lang="en-CA" sz="17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700" dirty="0" smtClean="0"/>
              <a:t>May compare variables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endParaRPr lang="en-CA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</a:t>
            </a: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83" y="4133949"/>
            <a:ext cx="2367818" cy="24187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70495" y="4491415"/>
            <a:ext cx="1223683" cy="75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Equal To (==)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operator to check for Equal To is </a:t>
            </a:r>
            <a:r>
              <a:rPr lang="en-CA" b="1" dirty="0" smtClean="0">
                <a:solidFill>
                  <a:srgbClr val="0070C0"/>
                </a:solidFill>
              </a:rPr>
              <a:t>==</a:t>
            </a:r>
          </a:p>
          <a:p>
            <a:pPr lvl="1"/>
            <a:r>
              <a:rPr lang="en-CA" dirty="0" smtClean="0"/>
              <a:t>Not </a:t>
            </a:r>
            <a:r>
              <a:rPr lang="en-CA" dirty="0" smtClean="0">
                <a:solidFill>
                  <a:srgbClr val="0070C0"/>
                </a:solidFill>
              </a:rPr>
              <a:t>= </a:t>
            </a:r>
            <a:r>
              <a:rPr lang="en-CA" dirty="0" smtClean="0"/>
              <a:t>(i.e. the Assignment Operator)</a:t>
            </a:r>
          </a:p>
          <a:p>
            <a:pPr lvl="2"/>
            <a:r>
              <a:rPr lang="en-CA" dirty="0" smtClean="0"/>
              <a:t>Assignment is always true</a:t>
            </a:r>
          </a:p>
          <a:p>
            <a:pPr lvl="1"/>
            <a:r>
              <a:rPr lang="en-CA" dirty="0" smtClean="0"/>
              <a:t>Always use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to check equality!</a:t>
            </a:r>
          </a:p>
          <a:p>
            <a:pPr lvl="1"/>
            <a:r>
              <a:rPr lang="en-CA" dirty="0" smtClean="0"/>
              <a:t>Using </a:t>
            </a:r>
            <a:r>
              <a:rPr lang="en-CA" dirty="0" smtClean="0">
                <a:solidFill>
                  <a:srgbClr val="00B0F0"/>
                </a:solidFill>
              </a:rPr>
              <a:t>=</a:t>
            </a:r>
            <a:r>
              <a:rPr lang="en-CA" dirty="0" smtClean="0"/>
              <a:t> instead of </a:t>
            </a:r>
            <a:r>
              <a:rPr lang="en-CA" dirty="0" smtClean="0">
                <a:solidFill>
                  <a:srgbClr val="00B0F0"/>
                </a:solidFill>
              </a:rPr>
              <a:t>==</a:t>
            </a:r>
            <a:r>
              <a:rPr lang="en-CA" dirty="0" smtClean="0"/>
              <a:t> is one of the biggest </a:t>
            </a:r>
            <a:br>
              <a:rPr lang="en-CA" dirty="0" smtClean="0"/>
            </a:br>
            <a:r>
              <a:rPr lang="en-CA" dirty="0" smtClean="0"/>
              <a:t>rookie mistakes</a:t>
            </a:r>
          </a:p>
          <a:p>
            <a:pPr lvl="1"/>
            <a:endParaRPr lang="en-CA" dirty="0"/>
          </a:p>
          <a:p>
            <a:r>
              <a:rPr lang="en-CA" dirty="0" smtClean="0"/>
              <a:t>The operator </a:t>
            </a:r>
            <a:r>
              <a:rPr lang="en-CA" b="1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is the opposite of ==</a:t>
            </a:r>
          </a:p>
          <a:p>
            <a:pPr lvl="1"/>
            <a:r>
              <a:rPr lang="en-CA" dirty="0" smtClean="0">
                <a:solidFill>
                  <a:srgbClr val="00B0F0"/>
                </a:solidFill>
              </a:rPr>
              <a:t>!=</a:t>
            </a:r>
            <a:r>
              <a:rPr lang="en-CA" dirty="0" smtClean="0"/>
              <a:t> checks for Not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two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alternative actions</a:t>
            </a:r>
          </a:p>
          <a:p>
            <a:pPr lvl="1"/>
            <a:r>
              <a:rPr lang="en-CA" sz="1600" dirty="0" smtClean="0"/>
              <a:t>Commands to be done when the </a:t>
            </a:r>
            <a:br>
              <a:rPr lang="en-CA" sz="1600" dirty="0" smtClean="0"/>
            </a:br>
            <a:r>
              <a:rPr lang="en-CA" sz="1600" dirty="0" smtClean="0"/>
              <a:t>if condition is false</a:t>
            </a:r>
          </a:p>
          <a:p>
            <a:pPr lvl="1"/>
            <a:r>
              <a:rPr lang="en-CA" sz="1600" dirty="0" smtClean="0"/>
              <a:t>Provides a second option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Allows a program to say:</a:t>
            </a:r>
          </a:p>
          <a:p>
            <a:pPr lvl="1"/>
            <a:r>
              <a:rPr lang="en-CA" sz="1600" dirty="0" smtClean="0"/>
              <a:t>"Do this otherwise do that"</a:t>
            </a:r>
            <a:endParaRPr lang="en-CA" sz="1600" dirty="0"/>
          </a:p>
          <a:p>
            <a:pPr lvl="1"/>
            <a:endParaRPr lang="en-CA" sz="2000" dirty="0"/>
          </a:p>
          <a:p>
            <a:r>
              <a:rPr lang="en-CA" sz="2000" dirty="0" smtClean="0"/>
              <a:t>Note the Syntax:</a:t>
            </a:r>
          </a:p>
          <a:p>
            <a:pPr lvl="1"/>
            <a:r>
              <a:rPr lang="en-CA" sz="1600" dirty="0" smtClean="0"/>
              <a:t>Lowercase </a:t>
            </a:r>
            <a:r>
              <a:rPr lang="en-CA" sz="1600" dirty="0" smtClean="0">
                <a:solidFill>
                  <a:srgbClr val="0070C0"/>
                </a:solidFill>
              </a:rPr>
              <a:t>else</a:t>
            </a:r>
            <a:endParaRPr lang="en-CA" sz="1600" b="1" dirty="0" smtClean="0">
              <a:solidFill>
                <a:srgbClr val="0070C0"/>
              </a:solidFill>
            </a:endParaRPr>
          </a:p>
          <a:p>
            <a:pPr lvl="1"/>
            <a:r>
              <a:rPr lang="en-CA" sz="1600" dirty="0"/>
              <a:t>Ending colon </a:t>
            </a:r>
            <a:r>
              <a:rPr lang="en-CA" sz="1600" b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 smtClean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("Your computers are ok")</a:t>
            </a:r>
          </a:p>
          <a:p>
            <a:endParaRPr lang="en-CA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print("Let's start our lesson")</a:t>
            </a:r>
          </a:p>
          <a:p>
            <a:endParaRPr lang="en-US" sz="1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4" y="4429759"/>
            <a:ext cx="2164977" cy="2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ELIF </a:t>
            </a:r>
            <a:r>
              <a:rPr lang="en-CA" dirty="0"/>
              <a:t>Statement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3094" cy="4351338"/>
          </a:xfrm>
        </p:spPr>
        <p:txBody>
          <a:bodyPr>
            <a:normAutofit/>
          </a:bodyPr>
          <a:lstStyle/>
          <a:p>
            <a:r>
              <a:rPr lang="en-CA" sz="2000" dirty="0"/>
              <a:t>Sometimes computer programs require </a:t>
            </a:r>
            <a:r>
              <a:rPr lang="en-CA" sz="2000" u="sng" dirty="0" smtClean="0">
                <a:solidFill>
                  <a:srgbClr val="0070C0"/>
                </a:solidFill>
              </a:rPr>
              <a:t>many</a:t>
            </a:r>
            <a:r>
              <a:rPr lang="en-CA" sz="2000" dirty="0" smtClean="0">
                <a:solidFill>
                  <a:srgbClr val="0070C0"/>
                </a:solidFill>
              </a:rPr>
              <a:t> alternative </a:t>
            </a:r>
            <a:r>
              <a:rPr lang="en-CA" sz="2000" dirty="0">
                <a:solidFill>
                  <a:srgbClr val="0070C0"/>
                </a:solidFill>
              </a:rPr>
              <a:t>actions</a:t>
            </a:r>
          </a:p>
          <a:p>
            <a:pPr lvl="1"/>
            <a:r>
              <a:rPr lang="en-CA" sz="1600" dirty="0" smtClean="0"/>
              <a:t>Each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r>
              <a:rPr lang="en-CA" sz="1600" dirty="0" smtClean="0"/>
              <a:t> has its </a:t>
            </a:r>
            <a:r>
              <a:rPr lang="en-CA" sz="1600" dirty="0" smtClean="0">
                <a:solidFill>
                  <a:srgbClr val="0070C0"/>
                </a:solidFill>
              </a:rPr>
              <a:t>own</a:t>
            </a:r>
            <a:r>
              <a:rPr lang="en-CA" sz="1600" dirty="0" smtClean="0"/>
              <a:t> condition</a:t>
            </a:r>
            <a:endParaRPr lang="en-CA" sz="1600" dirty="0"/>
          </a:p>
          <a:p>
            <a:pPr lvl="1"/>
            <a:r>
              <a:rPr lang="en-CA" sz="1600" dirty="0" smtClean="0"/>
              <a:t>Conditions are checked </a:t>
            </a:r>
            <a:r>
              <a:rPr lang="en-CA" sz="1600" dirty="0" smtClean="0">
                <a:solidFill>
                  <a:srgbClr val="0070C0"/>
                </a:solidFill>
              </a:rPr>
              <a:t>in order</a:t>
            </a:r>
          </a:p>
          <a:p>
            <a:pPr lvl="1"/>
            <a:r>
              <a:rPr lang="en-CA" sz="1600" dirty="0" smtClean="0"/>
              <a:t>Code is executed for the </a:t>
            </a:r>
            <a:r>
              <a:rPr lang="en-CA" sz="1600" dirty="0" smtClean="0">
                <a:solidFill>
                  <a:srgbClr val="0070C0"/>
                </a:solidFill>
              </a:rPr>
              <a:t>first</a:t>
            </a:r>
            <a:r>
              <a:rPr lang="en-CA" sz="1600" dirty="0" smtClean="0"/>
              <a:t> one that is </a:t>
            </a:r>
            <a:r>
              <a:rPr lang="en-CA" sz="1600" dirty="0" smtClean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CA" sz="1600" dirty="0" smtClean="0">
                <a:solidFill>
                  <a:srgbClr val="0070C0"/>
                </a:solidFill>
              </a:rPr>
              <a:t>Only</a:t>
            </a:r>
            <a:r>
              <a:rPr lang="en-CA" sz="1600" dirty="0" smtClean="0"/>
              <a:t> the first true condition is executed, </a:t>
            </a:r>
            <a:r>
              <a:rPr lang="en-CA" sz="1600" dirty="0" smtClean="0">
                <a:solidFill>
                  <a:srgbClr val="0070C0"/>
                </a:solidFill>
              </a:rPr>
              <a:t>even if </a:t>
            </a:r>
            <a:r>
              <a:rPr lang="en-CA" sz="1600" dirty="0" smtClean="0"/>
              <a:t>next conditions are also true</a:t>
            </a:r>
            <a:endParaRPr lang="en-CA" sz="1600" dirty="0"/>
          </a:p>
          <a:p>
            <a:pPr marL="457200" lvl="1" indent="0">
              <a:buNone/>
            </a:pPr>
            <a:endParaRPr lang="en-CA" sz="2000" dirty="0"/>
          </a:p>
          <a:p>
            <a:r>
              <a:rPr lang="en-CA" sz="2000" dirty="0"/>
              <a:t>Note the Syntax:</a:t>
            </a:r>
          </a:p>
          <a:p>
            <a:pPr lvl="1"/>
            <a:r>
              <a:rPr lang="en-CA" sz="1600" dirty="0"/>
              <a:t>Lowercase </a:t>
            </a:r>
            <a:r>
              <a:rPr lang="en-CA" sz="1600" dirty="0" err="1" smtClean="0">
                <a:solidFill>
                  <a:srgbClr val="0070C0"/>
                </a:solidFill>
              </a:rPr>
              <a:t>elif</a:t>
            </a:r>
            <a:endParaRPr lang="en-CA" sz="1600" b="1" dirty="0">
              <a:solidFill>
                <a:srgbClr val="0070C0"/>
              </a:solidFill>
            </a:endParaRPr>
          </a:p>
          <a:p>
            <a:pPr lvl="1"/>
            <a:r>
              <a:rPr lang="en-CA" sz="1600" dirty="0" smtClean="0"/>
              <a:t>Its own </a:t>
            </a:r>
            <a:r>
              <a:rPr lang="en-CA" sz="1600" dirty="0" smtClean="0">
                <a:solidFill>
                  <a:srgbClr val="0070C0"/>
                </a:solidFill>
              </a:rPr>
              <a:t>conditional</a:t>
            </a:r>
            <a:r>
              <a:rPr lang="en-CA" sz="1600" dirty="0" smtClean="0"/>
              <a:t> expression</a:t>
            </a:r>
          </a:p>
          <a:p>
            <a:pPr lvl="1"/>
            <a:r>
              <a:rPr lang="en-CA" sz="1600" dirty="0" smtClean="0"/>
              <a:t>Ending </a:t>
            </a:r>
            <a:r>
              <a:rPr lang="en-CA" sz="1600" dirty="0"/>
              <a:t>colon </a:t>
            </a:r>
            <a:r>
              <a:rPr lang="en-CA" sz="1600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CA" sz="1600" dirty="0"/>
              <a:t>Indented code block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40362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(input("How many students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:"))</a:t>
            </a:r>
            <a:b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30)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extra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classSize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14) :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("Let's start our lesson")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40" y="4564836"/>
            <a:ext cx="3445809" cy="21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2632" cy="4351338"/>
          </a:xfrm>
        </p:spPr>
        <p:txBody>
          <a:bodyPr>
            <a:normAutofit/>
          </a:bodyPr>
          <a:lstStyle/>
          <a:p>
            <a:r>
              <a:rPr lang="en-CA" sz="1600" dirty="0" smtClean="0"/>
              <a:t>Sometimes complicated parts of a program need to be explained with words</a:t>
            </a:r>
          </a:p>
          <a:p>
            <a:pPr lvl="1"/>
            <a:r>
              <a:rPr lang="en-CA" sz="1400" dirty="0" smtClean="0"/>
              <a:t>These words are not part of the program code and do not have to follow Python Syntax</a:t>
            </a:r>
          </a:p>
          <a:p>
            <a:pPr lvl="1"/>
            <a:r>
              <a:rPr lang="en-CA" sz="1400" dirty="0" smtClean="0"/>
              <a:t>These comments are helpful for understanding the program by you or someone else in the future</a:t>
            </a:r>
          </a:p>
          <a:p>
            <a:pPr lvl="1"/>
            <a:endParaRPr lang="en-CA" sz="1200" dirty="0" smtClean="0"/>
          </a:p>
          <a:p>
            <a:r>
              <a:rPr lang="en-CA" sz="1600" dirty="0" smtClean="0"/>
              <a:t>Line Comments</a:t>
            </a:r>
          </a:p>
          <a:p>
            <a:pPr lvl="1"/>
            <a:r>
              <a:rPr lang="en-CA" sz="1200" dirty="0" smtClean="0"/>
              <a:t>Begin with a </a:t>
            </a:r>
            <a:r>
              <a:rPr lang="en-CA" sz="1200" dirty="0" smtClean="0">
                <a:solidFill>
                  <a:srgbClr val="0070C0"/>
                </a:solidFill>
              </a:rPr>
              <a:t>#</a:t>
            </a:r>
          </a:p>
          <a:p>
            <a:pPr lvl="1"/>
            <a:r>
              <a:rPr lang="en-CA" sz="1200" dirty="0" smtClean="0"/>
              <a:t>everything after the # is a comment</a:t>
            </a:r>
          </a:p>
          <a:p>
            <a:pPr lvl="1"/>
            <a:r>
              <a:rPr lang="en-CA" sz="1200" dirty="0" smtClean="0"/>
              <a:t>Used to explain a specific line of code</a:t>
            </a:r>
            <a:endParaRPr lang="en-CA" sz="1200" dirty="0"/>
          </a:p>
          <a:p>
            <a:pPr lvl="1"/>
            <a:endParaRPr lang="en-CA" sz="1600" dirty="0"/>
          </a:p>
          <a:p>
            <a:r>
              <a:rPr lang="en-CA" sz="1600" dirty="0" smtClean="0"/>
              <a:t>Block Comments</a:t>
            </a:r>
          </a:p>
          <a:p>
            <a:pPr lvl="1"/>
            <a:r>
              <a:rPr lang="en-CA" sz="1200" dirty="0" smtClean="0"/>
              <a:t>Begin and end with </a:t>
            </a:r>
            <a:r>
              <a:rPr lang="en-CA" sz="1200" dirty="0" smtClean="0">
                <a:solidFill>
                  <a:srgbClr val="0070C0"/>
                </a:solidFill>
              </a:rPr>
              <a:t>"""</a:t>
            </a:r>
            <a:r>
              <a:rPr lang="en-CA" sz="1200" dirty="0" smtClean="0"/>
              <a:t> or ''' (Three quotations)</a:t>
            </a:r>
          </a:p>
          <a:p>
            <a:pPr lvl="1"/>
            <a:r>
              <a:rPr lang="en-CA" sz="1200" dirty="0" smtClean="0"/>
              <a:t>Can span multiple lines</a:t>
            </a:r>
          </a:p>
          <a:p>
            <a:pPr lvl="1"/>
            <a:r>
              <a:rPr lang="en-CA" sz="1200" dirty="0" smtClean="0"/>
              <a:t>Used to explain large blocks or sections of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0432" y="1825625"/>
            <a:ext cx="39982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Sample Program: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(input("How many students:"))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This nested if statement looks at the class size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to determine if things are properly set up.</a:t>
            </a:r>
          </a:p>
          <a:p>
            <a:r>
              <a:rPr lang="en-US" sz="1400" dirty="0">
                <a:solidFill>
                  <a:srgbClr val="0070C0"/>
                </a:solidFill>
              </a:rPr>
              <a:t>"""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if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&gt; 30) </a:t>
            </a:r>
            <a:r>
              <a:rPr lang="en-US" sz="1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smtClean="0">
                <a:solidFill>
                  <a:srgbClr val="0070C0"/>
                </a:solidFill>
              </a:rPr>
              <a:t># Normal class size is 30 students, extra is over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extra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- 30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%d more computers" % extra)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elif</a:t>
            </a:r>
            <a:r>
              <a:rPr lang="en-US" sz="1400" dirty="0">
                <a:solidFill>
                  <a:srgbClr val="FF0000"/>
                </a:solidFill>
              </a:rPr>
              <a:t> (</a:t>
            </a:r>
            <a:r>
              <a:rPr lang="en-US" sz="1400" dirty="0" err="1">
                <a:solidFill>
                  <a:srgbClr val="FF0000"/>
                </a:solidFill>
              </a:rPr>
              <a:t>classSize</a:t>
            </a:r>
            <a:r>
              <a:rPr lang="en-US" sz="1400" dirty="0">
                <a:solidFill>
                  <a:srgbClr val="FF0000"/>
                </a:solidFill>
              </a:rPr>
              <a:t> &lt; 14)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("You need more students")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else 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print</a:t>
            </a:r>
            <a:r>
              <a:rPr lang="en-US" sz="1400" dirty="0">
                <a:solidFill>
                  <a:srgbClr val="FF0000"/>
                </a:solidFill>
              </a:rPr>
              <a:t>("Let's start our lesson")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92550" cy="4351338"/>
          </a:xfrm>
        </p:spPr>
        <p:txBody>
          <a:bodyPr>
            <a:normAutofit/>
          </a:bodyPr>
          <a:lstStyle/>
          <a:p>
            <a:r>
              <a:rPr lang="en-CA" sz="1800" dirty="0" smtClean="0"/>
              <a:t>Sometimes programs need to repeat a block of instructions over and over again</a:t>
            </a:r>
          </a:p>
          <a:p>
            <a:pPr lvl="1"/>
            <a:r>
              <a:rPr lang="en-CA" sz="1600" dirty="0" smtClean="0"/>
              <a:t>Repeat a certain number of times</a:t>
            </a:r>
          </a:p>
          <a:p>
            <a:pPr lvl="1"/>
            <a:r>
              <a:rPr lang="en-CA" sz="1600" dirty="0" smtClean="0"/>
              <a:t>Repeat while a condition is true</a:t>
            </a:r>
          </a:p>
          <a:p>
            <a:pPr lvl="1"/>
            <a:endParaRPr lang="en-CA" sz="1600" dirty="0"/>
          </a:p>
          <a:p>
            <a:r>
              <a:rPr lang="en-CA" sz="1800" dirty="0" smtClean="0"/>
              <a:t>Do not use "cut-and-paste" to make copies of your code</a:t>
            </a:r>
          </a:p>
          <a:p>
            <a:pPr lvl="1"/>
            <a:r>
              <a:rPr lang="en-CA" sz="1600" dirty="0" smtClean="0"/>
              <a:t>It is too much work</a:t>
            </a:r>
          </a:p>
          <a:p>
            <a:pPr lvl="1"/>
            <a:r>
              <a:rPr lang="en-CA" sz="1600" dirty="0" smtClean="0"/>
              <a:t>It makes your program difficult to understand and debug</a:t>
            </a:r>
          </a:p>
          <a:p>
            <a:pPr lvl="1"/>
            <a:r>
              <a:rPr lang="en-CA" sz="1600" dirty="0" smtClean="0"/>
              <a:t>You may not know in advance how many copies you need</a:t>
            </a:r>
          </a:p>
          <a:p>
            <a:pPr lvl="1"/>
            <a:endParaRPr lang="en-CA" sz="1600" dirty="0"/>
          </a:p>
          <a:p>
            <a:r>
              <a:rPr lang="en-CA" sz="2000" dirty="0" smtClean="0"/>
              <a:t>Use a Python Loop!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690689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734</Words>
  <Application>Microsoft Office PowerPoint</Application>
  <PresentationFormat>On-screen Show (4:3)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Control Basics</vt:lpstr>
      <vt:lpstr>IF Statement Control</vt:lpstr>
      <vt:lpstr>Indentation &amp; Code Blocks</vt:lpstr>
      <vt:lpstr>Conditional Expressions</vt:lpstr>
      <vt:lpstr>Is Equal To (==)</vt:lpstr>
      <vt:lpstr>ELSE Statement Control</vt:lpstr>
      <vt:lpstr>ELIF Statement Control</vt:lpstr>
      <vt:lpstr>Program Comments</vt:lpstr>
      <vt:lpstr>Conditional Loops</vt:lpstr>
      <vt:lpstr>While Loop</vt:lpstr>
      <vt:lpstr>Infinite Loop – Logic Error</vt:lpstr>
      <vt:lpstr>End of Lesson B.3</vt:lpstr>
      <vt:lpstr>Use Of Comments For Debugging</vt:lpstr>
      <vt:lpstr>Use Of Print For Debugging</vt:lpstr>
      <vt:lpstr>Counted Loop</vt:lpstr>
      <vt:lpstr>Breaking A Loop Early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Control Basics</dc:title>
  <dc:creator>Nestor, Gregory</dc:creator>
  <cp:lastModifiedBy>Nestor, Gregory</cp:lastModifiedBy>
  <cp:revision>33</cp:revision>
  <dcterms:created xsi:type="dcterms:W3CDTF">2019-09-17T15:07:15Z</dcterms:created>
  <dcterms:modified xsi:type="dcterms:W3CDTF">2019-09-20T17:30:21Z</dcterms:modified>
</cp:coreProperties>
</file>