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7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Simon Game Icebreaker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C.1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Simon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Invented in 1978 by Ralph Baer (working for Milton Bradley / Hasbro Inc.)</a:t>
            </a:r>
          </a:p>
          <a:p>
            <a:pPr lvl="1"/>
            <a:r>
              <a:rPr lang="en-US" sz="1600" dirty="0" smtClean="0"/>
              <a:t>Based on an earlier Atari Arcade game (1976)</a:t>
            </a:r>
          </a:p>
          <a:p>
            <a:pPr lvl="1"/>
            <a:r>
              <a:rPr lang="en-US" sz="1600" dirty="0" smtClean="0"/>
              <a:t>Was completely new for its time (portable, flashy, easy to use)</a:t>
            </a:r>
          </a:p>
          <a:p>
            <a:pPr lvl="1"/>
            <a:r>
              <a:rPr lang="en-US" sz="1600" dirty="0" smtClean="0"/>
              <a:t>Was quickly adopted and promoted by celebrities at the time (Studio 54)</a:t>
            </a:r>
          </a:p>
          <a:p>
            <a:pPr lvl="1"/>
            <a:r>
              <a:rPr lang="en-US" sz="1600" dirty="0" smtClean="0"/>
              <a:t>Generated </a:t>
            </a:r>
            <a:r>
              <a:rPr lang="en-US" sz="1600" dirty="0" err="1" smtClean="0"/>
              <a:t>mainstreem</a:t>
            </a:r>
            <a:r>
              <a:rPr lang="en-US" sz="1600" dirty="0" smtClean="0"/>
              <a:t> public interest in  computer games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studio 54 playing sim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733800"/>
            <a:ext cx="4267200" cy="24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Video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Ralph Baer is also known as the "Father of Video Games"</a:t>
            </a:r>
          </a:p>
          <a:p>
            <a:pPr lvl="1"/>
            <a:r>
              <a:rPr lang="en-US" sz="1600" dirty="0" smtClean="0"/>
              <a:t>Began research into playing games on television screens (1966)</a:t>
            </a:r>
          </a:p>
          <a:p>
            <a:pPr lvl="1"/>
            <a:r>
              <a:rPr lang="en-US" sz="1600" dirty="0" smtClean="0"/>
              <a:t>Developed the Magnavox Odyssey in 1972</a:t>
            </a:r>
          </a:p>
          <a:p>
            <a:pPr lvl="1"/>
            <a:r>
              <a:rPr lang="en-US" sz="1600" dirty="0" smtClean="0"/>
              <a:t>The Odyssey was the first home game system</a:t>
            </a:r>
          </a:p>
          <a:p>
            <a:pPr lvl="1"/>
            <a:r>
              <a:rPr lang="en-US" sz="1600" dirty="0" smtClean="0"/>
              <a:t>Used a TV display and gamepad controllers</a:t>
            </a:r>
          </a:p>
          <a:p>
            <a:pPr lvl="1"/>
            <a:r>
              <a:rPr lang="en-US" sz="1600" dirty="0" smtClean="0"/>
              <a:t>Could load and run multiple games</a:t>
            </a:r>
          </a:p>
          <a:p>
            <a:pPr lvl="1"/>
            <a:r>
              <a:rPr lang="en-US" sz="1600" dirty="0" smtClean="0"/>
              <a:t>Pong (aka TV Tennis) was one of the most popular games</a:t>
            </a:r>
          </a:p>
          <a:p>
            <a:pPr lvl="1"/>
            <a:r>
              <a:rPr lang="en-US" sz="1600" dirty="0" smtClean="0"/>
              <a:t>Baer also invented the "light gun" for first person shooters</a:t>
            </a:r>
          </a:p>
          <a:p>
            <a:pPr lvl="1"/>
            <a:endParaRPr lang="en-US" sz="1600" dirty="0"/>
          </a:p>
        </p:txBody>
      </p:sp>
      <p:pic>
        <p:nvPicPr>
          <p:cNvPr id="1026" name="Picture 2" descr="https://upload.wikimedia.org/wikipedia/commons/thumb/9/99/Magnavox-Odyssey-Console-Set.jpg/220px-Magnavox-Odyssey-Console-S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67200"/>
            <a:ext cx="3676316" cy="1905000"/>
          </a:xfrm>
          <a:prstGeom prst="rect">
            <a:avLst/>
          </a:prstGeom>
          <a:noFill/>
        </p:spPr>
      </p:pic>
      <p:pic>
        <p:nvPicPr>
          <p:cNvPr id="1028" name="Picture 4" descr="Image result for pong ga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191000"/>
            <a:ext cx="2946399" cy="220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38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into 4 groups.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 and explore your copy of the Simon game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Answer the Lesson Module Questions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 the "Party" version of the game with ALL members of your group</a:t>
            </a:r>
          </a:p>
          <a:p>
            <a:pPr marL="914400" lvl="1" indent="-514350"/>
            <a:r>
              <a:rPr lang="en-US" dirty="0" smtClean="0"/>
              <a:t>Record your best group score</a:t>
            </a:r>
          </a:p>
          <a:p>
            <a:pPr marL="914400" lvl="1" indent="-514350"/>
            <a:r>
              <a:rPr lang="en-US" dirty="0" smtClean="0"/>
              <a:t>Make observations about the quality of the game play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 prepared to share your results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Simon vs. Light Switch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2" descr="Image result for circuit diagram">
            <a:extLst>
              <a:ext uri="{FF2B5EF4-FFF2-40B4-BE49-F238E27FC236}">
                <a16:creationId xmlns:a16="http://schemas.microsoft.com/office/drawing/2014/main" id="{9E9CC4BB-BD1C-4535-855D-9E0FAC42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326147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lightbulb">
            <a:extLst>
              <a:ext uri="{FF2B5EF4-FFF2-40B4-BE49-F238E27FC236}">
                <a16:creationId xmlns:a16="http://schemas.microsoft.com/office/drawing/2014/main" id="{F0F3048B-09E9-4D6E-85C9-193FCD23B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059">
            <a:off x="6211993" y="829398"/>
            <a:ext cx="1164533" cy="14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29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D9731-439C-4808-81DB-ADBCCAB3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Light Switch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A010C4-6B69-4329-B6FB-AA995CE5B78F}"/>
              </a:ext>
            </a:extLst>
          </p:cNvPr>
          <p:cNvCxnSpPr>
            <a:cxnSpLocks/>
          </p:cNvCxnSpPr>
          <p:nvPr/>
        </p:nvCxnSpPr>
        <p:spPr>
          <a:xfrm>
            <a:off x="2854036" y="2284269"/>
            <a:ext cx="0" cy="242454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A674D-3B1F-4F98-87F0-8435CBEF2ED6}"/>
              </a:ext>
            </a:extLst>
          </p:cNvPr>
          <p:cNvCxnSpPr>
            <a:cxnSpLocks/>
          </p:cNvCxnSpPr>
          <p:nvPr/>
        </p:nvCxnSpPr>
        <p:spPr>
          <a:xfrm>
            <a:off x="5863936" y="2284269"/>
            <a:ext cx="0" cy="242454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60A6D6-58DA-43AB-9411-D5B4CE33A6BC}"/>
              </a:ext>
            </a:extLst>
          </p:cNvPr>
          <p:cNvSpPr txBox="1"/>
          <p:nvPr/>
        </p:nvSpPr>
        <p:spPr>
          <a:xfrm>
            <a:off x="1052946" y="2284268"/>
            <a:ext cx="1132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Input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727B1-9861-4A2D-863C-B9D822F89D7B}"/>
              </a:ext>
            </a:extLst>
          </p:cNvPr>
          <p:cNvSpPr txBox="1"/>
          <p:nvPr/>
        </p:nvSpPr>
        <p:spPr>
          <a:xfrm>
            <a:off x="3668364" y="2284268"/>
            <a:ext cx="1427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Processes &amp;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575F0-6BF8-4397-A222-775943AA3400}"/>
              </a:ext>
            </a:extLst>
          </p:cNvPr>
          <p:cNvSpPr txBox="1"/>
          <p:nvPr/>
        </p:nvSpPr>
        <p:spPr>
          <a:xfrm>
            <a:off x="6699510" y="2332342"/>
            <a:ext cx="12618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Output Objects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4F705-FC97-4FD2-AB6A-C57AD6AFC181}"/>
              </a:ext>
            </a:extLst>
          </p:cNvPr>
          <p:cNvSpPr txBox="1"/>
          <p:nvPr/>
        </p:nvSpPr>
        <p:spPr>
          <a:xfrm>
            <a:off x="2507156" y="5041323"/>
            <a:ext cx="3748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What happens when you flip the light switch?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</a:rPr>
              <a:t>What different things could happen?</a:t>
            </a:r>
          </a:p>
        </p:txBody>
      </p:sp>
      <p:pic>
        <p:nvPicPr>
          <p:cNvPr id="1032" name="Picture 8" descr="Image result for lightbulb">
            <a:extLst>
              <a:ext uri="{FF2B5EF4-FFF2-40B4-BE49-F238E27FC236}">
                <a16:creationId xmlns:a16="http://schemas.microsoft.com/office/drawing/2014/main" id="{F0F3048B-09E9-4D6E-85C9-193FCD23B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059">
            <a:off x="6818017" y="2773258"/>
            <a:ext cx="1164533" cy="14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ight switch">
            <a:extLst>
              <a:ext uri="{FF2B5EF4-FFF2-40B4-BE49-F238E27FC236}">
                <a16:creationId xmlns:a16="http://schemas.microsoft.com/office/drawing/2014/main" id="{9EF04ED2-BDB0-4A0E-83AA-4101D123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9" y="2684230"/>
            <a:ext cx="1578745" cy="197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circuit diagram">
            <a:extLst>
              <a:ext uri="{FF2B5EF4-FFF2-40B4-BE49-F238E27FC236}">
                <a16:creationId xmlns:a16="http://schemas.microsoft.com/office/drawing/2014/main" id="{9E9CC4BB-BD1C-4535-855D-9E0FAC42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46759"/>
            <a:ext cx="2139229" cy="109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D9731-439C-4808-81DB-ADBCCAB3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Simon Game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A010C4-6B69-4329-B6FB-AA995CE5B78F}"/>
              </a:ext>
            </a:extLst>
          </p:cNvPr>
          <p:cNvCxnSpPr>
            <a:cxnSpLocks/>
          </p:cNvCxnSpPr>
          <p:nvPr/>
        </p:nvCxnSpPr>
        <p:spPr>
          <a:xfrm>
            <a:off x="2854036" y="2284269"/>
            <a:ext cx="0" cy="242454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A674D-3B1F-4F98-87F0-8435CBEF2ED6}"/>
              </a:ext>
            </a:extLst>
          </p:cNvPr>
          <p:cNvCxnSpPr>
            <a:cxnSpLocks/>
          </p:cNvCxnSpPr>
          <p:nvPr/>
        </p:nvCxnSpPr>
        <p:spPr>
          <a:xfrm>
            <a:off x="5863936" y="2284269"/>
            <a:ext cx="0" cy="242454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60A6D6-58DA-43AB-9411-D5B4CE33A6BC}"/>
              </a:ext>
            </a:extLst>
          </p:cNvPr>
          <p:cNvSpPr txBox="1"/>
          <p:nvPr/>
        </p:nvSpPr>
        <p:spPr>
          <a:xfrm>
            <a:off x="1052946" y="2284268"/>
            <a:ext cx="1132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Input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727B1-9861-4A2D-863C-B9D822F89D7B}"/>
              </a:ext>
            </a:extLst>
          </p:cNvPr>
          <p:cNvSpPr txBox="1"/>
          <p:nvPr/>
        </p:nvSpPr>
        <p:spPr>
          <a:xfrm>
            <a:off x="3668364" y="2284268"/>
            <a:ext cx="14273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Processes &amp;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575F0-6BF8-4397-A222-775943AA3400}"/>
              </a:ext>
            </a:extLst>
          </p:cNvPr>
          <p:cNvSpPr txBox="1"/>
          <p:nvPr/>
        </p:nvSpPr>
        <p:spPr>
          <a:xfrm>
            <a:off x="6699510" y="2332342"/>
            <a:ext cx="12618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Output Objects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4F705-FC97-4FD2-AB6A-C57AD6AFC181}"/>
              </a:ext>
            </a:extLst>
          </p:cNvPr>
          <p:cNvSpPr txBox="1"/>
          <p:nvPr/>
        </p:nvSpPr>
        <p:spPr>
          <a:xfrm>
            <a:off x="2507157" y="5041323"/>
            <a:ext cx="4042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What happens when you press the green button?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</a:rPr>
              <a:t>What different things could happen?</a:t>
            </a:r>
          </a:p>
        </p:txBody>
      </p:sp>
      <p:pic>
        <p:nvPicPr>
          <p:cNvPr id="2050" name="Picture 2" descr="Image result for Simon Game Buttons">
            <a:extLst>
              <a:ext uri="{FF2B5EF4-FFF2-40B4-BE49-F238E27FC236}">
                <a16:creationId xmlns:a16="http://schemas.microsoft.com/office/drawing/2014/main" id="{9D2BDE95-F49D-4AF7-B908-C1B4FC3A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8" y="2900796"/>
            <a:ext cx="1547288" cy="1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imon Game lights">
            <a:extLst>
              <a:ext uri="{FF2B5EF4-FFF2-40B4-BE49-F238E27FC236}">
                <a16:creationId xmlns:a16="http://schemas.microsoft.com/office/drawing/2014/main" id="{412E9F35-7362-4CBF-A05B-4091A8D6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83" y="2872492"/>
            <a:ext cx="2143125" cy="14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813059-8CE2-473A-BC88-91B85B133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254" y="2768248"/>
            <a:ext cx="1116255" cy="906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D95C8-1388-4C77-8F1B-0DA580BC5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763" y="3784457"/>
            <a:ext cx="1377199" cy="924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C131-341F-448E-89D6-69AD9B04A9F7}"/>
              </a:ext>
            </a:extLst>
          </p:cNvPr>
          <p:cNvSpPr txBox="1"/>
          <p:nvPr/>
        </p:nvSpPr>
        <p:spPr>
          <a:xfrm>
            <a:off x="4358986" y="3040871"/>
            <a:ext cx="795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Hardware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7EA92-FFD6-4D64-A073-0D75B5A4BA16}"/>
              </a:ext>
            </a:extLst>
          </p:cNvPr>
          <p:cNvSpPr txBox="1"/>
          <p:nvPr/>
        </p:nvSpPr>
        <p:spPr>
          <a:xfrm>
            <a:off x="3557456" y="4119678"/>
            <a:ext cx="745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1040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D9731-439C-4808-81DB-ADBCCAB3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Switch – The Future Is Now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A010C4-6B69-4329-B6FB-AA995CE5B78F}"/>
              </a:ext>
            </a:extLst>
          </p:cNvPr>
          <p:cNvCxnSpPr>
            <a:cxnSpLocks/>
          </p:cNvCxnSpPr>
          <p:nvPr/>
        </p:nvCxnSpPr>
        <p:spPr>
          <a:xfrm>
            <a:off x="2492262" y="2284269"/>
            <a:ext cx="0" cy="242454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A674D-3B1F-4F98-87F0-8435CBEF2ED6}"/>
              </a:ext>
            </a:extLst>
          </p:cNvPr>
          <p:cNvCxnSpPr>
            <a:cxnSpLocks/>
          </p:cNvCxnSpPr>
          <p:nvPr/>
        </p:nvCxnSpPr>
        <p:spPr>
          <a:xfrm>
            <a:off x="6504016" y="2284269"/>
            <a:ext cx="0" cy="242454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60A6D6-58DA-43AB-9411-D5B4CE33A6BC}"/>
              </a:ext>
            </a:extLst>
          </p:cNvPr>
          <p:cNvSpPr txBox="1"/>
          <p:nvPr/>
        </p:nvSpPr>
        <p:spPr>
          <a:xfrm>
            <a:off x="1052946" y="2284268"/>
            <a:ext cx="1132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Input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727B1-9861-4A2D-863C-B9D822F89D7B}"/>
              </a:ext>
            </a:extLst>
          </p:cNvPr>
          <p:cNvSpPr txBox="1"/>
          <p:nvPr/>
        </p:nvSpPr>
        <p:spPr>
          <a:xfrm>
            <a:off x="3668364" y="2284268"/>
            <a:ext cx="16770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0070C0"/>
                </a:solidFill>
              </a:rPr>
              <a:t>Eg</a:t>
            </a:r>
            <a:r>
              <a:rPr lang="en-US" sz="1350" dirty="0">
                <a:solidFill>
                  <a:srgbClr val="0070C0"/>
                </a:solidFill>
              </a:rPr>
              <a:t>. BELL Smart 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575F0-6BF8-4397-A222-775943AA3400}"/>
              </a:ext>
            </a:extLst>
          </p:cNvPr>
          <p:cNvSpPr txBox="1"/>
          <p:nvPr/>
        </p:nvSpPr>
        <p:spPr>
          <a:xfrm>
            <a:off x="6699510" y="2332342"/>
            <a:ext cx="12618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</a:rPr>
              <a:t>Output Objects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4F705-FC97-4FD2-AB6A-C57AD6AFC181}"/>
              </a:ext>
            </a:extLst>
          </p:cNvPr>
          <p:cNvSpPr txBox="1"/>
          <p:nvPr/>
        </p:nvSpPr>
        <p:spPr>
          <a:xfrm>
            <a:off x="2507157" y="5041323"/>
            <a:ext cx="40584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Even basic household wiring will be connected to </a:t>
            </a:r>
            <a:br>
              <a:rPr lang="en-US" sz="1500" dirty="0">
                <a:solidFill>
                  <a:srgbClr val="FF0000"/>
                </a:solidFill>
              </a:rPr>
            </a:br>
            <a:r>
              <a:rPr lang="en-US" sz="1500" dirty="0">
                <a:solidFill>
                  <a:srgbClr val="FF0000"/>
                </a:solidFill>
              </a:rPr>
              <a:t>a controller / computer</a:t>
            </a:r>
          </a:p>
        </p:txBody>
      </p:sp>
      <p:pic>
        <p:nvPicPr>
          <p:cNvPr id="1032" name="Picture 8" descr="Image result for lightbulb">
            <a:extLst>
              <a:ext uri="{FF2B5EF4-FFF2-40B4-BE49-F238E27FC236}">
                <a16:creationId xmlns:a16="http://schemas.microsoft.com/office/drawing/2014/main" id="{F0F3048B-09E9-4D6E-85C9-193FCD23B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059">
            <a:off x="6818017" y="2773258"/>
            <a:ext cx="1164533" cy="14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ight switch">
            <a:extLst>
              <a:ext uri="{FF2B5EF4-FFF2-40B4-BE49-F238E27FC236}">
                <a16:creationId xmlns:a16="http://schemas.microsoft.com/office/drawing/2014/main" id="{9EF04ED2-BDB0-4A0E-83AA-4101D123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51" y="2561268"/>
            <a:ext cx="931451" cy="11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ontent-yyz1-1.xx.fbcdn.net/v/t1.0-9/15267616_10154942160696844_7820315201048144246_n.jpg?_nc_cat=0&amp;oh=8d315d039793e5829fe7f62cfe5e96aa&amp;oe=5C2E97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07" y="2740186"/>
            <a:ext cx="2997719" cy="168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mart 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3" y="3847151"/>
            <a:ext cx="1408064" cy="93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Keyword “Emulate”</a:t>
            </a:r>
          </a:p>
          <a:p>
            <a:pPr lvl="1"/>
            <a:r>
              <a:rPr lang="en-CA" dirty="0" smtClean="0"/>
              <a:t>To duplicate the function of programs designed for one computer so that they can run on another type of computer.</a:t>
            </a:r>
          </a:p>
          <a:p>
            <a:pPr lvl="1"/>
            <a:r>
              <a:rPr lang="en-CA" dirty="0" smtClean="0"/>
              <a:t>Examples:</a:t>
            </a:r>
          </a:p>
          <a:p>
            <a:pPr lvl="2"/>
            <a:r>
              <a:rPr lang="en-CA" dirty="0" smtClean="0"/>
              <a:t>Xbox Emulators can run Xbox games on home PCs</a:t>
            </a:r>
          </a:p>
          <a:p>
            <a:pPr lvl="2"/>
            <a:r>
              <a:rPr lang="en-CA" dirty="0" smtClean="0"/>
              <a:t>Android Emulators can run Android apps on an iPhone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Google Options:</a:t>
            </a:r>
          </a:p>
          <a:p>
            <a:pPr lvl="1"/>
            <a:r>
              <a:rPr lang="en-CA" dirty="0" smtClean="0"/>
              <a:t>“Simon Game Emulations”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286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Simon Game Icebreaker</vt:lpstr>
      <vt:lpstr>History Of Simon</vt:lpstr>
      <vt:lpstr>History Of Video Games</vt:lpstr>
      <vt:lpstr>Your Turn</vt:lpstr>
      <vt:lpstr>Simon vs. Light Switch</vt:lpstr>
      <vt:lpstr>A Light Switch</vt:lpstr>
      <vt:lpstr>The Simon Game</vt:lpstr>
      <vt:lpstr>Light Switch – The Future Is Now</vt:lpstr>
      <vt:lpstr>Research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</dc:title>
  <dc:creator>Greg</dc:creator>
  <cp:lastModifiedBy>Nestor, Gregory</cp:lastModifiedBy>
  <cp:revision>42</cp:revision>
  <dcterms:created xsi:type="dcterms:W3CDTF">2006-08-16T00:00:00Z</dcterms:created>
  <dcterms:modified xsi:type="dcterms:W3CDTF">2019-09-04T14:52:12Z</dcterms:modified>
</cp:coreProperties>
</file>