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Module A.1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 code repository is similar to other cloud based file sharing services.</a:t>
            </a:r>
          </a:p>
          <a:p>
            <a:pPr lvl="1"/>
            <a:r>
              <a:rPr lang="en-US" sz="1800" dirty="0" smtClean="0"/>
              <a:t>Google Classroom / Docs</a:t>
            </a:r>
          </a:p>
          <a:p>
            <a:pPr lvl="1"/>
            <a:r>
              <a:rPr lang="en-US" sz="1800" dirty="0" smtClean="0"/>
              <a:t>D2L, </a:t>
            </a:r>
            <a:r>
              <a:rPr lang="en-US" sz="1800" dirty="0" err="1" smtClean="0"/>
              <a:t>MyClass</a:t>
            </a:r>
            <a:r>
              <a:rPr lang="en-US" sz="1800" dirty="0" smtClean="0"/>
              <a:t>, etc.</a:t>
            </a:r>
          </a:p>
          <a:p>
            <a:endParaRPr lang="en-US" sz="1800" dirty="0" smtClean="0"/>
          </a:p>
          <a:p>
            <a:r>
              <a:rPr lang="en-US" sz="1800" dirty="0" smtClean="0"/>
              <a:t>A code repository is optimized for sharing and maintaining computer program code and collaborating on code development.</a:t>
            </a:r>
          </a:p>
          <a:p>
            <a:pPr lvl="1"/>
            <a:r>
              <a:rPr lang="en-US" sz="1800" dirty="0" smtClean="0"/>
              <a:t>Files have version control (can be easily rolled back to older version)</a:t>
            </a:r>
          </a:p>
          <a:p>
            <a:pPr lvl="1"/>
            <a:r>
              <a:rPr lang="en-US" sz="1800" dirty="0" smtClean="0"/>
              <a:t>Files are submitted using "commit update" (user id and timestamp)</a:t>
            </a:r>
          </a:p>
          <a:p>
            <a:pPr lvl="1"/>
            <a:r>
              <a:rPr lang="en-US" sz="1800" dirty="0" smtClean="0"/>
              <a:t>File changes are therefore easily tracked and managed</a:t>
            </a:r>
          </a:p>
          <a:p>
            <a:pPr lvl="1"/>
            <a:r>
              <a:rPr lang="en-US" sz="1800" dirty="0" smtClean="0"/>
              <a:t>Interface is designed for efficiency (no fancy display options or tools)</a:t>
            </a:r>
          </a:p>
          <a:p>
            <a:endParaRPr lang="en-US" sz="1800" dirty="0" smtClean="0"/>
          </a:p>
          <a:p>
            <a:r>
              <a:rPr lang="en-US" sz="1800" dirty="0" smtClean="0"/>
              <a:t>Most file types can be stored (including Word and PowerPoint) but must be downloaded and viewed locally</a:t>
            </a:r>
          </a:p>
          <a:p>
            <a:pPr lvl="1"/>
            <a:r>
              <a:rPr lang="en-US" sz="1800" dirty="0" smtClean="0"/>
              <a:t>A code repository lacks the on-line editing tools provided by other services</a:t>
            </a:r>
          </a:p>
          <a:p>
            <a:pPr lvl="1"/>
            <a:r>
              <a:rPr lang="en-US" sz="1800" dirty="0" smtClean="0"/>
              <a:t>Does not include many of the business / education related collaboration tools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1023938" cy="10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Repository?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81200"/>
            <a:ext cx="990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professional code repository service.</a:t>
            </a:r>
          </a:p>
          <a:p>
            <a:pPr lvl="1"/>
            <a:r>
              <a:rPr lang="en-US" sz="1400" dirty="0" smtClean="0"/>
              <a:t>Most popular service in the software  development community</a:t>
            </a:r>
          </a:p>
          <a:p>
            <a:pPr lvl="1"/>
            <a:r>
              <a:rPr lang="en-US" sz="1400" dirty="0" smtClean="0"/>
              <a:t>Free to use and publically available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from Home or Library)</a:t>
            </a:r>
          </a:p>
          <a:p>
            <a:pPr lvl="1"/>
            <a:r>
              <a:rPr lang="en-US" sz="1400" dirty="0" smtClean="0"/>
              <a:t>Used by many independent developers to release and distribute </a:t>
            </a:r>
            <a:br>
              <a:rPr lang="en-US" sz="1400" dirty="0" smtClean="0"/>
            </a:br>
            <a:r>
              <a:rPr lang="en-US" sz="1400" dirty="0" smtClean="0"/>
              <a:t>their software</a:t>
            </a:r>
          </a:p>
          <a:p>
            <a:pPr lvl="1"/>
            <a:r>
              <a:rPr lang="en-US" sz="1400" dirty="0" smtClean="0"/>
              <a:t>Many game map editors, game </a:t>
            </a:r>
            <a:r>
              <a:rPr lang="en-US" sz="1400" dirty="0" err="1" smtClean="0"/>
              <a:t>mods</a:t>
            </a:r>
            <a:r>
              <a:rPr lang="en-US" sz="1400" dirty="0" smtClean="0"/>
              <a:t>, and  patches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Many custom tools and utilities for Android / Windows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 I will share my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with you to distribute course materials.</a:t>
            </a:r>
          </a:p>
          <a:p>
            <a:pPr lvl="1"/>
            <a:r>
              <a:rPr lang="en-US" sz="1400" dirty="0" smtClean="0"/>
              <a:t>Bookmark: </a:t>
            </a:r>
            <a:r>
              <a:rPr lang="en-US" sz="1400" dirty="0" smtClean="0">
                <a:hlinkClick r:id="rId2"/>
              </a:rPr>
              <a:t>https://github.com/Greg5519/ICS2O0-B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You will create your own independent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to manage your coursework.</a:t>
            </a:r>
          </a:p>
          <a:p>
            <a:pPr lvl="1"/>
            <a:r>
              <a:rPr lang="en-US" sz="1400" dirty="0" smtClean="0"/>
              <a:t>You will create your own account and repository with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You will share a link to your repository with me (send me an email)</a:t>
            </a:r>
          </a:p>
          <a:p>
            <a:pPr lvl="1"/>
            <a:r>
              <a:rPr lang="en-US" sz="1400" dirty="0" smtClean="0"/>
              <a:t>You will upload work to your repository to be marked by me and given credit for the course</a:t>
            </a:r>
          </a:p>
          <a:p>
            <a:pPr lvl="1"/>
            <a:r>
              <a:rPr lang="en-US" sz="1400" dirty="0" smtClean="0"/>
              <a:t>Returning Students… Create a new repository for this course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47800"/>
            <a:ext cx="222469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Privacy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publically accessible service.</a:t>
            </a:r>
          </a:p>
          <a:p>
            <a:pPr lvl="1"/>
            <a:r>
              <a:rPr lang="en-US" sz="1800" dirty="0" smtClean="0"/>
              <a:t>Your account profile is visible to anyone on the web</a:t>
            </a:r>
          </a:p>
          <a:p>
            <a:pPr lvl="1"/>
            <a:r>
              <a:rPr lang="en-US" sz="1800" dirty="0" smtClean="0"/>
              <a:t>Content you upload to your repository is visible to anyone on the web</a:t>
            </a:r>
          </a:p>
          <a:p>
            <a:pPr lvl="1"/>
            <a:r>
              <a:rPr lang="en-US" sz="1800" dirty="0" smtClean="0"/>
              <a:t>Be Aware Of What You Share!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Guidelines you should follow when creating your student account:</a:t>
            </a:r>
          </a:p>
          <a:p>
            <a:pPr lvl="1"/>
            <a:r>
              <a:rPr lang="en-US" sz="1600" dirty="0" smtClean="0"/>
              <a:t>You may (should) use 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for contact information</a:t>
            </a:r>
          </a:p>
          <a:p>
            <a:pPr lvl="1"/>
            <a:r>
              <a:rPr lang="en-US" sz="1600" dirty="0" smtClean="0"/>
              <a:t>You SHOULD NOT use 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as a user ID</a:t>
            </a:r>
          </a:p>
          <a:p>
            <a:pPr lvl="1"/>
            <a:r>
              <a:rPr lang="en-US" sz="1600" dirty="0" smtClean="0"/>
              <a:t>Use an ID that is somewhat "fake" </a:t>
            </a:r>
            <a:br>
              <a:rPr lang="en-US" sz="1600" dirty="0" smtClean="0"/>
            </a:br>
            <a:r>
              <a:rPr lang="en-US" sz="1600" dirty="0" smtClean="0"/>
              <a:t>but that is meaningful for this course</a:t>
            </a:r>
          </a:p>
          <a:p>
            <a:pPr lvl="1"/>
            <a:r>
              <a:rPr lang="en-US" sz="1600" dirty="0" smtClean="0"/>
              <a:t>Do not use your real (full)name</a:t>
            </a:r>
          </a:p>
          <a:p>
            <a:pPr lvl="1"/>
            <a:r>
              <a:rPr lang="en-US" sz="1600" dirty="0" smtClean="0"/>
              <a:t>Do not share your birthday, address, etc.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/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412186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"Terms of Service" and "Privacy Policy"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 Terms of Service Agreement (TOS)</a:t>
            </a:r>
          </a:p>
          <a:p>
            <a:pPr lvl="1"/>
            <a:r>
              <a:rPr lang="en-US" sz="1600" dirty="0" smtClean="0"/>
              <a:t>Defines proper and expected use of the service</a:t>
            </a:r>
          </a:p>
          <a:p>
            <a:pPr lvl="1"/>
            <a:r>
              <a:rPr lang="en-US" sz="1600" dirty="0" smtClean="0"/>
              <a:t>Defines what is misuse of the service</a:t>
            </a:r>
          </a:p>
          <a:p>
            <a:pPr lvl="1"/>
            <a:r>
              <a:rPr lang="en-US" sz="1600" dirty="0" smtClean="0"/>
              <a:t>Outlines membership, subscription and payment details</a:t>
            </a:r>
          </a:p>
          <a:p>
            <a:pPr lvl="1"/>
            <a:r>
              <a:rPr lang="en-US" sz="1600" dirty="0" smtClean="0"/>
              <a:t>Outlines the procedure for closing an account</a:t>
            </a:r>
          </a:p>
          <a:p>
            <a:pPr lvl="1"/>
            <a:r>
              <a:rPr lang="en-US" sz="1600" dirty="0" smtClean="0"/>
              <a:t>Clarifies the legal liability and dispute resolution process</a:t>
            </a:r>
          </a:p>
          <a:p>
            <a:endParaRPr lang="en-US" sz="1800" dirty="0" smtClean="0"/>
          </a:p>
          <a:p>
            <a:r>
              <a:rPr lang="en-US" sz="1800" dirty="0" smtClean="0"/>
              <a:t>A Privacy Policy</a:t>
            </a:r>
          </a:p>
          <a:p>
            <a:pPr lvl="1"/>
            <a:r>
              <a:rPr lang="en-US" sz="1600" dirty="0" smtClean="0"/>
              <a:t>Discloses what personal information about you is collected </a:t>
            </a:r>
            <a:br>
              <a:rPr lang="en-US" sz="1600" dirty="0" smtClean="0"/>
            </a:br>
            <a:r>
              <a:rPr lang="en-US" sz="1600" dirty="0" smtClean="0"/>
              <a:t>and stored</a:t>
            </a:r>
          </a:p>
          <a:p>
            <a:pPr lvl="1"/>
            <a:r>
              <a:rPr lang="en-US" sz="1600" dirty="0" smtClean="0"/>
              <a:t>Outlines how and when your personal information is collected </a:t>
            </a:r>
          </a:p>
          <a:p>
            <a:pPr lvl="1"/>
            <a:r>
              <a:rPr lang="en-US" sz="1600" dirty="0" smtClean="0"/>
              <a:t>Defines who your personal information is shared with</a:t>
            </a:r>
          </a:p>
          <a:p>
            <a:endParaRPr lang="en-US" sz="1800" dirty="0" smtClean="0"/>
          </a:p>
          <a:p>
            <a:r>
              <a:rPr lang="en-US" sz="1800" dirty="0" smtClean="0"/>
              <a:t>The difference between a TOS and Privacy Policy</a:t>
            </a:r>
          </a:p>
          <a:p>
            <a:pPr lvl="1"/>
            <a:r>
              <a:rPr lang="en-US" sz="1600" dirty="0" smtClean="0"/>
              <a:t>A TOS protects the company from you</a:t>
            </a:r>
          </a:p>
          <a:p>
            <a:pPr lvl="2"/>
            <a:r>
              <a:rPr lang="en-US" sz="1600" dirty="0" smtClean="0"/>
              <a:t>Is not required by law but put in place for the benefit of the company</a:t>
            </a:r>
          </a:p>
          <a:p>
            <a:pPr lvl="1"/>
            <a:r>
              <a:rPr lang="en-US" sz="1600" dirty="0" smtClean="0"/>
              <a:t>A Privacy Policy protects you from the company</a:t>
            </a:r>
          </a:p>
          <a:p>
            <a:pPr lvl="2"/>
            <a:r>
              <a:rPr lang="en-US" sz="1600" dirty="0" smtClean="0"/>
              <a:t>Is required by law not because the company wants it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00200"/>
            <a:ext cx="2682688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733800"/>
            <a:ext cx="1947863" cy="131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your web browser to: </a:t>
            </a:r>
            <a:endParaRPr lang="en-US" sz="2400" dirty="0" smtClean="0"/>
          </a:p>
          <a:p>
            <a:pPr marL="914400" lvl="1" indent="-514350"/>
            <a:r>
              <a:rPr lang="en-CA" sz="2300" dirty="0" smtClean="0"/>
              <a:t>Grade 10s: </a:t>
            </a:r>
            <a:r>
              <a:rPr lang="en-US" sz="2300" dirty="0" smtClean="0">
                <a:hlinkClick r:id="rId2"/>
              </a:rPr>
              <a:t>github.com/Greg5519/ICS2O0-B</a:t>
            </a:r>
            <a:endParaRPr lang="en-US" sz="2300" dirty="0" smtClean="0"/>
          </a:p>
          <a:p>
            <a:pPr marL="914400" lvl="1" indent="-514350"/>
            <a:r>
              <a:rPr lang="en-CA" sz="2300" dirty="0"/>
              <a:t>Grade </a:t>
            </a:r>
            <a:r>
              <a:rPr lang="en-CA" sz="2300" dirty="0" smtClean="0"/>
              <a:t>11s</a:t>
            </a:r>
            <a:r>
              <a:rPr lang="en-CA" sz="2300" dirty="0"/>
              <a:t>: </a:t>
            </a:r>
            <a:r>
              <a:rPr lang="en-US" sz="2300" dirty="0" smtClean="0">
                <a:hlinkClick r:id="rId2"/>
              </a:rPr>
              <a:t>github.com/Greg5519/ICS3C0-A</a:t>
            </a:r>
            <a:endParaRPr lang="en-US" sz="2300" dirty="0" smtClean="0"/>
          </a:p>
          <a:p>
            <a:pPr marL="914400" lvl="1" indent="-514350"/>
            <a:r>
              <a:rPr lang="en-CA" sz="2300" dirty="0"/>
              <a:t>Grade </a:t>
            </a:r>
            <a:r>
              <a:rPr lang="en-CA" sz="2300" dirty="0" smtClean="0"/>
              <a:t>12s: </a:t>
            </a:r>
            <a:r>
              <a:rPr lang="en-US" sz="2300" dirty="0" smtClean="0">
                <a:hlinkClick r:id="rId2"/>
              </a:rPr>
              <a:t>github.com/Greg5519/ICS4C0-A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Bookmark this link as the "</a:t>
            </a:r>
            <a:r>
              <a:rPr lang="en-US" sz="2400" dirty="0" err="1" smtClean="0"/>
              <a:t>ICSxxx</a:t>
            </a:r>
            <a:r>
              <a:rPr lang="en-US" sz="2400" dirty="0" smtClean="0"/>
              <a:t> </a:t>
            </a:r>
            <a:r>
              <a:rPr lang="en-US" sz="2400" dirty="0" smtClean="0"/>
              <a:t>Course Repository"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"Topic A" folder and download </a:t>
            </a:r>
            <a:br>
              <a:rPr lang="en-US" sz="2400" dirty="0" smtClean="0"/>
            </a:br>
            <a:r>
              <a:rPr lang="en-US" sz="2400" dirty="0" smtClean="0"/>
              <a:t>the "A.1 Student" File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the "A.1 Student" as your own copy in your documents folder on the school network.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file and start typing your answers to the questions starting below "Module Questions" (on page 3)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often to protect your work!</a:t>
            </a:r>
            <a:endParaRPr lang="en-US" sz="2800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330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GitHub Repositories</vt:lpstr>
      <vt:lpstr>What Is A Code Repository?</vt:lpstr>
      <vt:lpstr>Why GitHub?</vt:lpstr>
      <vt:lpstr>What Are Some Privacy Concerns?</vt:lpstr>
      <vt:lpstr>"Terms of Service" and "Privacy Policy"</vt:lpstr>
      <vt:lpstr>Your Turn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Nestor, Gregory</cp:lastModifiedBy>
  <cp:revision>38</cp:revision>
  <dcterms:created xsi:type="dcterms:W3CDTF">2006-08-16T00:00:00Z</dcterms:created>
  <dcterms:modified xsi:type="dcterms:W3CDTF">2019-09-09T12:49:43Z</dcterms:modified>
</cp:coreProperties>
</file>