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repl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B.1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 Computer Program controls the hardware of a computer system.</a:t>
            </a:r>
          </a:p>
          <a:p>
            <a:endParaRPr lang="en-US" sz="1800" dirty="0" smtClean="0"/>
          </a:p>
          <a:p>
            <a:r>
              <a:rPr lang="en-US" sz="1800" dirty="0" smtClean="0"/>
              <a:t>It makes decisions about how Input Devices </a:t>
            </a:r>
            <a:br>
              <a:rPr lang="en-US" sz="1800" dirty="0" smtClean="0"/>
            </a:br>
            <a:r>
              <a:rPr lang="en-US" sz="1800" dirty="0" smtClean="0"/>
              <a:t>affect Output Devices</a:t>
            </a:r>
          </a:p>
          <a:p>
            <a:pPr lvl="1"/>
            <a:r>
              <a:rPr lang="en-US" sz="1800" dirty="0" smtClean="0"/>
              <a:t>How typing is displayed</a:t>
            </a:r>
          </a:p>
          <a:p>
            <a:pPr lvl="1"/>
            <a:r>
              <a:rPr lang="en-US" sz="1800" dirty="0" smtClean="0"/>
              <a:t>What happens when you click </a:t>
            </a:r>
            <a:br>
              <a:rPr lang="en-US" sz="1800" dirty="0" smtClean="0"/>
            </a:br>
            <a:r>
              <a:rPr lang="en-US" sz="1800" dirty="0" smtClean="0"/>
              <a:t>a mouse button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Changing the program changes the function </a:t>
            </a:r>
            <a:br>
              <a:rPr lang="en-US" sz="1800" dirty="0" smtClean="0"/>
            </a:br>
            <a:r>
              <a:rPr lang="en-US" sz="1800" dirty="0" smtClean="0"/>
              <a:t>of the computer hardware</a:t>
            </a:r>
          </a:p>
          <a:p>
            <a:pPr lvl="1"/>
            <a:r>
              <a:rPr lang="en-US" sz="1800" dirty="0" smtClean="0"/>
              <a:t>Word vs. </a:t>
            </a:r>
            <a:r>
              <a:rPr lang="en-US" sz="1800" dirty="0" err="1" smtClean="0"/>
              <a:t>Powerpoint</a:t>
            </a:r>
            <a:endParaRPr lang="en-US" sz="1800" dirty="0" smtClean="0"/>
          </a:p>
          <a:p>
            <a:pPr lvl="1"/>
            <a:r>
              <a:rPr lang="en-US" sz="1800" dirty="0" smtClean="0"/>
              <a:t>Word vs. Photoshop</a:t>
            </a:r>
          </a:p>
          <a:p>
            <a:pPr lvl="1"/>
            <a:r>
              <a:rPr lang="en-US" sz="1800" dirty="0" smtClean="0"/>
              <a:t>Word vs. Computer Games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personal comp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743200"/>
            <a:ext cx="34290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Computer Programs control more than just traditional computer systems.</a:t>
            </a:r>
          </a:p>
          <a:p>
            <a:endParaRPr lang="en-US" sz="1800" dirty="0" smtClean="0"/>
          </a:p>
          <a:p>
            <a:r>
              <a:rPr lang="en-US" sz="1800" dirty="0" smtClean="0"/>
              <a:t>Game systems are dedicated computer systems</a:t>
            </a:r>
          </a:p>
          <a:p>
            <a:pPr lvl="1"/>
            <a:r>
              <a:rPr lang="en-US" sz="1800" dirty="0" smtClean="0"/>
              <a:t>Game Pad is just another input device</a:t>
            </a:r>
          </a:p>
          <a:p>
            <a:pPr lvl="1"/>
            <a:r>
              <a:rPr lang="en-US" sz="1800" dirty="0" smtClean="0"/>
              <a:t>TV is just another output device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Embedded computers and programs are everywhere</a:t>
            </a:r>
          </a:p>
          <a:p>
            <a:pPr lvl="1"/>
            <a:r>
              <a:rPr lang="en-US" sz="1800" dirty="0" smtClean="0"/>
              <a:t>Industrial Robots</a:t>
            </a:r>
          </a:p>
          <a:p>
            <a:pPr lvl="1"/>
            <a:r>
              <a:rPr lang="en-US" sz="1800" dirty="0" smtClean="0"/>
              <a:t>Cars (not just self driving)</a:t>
            </a:r>
          </a:p>
          <a:p>
            <a:pPr lvl="1"/>
            <a:r>
              <a:rPr lang="en-US" sz="1800" dirty="0" smtClean="0"/>
              <a:t>Kitchen Appliances</a:t>
            </a:r>
          </a:p>
          <a:p>
            <a:pPr lvl="1"/>
            <a:r>
              <a:rPr lang="en-US" sz="1800" dirty="0" smtClean="0"/>
              <a:t>internet / Social Media Bots</a:t>
            </a:r>
          </a:p>
          <a:p>
            <a:pPr lvl="1"/>
            <a:endParaRPr lang="en-US" dirty="0"/>
          </a:p>
        </p:txBody>
      </p:sp>
      <p:pic>
        <p:nvPicPr>
          <p:cNvPr id="15362" name="Picture 2" descr="Image result for game syst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133600"/>
            <a:ext cx="2247900" cy="1888237"/>
          </a:xfrm>
          <a:prstGeom prst="rect">
            <a:avLst/>
          </a:prstGeom>
          <a:noFill/>
        </p:spPr>
      </p:pic>
      <p:pic>
        <p:nvPicPr>
          <p:cNvPr id="15364" name="Picture 4" descr="Image result for robot ar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267200"/>
            <a:ext cx="1409700" cy="1409700"/>
          </a:xfrm>
          <a:prstGeom prst="rect">
            <a:avLst/>
          </a:prstGeom>
          <a:noFill/>
        </p:spPr>
      </p:pic>
      <p:pic>
        <p:nvPicPr>
          <p:cNvPr id="15366" name="Picture 6" descr="Image result for self driving car diagra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724400"/>
            <a:ext cx="2628900" cy="1866519"/>
          </a:xfrm>
          <a:prstGeom prst="rect">
            <a:avLst/>
          </a:prstGeom>
          <a:noFill/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5410200"/>
            <a:ext cx="3048000" cy="123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Computer Programs are also known as Computer Software</a:t>
            </a:r>
          </a:p>
          <a:p>
            <a:pPr lvl="1"/>
            <a:r>
              <a:rPr lang="en-US" sz="1800" dirty="0" smtClean="0"/>
              <a:t>Software uses Logic which is Flexible and easily changed</a:t>
            </a:r>
          </a:p>
          <a:p>
            <a:pPr lvl="1"/>
            <a:r>
              <a:rPr lang="en-US" sz="1800" dirty="0" smtClean="0"/>
              <a:t>Hardware uses physical devices which are hard to change</a:t>
            </a:r>
          </a:p>
          <a:p>
            <a:endParaRPr lang="en-US" sz="1800" dirty="0" smtClean="0"/>
          </a:p>
          <a:p>
            <a:r>
              <a:rPr lang="en-US" sz="1800" dirty="0" smtClean="0"/>
              <a:t>Computer Programs are written in Plane Text</a:t>
            </a:r>
          </a:p>
          <a:p>
            <a:pPr lvl="1"/>
            <a:r>
              <a:rPr lang="en-US" sz="1800" dirty="0" smtClean="0"/>
              <a:t>Computer programs are created using a </a:t>
            </a:r>
            <a:br>
              <a:rPr lang="en-US" sz="1800" dirty="0" smtClean="0"/>
            </a:br>
            <a:r>
              <a:rPr lang="en-US" sz="1800" dirty="0" smtClean="0"/>
              <a:t>keyboard and editor</a:t>
            </a:r>
          </a:p>
          <a:p>
            <a:pPr lvl="1"/>
            <a:r>
              <a:rPr lang="en-US" sz="1800" dirty="0" smtClean="0"/>
              <a:t>Computer programs are stored in a file which </a:t>
            </a:r>
            <a:br>
              <a:rPr lang="en-US" sz="1800" dirty="0" smtClean="0"/>
            </a:br>
            <a:r>
              <a:rPr lang="en-US" sz="1800" dirty="0" smtClean="0"/>
              <a:t>may be loaded and executed by a computer</a:t>
            </a:r>
          </a:p>
          <a:p>
            <a:pPr lvl="1"/>
            <a:r>
              <a:rPr lang="en-US" sz="1800" dirty="0" smtClean="0"/>
              <a:t>Computer programs can be written in many </a:t>
            </a:r>
          </a:p>
          <a:p>
            <a:pPr lvl="1"/>
            <a:r>
              <a:rPr lang="en-US" sz="1800" dirty="0" smtClean="0"/>
              <a:t>different  Computer Languages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Each line of a Computer Program is a simple logical </a:t>
            </a:r>
            <a:br>
              <a:rPr lang="en-US" sz="1800" dirty="0" smtClean="0"/>
            </a:br>
            <a:r>
              <a:rPr lang="en-US" sz="1800" dirty="0" smtClean="0"/>
              <a:t>statement or command</a:t>
            </a:r>
          </a:p>
          <a:p>
            <a:pPr lvl="1"/>
            <a:r>
              <a:rPr lang="en-US" sz="1800" dirty="0" smtClean="0"/>
              <a:t>A complex command may be composed of a dozen </a:t>
            </a:r>
            <a:br>
              <a:rPr lang="en-US" sz="1800" dirty="0" smtClean="0"/>
            </a:br>
            <a:r>
              <a:rPr lang="en-US" sz="1800" dirty="0" smtClean="0"/>
              <a:t>logical program statements</a:t>
            </a:r>
          </a:p>
          <a:p>
            <a:pPr lvl="1"/>
            <a:r>
              <a:rPr lang="en-US" sz="1800" dirty="0" smtClean="0"/>
              <a:t>A complete computer program may be composed </a:t>
            </a:r>
            <a:br>
              <a:rPr lang="en-US" sz="1800" dirty="0" smtClean="0"/>
            </a:br>
            <a:r>
              <a:rPr lang="en-US" sz="1800" dirty="0" smtClean="0"/>
              <a:t>of  thousands of lines of computer code.</a:t>
            </a:r>
          </a:p>
          <a:p>
            <a:pPr lvl="1"/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1210" y="2514600"/>
            <a:ext cx="327278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 descr="Image result for java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5529262"/>
            <a:ext cx="2362200" cy="13287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Python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Many computer languages are used for different applications and each have their own strengths and weaknesses</a:t>
            </a:r>
          </a:p>
          <a:p>
            <a:pPr lvl="1"/>
            <a:r>
              <a:rPr lang="en-US" sz="1800" dirty="0" smtClean="0"/>
              <a:t>C / C+  for Engineering</a:t>
            </a:r>
          </a:p>
          <a:p>
            <a:pPr lvl="1"/>
            <a:r>
              <a:rPr lang="en-US" sz="1800" dirty="0" smtClean="0"/>
              <a:t>Java for Web Application Development</a:t>
            </a:r>
          </a:p>
          <a:p>
            <a:pPr lvl="1"/>
            <a:r>
              <a:rPr lang="en-US" sz="1800" dirty="0" smtClean="0"/>
              <a:t>COBOL / SQL for Business</a:t>
            </a:r>
          </a:p>
          <a:p>
            <a:endParaRPr lang="en-US" sz="1800" dirty="0" smtClean="0"/>
          </a:p>
          <a:p>
            <a:r>
              <a:rPr lang="en-US" sz="1800" dirty="0" smtClean="0"/>
              <a:t>Python is an important computer language</a:t>
            </a:r>
          </a:p>
          <a:p>
            <a:pPr lvl="1"/>
            <a:r>
              <a:rPr lang="en-US" sz="1800" dirty="0" smtClean="0"/>
              <a:t>Is a "professional" language with a large user base</a:t>
            </a:r>
          </a:p>
          <a:p>
            <a:pPr lvl="1"/>
            <a:r>
              <a:rPr lang="en-US" sz="1800" dirty="0" smtClean="0"/>
              <a:t>Is good for prototyping small programs</a:t>
            </a:r>
          </a:p>
          <a:p>
            <a:pPr lvl="1"/>
            <a:r>
              <a:rPr lang="en-US" sz="1800" dirty="0" smtClean="0"/>
              <a:t>It is a good beginner language</a:t>
            </a:r>
          </a:p>
          <a:p>
            <a:pPr lvl="1"/>
            <a:r>
              <a:rPr lang="en-US" sz="1800" dirty="0" smtClean="0"/>
              <a:t>It is the language of choice for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year university courses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Note:  Programming concepts are the same in all languages; Once you learn how to program you can use any language.</a:t>
            </a:r>
            <a:endParaRPr lang="en-US" sz="1800" dirty="0"/>
          </a:p>
        </p:txBody>
      </p:sp>
      <p:pic>
        <p:nvPicPr>
          <p:cNvPr id="17410" name="Picture 2" descr="Image result for python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209800"/>
            <a:ext cx="2228850" cy="2228850"/>
          </a:xfrm>
          <a:prstGeom prst="rect">
            <a:avLst/>
          </a:prstGeom>
          <a:noFill/>
        </p:spPr>
      </p:pic>
      <p:pic>
        <p:nvPicPr>
          <p:cNvPr id="17412" name="Picture 4" descr="Image result for c+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5791200"/>
            <a:ext cx="941917" cy="847725"/>
          </a:xfrm>
          <a:prstGeom prst="rect">
            <a:avLst/>
          </a:prstGeom>
          <a:noFill/>
        </p:spPr>
      </p:pic>
      <p:pic>
        <p:nvPicPr>
          <p:cNvPr id="17416" name="Picture 8" descr="Image result for SQL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5572125"/>
            <a:ext cx="2286000" cy="1285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Development Environment?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Programs may be written using just about any text editor</a:t>
            </a:r>
          </a:p>
          <a:p>
            <a:pPr lvl="1"/>
            <a:r>
              <a:rPr lang="en-US" sz="1800" dirty="0" smtClean="0"/>
              <a:t>However they lack supports to make programming easier.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An Integrated </a:t>
            </a:r>
            <a:r>
              <a:rPr lang="en-US" sz="1800" dirty="0" smtClean="0"/>
              <a:t>Development Environment </a:t>
            </a:r>
            <a:r>
              <a:rPr lang="en-US" sz="1800" dirty="0" smtClean="0"/>
              <a:t>(IDE) provides </a:t>
            </a:r>
            <a:r>
              <a:rPr lang="en-US" sz="1800" dirty="0" smtClean="0"/>
              <a:t>extra supports and tools designed specifically for creating and maintaining computer programs</a:t>
            </a:r>
          </a:p>
          <a:p>
            <a:pPr lvl="1"/>
            <a:r>
              <a:rPr lang="en-US" sz="1800" dirty="0" err="1" smtClean="0"/>
              <a:t>Colour</a:t>
            </a:r>
            <a:r>
              <a:rPr lang="en-US" sz="1800" dirty="0" smtClean="0"/>
              <a:t> coding of keywords</a:t>
            </a:r>
          </a:p>
          <a:p>
            <a:pPr lvl="1"/>
            <a:r>
              <a:rPr lang="en-US" sz="1800" dirty="0" smtClean="0"/>
              <a:t>Indentation and completion control</a:t>
            </a:r>
          </a:p>
          <a:p>
            <a:pPr lvl="1"/>
            <a:r>
              <a:rPr lang="en-US" sz="1800" dirty="0" smtClean="0"/>
              <a:t>Error Checking</a:t>
            </a:r>
          </a:p>
          <a:p>
            <a:pPr lvl="1"/>
            <a:r>
              <a:rPr lang="en-US" sz="1800" dirty="0" smtClean="0"/>
              <a:t>Runtime support and debugging</a:t>
            </a:r>
          </a:p>
          <a:p>
            <a:endParaRPr lang="en-US" sz="1800" dirty="0" smtClean="0"/>
          </a:p>
          <a:p>
            <a:r>
              <a:rPr lang="en-US" sz="1800" dirty="0" smtClean="0"/>
              <a:t>There are many Development Environments </a:t>
            </a:r>
            <a:br>
              <a:rPr lang="en-US" sz="1800" dirty="0" smtClean="0"/>
            </a:br>
            <a:r>
              <a:rPr lang="en-US" sz="1800" dirty="0" smtClean="0"/>
              <a:t>to choose from</a:t>
            </a:r>
          </a:p>
          <a:p>
            <a:pPr lvl="1"/>
            <a:r>
              <a:rPr lang="en-US" sz="1800" dirty="0" smtClean="0"/>
              <a:t>How well does it support your chosen language?</a:t>
            </a:r>
          </a:p>
          <a:p>
            <a:pPr lvl="1"/>
            <a:r>
              <a:rPr lang="en-US" sz="1800" dirty="0" smtClean="0"/>
              <a:t>Is it web based or a download install?</a:t>
            </a:r>
          </a:p>
          <a:p>
            <a:pPr lvl="1"/>
            <a:r>
              <a:rPr lang="en-US" sz="1800" dirty="0" smtClean="0"/>
              <a:t>Other factors…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18434" name="Picture 2" descr="Image result for python development 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352800"/>
            <a:ext cx="2887693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Repl.it</a:t>
            </a:r>
            <a:r>
              <a:rPr lang="en-US" dirty="0" smtClean="0"/>
              <a:t>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IDE that we will be using is </a:t>
            </a:r>
            <a:r>
              <a:rPr lang="en-US" sz="1800" dirty="0" err="1" smtClean="0"/>
              <a:t>Repl.it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lvl="1"/>
            <a:r>
              <a:rPr lang="en-US" sz="1800" dirty="0" err="1" smtClean="0"/>
              <a:t>Goto</a:t>
            </a:r>
            <a:r>
              <a:rPr lang="en-US" sz="1800" dirty="0" smtClean="0"/>
              <a:t>:  </a:t>
            </a:r>
            <a:r>
              <a:rPr lang="en-US" sz="1800" dirty="0" smtClean="0">
                <a:hlinkClick r:id="rId2"/>
              </a:rPr>
              <a:t>www.repl.it</a:t>
            </a:r>
            <a:endParaRPr lang="en-US" sz="1800" dirty="0" smtClean="0"/>
          </a:p>
          <a:p>
            <a:pPr lvl="1"/>
            <a:r>
              <a:rPr lang="en-US" sz="1800" dirty="0" smtClean="0"/>
              <a:t>Create your own account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Repel is a web based environment</a:t>
            </a:r>
          </a:p>
          <a:p>
            <a:pPr lvl="1"/>
            <a:r>
              <a:rPr lang="en-US" sz="1800" dirty="0" smtClean="0"/>
              <a:t>Accessible at Home / Library</a:t>
            </a:r>
          </a:p>
          <a:p>
            <a:pPr lvl="1"/>
            <a:r>
              <a:rPr lang="en-US" sz="1800" dirty="0" smtClean="0"/>
              <a:t>Your programs are stored in the cloud</a:t>
            </a:r>
          </a:p>
          <a:p>
            <a:pPr lvl="1"/>
            <a:endParaRPr lang="en-US" sz="1800" dirty="0" smtClean="0"/>
          </a:p>
          <a:p>
            <a:r>
              <a:rPr lang="en-US" sz="1800" dirty="0" err="1" smtClean="0"/>
              <a:t>Repl</a:t>
            </a:r>
            <a:r>
              <a:rPr lang="en-US" sz="1800" dirty="0" smtClean="0"/>
              <a:t> supports a number of different programming languages</a:t>
            </a:r>
          </a:p>
          <a:p>
            <a:pPr lvl="1"/>
            <a:r>
              <a:rPr lang="en-US" sz="1800" dirty="0" smtClean="0"/>
              <a:t>Create a "new </a:t>
            </a:r>
            <a:r>
              <a:rPr lang="en-US" sz="1800" dirty="0" err="1" smtClean="0"/>
              <a:t>repl</a:t>
            </a:r>
            <a:r>
              <a:rPr lang="en-US" sz="1800" dirty="0" smtClean="0"/>
              <a:t>"</a:t>
            </a:r>
          </a:p>
          <a:p>
            <a:pPr lvl="1"/>
            <a:r>
              <a:rPr lang="en-US" sz="1800" dirty="0" smtClean="0"/>
              <a:t>Make sure to choose "Python" (not Python 2.7)</a:t>
            </a:r>
          </a:p>
          <a:p>
            <a:pPr lvl="2"/>
            <a:r>
              <a:rPr lang="en-US" sz="1400" dirty="0" smtClean="0"/>
              <a:t>Make Sure version is 3.7.3 (Other versions will not work wit h our sample programs)</a:t>
            </a:r>
            <a:endParaRPr lang="en-US" sz="1400" dirty="0"/>
          </a:p>
        </p:txBody>
      </p:sp>
      <p:sp>
        <p:nvSpPr>
          <p:cNvPr id="19458" name="AutoShape 2" descr="Image result for repl.i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0" name="Picture 4" descr="Image result for repl.it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143000"/>
            <a:ext cx="3371850" cy="21050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5562600"/>
            <a:ext cx="4876800" cy="113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Repl.it</a:t>
            </a:r>
            <a:r>
              <a:rPr lang="en-US" dirty="0" smtClean="0"/>
              <a:t>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74320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1800" dirty="0" smtClean="0"/>
              <a:t>File Chooser</a:t>
            </a:r>
          </a:p>
          <a:p>
            <a:pPr marL="800100" lvl="1" indent="-342900"/>
            <a:r>
              <a:rPr lang="en-US" sz="1400" dirty="0" smtClean="0"/>
              <a:t>Each Python may have many files (You can add files and folders)</a:t>
            </a:r>
          </a:p>
          <a:p>
            <a:pPr marL="800100" lvl="1" indent="-342900"/>
            <a:r>
              <a:rPr lang="en-US" sz="1400" dirty="0" smtClean="0"/>
              <a:t>"main.py" is your main program file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Program Editor</a:t>
            </a:r>
          </a:p>
          <a:p>
            <a:pPr marL="800100" lvl="1" indent="-342900"/>
            <a:r>
              <a:rPr lang="en-US" sz="1400" dirty="0" smtClean="0"/>
              <a:t>Type and edit your program  script </a:t>
            </a:r>
          </a:p>
          <a:p>
            <a:pPr marL="800100" lvl="1" indent="-342900"/>
            <a:r>
              <a:rPr lang="en-US" sz="1400" dirty="0" smtClean="0"/>
              <a:t>Click the "Run  &gt; / Stop"  button to control your program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Console Input / Output</a:t>
            </a:r>
          </a:p>
          <a:p>
            <a:pPr lvl="1"/>
            <a:r>
              <a:rPr lang="en-US" sz="1400" dirty="0" smtClean="0"/>
              <a:t>Displays the output and results of your program</a:t>
            </a:r>
          </a:p>
          <a:p>
            <a:pPr lvl="1"/>
            <a:r>
              <a:rPr lang="en-US" sz="1400" dirty="0" smtClean="0"/>
              <a:t>Where you type to answer responses to input prompts from your program</a:t>
            </a:r>
          </a:p>
          <a:p>
            <a:pPr lvl="1"/>
            <a:r>
              <a:rPr lang="en-US" sz="1400" dirty="0" smtClean="0"/>
              <a:t>Can also type and run short programs here (like a calculator)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807884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the remaining questions in: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sz="2800" dirty="0" smtClean="0"/>
              <a:t>B.1 Student – Python Environment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Upload your answers to your </a:t>
            </a:r>
            <a:r>
              <a:rPr lang="en-US" dirty="0" err="1" smtClean="0"/>
              <a:t>GitHub</a:t>
            </a:r>
            <a:r>
              <a:rPr lang="en-US" dirty="0" smtClean="0"/>
              <a:t> Repository for credit.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462</Words>
  <Application>Microsoft Office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Python Environment</vt:lpstr>
      <vt:lpstr>What Is A Computer Program?</vt:lpstr>
      <vt:lpstr>What Is A Computer Program?</vt:lpstr>
      <vt:lpstr>What Is A Computer Program?</vt:lpstr>
      <vt:lpstr>Why The Python Language?</vt:lpstr>
      <vt:lpstr>What Is a Development Environment?</vt:lpstr>
      <vt:lpstr>The Repl.it Development Environment</vt:lpstr>
      <vt:lpstr>The Repl.it Development Environment</vt:lpstr>
      <vt:lpstr>Your Turn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Environment</dc:title>
  <dc:creator>Greg</dc:creator>
  <cp:lastModifiedBy>Greg</cp:lastModifiedBy>
  <cp:revision>32</cp:revision>
  <dcterms:created xsi:type="dcterms:W3CDTF">2006-08-16T00:00:00Z</dcterms:created>
  <dcterms:modified xsi:type="dcterms:W3CDTF">2019-08-29T19:13:16Z</dcterms:modified>
</cp:coreProperties>
</file>