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301" r:id="rId4"/>
    <p:sldId id="282" r:id="rId5"/>
    <p:sldId id="283" r:id="rId6"/>
    <p:sldId id="293" r:id="rId7"/>
    <p:sldId id="284" r:id="rId8"/>
    <p:sldId id="302" r:id="rId9"/>
    <p:sldId id="288" r:id="rId10"/>
    <p:sldId id="289" r:id="rId11"/>
    <p:sldId id="295" r:id="rId12"/>
    <p:sldId id="296" r:id="rId13"/>
    <p:sldId id="297" r:id="rId14"/>
    <p:sldId id="298" r:id="rId15"/>
    <p:sldId id="299" r:id="rId16"/>
    <p:sldId id="303" r:id="rId17"/>
    <p:sldId id="300" r:id="rId18"/>
    <p:sldId id="285" r:id="rId19"/>
    <p:sldId id="290" r:id="rId20"/>
    <p:sldId id="286" r:id="rId21"/>
    <p:sldId id="287" r:id="rId22"/>
    <p:sldId id="279" r:id="rId23"/>
    <p:sldId id="280" r:id="rId24"/>
    <p:sldId id="281" r:id="rId25"/>
    <p:sldId id="292" r:id="rId26"/>
    <p:sldId id="257" r:id="rId27"/>
    <p:sldId id="269" r:id="rId28"/>
    <p:sldId id="270" r:id="rId29"/>
    <p:sldId id="259" r:id="rId30"/>
    <p:sldId id="271" r:id="rId31"/>
    <p:sldId id="272" r:id="rId32"/>
    <p:sldId id="260" r:id="rId33"/>
    <p:sldId id="262" r:id="rId34"/>
    <p:sldId id="274" r:id="rId35"/>
    <p:sldId id="275" r:id="rId36"/>
    <p:sldId id="276" r:id="rId37"/>
    <p:sldId id="277" r:id="rId38"/>
    <p:sldId id="278" r:id="rId39"/>
    <p:sldId id="273" r:id="rId40"/>
    <p:sldId id="265" r:id="rId41"/>
    <p:sldId id="266" r:id="rId42"/>
    <p:sldId id="263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More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AND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both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AND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64453"/>
              </p:ext>
            </p:extLst>
          </p:nvPr>
        </p:nvGraphicFramePr>
        <p:xfrm>
          <a:off x="965200" y="2555240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and 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84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6435" y="2555240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isLevel3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 70) </a:t>
            </a:r>
            <a:r>
              <a:rPr lang="en-US" sz="1400" dirty="0">
                <a:solidFill>
                  <a:srgbClr val="0070C0"/>
                </a:solidFill>
              </a:rPr>
              <a:t>and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80)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print("I have a Level 3 is:",isLevel3)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either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OR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2021"/>
              </p:ext>
            </p:extLst>
          </p:nvPr>
        </p:nvGraphicFramePr>
        <p:xfrm>
          <a:off x="965200" y="2555240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or 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84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6435" y="2555240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 100) </a:t>
            </a:r>
            <a:r>
              <a:rPr lang="en-US" sz="1400" dirty="0">
                <a:solidFill>
                  <a:srgbClr val="0070C0"/>
                </a:solidFill>
              </a:rPr>
              <a:t>or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not valid is:",</a:t>
            </a: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XOR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either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XO</a:t>
            </a:r>
            <a:r>
              <a:rPr lang="en-CA" sz="2400" dirty="0" smtClean="0">
                <a:solidFill>
                  <a:srgbClr val="0070C0"/>
                </a:solidFill>
              </a:rPr>
              <a:t>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CA" sz="2000" dirty="0" smtClean="0"/>
              <a:t>But NOT both True or </a:t>
            </a:r>
            <a:r>
              <a:rPr lang="en-CA" sz="2000" dirty="0" smtClean="0"/>
              <a:t>False</a:t>
            </a:r>
          </a:p>
          <a:p>
            <a:r>
              <a:rPr lang="en-CA" sz="2400" dirty="0" smtClean="0">
                <a:solidFill>
                  <a:srgbClr val="FF0000"/>
                </a:solidFill>
              </a:rPr>
              <a:t>Note: Python uses != to mean XOR</a:t>
            </a:r>
            <a:endParaRPr lang="en-CA" sz="2400" dirty="0" smtClean="0">
              <a:solidFill>
                <a:srgbClr val="FF0000"/>
              </a:solidFill>
            </a:endParaRP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53452"/>
              </p:ext>
            </p:extLst>
          </p:nvPr>
        </p:nvGraphicFramePr>
        <p:xfrm>
          <a:off x="1005840" y="3313436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</a:t>
                      </a:r>
                      <a:r>
                        <a:rPr lang="en-CA" sz="2000" b="1" dirty="0" err="1" smtClean="0"/>
                        <a:t>xor</a:t>
                      </a:r>
                      <a:r>
                        <a:rPr lang="en-CA" sz="2000" b="1" dirty="0" smtClean="0"/>
                        <a:t> 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84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30203" y="3320014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&lt; </a:t>
            </a:r>
            <a:r>
              <a:rPr lang="en-US" sz="1400" dirty="0">
                <a:solidFill>
                  <a:srgbClr val="FF0000"/>
                </a:solidFill>
              </a:rPr>
              <a:t>100) </a:t>
            </a:r>
            <a:r>
              <a:rPr lang="en-US" sz="1400" dirty="0" smtClean="0">
                <a:solidFill>
                  <a:srgbClr val="0070C0"/>
                </a:solidFill>
              </a:rPr>
              <a:t>!=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&gt; </a:t>
            </a:r>
            <a:r>
              <a:rPr lang="en-US" sz="1400" dirty="0">
                <a:solidFill>
                  <a:srgbClr val="FF0000"/>
                </a:solidFill>
              </a:rPr>
              <a:t>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not valid is:",</a:t>
            </a: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847" y="5446059"/>
            <a:ext cx="4483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NOTE: XOR stands for </a:t>
            </a:r>
            <a:r>
              <a:rPr lang="en-CA" sz="2400" i="1" dirty="0" smtClean="0"/>
              <a:t>Exclusive</a:t>
            </a:r>
            <a:r>
              <a:rPr lang="en-CA" sz="2400" dirty="0" smtClean="0"/>
              <a:t> 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4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NOT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the</a:t>
            </a:r>
            <a:r>
              <a:rPr lang="en-CA" sz="2400" dirty="0" smtClean="0">
                <a:solidFill>
                  <a:srgbClr val="0070C0"/>
                </a:solidFill>
              </a:rPr>
              <a:t> Opposite </a:t>
            </a:r>
            <a:r>
              <a:rPr lang="en-CA" sz="2400" dirty="0" smtClean="0"/>
              <a:t>of</a:t>
            </a:r>
            <a:r>
              <a:rPr lang="en-CA" sz="2400" dirty="0" smtClean="0">
                <a:solidFill>
                  <a:srgbClr val="0070C0"/>
                </a:solidFill>
              </a:rPr>
              <a:t> </a:t>
            </a:r>
            <a:r>
              <a:rPr lang="en-CA" sz="2400" dirty="0" err="1" smtClean="0"/>
              <a:t>StatementA</a:t>
            </a:r>
            <a:endParaRPr lang="en-CA" sz="2400" dirty="0" smtClean="0">
              <a:solidFill>
                <a:srgbClr val="0070C0"/>
              </a:solidFill>
            </a:endParaRP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92670"/>
              </p:ext>
            </p:extLst>
          </p:nvPr>
        </p:nvGraphicFramePr>
        <p:xfrm>
          <a:off x="1422400" y="2994461"/>
          <a:ext cx="2323254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not 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001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3707" y="2555240"/>
            <a:ext cx="3836296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isValid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0070C0"/>
                </a:solidFill>
              </a:rPr>
              <a:t>not</a:t>
            </a:r>
            <a:r>
              <a:rPr lang="en-US" sz="1400" dirty="0" smtClean="0">
                <a:solidFill>
                  <a:srgbClr val="FF0000"/>
                </a:solidFill>
              </a:rPr>
              <a:t>( (</a:t>
            </a:r>
            <a:r>
              <a:rPr lang="en-US" sz="1400" dirty="0" err="1" smtClean="0">
                <a:solidFill>
                  <a:srgbClr val="FF0000"/>
                </a:solidFill>
              </a:rPr>
              <a:t>myGrade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&gt; 100) or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0</a:t>
            </a:r>
            <a:r>
              <a:rPr lang="en-US" sz="1400" dirty="0" smtClean="0">
                <a:solidFill>
                  <a:srgbClr val="FF0000"/>
                </a:solidFill>
              </a:rPr>
              <a:t>) 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</a:t>
            </a:r>
            <a:r>
              <a:rPr lang="en-US" sz="1400" dirty="0" smtClean="0">
                <a:solidFill>
                  <a:srgbClr val="FF0000"/>
                </a:solidFill>
              </a:rPr>
              <a:t>valid </a:t>
            </a:r>
            <a:r>
              <a:rPr lang="en-US" sz="1400" dirty="0">
                <a:solidFill>
                  <a:srgbClr val="FF0000"/>
                </a:solidFill>
              </a:rPr>
              <a:t>is</a:t>
            </a:r>
            <a:r>
              <a:rPr lang="en-US" sz="1400" dirty="0" smtClean="0">
                <a:solidFill>
                  <a:srgbClr val="FF0000"/>
                </a:solidFill>
              </a:rPr>
              <a:t>:", </a:t>
            </a:r>
            <a:r>
              <a:rPr lang="en-US" sz="1400" dirty="0" err="1" smtClean="0">
                <a:solidFill>
                  <a:srgbClr val="FF0000"/>
                </a:solidFill>
              </a:rPr>
              <a:t>isValid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Booleans can be used to control:</a:t>
            </a:r>
          </a:p>
          <a:p>
            <a:pPr lvl="1"/>
            <a:r>
              <a:rPr lang="en-CA" sz="2000" dirty="0" smtClean="0"/>
              <a:t>IF statements</a:t>
            </a:r>
          </a:p>
          <a:p>
            <a:pPr lvl="1"/>
            <a:r>
              <a:rPr lang="en-CA" sz="2000" dirty="0" smtClean="0"/>
              <a:t>WHILE loops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Boolean variables can be used </a:t>
            </a:r>
            <a:br>
              <a:rPr lang="en-CA" sz="2400" dirty="0" smtClean="0"/>
            </a:br>
            <a:r>
              <a:rPr lang="en-CA" sz="2400" dirty="0" smtClean="0"/>
              <a:t>in place of conditional statements</a:t>
            </a:r>
          </a:p>
          <a:p>
            <a:endParaRPr lang="en-CA" sz="2400" dirty="0"/>
          </a:p>
          <a:p>
            <a:r>
              <a:rPr lang="en-CA" sz="2400" dirty="0" smtClean="0"/>
              <a:t>Boolean variables can also be </a:t>
            </a:r>
            <a:br>
              <a:rPr lang="en-CA" sz="2400" dirty="0" smtClean="0"/>
            </a:br>
            <a:r>
              <a:rPr lang="en-CA" sz="2400" dirty="0" smtClean="0"/>
              <a:t>used in combination with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conditional statements</a:t>
            </a:r>
            <a:endParaRPr lang="en-CA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7082" y="1825625"/>
            <a:ext cx="3209179" cy="323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&gt;= 50)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0070C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("Great, you passed!")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("Too bad, see you next year.")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and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&gt;= 85))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also got </a:t>
            </a:r>
            <a:r>
              <a:rPr lang="en-US" sz="1400" dirty="0" err="1">
                <a:solidFill>
                  <a:srgbClr val="FF0000"/>
                </a:solidFill>
              </a:rPr>
              <a:t>honours</a:t>
            </a:r>
            <a:r>
              <a:rPr lang="en-US" sz="1400" dirty="0">
                <a:solidFill>
                  <a:srgbClr val="FF0000"/>
                </a:solidFill>
              </a:rPr>
              <a:t>!")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Loops &amp;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Sometimes you want to check</a:t>
            </a:r>
            <a:br>
              <a:rPr lang="en-CA" sz="2400" dirty="0" smtClean="0"/>
            </a:br>
            <a:r>
              <a:rPr lang="en-CA" sz="2400" dirty="0" smtClean="0"/>
              <a:t>a condition near the end of a </a:t>
            </a:r>
            <a:br>
              <a:rPr lang="en-CA" sz="2400" dirty="0" smtClean="0"/>
            </a:br>
            <a:r>
              <a:rPr lang="en-CA" sz="2400" dirty="0" smtClean="0"/>
              <a:t>WHILE loop</a:t>
            </a:r>
          </a:p>
          <a:p>
            <a:endParaRPr lang="en-CA" sz="2400" dirty="0"/>
          </a:p>
          <a:p>
            <a:r>
              <a:rPr lang="en-CA" sz="2400" dirty="0" smtClean="0"/>
              <a:t>The BREAK statement </a:t>
            </a:r>
          </a:p>
          <a:p>
            <a:pPr lvl="1"/>
            <a:r>
              <a:rPr lang="en-CA" sz="2000" dirty="0" smtClean="0"/>
              <a:t>Stops the loop early</a:t>
            </a:r>
            <a:br>
              <a:rPr lang="en-CA" sz="2000" dirty="0" smtClean="0"/>
            </a:br>
            <a:r>
              <a:rPr lang="en-CA" sz="2000" dirty="0" smtClean="0"/>
              <a:t>(i.e. </a:t>
            </a:r>
            <a:r>
              <a:rPr lang="en-CA" sz="2000" i="1" dirty="0" smtClean="0"/>
              <a:t>Breaks</a:t>
            </a:r>
            <a:r>
              <a:rPr lang="en-CA" sz="2000" dirty="0" smtClean="0"/>
              <a:t> out of the loop)</a:t>
            </a:r>
          </a:p>
          <a:p>
            <a:pPr lvl="1"/>
            <a:r>
              <a:rPr lang="en-CA" sz="2000" dirty="0" smtClean="0"/>
              <a:t>Can be used anywhere in the loop</a:t>
            </a:r>
          </a:p>
          <a:p>
            <a:pPr lvl="1"/>
            <a:r>
              <a:rPr lang="en-CA" sz="2000" dirty="0" smtClean="0"/>
              <a:t>Can be used anytime in the loop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2" y="1825625"/>
            <a:ext cx="3209179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count =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while (</a:t>
            </a:r>
            <a:r>
              <a:rPr lang="en-US" sz="1400" dirty="0">
                <a:solidFill>
                  <a:srgbClr val="0070C0"/>
                </a:solidFill>
              </a:rPr>
              <a:t>True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</a:t>
            </a:r>
            <a:r>
              <a:rPr lang="en-US" sz="1400" dirty="0" err="1">
                <a:solidFill>
                  <a:srgbClr val="FF0000"/>
                </a:solidFill>
              </a:rPr>
              <a:t>is",count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if </a:t>
            </a:r>
            <a:r>
              <a:rPr lang="en-US" sz="1400" dirty="0">
                <a:solidFill>
                  <a:srgbClr val="FF0000"/>
                </a:solidFill>
              </a:rPr>
              <a:t>(count &gt;= 10)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break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else 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count </a:t>
            </a:r>
            <a:r>
              <a:rPr lang="en-US" sz="1400" dirty="0">
                <a:solidFill>
                  <a:srgbClr val="FF0000"/>
                </a:solidFill>
              </a:rPr>
              <a:t>= count + 1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0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Text and character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3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3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While</a:t>
            </a:r>
          </a:p>
          <a:p>
            <a:r>
              <a:rPr lang="en-CA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7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3687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Programs need to deal </a:t>
            </a:r>
            <a:r>
              <a:rPr lang="en-CA" dirty="0"/>
              <a:t>with more than just simple </a:t>
            </a:r>
            <a:r>
              <a:rPr lang="en-CA" dirty="0" smtClean="0"/>
              <a:t>numbers to be useful.</a:t>
            </a:r>
          </a:p>
          <a:p>
            <a:endParaRPr lang="en-CA" dirty="0"/>
          </a:p>
          <a:p>
            <a:r>
              <a:rPr lang="en-CA" dirty="0"/>
              <a:t>Python programs can handle a number of </a:t>
            </a:r>
            <a:r>
              <a:rPr lang="en-CA" dirty="0" smtClean="0"/>
              <a:t>different data types and variables: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	- For whole numbers</a:t>
            </a:r>
          </a:p>
          <a:p>
            <a:pPr lvl="1"/>
            <a:r>
              <a:rPr lang="en-CA" dirty="0" smtClean="0"/>
              <a:t>float	- For decimal numbers</a:t>
            </a:r>
          </a:p>
          <a:p>
            <a:pPr lvl="1"/>
            <a:r>
              <a:rPr lang="en-CA" dirty="0" smtClean="0"/>
              <a:t>bool	- For True / False decisions</a:t>
            </a:r>
          </a:p>
          <a:p>
            <a:pPr lvl="1"/>
            <a:r>
              <a:rPr lang="en-CA" dirty="0" err="1" smtClean="0"/>
              <a:t>str</a:t>
            </a:r>
            <a:r>
              <a:rPr lang="en-CA" dirty="0" smtClean="0"/>
              <a:t>	- For text messages</a:t>
            </a:r>
          </a:p>
          <a:p>
            <a:pPr lvl="1"/>
            <a:r>
              <a:rPr lang="en-CA" dirty="0" smtClean="0"/>
              <a:t>list	- For collections of related items</a:t>
            </a:r>
          </a:p>
          <a:p>
            <a:pPr marL="457200" lvl="1" indent="0">
              <a:buNone/>
            </a:pPr>
            <a:r>
              <a:rPr lang="en-CA" dirty="0" smtClean="0"/>
              <a:t>	</a:t>
            </a:r>
          </a:p>
          <a:p>
            <a:r>
              <a:rPr lang="en-CA" dirty="0" smtClean="0"/>
              <a:t>Try the "type()" commands listed in the sample program on the right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6368" y="2985631"/>
            <a:ext cx="243145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print(type(2.0))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print(type(True))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print(type("Hello"))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print(type([2,3]))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68" y="147970"/>
            <a:ext cx="2318930" cy="22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Decimal number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in the loop condition. </a:t>
            </a:r>
          </a:p>
          <a:p>
            <a:pPr lvl="2"/>
            <a:r>
              <a:rPr lang="en-CA" sz="1200" dirty="0" smtClean="0"/>
              <a:t>(Variable </a:t>
            </a:r>
            <a:r>
              <a:rPr lang="en-CA" sz="1200" dirty="0" err="1" smtClean="0"/>
              <a:t>startCount</a:t>
            </a:r>
            <a:r>
              <a:rPr lang="en-CA" sz="1200" dirty="0" smtClean="0"/>
              <a:t> is used instead of </a:t>
            </a:r>
            <a:r>
              <a:rPr lang="en-CA" sz="1200" dirty="0" err="1" smtClean="0"/>
              <a:t>CurrentCount</a:t>
            </a:r>
            <a:r>
              <a:rPr lang="en-CA" sz="1200" dirty="0" smtClean="0"/>
              <a:t>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startCount</a:t>
            </a:r>
            <a:r>
              <a:rPr lang="en-US" sz="1400" dirty="0" smtClean="0">
                <a:solidFill>
                  <a:srgbClr val="0070C0"/>
                </a:solidFill>
              </a:rPr>
              <a:t> &gt;=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Computers handle numbers in </a:t>
            </a:r>
            <a:br>
              <a:rPr lang="en-CA" sz="2400" dirty="0" smtClean="0"/>
            </a:br>
            <a:r>
              <a:rPr lang="en-CA" sz="2400" dirty="0" smtClean="0"/>
              <a:t>different ways.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Integer Numbers (type </a:t>
            </a:r>
            <a:r>
              <a:rPr lang="en-CA" sz="2400" dirty="0" err="1" smtClean="0"/>
              <a:t>int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Used for whole numbers</a:t>
            </a:r>
          </a:p>
          <a:p>
            <a:pPr lvl="1"/>
            <a:r>
              <a:rPr lang="en-CA" sz="2000" dirty="0" smtClean="0"/>
              <a:t>Have a limited size / range</a:t>
            </a:r>
          </a:p>
          <a:p>
            <a:pPr lvl="2"/>
            <a:r>
              <a:rPr lang="en-CA" sz="1600" dirty="0" smtClean="0"/>
              <a:t>0 to 65,535 or</a:t>
            </a:r>
          </a:p>
          <a:p>
            <a:pPr lvl="2"/>
            <a:r>
              <a:rPr lang="en-CA" sz="1600" dirty="0" smtClean="0"/>
              <a:t>-32,768 to +32,767</a:t>
            </a:r>
          </a:p>
          <a:p>
            <a:pPr lvl="1"/>
            <a:r>
              <a:rPr lang="en-CA" sz="2000" dirty="0" smtClean="0"/>
              <a:t>Processing is very fast and efficient</a:t>
            </a:r>
          </a:p>
          <a:p>
            <a:endParaRPr lang="en-CA" sz="2400" dirty="0"/>
          </a:p>
          <a:p>
            <a:r>
              <a:rPr lang="en-CA" sz="2400" dirty="0" smtClean="0"/>
              <a:t>Floating Point Numbers (type float)</a:t>
            </a:r>
          </a:p>
          <a:p>
            <a:pPr lvl="1"/>
            <a:r>
              <a:rPr lang="en-CA" sz="2000" dirty="0" smtClean="0"/>
              <a:t>Used for numbers with decimal points</a:t>
            </a:r>
          </a:p>
          <a:p>
            <a:pPr lvl="1"/>
            <a:r>
              <a:rPr lang="en-CA" sz="2000" dirty="0" smtClean="0"/>
              <a:t>Have an unlimited size</a:t>
            </a:r>
          </a:p>
          <a:p>
            <a:pPr lvl="1"/>
            <a:r>
              <a:rPr lang="en-CA" sz="2000" dirty="0" smtClean="0"/>
              <a:t>Processing is slower and less efficient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51" y="573463"/>
            <a:ext cx="2769124" cy="2234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3328941"/>
            <a:ext cx="345589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40*2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&amp; </a:t>
            </a:r>
            <a:r>
              <a:rPr lang="en-CA" dirty="0" err="1" smtClean="0"/>
              <a:t>Int</a:t>
            </a:r>
            <a:r>
              <a:rPr lang="en-CA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Sometimes it is necessary to convert floats and integers</a:t>
            </a:r>
          </a:p>
          <a:p>
            <a:endParaRPr lang="en-CA" sz="2400" dirty="0"/>
          </a:p>
          <a:p>
            <a:r>
              <a:rPr lang="en-CA" sz="2400" dirty="0" smtClean="0"/>
              <a:t>Operator "</a:t>
            </a:r>
            <a:r>
              <a:rPr lang="en-CA" sz="2400" dirty="0" err="1" smtClean="0"/>
              <a:t>int</a:t>
            </a:r>
            <a:r>
              <a:rPr lang="en-CA" sz="2400" dirty="0" smtClean="0"/>
              <a:t>()"</a:t>
            </a:r>
          </a:p>
          <a:p>
            <a:pPr lvl="1"/>
            <a:r>
              <a:rPr lang="en-CA" sz="2000" dirty="0" smtClean="0"/>
              <a:t>Converts the value to type integer</a:t>
            </a:r>
          </a:p>
          <a:p>
            <a:pPr lvl="1"/>
            <a:r>
              <a:rPr lang="en-CA" sz="2000" dirty="0" smtClean="0"/>
              <a:t>Rounds the value if </a:t>
            </a:r>
            <a:r>
              <a:rPr lang="en-CA" sz="2000" dirty="0" err="1" smtClean="0"/>
              <a:t>necesary</a:t>
            </a:r>
            <a:r>
              <a:rPr lang="en-CA" sz="2000" dirty="0" smtClean="0"/>
              <a:t> </a:t>
            </a:r>
          </a:p>
          <a:p>
            <a:endParaRPr lang="en-CA" sz="2400" dirty="0"/>
          </a:p>
          <a:p>
            <a:r>
              <a:rPr lang="en-CA" sz="2400" dirty="0" smtClean="0"/>
              <a:t>Operator "float()"</a:t>
            </a:r>
          </a:p>
          <a:p>
            <a:pPr lvl="1"/>
            <a:r>
              <a:rPr lang="en-CA" sz="2000" dirty="0" smtClean="0"/>
              <a:t>Converts the value to a floating point</a:t>
            </a:r>
          </a:p>
          <a:p>
            <a:pPr lvl="1"/>
            <a:r>
              <a:rPr lang="en-CA" sz="2000" dirty="0" smtClean="0"/>
              <a:t>Does not change the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2643141"/>
            <a:ext cx="328108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 = 5/2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is:",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myFloat2 = float(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Float2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Modulus Operator "%"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Division using integers gives an answer in two parts:</a:t>
            </a:r>
          </a:p>
          <a:p>
            <a:pPr lvl="1"/>
            <a:r>
              <a:rPr lang="en-CA" sz="2000" dirty="0" smtClean="0"/>
              <a:t>Quotient – The result</a:t>
            </a:r>
          </a:p>
          <a:p>
            <a:pPr lvl="1"/>
            <a:r>
              <a:rPr lang="en-CA" sz="2000" dirty="0" smtClean="0"/>
              <a:t>Remainder – What is left over </a:t>
            </a:r>
          </a:p>
          <a:p>
            <a:endParaRPr lang="en-CA" sz="2400" dirty="0"/>
          </a:p>
          <a:p>
            <a:r>
              <a:rPr lang="en-CA" sz="2400" dirty="0" smtClean="0"/>
              <a:t>The "%" operator is special in programming</a:t>
            </a:r>
          </a:p>
          <a:p>
            <a:pPr lvl="1"/>
            <a:r>
              <a:rPr lang="en-CA" sz="2000" dirty="0" smtClean="0"/>
              <a:t>It does division and returns the remainder </a:t>
            </a:r>
          </a:p>
          <a:p>
            <a:pPr lvl="1"/>
            <a:r>
              <a:rPr lang="en-CA" sz="2000" dirty="0" smtClean="0"/>
              <a:t>Note: The remainder can be a float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89412" y="4784377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(10/3)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 = 10%3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quotient is:",</a:t>
            </a:r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remainder is:",</a:t>
            </a:r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Program control works the same way for floats and integers</a:t>
            </a:r>
          </a:p>
          <a:p>
            <a:pPr lvl="1"/>
            <a:r>
              <a:rPr lang="en-CA" sz="2000" dirty="0" smtClean="0"/>
              <a:t>IF statements work the same</a:t>
            </a:r>
          </a:p>
          <a:p>
            <a:pPr lvl="1"/>
            <a:r>
              <a:rPr lang="en-CA" sz="2000" dirty="0" smtClean="0"/>
              <a:t>WHILE loops work the same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 smtClean="0"/>
              <a:t>Conditional statements may use a mix of floats and integers</a:t>
            </a:r>
          </a:p>
          <a:p>
            <a:pPr lvl="1"/>
            <a:r>
              <a:rPr lang="en-CA" sz="2000" dirty="0" smtClean="0"/>
              <a:t>However, results may sometimes be unexpected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7706" y="4407859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if (1 == 1.0):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equal!")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different!")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True / False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Stores the result of a logical statement (condition)</a:t>
            </a:r>
          </a:p>
          <a:p>
            <a:pPr lvl="1"/>
            <a:r>
              <a:rPr lang="en-CA" sz="2000" dirty="0" smtClean="0"/>
              <a:t>A statement that returns a </a:t>
            </a:r>
            <a:r>
              <a:rPr lang="en-CA" sz="2000" dirty="0" smtClean="0">
                <a:solidFill>
                  <a:srgbClr val="0070C0"/>
                </a:solidFill>
              </a:rPr>
              <a:t>True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0070C0"/>
                </a:solidFill>
              </a:rPr>
              <a:t>False</a:t>
            </a:r>
            <a:r>
              <a:rPr lang="en-CA" sz="2000" dirty="0" smtClean="0"/>
              <a:t> answer</a:t>
            </a:r>
          </a:p>
          <a:p>
            <a:pPr lvl="1"/>
            <a:r>
              <a:rPr lang="en-CA" sz="2000" dirty="0" smtClean="0"/>
              <a:t>A Boolean variable has a value of </a:t>
            </a:r>
            <a:r>
              <a:rPr lang="en-CA" sz="2000" dirty="0" smtClean="0">
                <a:solidFill>
                  <a:srgbClr val="0070C0"/>
                </a:solidFill>
              </a:rPr>
              <a:t>True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0070C0"/>
                </a:solidFill>
              </a:rPr>
              <a:t>False</a:t>
            </a:r>
            <a:r>
              <a:rPr lang="en-CA" sz="2000" dirty="0" smtClean="0"/>
              <a:t> only</a:t>
            </a:r>
          </a:p>
          <a:p>
            <a:endParaRPr lang="en-CA" sz="2400" dirty="0"/>
          </a:p>
          <a:p>
            <a:r>
              <a:rPr lang="en-CA" sz="2400" dirty="0" smtClean="0"/>
              <a:t>Logical Statements Include:</a:t>
            </a:r>
          </a:p>
          <a:p>
            <a:pPr lvl="1"/>
            <a:r>
              <a:rPr lang="en-CA" sz="2000" dirty="0" smtClean="0"/>
              <a:t>Equality ( == or != )</a:t>
            </a:r>
          </a:p>
          <a:p>
            <a:pPr lvl="1"/>
            <a:r>
              <a:rPr lang="en-CA" sz="2000" dirty="0" smtClean="0"/>
              <a:t>Comparison ( &gt;, &lt;, &gt;=, &lt;=)</a:t>
            </a:r>
          </a:p>
          <a:p>
            <a:pPr lvl="1"/>
            <a:r>
              <a:rPr lang="en-CA" sz="2000" dirty="0" smtClean="0"/>
              <a:t>Logical Operators ( and, or, </a:t>
            </a:r>
            <a:r>
              <a:rPr lang="en-CA" sz="2000" dirty="0" err="1" smtClean="0"/>
              <a:t>xor</a:t>
            </a:r>
            <a:r>
              <a:rPr lang="en-CA" sz="2000" dirty="0" smtClean="0"/>
              <a:t>, not)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Boolean Variables are used to control </a:t>
            </a:r>
          </a:p>
          <a:p>
            <a:pPr lvl="1"/>
            <a:r>
              <a:rPr lang="en-CA" sz="2000" dirty="0" smtClean="0"/>
              <a:t>IF statements and WHILE loops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boolean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90" y="216601"/>
            <a:ext cx="1957890" cy="147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5409" y="3254487"/>
            <a:ext cx="2850851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err="1" smtClean="0">
                <a:solidFill>
                  <a:srgbClr val="FF0000"/>
                </a:solidFill>
              </a:rPr>
              <a:t>myGrade</a:t>
            </a:r>
            <a:r>
              <a:rPr lang="en-CA" sz="1400" dirty="0" smtClean="0">
                <a:solidFill>
                  <a:srgbClr val="FF0000"/>
                </a:solidFill>
              </a:rPr>
              <a:t> = 75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didPass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myGrade</a:t>
            </a:r>
            <a:r>
              <a:rPr lang="en-US" sz="1400" dirty="0" smtClean="0">
                <a:solidFill>
                  <a:srgbClr val="FF0000"/>
                </a:solidFill>
              </a:rPr>
              <a:t> &gt;= 50)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</a:t>
            </a:r>
            <a:r>
              <a:rPr lang="en-US" sz="1400" dirty="0" smtClean="0">
                <a:solidFill>
                  <a:srgbClr val="FF0000"/>
                </a:solidFill>
              </a:rPr>
              <a:t>("I passed </a:t>
            </a:r>
            <a:r>
              <a:rPr lang="en-US" sz="1400" dirty="0">
                <a:solidFill>
                  <a:srgbClr val="FF0000"/>
                </a:solidFill>
              </a:rPr>
              <a:t>is</a:t>
            </a:r>
            <a:r>
              <a:rPr lang="en-US" sz="1400" dirty="0" smtClean="0">
                <a:solidFill>
                  <a:srgbClr val="FF0000"/>
                </a:solidFill>
              </a:rPr>
              <a:t>:",</a:t>
            </a:r>
            <a:r>
              <a:rPr lang="en-US" sz="1400" dirty="0" err="1" smtClean="0">
                <a:solidFill>
                  <a:srgbClr val="FF0000"/>
                </a:solidFill>
              </a:rPr>
              <a:t>didPass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1452</Words>
  <Application>Microsoft Office PowerPoint</Application>
  <PresentationFormat>On-screen Show (4:3)</PresentationFormat>
  <Paragraphs>469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Python More Variables</vt:lpstr>
      <vt:lpstr>Python Data Types</vt:lpstr>
      <vt:lpstr>Float Data Type</vt:lpstr>
      <vt:lpstr>Float Variable Type</vt:lpstr>
      <vt:lpstr>Float &amp; Int Operators</vt:lpstr>
      <vt:lpstr>Modulus Operator "%"</vt:lpstr>
      <vt:lpstr>Floats &amp; Python Control</vt:lpstr>
      <vt:lpstr>Boolean Data Type</vt:lpstr>
      <vt:lpstr>Boolean Variable Type</vt:lpstr>
      <vt:lpstr>Logical AND Operator</vt:lpstr>
      <vt:lpstr>Logical OR Operator</vt:lpstr>
      <vt:lpstr>Logical XOR Operator</vt:lpstr>
      <vt:lpstr>Logical NOT Operator</vt:lpstr>
      <vt:lpstr>Booleans &amp; Python Control</vt:lpstr>
      <vt:lpstr>Loops &amp; Break Statement</vt:lpstr>
      <vt:lpstr>String Data Type</vt:lpstr>
      <vt:lpstr>PowerPoint Presentation</vt:lpstr>
      <vt:lpstr>String Variable Type</vt:lpstr>
      <vt:lpstr>Booleans &amp; Python Control</vt:lpstr>
      <vt:lpstr>String Operators</vt:lpstr>
      <vt:lpstr>Strings &amp; Python Control</vt:lpstr>
      <vt:lpstr>List Variable Type</vt:lpstr>
      <vt:lpstr>List Operators</vt:lpstr>
      <vt:lpstr>Lists &amp; Python Control</vt:lpstr>
      <vt:lpstr>PowerPoint Presentation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66</cp:revision>
  <dcterms:created xsi:type="dcterms:W3CDTF">2019-09-17T15:07:15Z</dcterms:created>
  <dcterms:modified xsi:type="dcterms:W3CDTF">2019-10-09T15:21:48Z</dcterms:modified>
</cp:coreProperties>
</file>