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3" r:id="rId8"/>
    <p:sldId id="262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108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ython.org/dev/peps/pep-0008/#naming-conventions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Python Variable </a:t>
            </a:r>
            <a:r>
              <a:rPr lang="en-US" dirty="0" smtClean="0"/>
              <a:t>Basics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Lesson B.2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Interactive Programs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0"/>
            <a:ext cx="8229600" cy="155416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000" dirty="0" smtClean="0"/>
              <a:t>Interactive programs take user input to produce different results</a:t>
            </a:r>
            <a:endParaRPr lang="en-US" sz="2000" dirty="0" smtClean="0"/>
          </a:p>
          <a:p>
            <a:pPr marL="914400" lvl="1" indent="-514350">
              <a:buFont typeface="+mj-lt"/>
              <a:buAutoNum type="alphaLcParenR"/>
            </a:pPr>
            <a:r>
              <a:rPr lang="en-CA" sz="1600" dirty="0" smtClean="0"/>
              <a:t>Variables take the place of hard-coded numbers</a:t>
            </a:r>
            <a:endParaRPr lang="en-US" sz="1600" dirty="0" smtClean="0"/>
          </a:p>
          <a:p>
            <a:pPr marL="914400" lvl="1" indent="-514350">
              <a:buFont typeface="+mj-lt"/>
              <a:buAutoNum type="alphaLcParenR"/>
            </a:pPr>
            <a:r>
              <a:rPr lang="en-CA" sz="1600" dirty="0" smtClean="0"/>
              <a:t>The logic of the computation works for any input value</a:t>
            </a:r>
            <a:endParaRPr lang="en-US" sz="16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/>
              <a:t>"input" and "print" are very useful built-in commands </a:t>
            </a:r>
            <a:endParaRPr lang="en-US" sz="2000" dirty="0" smtClean="0"/>
          </a:p>
        </p:txBody>
      </p:sp>
      <p:sp>
        <p:nvSpPr>
          <p:cNvPr id="4" name="Rounded Rectangle 3"/>
          <p:cNvSpPr/>
          <p:nvPr/>
        </p:nvSpPr>
        <p:spPr>
          <a:xfrm>
            <a:off x="838200" y="1828800"/>
            <a:ext cx="3352800" cy="23622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5410200" y="1828800"/>
            <a:ext cx="2286000" cy="9144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752600" y="1371600"/>
            <a:ext cx="16814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2060"/>
                </a:solidFill>
              </a:rPr>
              <a:t>RAM Memory</a:t>
            </a:r>
            <a:endParaRPr lang="en-US" sz="2000" b="1" dirty="0">
              <a:solidFill>
                <a:srgbClr val="00206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15000" y="1371600"/>
            <a:ext cx="17155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</a:rPr>
              <a:t>CPU Processor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8" name="Left-Right Arrow 7"/>
          <p:cNvSpPr/>
          <p:nvPr/>
        </p:nvSpPr>
        <p:spPr>
          <a:xfrm>
            <a:off x="4267200" y="2286000"/>
            <a:ext cx="1066800" cy="381000"/>
          </a:xfrm>
          <a:prstGeom prst="left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3597739"/>
              </p:ext>
            </p:extLst>
          </p:nvPr>
        </p:nvGraphicFramePr>
        <p:xfrm>
          <a:off x="1066800" y="2133600"/>
          <a:ext cx="281940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097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97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Variable Name</a:t>
                      </a:r>
                      <a:endParaRPr 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Value</a:t>
                      </a:r>
                      <a:endParaRPr lang="en-US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>
                          <a:solidFill>
                            <a:srgbClr val="FF0000"/>
                          </a:solidFill>
                        </a:rPr>
                        <a:t>value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>
                          <a:solidFill>
                            <a:srgbClr val="FF0000"/>
                          </a:solidFill>
                        </a:rPr>
                        <a:t>???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400" dirty="0" smtClean="0">
                          <a:solidFill>
                            <a:srgbClr val="FF0000"/>
                          </a:solidFill>
                        </a:rPr>
                        <a:t>value2</a:t>
                      </a:r>
                      <a:endParaRPr lang="en-US" sz="140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>
                          <a:solidFill>
                            <a:srgbClr val="FF0000"/>
                          </a:solidFill>
                        </a:rPr>
                        <a:t>???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5638800" y="1981200"/>
          <a:ext cx="1828800" cy="609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77708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Instruction #1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7708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.</a:t>
                      </a:r>
                      <a:r>
                        <a:rPr lang="en-US" sz="1400" baseline="0" dirty="0" smtClean="0"/>
                        <a:t> . .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4572000" y="3327120"/>
            <a:ext cx="43951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C00000"/>
                </a:solidFill>
              </a:rPr>
              <a:t>value = </a:t>
            </a:r>
            <a:r>
              <a:rPr lang="en-US" sz="1600" b="1" dirty="0" err="1" smtClean="0">
                <a:solidFill>
                  <a:srgbClr val="C00000"/>
                </a:solidFill>
              </a:rPr>
              <a:t>int</a:t>
            </a:r>
            <a:r>
              <a:rPr lang="en-US" sz="1600" b="1" dirty="0" smtClean="0">
                <a:solidFill>
                  <a:srgbClr val="C00000"/>
                </a:solidFill>
              </a:rPr>
              <a:t>(input("Enter </a:t>
            </a:r>
            <a:r>
              <a:rPr lang="en-US" sz="1600" b="1" dirty="0" smtClean="0">
                <a:solidFill>
                  <a:srgbClr val="C00000"/>
                </a:solidFill>
              </a:rPr>
              <a:t>a number:"))</a:t>
            </a:r>
          </a:p>
          <a:p>
            <a:r>
              <a:rPr lang="en-US" sz="1600" b="1" dirty="0" smtClean="0">
                <a:solidFill>
                  <a:srgbClr val="C00000"/>
                </a:solidFill>
              </a:rPr>
              <a:t>value2 = value </a:t>
            </a:r>
            <a:r>
              <a:rPr lang="en-US" sz="1600" b="1" dirty="0" smtClean="0">
                <a:solidFill>
                  <a:srgbClr val="C00000"/>
                </a:solidFill>
              </a:rPr>
              <a:t>** 2</a:t>
            </a:r>
          </a:p>
          <a:p>
            <a:r>
              <a:rPr lang="en-US" sz="1600" b="1" dirty="0" smtClean="0">
                <a:solidFill>
                  <a:srgbClr val="C00000"/>
                </a:solidFill>
              </a:rPr>
              <a:t>print("The square of </a:t>
            </a:r>
            <a:r>
              <a:rPr lang="en-US" sz="1600" b="1" dirty="0" smtClean="0">
                <a:solidFill>
                  <a:srgbClr val="C00000"/>
                </a:solidFill>
              </a:rPr>
              <a:t>%d </a:t>
            </a:r>
            <a:r>
              <a:rPr lang="en-US" sz="1600" b="1" dirty="0" smtClean="0">
                <a:solidFill>
                  <a:srgbClr val="C00000"/>
                </a:solidFill>
              </a:rPr>
              <a:t>is </a:t>
            </a:r>
            <a:r>
              <a:rPr lang="en-US" sz="1600" b="1" dirty="0" smtClean="0">
                <a:solidFill>
                  <a:srgbClr val="C00000"/>
                </a:solidFill>
              </a:rPr>
              <a:t>%d"  </a:t>
            </a:r>
            <a:r>
              <a:rPr lang="en-US" sz="1600" b="1" dirty="0" smtClean="0">
                <a:solidFill>
                  <a:srgbClr val="C00000"/>
                </a:solidFill>
              </a:rPr>
              <a:t>% </a:t>
            </a:r>
            <a:r>
              <a:rPr lang="en-US" sz="1600" b="1" dirty="0" smtClean="0">
                <a:solidFill>
                  <a:srgbClr val="C00000"/>
                </a:solidFill>
              </a:rPr>
              <a:t>(value,value2)) </a:t>
            </a:r>
            <a:endParaRPr lang="en-US" sz="1600" b="1" dirty="0">
              <a:solidFill>
                <a:srgbClr val="C00000"/>
              </a:solidFill>
            </a:endParaRPr>
          </a:p>
        </p:txBody>
      </p:sp>
      <p:sp>
        <p:nvSpPr>
          <p:cNvPr id="13" name="Up Arrow 12"/>
          <p:cNvSpPr/>
          <p:nvPr/>
        </p:nvSpPr>
        <p:spPr>
          <a:xfrm>
            <a:off x="6324600" y="2819400"/>
            <a:ext cx="304800" cy="457200"/>
          </a:xfrm>
          <a:prstGeom prst="up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3998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End of Lesson B.2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161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Computer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0"/>
            <a:ext cx="8229600" cy="155416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000" dirty="0" smtClean="0"/>
              <a:t>A Python Program is loaded into the CPU as a list of instructions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/>
              <a:t>Each instruction may access the RAM Memory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US" sz="1600" dirty="0" smtClean="0"/>
              <a:t>To store some data for use in the future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US" sz="1600" dirty="0" smtClean="0"/>
              <a:t>To read some data that was previously stored </a:t>
            </a:r>
            <a:endParaRPr lang="en-US" sz="1600" dirty="0"/>
          </a:p>
        </p:txBody>
      </p:sp>
      <p:sp>
        <p:nvSpPr>
          <p:cNvPr id="4" name="Rounded Rectangle 3"/>
          <p:cNvSpPr/>
          <p:nvPr/>
        </p:nvSpPr>
        <p:spPr>
          <a:xfrm>
            <a:off x="838200" y="1828800"/>
            <a:ext cx="3352800" cy="23622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5410200" y="1828800"/>
            <a:ext cx="2286000" cy="14478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752600" y="1371600"/>
            <a:ext cx="16814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2060"/>
                </a:solidFill>
              </a:rPr>
              <a:t>RAM Memory</a:t>
            </a:r>
            <a:endParaRPr lang="en-US" sz="2000" b="1" dirty="0">
              <a:solidFill>
                <a:srgbClr val="00206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15000" y="1371600"/>
            <a:ext cx="17155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</a:rPr>
              <a:t>CPU Processor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8" name="Left-Right Arrow 7"/>
          <p:cNvSpPr/>
          <p:nvPr/>
        </p:nvSpPr>
        <p:spPr>
          <a:xfrm>
            <a:off x="4267200" y="2286000"/>
            <a:ext cx="1066800" cy="381000"/>
          </a:xfrm>
          <a:prstGeom prst="left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066800" y="2133600"/>
          <a:ext cx="281940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097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97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Variable Name</a:t>
                      </a:r>
                      <a:endParaRPr 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Value</a:t>
                      </a:r>
                      <a:endParaRPr lang="en-US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5638800" y="1981200"/>
          <a:ext cx="1828800" cy="121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77708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Instruction #1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770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Instruction #2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7708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.</a:t>
                      </a:r>
                      <a:r>
                        <a:rPr lang="en-US" sz="1400" baseline="0" dirty="0" smtClean="0"/>
                        <a:t> . .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336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Instruction #n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5562600" y="3886200"/>
            <a:ext cx="19102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</a:rPr>
              <a:t>Python Program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13" name="Up Arrow 12"/>
          <p:cNvSpPr/>
          <p:nvPr/>
        </p:nvSpPr>
        <p:spPr>
          <a:xfrm>
            <a:off x="6324600" y="3429000"/>
            <a:ext cx="304800" cy="457200"/>
          </a:xfrm>
          <a:prstGeom prst="up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0"/>
            <a:ext cx="8229600" cy="155416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000" dirty="0" smtClean="0"/>
              <a:t>The Python Language has a large number of built-in commands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US" sz="1600" dirty="0" smtClean="0"/>
              <a:t>These commands are well documented and easily searched on-line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/>
              <a:t>The Print command prints messages and information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US" sz="1600" dirty="0" smtClean="0"/>
              <a:t>The result is displayed in the console output screen (black area)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838200" y="1828800"/>
            <a:ext cx="3352800" cy="23622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5410200" y="1828800"/>
            <a:ext cx="2286000" cy="14478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752600" y="1371600"/>
            <a:ext cx="16814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2060"/>
                </a:solidFill>
              </a:rPr>
              <a:t>RAM Memory</a:t>
            </a:r>
            <a:endParaRPr lang="en-US" sz="2000" b="1" dirty="0">
              <a:solidFill>
                <a:srgbClr val="00206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15000" y="1371600"/>
            <a:ext cx="17155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</a:rPr>
              <a:t>CPU Processor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8" name="Left-Right Arrow 7"/>
          <p:cNvSpPr/>
          <p:nvPr/>
        </p:nvSpPr>
        <p:spPr>
          <a:xfrm>
            <a:off x="4267200" y="2286000"/>
            <a:ext cx="1066800" cy="381000"/>
          </a:xfrm>
          <a:prstGeom prst="left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066800" y="2133600"/>
          <a:ext cx="281940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097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97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Variable Name</a:t>
                      </a:r>
                      <a:endParaRPr 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Value</a:t>
                      </a:r>
                      <a:endParaRPr lang="en-US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5638800" y="1981200"/>
          <a:ext cx="1828800" cy="121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77708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Instruction #1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770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Instruction #2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7708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.</a:t>
                      </a:r>
                      <a:r>
                        <a:rPr lang="en-US" sz="1400" baseline="0" dirty="0" smtClean="0"/>
                        <a:t> . .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336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Instruction #n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4648200" y="3886200"/>
            <a:ext cx="41070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</a:rPr>
              <a:t>print("</a:t>
            </a:r>
            <a:r>
              <a:rPr lang="en-US" b="1" dirty="0" smtClean="0">
                <a:solidFill>
                  <a:srgbClr val="C00000"/>
                </a:solidFill>
              </a:rPr>
              <a:t>This command prints messages</a:t>
            </a:r>
            <a:r>
              <a:rPr lang="en-US" sz="2000" b="1" dirty="0" smtClean="0">
                <a:solidFill>
                  <a:srgbClr val="C00000"/>
                </a:solidFill>
              </a:rPr>
              <a:t>") 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13" name="Up Arrow 12"/>
          <p:cNvSpPr/>
          <p:nvPr/>
        </p:nvSpPr>
        <p:spPr>
          <a:xfrm>
            <a:off x="6324600" y="3429000"/>
            <a:ext cx="304800" cy="457200"/>
          </a:xfrm>
          <a:prstGeom prst="up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0"/>
            <a:ext cx="8229600" cy="1554163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000" dirty="0" smtClean="0"/>
              <a:t>The Python Language is very sensitive to the formatting of commands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US" sz="1600" dirty="0" smtClean="0"/>
              <a:t>The structure and rules of a language are known as </a:t>
            </a:r>
            <a:r>
              <a:rPr lang="en-US" sz="1600" b="1" i="1" dirty="0" smtClean="0">
                <a:solidFill>
                  <a:srgbClr val="FF0000"/>
                </a:solidFill>
              </a:rPr>
              <a:t>Syntax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/>
              <a:t>Typos and missing quotations, brackets, etc. are a frequent errors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US" sz="1600" dirty="0" smtClean="0"/>
              <a:t>These</a:t>
            </a:r>
            <a:r>
              <a:rPr lang="en-US" sz="1600" i="1" dirty="0" smtClean="0"/>
              <a:t> </a:t>
            </a:r>
            <a:r>
              <a:rPr lang="en-US" sz="1600" b="1" i="1" dirty="0" smtClean="0">
                <a:solidFill>
                  <a:srgbClr val="FF0000"/>
                </a:solidFill>
              </a:rPr>
              <a:t>Syntax Errors </a:t>
            </a:r>
            <a:r>
              <a:rPr lang="en-US" sz="1600" dirty="0" smtClean="0"/>
              <a:t>prevent a program from running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CA" sz="1600" dirty="0" smtClean="0"/>
              <a:t>Most </a:t>
            </a:r>
            <a:r>
              <a:rPr lang="en-CA" sz="1600" b="1" i="1" dirty="0" smtClean="0">
                <a:solidFill>
                  <a:srgbClr val="FF0000"/>
                </a:solidFill>
              </a:rPr>
              <a:t>Syntax Errors </a:t>
            </a:r>
            <a:r>
              <a:rPr lang="en-CA" sz="1600" dirty="0" smtClean="0"/>
              <a:t>are highlighted in the program editor window</a:t>
            </a:r>
            <a:endParaRPr lang="en-US" sz="1600" dirty="0" smtClean="0"/>
          </a:p>
        </p:txBody>
      </p:sp>
      <p:sp>
        <p:nvSpPr>
          <p:cNvPr id="4" name="Rounded Rectangle 3"/>
          <p:cNvSpPr/>
          <p:nvPr/>
        </p:nvSpPr>
        <p:spPr>
          <a:xfrm>
            <a:off x="838200" y="1828800"/>
            <a:ext cx="3352800" cy="23622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5410200" y="1828800"/>
            <a:ext cx="2286000" cy="14478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752600" y="1371600"/>
            <a:ext cx="16814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2060"/>
                </a:solidFill>
              </a:rPr>
              <a:t>RAM Memory</a:t>
            </a:r>
            <a:endParaRPr lang="en-US" sz="2000" b="1" dirty="0">
              <a:solidFill>
                <a:srgbClr val="00206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15000" y="1371600"/>
            <a:ext cx="17155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</a:rPr>
              <a:t>CPU Processor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8" name="Left-Right Arrow 7"/>
          <p:cNvSpPr/>
          <p:nvPr/>
        </p:nvSpPr>
        <p:spPr>
          <a:xfrm>
            <a:off x="4267200" y="2286000"/>
            <a:ext cx="1066800" cy="381000"/>
          </a:xfrm>
          <a:prstGeom prst="left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066800" y="2133600"/>
          <a:ext cx="281940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097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97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Variable Name</a:t>
                      </a:r>
                      <a:endParaRPr 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Value</a:t>
                      </a:r>
                      <a:endParaRPr lang="en-US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5638800" y="1981200"/>
          <a:ext cx="1828800" cy="121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77708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Instruction #1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770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Instruction #2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7708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.</a:t>
                      </a:r>
                      <a:r>
                        <a:rPr lang="en-US" sz="1400" baseline="0" dirty="0" smtClean="0"/>
                        <a:t> . .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336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Instruction #n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4648200" y="3886200"/>
            <a:ext cx="39275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</a:rPr>
              <a:t>Print("</a:t>
            </a:r>
            <a:r>
              <a:rPr lang="en-US" b="1" dirty="0" smtClean="0">
                <a:solidFill>
                  <a:srgbClr val="C00000"/>
                </a:solidFill>
              </a:rPr>
              <a:t>This command prints messages)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13" name="Up Arrow 12"/>
          <p:cNvSpPr/>
          <p:nvPr/>
        </p:nvSpPr>
        <p:spPr>
          <a:xfrm>
            <a:off x="6324600" y="3429000"/>
            <a:ext cx="304800" cy="457200"/>
          </a:xfrm>
          <a:prstGeom prst="up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2377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0"/>
            <a:ext cx="8229600" cy="1554163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000" dirty="0" smtClean="0"/>
              <a:t>Program commands may also reference data stored in memory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CA" sz="1600" dirty="0" smtClean="0"/>
              <a:t>Memory is accessed using </a:t>
            </a:r>
            <a:r>
              <a:rPr lang="en-CA" sz="1600" b="1" i="1" dirty="0" smtClean="0">
                <a:solidFill>
                  <a:srgbClr val="FF0000"/>
                </a:solidFill>
              </a:rPr>
              <a:t>Variables</a:t>
            </a:r>
            <a:r>
              <a:rPr lang="en-CA" sz="1600" dirty="0" smtClean="0">
                <a:solidFill>
                  <a:srgbClr val="FF0000"/>
                </a:solidFill>
              </a:rPr>
              <a:t> </a:t>
            </a:r>
            <a:r>
              <a:rPr lang="en-CA" sz="1600" dirty="0" smtClean="0"/>
              <a:t>which are defined in your program</a:t>
            </a:r>
            <a:endParaRPr lang="en-US" sz="16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/>
              <a:t>A </a:t>
            </a:r>
            <a:r>
              <a:rPr lang="en-US" sz="2000" b="1" i="1" dirty="0" smtClean="0">
                <a:solidFill>
                  <a:srgbClr val="FF0000"/>
                </a:solidFill>
              </a:rPr>
              <a:t>Variable</a:t>
            </a:r>
            <a:r>
              <a:rPr lang="en-US" sz="2000" dirty="0" smtClean="0"/>
              <a:t> is a name given to an area of RAM Memory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US" sz="1600" dirty="0" smtClean="0"/>
              <a:t>Variables must be defined before they are used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US" sz="1600" dirty="0" smtClean="0"/>
              <a:t>Use of an undefined variable results in a </a:t>
            </a:r>
            <a:r>
              <a:rPr lang="en-US" sz="1600" b="1" dirty="0" smtClean="0">
                <a:solidFill>
                  <a:srgbClr val="FF0000"/>
                </a:solidFill>
              </a:rPr>
              <a:t>Run-Time</a:t>
            </a:r>
            <a:r>
              <a:rPr lang="en-US" sz="1600" dirty="0" smtClean="0"/>
              <a:t> program error</a:t>
            </a:r>
            <a:endParaRPr lang="en-US" sz="1600" dirty="0"/>
          </a:p>
        </p:txBody>
      </p:sp>
      <p:sp>
        <p:nvSpPr>
          <p:cNvPr id="4" name="Rounded Rectangle 3"/>
          <p:cNvSpPr/>
          <p:nvPr/>
        </p:nvSpPr>
        <p:spPr>
          <a:xfrm>
            <a:off x="838200" y="1828800"/>
            <a:ext cx="3352800" cy="23622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5410200" y="1828800"/>
            <a:ext cx="2286000" cy="9144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752600" y="1371600"/>
            <a:ext cx="16814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2060"/>
                </a:solidFill>
              </a:rPr>
              <a:t>RAM Memory</a:t>
            </a:r>
            <a:endParaRPr lang="en-US" sz="2000" b="1" dirty="0">
              <a:solidFill>
                <a:srgbClr val="00206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15000" y="1371600"/>
            <a:ext cx="17155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</a:rPr>
              <a:t>CPU Processor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8" name="Left-Right Arrow 7"/>
          <p:cNvSpPr/>
          <p:nvPr/>
        </p:nvSpPr>
        <p:spPr>
          <a:xfrm>
            <a:off x="4267200" y="2286000"/>
            <a:ext cx="1066800" cy="381000"/>
          </a:xfrm>
          <a:prstGeom prst="left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5181918"/>
              </p:ext>
            </p:extLst>
          </p:nvPr>
        </p:nvGraphicFramePr>
        <p:xfrm>
          <a:off x="1066800" y="2133600"/>
          <a:ext cx="281940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097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97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Variable Name</a:t>
                      </a:r>
                      <a:endParaRPr 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Value</a:t>
                      </a:r>
                      <a:endParaRPr lang="en-US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err="1" smtClean="0">
                          <a:solidFill>
                            <a:srgbClr val="FF0000"/>
                          </a:solidFill>
                        </a:rPr>
                        <a:t>myAnswer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/>
                        <a:t>Undefined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5638800" y="1981200"/>
          <a:ext cx="1828800" cy="609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77708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Instruction #1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7708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.</a:t>
                      </a:r>
                      <a:r>
                        <a:rPr lang="en-US" sz="1400" baseline="0" dirty="0" smtClean="0"/>
                        <a:t> . .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4953000" y="3359085"/>
            <a:ext cx="38125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print</a:t>
            </a:r>
            <a:r>
              <a:rPr lang="en-US" sz="2000" b="1" dirty="0" smtClean="0">
                <a:solidFill>
                  <a:srgbClr val="C00000"/>
                </a:solidFill>
              </a:rPr>
              <a:t>("</a:t>
            </a:r>
            <a:r>
              <a:rPr lang="en-US" b="1" dirty="0" smtClean="0">
                <a:solidFill>
                  <a:srgbClr val="C00000"/>
                </a:solidFill>
              </a:rPr>
              <a:t>The answer is:</a:t>
            </a:r>
            <a:r>
              <a:rPr lang="en-US" sz="2000" b="1" dirty="0" smtClean="0">
                <a:solidFill>
                  <a:srgbClr val="C00000"/>
                </a:solidFill>
              </a:rPr>
              <a:t>",</a:t>
            </a:r>
            <a:r>
              <a:rPr lang="en-US" b="1" dirty="0" err="1" smtClean="0">
                <a:solidFill>
                  <a:srgbClr val="C00000"/>
                </a:solidFill>
              </a:rPr>
              <a:t>myAnswer</a:t>
            </a:r>
            <a:r>
              <a:rPr lang="en-US" sz="2400" b="1" dirty="0" smtClean="0">
                <a:solidFill>
                  <a:srgbClr val="C00000"/>
                </a:solidFill>
              </a:rPr>
              <a:t>) 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13" name="Up Arrow 12"/>
          <p:cNvSpPr/>
          <p:nvPr/>
        </p:nvSpPr>
        <p:spPr>
          <a:xfrm>
            <a:off x="6324600" y="2819400"/>
            <a:ext cx="304800" cy="457200"/>
          </a:xfrm>
          <a:prstGeom prst="up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Variable Assignment (=)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0"/>
            <a:ext cx="8229600" cy="155416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000" dirty="0" smtClean="0"/>
              <a:t>A variable can be given a value using the </a:t>
            </a:r>
            <a:r>
              <a:rPr lang="en-US" sz="2000" b="1" i="1" dirty="0" smtClean="0">
                <a:solidFill>
                  <a:srgbClr val="FF0000"/>
                </a:solidFill>
              </a:rPr>
              <a:t>Assignment Operator </a:t>
            </a:r>
            <a:r>
              <a:rPr lang="en-US" sz="2000" dirty="0" smtClean="0"/>
              <a:t>(</a:t>
            </a:r>
            <a:r>
              <a:rPr lang="en-US" sz="2000" b="1" i="1" dirty="0" smtClean="0">
                <a:solidFill>
                  <a:srgbClr val="FF0000"/>
                </a:solidFill>
              </a:rPr>
              <a:t>=</a:t>
            </a:r>
            <a:r>
              <a:rPr lang="en-US" sz="2000" dirty="0" smtClean="0"/>
              <a:t> )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US" sz="1600" dirty="0"/>
              <a:t>The </a:t>
            </a:r>
            <a:r>
              <a:rPr lang="en-US" sz="1600" b="1" i="1" dirty="0" smtClean="0">
                <a:solidFill>
                  <a:srgbClr val="FF0000"/>
                </a:solidFill>
              </a:rPr>
              <a:t>Assignment Operator </a:t>
            </a:r>
            <a:r>
              <a:rPr lang="en-US" sz="1600" dirty="0"/>
              <a:t>can be used at any point in your </a:t>
            </a:r>
            <a:r>
              <a:rPr lang="en-US" sz="1600" dirty="0" smtClean="0"/>
              <a:t>program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/>
              <a:t>The </a:t>
            </a:r>
            <a:r>
              <a:rPr lang="en-US" sz="2000" b="1" i="1" dirty="0" smtClean="0">
                <a:solidFill>
                  <a:srgbClr val="FF0000"/>
                </a:solidFill>
              </a:rPr>
              <a:t>Assignment Operator </a:t>
            </a:r>
            <a:r>
              <a:rPr lang="en-US" sz="2000" dirty="0" smtClean="0"/>
              <a:t>is different from the Math Equal sign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US" sz="1600" dirty="0" smtClean="0"/>
              <a:t>It means: "Make the variable have the value of this value."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838200" y="1828800"/>
            <a:ext cx="3352800" cy="23622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5410200" y="1828800"/>
            <a:ext cx="2286000" cy="9144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752600" y="1371600"/>
            <a:ext cx="16814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2060"/>
                </a:solidFill>
              </a:rPr>
              <a:t>RAM Memory</a:t>
            </a:r>
            <a:endParaRPr lang="en-US" sz="2000" b="1" dirty="0">
              <a:solidFill>
                <a:srgbClr val="00206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15000" y="1371600"/>
            <a:ext cx="17155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</a:rPr>
              <a:t>CPU Processor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8" name="Left-Right Arrow 7"/>
          <p:cNvSpPr/>
          <p:nvPr/>
        </p:nvSpPr>
        <p:spPr>
          <a:xfrm>
            <a:off x="4267200" y="2286000"/>
            <a:ext cx="1066800" cy="381000"/>
          </a:xfrm>
          <a:prstGeom prst="left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6608871"/>
              </p:ext>
            </p:extLst>
          </p:nvPr>
        </p:nvGraphicFramePr>
        <p:xfrm>
          <a:off x="1066800" y="2133600"/>
          <a:ext cx="281940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097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97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Variable Name</a:t>
                      </a:r>
                      <a:endParaRPr 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Value</a:t>
                      </a:r>
                      <a:endParaRPr lang="en-US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err="1" smtClean="0">
                          <a:solidFill>
                            <a:srgbClr val="FF0000"/>
                          </a:solidFill>
                        </a:rPr>
                        <a:t>myAnswer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5638800" y="1981200"/>
          <a:ext cx="1828800" cy="609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77708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Instruction #1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7708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.</a:t>
                      </a:r>
                      <a:r>
                        <a:rPr lang="en-US" sz="1400" baseline="0" dirty="0" smtClean="0"/>
                        <a:t> . .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4953000" y="3359085"/>
            <a:ext cx="371595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>
                <a:solidFill>
                  <a:srgbClr val="C00000"/>
                </a:solidFill>
              </a:rPr>
              <a:t>myAnswer</a:t>
            </a:r>
            <a:r>
              <a:rPr lang="en-US" sz="2400" b="1" dirty="0" smtClean="0">
                <a:solidFill>
                  <a:srgbClr val="C00000"/>
                </a:solidFill>
              </a:rPr>
              <a:t> = 3</a:t>
            </a:r>
          </a:p>
          <a:p>
            <a:r>
              <a:rPr lang="en-US" sz="2400" b="1" dirty="0" smtClean="0">
                <a:solidFill>
                  <a:srgbClr val="C00000"/>
                </a:solidFill>
              </a:rPr>
              <a:t>print</a:t>
            </a:r>
            <a:r>
              <a:rPr lang="en-US" sz="2000" b="1" dirty="0" smtClean="0">
                <a:solidFill>
                  <a:srgbClr val="C00000"/>
                </a:solidFill>
              </a:rPr>
              <a:t>("</a:t>
            </a:r>
            <a:r>
              <a:rPr lang="en-US" b="1" dirty="0" smtClean="0">
                <a:solidFill>
                  <a:srgbClr val="C00000"/>
                </a:solidFill>
              </a:rPr>
              <a:t>The answer is:</a:t>
            </a:r>
            <a:r>
              <a:rPr lang="en-US" sz="2000" b="1" dirty="0" smtClean="0">
                <a:solidFill>
                  <a:srgbClr val="C00000"/>
                </a:solidFill>
              </a:rPr>
              <a:t>",</a:t>
            </a:r>
            <a:r>
              <a:rPr lang="en-US" b="1" dirty="0" err="1" smtClean="0">
                <a:solidFill>
                  <a:srgbClr val="C00000"/>
                </a:solidFill>
              </a:rPr>
              <a:t>myAnswer</a:t>
            </a:r>
            <a:r>
              <a:rPr lang="en-US" sz="2400" b="1" dirty="0" smtClean="0">
                <a:solidFill>
                  <a:srgbClr val="C00000"/>
                </a:solidFill>
              </a:rPr>
              <a:t>) 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13" name="Up Arrow 12"/>
          <p:cNvSpPr/>
          <p:nvPr/>
        </p:nvSpPr>
        <p:spPr>
          <a:xfrm>
            <a:off x="6324600" y="2819400"/>
            <a:ext cx="304800" cy="457200"/>
          </a:xfrm>
          <a:prstGeom prst="up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5540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Style Rules for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92500" lnSpcReduction="20000"/>
          </a:bodyPr>
          <a:lstStyle/>
          <a:p>
            <a:r>
              <a:rPr lang="en-CA" sz="2000" dirty="0" smtClean="0"/>
              <a:t>Enforced rules for Python variable names are very flexible</a:t>
            </a:r>
          </a:p>
          <a:p>
            <a:pPr lvl="1"/>
            <a:r>
              <a:rPr lang="en-CA" sz="1800" dirty="0" smtClean="0"/>
              <a:t>A name can be any combination of letters and numbers </a:t>
            </a:r>
          </a:p>
          <a:p>
            <a:pPr lvl="2"/>
            <a:r>
              <a:rPr lang="en-CA" sz="1600" dirty="0" smtClean="0"/>
              <a:t>e.g. </a:t>
            </a:r>
            <a:r>
              <a:rPr lang="en-CA" sz="1600" dirty="0" smtClean="0">
                <a:solidFill>
                  <a:srgbClr val="FF0000"/>
                </a:solidFill>
              </a:rPr>
              <a:t>Ab23wX = 5</a:t>
            </a:r>
            <a:endParaRPr lang="en-CA" sz="1600" dirty="0" smtClean="0"/>
          </a:p>
          <a:p>
            <a:pPr lvl="1"/>
            <a:r>
              <a:rPr lang="en-CA" sz="1800" dirty="0" smtClean="0"/>
              <a:t>But a name cannot begin with a number</a:t>
            </a:r>
          </a:p>
          <a:p>
            <a:pPr lvl="2"/>
            <a:r>
              <a:rPr lang="en-CA" sz="1400" dirty="0"/>
              <a:t>e.g. NOT </a:t>
            </a:r>
            <a:r>
              <a:rPr lang="en-CA" sz="1400" dirty="0" smtClean="0">
                <a:solidFill>
                  <a:srgbClr val="FF0000"/>
                </a:solidFill>
              </a:rPr>
              <a:t>5abcd = 5</a:t>
            </a:r>
            <a:endParaRPr lang="en-CA" sz="1400" dirty="0" smtClean="0"/>
          </a:p>
          <a:p>
            <a:pPr lvl="1"/>
            <a:r>
              <a:rPr lang="en-CA" sz="1800" dirty="0" smtClean="0"/>
              <a:t>Or </a:t>
            </a:r>
            <a:r>
              <a:rPr lang="en-CA" sz="1800" dirty="0" smtClean="0"/>
              <a:t>be the same as a built-in command or keyword</a:t>
            </a:r>
          </a:p>
          <a:p>
            <a:pPr lvl="2"/>
            <a:r>
              <a:rPr lang="en-CA" sz="1600" dirty="0" smtClean="0"/>
              <a:t>e.g. NOT </a:t>
            </a:r>
            <a:r>
              <a:rPr lang="en-CA" sz="1600" dirty="0" smtClean="0">
                <a:solidFill>
                  <a:srgbClr val="FF0000"/>
                </a:solidFill>
              </a:rPr>
              <a:t>print = 5</a:t>
            </a:r>
          </a:p>
          <a:p>
            <a:pPr lvl="2"/>
            <a:endParaRPr lang="en-CA" sz="1400" dirty="0" smtClean="0"/>
          </a:p>
          <a:p>
            <a:r>
              <a:rPr lang="en-CA" sz="2000" dirty="0" smtClean="0"/>
              <a:t>To make Python code more readable we use </a:t>
            </a:r>
            <a:r>
              <a:rPr lang="en-CA" sz="2000" dirty="0" smtClean="0"/>
              <a:t/>
            </a:r>
            <a:br>
              <a:rPr lang="en-CA" sz="2000" dirty="0" smtClean="0"/>
            </a:br>
            <a:r>
              <a:rPr lang="en-CA" sz="2000" dirty="0" smtClean="0"/>
              <a:t>style </a:t>
            </a:r>
            <a:r>
              <a:rPr lang="en-CA" sz="2000" dirty="0" smtClean="0"/>
              <a:t>conventions</a:t>
            </a:r>
          </a:p>
          <a:p>
            <a:pPr lvl="1"/>
            <a:r>
              <a:rPr lang="en-CA" sz="1800" dirty="0" smtClean="0"/>
              <a:t>Style is "What we </a:t>
            </a:r>
            <a:r>
              <a:rPr lang="en-CA" sz="1800" b="1" i="1" dirty="0" smtClean="0">
                <a:solidFill>
                  <a:srgbClr val="FF0000"/>
                </a:solidFill>
              </a:rPr>
              <a:t>agree</a:t>
            </a:r>
            <a:r>
              <a:rPr lang="en-CA" sz="1800" dirty="0" smtClean="0">
                <a:solidFill>
                  <a:srgbClr val="FF0000"/>
                </a:solidFill>
              </a:rPr>
              <a:t> </a:t>
            </a:r>
            <a:r>
              <a:rPr lang="en-CA" sz="1800" dirty="0" smtClean="0"/>
              <a:t>to do" </a:t>
            </a:r>
          </a:p>
          <a:p>
            <a:pPr lvl="1"/>
            <a:r>
              <a:rPr lang="en-CA" sz="1800" dirty="0" smtClean="0"/>
              <a:t>Style is NOT "what Python </a:t>
            </a:r>
            <a:r>
              <a:rPr lang="en-CA" sz="1800" b="1" i="1" dirty="0" smtClean="0">
                <a:solidFill>
                  <a:srgbClr val="FF0000"/>
                </a:solidFill>
              </a:rPr>
              <a:t>requires</a:t>
            </a:r>
            <a:r>
              <a:rPr lang="en-CA" sz="1800" dirty="0" smtClean="0">
                <a:solidFill>
                  <a:srgbClr val="FF0000"/>
                </a:solidFill>
              </a:rPr>
              <a:t> </a:t>
            </a:r>
            <a:r>
              <a:rPr lang="en-CA" sz="1800" dirty="0" smtClean="0"/>
              <a:t>us to do"</a:t>
            </a:r>
          </a:p>
          <a:p>
            <a:pPr lvl="1"/>
            <a:r>
              <a:rPr lang="en-CA" sz="1800" dirty="0" smtClean="0"/>
              <a:t>By convention we use Mixed Case Style for variable Names</a:t>
            </a:r>
          </a:p>
          <a:p>
            <a:pPr lvl="2"/>
            <a:r>
              <a:rPr lang="en-CA" sz="1500" dirty="0" smtClean="0"/>
              <a:t>The first word is all lowercase</a:t>
            </a:r>
          </a:p>
          <a:p>
            <a:pPr lvl="2"/>
            <a:r>
              <a:rPr lang="en-CA" sz="1500" dirty="0" smtClean="0"/>
              <a:t>The second (and following words are capitalized)</a:t>
            </a:r>
          </a:p>
          <a:p>
            <a:pPr marL="914400" lvl="2" indent="0">
              <a:buNone/>
            </a:pPr>
            <a:endParaRPr lang="en-CA" sz="1400" dirty="0" smtClean="0"/>
          </a:p>
          <a:p>
            <a:pPr lvl="2"/>
            <a:endParaRPr lang="en-CA" sz="1400" dirty="0" smtClean="0"/>
          </a:p>
          <a:p>
            <a:r>
              <a:rPr lang="en-CA" sz="2000" dirty="0" smtClean="0"/>
              <a:t>See the PEP Style Guide for more information</a:t>
            </a:r>
          </a:p>
          <a:p>
            <a:pPr lvl="1"/>
            <a:r>
              <a:rPr lang="en-US" sz="1800" dirty="0">
                <a:hlinkClick r:id="rId2"/>
              </a:rPr>
              <a:t>https://www.python.org/dev/peps/pep-0008/#naming-conventions</a:t>
            </a:r>
            <a:endParaRPr lang="en-US" sz="1800" dirty="0"/>
          </a:p>
        </p:txBody>
      </p:sp>
      <p:sp>
        <p:nvSpPr>
          <p:cNvPr id="4" name="TextBox 3"/>
          <p:cNvSpPr txBox="1"/>
          <p:nvPr/>
        </p:nvSpPr>
        <p:spPr>
          <a:xfrm rot="503023">
            <a:off x="5542055" y="3530769"/>
            <a:ext cx="3441390" cy="10156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CA" sz="2800" b="1" dirty="0" smtClean="0">
                <a:solidFill>
                  <a:srgbClr val="FF0000"/>
                </a:solidFill>
              </a:rPr>
              <a:t>Style Example: </a:t>
            </a:r>
            <a:br>
              <a:rPr lang="en-CA" sz="2800" b="1" dirty="0" smtClean="0">
                <a:solidFill>
                  <a:srgbClr val="FF0000"/>
                </a:solidFill>
              </a:rPr>
            </a:br>
            <a:r>
              <a:rPr lang="en-CA" sz="3200" b="1" dirty="0" err="1" smtClean="0">
                <a:solidFill>
                  <a:srgbClr val="FF0000"/>
                </a:solidFill>
              </a:rPr>
              <a:t>numberOfStudents</a:t>
            </a:r>
            <a:endParaRPr 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8244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Numerical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0"/>
            <a:ext cx="8229600" cy="155416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000" dirty="0" smtClean="0"/>
              <a:t>Python supports all of the usual math operators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US" sz="1600" dirty="0" smtClean="0"/>
              <a:t>BEDMAS order of operations is followed.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CA" sz="1600" dirty="0" smtClean="0"/>
              <a:t>Brackets can be used to change the order of operations.  e.g.  </a:t>
            </a:r>
            <a:r>
              <a:rPr lang="en-CA" sz="1600" b="1" dirty="0" smtClean="0">
                <a:solidFill>
                  <a:srgbClr val="FF0000"/>
                </a:solidFill>
              </a:rPr>
              <a:t>(3+1) * 4</a:t>
            </a:r>
            <a:endParaRPr lang="en-US" sz="1600" b="1" dirty="0" smtClean="0">
              <a:solidFill>
                <a:srgbClr val="FF00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/>
              <a:t>The variable is assigned the result of the Expression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838200" y="1828800"/>
            <a:ext cx="3352800" cy="23622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5410200" y="1828800"/>
            <a:ext cx="2286000" cy="9144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752600" y="1371600"/>
            <a:ext cx="16814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2060"/>
                </a:solidFill>
              </a:rPr>
              <a:t>RAM Memory</a:t>
            </a:r>
            <a:endParaRPr lang="en-US" sz="2000" b="1" dirty="0">
              <a:solidFill>
                <a:srgbClr val="00206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15000" y="1371600"/>
            <a:ext cx="17155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</a:rPr>
              <a:t>CPU Processor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8" name="Left-Right Arrow 7"/>
          <p:cNvSpPr/>
          <p:nvPr/>
        </p:nvSpPr>
        <p:spPr>
          <a:xfrm>
            <a:off x="4267200" y="2286000"/>
            <a:ext cx="1066800" cy="381000"/>
          </a:xfrm>
          <a:prstGeom prst="left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6289944"/>
              </p:ext>
            </p:extLst>
          </p:nvPr>
        </p:nvGraphicFramePr>
        <p:xfrm>
          <a:off x="1066800" y="2133600"/>
          <a:ext cx="281940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097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97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Variable Name</a:t>
                      </a:r>
                      <a:endParaRPr 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Value</a:t>
                      </a:r>
                      <a:endParaRPr lang="en-US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err="1" smtClean="0">
                          <a:solidFill>
                            <a:srgbClr val="FF0000"/>
                          </a:solidFill>
                        </a:rPr>
                        <a:t>myAnswer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>
                          <a:solidFill>
                            <a:srgbClr val="FF0000"/>
                          </a:solidFill>
                        </a:rPr>
                        <a:t>43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5638800" y="1981200"/>
          <a:ext cx="1828800" cy="609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77708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Instruction #1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7708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.</a:t>
                      </a:r>
                      <a:r>
                        <a:rPr lang="en-US" sz="1400" baseline="0" dirty="0" smtClean="0"/>
                        <a:t> . .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4953000" y="3359085"/>
            <a:ext cx="371595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 smtClean="0">
                <a:solidFill>
                  <a:srgbClr val="C00000"/>
                </a:solidFill>
              </a:rPr>
              <a:t>myAnswer</a:t>
            </a:r>
            <a:r>
              <a:rPr lang="en-US" sz="2000" b="1" dirty="0" smtClean="0">
                <a:solidFill>
                  <a:srgbClr val="C00000"/>
                </a:solidFill>
              </a:rPr>
              <a:t> = 3 + 10 * 4</a:t>
            </a:r>
          </a:p>
          <a:p>
            <a:r>
              <a:rPr lang="en-US" sz="2000" b="1" dirty="0" smtClean="0">
                <a:solidFill>
                  <a:srgbClr val="C00000"/>
                </a:solidFill>
              </a:rPr>
              <a:t>print("</a:t>
            </a:r>
            <a:r>
              <a:rPr lang="en-US" b="1" dirty="0" smtClean="0">
                <a:solidFill>
                  <a:srgbClr val="C00000"/>
                </a:solidFill>
              </a:rPr>
              <a:t>The answer is:</a:t>
            </a:r>
            <a:r>
              <a:rPr lang="en-US" sz="2000" b="1" dirty="0" smtClean="0">
                <a:solidFill>
                  <a:srgbClr val="C00000"/>
                </a:solidFill>
              </a:rPr>
              <a:t>",</a:t>
            </a:r>
            <a:r>
              <a:rPr lang="en-US" b="1" dirty="0" err="1" smtClean="0">
                <a:solidFill>
                  <a:srgbClr val="C00000"/>
                </a:solidFill>
              </a:rPr>
              <a:t>myAnswer</a:t>
            </a:r>
            <a:r>
              <a:rPr lang="en-US" sz="2400" b="1" dirty="0" smtClean="0">
                <a:solidFill>
                  <a:srgbClr val="C00000"/>
                </a:solidFill>
              </a:rPr>
              <a:t>) 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13" name="Up Arrow 12"/>
          <p:cNvSpPr/>
          <p:nvPr/>
        </p:nvSpPr>
        <p:spPr>
          <a:xfrm>
            <a:off x="6324600" y="2819400"/>
            <a:ext cx="304800" cy="457200"/>
          </a:xfrm>
          <a:prstGeom prst="up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309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Variables &amp;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0"/>
            <a:ext cx="8229600" cy="155416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000" dirty="0" smtClean="0"/>
              <a:t>Variables can also be used in an expression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US" sz="1600" dirty="0"/>
              <a:t>The </a:t>
            </a:r>
            <a:r>
              <a:rPr lang="en-US" sz="1600" dirty="0" smtClean="0"/>
              <a:t>value of the Variable is taken from memory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CA" sz="1600" dirty="0" smtClean="0"/>
              <a:t>The value of the Variable is substituted into the expression</a:t>
            </a:r>
            <a:endParaRPr lang="en-US" sz="16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/>
              <a:t>Variables add flexibility to computer programs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838200" y="1828800"/>
            <a:ext cx="3352800" cy="23622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5410200" y="1828800"/>
            <a:ext cx="2286000" cy="9144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752600" y="1371600"/>
            <a:ext cx="16814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2060"/>
                </a:solidFill>
              </a:rPr>
              <a:t>RAM Memory</a:t>
            </a:r>
            <a:endParaRPr lang="en-US" sz="2000" b="1" dirty="0">
              <a:solidFill>
                <a:srgbClr val="00206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15000" y="1371600"/>
            <a:ext cx="17155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</a:rPr>
              <a:t>CPU Processor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8" name="Left-Right Arrow 7"/>
          <p:cNvSpPr/>
          <p:nvPr/>
        </p:nvSpPr>
        <p:spPr>
          <a:xfrm>
            <a:off x="4267200" y="2286000"/>
            <a:ext cx="1066800" cy="381000"/>
          </a:xfrm>
          <a:prstGeom prst="left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0874130"/>
              </p:ext>
            </p:extLst>
          </p:nvPr>
        </p:nvGraphicFramePr>
        <p:xfrm>
          <a:off x="1066800" y="2133600"/>
          <a:ext cx="281940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097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97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Variable Name</a:t>
                      </a:r>
                      <a:endParaRPr 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Value</a:t>
                      </a:r>
                      <a:endParaRPr lang="en-US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err="1" smtClean="0">
                          <a:solidFill>
                            <a:srgbClr val="FF0000"/>
                          </a:solidFill>
                        </a:rPr>
                        <a:t>aNumber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400" dirty="0" err="1" smtClean="0">
                          <a:solidFill>
                            <a:srgbClr val="FF0000"/>
                          </a:solidFill>
                        </a:rPr>
                        <a:t>myAnswer</a:t>
                      </a:r>
                      <a:endParaRPr lang="en-US" sz="140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>
                          <a:solidFill>
                            <a:srgbClr val="FF0000"/>
                          </a:solidFill>
                        </a:rPr>
                        <a:t>43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5638800" y="1981200"/>
          <a:ext cx="1828800" cy="609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77708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Instruction #1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7708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.</a:t>
                      </a:r>
                      <a:r>
                        <a:rPr lang="en-US" sz="1400" baseline="0" dirty="0" smtClean="0"/>
                        <a:t> . .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4953000" y="3359085"/>
            <a:ext cx="361227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 smtClean="0">
                <a:solidFill>
                  <a:srgbClr val="C00000"/>
                </a:solidFill>
              </a:rPr>
              <a:t>aNumber</a:t>
            </a:r>
            <a:r>
              <a:rPr lang="en-US" sz="2000" b="1" dirty="0" smtClean="0">
                <a:solidFill>
                  <a:srgbClr val="C00000"/>
                </a:solidFill>
              </a:rPr>
              <a:t> </a:t>
            </a:r>
            <a:r>
              <a:rPr lang="en-US" sz="2000" b="1" dirty="0" smtClean="0">
                <a:solidFill>
                  <a:srgbClr val="C00000"/>
                </a:solidFill>
              </a:rPr>
              <a:t>= 3</a:t>
            </a:r>
          </a:p>
          <a:p>
            <a:r>
              <a:rPr lang="en-US" sz="2000" b="1" dirty="0" err="1" smtClean="0">
                <a:solidFill>
                  <a:srgbClr val="C00000"/>
                </a:solidFill>
              </a:rPr>
              <a:t>myAnswer</a:t>
            </a:r>
            <a:r>
              <a:rPr lang="en-US" sz="2000" b="1" dirty="0" smtClean="0">
                <a:solidFill>
                  <a:srgbClr val="C00000"/>
                </a:solidFill>
              </a:rPr>
              <a:t> = </a:t>
            </a:r>
            <a:r>
              <a:rPr lang="en-US" sz="2000" b="1" dirty="0" err="1" smtClean="0">
                <a:solidFill>
                  <a:srgbClr val="C00000"/>
                </a:solidFill>
              </a:rPr>
              <a:t>aNumber</a:t>
            </a:r>
            <a:r>
              <a:rPr lang="en-US" sz="2000" b="1" dirty="0" smtClean="0">
                <a:solidFill>
                  <a:srgbClr val="C00000"/>
                </a:solidFill>
              </a:rPr>
              <a:t> </a:t>
            </a:r>
            <a:r>
              <a:rPr lang="en-US" sz="2000" b="1" dirty="0" smtClean="0">
                <a:solidFill>
                  <a:srgbClr val="C00000"/>
                </a:solidFill>
              </a:rPr>
              <a:t>+ 10 * 4</a:t>
            </a:r>
          </a:p>
          <a:p>
            <a:r>
              <a:rPr lang="en-US" sz="2000" b="1" dirty="0" smtClean="0">
                <a:solidFill>
                  <a:srgbClr val="C00000"/>
                </a:solidFill>
              </a:rPr>
              <a:t>print("</a:t>
            </a:r>
            <a:r>
              <a:rPr lang="en-US" b="1" dirty="0" smtClean="0">
                <a:solidFill>
                  <a:srgbClr val="C00000"/>
                </a:solidFill>
              </a:rPr>
              <a:t>The answer is:</a:t>
            </a:r>
            <a:r>
              <a:rPr lang="en-US" sz="2000" b="1" dirty="0" smtClean="0">
                <a:solidFill>
                  <a:srgbClr val="C00000"/>
                </a:solidFill>
              </a:rPr>
              <a:t>",</a:t>
            </a:r>
            <a:r>
              <a:rPr lang="en-US" b="1" dirty="0" err="1" smtClean="0">
                <a:solidFill>
                  <a:srgbClr val="C00000"/>
                </a:solidFill>
              </a:rPr>
              <a:t>myAnswer</a:t>
            </a:r>
            <a:r>
              <a:rPr lang="en-US" sz="2400" b="1" dirty="0" smtClean="0">
                <a:solidFill>
                  <a:srgbClr val="C00000"/>
                </a:solidFill>
              </a:rPr>
              <a:t>) 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13" name="Up Arrow 12"/>
          <p:cNvSpPr/>
          <p:nvPr/>
        </p:nvSpPr>
        <p:spPr>
          <a:xfrm>
            <a:off x="6324600" y="2819400"/>
            <a:ext cx="304800" cy="457200"/>
          </a:xfrm>
          <a:prstGeom prst="up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296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</TotalTime>
  <Words>670</Words>
  <Application>Microsoft Office PowerPoint</Application>
  <PresentationFormat>On-screen Show (4:3)</PresentationFormat>
  <Paragraphs>147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Python Variable Basics</vt:lpstr>
      <vt:lpstr>Computer Architecture</vt:lpstr>
      <vt:lpstr>Python Commands</vt:lpstr>
      <vt:lpstr>Python Syntax</vt:lpstr>
      <vt:lpstr>Python Variables</vt:lpstr>
      <vt:lpstr>Variable Assignment (=)</vt:lpstr>
      <vt:lpstr>Style Rules for Variables</vt:lpstr>
      <vt:lpstr>Numerical Expressions</vt:lpstr>
      <vt:lpstr>Variables &amp; Expressions</vt:lpstr>
      <vt:lpstr>Interactive Programs</vt:lpstr>
      <vt:lpstr>End of Lesson B.2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Integer Basics</dc:title>
  <dc:creator>Greg</dc:creator>
  <cp:lastModifiedBy>Nestor, Gregory</cp:lastModifiedBy>
  <cp:revision>32</cp:revision>
  <dcterms:created xsi:type="dcterms:W3CDTF">2006-08-16T00:00:00Z</dcterms:created>
  <dcterms:modified xsi:type="dcterms:W3CDTF">2019-09-17T13:19:01Z</dcterms:modified>
</cp:coreProperties>
</file>