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3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81E2-D6C4-4039-ABA6-B1BEB958D31A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821A-3A9E-45BF-962B-B7B69D75E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2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81E2-D6C4-4039-ABA6-B1BEB958D31A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821A-3A9E-45BF-962B-B7B69D75E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57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81E2-D6C4-4039-ABA6-B1BEB958D31A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821A-3A9E-45BF-962B-B7B69D75E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6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81E2-D6C4-4039-ABA6-B1BEB958D31A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821A-3A9E-45BF-962B-B7B69D75E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7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81E2-D6C4-4039-ABA6-B1BEB958D31A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821A-3A9E-45BF-962B-B7B69D75E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03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81E2-D6C4-4039-ABA6-B1BEB958D31A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821A-3A9E-45BF-962B-B7B69D75E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4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81E2-D6C4-4039-ABA6-B1BEB958D31A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821A-3A9E-45BF-962B-B7B69D75E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9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81E2-D6C4-4039-ABA6-B1BEB958D31A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821A-3A9E-45BF-962B-B7B69D75E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82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81E2-D6C4-4039-ABA6-B1BEB958D31A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821A-3A9E-45BF-962B-B7B69D75E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8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81E2-D6C4-4039-ABA6-B1BEB958D31A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821A-3A9E-45BF-962B-B7B69D75E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23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81E2-D6C4-4039-ABA6-B1BEB958D31A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821A-3A9E-45BF-962B-B7B69D75E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3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F81E2-D6C4-4039-ABA6-B1BEB958D31A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F821A-3A9E-45BF-962B-B7B69D75E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3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Memory Organization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Computer Architecture</a:t>
            </a:r>
            <a:endParaRPr lang="en-US" dirty="0"/>
          </a:p>
        </p:txBody>
      </p:sp>
      <p:pic>
        <p:nvPicPr>
          <p:cNvPr id="1026" name="Picture 2" descr="Image result for ramm mem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42" y="4375124"/>
            <a:ext cx="4239559" cy="238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hard disk memor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992" y="3509963"/>
            <a:ext cx="4384675" cy="32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421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Main Memory</a:t>
            </a:r>
            <a:br>
              <a:rPr lang="en-CA" dirty="0" smtClean="0"/>
            </a:br>
            <a:r>
              <a:rPr lang="en-CA" sz="3600" dirty="0" smtClean="0"/>
              <a:t>(e.g. RAM)</a:t>
            </a:r>
            <a:endParaRPr lang="en-US" sz="3600" dirty="0"/>
          </a:p>
        </p:txBody>
      </p:sp>
      <p:sp>
        <p:nvSpPr>
          <p:cNvPr id="4" name="Rounded Rectangle 3"/>
          <p:cNvSpPr/>
          <p:nvPr/>
        </p:nvSpPr>
        <p:spPr>
          <a:xfrm>
            <a:off x="7543800" y="4639235"/>
            <a:ext cx="1667435" cy="142538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29386" y="5111936"/>
            <a:ext cx="10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Central </a:t>
            </a:r>
          </a:p>
          <a:p>
            <a:pPr algn="ctr"/>
            <a:r>
              <a:rPr lang="en-CA" dirty="0" smtClean="0"/>
              <a:t>Processor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00586" y="884375"/>
            <a:ext cx="4757062" cy="28404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Main 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557641" y="1027906"/>
            <a:ext cx="1559859" cy="23473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86907" y="506754"/>
            <a:ext cx="152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Main Memory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722659" y="1017714"/>
            <a:ext cx="1559859" cy="23574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807617" y="1573413"/>
            <a:ext cx="105990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Data</a:t>
            </a:r>
          </a:p>
          <a:p>
            <a:pPr algn="ctr"/>
            <a:r>
              <a:rPr lang="en-CA" dirty="0" smtClean="0"/>
              <a:t>Storage</a:t>
            </a:r>
            <a:br>
              <a:rPr lang="en-CA" dirty="0" smtClean="0"/>
            </a:br>
            <a:endParaRPr lang="en-CA" dirty="0" smtClean="0"/>
          </a:p>
          <a:p>
            <a:pPr algn="ctr"/>
            <a:r>
              <a:rPr lang="en-CA" sz="1600" dirty="0" smtClean="0"/>
              <a:t>(0.5–4 Gb)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8972633" y="1571476"/>
            <a:ext cx="105990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Program</a:t>
            </a:r>
          </a:p>
          <a:p>
            <a:pPr algn="ctr"/>
            <a:r>
              <a:rPr lang="en-CA" dirty="0" smtClean="0"/>
              <a:t>Storage</a:t>
            </a:r>
          </a:p>
          <a:p>
            <a:pPr algn="ctr"/>
            <a:endParaRPr lang="en-CA" dirty="0" smtClean="0"/>
          </a:p>
          <a:p>
            <a:pPr algn="ctr"/>
            <a:r>
              <a:rPr lang="en-CA" sz="1600" dirty="0" smtClean="0"/>
              <a:t>(0.5–4 Gb)</a:t>
            </a:r>
            <a:endParaRPr lang="en-US" sz="1600" dirty="0" smtClean="0"/>
          </a:p>
          <a:p>
            <a:pPr algn="ctr"/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372186" y="3442447"/>
            <a:ext cx="628814" cy="1102659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722659" y="3442447"/>
            <a:ext cx="779928" cy="110265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540189" y="365126"/>
            <a:ext cx="5813612" cy="619704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902697" y="6226452"/>
            <a:ext cx="145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accent2">
                    <a:lumMod val="75000"/>
                  </a:schemeClr>
                </a:solidFill>
              </a:rPr>
              <a:t>Motherboard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859" y="3834039"/>
            <a:ext cx="1246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rgbClr val="FF0000"/>
                </a:solidFill>
              </a:rPr>
              <a:t>High Speed</a:t>
            </a:r>
          </a:p>
          <a:p>
            <a:r>
              <a:rPr lang="en-CA" sz="1600" dirty="0" smtClean="0">
                <a:solidFill>
                  <a:srgbClr val="FF0000"/>
                </a:solidFill>
              </a:rPr>
              <a:t>Memory Bus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787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External Memory</a:t>
            </a:r>
            <a:br>
              <a:rPr lang="en-CA" dirty="0" smtClean="0"/>
            </a:br>
            <a:r>
              <a:rPr lang="en-CA" sz="3600" dirty="0" smtClean="0"/>
              <a:t>(e.g. Hard Disk Drive)</a:t>
            </a:r>
            <a:endParaRPr lang="en-US" sz="3600" dirty="0"/>
          </a:p>
        </p:txBody>
      </p:sp>
      <p:sp>
        <p:nvSpPr>
          <p:cNvPr id="3" name="Can 2"/>
          <p:cNvSpPr/>
          <p:nvPr/>
        </p:nvSpPr>
        <p:spPr>
          <a:xfrm>
            <a:off x="1210549" y="2196462"/>
            <a:ext cx="2487391" cy="3706797"/>
          </a:xfrm>
          <a:prstGeom prst="ca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49509" y="6064623"/>
            <a:ext cx="1809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External Memory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543800" y="4639235"/>
            <a:ext cx="1667435" cy="142538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851798" y="5195981"/>
            <a:ext cx="10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Central </a:t>
            </a:r>
          </a:p>
          <a:p>
            <a:pPr algn="ctr"/>
            <a:r>
              <a:rPr lang="en-CA" dirty="0" smtClean="0"/>
              <a:t>Processor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000586" y="884375"/>
            <a:ext cx="4757062" cy="28404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Main 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557641" y="1027906"/>
            <a:ext cx="1559859" cy="23473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686907" y="506754"/>
            <a:ext cx="152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Main Memory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8722659" y="1017714"/>
            <a:ext cx="1559859" cy="23574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889819" y="1573413"/>
            <a:ext cx="895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Data</a:t>
            </a:r>
          </a:p>
          <a:p>
            <a:pPr algn="ctr"/>
            <a:r>
              <a:rPr lang="en-CA" dirty="0" smtClean="0"/>
              <a:t>Storage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012132" y="1623561"/>
            <a:ext cx="980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Program</a:t>
            </a:r>
          </a:p>
          <a:p>
            <a:pPr algn="ctr"/>
            <a:r>
              <a:rPr lang="en-CA" dirty="0" smtClean="0"/>
              <a:t>Storage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372186" y="3442447"/>
            <a:ext cx="628814" cy="1102659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22659" y="3442447"/>
            <a:ext cx="779928" cy="110265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540189" y="365126"/>
            <a:ext cx="5813612" cy="619704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902697" y="6226452"/>
            <a:ext cx="145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accent2">
                    <a:lumMod val="75000"/>
                  </a:schemeClr>
                </a:solidFill>
              </a:rPr>
              <a:t>Motherboard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79859" y="3834039"/>
            <a:ext cx="1246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rgbClr val="FF0000"/>
                </a:solidFill>
              </a:rPr>
              <a:t>High Speed</a:t>
            </a:r>
          </a:p>
          <a:p>
            <a:r>
              <a:rPr lang="en-CA" sz="1600" dirty="0" smtClean="0">
                <a:solidFill>
                  <a:srgbClr val="FF0000"/>
                </a:solidFill>
              </a:rPr>
              <a:t>Memory Bus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43631" y="3312238"/>
            <a:ext cx="989373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Data</a:t>
            </a:r>
          </a:p>
          <a:p>
            <a:pPr algn="ctr"/>
            <a:r>
              <a:rPr lang="en-CA" dirty="0" smtClean="0"/>
              <a:t>&amp;</a:t>
            </a:r>
          </a:p>
          <a:p>
            <a:pPr algn="ctr"/>
            <a:r>
              <a:rPr lang="en-CA" dirty="0" smtClean="0"/>
              <a:t>Program</a:t>
            </a:r>
          </a:p>
          <a:p>
            <a:pPr algn="ctr"/>
            <a:r>
              <a:rPr lang="en-CA" dirty="0" smtClean="0"/>
              <a:t>Storage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sz="1600" dirty="0" smtClean="0"/>
              <a:t>(0.5-4 Tb)</a:t>
            </a:r>
            <a:endParaRPr lang="en-US" sz="1600" dirty="0"/>
          </a:p>
        </p:txBody>
      </p:sp>
      <p:sp>
        <p:nvSpPr>
          <p:cNvPr id="12" name="Left-Right Arrow 11"/>
          <p:cNvSpPr/>
          <p:nvPr/>
        </p:nvSpPr>
        <p:spPr>
          <a:xfrm rot="19927689">
            <a:off x="3737675" y="3172515"/>
            <a:ext cx="2269156" cy="536351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823576" y="2310029"/>
            <a:ext cx="14380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rgbClr val="FF0000"/>
                </a:solidFill>
              </a:rPr>
              <a:t>IDE or SATA</a:t>
            </a:r>
          </a:p>
          <a:p>
            <a:r>
              <a:rPr lang="en-CA" sz="1600" dirty="0" smtClean="0">
                <a:solidFill>
                  <a:srgbClr val="FF0000"/>
                </a:solidFill>
              </a:rPr>
              <a:t>Cable Interface</a:t>
            </a:r>
            <a:br>
              <a:rPr lang="en-CA" sz="1600" dirty="0" smtClean="0">
                <a:solidFill>
                  <a:srgbClr val="FF0000"/>
                </a:solidFill>
              </a:rPr>
            </a:br>
            <a:r>
              <a:rPr lang="en-CA" sz="1600" dirty="0" smtClean="0">
                <a:solidFill>
                  <a:srgbClr val="FF0000"/>
                </a:solidFill>
              </a:rPr>
              <a:t>(Slower Speed</a:t>
            </a:r>
            <a:r>
              <a:rPr lang="en-US" sz="1600" dirty="0" smtClean="0">
                <a:solidFill>
                  <a:srgbClr val="FF0000"/>
                </a:solidFill>
              </a:rPr>
              <a:t>)</a:t>
            </a:r>
            <a:endParaRPr lang="en-CA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78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Cache Memory</a:t>
            </a:r>
            <a:br>
              <a:rPr lang="en-CA" dirty="0" smtClean="0"/>
            </a:br>
            <a:endParaRPr lang="en-US" sz="3600" dirty="0"/>
          </a:p>
        </p:txBody>
      </p:sp>
      <p:sp>
        <p:nvSpPr>
          <p:cNvPr id="3" name="Can 2"/>
          <p:cNvSpPr/>
          <p:nvPr/>
        </p:nvSpPr>
        <p:spPr>
          <a:xfrm>
            <a:off x="1210549" y="2196462"/>
            <a:ext cx="2487391" cy="3706797"/>
          </a:xfrm>
          <a:prstGeom prst="ca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49509" y="6064623"/>
            <a:ext cx="1809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External Memory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543800" y="4639235"/>
            <a:ext cx="1667435" cy="142538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851798" y="5195981"/>
            <a:ext cx="10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Central </a:t>
            </a:r>
          </a:p>
          <a:p>
            <a:pPr algn="ctr"/>
            <a:r>
              <a:rPr lang="en-CA" dirty="0" smtClean="0"/>
              <a:t>Processor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000586" y="884375"/>
            <a:ext cx="4757062" cy="28404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Main 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557641" y="1027906"/>
            <a:ext cx="1559859" cy="23473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686907" y="506754"/>
            <a:ext cx="152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Main Memory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8722659" y="1017714"/>
            <a:ext cx="1559859" cy="23574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889819" y="1573413"/>
            <a:ext cx="895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Data</a:t>
            </a:r>
          </a:p>
          <a:p>
            <a:pPr algn="ctr"/>
            <a:r>
              <a:rPr lang="en-CA" dirty="0" smtClean="0"/>
              <a:t>Storage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012132" y="1623561"/>
            <a:ext cx="980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Program</a:t>
            </a:r>
          </a:p>
          <a:p>
            <a:pPr algn="ctr"/>
            <a:r>
              <a:rPr lang="en-CA" dirty="0" smtClean="0"/>
              <a:t>Storage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372186" y="3442447"/>
            <a:ext cx="628814" cy="1102659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22659" y="3442447"/>
            <a:ext cx="779928" cy="110265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540189" y="365126"/>
            <a:ext cx="5813612" cy="619704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902697" y="6226452"/>
            <a:ext cx="145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accent2">
                    <a:lumMod val="75000"/>
                  </a:schemeClr>
                </a:solidFill>
              </a:rPr>
              <a:t>Motherboard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43631" y="3312238"/>
            <a:ext cx="989373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Data</a:t>
            </a:r>
          </a:p>
          <a:p>
            <a:pPr algn="ctr"/>
            <a:r>
              <a:rPr lang="en-CA" dirty="0" smtClean="0"/>
              <a:t>&amp;</a:t>
            </a:r>
          </a:p>
          <a:p>
            <a:pPr algn="ctr"/>
            <a:r>
              <a:rPr lang="en-CA" dirty="0" smtClean="0"/>
              <a:t>Program</a:t>
            </a:r>
          </a:p>
          <a:p>
            <a:pPr algn="ctr"/>
            <a:r>
              <a:rPr lang="en-CA" dirty="0" smtClean="0"/>
              <a:t>Storage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sz="1600" dirty="0" smtClean="0"/>
              <a:t>(0.5-4 Tb)</a:t>
            </a:r>
            <a:endParaRPr lang="en-US" sz="1600" dirty="0"/>
          </a:p>
        </p:txBody>
      </p:sp>
      <p:sp>
        <p:nvSpPr>
          <p:cNvPr id="12" name="Left-Right Arrow 11"/>
          <p:cNvSpPr/>
          <p:nvPr/>
        </p:nvSpPr>
        <p:spPr>
          <a:xfrm rot="19927689">
            <a:off x="3737675" y="3172515"/>
            <a:ext cx="2269156" cy="536351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766592" y="4673084"/>
            <a:ext cx="1181468" cy="3005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80460" y="4639235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Cache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 rot="16200000">
            <a:off x="2913636" y="3815652"/>
            <a:ext cx="1181468" cy="3005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3112413" y="3809110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Cache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02591" y="4269903"/>
            <a:ext cx="2368854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1">
                    <a:lumMod val="50000"/>
                  </a:schemeClr>
                </a:solidFill>
              </a:rPr>
              <a:t>Cache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chemeClr val="accent1">
                    <a:lumMod val="50000"/>
                  </a:schemeClr>
                </a:solidFill>
              </a:rPr>
              <a:t>Extreme High Speed</a:t>
            </a:r>
            <a:endParaRPr lang="en-CA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chemeClr val="accent1">
                    <a:lumMod val="50000"/>
                  </a:schemeClr>
                </a:solidFill>
              </a:rPr>
              <a:t>Small Size (512 Mb)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chemeClr val="accent1">
                    <a:lumMod val="50000"/>
                  </a:schemeClr>
                </a:solidFill>
              </a:rPr>
              <a:t>Buffer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chemeClr val="accent1">
                    <a:lumMod val="50000"/>
                  </a:schemeClr>
                </a:solidFill>
              </a:rPr>
              <a:t>Pre-fetch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420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85</Words>
  <Application>Microsoft Office PowerPoint</Application>
  <PresentationFormat>Widescreen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Memory Organization</vt:lpstr>
      <vt:lpstr>Main Memory (e.g. RAM)</vt:lpstr>
      <vt:lpstr>External Memory (e.g. Hard Disk Drive)</vt:lpstr>
      <vt:lpstr>Cache Memory 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Organization</dc:title>
  <dc:creator>Nestor, Gregory</dc:creator>
  <cp:lastModifiedBy>Nestor, Gregory</cp:lastModifiedBy>
  <cp:revision>8</cp:revision>
  <dcterms:created xsi:type="dcterms:W3CDTF">2018-05-31T12:26:41Z</dcterms:created>
  <dcterms:modified xsi:type="dcterms:W3CDTF">2018-05-31T13:12:15Z</dcterms:modified>
</cp:coreProperties>
</file>