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3" r:id="rId4"/>
    <p:sldId id="264" r:id="rId5"/>
    <p:sldId id="266" r:id="rId6"/>
    <p:sldId id="267" r:id="rId7"/>
    <p:sldId id="274" r:id="rId8"/>
    <p:sldId id="268" r:id="rId9"/>
    <p:sldId id="269" r:id="rId10"/>
    <p:sldId id="270" r:id="rId11"/>
    <p:sldId id="275" r:id="rId12"/>
    <p:sldId id="265" r:id="rId13"/>
    <p:sldId id="276" r:id="rId14"/>
    <p:sldId id="260" r:id="rId15"/>
    <p:sldId id="262" r:id="rId16"/>
    <p:sldId id="263" r:id="rId17"/>
    <p:sldId id="261" r:id="rId18"/>
    <p:sldId id="277" r:id="rId19"/>
    <p:sldId id="257" r:id="rId20"/>
    <p:sldId id="258" r:id="rId21"/>
    <p:sldId id="25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OS Concept Map 2 – May 14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Module A.6 OS Concept Map</a:t>
            </a:r>
          </a:p>
          <a:p>
            <a:pPr lvl="2"/>
            <a:r>
              <a:rPr lang="en-CA" dirty="0" smtClean="0"/>
              <a:t>Discussion: </a:t>
            </a:r>
            <a:r>
              <a:rPr lang="en-CA" dirty="0" smtClean="0"/>
              <a:t>Topic A – Application Software (OS Layers)</a:t>
            </a:r>
            <a:endParaRPr lang="en-CA" dirty="0" smtClean="0"/>
          </a:p>
          <a:p>
            <a:pPr lvl="2"/>
            <a:r>
              <a:rPr lang="en-CA" dirty="0" smtClean="0"/>
              <a:t>Discussion: Topic B – OS User Interface</a:t>
            </a:r>
          </a:p>
          <a:p>
            <a:pPr lvl="2"/>
            <a:r>
              <a:rPr lang="en-CA" dirty="0" smtClean="0"/>
              <a:t>Continue Level 1 Research</a:t>
            </a:r>
          </a:p>
          <a:p>
            <a:pPr lvl="1"/>
            <a:r>
              <a:rPr lang="en-CA" dirty="0" smtClean="0"/>
              <a:t>Catch-Up</a:t>
            </a:r>
            <a:endParaRPr lang="en-CA" dirty="0"/>
          </a:p>
          <a:p>
            <a:pPr lvl="2"/>
            <a:r>
              <a:rPr lang="en-CA" dirty="0" smtClean="0"/>
              <a:t>See Spreadsheet for Missing / Incomplete Work</a:t>
            </a:r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 smtClean="0"/>
              <a:t>Upcoming</a:t>
            </a:r>
            <a:endParaRPr lang="en-CA" dirty="0"/>
          </a:p>
          <a:p>
            <a:pPr lvl="1"/>
            <a:r>
              <a:rPr lang="en-CA" dirty="0" smtClean="0"/>
              <a:t>Tue, May 21</a:t>
            </a:r>
            <a:r>
              <a:rPr lang="en-CA" baseline="30000" dirty="0" smtClean="0"/>
              <a:t>st</a:t>
            </a:r>
            <a:r>
              <a:rPr lang="en-CA" dirty="0" smtClean="0"/>
              <a:t>  : OS Concept Map Due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Topic A – Application &amp; OS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84472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Common Computer Tasks (Operations)</a:t>
            </a:r>
          </a:p>
          <a:p>
            <a:pPr lvl="1"/>
            <a:r>
              <a:rPr lang="en-CA" dirty="0" smtClean="0">
                <a:solidFill>
                  <a:srgbClr val="7030A0"/>
                </a:solidFill>
              </a:rPr>
              <a:t>E.g. Typing Some Text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5334000"/>
            <a:ext cx="7162800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200" y="3581400"/>
            <a:ext cx="7162800" cy="0"/>
          </a:xfrm>
          <a:prstGeom prst="line">
            <a:avLst/>
          </a:prstGeom>
          <a:ln w="381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5486400"/>
            <a:ext cx="1022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0070C0"/>
                </a:solidFill>
              </a:rPr>
              <a:t>Hardware</a:t>
            </a:r>
            <a:br>
              <a:rPr lang="en-CA" sz="1600" b="1" dirty="0" smtClean="0">
                <a:solidFill>
                  <a:srgbClr val="0070C0"/>
                </a:solidFill>
              </a:rPr>
            </a:br>
            <a:r>
              <a:rPr lang="en-CA" sz="1600" b="1" dirty="0" smtClean="0">
                <a:solidFill>
                  <a:srgbClr val="0070C0"/>
                </a:solidFill>
              </a:rPr>
              <a:t>Layer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2629380"/>
            <a:ext cx="11561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00B050"/>
                </a:solidFill>
              </a:rPr>
              <a:t>Application</a:t>
            </a:r>
          </a:p>
          <a:p>
            <a:r>
              <a:rPr lang="en-CA" sz="1600" b="1" dirty="0" smtClean="0">
                <a:solidFill>
                  <a:srgbClr val="00B050"/>
                </a:solidFill>
              </a:rPr>
              <a:t>(Program)</a:t>
            </a:r>
            <a:br>
              <a:rPr lang="en-CA" sz="1600" b="1" dirty="0" smtClean="0">
                <a:solidFill>
                  <a:srgbClr val="00B050"/>
                </a:solidFill>
              </a:rPr>
            </a:br>
            <a:r>
              <a:rPr lang="en-CA" sz="1600" b="1" dirty="0" smtClean="0">
                <a:solidFill>
                  <a:srgbClr val="00B050"/>
                </a:solidFill>
              </a:rPr>
              <a:t>Layer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3887560"/>
            <a:ext cx="10807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Operating </a:t>
            </a:r>
          </a:p>
          <a:p>
            <a:r>
              <a:rPr lang="en-CA" sz="1600" b="1" dirty="0" smtClean="0">
                <a:solidFill>
                  <a:srgbClr val="FF0000"/>
                </a:solidFill>
              </a:rPr>
              <a:t>System</a:t>
            </a:r>
            <a:br>
              <a:rPr lang="en-CA" sz="1600" b="1" dirty="0" smtClean="0">
                <a:solidFill>
                  <a:srgbClr val="FF0000"/>
                </a:solidFill>
              </a:rPr>
            </a:br>
            <a:r>
              <a:rPr lang="en-CA" sz="1600" b="1" dirty="0" smtClean="0">
                <a:solidFill>
                  <a:srgbClr val="FF0000"/>
                </a:solidFill>
              </a:rPr>
              <a:t>Layer</a:t>
            </a:r>
          </a:p>
          <a:p>
            <a:r>
              <a:rPr lang="en-CA" sz="1600" b="1" dirty="0" smtClean="0">
                <a:solidFill>
                  <a:srgbClr val="FF0000"/>
                </a:solidFill>
              </a:rPr>
              <a:t>(Software)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05000" y="5525362"/>
            <a:ext cx="914400" cy="54581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075102" y="561360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CPU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164286" y="5525362"/>
            <a:ext cx="914400" cy="102783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97586" y="5613602"/>
            <a:ext cx="90063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RAM</a:t>
            </a:r>
          </a:p>
          <a:p>
            <a:r>
              <a:rPr lang="en-CA" sz="1600" dirty="0" smtClean="0">
                <a:solidFill>
                  <a:srgbClr val="0070C0"/>
                </a:solidFill>
              </a:rPr>
              <a:t>Memory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86400" y="5525362"/>
            <a:ext cx="914400" cy="54581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524788" y="5613602"/>
            <a:ext cx="8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Display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862738" y="5525362"/>
            <a:ext cx="1138262" cy="54581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974275" y="5547955"/>
            <a:ext cx="875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70C0"/>
                </a:solidFill>
              </a:rPr>
              <a:t>Mouse /</a:t>
            </a:r>
          </a:p>
          <a:p>
            <a:r>
              <a:rPr lang="en-CA" sz="1400" dirty="0" smtClean="0">
                <a:solidFill>
                  <a:srgbClr val="0070C0"/>
                </a:solidFill>
              </a:rPr>
              <a:t>Keyboard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0" name="Can 19"/>
          <p:cNvSpPr/>
          <p:nvPr/>
        </p:nvSpPr>
        <p:spPr>
          <a:xfrm>
            <a:off x="4488693" y="5525362"/>
            <a:ext cx="685800" cy="787198"/>
          </a:xfrm>
          <a:prstGeom prst="can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99235" y="5766892"/>
            <a:ext cx="714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DISKS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2" name="Round Diagonal Corner Rectangle 21"/>
          <p:cNvSpPr/>
          <p:nvPr/>
        </p:nvSpPr>
        <p:spPr>
          <a:xfrm>
            <a:off x="2075102" y="2819400"/>
            <a:ext cx="862352" cy="533400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088549" y="2820153"/>
            <a:ext cx="862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B050"/>
                </a:solidFill>
              </a:rPr>
              <a:t>MS Word</a:t>
            </a:r>
          </a:p>
          <a:p>
            <a:r>
              <a:rPr lang="en-CA" sz="1400" dirty="0" smtClean="0">
                <a:solidFill>
                  <a:srgbClr val="00B050"/>
                </a:solidFill>
              </a:rPr>
              <a:t>(Office)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4" name="Round Diagonal Corner Rectangle 23"/>
          <p:cNvSpPr/>
          <p:nvPr/>
        </p:nvSpPr>
        <p:spPr>
          <a:xfrm>
            <a:off x="3399206" y="2808718"/>
            <a:ext cx="862352" cy="533400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470232" y="2829580"/>
            <a:ext cx="762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B050"/>
                </a:solidFill>
              </a:rPr>
              <a:t>Chrome</a:t>
            </a:r>
          </a:p>
          <a:p>
            <a:r>
              <a:rPr lang="en-CA" sz="1400" dirty="0" smtClean="0">
                <a:solidFill>
                  <a:srgbClr val="00B050"/>
                </a:solidFill>
              </a:rPr>
              <a:t>(Web)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6" name="Round Diagonal Corner Rectangle 25"/>
          <p:cNvSpPr/>
          <p:nvPr/>
        </p:nvSpPr>
        <p:spPr>
          <a:xfrm>
            <a:off x="4723310" y="2808718"/>
            <a:ext cx="862352" cy="533400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687083" y="2829580"/>
            <a:ext cx="974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B050"/>
                </a:solidFill>
              </a:rPr>
              <a:t>Photoshop</a:t>
            </a:r>
          </a:p>
          <a:p>
            <a:r>
              <a:rPr lang="en-CA" sz="1400" dirty="0" smtClean="0">
                <a:solidFill>
                  <a:srgbClr val="00B050"/>
                </a:solidFill>
              </a:rPr>
              <a:t>(Media)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0" name="Round Diagonal Corner Rectangle 29"/>
          <p:cNvSpPr/>
          <p:nvPr/>
        </p:nvSpPr>
        <p:spPr>
          <a:xfrm>
            <a:off x="6070194" y="2798538"/>
            <a:ext cx="862352" cy="533400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233744" y="2819400"/>
            <a:ext cx="61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B050"/>
                </a:solidFill>
              </a:rPr>
              <a:t>Other</a:t>
            </a:r>
            <a:br>
              <a:rPr lang="en-CA" sz="1400" dirty="0" smtClean="0">
                <a:solidFill>
                  <a:srgbClr val="00B050"/>
                </a:solidFill>
              </a:rPr>
            </a:br>
            <a:r>
              <a:rPr lang="en-CA" sz="1400" dirty="0" smtClean="0">
                <a:solidFill>
                  <a:srgbClr val="00B050"/>
                </a:solidFill>
              </a:rPr>
              <a:t>Apps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2" name="Snip Same Side Corner Rectangle 31"/>
          <p:cNvSpPr/>
          <p:nvPr/>
        </p:nvSpPr>
        <p:spPr>
          <a:xfrm>
            <a:off x="1812833" y="4050894"/>
            <a:ext cx="972898" cy="684440"/>
          </a:xfrm>
          <a:prstGeom prst="snip2Same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792493" y="4071875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Task</a:t>
            </a:r>
          </a:p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Scheduler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4" name="Snip Same Side Corner Rectangle 33"/>
          <p:cNvSpPr/>
          <p:nvPr/>
        </p:nvSpPr>
        <p:spPr>
          <a:xfrm>
            <a:off x="3004793" y="4069291"/>
            <a:ext cx="972898" cy="684440"/>
          </a:xfrm>
          <a:prstGeom prst="snip2Same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972328" y="4134686"/>
            <a:ext cx="1017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Memory</a:t>
            </a:r>
          </a:p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Allocation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6" name="Snip Same Side Corner Rectangle 35"/>
          <p:cNvSpPr/>
          <p:nvPr/>
        </p:nvSpPr>
        <p:spPr>
          <a:xfrm>
            <a:off x="4209169" y="4065323"/>
            <a:ext cx="972898" cy="684440"/>
          </a:xfrm>
          <a:prstGeom prst="snip2Same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219825" y="4130718"/>
            <a:ext cx="931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Device</a:t>
            </a:r>
          </a:p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Manager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8" name="Snip Same Side Corner Rectangle 37"/>
          <p:cNvSpPr/>
          <p:nvPr/>
        </p:nvSpPr>
        <p:spPr>
          <a:xfrm>
            <a:off x="5449050" y="4048310"/>
            <a:ext cx="972898" cy="684440"/>
          </a:xfrm>
          <a:prstGeom prst="snip2Same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524788" y="4113705"/>
            <a:ext cx="801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Display</a:t>
            </a:r>
            <a:br>
              <a:rPr lang="en-CA" sz="1600" dirty="0" smtClean="0">
                <a:solidFill>
                  <a:srgbClr val="FF0000"/>
                </a:solidFill>
              </a:rPr>
            </a:br>
            <a:r>
              <a:rPr lang="en-CA" sz="1600" dirty="0" smtClean="0">
                <a:solidFill>
                  <a:srgbClr val="FF0000"/>
                </a:solidFill>
              </a:rPr>
              <a:t>Control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0" name="Snip Same Side Corner Rectangle 39"/>
          <p:cNvSpPr/>
          <p:nvPr/>
        </p:nvSpPr>
        <p:spPr>
          <a:xfrm>
            <a:off x="6650561" y="4038338"/>
            <a:ext cx="972898" cy="684440"/>
          </a:xfrm>
          <a:prstGeom prst="snip2Same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617970" y="4103733"/>
            <a:ext cx="1018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I/O</a:t>
            </a:r>
            <a:br>
              <a:rPr lang="en-CA" sz="1600" dirty="0" smtClean="0">
                <a:solidFill>
                  <a:srgbClr val="FF0000"/>
                </a:solidFill>
              </a:rPr>
            </a:br>
            <a:r>
              <a:rPr lang="en-CA" sz="1600" dirty="0" smtClean="0">
                <a:solidFill>
                  <a:srgbClr val="FF0000"/>
                </a:solidFill>
              </a:rPr>
              <a:t>Interrupts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7239000" y="4749763"/>
            <a:ext cx="0" cy="71037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362200" y="3352800"/>
            <a:ext cx="0" cy="71037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600" y="4798755"/>
            <a:ext cx="0" cy="74920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96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operating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82" y="297392"/>
            <a:ext cx="8169318" cy="619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37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95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27" y="939800"/>
            <a:ext cx="8559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05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Topic B – Window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 smtClean="0"/>
              <a:t>Early Computers (DOS Based)</a:t>
            </a:r>
          </a:p>
          <a:p>
            <a:pPr lvl="1"/>
            <a:r>
              <a:rPr lang="en-CA" sz="2000" dirty="0" smtClean="0"/>
              <a:t>Command Line (Console)</a:t>
            </a:r>
            <a:endParaRPr lang="en-CA" dirty="0" smtClean="0"/>
          </a:p>
          <a:p>
            <a:pPr lvl="1"/>
            <a:r>
              <a:rPr lang="en-CA" sz="2000" dirty="0" smtClean="0"/>
              <a:t>One Program At A Time</a:t>
            </a:r>
          </a:p>
          <a:p>
            <a:pPr lvl="1"/>
            <a:r>
              <a:rPr lang="en-CA" sz="2000" dirty="0" smtClean="0"/>
              <a:t>Full Screen Display</a:t>
            </a:r>
          </a:p>
          <a:p>
            <a:pPr lvl="1"/>
            <a:r>
              <a:rPr lang="en-CA" sz="2000" dirty="0" smtClean="0"/>
              <a:t>No Mouse</a:t>
            </a:r>
            <a:endParaRPr lang="en-CA" sz="2000" dirty="0"/>
          </a:p>
          <a:p>
            <a:pPr marL="457200" lvl="1" indent="0">
              <a:buNone/>
            </a:pPr>
            <a:endParaRPr lang="en-CA" sz="2000" dirty="0" smtClean="0"/>
          </a:p>
        </p:txBody>
      </p:sp>
      <p:pic>
        <p:nvPicPr>
          <p:cNvPr id="1026" name="Picture 2" descr="Image result for ms-dos 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10" y="3657600"/>
            <a:ext cx="3285465" cy="246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S-D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99" y="2542268"/>
            <a:ext cx="6050973" cy="401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55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Topic B – Window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Norton Commander / DOS Shell</a:t>
            </a:r>
          </a:p>
          <a:p>
            <a:pPr lvl="1"/>
            <a:r>
              <a:rPr lang="en-CA" sz="2000" dirty="0" smtClean="0"/>
              <a:t>Runs</a:t>
            </a:r>
            <a:r>
              <a:rPr lang="en-CA" sz="2000" dirty="0" smtClean="0"/>
              <a:t> </a:t>
            </a:r>
            <a:r>
              <a:rPr lang="en-CA" sz="2000" dirty="0" smtClean="0"/>
              <a:t>as a “Shell” on top of </a:t>
            </a:r>
            <a:r>
              <a:rPr lang="en-CA" sz="2000" dirty="0" smtClean="0"/>
              <a:t>DOS</a:t>
            </a:r>
          </a:p>
          <a:p>
            <a:pPr lvl="1"/>
            <a:r>
              <a:rPr lang="en-CA" sz="2000" dirty="0" smtClean="0"/>
              <a:t>Still Full Screen / Text Based (No Mouse)</a:t>
            </a:r>
            <a:endParaRPr lang="en-CA" sz="2000" dirty="0" smtClean="0"/>
          </a:p>
          <a:p>
            <a:pPr lvl="1"/>
            <a:endParaRPr lang="en-CA" sz="2000" dirty="0" smtClean="0"/>
          </a:p>
          <a:p>
            <a:endParaRPr lang="en-CA" sz="2400" dirty="0" smtClean="0"/>
          </a:p>
        </p:txBody>
      </p:sp>
      <p:pic>
        <p:nvPicPr>
          <p:cNvPr id="2050" name="Picture 2" descr="Image result for Norton commander she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71" y="2954747"/>
            <a:ext cx="580644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82646" y="2954747"/>
            <a:ext cx="254749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Added the Ideas of: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Menu Items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Hot Keys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Visual Organization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/>
          </a:p>
          <a:p>
            <a:r>
              <a:rPr lang="en-CA" sz="2000" dirty="0" smtClean="0"/>
              <a:t>Improved the: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management of </a:t>
            </a:r>
            <a:br>
              <a:rPr lang="en-CA" sz="2000" dirty="0" smtClean="0"/>
            </a:br>
            <a:r>
              <a:rPr lang="en-CA" sz="2000" dirty="0" smtClean="0"/>
              <a:t>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/>
              <a:t>Speed of accessing </a:t>
            </a:r>
            <a:br>
              <a:rPr lang="en-CA" sz="2000" dirty="0" smtClean="0"/>
            </a:br>
            <a:r>
              <a:rPr lang="en-CA" sz="2000" dirty="0" smtClean="0"/>
              <a:t>and opening </a:t>
            </a:r>
            <a:br>
              <a:rPr lang="en-CA" sz="2000" dirty="0" smtClean="0"/>
            </a:br>
            <a:r>
              <a:rPr lang="en-CA" sz="2000" dirty="0" smtClean="0"/>
              <a:t>applications</a:t>
            </a:r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 rot="1049163">
            <a:off x="6286504" y="1863028"/>
            <a:ext cx="1855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Still One Program</a:t>
            </a:r>
            <a:br>
              <a:rPr lang="en-CA" b="1" dirty="0" smtClean="0">
                <a:solidFill>
                  <a:srgbClr val="FF0000"/>
                </a:solidFill>
              </a:rPr>
            </a:br>
            <a:r>
              <a:rPr lang="en-CA" b="1" dirty="0" smtClean="0">
                <a:solidFill>
                  <a:srgbClr val="FF0000"/>
                </a:solidFill>
              </a:rPr>
              <a:t>At A Time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55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Topic B – Window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00199"/>
          </a:xfrm>
        </p:spPr>
        <p:txBody>
          <a:bodyPr>
            <a:normAutofit/>
          </a:bodyPr>
          <a:lstStyle/>
          <a:p>
            <a:r>
              <a:rPr lang="en-CA" sz="2400" dirty="0" smtClean="0"/>
              <a:t>Windows </a:t>
            </a:r>
            <a:r>
              <a:rPr lang="en-CA" sz="2400" dirty="0" smtClean="0"/>
              <a:t>1.0 / Macintosh (1985</a:t>
            </a:r>
            <a:r>
              <a:rPr lang="en-CA" sz="2400" dirty="0" smtClean="0"/>
              <a:t>)</a:t>
            </a:r>
          </a:p>
          <a:p>
            <a:pPr lvl="1"/>
            <a:r>
              <a:rPr lang="en-CA" sz="2000" dirty="0" smtClean="0"/>
              <a:t>First mouse based interface</a:t>
            </a:r>
          </a:p>
          <a:p>
            <a:pPr lvl="1"/>
            <a:r>
              <a:rPr lang="en-CA" sz="2000" dirty="0" smtClean="0"/>
              <a:t>Applications open in own window</a:t>
            </a:r>
          </a:p>
          <a:p>
            <a:pPr lvl="1"/>
            <a:r>
              <a:rPr lang="en-CA" sz="2000" dirty="0" smtClean="0"/>
              <a:t>Widgets / Dialogues / Drop Down Menus</a:t>
            </a:r>
          </a:p>
          <a:p>
            <a:pPr lvl="1"/>
            <a:endParaRPr lang="en-US" sz="2000" dirty="0"/>
          </a:p>
        </p:txBody>
      </p:sp>
      <p:pic>
        <p:nvPicPr>
          <p:cNvPr id="1026" name="Picture 2" descr="Image result for mackintosh 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435567"/>
            <a:ext cx="2540779" cy="207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indows 1.0 displa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696" y="3365032"/>
            <a:ext cx="4413279" cy="330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1049163">
            <a:off x="6340551" y="4302375"/>
            <a:ext cx="1594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Many Program</a:t>
            </a:r>
            <a:br>
              <a:rPr lang="en-CA" b="1" dirty="0" smtClean="0">
                <a:solidFill>
                  <a:srgbClr val="FF0000"/>
                </a:solidFill>
              </a:rPr>
            </a:br>
            <a:r>
              <a:rPr lang="en-CA" b="1" dirty="0" smtClean="0">
                <a:solidFill>
                  <a:srgbClr val="FF0000"/>
                </a:solidFill>
              </a:rPr>
              <a:t>At A Time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0883756">
            <a:off x="6548171" y="5285297"/>
            <a:ext cx="1179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Icons!</a:t>
            </a:r>
          </a:p>
          <a:p>
            <a:endParaRPr lang="en-CA" b="1" dirty="0" smtClean="0">
              <a:solidFill>
                <a:srgbClr val="FF0000"/>
              </a:solidFill>
            </a:endParaRPr>
          </a:p>
          <a:p>
            <a:r>
              <a:rPr lang="en-CA" b="1" dirty="0" smtClean="0">
                <a:solidFill>
                  <a:srgbClr val="FF0000"/>
                </a:solidFill>
              </a:rPr>
              <a:t>Trash Can!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194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Topic B – Window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Modern Graphical User Interface (GUI</a:t>
            </a:r>
            <a:r>
              <a:rPr lang="en-CA" sz="2400" dirty="0" smtClean="0"/>
              <a:t>)</a:t>
            </a:r>
          </a:p>
          <a:p>
            <a:pPr lvl="1"/>
            <a:r>
              <a:rPr lang="en-CA" sz="2000" dirty="0" smtClean="0"/>
              <a:t>Multiple Workspaces / Accelerated Graphics</a:t>
            </a:r>
          </a:p>
          <a:p>
            <a:pPr lvl="1"/>
            <a:r>
              <a:rPr lang="en-CA" sz="2000" dirty="0" smtClean="0"/>
              <a:t>Touch Screen Interface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pic>
        <p:nvPicPr>
          <p:cNvPr id="4" name="Picture 2" descr="Image result for operating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767" y="3048000"/>
            <a:ext cx="6518465" cy="362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1049163">
            <a:off x="6828004" y="1824816"/>
            <a:ext cx="1317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Network</a:t>
            </a:r>
          </a:p>
          <a:p>
            <a:r>
              <a:rPr lang="en-CA" b="1" dirty="0" smtClean="0">
                <a:solidFill>
                  <a:srgbClr val="FF0000"/>
                </a:solidFill>
              </a:rPr>
              <a:t>Wide Reach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368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24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Assignment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 smtClean="0"/>
              <a:t>Objective:</a:t>
            </a:r>
          </a:p>
          <a:p>
            <a:pPr lvl="1"/>
            <a:r>
              <a:rPr lang="en-CA" dirty="0" smtClean="0"/>
              <a:t>To learn about the key parts of a software operating system (OS)</a:t>
            </a:r>
          </a:p>
          <a:p>
            <a:pPr lvl="1"/>
            <a:endParaRPr lang="en-CA" dirty="0"/>
          </a:p>
          <a:p>
            <a:r>
              <a:rPr lang="en-CA" dirty="0" smtClean="0"/>
              <a:t>Process:</a:t>
            </a:r>
          </a:p>
          <a:p>
            <a:pPr lvl="1"/>
            <a:r>
              <a:rPr lang="en-CA" dirty="0" smtClean="0"/>
              <a:t>Level 1 : Rough Research</a:t>
            </a:r>
          </a:p>
          <a:p>
            <a:pPr lvl="1"/>
            <a:r>
              <a:rPr lang="en-CA" dirty="0" smtClean="0"/>
              <a:t>Level 2 : Organized Research</a:t>
            </a:r>
          </a:p>
          <a:p>
            <a:pPr lvl="1"/>
            <a:r>
              <a:rPr lang="en-CA" dirty="0" smtClean="0"/>
              <a:t>Level 3 : Final Concept Map</a:t>
            </a:r>
          </a:p>
          <a:p>
            <a:endParaRPr lang="en-CA" dirty="0"/>
          </a:p>
          <a:p>
            <a:r>
              <a:rPr lang="en-CA" dirty="0" smtClean="0"/>
              <a:t>OS Topics:</a:t>
            </a:r>
          </a:p>
          <a:p>
            <a:pPr lvl="1"/>
            <a:r>
              <a:rPr lang="en-CA" dirty="0" smtClean="0"/>
              <a:t>Windows</a:t>
            </a:r>
          </a:p>
          <a:p>
            <a:pPr lvl="1"/>
            <a:r>
              <a:rPr lang="en-CA" dirty="0" smtClean="0"/>
              <a:t>Mac OS</a:t>
            </a:r>
          </a:p>
          <a:p>
            <a:pPr lvl="1"/>
            <a:r>
              <a:rPr lang="en-CA" dirty="0" smtClean="0"/>
              <a:t>Linux</a:t>
            </a:r>
          </a:p>
          <a:p>
            <a:pPr lvl="1"/>
            <a:r>
              <a:rPr lang="en-CA" dirty="0" smtClean="0"/>
              <a:t>Android</a:t>
            </a:r>
          </a:p>
          <a:p>
            <a:pPr lvl="1"/>
            <a:r>
              <a:rPr lang="en-CA" dirty="0" err="1" smtClean="0"/>
              <a:t>iOS</a:t>
            </a:r>
            <a:endParaRPr lang="en-C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673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18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Important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62500" lnSpcReduction="20000"/>
          </a:bodyPr>
          <a:lstStyle/>
          <a:p>
            <a:r>
              <a:rPr lang="en-CA" dirty="0" smtClean="0"/>
              <a:t>I will be marking the PROCESS as well as the PRODUCT.</a:t>
            </a:r>
          </a:p>
          <a:p>
            <a:endParaRPr lang="en-CA" dirty="0"/>
          </a:p>
          <a:p>
            <a:r>
              <a:rPr lang="en-CA" dirty="0" smtClean="0"/>
              <a:t>Level 1 : Rough Research</a:t>
            </a:r>
          </a:p>
          <a:p>
            <a:pPr lvl="1"/>
            <a:r>
              <a:rPr lang="en-CA" dirty="0" smtClean="0"/>
              <a:t>I need to see content in this area!!!</a:t>
            </a:r>
          </a:p>
          <a:p>
            <a:pPr lvl="1"/>
            <a:r>
              <a:rPr lang="en-CA" dirty="0" smtClean="0"/>
              <a:t>Cut and paste rough research notes as you go.</a:t>
            </a:r>
          </a:p>
          <a:p>
            <a:endParaRPr lang="en-CA" dirty="0"/>
          </a:p>
          <a:p>
            <a:r>
              <a:rPr lang="en-CA" dirty="0" smtClean="0"/>
              <a:t>Level 2 : Organized Research</a:t>
            </a:r>
          </a:p>
          <a:p>
            <a:pPr lvl="1"/>
            <a:r>
              <a:rPr lang="en-CA" dirty="0" smtClean="0"/>
              <a:t>I need to see stuff from Level 1 appear here!!!</a:t>
            </a:r>
          </a:p>
          <a:p>
            <a:pPr lvl="1"/>
            <a:r>
              <a:rPr lang="en-CA" dirty="0" smtClean="0"/>
              <a:t>Organise your rough research into common ideas</a:t>
            </a:r>
          </a:p>
          <a:p>
            <a:pPr lvl="1"/>
            <a:r>
              <a:rPr lang="en-CA" dirty="0" smtClean="0"/>
              <a:t>Reduce duplicated information</a:t>
            </a:r>
          </a:p>
          <a:p>
            <a:pPr lvl="1"/>
            <a:r>
              <a:rPr lang="en-CA" dirty="0" smtClean="0"/>
              <a:t>Re-word into your own voice</a:t>
            </a:r>
          </a:p>
          <a:p>
            <a:endParaRPr lang="en-CA" dirty="0"/>
          </a:p>
          <a:p>
            <a:r>
              <a:rPr lang="en-CA" dirty="0" smtClean="0"/>
              <a:t>Level 3 : Concept Map</a:t>
            </a:r>
          </a:p>
          <a:p>
            <a:pPr lvl="1"/>
            <a:r>
              <a:rPr lang="en-CA" dirty="0" smtClean="0"/>
              <a:t>Select only the most important stuff from Level 2</a:t>
            </a:r>
          </a:p>
          <a:p>
            <a:pPr lvl="1"/>
            <a:r>
              <a:rPr lang="en-CA" dirty="0" smtClean="0"/>
              <a:t>Summarize into short bullet points</a:t>
            </a:r>
          </a:p>
          <a:p>
            <a:pPr lvl="1"/>
            <a:r>
              <a:rPr lang="en-CA" dirty="0" smtClean="0"/>
              <a:t>You will be MARKED DOWN if concept map is rust a repeat of Level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624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Concept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Use PowerPoint or another application of your choice.</a:t>
            </a:r>
          </a:p>
          <a:p>
            <a:r>
              <a:rPr lang="en-CA" sz="2400" dirty="0" smtClean="0"/>
              <a:t>Submit as PDF or Image File</a:t>
            </a:r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76400" y="2514600"/>
            <a:ext cx="5562600" cy="399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1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operating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67" y="1316037"/>
            <a:ext cx="8407015" cy="413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56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Topic A – Application &amp; OS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CA" dirty="0" smtClean="0"/>
              <a:t>Computer Organization (Layers)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5334000"/>
            <a:ext cx="7162800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5486400"/>
            <a:ext cx="1022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0070C0"/>
                </a:solidFill>
              </a:rPr>
              <a:t>Hardware</a:t>
            </a:r>
            <a:br>
              <a:rPr lang="en-CA" sz="1600" b="1" dirty="0" smtClean="0">
                <a:solidFill>
                  <a:srgbClr val="0070C0"/>
                </a:solidFill>
              </a:rPr>
            </a:br>
            <a:r>
              <a:rPr lang="en-CA" sz="1600" b="1" dirty="0" smtClean="0">
                <a:solidFill>
                  <a:srgbClr val="0070C0"/>
                </a:solidFill>
              </a:rPr>
              <a:t>Layer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05000" y="5525362"/>
            <a:ext cx="914400" cy="54581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075102" y="561360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CPU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164286" y="5525362"/>
            <a:ext cx="914400" cy="102783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97586" y="5613602"/>
            <a:ext cx="90063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RAM</a:t>
            </a:r>
          </a:p>
          <a:p>
            <a:r>
              <a:rPr lang="en-CA" sz="1600" dirty="0" smtClean="0">
                <a:solidFill>
                  <a:srgbClr val="0070C0"/>
                </a:solidFill>
              </a:rPr>
              <a:t>Memory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86400" y="5525362"/>
            <a:ext cx="914400" cy="54581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524788" y="5613602"/>
            <a:ext cx="8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Display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862738" y="5525362"/>
            <a:ext cx="1138262" cy="54581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974275" y="5547955"/>
            <a:ext cx="875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70C0"/>
                </a:solidFill>
              </a:rPr>
              <a:t>Mouse /</a:t>
            </a:r>
          </a:p>
          <a:p>
            <a:r>
              <a:rPr lang="en-CA" sz="1400" dirty="0" smtClean="0">
                <a:solidFill>
                  <a:srgbClr val="0070C0"/>
                </a:solidFill>
              </a:rPr>
              <a:t>Keyboard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0" name="Can 19"/>
          <p:cNvSpPr/>
          <p:nvPr/>
        </p:nvSpPr>
        <p:spPr>
          <a:xfrm>
            <a:off x="4488693" y="5525362"/>
            <a:ext cx="685800" cy="787198"/>
          </a:xfrm>
          <a:prstGeom prst="can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99235" y="5766892"/>
            <a:ext cx="714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DISKS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14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Topic A – Application &amp; OS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CA" dirty="0" smtClean="0"/>
              <a:t>Computer Organization (Layers)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5334000"/>
            <a:ext cx="7162800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200" y="3581400"/>
            <a:ext cx="7162800" cy="0"/>
          </a:xfrm>
          <a:prstGeom prst="line">
            <a:avLst/>
          </a:prstGeom>
          <a:ln w="381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5486400"/>
            <a:ext cx="1022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0070C0"/>
                </a:solidFill>
              </a:rPr>
              <a:t>Hardware</a:t>
            </a:r>
            <a:br>
              <a:rPr lang="en-CA" sz="1600" b="1" dirty="0" smtClean="0">
                <a:solidFill>
                  <a:srgbClr val="0070C0"/>
                </a:solidFill>
              </a:rPr>
            </a:br>
            <a:r>
              <a:rPr lang="en-CA" sz="1600" b="1" dirty="0" smtClean="0">
                <a:solidFill>
                  <a:srgbClr val="0070C0"/>
                </a:solidFill>
              </a:rPr>
              <a:t>Layer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2629380"/>
            <a:ext cx="11561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00B050"/>
                </a:solidFill>
              </a:rPr>
              <a:t>Application</a:t>
            </a:r>
          </a:p>
          <a:p>
            <a:r>
              <a:rPr lang="en-CA" sz="1600" b="1" dirty="0" smtClean="0">
                <a:solidFill>
                  <a:srgbClr val="00B050"/>
                </a:solidFill>
              </a:rPr>
              <a:t>(Program)</a:t>
            </a:r>
            <a:br>
              <a:rPr lang="en-CA" sz="1600" b="1" dirty="0" smtClean="0">
                <a:solidFill>
                  <a:srgbClr val="00B050"/>
                </a:solidFill>
              </a:rPr>
            </a:br>
            <a:r>
              <a:rPr lang="en-CA" sz="1600" b="1" dirty="0" smtClean="0">
                <a:solidFill>
                  <a:srgbClr val="00B050"/>
                </a:solidFill>
              </a:rPr>
              <a:t>Layer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05000" y="5525362"/>
            <a:ext cx="914400" cy="54581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075102" y="561360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CPU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164286" y="5525362"/>
            <a:ext cx="914400" cy="102783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97586" y="5613602"/>
            <a:ext cx="90063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RAM</a:t>
            </a:r>
          </a:p>
          <a:p>
            <a:r>
              <a:rPr lang="en-CA" sz="1600" dirty="0" smtClean="0">
                <a:solidFill>
                  <a:srgbClr val="0070C0"/>
                </a:solidFill>
              </a:rPr>
              <a:t>Memory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86400" y="5525362"/>
            <a:ext cx="914400" cy="54581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524788" y="5613602"/>
            <a:ext cx="8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Display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862738" y="5525362"/>
            <a:ext cx="1138262" cy="54581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974275" y="5547955"/>
            <a:ext cx="875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70C0"/>
                </a:solidFill>
              </a:rPr>
              <a:t>Mouse /</a:t>
            </a:r>
          </a:p>
          <a:p>
            <a:r>
              <a:rPr lang="en-CA" sz="1400" dirty="0" smtClean="0">
                <a:solidFill>
                  <a:srgbClr val="0070C0"/>
                </a:solidFill>
              </a:rPr>
              <a:t>Keyboard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0" name="Can 19"/>
          <p:cNvSpPr/>
          <p:nvPr/>
        </p:nvSpPr>
        <p:spPr>
          <a:xfrm>
            <a:off x="4488693" y="5525362"/>
            <a:ext cx="685800" cy="787198"/>
          </a:xfrm>
          <a:prstGeom prst="can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99235" y="5766892"/>
            <a:ext cx="714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DISKS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2" name="Round Diagonal Corner Rectangle 21"/>
          <p:cNvSpPr/>
          <p:nvPr/>
        </p:nvSpPr>
        <p:spPr>
          <a:xfrm>
            <a:off x="2075102" y="2819400"/>
            <a:ext cx="862352" cy="533400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088549" y="2820153"/>
            <a:ext cx="862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B050"/>
                </a:solidFill>
              </a:rPr>
              <a:t>MS Word</a:t>
            </a:r>
          </a:p>
          <a:p>
            <a:r>
              <a:rPr lang="en-CA" sz="1400" dirty="0" smtClean="0">
                <a:solidFill>
                  <a:srgbClr val="00B050"/>
                </a:solidFill>
              </a:rPr>
              <a:t>(Office)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4" name="Round Diagonal Corner Rectangle 23"/>
          <p:cNvSpPr/>
          <p:nvPr/>
        </p:nvSpPr>
        <p:spPr>
          <a:xfrm>
            <a:off x="3399206" y="2808718"/>
            <a:ext cx="862352" cy="533400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470232" y="2829580"/>
            <a:ext cx="762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B050"/>
                </a:solidFill>
              </a:rPr>
              <a:t>Chrome</a:t>
            </a:r>
          </a:p>
          <a:p>
            <a:r>
              <a:rPr lang="en-CA" sz="1400" dirty="0" smtClean="0">
                <a:solidFill>
                  <a:srgbClr val="00B050"/>
                </a:solidFill>
              </a:rPr>
              <a:t>(Web)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6" name="Round Diagonal Corner Rectangle 25"/>
          <p:cNvSpPr/>
          <p:nvPr/>
        </p:nvSpPr>
        <p:spPr>
          <a:xfrm>
            <a:off x="4723310" y="2808718"/>
            <a:ext cx="862352" cy="533400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687083" y="2829580"/>
            <a:ext cx="974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B050"/>
                </a:solidFill>
              </a:rPr>
              <a:t>Photoshop</a:t>
            </a:r>
          </a:p>
          <a:p>
            <a:r>
              <a:rPr lang="en-CA" sz="1400" dirty="0" smtClean="0">
                <a:solidFill>
                  <a:srgbClr val="00B050"/>
                </a:solidFill>
              </a:rPr>
              <a:t>(Media)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0" name="Round Diagonal Corner Rectangle 29"/>
          <p:cNvSpPr/>
          <p:nvPr/>
        </p:nvSpPr>
        <p:spPr>
          <a:xfrm>
            <a:off x="6070194" y="2798538"/>
            <a:ext cx="862352" cy="533400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233744" y="2819400"/>
            <a:ext cx="61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B050"/>
                </a:solidFill>
              </a:rPr>
              <a:t>Other</a:t>
            </a:r>
            <a:br>
              <a:rPr lang="en-CA" sz="1400" dirty="0" smtClean="0">
                <a:solidFill>
                  <a:srgbClr val="00B050"/>
                </a:solidFill>
              </a:rPr>
            </a:br>
            <a:r>
              <a:rPr lang="en-CA" sz="1400" dirty="0" smtClean="0">
                <a:solidFill>
                  <a:srgbClr val="00B050"/>
                </a:solidFill>
              </a:rPr>
              <a:t>Apps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052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Topic A – Application &amp; OS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CA" dirty="0" smtClean="0"/>
              <a:t>Computer Organization (Layers)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5334000"/>
            <a:ext cx="7162800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200" y="3581400"/>
            <a:ext cx="7162800" cy="0"/>
          </a:xfrm>
          <a:prstGeom prst="line">
            <a:avLst/>
          </a:prstGeom>
          <a:ln w="381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5486400"/>
            <a:ext cx="1022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0070C0"/>
                </a:solidFill>
              </a:rPr>
              <a:t>Hardware</a:t>
            </a:r>
            <a:br>
              <a:rPr lang="en-CA" sz="1600" b="1" dirty="0" smtClean="0">
                <a:solidFill>
                  <a:srgbClr val="0070C0"/>
                </a:solidFill>
              </a:rPr>
            </a:br>
            <a:r>
              <a:rPr lang="en-CA" sz="1600" b="1" dirty="0" smtClean="0">
                <a:solidFill>
                  <a:srgbClr val="0070C0"/>
                </a:solidFill>
              </a:rPr>
              <a:t>Layer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2629380"/>
            <a:ext cx="11561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00B050"/>
                </a:solidFill>
              </a:rPr>
              <a:t>Application</a:t>
            </a:r>
          </a:p>
          <a:p>
            <a:r>
              <a:rPr lang="en-CA" sz="1600" b="1" dirty="0" smtClean="0">
                <a:solidFill>
                  <a:srgbClr val="00B050"/>
                </a:solidFill>
              </a:rPr>
              <a:t>(Program)</a:t>
            </a:r>
            <a:br>
              <a:rPr lang="en-CA" sz="1600" b="1" dirty="0" smtClean="0">
                <a:solidFill>
                  <a:srgbClr val="00B050"/>
                </a:solidFill>
              </a:rPr>
            </a:br>
            <a:r>
              <a:rPr lang="en-CA" sz="1600" b="1" dirty="0" smtClean="0">
                <a:solidFill>
                  <a:srgbClr val="00B050"/>
                </a:solidFill>
              </a:rPr>
              <a:t>Layer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3887560"/>
            <a:ext cx="10807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Operating </a:t>
            </a:r>
          </a:p>
          <a:p>
            <a:r>
              <a:rPr lang="en-CA" sz="1600" b="1" dirty="0" smtClean="0">
                <a:solidFill>
                  <a:srgbClr val="FF0000"/>
                </a:solidFill>
              </a:rPr>
              <a:t>System</a:t>
            </a:r>
            <a:br>
              <a:rPr lang="en-CA" sz="1600" b="1" dirty="0" smtClean="0">
                <a:solidFill>
                  <a:srgbClr val="FF0000"/>
                </a:solidFill>
              </a:rPr>
            </a:br>
            <a:r>
              <a:rPr lang="en-CA" sz="1600" b="1" dirty="0" smtClean="0">
                <a:solidFill>
                  <a:srgbClr val="FF0000"/>
                </a:solidFill>
              </a:rPr>
              <a:t>Layer</a:t>
            </a:r>
          </a:p>
          <a:p>
            <a:r>
              <a:rPr lang="en-CA" sz="1600" b="1" dirty="0" smtClean="0">
                <a:solidFill>
                  <a:srgbClr val="FF0000"/>
                </a:solidFill>
              </a:rPr>
              <a:t>(Software)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05000" y="5525362"/>
            <a:ext cx="914400" cy="54581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075102" y="561360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CPU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164286" y="5525362"/>
            <a:ext cx="914400" cy="102783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97586" y="5613602"/>
            <a:ext cx="90063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RAM</a:t>
            </a:r>
          </a:p>
          <a:p>
            <a:r>
              <a:rPr lang="en-CA" sz="1600" dirty="0" smtClean="0">
                <a:solidFill>
                  <a:srgbClr val="0070C0"/>
                </a:solidFill>
              </a:rPr>
              <a:t>Memory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86400" y="5525362"/>
            <a:ext cx="914400" cy="54581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524788" y="5613602"/>
            <a:ext cx="8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Display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862738" y="5525362"/>
            <a:ext cx="1138262" cy="54581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974275" y="5547955"/>
            <a:ext cx="875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70C0"/>
                </a:solidFill>
              </a:rPr>
              <a:t>Mouse /</a:t>
            </a:r>
          </a:p>
          <a:p>
            <a:r>
              <a:rPr lang="en-CA" sz="1400" dirty="0" smtClean="0">
                <a:solidFill>
                  <a:srgbClr val="0070C0"/>
                </a:solidFill>
              </a:rPr>
              <a:t>Keyboard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0" name="Can 19"/>
          <p:cNvSpPr/>
          <p:nvPr/>
        </p:nvSpPr>
        <p:spPr>
          <a:xfrm>
            <a:off x="4488693" y="5525362"/>
            <a:ext cx="685800" cy="787198"/>
          </a:xfrm>
          <a:prstGeom prst="can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99235" y="5766892"/>
            <a:ext cx="714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DISKS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2" name="Round Diagonal Corner Rectangle 21"/>
          <p:cNvSpPr/>
          <p:nvPr/>
        </p:nvSpPr>
        <p:spPr>
          <a:xfrm>
            <a:off x="2075102" y="2819400"/>
            <a:ext cx="862352" cy="533400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088549" y="2820153"/>
            <a:ext cx="862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B050"/>
                </a:solidFill>
              </a:rPr>
              <a:t>MS Word</a:t>
            </a:r>
          </a:p>
          <a:p>
            <a:r>
              <a:rPr lang="en-CA" sz="1400" dirty="0" smtClean="0">
                <a:solidFill>
                  <a:srgbClr val="00B050"/>
                </a:solidFill>
              </a:rPr>
              <a:t>(Office)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4" name="Round Diagonal Corner Rectangle 23"/>
          <p:cNvSpPr/>
          <p:nvPr/>
        </p:nvSpPr>
        <p:spPr>
          <a:xfrm>
            <a:off x="3399206" y="2808718"/>
            <a:ext cx="862352" cy="533400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470232" y="2829580"/>
            <a:ext cx="762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B050"/>
                </a:solidFill>
              </a:rPr>
              <a:t>Chrome</a:t>
            </a:r>
          </a:p>
          <a:p>
            <a:r>
              <a:rPr lang="en-CA" sz="1400" dirty="0" smtClean="0">
                <a:solidFill>
                  <a:srgbClr val="00B050"/>
                </a:solidFill>
              </a:rPr>
              <a:t>(Web)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6" name="Round Diagonal Corner Rectangle 25"/>
          <p:cNvSpPr/>
          <p:nvPr/>
        </p:nvSpPr>
        <p:spPr>
          <a:xfrm>
            <a:off x="4723310" y="2808718"/>
            <a:ext cx="862352" cy="533400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687083" y="2829580"/>
            <a:ext cx="974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B050"/>
                </a:solidFill>
              </a:rPr>
              <a:t>Photoshop</a:t>
            </a:r>
          </a:p>
          <a:p>
            <a:r>
              <a:rPr lang="en-CA" sz="1400" dirty="0" smtClean="0">
                <a:solidFill>
                  <a:srgbClr val="00B050"/>
                </a:solidFill>
              </a:rPr>
              <a:t>(Media)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8" name="Round Diagonal Corner Rectangle 27"/>
          <p:cNvSpPr/>
          <p:nvPr/>
        </p:nvSpPr>
        <p:spPr>
          <a:xfrm>
            <a:off x="7905413" y="2809827"/>
            <a:ext cx="862352" cy="2332812"/>
          </a:xfrm>
          <a:prstGeom prst="round2Diag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18860" y="2810581"/>
            <a:ext cx="835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7030A0"/>
                </a:solidFill>
              </a:rPr>
              <a:t>High End</a:t>
            </a:r>
            <a:br>
              <a:rPr lang="en-CA" sz="1400" dirty="0" smtClean="0">
                <a:solidFill>
                  <a:srgbClr val="7030A0"/>
                </a:solidFill>
              </a:rPr>
            </a:br>
            <a:r>
              <a:rPr lang="en-CA" sz="1400" dirty="0" smtClean="0">
                <a:solidFill>
                  <a:srgbClr val="7030A0"/>
                </a:solidFill>
              </a:rPr>
              <a:t>Game</a:t>
            </a:r>
          </a:p>
        </p:txBody>
      </p:sp>
      <p:sp>
        <p:nvSpPr>
          <p:cNvPr id="30" name="Round Diagonal Corner Rectangle 29"/>
          <p:cNvSpPr/>
          <p:nvPr/>
        </p:nvSpPr>
        <p:spPr>
          <a:xfrm>
            <a:off x="6070194" y="2798538"/>
            <a:ext cx="862352" cy="533400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233744" y="2819400"/>
            <a:ext cx="61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B050"/>
                </a:solidFill>
              </a:rPr>
              <a:t>Other</a:t>
            </a:r>
            <a:br>
              <a:rPr lang="en-CA" sz="1400" dirty="0" smtClean="0">
                <a:solidFill>
                  <a:srgbClr val="00B050"/>
                </a:solidFill>
              </a:rPr>
            </a:br>
            <a:r>
              <a:rPr lang="en-CA" sz="1400" dirty="0" smtClean="0">
                <a:solidFill>
                  <a:srgbClr val="00B050"/>
                </a:solidFill>
              </a:rPr>
              <a:t>Apps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2" name="Snip Same Side Corner Rectangle 31"/>
          <p:cNvSpPr/>
          <p:nvPr/>
        </p:nvSpPr>
        <p:spPr>
          <a:xfrm>
            <a:off x="1812833" y="4050894"/>
            <a:ext cx="972898" cy="684440"/>
          </a:xfrm>
          <a:prstGeom prst="snip2Same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792493" y="4071875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Task</a:t>
            </a:r>
          </a:p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Scheduler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4" name="Snip Same Side Corner Rectangle 33"/>
          <p:cNvSpPr/>
          <p:nvPr/>
        </p:nvSpPr>
        <p:spPr>
          <a:xfrm>
            <a:off x="3004793" y="4069291"/>
            <a:ext cx="972898" cy="684440"/>
          </a:xfrm>
          <a:prstGeom prst="snip2Same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972328" y="4134686"/>
            <a:ext cx="1017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Memory</a:t>
            </a:r>
          </a:p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Allocation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6" name="Snip Same Side Corner Rectangle 35"/>
          <p:cNvSpPr/>
          <p:nvPr/>
        </p:nvSpPr>
        <p:spPr>
          <a:xfrm>
            <a:off x="4209169" y="4065323"/>
            <a:ext cx="972898" cy="684440"/>
          </a:xfrm>
          <a:prstGeom prst="snip2Same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219825" y="4130718"/>
            <a:ext cx="931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Device</a:t>
            </a:r>
          </a:p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Manager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8" name="Snip Same Side Corner Rectangle 37"/>
          <p:cNvSpPr/>
          <p:nvPr/>
        </p:nvSpPr>
        <p:spPr>
          <a:xfrm>
            <a:off x="5449050" y="4048310"/>
            <a:ext cx="972898" cy="684440"/>
          </a:xfrm>
          <a:prstGeom prst="snip2Same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524788" y="4113705"/>
            <a:ext cx="801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Display</a:t>
            </a:r>
            <a:br>
              <a:rPr lang="en-CA" sz="1600" dirty="0" smtClean="0">
                <a:solidFill>
                  <a:srgbClr val="FF0000"/>
                </a:solidFill>
              </a:rPr>
            </a:br>
            <a:r>
              <a:rPr lang="en-CA" sz="1600" dirty="0" smtClean="0">
                <a:solidFill>
                  <a:srgbClr val="FF0000"/>
                </a:solidFill>
              </a:rPr>
              <a:t>Control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0" name="Snip Same Side Corner Rectangle 39"/>
          <p:cNvSpPr/>
          <p:nvPr/>
        </p:nvSpPr>
        <p:spPr>
          <a:xfrm>
            <a:off x="6650561" y="4038338"/>
            <a:ext cx="972898" cy="684440"/>
          </a:xfrm>
          <a:prstGeom prst="snip2Same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617970" y="4103733"/>
            <a:ext cx="1018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I/O</a:t>
            </a:r>
            <a:br>
              <a:rPr lang="en-CA" sz="1600" dirty="0" smtClean="0">
                <a:solidFill>
                  <a:srgbClr val="FF0000"/>
                </a:solidFill>
              </a:rPr>
            </a:br>
            <a:r>
              <a:rPr lang="en-CA" sz="1600" dirty="0" smtClean="0">
                <a:solidFill>
                  <a:srgbClr val="FF0000"/>
                </a:solidFill>
              </a:rPr>
              <a:t>Interrupts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434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operating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86" y="1207202"/>
            <a:ext cx="4944414" cy="511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Image result for operating syste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012" y="1428226"/>
            <a:ext cx="2886788" cy="427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7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Topic A – Application &amp; OS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84472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Common Computer Tasks (Operations)</a:t>
            </a:r>
          </a:p>
          <a:p>
            <a:pPr lvl="1"/>
            <a:r>
              <a:rPr lang="en-CA" dirty="0" smtClean="0">
                <a:solidFill>
                  <a:srgbClr val="7030A0"/>
                </a:solidFill>
              </a:rPr>
              <a:t>E.g. Open </a:t>
            </a:r>
            <a:r>
              <a:rPr lang="en-CA" dirty="0" smtClean="0">
                <a:solidFill>
                  <a:srgbClr val="7030A0"/>
                </a:solidFill>
              </a:rPr>
              <a:t>A Program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5334000"/>
            <a:ext cx="7162800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200" y="3581400"/>
            <a:ext cx="7162800" cy="0"/>
          </a:xfrm>
          <a:prstGeom prst="line">
            <a:avLst/>
          </a:prstGeom>
          <a:ln w="381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5486400"/>
            <a:ext cx="1022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0070C0"/>
                </a:solidFill>
              </a:rPr>
              <a:t>Hardware</a:t>
            </a:r>
            <a:br>
              <a:rPr lang="en-CA" sz="1600" b="1" dirty="0" smtClean="0">
                <a:solidFill>
                  <a:srgbClr val="0070C0"/>
                </a:solidFill>
              </a:rPr>
            </a:br>
            <a:r>
              <a:rPr lang="en-CA" sz="1600" b="1" dirty="0" smtClean="0">
                <a:solidFill>
                  <a:srgbClr val="0070C0"/>
                </a:solidFill>
              </a:rPr>
              <a:t>Layer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2629380"/>
            <a:ext cx="11561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00B050"/>
                </a:solidFill>
              </a:rPr>
              <a:t>Application</a:t>
            </a:r>
          </a:p>
          <a:p>
            <a:r>
              <a:rPr lang="en-CA" sz="1600" b="1" dirty="0" smtClean="0">
                <a:solidFill>
                  <a:srgbClr val="00B050"/>
                </a:solidFill>
              </a:rPr>
              <a:t>(Program)</a:t>
            </a:r>
            <a:br>
              <a:rPr lang="en-CA" sz="1600" b="1" dirty="0" smtClean="0">
                <a:solidFill>
                  <a:srgbClr val="00B050"/>
                </a:solidFill>
              </a:rPr>
            </a:br>
            <a:r>
              <a:rPr lang="en-CA" sz="1600" b="1" dirty="0" smtClean="0">
                <a:solidFill>
                  <a:srgbClr val="00B050"/>
                </a:solidFill>
              </a:rPr>
              <a:t>Layer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3887560"/>
            <a:ext cx="10807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Operating </a:t>
            </a:r>
          </a:p>
          <a:p>
            <a:r>
              <a:rPr lang="en-CA" sz="1600" b="1" dirty="0" smtClean="0">
                <a:solidFill>
                  <a:srgbClr val="FF0000"/>
                </a:solidFill>
              </a:rPr>
              <a:t>System</a:t>
            </a:r>
            <a:br>
              <a:rPr lang="en-CA" sz="1600" b="1" dirty="0" smtClean="0">
                <a:solidFill>
                  <a:srgbClr val="FF0000"/>
                </a:solidFill>
              </a:rPr>
            </a:br>
            <a:r>
              <a:rPr lang="en-CA" sz="1600" b="1" dirty="0" smtClean="0">
                <a:solidFill>
                  <a:srgbClr val="FF0000"/>
                </a:solidFill>
              </a:rPr>
              <a:t>Layer</a:t>
            </a:r>
          </a:p>
          <a:p>
            <a:r>
              <a:rPr lang="en-CA" sz="1600" b="1" dirty="0" smtClean="0">
                <a:solidFill>
                  <a:srgbClr val="FF0000"/>
                </a:solidFill>
              </a:rPr>
              <a:t>(Software)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05000" y="5525362"/>
            <a:ext cx="914400" cy="54581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075102" y="561360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CPU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164286" y="5525362"/>
            <a:ext cx="914400" cy="102783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97586" y="5613602"/>
            <a:ext cx="90063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RAM</a:t>
            </a:r>
          </a:p>
          <a:p>
            <a:r>
              <a:rPr lang="en-CA" sz="1600" dirty="0" smtClean="0">
                <a:solidFill>
                  <a:srgbClr val="0070C0"/>
                </a:solidFill>
              </a:rPr>
              <a:t>Memory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86400" y="5525362"/>
            <a:ext cx="914400" cy="54581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524788" y="5613602"/>
            <a:ext cx="8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Display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862738" y="5525362"/>
            <a:ext cx="1138262" cy="54581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974275" y="5547955"/>
            <a:ext cx="875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70C0"/>
                </a:solidFill>
              </a:rPr>
              <a:t>Mouse /</a:t>
            </a:r>
          </a:p>
          <a:p>
            <a:r>
              <a:rPr lang="en-CA" sz="1400" dirty="0" smtClean="0">
                <a:solidFill>
                  <a:srgbClr val="0070C0"/>
                </a:solidFill>
              </a:rPr>
              <a:t>Keyboard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0" name="Can 19"/>
          <p:cNvSpPr/>
          <p:nvPr/>
        </p:nvSpPr>
        <p:spPr>
          <a:xfrm>
            <a:off x="4488693" y="5525362"/>
            <a:ext cx="685800" cy="787198"/>
          </a:xfrm>
          <a:prstGeom prst="can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99235" y="5766892"/>
            <a:ext cx="714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DISKS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2" name="Round Diagonal Corner Rectangle 21"/>
          <p:cNvSpPr/>
          <p:nvPr/>
        </p:nvSpPr>
        <p:spPr>
          <a:xfrm>
            <a:off x="2075102" y="2819400"/>
            <a:ext cx="862352" cy="533400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088549" y="2820153"/>
            <a:ext cx="862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B050"/>
                </a:solidFill>
              </a:rPr>
              <a:t>MS Word</a:t>
            </a:r>
          </a:p>
          <a:p>
            <a:r>
              <a:rPr lang="en-CA" sz="1400" dirty="0" smtClean="0">
                <a:solidFill>
                  <a:srgbClr val="00B050"/>
                </a:solidFill>
              </a:rPr>
              <a:t>(Office)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4" name="Round Diagonal Corner Rectangle 23"/>
          <p:cNvSpPr/>
          <p:nvPr/>
        </p:nvSpPr>
        <p:spPr>
          <a:xfrm>
            <a:off x="3399206" y="2808718"/>
            <a:ext cx="862352" cy="533400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470232" y="2829580"/>
            <a:ext cx="762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B050"/>
                </a:solidFill>
              </a:rPr>
              <a:t>Chrome</a:t>
            </a:r>
          </a:p>
          <a:p>
            <a:r>
              <a:rPr lang="en-CA" sz="1400" dirty="0" smtClean="0">
                <a:solidFill>
                  <a:srgbClr val="00B050"/>
                </a:solidFill>
              </a:rPr>
              <a:t>(Web)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6" name="Round Diagonal Corner Rectangle 25"/>
          <p:cNvSpPr/>
          <p:nvPr/>
        </p:nvSpPr>
        <p:spPr>
          <a:xfrm>
            <a:off x="4723310" y="2808718"/>
            <a:ext cx="862352" cy="533400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687083" y="2829580"/>
            <a:ext cx="974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B050"/>
                </a:solidFill>
              </a:rPr>
              <a:t>Photoshop</a:t>
            </a:r>
          </a:p>
          <a:p>
            <a:r>
              <a:rPr lang="en-CA" sz="1400" dirty="0" smtClean="0">
                <a:solidFill>
                  <a:srgbClr val="00B050"/>
                </a:solidFill>
              </a:rPr>
              <a:t>(Media)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0" name="Round Diagonal Corner Rectangle 29"/>
          <p:cNvSpPr/>
          <p:nvPr/>
        </p:nvSpPr>
        <p:spPr>
          <a:xfrm>
            <a:off x="6070194" y="2798538"/>
            <a:ext cx="862352" cy="533400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233744" y="2819400"/>
            <a:ext cx="61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B050"/>
                </a:solidFill>
              </a:rPr>
              <a:t>Other</a:t>
            </a:r>
            <a:br>
              <a:rPr lang="en-CA" sz="1400" dirty="0" smtClean="0">
                <a:solidFill>
                  <a:srgbClr val="00B050"/>
                </a:solidFill>
              </a:rPr>
            </a:br>
            <a:r>
              <a:rPr lang="en-CA" sz="1400" dirty="0" smtClean="0">
                <a:solidFill>
                  <a:srgbClr val="00B050"/>
                </a:solidFill>
              </a:rPr>
              <a:t>Apps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2" name="Snip Same Side Corner Rectangle 31"/>
          <p:cNvSpPr/>
          <p:nvPr/>
        </p:nvSpPr>
        <p:spPr>
          <a:xfrm>
            <a:off x="1812833" y="4050894"/>
            <a:ext cx="972898" cy="684440"/>
          </a:xfrm>
          <a:prstGeom prst="snip2Same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792493" y="4071875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Task</a:t>
            </a:r>
          </a:p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Scheduler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4" name="Snip Same Side Corner Rectangle 33"/>
          <p:cNvSpPr/>
          <p:nvPr/>
        </p:nvSpPr>
        <p:spPr>
          <a:xfrm>
            <a:off x="3004793" y="4069291"/>
            <a:ext cx="972898" cy="684440"/>
          </a:xfrm>
          <a:prstGeom prst="snip2Same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972328" y="4134686"/>
            <a:ext cx="1017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Memory</a:t>
            </a:r>
          </a:p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Allocation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6" name="Snip Same Side Corner Rectangle 35"/>
          <p:cNvSpPr/>
          <p:nvPr/>
        </p:nvSpPr>
        <p:spPr>
          <a:xfrm>
            <a:off x="4209169" y="4065323"/>
            <a:ext cx="972898" cy="684440"/>
          </a:xfrm>
          <a:prstGeom prst="snip2Same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219825" y="4130718"/>
            <a:ext cx="931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Device</a:t>
            </a:r>
          </a:p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Manager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8" name="Snip Same Side Corner Rectangle 37"/>
          <p:cNvSpPr/>
          <p:nvPr/>
        </p:nvSpPr>
        <p:spPr>
          <a:xfrm>
            <a:off x="5449050" y="4048310"/>
            <a:ext cx="972898" cy="684440"/>
          </a:xfrm>
          <a:prstGeom prst="snip2Same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524788" y="4113705"/>
            <a:ext cx="801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Display</a:t>
            </a:r>
            <a:br>
              <a:rPr lang="en-CA" sz="1600" dirty="0" smtClean="0">
                <a:solidFill>
                  <a:srgbClr val="FF0000"/>
                </a:solidFill>
              </a:rPr>
            </a:br>
            <a:r>
              <a:rPr lang="en-CA" sz="1600" dirty="0" smtClean="0">
                <a:solidFill>
                  <a:srgbClr val="FF0000"/>
                </a:solidFill>
              </a:rPr>
              <a:t>Control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0" name="Snip Same Side Corner Rectangle 39"/>
          <p:cNvSpPr/>
          <p:nvPr/>
        </p:nvSpPr>
        <p:spPr>
          <a:xfrm>
            <a:off x="6650561" y="4038338"/>
            <a:ext cx="972898" cy="684440"/>
          </a:xfrm>
          <a:prstGeom prst="snip2Same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617970" y="4103733"/>
            <a:ext cx="1018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I/O</a:t>
            </a:r>
            <a:br>
              <a:rPr lang="en-CA" sz="1600" dirty="0" smtClean="0">
                <a:solidFill>
                  <a:srgbClr val="FF0000"/>
                </a:solidFill>
              </a:rPr>
            </a:br>
            <a:r>
              <a:rPr lang="en-CA" sz="1600" dirty="0" smtClean="0">
                <a:solidFill>
                  <a:srgbClr val="FF0000"/>
                </a:solidFill>
              </a:rPr>
              <a:t>Interrupts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723310" y="4903224"/>
            <a:ext cx="0" cy="71037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362200" y="3352800"/>
            <a:ext cx="0" cy="71037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470232" y="4798755"/>
            <a:ext cx="0" cy="74920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381020" y="4749763"/>
            <a:ext cx="0" cy="74920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542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Topic A – Application &amp; OS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84472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Common Computer Tasks (Operations)</a:t>
            </a:r>
          </a:p>
          <a:p>
            <a:pPr lvl="1"/>
            <a:r>
              <a:rPr lang="en-CA" dirty="0" smtClean="0">
                <a:solidFill>
                  <a:srgbClr val="7030A0"/>
                </a:solidFill>
              </a:rPr>
              <a:t>E.g. Open </a:t>
            </a:r>
            <a:r>
              <a:rPr lang="en-CA" dirty="0" smtClean="0">
                <a:solidFill>
                  <a:srgbClr val="7030A0"/>
                </a:solidFill>
              </a:rPr>
              <a:t>A Program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5334000"/>
            <a:ext cx="7162800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200" y="3581400"/>
            <a:ext cx="7162800" cy="0"/>
          </a:xfrm>
          <a:prstGeom prst="line">
            <a:avLst/>
          </a:prstGeom>
          <a:ln w="381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5486400"/>
            <a:ext cx="1022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0070C0"/>
                </a:solidFill>
              </a:rPr>
              <a:t>Hardware</a:t>
            </a:r>
            <a:br>
              <a:rPr lang="en-CA" sz="1600" b="1" dirty="0" smtClean="0">
                <a:solidFill>
                  <a:srgbClr val="0070C0"/>
                </a:solidFill>
              </a:rPr>
            </a:br>
            <a:r>
              <a:rPr lang="en-CA" sz="1600" b="1" dirty="0" smtClean="0">
                <a:solidFill>
                  <a:srgbClr val="0070C0"/>
                </a:solidFill>
              </a:rPr>
              <a:t>Layer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2629380"/>
            <a:ext cx="11561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00B050"/>
                </a:solidFill>
              </a:rPr>
              <a:t>Application</a:t>
            </a:r>
          </a:p>
          <a:p>
            <a:r>
              <a:rPr lang="en-CA" sz="1600" b="1" dirty="0" smtClean="0">
                <a:solidFill>
                  <a:srgbClr val="00B050"/>
                </a:solidFill>
              </a:rPr>
              <a:t>(Program)</a:t>
            </a:r>
            <a:br>
              <a:rPr lang="en-CA" sz="1600" b="1" dirty="0" smtClean="0">
                <a:solidFill>
                  <a:srgbClr val="00B050"/>
                </a:solidFill>
              </a:rPr>
            </a:br>
            <a:r>
              <a:rPr lang="en-CA" sz="1600" b="1" dirty="0" smtClean="0">
                <a:solidFill>
                  <a:srgbClr val="00B050"/>
                </a:solidFill>
              </a:rPr>
              <a:t>Layer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3887560"/>
            <a:ext cx="10807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Operating </a:t>
            </a:r>
          </a:p>
          <a:p>
            <a:r>
              <a:rPr lang="en-CA" sz="1600" b="1" dirty="0" smtClean="0">
                <a:solidFill>
                  <a:srgbClr val="FF0000"/>
                </a:solidFill>
              </a:rPr>
              <a:t>System</a:t>
            </a:r>
            <a:br>
              <a:rPr lang="en-CA" sz="1600" b="1" dirty="0" smtClean="0">
                <a:solidFill>
                  <a:srgbClr val="FF0000"/>
                </a:solidFill>
              </a:rPr>
            </a:br>
            <a:r>
              <a:rPr lang="en-CA" sz="1600" b="1" dirty="0" smtClean="0">
                <a:solidFill>
                  <a:srgbClr val="FF0000"/>
                </a:solidFill>
              </a:rPr>
              <a:t>Layer</a:t>
            </a:r>
          </a:p>
          <a:p>
            <a:r>
              <a:rPr lang="en-CA" sz="1600" b="1" dirty="0" smtClean="0">
                <a:solidFill>
                  <a:srgbClr val="FF0000"/>
                </a:solidFill>
              </a:rPr>
              <a:t>(Software)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05000" y="5525362"/>
            <a:ext cx="914400" cy="54581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075102" y="561360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CPU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164286" y="5525362"/>
            <a:ext cx="914400" cy="102783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97586" y="5613602"/>
            <a:ext cx="90063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RAM</a:t>
            </a:r>
          </a:p>
          <a:p>
            <a:r>
              <a:rPr lang="en-CA" sz="1600" dirty="0" smtClean="0">
                <a:solidFill>
                  <a:srgbClr val="0070C0"/>
                </a:solidFill>
              </a:rPr>
              <a:t>Memory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86400" y="5525362"/>
            <a:ext cx="914400" cy="54581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524788" y="5613602"/>
            <a:ext cx="8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Display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862738" y="5525362"/>
            <a:ext cx="1138262" cy="54581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974275" y="5547955"/>
            <a:ext cx="875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70C0"/>
                </a:solidFill>
              </a:rPr>
              <a:t>Mouse /</a:t>
            </a:r>
          </a:p>
          <a:p>
            <a:r>
              <a:rPr lang="en-CA" sz="1400" dirty="0" smtClean="0">
                <a:solidFill>
                  <a:srgbClr val="0070C0"/>
                </a:solidFill>
              </a:rPr>
              <a:t>Keyboard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0" name="Can 19"/>
          <p:cNvSpPr/>
          <p:nvPr/>
        </p:nvSpPr>
        <p:spPr>
          <a:xfrm>
            <a:off x="4488693" y="5525362"/>
            <a:ext cx="685800" cy="787198"/>
          </a:xfrm>
          <a:prstGeom prst="can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99235" y="5766892"/>
            <a:ext cx="714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rgbClr val="0070C0"/>
                </a:solidFill>
              </a:rPr>
              <a:t>DISKS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2" name="Round Diagonal Corner Rectangle 21"/>
          <p:cNvSpPr/>
          <p:nvPr/>
        </p:nvSpPr>
        <p:spPr>
          <a:xfrm>
            <a:off x="2075102" y="2819400"/>
            <a:ext cx="862352" cy="533400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088549" y="2820153"/>
            <a:ext cx="862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B050"/>
                </a:solidFill>
              </a:rPr>
              <a:t>MS Word</a:t>
            </a:r>
          </a:p>
          <a:p>
            <a:r>
              <a:rPr lang="en-CA" sz="1400" dirty="0" smtClean="0">
                <a:solidFill>
                  <a:srgbClr val="00B050"/>
                </a:solidFill>
              </a:rPr>
              <a:t>(Office)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4" name="Round Diagonal Corner Rectangle 23"/>
          <p:cNvSpPr/>
          <p:nvPr/>
        </p:nvSpPr>
        <p:spPr>
          <a:xfrm>
            <a:off x="3399206" y="2808718"/>
            <a:ext cx="862352" cy="533400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470232" y="2829580"/>
            <a:ext cx="762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B050"/>
                </a:solidFill>
              </a:rPr>
              <a:t>Chrome</a:t>
            </a:r>
          </a:p>
          <a:p>
            <a:r>
              <a:rPr lang="en-CA" sz="1400" dirty="0" smtClean="0">
                <a:solidFill>
                  <a:srgbClr val="00B050"/>
                </a:solidFill>
              </a:rPr>
              <a:t>(Web)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6" name="Round Diagonal Corner Rectangle 25"/>
          <p:cNvSpPr/>
          <p:nvPr/>
        </p:nvSpPr>
        <p:spPr>
          <a:xfrm>
            <a:off x="4723310" y="2808718"/>
            <a:ext cx="862352" cy="533400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687083" y="2829580"/>
            <a:ext cx="974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B050"/>
                </a:solidFill>
              </a:rPr>
              <a:t>Photoshop</a:t>
            </a:r>
          </a:p>
          <a:p>
            <a:r>
              <a:rPr lang="en-CA" sz="1400" dirty="0" smtClean="0">
                <a:solidFill>
                  <a:srgbClr val="00B050"/>
                </a:solidFill>
              </a:rPr>
              <a:t>(Media)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0" name="Round Diagonal Corner Rectangle 29"/>
          <p:cNvSpPr/>
          <p:nvPr/>
        </p:nvSpPr>
        <p:spPr>
          <a:xfrm>
            <a:off x="6070194" y="2798538"/>
            <a:ext cx="862352" cy="533400"/>
          </a:xfrm>
          <a:prstGeom prst="round2Diag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233744" y="2819400"/>
            <a:ext cx="61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00B050"/>
                </a:solidFill>
              </a:rPr>
              <a:t>Other</a:t>
            </a:r>
            <a:br>
              <a:rPr lang="en-CA" sz="1400" dirty="0" smtClean="0">
                <a:solidFill>
                  <a:srgbClr val="00B050"/>
                </a:solidFill>
              </a:rPr>
            </a:br>
            <a:r>
              <a:rPr lang="en-CA" sz="1400" dirty="0" smtClean="0">
                <a:solidFill>
                  <a:srgbClr val="00B050"/>
                </a:solidFill>
              </a:rPr>
              <a:t>Apps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2" name="Snip Same Side Corner Rectangle 31"/>
          <p:cNvSpPr/>
          <p:nvPr/>
        </p:nvSpPr>
        <p:spPr>
          <a:xfrm>
            <a:off x="1812833" y="4050894"/>
            <a:ext cx="972898" cy="684440"/>
          </a:xfrm>
          <a:prstGeom prst="snip2Same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792493" y="4071875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Task</a:t>
            </a:r>
          </a:p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Scheduler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4" name="Snip Same Side Corner Rectangle 33"/>
          <p:cNvSpPr/>
          <p:nvPr/>
        </p:nvSpPr>
        <p:spPr>
          <a:xfrm>
            <a:off x="3004793" y="4069291"/>
            <a:ext cx="972898" cy="684440"/>
          </a:xfrm>
          <a:prstGeom prst="snip2Same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972328" y="4134686"/>
            <a:ext cx="1017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Memory</a:t>
            </a:r>
          </a:p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Allocation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6" name="Snip Same Side Corner Rectangle 35"/>
          <p:cNvSpPr/>
          <p:nvPr/>
        </p:nvSpPr>
        <p:spPr>
          <a:xfrm>
            <a:off x="4209169" y="4065323"/>
            <a:ext cx="972898" cy="684440"/>
          </a:xfrm>
          <a:prstGeom prst="snip2Same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219825" y="4130718"/>
            <a:ext cx="931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Device</a:t>
            </a:r>
          </a:p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Manager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8" name="Snip Same Side Corner Rectangle 37"/>
          <p:cNvSpPr/>
          <p:nvPr/>
        </p:nvSpPr>
        <p:spPr>
          <a:xfrm>
            <a:off x="5449050" y="4048310"/>
            <a:ext cx="972898" cy="684440"/>
          </a:xfrm>
          <a:prstGeom prst="snip2Same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524788" y="4113705"/>
            <a:ext cx="801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Display</a:t>
            </a:r>
            <a:br>
              <a:rPr lang="en-CA" sz="1600" dirty="0" smtClean="0">
                <a:solidFill>
                  <a:srgbClr val="FF0000"/>
                </a:solidFill>
              </a:rPr>
            </a:br>
            <a:r>
              <a:rPr lang="en-CA" sz="1600" dirty="0" smtClean="0">
                <a:solidFill>
                  <a:srgbClr val="FF0000"/>
                </a:solidFill>
              </a:rPr>
              <a:t>Control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0" name="Snip Same Side Corner Rectangle 39"/>
          <p:cNvSpPr/>
          <p:nvPr/>
        </p:nvSpPr>
        <p:spPr>
          <a:xfrm>
            <a:off x="6650561" y="4038338"/>
            <a:ext cx="972898" cy="684440"/>
          </a:xfrm>
          <a:prstGeom prst="snip2Same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617970" y="4103733"/>
            <a:ext cx="1018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 smtClean="0">
                <a:solidFill>
                  <a:srgbClr val="FF0000"/>
                </a:solidFill>
              </a:rPr>
              <a:t>I/O</a:t>
            </a:r>
            <a:br>
              <a:rPr lang="en-CA" sz="1600" dirty="0" smtClean="0">
                <a:solidFill>
                  <a:srgbClr val="FF0000"/>
                </a:solidFill>
              </a:rPr>
            </a:br>
            <a:r>
              <a:rPr lang="en-CA" sz="1600" dirty="0" smtClean="0">
                <a:solidFill>
                  <a:srgbClr val="FF0000"/>
                </a:solidFill>
              </a:rPr>
              <a:t>Interrupts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723310" y="4903224"/>
            <a:ext cx="0" cy="71037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362200" y="3352800"/>
            <a:ext cx="0" cy="71037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470232" y="4798755"/>
            <a:ext cx="0" cy="74920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381020" y="4749763"/>
            <a:ext cx="0" cy="74920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33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629</Words>
  <Application>Microsoft Office PowerPoint</Application>
  <PresentationFormat>On-screen Show (4:3)</PresentationFormat>
  <Paragraphs>234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OS Concept Map 2 – May 14 </vt:lpstr>
      <vt:lpstr>PowerPoint Presentation</vt:lpstr>
      <vt:lpstr>PowerPoint Presentation</vt:lpstr>
      <vt:lpstr>Topic A – Application &amp; OS Layers</vt:lpstr>
      <vt:lpstr>Topic A – Application &amp; OS Layers</vt:lpstr>
      <vt:lpstr>Topic A – Application &amp; OS Layers</vt:lpstr>
      <vt:lpstr>PowerPoint Presentation</vt:lpstr>
      <vt:lpstr>Topic A – Application &amp; OS Layers</vt:lpstr>
      <vt:lpstr>Topic A – Application &amp; OS Layers</vt:lpstr>
      <vt:lpstr>Topic A – Application &amp; OS Layers</vt:lpstr>
      <vt:lpstr>PowerPoint Presentation</vt:lpstr>
      <vt:lpstr>PowerPoint Presentation</vt:lpstr>
      <vt:lpstr>PowerPoint Presentation</vt:lpstr>
      <vt:lpstr>Topic B – Window Interface</vt:lpstr>
      <vt:lpstr>Topic B – Window Interface</vt:lpstr>
      <vt:lpstr>Topic B – Window Interface</vt:lpstr>
      <vt:lpstr>Topic B – Window Interface</vt:lpstr>
      <vt:lpstr>PowerPoint Presentation</vt:lpstr>
      <vt:lpstr>Assignment Overview</vt:lpstr>
      <vt:lpstr>Important To Do</vt:lpstr>
      <vt:lpstr>Concept Map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186</cp:revision>
  <dcterms:created xsi:type="dcterms:W3CDTF">2006-08-16T00:00:00Z</dcterms:created>
  <dcterms:modified xsi:type="dcterms:W3CDTF">2019-05-14T16:22:48Z</dcterms:modified>
</cp:coreProperties>
</file>