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61" r:id="rId5"/>
    <p:sldId id="263" r:id="rId6"/>
    <p:sldId id="264" r:id="rId7"/>
    <p:sldId id="265" r:id="rId8"/>
    <p:sldId id="268" r:id="rId9"/>
    <p:sldId id="269" r:id="rId10"/>
    <p:sldId id="260" r:id="rId11"/>
    <p:sldId id="270" r:id="rId12"/>
    <p:sldId id="271" r:id="rId13"/>
    <p:sldId id="272" r:id="rId14"/>
    <p:sldId id="273" r:id="rId15"/>
    <p:sldId id="262" r:id="rId16"/>
    <p:sldId id="274" r:id="rId17"/>
    <p:sldId id="275" r:id="rId18"/>
    <p:sldId id="277" r:id="rId19"/>
    <p:sldId id="266" r:id="rId20"/>
    <p:sldId id="279" r:id="rId21"/>
    <p:sldId id="281" r:id="rId22"/>
    <p:sldId id="280" r:id="rId23"/>
    <p:sldId id="282" r:id="rId24"/>
    <p:sldId id="267" r:id="rId25"/>
    <p:sldId id="283" r:id="rId26"/>
    <p:sldId id="284" r:id="rId27"/>
    <p:sldId id="285" r:id="rId28"/>
    <p:sldId id="278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D67B4-54EA-4FB7-BE38-59DECEC9B2C8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EA1B-D6FF-4990-BA3E-ADB5A8188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EA1B-D6FF-4990-BA3E-ADB5A81880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EA1B-D6FF-4990-BA3E-ADB5A81880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EA1B-D6FF-4990-BA3E-ADB5A81880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EA1B-D6FF-4990-BA3E-ADB5A81880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7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3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C429-D588-4D64-A361-8EF7EE556089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slide" Target="slide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slide" Target="slide15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2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image" Target="../media/image14.jpeg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ispringsolutions.com/blog/user-guide-for-non-linear-presentation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image" Target="../media/image14.jpeg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image" Target="../media/image14.jpe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4.xml"/><Relationship Id="rId5" Type="http://schemas.openxmlformats.org/officeDocument/2006/relationships/slide" Target="slide6.xml"/><Relationship Id="rId10" Type="http://schemas.openxmlformats.org/officeDocument/2006/relationships/image" Target="../media/image4.png"/><Relationship Id="rId4" Type="http://schemas.openxmlformats.org/officeDocument/2006/relationships/slide" Target="slide5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Networking Concepts 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Hyperlink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3) Web </a:t>
            </a:r>
            <a:r>
              <a:rPr lang="en-CA" dirty="0" smtClean="0"/>
              <a:t>Servers &amp;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HTML</a:t>
            </a:r>
          </a:p>
          <a:p>
            <a:pPr lvl="1"/>
            <a:r>
              <a:rPr lang="en-CA" dirty="0" smtClean="0"/>
              <a:t>Browsing A Web Page</a:t>
            </a:r>
          </a:p>
          <a:p>
            <a:pPr lvl="1"/>
            <a:r>
              <a:rPr lang="en-CA" dirty="0" smtClean="0"/>
              <a:t>Web Client Hardware &amp; Software</a:t>
            </a:r>
          </a:p>
          <a:p>
            <a:pPr lvl="1"/>
            <a:r>
              <a:rPr lang="en-CA" dirty="0" smtClean="0"/>
              <a:t>Web Server Hardware &amp; Software</a:t>
            </a:r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Image result for web serv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63" y="2299448"/>
            <a:ext cx="5116525" cy="27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0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3.1) HTML </a:t>
            </a:r>
            <a:r>
              <a:rPr lang="en-CA" dirty="0" smtClean="0"/>
              <a:t>&amp;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does HTML stand for?</a:t>
            </a:r>
          </a:p>
          <a:p>
            <a:endParaRPr lang="en-CA" dirty="0"/>
          </a:p>
          <a:p>
            <a:r>
              <a:rPr lang="en-CA" dirty="0" smtClean="0"/>
              <a:t>How is HTML related to Web Pages?</a:t>
            </a:r>
          </a:p>
          <a:p>
            <a:endParaRPr lang="en-CA" dirty="0"/>
          </a:p>
          <a:p>
            <a:r>
              <a:rPr lang="en-CA" dirty="0" smtClean="0"/>
              <a:t>What are some examples of HTML tags used in Web Pages?</a:t>
            </a:r>
          </a:p>
          <a:p>
            <a:endParaRPr lang="en-CA" dirty="0"/>
          </a:p>
          <a:p>
            <a:r>
              <a:rPr lang="en-CA" dirty="0" smtClean="0"/>
              <a:t>What are some other languages used in Web Pages?</a:t>
            </a:r>
            <a:endParaRPr lang="en-CA" dirty="0" smtClean="0"/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3.2) Browsing </a:t>
            </a:r>
            <a:r>
              <a:rPr lang="en-CA" dirty="0" smtClean="0"/>
              <a:t>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happens when you browse a web page?</a:t>
            </a:r>
          </a:p>
          <a:p>
            <a:pPr lvl="1"/>
            <a:r>
              <a:rPr lang="en-CA" dirty="0" smtClean="0"/>
              <a:t>What are the main steps?</a:t>
            </a:r>
            <a:endParaRPr lang="en-CA" dirty="0" smtClean="0"/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3.4) Web </a:t>
            </a:r>
            <a:r>
              <a:rPr lang="en-CA" dirty="0" smtClean="0"/>
              <a:t>Client Hardware &amp;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does a Web Browser do?</a:t>
            </a:r>
          </a:p>
          <a:p>
            <a:endParaRPr lang="en-CA" dirty="0"/>
          </a:p>
          <a:p>
            <a:r>
              <a:rPr lang="en-CA" dirty="0" smtClean="0"/>
              <a:t>What are some common web browsers?</a:t>
            </a:r>
          </a:p>
          <a:p>
            <a:pPr lvl="1"/>
            <a:r>
              <a:rPr lang="en-CA" dirty="0" smtClean="0"/>
              <a:t>How are they different?</a:t>
            </a:r>
          </a:p>
          <a:p>
            <a:endParaRPr lang="en-CA" dirty="0" smtClean="0"/>
          </a:p>
          <a:p>
            <a:r>
              <a:rPr lang="en-CA" dirty="0" smtClean="0"/>
              <a:t>What are some other types of Web Clients?</a:t>
            </a:r>
          </a:p>
          <a:p>
            <a:endParaRPr lang="en-CA" dirty="0"/>
          </a:p>
          <a:p>
            <a:r>
              <a:rPr lang="en-CA" dirty="0" smtClean="0"/>
              <a:t>Is there any special Hardware or Software required to run a web client?</a:t>
            </a:r>
            <a:endParaRPr lang="en-CA" dirty="0" smtClean="0"/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3.4) Web </a:t>
            </a:r>
            <a:r>
              <a:rPr lang="en-CA" dirty="0" smtClean="0"/>
              <a:t>Server Hardware &amp;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does a Web Server do?</a:t>
            </a:r>
          </a:p>
          <a:p>
            <a:endParaRPr lang="en-CA" dirty="0"/>
          </a:p>
          <a:p>
            <a:r>
              <a:rPr lang="en-CA" dirty="0" smtClean="0"/>
              <a:t>Where are Web Servers located in the Network / Internet?</a:t>
            </a:r>
          </a:p>
          <a:p>
            <a:endParaRPr lang="en-CA" dirty="0" smtClean="0"/>
          </a:p>
          <a:p>
            <a:r>
              <a:rPr lang="en-CA" dirty="0" smtClean="0"/>
              <a:t>What special Software is needed for a Web Server</a:t>
            </a:r>
          </a:p>
          <a:p>
            <a:endParaRPr lang="en-CA" dirty="0" smtClean="0"/>
          </a:p>
          <a:p>
            <a:r>
              <a:rPr lang="en-CA" dirty="0"/>
              <a:t>What special </a:t>
            </a:r>
            <a:r>
              <a:rPr lang="en-CA" dirty="0" smtClean="0"/>
              <a:t>Hardware is </a:t>
            </a:r>
            <a:r>
              <a:rPr lang="en-CA" dirty="0"/>
              <a:t>needed for a Web </a:t>
            </a:r>
            <a:r>
              <a:rPr lang="en-CA" dirty="0" smtClean="0"/>
              <a:t>Server</a:t>
            </a:r>
            <a:endParaRPr lang="en-CA" dirty="0"/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8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4) Domain </a:t>
            </a:r>
            <a:r>
              <a:rPr lang="en-CA" dirty="0"/>
              <a:t>Names &amp; 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What </a:t>
            </a:r>
            <a:r>
              <a:rPr lang="en-CA" dirty="0" smtClean="0"/>
              <a:t>is a Domain Name?</a:t>
            </a:r>
          </a:p>
          <a:p>
            <a:pPr lvl="1"/>
            <a:r>
              <a:rPr lang="en-CA" dirty="0" smtClean="0"/>
              <a:t>What is an IP Address?</a:t>
            </a:r>
          </a:p>
          <a:p>
            <a:pPr lvl="1"/>
            <a:r>
              <a:rPr lang="en-CA" dirty="0" smtClean="0"/>
              <a:t>Controls </a:t>
            </a:r>
            <a:r>
              <a:rPr lang="en-CA" dirty="0" smtClean="0"/>
              <a:t>the assignment of Names &amp; Addresses</a:t>
            </a:r>
            <a:r>
              <a:rPr lang="en-CA" dirty="0" smtClean="0"/>
              <a:t>?</a:t>
            </a:r>
            <a:endParaRPr lang="en-CA" dirty="0" smtClean="0"/>
          </a:p>
        </p:txBody>
      </p:sp>
      <p:pic>
        <p:nvPicPr>
          <p:cNvPr id="7170" name="Picture 2" descr="Image result for domain nam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54" y="6092177"/>
            <a:ext cx="439448" cy="4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75316" y="612723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Domain Names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Image result for Domain NA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93" y="3886863"/>
            <a:ext cx="4292273" cy="260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4.1</a:t>
            </a:r>
            <a:r>
              <a:rPr lang="en-CA" dirty="0" smtClean="0"/>
              <a:t>) </a:t>
            </a:r>
            <a:r>
              <a:rPr lang="en-CA" dirty="0"/>
              <a:t>What is a Domain </a:t>
            </a:r>
            <a:r>
              <a:rPr lang="en-CA" dirty="0" smtClean="0"/>
              <a:t>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Domain Name?</a:t>
            </a:r>
          </a:p>
          <a:p>
            <a:endParaRPr lang="en-CA" dirty="0"/>
          </a:p>
          <a:p>
            <a:r>
              <a:rPr lang="en-CA" dirty="0" smtClean="0"/>
              <a:t>How are Domain Names related to Web Pages?</a:t>
            </a:r>
          </a:p>
          <a:p>
            <a:endParaRPr lang="en-CA" dirty="0"/>
          </a:p>
          <a:p>
            <a:r>
              <a:rPr lang="en-CA" dirty="0" smtClean="0"/>
              <a:t>How does my computer find and use Domain Names? </a:t>
            </a:r>
          </a:p>
        </p:txBody>
      </p:sp>
      <p:pic>
        <p:nvPicPr>
          <p:cNvPr id="7170" name="Picture 2" descr="Image result for domain nam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54" y="6092177"/>
            <a:ext cx="439448" cy="4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75316" y="612723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Domain Names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4.2</a:t>
            </a:r>
            <a:r>
              <a:rPr lang="en-CA" dirty="0" smtClean="0"/>
              <a:t>) </a:t>
            </a:r>
            <a:r>
              <a:rPr lang="en-CA" dirty="0"/>
              <a:t>What is an IP Address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an IP Address?</a:t>
            </a:r>
          </a:p>
          <a:p>
            <a:endParaRPr lang="en-CA" dirty="0"/>
          </a:p>
          <a:p>
            <a:r>
              <a:rPr lang="en-CA" dirty="0" smtClean="0"/>
              <a:t>What is the difference between IPv4 and IPv6?</a:t>
            </a:r>
          </a:p>
          <a:p>
            <a:endParaRPr lang="en-CA" dirty="0"/>
          </a:p>
          <a:p>
            <a:r>
              <a:rPr lang="en-CA" dirty="0" smtClean="0"/>
              <a:t>How does my computer convert a Domain Name to an IP Address?</a:t>
            </a:r>
          </a:p>
        </p:txBody>
      </p:sp>
      <p:pic>
        <p:nvPicPr>
          <p:cNvPr id="7170" name="Picture 2" descr="Image result for domain nam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54" y="6092177"/>
            <a:ext cx="439448" cy="4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75316" y="612723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Domain Names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4.3</a:t>
            </a:r>
            <a:r>
              <a:rPr lang="en-CA" dirty="0" smtClean="0"/>
              <a:t>) Who Controls Domain Names?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Who Owns and Controls Domain Names and IP Addresses?</a:t>
            </a:r>
          </a:p>
          <a:p>
            <a:endParaRPr lang="en-CA" dirty="0"/>
          </a:p>
          <a:p>
            <a:r>
              <a:rPr lang="en-CA" dirty="0" smtClean="0"/>
              <a:t>How can I register a Domain Name for my own use?</a:t>
            </a:r>
          </a:p>
        </p:txBody>
      </p:sp>
      <p:pic>
        <p:nvPicPr>
          <p:cNvPr id="7170" name="Picture 2" descr="Image result for domain nam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54" y="6092177"/>
            <a:ext cx="439448" cy="4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75316" y="612723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Domain Names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5) Mail &amp; Other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Mail Servers</a:t>
            </a:r>
          </a:p>
          <a:p>
            <a:pPr lvl="1"/>
            <a:r>
              <a:rPr lang="en-CA" dirty="0" smtClean="0"/>
              <a:t>File Servers</a:t>
            </a:r>
          </a:p>
          <a:p>
            <a:pPr lvl="1"/>
            <a:r>
              <a:rPr lang="en-CA" dirty="0" smtClean="0"/>
              <a:t>Database Servers</a:t>
            </a:r>
          </a:p>
          <a:p>
            <a:pPr lvl="1"/>
            <a:r>
              <a:rPr lang="en-CA" dirty="0" smtClean="0"/>
              <a:t>Other Types of Servers</a:t>
            </a:r>
            <a:endParaRPr lang="en-US" dirty="0"/>
          </a:p>
        </p:txBody>
      </p:sp>
      <p:pic>
        <p:nvPicPr>
          <p:cNvPr id="3074" name="Picture 2" descr="Image result for MAil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528" y="1620044"/>
            <a:ext cx="4631578" cy="330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48" y="6092176"/>
            <a:ext cx="486990" cy="4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74038" y="616229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>
                <a:hlinkClick r:id="rId2" action="ppaction://hlinksldjump"/>
              </a:rPr>
              <a:t>Some Useful Documentation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>
                <a:hlinkClick r:id="rId3" action="ppaction://hlinksldjump"/>
              </a:rPr>
              <a:t>Some Basic Concepts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>
                <a:hlinkClick r:id="rId4" action="ppaction://hlinksldjump"/>
              </a:rPr>
              <a:t>Web Servers &amp; Web Pages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Domain Names &amp; IP Addresses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Mail Servers &amp; Other Types of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Network Routing &amp; ISPs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Local Area &amp; Wide Area Networks &amp; VPNs</a:t>
            </a:r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5.1) Mail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Downloaded Mail</a:t>
            </a:r>
          </a:p>
          <a:p>
            <a:pPr lvl="1"/>
            <a:r>
              <a:rPr lang="en-CA" dirty="0" smtClean="0"/>
              <a:t>What is SMTP / POP3?</a:t>
            </a:r>
          </a:p>
          <a:p>
            <a:pPr lvl="1"/>
            <a:r>
              <a:rPr lang="en-CA" dirty="0" smtClean="0"/>
              <a:t>What are some common Mail Clients</a:t>
            </a:r>
          </a:p>
          <a:p>
            <a:pPr lvl="1"/>
            <a:r>
              <a:rPr lang="en-CA" dirty="0" smtClean="0"/>
              <a:t>What are some advantages of downloaded mail?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Web Based Mail</a:t>
            </a:r>
          </a:p>
          <a:p>
            <a:pPr lvl="1"/>
            <a:r>
              <a:rPr lang="en-CA" dirty="0"/>
              <a:t>What are some common </a:t>
            </a:r>
            <a:r>
              <a:rPr lang="en-CA" dirty="0" smtClean="0"/>
              <a:t>Browser Based Mail Services</a:t>
            </a:r>
            <a:endParaRPr lang="en-CA" dirty="0"/>
          </a:p>
          <a:p>
            <a:pPr lvl="1"/>
            <a:r>
              <a:rPr lang="en-CA" dirty="0"/>
              <a:t>What are some advantages of </a:t>
            </a:r>
            <a:r>
              <a:rPr lang="en-CA" dirty="0" smtClean="0"/>
              <a:t>browser based  </a:t>
            </a:r>
            <a:r>
              <a:rPr lang="en-CA" dirty="0"/>
              <a:t>mail?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Mail Servers</a:t>
            </a:r>
          </a:p>
          <a:p>
            <a:pPr lvl="1"/>
            <a:r>
              <a:rPr lang="en-CA" dirty="0" smtClean="0"/>
              <a:t>Where is mail stored in the Internet?</a:t>
            </a:r>
          </a:p>
          <a:p>
            <a:pPr lvl="1"/>
            <a:r>
              <a:rPr lang="en-CA" dirty="0" smtClean="0"/>
              <a:t>How is mail delivered across the </a:t>
            </a:r>
            <a:r>
              <a:rPr lang="en-CA" dirty="0"/>
              <a:t>Internet?</a:t>
            </a:r>
          </a:p>
          <a:p>
            <a:pPr lvl="1"/>
            <a:r>
              <a:rPr lang="en-CA" dirty="0" smtClean="0"/>
              <a:t>What special Hardware &amp; Software is required for a mail server?</a:t>
            </a:r>
            <a:endParaRPr lang="en-US" dirty="0"/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48" y="6092176"/>
            <a:ext cx="486990" cy="4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74038" y="616229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5.2) File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Cloud Based Storage</a:t>
            </a:r>
          </a:p>
          <a:p>
            <a:pPr lvl="1"/>
            <a:r>
              <a:rPr lang="en-CA" dirty="0" smtClean="0"/>
              <a:t>What are some Cloud Storage Services (applications) ?</a:t>
            </a:r>
          </a:p>
          <a:p>
            <a:pPr lvl="1"/>
            <a:r>
              <a:rPr lang="en-CA" dirty="0" smtClean="0"/>
              <a:t>What are some advantages of cloud based storage over local storage?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File Servers</a:t>
            </a:r>
          </a:p>
          <a:p>
            <a:pPr lvl="1"/>
            <a:r>
              <a:rPr lang="en-CA" dirty="0"/>
              <a:t>What special Hardware &amp; Software is required for a </a:t>
            </a:r>
            <a:r>
              <a:rPr lang="en-CA" dirty="0" smtClean="0"/>
              <a:t>file server</a:t>
            </a:r>
            <a:r>
              <a:rPr lang="en-CA" dirty="0"/>
              <a:t>?</a:t>
            </a:r>
            <a:endParaRPr lang="en-US" dirty="0"/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48" y="6092176"/>
            <a:ext cx="486990" cy="4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74038" y="616229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4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5.3) Database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Database?</a:t>
            </a:r>
          </a:p>
          <a:p>
            <a:pPr lvl="1"/>
            <a:r>
              <a:rPr lang="en-CA" dirty="0" smtClean="0"/>
              <a:t>What is SQL?</a:t>
            </a:r>
          </a:p>
          <a:p>
            <a:pPr lvl="1"/>
            <a:r>
              <a:rPr lang="en-CA" dirty="0" smtClean="0"/>
              <a:t>What type of information is stored in a database?</a:t>
            </a:r>
          </a:p>
          <a:p>
            <a:pPr lvl="1"/>
            <a:r>
              <a:rPr lang="en-CA" dirty="0" smtClean="0"/>
              <a:t>How are databases used and combined with web pages?</a:t>
            </a:r>
          </a:p>
          <a:p>
            <a:pPr lvl="1"/>
            <a:endParaRPr lang="en-CA" dirty="0"/>
          </a:p>
          <a:p>
            <a:r>
              <a:rPr lang="en-CA" dirty="0" smtClean="0"/>
              <a:t>Database Servers</a:t>
            </a:r>
          </a:p>
          <a:p>
            <a:pPr lvl="1"/>
            <a:r>
              <a:rPr lang="en-CA" dirty="0" smtClean="0"/>
              <a:t>What are some common Database products?</a:t>
            </a:r>
          </a:p>
          <a:p>
            <a:pPr lvl="1"/>
            <a:r>
              <a:rPr lang="en-CA" dirty="0"/>
              <a:t>What special Hardware &amp; Software is required for a </a:t>
            </a:r>
            <a:r>
              <a:rPr lang="en-CA" dirty="0" smtClean="0"/>
              <a:t>database server</a:t>
            </a:r>
            <a:r>
              <a:rPr lang="en-CA" dirty="0"/>
              <a:t>?</a:t>
            </a:r>
            <a:endParaRPr lang="en-US" dirty="0"/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48" y="6092176"/>
            <a:ext cx="486990" cy="4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74038" y="616229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5.4) Other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 some other types of internet servers not covered by the slides above.</a:t>
            </a:r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48" y="6092176"/>
            <a:ext cx="486990" cy="4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74038" y="616229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6) Network Routing &amp; ISPs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Internet Service Provider (ISP)</a:t>
            </a:r>
          </a:p>
          <a:p>
            <a:pPr lvl="1"/>
            <a:r>
              <a:rPr lang="en-CA" dirty="0" smtClean="0"/>
              <a:t>Internet Connection Technologies</a:t>
            </a:r>
          </a:p>
          <a:p>
            <a:pPr lvl="1"/>
            <a:r>
              <a:rPr lang="en-CA" dirty="0" smtClean="0"/>
              <a:t>Network Routers &amp; Switches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098" name="Picture 2" descr="Image result for Network Rou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26" y="2266076"/>
            <a:ext cx="5306869" cy="296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177" y="6176963"/>
            <a:ext cx="411045" cy="378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17985" y="6169628"/>
            <a:ext cx="110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6.1) Internet Service Providers (ISPs)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an ISP?</a:t>
            </a:r>
          </a:p>
          <a:p>
            <a:endParaRPr lang="en-CA" dirty="0"/>
          </a:p>
          <a:p>
            <a:r>
              <a:rPr lang="en-CA" dirty="0" smtClean="0"/>
              <a:t>What are some common ISPs people use in the Toronto Area?</a:t>
            </a:r>
          </a:p>
          <a:p>
            <a:endParaRPr lang="en-CA" dirty="0"/>
          </a:p>
          <a:p>
            <a:r>
              <a:rPr lang="en-CA" dirty="0" smtClean="0"/>
              <a:t>How is an ISP different from a Internet application / service?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177" y="6176963"/>
            <a:ext cx="411045" cy="378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17985" y="6169628"/>
            <a:ext cx="110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6.2) Internet Connection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 some internet connection technologies using telephone lines.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/>
              <a:t>Describe some internet connection technologies using </a:t>
            </a:r>
            <a:r>
              <a:rPr lang="en-CA" dirty="0" smtClean="0"/>
              <a:t>Wi-Fi.</a:t>
            </a:r>
            <a:br>
              <a:rPr lang="en-CA" dirty="0" smtClean="0"/>
            </a:br>
            <a:endParaRPr lang="en-CA" dirty="0"/>
          </a:p>
          <a:p>
            <a:r>
              <a:rPr lang="en-CA" dirty="0"/>
              <a:t>Describe some internet connection technologies using </a:t>
            </a:r>
            <a:r>
              <a:rPr lang="en-CA" dirty="0" smtClean="0"/>
              <a:t>fibre optics cables.</a:t>
            </a:r>
            <a:endParaRPr lang="en-CA" dirty="0"/>
          </a:p>
          <a:p>
            <a:endParaRPr lang="en-CA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177" y="6176963"/>
            <a:ext cx="411045" cy="378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17985" y="6169628"/>
            <a:ext cx="110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6.3) Network Routers &amp;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a "Routing Table"?</a:t>
            </a:r>
          </a:p>
          <a:p>
            <a:endParaRPr lang="en-CA" dirty="0"/>
          </a:p>
          <a:p>
            <a:r>
              <a:rPr lang="en-CA" dirty="0" smtClean="0"/>
              <a:t>How are data packets sent through the internet between a client and a server?</a:t>
            </a:r>
          </a:p>
          <a:p>
            <a:endParaRPr lang="en-CA" dirty="0"/>
          </a:p>
          <a:p>
            <a:r>
              <a:rPr lang="en-CA" dirty="0" smtClean="0"/>
              <a:t>What special hardware &amp; software is required for a network router / switch?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177" y="6176963"/>
            <a:ext cx="411045" cy="378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17985" y="6169628"/>
            <a:ext cx="110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4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7) 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Local Area Networks (LAN)</a:t>
            </a:r>
          </a:p>
          <a:p>
            <a:pPr lvl="1"/>
            <a:r>
              <a:rPr lang="en-CA" dirty="0" smtClean="0"/>
              <a:t>Wide Area Networks (WAN)</a:t>
            </a:r>
          </a:p>
          <a:p>
            <a:pPr lvl="1"/>
            <a:r>
              <a:rPr lang="en-CA" dirty="0" smtClean="0"/>
              <a:t>Virtual Private Networks (VPN)</a:t>
            </a:r>
            <a:endParaRPr lang="en-US" dirty="0"/>
          </a:p>
        </p:txBody>
      </p:sp>
      <p:pic>
        <p:nvPicPr>
          <p:cNvPr id="9218" name="Picture 2" descr="Image result for L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305" y="1825625"/>
            <a:ext cx="3834640" cy="383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LA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85" y="6064859"/>
            <a:ext cx="622353" cy="4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33538" y="61131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7" action="ppaction://hlinksldjump"/>
              </a:rPr>
              <a:t>LANs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7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4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7.1</a:t>
            </a:r>
            <a:r>
              <a:rPr lang="en-CA" dirty="0"/>
              <a:t>) Local Area Networks (</a:t>
            </a:r>
            <a:r>
              <a:rPr lang="en-CA" dirty="0" smtClean="0"/>
              <a:t>LAN)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</a:t>
            </a:r>
            <a:r>
              <a:rPr lang="en-CA" dirty="0" smtClean="0"/>
              <a:t>Local Area Network?</a:t>
            </a:r>
          </a:p>
          <a:p>
            <a:endParaRPr lang="en-CA" dirty="0"/>
          </a:p>
          <a:p>
            <a:r>
              <a:rPr lang="en-CA" dirty="0" smtClean="0"/>
              <a:t>What is the purpose of a Local Area Network?</a:t>
            </a:r>
          </a:p>
          <a:p>
            <a:endParaRPr lang="en-CA" dirty="0"/>
          </a:p>
          <a:p>
            <a:r>
              <a:rPr lang="en-CA" dirty="0" smtClean="0"/>
              <a:t>What types of applications, servers, and computers are connected to a LAN?</a:t>
            </a:r>
          </a:p>
        </p:txBody>
      </p:sp>
      <p:pic>
        <p:nvPicPr>
          <p:cNvPr id="9220" name="Picture 4" descr="Image result for L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85" y="6064859"/>
            <a:ext cx="622353" cy="4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33538" y="61131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LANs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1) Some Useful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Hyperlinks in PowerPoint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https://www.ispringsolutions.com/blog/user-guide-for-non-linear-presentations</a:t>
            </a:r>
            <a:endParaRPr lang="en-US" dirty="0"/>
          </a:p>
        </p:txBody>
      </p:sp>
      <p:pic>
        <p:nvPicPr>
          <p:cNvPr id="2050" name="Picture 2" descr="shutterstock_124682863-[Converted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302029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1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4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7.2</a:t>
            </a:r>
            <a:r>
              <a:rPr lang="en-CA" dirty="0" smtClean="0"/>
              <a:t>) </a:t>
            </a:r>
            <a:r>
              <a:rPr lang="en-CA" dirty="0"/>
              <a:t>Wide Area Networks (WAN</a:t>
            </a:r>
            <a:r>
              <a:rPr lang="en-CA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a </a:t>
            </a:r>
            <a:r>
              <a:rPr lang="en-CA" dirty="0" smtClean="0"/>
              <a:t>Wide Area </a:t>
            </a:r>
            <a:r>
              <a:rPr lang="en-CA" dirty="0"/>
              <a:t>Network?</a:t>
            </a:r>
          </a:p>
          <a:p>
            <a:endParaRPr lang="en-CA" dirty="0"/>
          </a:p>
          <a:p>
            <a:r>
              <a:rPr lang="en-CA" dirty="0"/>
              <a:t>What is the purpose of a </a:t>
            </a:r>
            <a:r>
              <a:rPr lang="en-CA" dirty="0" smtClean="0"/>
              <a:t>Wide Area </a:t>
            </a:r>
            <a:r>
              <a:rPr lang="en-CA" dirty="0"/>
              <a:t>Network?</a:t>
            </a:r>
          </a:p>
          <a:p>
            <a:endParaRPr lang="en-CA" dirty="0"/>
          </a:p>
          <a:p>
            <a:r>
              <a:rPr lang="en-CA" dirty="0"/>
              <a:t>What types of applications, servers, and computers are connected to a </a:t>
            </a:r>
            <a:r>
              <a:rPr lang="en-CA" dirty="0" smtClean="0"/>
              <a:t>WAN?</a:t>
            </a:r>
            <a:endParaRPr lang="en-CA" dirty="0"/>
          </a:p>
        </p:txBody>
      </p:sp>
      <p:pic>
        <p:nvPicPr>
          <p:cNvPr id="9220" name="Picture 4" descr="Image result for L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85" y="6064859"/>
            <a:ext cx="622353" cy="4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33538" y="61131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LANs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2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4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7.3</a:t>
            </a:r>
            <a:r>
              <a:rPr lang="en-CA" dirty="0" smtClean="0"/>
              <a:t>) </a:t>
            </a:r>
            <a:r>
              <a:rPr lang="en-CA" dirty="0"/>
              <a:t>Virtual Private Networks (VPN</a:t>
            </a:r>
            <a:r>
              <a:rPr lang="en-CA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a </a:t>
            </a:r>
            <a:r>
              <a:rPr lang="en-CA" dirty="0" smtClean="0"/>
              <a:t>Virtual Private Network</a:t>
            </a:r>
            <a:r>
              <a:rPr lang="en-CA" dirty="0"/>
              <a:t>?</a:t>
            </a:r>
          </a:p>
          <a:p>
            <a:endParaRPr lang="en-CA" dirty="0"/>
          </a:p>
          <a:p>
            <a:r>
              <a:rPr lang="en-CA" dirty="0" smtClean="0"/>
              <a:t>How is a VPM different from a LAN / WAN?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How could you use a VPM to increase the security of services you use in </a:t>
            </a:r>
            <a:r>
              <a:rPr lang="en-CA" smtClean="0"/>
              <a:t>the Internet?</a:t>
            </a:r>
            <a:endParaRPr lang="en-CA" dirty="0"/>
          </a:p>
        </p:txBody>
      </p:sp>
      <p:pic>
        <p:nvPicPr>
          <p:cNvPr id="9220" name="Picture 4" descr="Image result for L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85" y="6064859"/>
            <a:ext cx="622353" cy="4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33538" y="61131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LANs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2) Some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  <a:endParaRPr lang="en-CA" dirty="0" smtClean="0">
              <a:hlinkClick r:id="rId4" action="ppaction://hlinksldjump"/>
            </a:endParaRPr>
          </a:p>
          <a:p>
            <a:pPr lvl="1"/>
            <a:r>
              <a:rPr lang="en-CA" dirty="0" smtClean="0">
                <a:hlinkClick r:id="rId4" action="ppaction://hlinksldjump"/>
              </a:rPr>
              <a:t>Client Server Model</a:t>
            </a:r>
            <a:endParaRPr lang="en-CA" dirty="0" smtClean="0"/>
          </a:p>
          <a:p>
            <a:pPr lvl="1"/>
            <a:r>
              <a:rPr lang="en-CA" dirty="0" smtClean="0">
                <a:hlinkClick r:id="rId5" action="ppaction://hlinksldjump"/>
              </a:rPr>
              <a:t>Peer-To-Peer Model</a:t>
            </a:r>
            <a:endParaRPr lang="en-CA" dirty="0" smtClean="0"/>
          </a:p>
          <a:p>
            <a:pPr lvl="1"/>
            <a:r>
              <a:rPr lang="en-CA" dirty="0" smtClean="0">
                <a:hlinkClick r:id="rId6" action="ppaction://hlinksldjump"/>
              </a:rPr>
              <a:t>Hyperlinks</a:t>
            </a:r>
            <a:endParaRPr lang="en-CA" dirty="0" smtClean="0"/>
          </a:p>
          <a:p>
            <a:pPr lvl="1"/>
            <a:r>
              <a:rPr lang="en-CA" dirty="0" smtClean="0">
                <a:hlinkClick r:id="rId7" action="ppaction://hlinksldjump"/>
              </a:rPr>
              <a:t>Packets &amp; Data</a:t>
            </a:r>
            <a:endParaRPr lang="en-CA" dirty="0" smtClean="0"/>
          </a:p>
          <a:p>
            <a:pPr lvl="1"/>
            <a:r>
              <a:rPr lang="en-CA" dirty="0" smtClean="0">
                <a:hlinkClick r:id="rId8" action="ppaction://hlinksldjump"/>
              </a:rPr>
              <a:t>Firewalls</a:t>
            </a:r>
            <a:endParaRPr lang="en-US" dirty="0"/>
          </a:p>
        </p:txBody>
      </p:sp>
      <p:pic>
        <p:nvPicPr>
          <p:cNvPr id="1026" name="Picture 2" descr="Image result for Internet Server typ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48" y="2086120"/>
            <a:ext cx="45910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11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9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2.1) Client </a:t>
            </a:r>
            <a:r>
              <a:rPr lang="en-CA" dirty="0" smtClean="0"/>
              <a:t>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Explain the Client Server Model</a:t>
            </a:r>
          </a:p>
          <a:p>
            <a:pPr lvl="1"/>
            <a:r>
              <a:rPr lang="en-CA" dirty="0" smtClean="0"/>
              <a:t>What is the Client</a:t>
            </a:r>
          </a:p>
          <a:p>
            <a:pPr lvl="1"/>
            <a:r>
              <a:rPr lang="en-CA" dirty="0" smtClean="0"/>
              <a:t>What is the Server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Provide an example of an application that uses the Client Server Model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4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2.2) Peer-To-Peer </a:t>
            </a:r>
            <a:r>
              <a:rPr lang="en-CA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Explain the </a:t>
            </a:r>
            <a:r>
              <a:rPr lang="en-CA" dirty="0" smtClean="0"/>
              <a:t>Peer-To-Peer Model</a:t>
            </a:r>
            <a:endParaRPr lang="en-CA" dirty="0"/>
          </a:p>
          <a:p>
            <a:pPr lvl="1"/>
            <a:r>
              <a:rPr lang="en-CA" dirty="0"/>
              <a:t>What is </a:t>
            </a:r>
            <a:r>
              <a:rPr lang="en-CA" dirty="0" smtClean="0"/>
              <a:t>a Peer</a:t>
            </a:r>
            <a:endParaRPr lang="en-CA" dirty="0"/>
          </a:p>
          <a:p>
            <a:pPr lvl="1"/>
            <a:r>
              <a:rPr lang="en-CA" dirty="0" smtClean="0"/>
              <a:t>How is it different from a Client Server Model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Provide an example of an application that uses the </a:t>
            </a:r>
            <a:r>
              <a:rPr lang="en-CA" dirty="0" smtClean="0"/>
              <a:t>Peer-To-Peer Model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8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2.3)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Hyperlink?</a:t>
            </a:r>
          </a:p>
          <a:p>
            <a:endParaRPr lang="en-CA" dirty="0"/>
          </a:p>
          <a:p>
            <a:r>
              <a:rPr lang="en-CA" dirty="0" smtClean="0"/>
              <a:t>How are Hyperlink related to Web Pages?</a:t>
            </a:r>
          </a:p>
          <a:p>
            <a:endParaRPr lang="en-CA" dirty="0"/>
          </a:p>
          <a:p>
            <a:r>
              <a:rPr lang="en-CA" dirty="0" smtClean="0"/>
              <a:t>How are Hyperlinks related to this PowerPoint document?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6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2.4) Packets </a:t>
            </a:r>
            <a:r>
              <a:rPr lang="en-CA" dirty="0" smtClean="0"/>
              <a:t>&amp;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Data Packet?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What happens to a message (or data) when it is sent across the Internet?</a:t>
            </a:r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4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2.5)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Firewall?</a:t>
            </a:r>
          </a:p>
          <a:p>
            <a:endParaRPr lang="en-CA" dirty="0"/>
          </a:p>
          <a:p>
            <a:r>
              <a:rPr lang="en-CA" dirty="0" smtClean="0"/>
              <a:t>How does a Firewall protect your computer?</a:t>
            </a:r>
          </a:p>
          <a:p>
            <a:endParaRPr lang="en-CA" dirty="0"/>
          </a:p>
          <a:p>
            <a:r>
              <a:rPr lang="en-CA" dirty="0" smtClean="0"/>
              <a:t>How does a Firewall protect remote servers?</a:t>
            </a:r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0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1051</Words>
  <Application>Microsoft Office PowerPoint</Application>
  <PresentationFormat>Widescreen</PresentationFormat>
  <Paragraphs>245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Networking Concepts Template</vt:lpstr>
      <vt:lpstr>Table of Contents</vt:lpstr>
      <vt:lpstr>1) Some Useful Documentation</vt:lpstr>
      <vt:lpstr>2) Some Basic Concepts</vt:lpstr>
      <vt:lpstr>2.1) Client Server Model</vt:lpstr>
      <vt:lpstr>2.2) Peer-To-Peer Model</vt:lpstr>
      <vt:lpstr>2.3) Hyperlinks</vt:lpstr>
      <vt:lpstr>2.4) Packets &amp; Data</vt:lpstr>
      <vt:lpstr>2.5) Firewalls</vt:lpstr>
      <vt:lpstr>3) Web Servers &amp; Web Pages</vt:lpstr>
      <vt:lpstr>3.1) HTML &amp; Web Pages</vt:lpstr>
      <vt:lpstr>3.2) Browsing a Web Page</vt:lpstr>
      <vt:lpstr>3.4) Web Client Hardware &amp; Software</vt:lpstr>
      <vt:lpstr>3.4) Web Server Hardware &amp; Software</vt:lpstr>
      <vt:lpstr>4) Domain Names &amp; IP Addresses</vt:lpstr>
      <vt:lpstr>4.1) What is a Domain Name?</vt:lpstr>
      <vt:lpstr>4.2) What is an IP Address?</vt:lpstr>
      <vt:lpstr>4.3) Who Controls Domain Names?</vt:lpstr>
      <vt:lpstr>5) Mail &amp; Other Servers</vt:lpstr>
      <vt:lpstr>5.1) Mail Servers</vt:lpstr>
      <vt:lpstr>5.2) File Servers</vt:lpstr>
      <vt:lpstr>5.3) Database Servers</vt:lpstr>
      <vt:lpstr>5.4) Other Servers</vt:lpstr>
      <vt:lpstr>6) Network Routing &amp; ISPs</vt:lpstr>
      <vt:lpstr>6.1) Internet Service Providers (ISPs)</vt:lpstr>
      <vt:lpstr>6.2) Internet Connection Technologies</vt:lpstr>
      <vt:lpstr>6.3) Network Routers &amp; Switches</vt:lpstr>
      <vt:lpstr>7) Types of Networks</vt:lpstr>
      <vt:lpstr>7.1) Local Area Networks (LAN)</vt:lpstr>
      <vt:lpstr>7.2) Wide Area Networks (WAN)</vt:lpstr>
      <vt:lpstr>7.3) Virtual Private Networks (VPN)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Nestor, Gregory</cp:lastModifiedBy>
  <cp:revision>34</cp:revision>
  <dcterms:created xsi:type="dcterms:W3CDTF">2019-04-17T19:05:54Z</dcterms:created>
  <dcterms:modified xsi:type="dcterms:W3CDTF">2019-05-22T16:12:55Z</dcterms:modified>
</cp:coreProperties>
</file>