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1" r:id="rId4"/>
    <p:sldId id="263" r:id="rId5"/>
    <p:sldId id="264" r:id="rId6"/>
    <p:sldId id="265" r:id="rId7"/>
    <p:sldId id="268" r:id="rId8"/>
    <p:sldId id="291" r:id="rId9"/>
    <p:sldId id="290" r:id="rId10"/>
    <p:sldId id="292" r:id="rId11"/>
    <p:sldId id="293" r:id="rId12"/>
    <p:sldId id="269" r:id="rId13"/>
    <p:sldId id="260" r:id="rId14"/>
    <p:sldId id="270" r:id="rId15"/>
    <p:sldId id="294" r:id="rId16"/>
    <p:sldId id="271" r:id="rId17"/>
    <p:sldId id="272" r:id="rId18"/>
    <p:sldId id="273" r:id="rId19"/>
    <p:sldId id="262" r:id="rId20"/>
    <p:sldId id="274" r:id="rId21"/>
    <p:sldId id="275" r:id="rId22"/>
    <p:sldId id="277" r:id="rId23"/>
    <p:sldId id="266" r:id="rId24"/>
    <p:sldId id="295" r:id="rId25"/>
    <p:sldId id="296" r:id="rId26"/>
    <p:sldId id="297" r:id="rId27"/>
    <p:sldId id="299" r:id="rId28"/>
    <p:sldId id="298" r:id="rId29"/>
    <p:sldId id="279" r:id="rId30"/>
    <p:sldId id="281" r:id="rId31"/>
    <p:sldId id="280" r:id="rId32"/>
    <p:sldId id="282" r:id="rId33"/>
    <p:sldId id="267" r:id="rId34"/>
    <p:sldId id="283" r:id="rId35"/>
    <p:sldId id="284" r:id="rId36"/>
    <p:sldId id="285" r:id="rId37"/>
    <p:sldId id="278" r:id="rId38"/>
    <p:sldId id="286" r:id="rId39"/>
    <p:sldId id="287" r:id="rId40"/>
    <p:sldId id="28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D67B4-54EA-4FB7-BE38-59DECEC9B2C8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DEA1B-D6FF-4990-BA3E-ADB5A8188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6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DEA1B-D6FF-4990-BA3E-ADB5A81880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6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9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FC429-D588-4D64-A361-8EF7EE556089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6962E-902A-48C8-A7F8-A3E2628B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3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image" Target="../media/image24.jpeg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image" Target="../media/image24.jpe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image" Target="../media/image24.jpe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Selected Networking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Lessons for Module D.4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4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to a message (or data) when it is sent across the Internet?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Image result for data packe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69" y="1181489"/>
            <a:ext cx="10759461" cy="43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to a message (or data) when it is sent across the Internet?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8" name="Picture 4" descr="Image result for packet networ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01749"/>
            <a:ext cx="8873836" cy="47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8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2.5)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Firewall?</a:t>
            </a:r>
          </a:p>
          <a:p>
            <a:endParaRPr lang="en-CA" dirty="0"/>
          </a:p>
          <a:p>
            <a:r>
              <a:rPr lang="en-CA" dirty="0" smtClean="0"/>
              <a:t>How does a Firewall protect your computer?</a:t>
            </a:r>
          </a:p>
          <a:p>
            <a:endParaRPr lang="en-CA" dirty="0"/>
          </a:p>
          <a:p>
            <a:r>
              <a:rPr lang="en-CA" dirty="0" smtClean="0"/>
              <a:t>How does a Firewall protect remote servers?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3) Web Servers 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HTML</a:t>
            </a:r>
          </a:p>
          <a:p>
            <a:pPr lvl="1"/>
            <a:r>
              <a:rPr lang="en-CA" dirty="0" smtClean="0"/>
              <a:t>Browsing A Web Page</a:t>
            </a:r>
          </a:p>
          <a:p>
            <a:pPr lvl="1"/>
            <a:r>
              <a:rPr lang="en-CA" dirty="0" smtClean="0"/>
              <a:t>Web Client Hardware &amp; Software</a:t>
            </a:r>
          </a:p>
          <a:p>
            <a:pPr lvl="1"/>
            <a:r>
              <a:rPr lang="en-CA" dirty="0" smtClean="0"/>
              <a:t>Web Server Hardware &amp; Software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web 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263" y="2299448"/>
            <a:ext cx="5116525" cy="27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0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3.1) HTML 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HTML stand for?</a:t>
            </a:r>
          </a:p>
          <a:p>
            <a:endParaRPr lang="en-CA" dirty="0"/>
          </a:p>
          <a:p>
            <a:r>
              <a:rPr lang="en-CA" dirty="0" smtClean="0"/>
              <a:t>How is HTML related to Web Pages?</a:t>
            </a:r>
          </a:p>
          <a:p>
            <a:endParaRPr lang="en-CA" dirty="0"/>
          </a:p>
          <a:p>
            <a:r>
              <a:rPr lang="en-CA" dirty="0" smtClean="0"/>
              <a:t>What are some examples of HTML tags used in Web Pages?</a:t>
            </a:r>
          </a:p>
          <a:p>
            <a:endParaRPr lang="en-CA" dirty="0"/>
          </a:p>
          <a:p>
            <a:r>
              <a:rPr lang="en-CA" dirty="0" smtClean="0"/>
              <a:t>What are some other languages used in Web Pages?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3.1) HTML &amp;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HTML stand for?</a:t>
            </a:r>
          </a:p>
          <a:p>
            <a:pPr marL="0" indent="0">
              <a:buNone/>
            </a:pPr>
            <a:r>
              <a:rPr lang="en-CA" sz="3200" b="1" dirty="0" smtClean="0"/>
              <a:t>		</a:t>
            </a:r>
            <a:r>
              <a:rPr lang="en-CA" sz="3200" b="1" dirty="0" smtClean="0">
                <a:solidFill>
                  <a:srgbClr val="FF0000"/>
                </a:solidFill>
              </a:rPr>
              <a:t>Hyper Text Markup Language</a:t>
            </a:r>
            <a:endParaRPr lang="en-CA" sz="3200" b="1" dirty="0">
              <a:solidFill>
                <a:srgbClr val="FF0000"/>
              </a:solidFill>
            </a:endParaRP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Image result for HTM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5" y="3027279"/>
            <a:ext cx="6019594" cy="34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69879" y="3027279"/>
            <a:ext cx="37839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HTLM is the basic language</a:t>
            </a:r>
            <a:br>
              <a:rPr lang="en-CA" dirty="0" smtClean="0"/>
            </a:br>
            <a:r>
              <a:rPr lang="en-CA" dirty="0" smtClean="0"/>
              <a:t>used to write Web pages.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HTPM defines “tags” that can </a:t>
            </a:r>
            <a:br>
              <a:rPr lang="en-CA" dirty="0" smtClean="0"/>
            </a:br>
            <a:r>
              <a:rPr lang="en-CA" dirty="0" smtClean="0"/>
              <a:t>be used to format text, import </a:t>
            </a:r>
            <a:br>
              <a:rPr lang="en-CA" dirty="0" smtClean="0"/>
            </a:br>
            <a:r>
              <a:rPr lang="en-CA" dirty="0" smtClean="0"/>
              <a:t>images, and organize page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HTML files (Web Pages) are </a:t>
            </a:r>
            <a:br>
              <a:rPr lang="en-CA" dirty="0" smtClean="0"/>
            </a:br>
            <a:r>
              <a:rPr lang="en-CA" dirty="0" smtClean="0"/>
              <a:t>just text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3.2) Browsing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when you browse a web page?</a:t>
            </a:r>
          </a:p>
          <a:p>
            <a:pPr lvl="1"/>
            <a:r>
              <a:rPr lang="en-CA" dirty="0" smtClean="0"/>
              <a:t>What are the main steps?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3.4) Web Client Hardware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a Web Browser do?</a:t>
            </a:r>
          </a:p>
          <a:p>
            <a:endParaRPr lang="en-CA" dirty="0"/>
          </a:p>
          <a:p>
            <a:r>
              <a:rPr lang="en-CA" dirty="0" smtClean="0"/>
              <a:t>What are some common web browsers?</a:t>
            </a:r>
          </a:p>
          <a:p>
            <a:pPr lvl="1"/>
            <a:r>
              <a:rPr lang="en-CA" dirty="0" smtClean="0"/>
              <a:t>How are they different?</a:t>
            </a:r>
          </a:p>
          <a:p>
            <a:endParaRPr lang="en-CA" dirty="0" smtClean="0"/>
          </a:p>
          <a:p>
            <a:r>
              <a:rPr lang="en-CA" dirty="0" smtClean="0"/>
              <a:t>What are some other types of Web Clients?</a:t>
            </a:r>
          </a:p>
          <a:p>
            <a:endParaRPr lang="en-CA" dirty="0"/>
          </a:p>
          <a:p>
            <a:r>
              <a:rPr lang="en-CA" dirty="0" smtClean="0"/>
              <a:t>Is there any special Hardware or Software required to run a web client?</a:t>
            </a:r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3.4) Web Server Hardware &amp;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does a Web Server do?</a:t>
            </a:r>
          </a:p>
          <a:p>
            <a:endParaRPr lang="en-CA" dirty="0"/>
          </a:p>
          <a:p>
            <a:r>
              <a:rPr lang="en-CA" dirty="0" smtClean="0"/>
              <a:t>Where are Web Servers located in the Network / Internet?</a:t>
            </a:r>
          </a:p>
          <a:p>
            <a:endParaRPr lang="en-CA" dirty="0" smtClean="0"/>
          </a:p>
          <a:p>
            <a:r>
              <a:rPr lang="en-CA" dirty="0" smtClean="0"/>
              <a:t>What special Software is needed for a Web Server</a:t>
            </a:r>
          </a:p>
          <a:p>
            <a:endParaRPr lang="en-CA" dirty="0" smtClean="0"/>
          </a:p>
          <a:p>
            <a:r>
              <a:rPr lang="en-CA" dirty="0"/>
              <a:t>What special </a:t>
            </a:r>
            <a:r>
              <a:rPr lang="en-CA" dirty="0" smtClean="0"/>
              <a:t>Hardware is </a:t>
            </a:r>
            <a:r>
              <a:rPr lang="en-CA" dirty="0"/>
              <a:t>needed for a Web </a:t>
            </a:r>
            <a:r>
              <a:rPr lang="en-CA" dirty="0" smtClean="0"/>
              <a:t>Server</a:t>
            </a:r>
            <a:endParaRPr lang="en-CA" dirty="0"/>
          </a:p>
        </p:txBody>
      </p:sp>
      <p:pic>
        <p:nvPicPr>
          <p:cNvPr id="6146" name="Picture 2" descr="Image result for webpag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263" y="6092176"/>
            <a:ext cx="505329" cy="5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40893" y="6160174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Web 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4) Domain </a:t>
            </a:r>
            <a:r>
              <a:rPr lang="en-CA" dirty="0"/>
              <a:t>Names &amp; IP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What is a Domain Name?</a:t>
            </a:r>
          </a:p>
          <a:p>
            <a:pPr lvl="1"/>
            <a:r>
              <a:rPr lang="en-CA" dirty="0" smtClean="0"/>
              <a:t>What is an IP Address?</a:t>
            </a:r>
          </a:p>
          <a:p>
            <a:pPr lvl="1"/>
            <a:r>
              <a:rPr lang="en-CA" dirty="0" smtClean="0"/>
              <a:t>Controls the assignment of Names &amp; Addresses?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Image result for Domain NA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93" y="3886863"/>
            <a:ext cx="4292273" cy="260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>
                <a:hlinkClick r:id="rId2" action="ppaction://hlinksldjump"/>
              </a:rPr>
              <a:t>Some Basic Concepts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>
                <a:hlinkClick r:id="rId3" action="ppaction://hlinksldjump"/>
              </a:rPr>
              <a:t>Web Servers &amp; Web Pages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Domain Names &amp; IP Addresses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Mail Servers &amp; Other Types of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Network Routing &amp; ISPs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Local Area &amp; Wide Area Networks &amp; VPNs</a:t>
            </a:r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4.1) </a:t>
            </a:r>
            <a:r>
              <a:rPr lang="en-CA" dirty="0"/>
              <a:t>What is a Domain </a:t>
            </a:r>
            <a:r>
              <a:rPr lang="en-CA" dirty="0" smtClean="0"/>
              <a:t>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Domain Name?</a:t>
            </a:r>
          </a:p>
          <a:p>
            <a:endParaRPr lang="en-CA" dirty="0"/>
          </a:p>
          <a:p>
            <a:r>
              <a:rPr lang="en-CA" dirty="0" smtClean="0"/>
              <a:t>How are Domain Names related to Web Pages?</a:t>
            </a:r>
          </a:p>
          <a:p>
            <a:endParaRPr lang="en-CA" dirty="0"/>
          </a:p>
          <a:p>
            <a:r>
              <a:rPr lang="en-CA" dirty="0" smtClean="0"/>
              <a:t>How does my computer find and use Domain Names? 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4.2) </a:t>
            </a:r>
            <a:r>
              <a:rPr lang="en-CA" dirty="0"/>
              <a:t>What is an IP Address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IP Address?</a:t>
            </a:r>
          </a:p>
          <a:p>
            <a:endParaRPr lang="en-CA" dirty="0"/>
          </a:p>
          <a:p>
            <a:r>
              <a:rPr lang="en-CA" dirty="0" smtClean="0"/>
              <a:t>What is the difference between IPv4 and IPv6?</a:t>
            </a:r>
          </a:p>
          <a:p>
            <a:endParaRPr lang="en-CA" dirty="0"/>
          </a:p>
          <a:p>
            <a:r>
              <a:rPr lang="en-CA" dirty="0" smtClean="0"/>
              <a:t>How does my computer convert a Domain Name to an IP Address?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4.3) Who Controls Domain Names?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 Owns and Controls Domain Names and IP Addresses?</a:t>
            </a:r>
          </a:p>
          <a:p>
            <a:endParaRPr lang="en-CA" dirty="0"/>
          </a:p>
          <a:p>
            <a:r>
              <a:rPr lang="en-CA" dirty="0" smtClean="0"/>
              <a:t>How can I register a Domain Name for my own use?</a:t>
            </a:r>
          </a:p>
        </p:txBody>
      </p:sp>
      <p:pic>
        <p:nvPicPr>
          <p:cNvPr id="7170" name="Picture 2" descr="Image result for domain nam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54" y="6092177"/>
            <a:ext cx="439448" cy="4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5316" y="6127234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Domain Names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5) Mail &amp; 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Mail Servers</a:t>
            </a:r>
          </a:p>
          <a:p>
            <a:pPr lvl="1"/>
            <a:r>
              <a:rPr lang="en-CA" dirty="0" smtClean="0"/>
              <a:t>File Servers</a:t>
            </a:r>
          </a:p>
          <a:p>
            <a:pPr lvl="1"/>
            <a:r>
              <a:rPr lang="en-CA" dirty="0" smtClean="0"/>
              <a:t>Database Servers</a:t>
            </a:r>
          </a:p>
          <a:p>
            <a:pPr lvl="1"/>
            <a:r>
              <a:rPr lang="en-CA" dirty="0" smtClean="0"/>
              <a:t>Other Types of Servers</a:t>
            </a:r>
            <a:endParaRPr lang="en-US" dirty="0"/>
          </a:p>
        </p:txBody>
      </p:sp>
      <p:pic>
        <p:nvPicPr>
          <p:cNvPr id="3074" name="Picture 2" descr="Image result for MAi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528" y="1620044"/>
            <a:ext cx="4631578" cy="330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5a)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Protocol: HTTP / HTTPS</a:t>
            </a:r>
          </a:p>
          <a:p>
            <a:pPr lvl="1"/>
            <a:r>
              <a:rPr lang="en-CA" dirty="0" smtClean="0"/>
              <a:t>Responds to requests for web pages </a:t>
            </a:r>
            <a:br>
              <a:rPr lang="en-CA" dirty="0" smtClean="0"/>
            </a:br>
            <a:r>
              <a:rPr lang="en-CA" dirty="0" smtClean="0"/>
              <a:t>that have mostly </a:t>
            </a:r>
            <a:r>
              <a:rPr lang="en-CA" u="sng" dirty="0" smtClean="0"/>
              <a:t>fixed content</a:t>
            </a:r>
          </a:p>
          <a:p>
            <a:pPr lvl="1"/>
            <a:r>
              <a:rPr lang="en-CA" dirty="0" smtClean="0"/>
              <a:t>Uses files stored on disk</a:t>
            </a:r>
          </a:p>
          <a:p>
            <a:pPr lvl="1"/>
            <a:r>
              <a:rPr lang="en-CA" dirty="0" smtClean="0"/>
              <a:t>Does this as fast as possible</a:t>
            </a:r>
          </a:p>
          <a:p>
            <a:pPr lvl="1"/>
            <a:r>
              <a:rPr lang="en-CA" dirty="0" smtClean="0"/>
              <a:t>Large websites may use duplicated</a:t>
            </a:r>
            <a:br>
              <a:rPr lang="en-CA" dirty="0" smtClean="0"/>
            </a:br>
            <a:r>
              <a:rPr lang="en-CA" dirty="0" smtClean="0"/>
              <a:t>web servers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Specialized Software:</a:t>
            </a:r>
          </a:p>
          <a:p>
            <a:pPr lvl="1"/>
            <a:r>
              <a:rPr lang="en-CA" dirty="0" smtClean="0"/>
              <a:t>Apache (Linux)</a:t>
            </a:r>
          </a:p>
          <a:p>
            <a:pPr lvl="1"/>
            <a:r>
              <a:rPr lang="en-CA" dirty="0" smtClean="0"/>
              <a:t>IIS (Microsoft)</a:t>
            </a:r>
          </a:p>
          <a:p>
            <a:pPr lvl="1"/>
            <a:r>
              <a:rPr lang="en-CA" dirty="0" smtClean="0"/>
              <a:t>ASP (Active Server Pages)</a:t>
            </a:r>
          </a:p>
          <a:p>
            <a:endParaRPr lang="en-CA" dirty="0"/>
          </a:p>
          <a:p>
            <a:r>
              <a:rPr lang="en-CA" dirty="0" smtClean="0"/>
              <a:t>Hardware Requirements: </a:t>
            </a:r>
          </a:p>
          <a:p>
            <a:pPr lvl="1"/>
            <a:r>
              <a:rPr lang="en-CA" dirty="0" smtClean="0"/>
              <a:t>Fast CPU</a:t>
            </a:r>
          </a:p>
          <a:p>
            <a:pPr lvl="1"/>
            <a:r>
              <a:rPr lang="en-CA" dirty="0" smtClean="0"/>
              <a:t>Fast Network Connections</a:t>
            </a:r>
          </a:p>
          <a:p>
            <a:pPr lvl="1"/>
            <a:r>
              <a:rPr lang="en-CA" dirty="0" smtClean="0"/>
              <a:t>High Reliability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52" y="627529"/>
            <a:ext cx="4334165" cy="2534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22" y="3597649"/>
            <a:ext cx="5991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5b) Application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/>
              <a:t>Protocol: </a:t>
            </a:r>
            <a:r>
              <a:rPr lang="en-CA" dirty="0" smtClean="0"/>
              <a:t>HTTP: or App Specific</a:t>
            </a:r>
            <a:endParaRPr lang="en-CA" dirty="0"/>
          </a:p>
          <a:p>
            <a:pPr lvl="1"/>
            <a:r>
              <a:rPr lang="en-CA" dirty="0" smtClean="0"/>
              <a:t>Responds </a:t>
            </a:r>
            <a:r>
              <a:rPr lang="en-CA" dirty="0"/>
              <a:t>to requests </a:t>
            </a:r>
            <a:r>
              <a:rPr lang="en-CA" dirty="0" smtClean="0"/>
              <a:t>for </a:t>
            </a:r>
            <a:r>
              <a:rPr lang="en-CA" dirty="0"/>
              <a:t>web </a:t>
            </a:r>
            <a:r>
              <a:rPr lang="en-CA" dirty="0" smtClean="0"/>
              <a:t>pages that </a:t>
            </a:r>
            <a:br>
              <a:rPr lang="en-CA" dirty="0" smtClean="0"/>
            </a:br>
            <a:r>
              <a:rPr lang="en-CA" dirty="0" smtClean="0"/>
              <a:t>have </a:t>
            </a:r>
            <a:r>
              <a:rPr lang="en-CA" u="sng" dirty="0" smtClean="0"/>
              <a:t>dynamic</a:t>
            </a:r>
            <a:r>
              <a:rPr lang="en-CA" dirty="0" smtClean="0"/>
              <a:t> (changing) content</a:t>
            </a:r>
            <a:endParaRPr lang="en-CA" dirty="0"/>
          </a:p>
          <a:p>
            <a:pPr lvl="1"/>
            <a:r>
              <a:rPr lang="en-CA" dirty="0" smtClean="0"/>
              <a:t>Web pages are created “on the fly” </a:t>
            </a:r>
            <a:endParaRPr lang="en-CA" dirty="0"/>
          </a:p>
          <a:p>
            <a:pPr lvl="1"/>
            <a:r>
              <a:rPr lang="en-CA" dirty="0" smtClean="0"/>
              <a:t>Web pages are a combination of text and </a:t>
            </a:r>
            <a:r>
              <a:rPr lang="en-CA" u="sng" dirty="0" smtClean="0"/>
              <a:t>programming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Also applies to web applications that don’t use web pages</a:t>
            </a:r>
          </a:p>
          <a:p>
            <a:pPr lvl="2"/>
            <a:r>
              <a:rPr lang="en-CA" dirty="0" smtClean="0"/>
              <a:t>Online Games </a:t>
            </a:r>
          </a:p>
          <a:p>
            <a:pPr lvl="2"/>
            <a:r>
              <a:rPr lang="en-CA" dirty="0" smtClean="0"/>
              <a:t>Apps with Custom PC Interface</a:t>
            </a:r>
          </a:p>
          <a:p>
            <a:pPr lvl="1"/>
            <a:endParaRPr lang="en-CA" dirty="0"/>
          </a:p>
          <a:p>
            <a:r>
              <a:rPr lang="en-CA" dirty="0"/>
              <a:t>Specialized Software:</a:t>
            </a:r>
          </a:p>
          <a:p>
            <a:pPr lvl="1"/>
            <a:r>
              <a:rPr lang="en-CA" dirty="0" smtClean="0"/>
              <a:t>Java Server Pages (JSP)</a:t>
            </a:r>
            <a:endParaRPr lang="en-CA" dirty="0"/>
          </a:p>
          <a:p>
            <a:pPr lvl="1"/>
            <a:r>
              <a:rPr lang="en-CA" dirty="0" smtClean="0"/>
              <a:t>Enterprise Java Beans (EJB)</a:t>
            </a:r>
            <a:endParaRPr lang="en-CA" dirty="0"/>
          </a:p>
          <a:p>
            <a:pPr lvl="1"/>
            <a:r>
              <a:rPr lang="en-CA" dirty="0"/>
              <a:t>ASP (Active Server Pages)</a:t>
            </a:r>
          </a:p>
          <a:p>
            <a:endParaRPr lang="en-CA" dirty="0"/>
          </a:p>
          <a:p>
            <a:r>
              <a:rPr lang="en-CA" dirty="0" smtClean="0"/>
              <a:t>Works in Parallel With: </a:t>
            </a:r>
            <a:endParaRPr lang="en-CA" dirty="0"/>
          </a:p>
          <a:p>
            <a:pPr lvl="1"/>
            <a:r>
              <a:rPr lang="en-CA" dirty="0" smtClean="0"/>
              <a:t>Web Servers</a:t>
            </a:r>
            <a:endParaRPr lang="en-CA" dirty="0"/>
          </a:p>
          <a:p>
            <a:pPr lvl="1"/>
            <a:r>
              <a:rPr lang="en-CA" dirty="0" smtClean="0"/>
              <a:t>Database Servers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485" y="365125"/>
            <a:ext cx="2928939" cy="3247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485" y="4016188"/>
            <a:ext cx="3449940" cy="2638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99663" y="576455"/>
            <a:ext cx="116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Web Browser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60424" y="1943805"/>
            <a:ext cx="101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Application</a:t>
            </a:r>
            <a:br>
              <a:rPr lang="en-CA" sz="1400" dirty="0" smtClean="0">
                <a:solidFill>
                  <a:srgbClr val="FF0000"/>
                </a:solidFill>
              </a:rPr>
            </a:br>
            <a:r>
              <a:rPr lang="en-CA" sz="1400" dirty="0" smtClean="0">
                <a:solidFill>
                  <a:srgbClr val="FF0000"/>
                </a:solidFill>
              </a:rPr>
              <a:t>Server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21205" y="3029553"/>
            <a:ext cx="866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>
                <a:solidFill>
                  <a:srgbClr val="FF0000"/>
                </a:solidFill>
              </a:rPr>
              <a:t>Database</a:t>
            </a:r>
            <a:br>
              <a:rPr lang="en-CA" sz="1400" dirty="0" smtClean="0">
                <a:solidFill>
                  <a:srgbClr val="FF0000"/>
                </a:solidFill>
              </a:rPr>
            </a:br>
            <a:r>
              <a:rPr lang="en-CA" sz="1400" dirty="0" smtClean="0">
                <a:solidFill>
                  <a:srgbClr val="FF0000"/>
                </a:solidFill>
              </a:rPr>
              <a:t>Server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1066364" y="884232"/>
            <a:ext cx="15061" cy="105957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081425" y="2433395"/>
            <a:ext cx="15062" cy="5699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066364" y="1132180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Internet</a:t>
            </a:r>
            <a:br>
              <a:rPr lang="en-CA" sz="1000" dirty="0" smtClean="0">
                <a:solidFill>
                  <a:srgbClr val="FF0000"/>
                </a:solidFill>
              </a:rPr>
            </a:br>
            <a:r>
              <a:rPr lang="en-CA" sz="1000" dirty="0" smtClean="0">
                <a:solidFill>
                  <a:srgbClr val="FF0000"/>
                </a:solidFill>
              </a:rPr>
              <a:t>Connection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7218" y="2469189"/>
            <a:ext cx="780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>
                <a:solidFill>
                  <a:srgbClr val="FF0000"/>
                </a:solidFill>
              </a:rPr>
              <a:t>Internet</a:t>
            </a:r>
            <a:br>
              <a:rPr lang="en-CA" sz="1000" dirty="0" smtClean="0">
                <a:solidFill>
                  <a:srgbClr val="FF0000"/>
                </a:solidFill>
              </a:rPr>
            </a:br>
            <a:r>
              <a:rPr lang="en-CA" sz="1000" dirty="0" smtClean="0">
                <a:solidFill>
                  <a:srgbClr val="FF0000"/>
                </a:solidFill>
              </a:rPr>
              <a:t>Connection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base table stru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051" y="3155880"/>
            <a:ext cx="7233246" cy="28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5c) Database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 smtClean="0"/>
              <a:t>Database Definition</a:t>
            </a:r>
            <a:endParaRPr lang="en-CA" dirty="0"/>
          </a:p>
          <a:p>
            <a:pPr lvl="1"/>
            <a:r>
              <a:rPr lang="en-CA" dirty="0" smtClean="0"/>
              <a:t>Stores data in “</a:t>
            </a:r>
            <a:r>
              <a:rPr lang="en-CA" b="1" u="sng" dirty="0" smtClean="0"/>
              <a:t>tables</a:t>
            </a:r>
            <a:r>
              <a:rPr lang="en-CA" dirty="0" smtClean="0"/>
              <a:t>” in a database program </a:t>
            </a:r>
            <a:br>
              <a:rPr lang="en-CA" dirty="0" smtClean="0"/>
            </a:br>
            <a:r>
              <a:rPr lang="en-CA" dirty="0" smtClean="0"/>
              <a:t>rather than in “files” on a disk</a:t>
            </a:r>
            <a:endParaRPr lang="en-CA" dirty="0"/>
          </a:p>
          <a:p>
            <a:pPr lvl="1"/>
            <a:r>
              <a:rPr lang="en-CA" dirty="0" smtClean="0"/>
              <a:t>Each Table stores a specific type of thing</a:t>
            </a:r>
          </a:p>
          <a:p>
            <a:pPr lvl="2"/>
            <a:r>
              <a:rPr lang="en-CA" dirty="0" smtClean="0"/>
              <a:t>E.g. Customers</a:t>
            </a:r>
          </a:p>
          <a:p>
            <a:pPr lvl="2"/>
            <a:r>
              <a:rPr lang="en-CA" dirty="0" smtClean="0"/>
              <a:t>E.g. Products</a:t>
            </a:r>
            <a:endParaRPr lang="en-CA" dirty="0"/>
          </a:p>
          <a:p>
            <a:pPr lvl="1"/>
            <a:r>
              <a:rPr lang="en-CA" dirty="0" smtClean="0"/>
              <a:t>Other Tables store relationships between things</a:t>
            </a:r>
          </a:p>
          <a:p>
            <a:pPr lvl="2"/>
            <a:r>
              <a:rPr lang="en-CA" dirty="0" smtClean="0"/>
              <a:t>E.g. Purchases</a:t>
            </a:r>
          </a:p>
          <a:p>
            <a:pPr lvl="2"/>
            <a:r>
              <a:rPr lang="en-CA" dirty="0" smtClean="0"/>
              <a:t>E.g. Orders</a:t>
            </a:r>
            <a:endParaRPr lang="en-CA" dirty="0"/>
          </a:p>
          <a:p>
            <a:pPr lvl="1"/>
            <a:r>
              <a:rPr lang="en-CA" dirty="0" smtClean="0"/>
              <a:t>Databases provide a way to store and manage</a:t>
            </a:r>
            <a:br>
              <a:rPr lang="en-CA" dirty="0" smtClean="0"/>
            </a:br>
            <a:r>
              <a:rPr lang="en-CA" dirty="0" smtClean="0"/>
              <a:t>dynamic data and changing relationships.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Specialized Software:</a:t>
            </a:r>
          </a:p>
          <a:p>
            <a:pPr lvl="1"/>
            <a:r>
              <a:rPr lang="en-CA" dirty="0" smtClean="0"/>
              <a:t>Supports SQL Database Language</a:t>
            </a:r>
            <a:endParaRPr lang="en-CA" dirty="0"/>
          </a:p>
          <a:p>
            <a:pPr lvl="1"/>
            <a:r>
              <a:rPr lang="en-CA" dirty="0" err="1" smtClean="0"/>
              <a:t>MyQSL</a:t>
            </a:r>
            <a:r>
              <a:rPr lang="en-CA" dirty="0" smtClean="0"/>
              <a:t> (Linux)</a:t>
            </a:r>
            <a:endParaRPr lang="en-CA" dirty="0"/>
          </a:p>
          <a:p>
            <a:pPr lvl="1"/>
            <a:r>
              <a:rPr lang="en-CA" dirty="0" smtClean="0"/>
              <a:t>Oracle </a:t>
            </a:r>
            <a:r>
              <a:rPr lang="en-CA" dirty="0"/>
              <a:t>(Active Server Pages)</a:t>
            </a:r>
          </a:p>
          <a:p>
            <a:endParaRPr lang="en-CA" dirty="0"/>
          </a:p>
          <a:p>
            <a:r>
              <a:rPr lang="en-CA" dirty="0"/>
              <a:t>Works </a:t>
            </a:r>
            <a:r>
              <a:rPr lang="en-CA" dirty="0" smtClean="0"/>
              <a:t>to Support: </a:t>
            </a:r>
            <a:endParaRPr lang="en-CA" dirty="0"/>
          </a:p>
          <a:p>
            <a:pPr lvl="1"/>
            <a:r>
              <a:rPr lang="en-CA" dirty="0"/>
              <a:t>Web Servers</a:t>
            </a:r>
          </a:p>
          <a:p>
            <a:pPr lvl="1"/>
            <a:r>
              <a:rPr lang="en-CA" dirty="0" smtClean="0"/>
              <a:t>Application Servers</a:t>
            </a:r>
          </a:p>
          <a:p>
            <a:pPr lvl="1"/>
            <a:r>
              <a:rPr lang="en-CA" dirty="0" smtClean="0"/>
              <a:t>Other Custom Applications</a:t>
            </a:r>
            <a:endParaRPr lang="en-CA" dirty="0"/>
          </a:p>
          <a:p>
            <a:endParaRPr lang="en-US" dirty="0"/>
          </a:p>
        </p:txBody>
      </p:sp>
      <p:pic>
        <p:nvPicPr>
          <p:cNvPr id="1028" name="Picture 4" descr="Image result for database server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43" y="708763"/>
            <a:ext cx="2083942" cy="21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database table structur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0" y="1549687"/>
            <a:ext cx="11736823" cy="46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7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5d) Mail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/>
              <a:t>Protocol: </a:t>
            </a:r>
            <a:r>
              <a:rPr lang="en-CA" sz="1600" dirty="0" smtClean="0"/>
              <a:t>SMTP </a:t>
            </a:r>
            <a:r>
              <a:rPr lang="en-CA" sz="1600" dirty="0"/>
              <a:t>/ </a:t>
            </a:r>
            <a:r>
              <a:rPr lang="en-CA" sz="1600" dirty="0" smtClean="0"/>
              <a:t>POP3</a:t>
            </a:r>
            <a:endParaRPr lang="en-CA" sz="1600" dirty="0"/>
          </a:p>
          <a:p>
            <a:pPr lvl="1"/>
            <a:r>
              <a:rPr lang="en-CA" sz="1400" dirty="0" smtClean="0"/>
              <a:t>Used when mail is downloaded and stored</a:t>
            </a:r>
            <a:br>
              <a:rPr lang="en-CA" sz="1400" dirty="0" smtClean="0"/>
            </a:br>
            <a:r>
              <a:rPr lang="en-CA" sz="1400" dirty="0" smtClean="0"/>
              <a:t>on your computer (e.g. Outlook)</a:t>
            </a:r>
            <a:endParaRPr lang="en-CA" sz="1400" u="sng" dirty="0"/>
          </a:p>
          <a:p>
            <a:pPr lvl="1"/>
            <a:r>
              <a:rPr lang="en-CA" sz="1400" dirty="0" smtClean="0"/>
              <a:t>Not used for Browser based mail (e.g. </a:t>
            </a:r>
            <a:r>
              <a:rPr lang="en-CA" sz="1400" dirty="0" err="1" smtClean="0"/>
              <a:t>gmail</a:t>
            </a:r>
            <a:r>
              <a:rPr lang="en-CA" sz="1400" dirty="0" smtClean="0"/>
              <a:t>)</a:t>
            </a:r>
            <a:endParaRPr lang="en-CA" sz="1400" dirty="0"/>
          </a:p>
          <a:p>
            <a:pPr lvl="1"/>
            <a:r>
              <a:rPr lang="en-CA" sz="1400" dirty="0" smtClean="0"/>
              <a:t>Also used to send mail between servers </a:t>
            </a:r>
            <a:br>
              <a:rPr lang="en-CA" sz="1400" dirty="0" smtClean="0"/>
            </a:br>
            <a:r>
              <a:rPr lang="en-CA" sz="1400" dirty="0" smtClean="0"/>
              <a:t>on the Internet</a:t>
            </a:r>
            <a:endParaRPr lang="en-CA" sz="1400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US" dirty="0"/>
          </a:p>
        </p:txBody>
      </p:sp>
      <p:pic>
        <p:nvPicPr>
          <p:cNvPr id="2050" name="Picture 2" descr="Image result for SMTP server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252" y="1825625"/>
            <a:ext cx="5354498" cy="37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2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5.1) Mail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Downloaded Mail</a:t>
            </a:r>
          </a:p>
          <a:p>
            <a:pPr lvl="1"/>
            <a:r>
              <a:rPr lang="en-CA" dirty="0" smtClean="0"/>
              <a:t>What is SMTP / POP3?</a:t>
            </a:r>
          </a:p>
          <a:p>
            <a:pPr lvl="1"/>
            <a:r>
              <a:rPr lang="en-CA" dirty="0" smtClean="0"/>
              <a:t>What are some common Mail Clients</a:t>
            </a:r>
          </a:p>
          <a:p>
            <a:pPr lvl="1"/>
            <a:r>
              <a:rPr lang="en-CA" dirty="0" smtClean="0"/>
              <a:t>What are some advantages of downloaded mail?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Web Based Mail</a:t>
            </a:r>
          </a:p>
          <a:p>
            <a:pPr lvl="1"/>
            <a:r>
              <a:rPr lang="en-CA" dirty="0"/>
              <a:t>What are some common </a:t>
            </a:r>
            <a:r>
              <a:rPr lang="en-CA" dirty="0" smtClean="0"/>
              <a:t>Browser Based Mail Services</a:t>
            </a:r>
            <a:endParaRPr lang="en-CA" dirty="0"/>
          </a:p>
          <a:p>
            <a:pPr lvl="1"/>
            <a:r>
              <a:rPr lang="en-CA" dirty="0"/>
              <a:t>What are some advantages of </a:t>
            </a:r>
            <a:r>
              <a:rPr lang="en-CA" dirty="0" smtClean="0"/>
              <a:t>browser based  </a:t>
            </a:r>
            <a:r>
              <a:rPr lang="en-CA" dirty="0"/>
              <a:t>mail?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Mail Servers</a:t>
            </a:r>
          </a:p>
          <a:p>
            <a:pPr lvl="1"/>
            <a:r>
              <a:rPr lang="en-CA" dirty="0" smtClean="0"/>
              <a:t>Where is mail stored in the Internet?</a:t>
            </a:r>
          </a:p>
          <a:p>
            <a:pPr lvl="1"/>
            <a:r>
              <a:rPr lang="en-CA" dirty="0" smtClean="0"/>
              <a:t>How is mail delivered across the </a:t>
            </a:r>
            <a:r>
              <a:rPr lang="en-CA" dirty="0"/>
              <a:t>Internet?</a:t>
            </a:r>
          </a:p>
          <a:p>
            <a:pPr lvl="1"/>
            <a:r>
              <a:rPr lang="en-CA" dirty="0" smtClean="0"/>
              <a:t>What special Hardware &amp; Software is required for a mail server?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2) Some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Client Server Model</a:t>
            </a:r>
          </a:p>
          <a:p>
            <a:pPr lvl="1"/>
            <a:r>
              <a:rPr lang="en-CA" dirty="0" smtClean="0"/>
              <a:t>Peer-To-Peer Model</a:t>
            </a:r>
          </a:p>
          <a:p>
            <a:pPr lvl="1"/>
            <a:r>
              <a:rPr lang="en-CA" dirty="0" smtClean="0"/>
              <a:t>Hyperlinks</a:t>
            </a:r>
          </a:p>
          <a:p>
            <a:pPr lvl="1"/>
            <a:r>
              <a:rPr lang="en-CA" dirty="0" smtClean="0">
                <a:hlinkClick r:id="rId4" action="ppaction://hlinksldjump"/>
              </a:rPr>
              <a:t>Packets &amp; Data</a:t>
            </a:r>
            <a:endParaRPr lang="en-CA" dirty="0" smtClean="0"/>
          </a:p>
          <a:p>
            <a:pPr lvl="1"/>
            <a:r>
              <a:rPr lang="en-CA" dirty="0" smtClean="0"/>
              <a:t>Firewalls</a:t>
            </a:r>
            <a:endParaRPr lang="en-US" dirty="0"/>
          </a:p>
        </p:txBody>
      </p:sp>
      <p:pic>
        <p:nvPicPr>
          <p:cNvPr id="1026" name="Picture 2" descr="Image result for Internet Server typ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48" y="2086120"/>
            <a:ext cx="45910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7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9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5.2) File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Cloud Based Storage</a:t>
            </a:r>
          </a:p>
          <a:p>
            <a:pPr lvl="1"/>
            <a:r>
              <a:rPr lang="en-CA" dirty="0" smtClean="0"/>
              <a:t>What are some Cloud Storage Services (applications) ?</a:t>
            </a:r>
          </a:p>
          <a:p>
            <a:pPr lvl="1"/>
            <a:r>
              <a:rPr lang="en-CA" dirty="0" smtClean="0"/>
              <a:t>What are some advantages of cloud based storage over local storage?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File Servers</a:t>
            </a:r>
          </a:p>
          <a:p>
            <a:pPr lvl="1"/>
            <a:r>
              <a:rPr lang="en-CA" dirty="0"/>
              <a:t>What special Hardware &amp; Software is required for a </a:t>
            </a:r>
            <a:r>
              <a:rPr lang="en-CA" dirty="0" smtClean="0"/>
              <a:t>file server</a:t>
            </a:r>
            <a:r>
              <a:rPr lang="en-CA" dirty="0"/>
              <a:t>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5.3) Database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Database?</a:t>
            </a:r>
          </a:p>
          <a:p>
            <a:pPr lvl="1"/>
            <a:r>
              <a:rPr lang="en-CA" dirty="0" smtClean="0"/>
              <a:t>What is SQL?</a:t>
            </a:r>
          </a:p>
          <a:p>
            <a:pPr lvl="1"/>
            <a:r>
              <a:rPr lang="en-CA" dirty="0" smtClean="0"/>
              <a:t>What type of information is stored in a database?</a:t>
            </a:r>
          </a:p>
          <a:p>
            <a:pPr lvl="1"/>
            <a:r>
              <a:rPr lang="en-CA" dirty="0" smtClean="0"/>
              <a:t>How are databases used and combined with web pages?</a:t>
            </a:r>
          </a:p>
          <a:p>
            <a:pPr lvl="1"/>
            <a:endParaRPr lang="en-CA" dirty="0"/>
          </a:p>
          <a:p>
            <a:r>
              <a:rPr lang="en-CA" dirty="0" smtClean="0"/>
              <a:t>Database Servers</a:t>
            </a:r>
          </a:p>
          <a:p>
            <a:pPr lvl="1"/>
            <a:r>
              <a:rPr lang="en-CA" dirty="0" smtClean="0"/>
              <a:t>What are some common Database products?</a:t>
            </a:r>
          </a:p>
          <a:p>
            <a:pPr lvl="1"/>
            <a:r>
              <a:rPr lang="en-CA" dirty="0"/>
              <a:t>What special Hardware &amp; Software is required for a </a:t>
            </a:r>
            <a:r>
              <a:rPr lang="en-CA" dirty="0" smtClean="0"/>
              <a:t>database server</a:t>
            </a:r>
            <a:r>
              <a:rPr lang="en-CA" dirty="0"/>
              <a:t>?</a:t>
            </a:r>
            <a:endParaRPr lang="en-US" dirty="0"/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5.4) Other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other types of internet servers not covered by the slides above.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048" y="6092176"/>
            <a:ext cx="486990" cy="4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674038" y="616229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Servers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6) Network Routing &amp; ISPs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Internet Service Provider (ISP)</a:t>
            </a:r>
          </a:p>
          <a:p>
            <a:pPr lvl="1"/>
            <a:r>
              <a:rPr lang="en-CA" dirty="0" smtClean="0"/>
              <a:t>Internet Connection Technologies</a:t>
            </a:r>
          </a:p>
          <a:p>
            <a:pPr lvl="1"/>
            <a:r>
              <a:rPr lang="en-CA" dirty="0" smtClean="0"/>
              <a:t>Network Routers &amp; Switches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 descr="Image result for Network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26" y="2266076"/>
            <a:ext cx="5306869" cy="296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6.1) Internet Service Providers (ISPs)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an ISP?</a:t>
            </a:r>
          </a:p>
          <a:p>
            <a:endParaRPr lang="en-CA" dirty="0"/>
          </a:p>
          <a:p>
            <a:r>
              <a:rPr lang="en-CA" dirty="0" smtClean="0"/>
              <a:t>What are some common ISPs people use in the Toronto Area?</a:t>
            </a:r>
          </a:p>
          <a:p>
            <a:endParaRPr lang="en-CA" dirty="0"/>
          </a:p>
          <a:p>
            <a:r>
              <a:rPr lang="en-CA" dirty="0" smtClean="0"/>
              <a:t>How is an ISP different from a Internet application / service?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6.2) Internet Connection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Describe some internet connection technologies using telephone lines.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/>
              <a:t>Describe some internet connection technologies using </a:t>
            </a:r>
            <a:r>
              <a:rPr lang="en-CA" dirty="0" smtClean="0"/>
              <a:t>Wi-Fi.</a:t>
            </a:r>
            <a:br>
              <a:rPr lang="en-CA" dirty="0" smtClean="0"/>
            </a:br>
            <a:endParaRPr lang="en-CA" dirty="0"/>
          </a:p>
          <a:p>
            <a:r>
              <a:rPr lang="en-CA" dirty="0"/>
              <a:t>Describe some internet connection technologies using </a:t>
            </a:r>
            <a:r>
              <a:rPr lang="en-CA" dirty="0" smtClean="0"/>
              <a:t>fibre optics cables.</a:t>
            </a:r>
            <a:endParaRPr lang="en-CA" dirty="0"/>
          </a:p>
          <a:p>
            <a:endParaRPr lang="en-CA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9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6.3) Network Routers &amp;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a "Routing Table"?</a:t>
            </a:r>
          </a:p>
          <a:p>
            <a:endParaRPr lang="en-CA" dirty="0"/>
          </a:p>
          <a:p>
            <a:r>
              <a:rPr lang="en-CA" dirty="0" smtClean="0"/>
              <a:t>How are data packets sent through the internet between a client and a server?</a:t>
            </a:r>
          </a:p>
          <a:p>
            <a:endParaRPr lang="en-CA" dirty="0"/>
          </a:p>
          <a:p>
            <a:r>
              <a:rPr lang="en-CA" dirty="0" smtClean="0"/>
              <a:t>What special hardware &amp; software is required for a network router / switch?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177" y="6176963"/>
            <a:ext cx="411045" cy="378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17985" y="6169628"/>
            <a:ext cx="110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5" action="ppaction://hlinksldjump"/>
              </a:rPr>
              <a:t>Networks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7)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Section Topics</a:t>
            </a:r>
          </a:p>
          <a:p>
            <a:pPr lvl="1"/>
            <a:r>
              <a:rPr lang="en-CA" dirty="0" smtClean="0"/>
              <a:t>Local Area Networks (LAN)</a:t>
            </a:r>
          </a:p>
          <a:p>
            <a:pPr lvl="1"/>
            <a:r>
              <a:rPr lang="en-CA" dirty="0" smtClean="0"/>
              <a:t>Wide Area Networks (WAN)</a:t>
            </a:r>
          </a:p>
          <a:p>
            <a:pPr lvl="1"/>
            <a:r>
              <a:rPr lang="en-CA" dirty="0" smtClean="0"/>
              <a:t>Virtual Private Networks (VPN)</a:t>
            </a:r>
            <a:endParaRPr lang="en-US" dirty="0"/>
          </a:p>
        </p:txBody>
      </p:sp>
      <p:pic>
        <p:nvPicPr>
          <p:cNvPr id="9218" name="Picture 2" descr="Image result for L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05" y="1825625"/>
            <a:ext cx="3834640" cy="38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7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7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7.1</a:t>
            </a:r>
            <a:r>
              <a:rPr lang="en-CA" dirty="0"/>
              <a:t>) Local Area Networks (</a:t>
            </a:r>
            <a:r>
              <a:rPr lang="en-CA" dirty="0" smtClean="0"/>
              <a:t>LAN)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Local Area Network?</a:t>
            </a:r>
          </a:p>
          <a:p>
            <a:endParaRPr lang="en-CA" dirty="0"/>
          </a:p>
          <a:p>
            <a:r>
              <a:rPr lang="en-CA" dirty="0" smtClean="0"/>
              <a:t>What is the purpose of a Local Area Network?</a:t>
            </a:r>
          </a:p>
          <a:p>
            <a:endParaRPr lang="en-CA" dirty="0"/>
          </a:p>
          <a:p>
            <a:r>
              <a:rPr lang="en-CA" dirty="0" smtClean="0"/>
              <a:t>What types of applications, servers, and computers are connected to a LAN?</a:t>
            </a:r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7.2) </a:t>
            </a:r>
            <a:r>
              <a:rPr lang="en-CA" dirty="0"/>
              <a:t>Wide Area Networks (WAN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smtClean="0"/>
              <a:t>Wide Area </a:t>
            </a:r>
            <a:r>
              <a:rPr lang="en-CA" dirty="0"/>
              <a:t>Network?</a:t>
            </a:r>
          </a:p>
          <a:p>
            <a:endParaRPr lang="en-CA" dirty="0"/>
          </a:p>
          <a:p>
            <a:r>
              <a:rPr lang="en-CA" dirty="0"/>
              <a:t>What is the purpose of a </a:t>
            </a:r>
            <a:r>
              <a:rPr lang="en-CA" dirty="0" smtClean="0"/>
              <a:t>Wide Area </a:t>
            </a:r>
            <a:r>
              <a:rPr lang="en-CA" dirty="0"/>
              <a:t>Network?</a:t>
            </a:r>
          </a:p>
          <a:p>
            <a:endParaRPr lang="en-CA" dirty="0"/>
          </a:p>
          <a:p>
            <a:r>
              <a:rPr lang="en-CA" dirty="0"/>
              <a:t>What types of applications, servers, and computers are connected to a </a:t>
            </a:r>
            <a:r>
              <a:rPr lang="en-CA" dirty="0" smtClean="0"/>
              <a:t>WAN?</a:t>
            </a:r>
            <a:endParaRPr lang="en-CA" dirty="0"/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2.1) Client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Explain the Client Server Model</a:t>
            </a:r>
          </a:p>
          <a:p>
            <a:pPr lvl="1"/>
            <a:r>
              <a:rPr lang="en-CA" dirty="0" smtClean="0"/>
              <a:t>What is the Client</a:t>
            </a:r>
          </a:p>
          <a:p>
            <a:pPr lvl="1"/>
            <a:r>
              <a:rPr lang="en-CA" dirty="0" smtClean="0"/>
              <a:t>What is the Server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Provide an example of an application that uses the Client Server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4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7.3) </a:t>
            </a:r>
            <a:r>
              <a:rPr lang="en-CA" dirty="0"/>
              <a:t>Virtual Private Networks (VPN</a:t>
            </a:r>
            <a:r>
              <a:rPr lang="en-CA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a </a:t>
            </a:r>
            <a:r>
              <a:rPr lang="en-CA" dirty="0" smtClean="0"/>
              <a:t>Virtual Private Network</a:t>
            </a:r>
            <a:r>
              <a:rPr lang="en-CA" dirty="0"/>
              <a:t>?</a:t>
            </a:r>
          </a:p>
          <a:p>
            <a:endParaRPr lang="en-CA" dirty="0"/>
          </a:p>
          <a:p>
            <a:r>
              <a:rPr lang="en-CA" dirty="0" smtClean="0"/>
              <a:t>How is a VPM different from a LAN / WAN?</a:t>
            </a:r>
            <a:endParaRPr lang="en-CA" dirty="0"/>
          </a:p>
          <a:p>
            <a:endParaRPr lang="en-CA" dirty="0"/>
          </a:p>
          <a:p>
            <a:r>
              <a:rPr lang="en-CA" dirty="0" smtClean="0"/>
              <a:t>How could you use a VPM to increase the security of services you use in </a:t>
            </a:r>
            <a:r>
              <a:rPr lang="en-CA" smtClean="0"/>
              <a:t>the Internet?</a:t>
            </a:r>
            <a:endParaRPr lang="en-CA" dirty="0"/>
          </a:p>
        </p:txBody>
      </p:sp>
      <p:pic>
        <p:nvPicPr>
          <p:cNvPr id="9220" name="Picture 4" descr="Image result for L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85" y="6064859"/>
            <a:ext cx="622353" cy="4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33538" y="611314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2">
                    <a:lumMod val="75000"/>
                  </a:schemeClr>
                </a:solidFill>
                <a:hlinkClick r:id="rId6" action="ppaction://hlinksldjump"/>
              </a:rPr>
              <a:t>LANs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2.2) Peer-To-Peer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Explain the </a:t>
            </a:r>
            <a:r>
              <a:rPr lang="en-CA" dirty="0" smtClean="0"/>
              <a:t>Peer-To-Peer Model</a:t>
            </a:r>
            <a:endParaRPr lang="en-CA" dirty="0"/>
          </a:p>
          <a:p>
            <a:pPr lvl="1"/>
            <a:r>
              <a:rPr lang="en-CA" dirty="0"/>
              <a:t>What is </a:t>
            </a:r>
            <a:r>
              <a:rPr lang="en-CA" dirty="0" smtClean="0"/>
              <a:t>a Peer</a:t>
            </a:r>
            <a:endParaRPr lang="en-CA" dirty="0"/>
          </a:p>
          <a:p>
            <a:pPr lvl="1"/>
            <a:r>
              <a:rPr lang="en-CA" dirty="0" smtClean="0"/>
              <a:t>How is it different from a Client Server Model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Provide an example of an application that uses the </a:t>
            </a:r>
            <a:r>
              <a:rPr lang="en-CA" dirty="0" smtClean="0"/>
              <a:t>Peer-To-Peer Model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8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2.3) Hyperlinks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is a Hyperlink?</a:t>
            </a:r>
          </a:p>
          <a:p>
            <a:endParaRPr lang="en-CA" dirty="0"/>
          </a:p>
          <a:p>
            <a:r>
              <a:rPr lang="en-CA" dirty="0" smtClean="0"/>
              <a:t>How are Hyperlink related to Web Pages?</a:t>
            </a:r>
          </a:p>
          <a:p>
            <a:endParaRPr lang="en-CA" dirty="0"/>
          </a:p>
          <a:p>
            <a:r>
              <a:rPr lang="en-CA" dirty="0" smtClean="0"/>
              <a:t>How are Hyperlinks related to this PowerPoint document?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256" y="1680705"/>
            <a:ext cx="4191851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In order to send a large file across the internet it must be broken into smaller fragments.</a:t>
            </a:r>
          </a:p>
          <a:p>
            <a:endParaRPr lang="en-CA" dirty="0"/>
          </a:p>
          <a:p>
            <a:r>
              <a:rPr lang="en-CA" dirty="0" smtClean="0"/>
              <a:t>These small fragments are called “Packets”</a:t>
            </a:r>
          </a:p>
          <a:p>
            <a:endParaRPr lang="en-CA" dirty="0"/>
          </a:p>
          <a:p>
            <a:r>
              <a:rPr lang="en-CA" dirty="0" smtClean="0"/>
              <a:t>In the example, the data file is split into 3 packets.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050" name="Picture 2" descr="Image result for data packetiz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3" y="16101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1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256" y="1680705"/>
            <a:ext cx="4191851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In order to send a large file across the internet it must be broken into smaller fragments.</a:t>
            </a:r>
          </a:p>
          <a:p>
            <a:endParaRPr lang="en-CA" dirty="0"/>
          </a:p>
          <a:p>
            <a:r>
              <a:rPr lang="en-CA" dirty="0" smtClean="0"/>
              <a:t>These small fragments are called “Packets”</a:t>
            </a:r>
          </a:p>
          <a:p>
            <a:endParaRPr lang="en-CA" dirty="0"/>
          </a:p>
          <a:p>
            <a:r>
              <a:rPr lang="en-CA" dirty="0" smtClean="0"/>
              <a:t>In the example, the data file is split into 3 packets.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050" name="Picture 2" descr="Image result for data packetiz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3" y="1610194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3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41945" y="6092176"/>
            <a:ext cx="1185289" cy="439448"/>
            <a:chOff x="5598891" y="5389418"/>
            <a:chExt cx="1185289" cy="4394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8891" y="5389418"/>
              <a:ext cx="434763" cy="4394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33654" y="545953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3" action="ppaction://hlinksldjump"/>
                </a:rPr>
                <a:t>Home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2.4) Packets &amp;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to a message (or data) when it is sent across the Internet?</a:t>
            </a:r>
          </a:p>
          <a:p>
            <a:endParaRPr lang="en-CA" dirty="0"/>
          </a:p>
          <a:p>
            <a:endParaRPr lang="en-CA" dirty="0"/>
          </a:p>
        </p:txBody>
      </p:sp>
      <p:grpSp>
        <p:nvGrpSpPr>
          <p:cNvPr id="7" name="Group 6"/>
          <p:cNvGrpSpPr/>
          <p:nvPr/>
        </p:nvGrpSpPr>
        <p:grpSpPr>
          <a:xfrm>
            <a:off x="8314641" y="6097874"/>
            <a:ext cx="1987657" cy="428049"/>
            <a:chOff x="8314641" y="6097874"/>
            <a:chExt cx="1987657" cy="428049"/>
          </a:xfrm>
        </p:grpSpPr>
        <p:pic>
          <p:nvPicPr>
            <p:cNvPr id="1028" name="Picture 4" descr="Image result for basic concept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641" y="6097874"/>
              <a:ext cx="428049" cy="42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8703078" y="6127232"/>
              <a:ext cx="1599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 smtClean="0">
                  <a:solidFill>
                    <a:schemeClr val="accent2">
                      <a:lumMod val="75000"/>
                    </a:schemeClr>
                  </a:solidFill>
                  <a:hlinkClick r:id="rId5" action="ppaction://hlinksldjump"/>
                </a:rPr>
                <a:t>Basic Concepts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026" name="Picture 2" descr="Image result for data packet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38" y="3574532"/>
            <a:ext cx="63341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acket networ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49" y="2415657"/>
            <a:ext cx="38576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1280</Words>
  <Application>Microsoft Office PowerPoint</Application>
  <PresentationFormat>Widescreen</PresentationFormat>
  <Paragraphs>337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Selected Networking Concepts</vt:lpstr>
      <vt:lpstr>Table of Contents</vt:lpstr>
      <vt:lpstr>2) Some Basic Concepts</vt:lpstr>
      <vt:lpstr>2.1) Client Server Model</vt:lpstr>
      <vt:lpstr>2.2) Peer-To-Peer Model</vt:lpstr>
      <vt:lpstr>2.3) Hyperlinks</vt:lpstr>
      <vt:lpstr>2.4) Packets &amp; Data</vt:lpstr>
      <vt:lpstr>2.4) Packets &amp; Data</vt:lpstr>
      <vt:lpstr>2.4) Packets &amp; Data</vt:lpstr>
      <vt:lpstr>2.4) Packets &amp; Data</vt:lpstr>
      <vt:lpstr>2.4) Packets &amp; Data</vt:lpstr>
      <vt:lpstr>2.5) Firewalls</vt:lpstr>
      <vt:lpstr>3) Web Servers &amp; Web Pages</vt:lpstr>
      <vt:lpstr>3.1) HTML &amp; Web Pages</vt:lpstr>
      <vt:lpstr>3.1) HTML &amp; Web Pages</vt:lpstr>
      <vt:lpstr>3.2) Browsing a Web Page</vt:lpstr>
      <vt:lpstr>3.4) Web Client Hardware &amp; Software</vt:lpstr>
      <vt:lpstr>3.4) Web Server Hardware &amp; Software</vt:lpstr>
      <vt:lpstr>4) Domain Names &amp; IP Addresses</vt:lpstr>
      <vt:lpstr>4.1) What is a Domain Name?</vt:lpstr>
      <vt:lpstr>4.2) What is an IP Address?</vt:lpstr>
      <vt:lpstr>4.3) Who Controls Domain Names?</vt:lpstr>
      <vt:lpstr>5) Mail &amp; Other Servers</vt:lpstr>
      <vt:lpstr>5a) Web Server</vt:lpstr>
      <vt:lpstr>5b) Application Server</vt:lpstr>
      <vt:lpstr>5c) Database Server</vt:lpstr>
      <vt:lpstr>PowerPoint Presentation</vt:lpstr>
      <vt:lpstr>5d) Mail Server</vt:lpstr>
      <vt:lpstr>5.1) Mail Servers</vt:lpstr>
      <vt:lpstr>5.2) File Servers</vt:lpstr>
      <vt:lpstr>5.3) Database Servers</vt:lpstr>
      <vt:lpstr>5.4) Other Servers</vt:lpstr>
      <vt:lpstr>6) Network Routing &amp; ISPs</vt:lpstr>
      <vt:lpstr>6.1) Internet Service Providers (ISPs)</vt:lpstr>
      <vt:lpstr>6.2) Internet Connection Technologies</vt:lpstr>
      <vt:lpstr>6.3) Network Routers &amp; Switches</vt:lpstr>
      <vt:lpstr>7) Types of Networks</vt:lpstr>
      <vt:lpstr>7.1) Local Area Networks (LAN)</vt:lpstr>
      <vt:lpstr>7.2) Wide Area Networks (WAN)</vt:lpstr>
      <vt:lpstr>7.3) Virtual Private Networks (VPN)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Nestor, Gregory</dc:creator>
  <cp:lastModifiedBy>Nestor, Gregory</cp:lastModifiedBy>
  <cp:revision>49</cp:revision>
  <dcterms:created xsi:type="dcterms:W3CDTF">2019-04-17T19:05:54Z</dcterms:created>
  <dcterms:modified xsi:type="dcterms:W3CDTF">2019-05-27T18:34:46Z</dcterms:modified>
</cp:coreProperties>
</file>