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5" r:id="rId9"/>
    <p:sldId id="267" r:id="rId10"/>
    <p:sldId id="268" r:id="rId11"/>
    <p:sldId id="269" r:id="rId12"/>
    <p:sldId id="266" r:id="rId13"/>
    <p:sldId id="271" r:id="rId14"/>
    <p:sldId id="272" r:id="rId15"/>
    <p:sldId id="270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929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74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82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449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134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356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6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713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632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23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112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B3FD2-1AB1-430A-8B5C-4EF8F50D9983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F328-9A6C-48A4-9003-E21471E836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83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Pasic 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/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40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(Basic Data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Booleans can be used with all comparison operators</a:t>
            </a:r>
          </a:p>
          <a:p>
            <a:pPr lvl="1"/>
            <a:r>
              <a:rPr lang="en-CA" dirty="0" smtClean="0"/>
              <a:t>==, !=, &lt;=, &gt;=, &lt;, &gt;, !, etc</a:t>
            </a:r>
          </a:p>
          <a:p>
            <a:pPr lvl="1"/>
            <a:r>
              <a:rPr lang="en-CA" dirty="0" smtClean="0"/>
              <a:t>Example:</a:t>
            </a:r>
          </a:p>
          <a:p>
            <a:pPr>
              <a:buNone/>
            </a:pPr>
            <a:r>
              <a:rPr lang="en-CA" dirty="0" smtClean="0">
                <a:solidFill>
                  <a:srgbClr val="002060"/>
                </a:solidFill>
              </a:rPr>
              <a:t>		 </a:t>
            </a:r>
            <a:r>
              <a:rPr lang="en-CA" dirty="0" err="1" smtClean="0">
                <a:solidFill>
                  <a:srgbClr val="002060"/>
                </a:solidFill>
              </a:rPr>
              <a:t>passCourse</a:t>
            </a:r>
            <a:r>
              <a:rPr lang="en-CA" dirty="0" smtClean="0">
                <a:solidFill>
                  <a:srgbClr val="002060"/>
                </a:solidFill>
              </a:rPr>
              <a:t> = (</a:t>
            </a:r>
            <a:r>
              <a:rPr lang="en-CA" dirty="0" err="1" smtClean="0">
                <a:solidFill>
                  <a:srgbClr val="002060"/>
                </a:solidFill>
              </a:rPr>
              <a:t>finalMark</a:t>
            </a:r>
            <a:r>
              <a:rPr lang="en-CA" dirty="0" smtClean="0">
                <a:solidFill>
                  <a:srgbClr val="002060"/>
                </a:solidFill>
              </a:rPr>
              <a:t> &gt;= 50)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US" dirty="0" smtClean="0"/>
              <a:t>Booleans are used for decision making in computer programs</a:t>
            </a:r>
          </a:p>
          <a:p>
            <a:pPr lvl="1"/>
            <a:r>
              <a:rPr lang="en-US" dirty="0" smtClean="0"/>
              <a:t>IF … ELSE … Statements</a:t>
            </a:r>
          </a:p>
          <a:p>
            <a:pPr lvl="1"/>
            <a:r>
              <a:rPr lang="en-US" dirty="0" smtClean="0"/>
              <a:t>LOOP Statements</a:t>
            </a:r>
          </a:p>
          <a:p>
            <a:endParaRPr lang="en-CA" dirty="0" smtClean="0"/>
          </a:p>
          <a:p>
            <a:pPr lvl="1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176561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 (Advanced Data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 List is a collection of data contained in square [ ] brackets and separated by commas:</a:t>
            </a:r>
          </a:p>
          <a:p>
            <a:pPr>
              <a:buNone/>
            </a:pPr>
            <a:r>
              <a:rPr lang="en-CA" sz="2400" dirty="0" smtClean="0">
                <a:solidFill>
                  <a:srgbClr val="002060"/>
                </a:solidFill>
              </a:rPr>
              <a:t>		 print( type( [1,2,3] ))</a:t>
            </a:r>
            <a:br>
              <a:rPr lang="en-CA" sz="2400" dirty="0" smtClean="0">
                <a:solidFill>
                  <a:srgbClr val="002060"/>
                </a:solidFill>
              </a:rPr>
            </a:br>
            <a:endParaRPr lang="en-CA" sz="2400" dirty="0" smtClean="0">
              <a:solidFill>
                <a:srgbClr val="002060"/>
              </a:solidFill>
            </a:endParaRPr>
          </a:p>
          <a:p>
            <a:r>
              <a:rPr lang="en-CA" dirty="0" smtClean="0"/>
              <a:t>Lists can contain:</a:t>
            </a:r>
          </a:p>
          <a:p>
            <a:pPr lvl="1"/>
            <a:r>
              <a:rPr lang="en-CA" dirty="0" smtClean="0"/>
              <a:t>Basic data types:  </a:t>
            </a:r>
            <a:r>
              <a:rPr lang="en-CA" dirty="0" err="1" smtClean="0">
                <a:solidFill>
                  <a:srgbClr val="002060"/>
                </a:solidFill>
              </a:rPr>
              <a:t>myList</a:t>
            </a:r>
            <a:r>
              <a:rPr lang="en-CA" dirty="0" smtClean="0">
                <a:solidFill>
                  <a:srgbClr val="002060"/>
                </a:solidFill>
              </a:rPr>
              <a:t> = [1, "two", 3.0]</a:t>
            </a:r>
          </a:p>
          <a:p>
            <a:pPr lvl="1"/>
            <a:r>
              <a:rPr lang="en-CA" dirty="0" smtClean="0"/>
              <a:t>Lists of Lists: </a:t>
            </a:r>
            <a:r>
              <a:rPr lang="en-CA" dirty="0" err="1" smtClean="0">
                <a:solidFill>
                  <a:srgbClr val="002060"/>
                </a:solidFill>
              </a:rPr>
              <a:t>listOfList</a:t>
            </a:r>
            <a:r>
              <a:rPr lang="en-CA" dirty="0" smtClean="0">
                <a:solidFill>
                  <a:srgbClr val="002060"/>
                </a:solidFill>
              </a:rPr>
              <a:t> = [ [1, "one"], [2, "two"] ]</a:t>
            </a:r>
            <a:br>
              <a:rPr lang="en-CA" dirty="0" smtClean="0">
                <a:solidFill>
                  <a:srgbClr val="002060"/>
                </a:solidFill>
              </a:rPr>
            </a:br>
            <a:endParaRPr lang="en-CA" dirty="0" smtClean="0"/>
          </a:p>
          <a:p>
            <a:r>
              <a:rPr lang="en-CA" dirty="0" smtClean="0"/>
              <a:t>Lists are </a:t>
            </a:r>
            <a:r>
              <a:rPr lang="en-CA" i="1" dirty="0" smtClean="0"/>
              <a:t>indexed</a:t>
            </a:r>
            <a:r>
              <a:rPr lang="en-CA" dirty="0" smtClean="0"/>
              <a:t> data type</a:t>
            </a:r>
          </a:p>
          <a:p>
            <a:pPr>
              <a:buNone/>
            </a:pPr>
            <a:r>
              <a:rPr lang="en-CA" sz="2400" dirty="0" smtClean="0">
                <a:solidFill>
                  <a:srgbClr val="002060"/>
                </a:solidFill>
              </a:rPr>
              <a:t>		</a:t>
            </a:r>
            <a:r>
              <a:rPr lang="en-CA" sz="2400" dirty="0" err="1" smtClean="0">
                <a:solidFill>
                  <a:srgbClr val="002060"/>
                </a:solidFill>
              </a:rPr>
              <a:t>myList</a:t>
            </a:r>
            <a:r>
              <a:rPr lang="en-CA" sz="2400" dirty="0" smtClean="0">
                <a:solidFill>
                  <a:srgbClr val="002060"/>
                </a:solidFill>
              </a:rPr>
              <a:t> = ["first", "second", "third", "fourth"]</a:t>
            </a:r>
          </a:p>
          <a:p>
            <a:pPr>
              <a:buNone/>
            </a:pPr>
            <a:r>
              <a:rPr lang="en-CA" sz="2400" dirty="0" smtClean="0">
                <a:solidFill>
                  <a:srgbClr val="002060"/>
                </a:solidFill>
              </a:rPr>
              <a:t> 		</a:t>
            </a:r>
            <a:r>
              <a:rPr lang="en-CA" sz="2400" dirty="0" err="1" smtClean="0">
                <a:solidFill>
                  <a:srgbClr val="002060"/>
                </a:solidFill>
              </a:rPr>
              <a:t>firstElement</a:t>
            </a:r>
            <a:r>
              <a:rPr lang="en-CA" sz="2400" dirty="0" smtClean="0">
                <a:solidFill>
                  <a:srgbClr val="002060"/>
                </a:solidFill>
              </a:rPr>
              <a:t> = </a:t>
            </a:r>
            <a:r>
              <a:rPr lang="en-CA" sz="2400" dirty="0" err="1" smtClean="0">
                <a:solidFill>
                  <a:srgbClr val="002060"/>
                </a:solidFill>
              </a:rPr>
              <a:t>myList</a:t>
            </a:r>
            <a:r>
              <a:rPr lang="en-CA" sz="2400" dirty="0" smtClean="0">
                <a:solidFill>
                  <a:srgbClr val="002060"/>
                </a:solidFill>
              </a:rPr>
              <a:t>[0]</a:t>
            </a:r>
          </a:p>
          <a:p>
            <a:pPr>
              <a:buNone/>
            </a:pPr>
            <a:r>
              <a:rPr lang="en-CA" sz="2400" dirty="0" smtClean="0">
                <a:solidFill>
                  <a:srgbClr val="002060"/>
                </a:solidFill>
              </a:rPr>
              <a:t>		</a:t>
            </a:r>
            <a:r>
              <a:rPr lang="en-CA" sz="2400" dirty="0" err="1" smtClean="0">
                <a:solidFill>
                  <a:srgbClr val="002060"/>
                </a:solidFill>
              </a:rPr>
              <a:t>lastElement</a:t>
            </a:r>
            <a:r>
              <a:rPr lang="en-CA" sz="2400" dirty="0" smtClean="0">
                <a:solidFill>
                  <a:srgbClr val="002060"/>
                </a:solidFill>
              </a:rPr>
              <a:t> = </a:t>
            </a:r>
            <a:r>
              <a:rPr lang="en-CA" sz="2400" dirty="0" err="1" smtClean="0">
                <a:solidFill>
                  <a:srgbClr val="002060"/>
                </a:solidFill>
              </a:rPr>
              <a:t>myList</a:t>
            </a:r>
            <a:r>
              <a:rPr lang="en-CA" sz="2400" dirty="0" smtClean="0">
                <a:solidFill>
                  <a:srgbClr val="002060"/>
                </a:solidFill>
              </a:rPr>
              <a:t>[3]</a:t>
            </a:r>
            <a:endParaRPr lang="en-CA" sz="2400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176561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 (Program Control)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simple IF statement looks like this: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sz="2600" dirty="0" err="1" smtClean="0">
                <a:solidFill>
                  <a:srgbClr val="002060"/>
                </a:solidFill>
              </a:rPr>
              <a:t>mySpeed</a:t>
            </a:r>
            <a:r>
              <a:rPr lang="en-US" sz="2600" dirty="0" smtClean="0">
                <a:solidFill>
                  <a:srgbClr val="002060"/>
                </a:solidFill>
              </a:rPr>
              <a:t> = 10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</a:rPr>
              <a:t>if</a:t>
            </a:r>
            <a:r>
              <a:rPr lang="en-US" sz="2600" dirty="0" smtClean="0">
                <a:solidFill>
                  <a:srgbClr val="002060"/>
                </a:solidFill>
              </a:rPr>
              <a:t> (</a:t>
            </a:r>
            <a:r>
              <a:rPr lang="en-US" sz="2600" dirty="0" err="1" smtClean="0">
                <a:solidFill>
                  <a:srgbClr val="002060"/>
                </a:solidFill>
              </a:rPr>
              <a:t>isAcceleration</a:t>
            </a:r>
            <a:r>
              <a:rPr lang="en-US" sz="2600" dirty="0" smtClean="0">
                <a:solidFill>
                  <a:srgbClr val="002060"/>
                </a:solidFill>
              </a:rPr>
              <a:t> == True) </a:t>
            </a:r>
            <a:r>
              <a:rPr lang="en-US" sz="2600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C00000"/>
                </a:solidFill>
              </a:rPr>
              <a:t>    </a:t>
            </a:r>
            <a:r>
              <a:rPr lang="en-US" sz="2600" dirty="0" err="1" smtClean="0">
                <a:solidFill>
                  <a:srgbClr val="C00000"/>
                </a:solidFill>
              </a:rPr>
              <a:t>mySpeeed</a:t>
            </a:r>
            <a:r>
              <a:rPr lang="en-US" sz="2600" dirty="0" smtClean="0">
                <a:solidFill>
                  <a:srgbClr val="C00000"/>
                </a:solidFill>
              </a:rPr>
              <a:t> = </a:t>
            </a:r>
            <a:r>
              <a:rPr lang="en-US" sz="2600" dirty="0" err="1" smtClean="0">
                <a:solidFill>
                  <a:srgbClr val="C00000"/>
                </a:solidFill>
              </a:rPr>
              <a:t>mySpeed</a:t>
            </a:r>
            <a:r>
              <a:rPr lang="en-US" sz="2600" dirty="0" smtClean="0">
                <a:solidFill>
                  <a:srgbClr val="C00000"/>
                </a:solidFill>
              </a:rPr>
              <a:t> + 5</a:t>
            </a: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	</a:t>
            </a:r>
            <a:r>
              <a:rPr lang="en-US" sz="2600" dirty="0" smtClean="0">
                <a:solidFill>
                  <a:srgbClr val="C00000"/>
                </a:solidFill>
              </a:rPr>
              <a:t>	    </a:t>
            </a:r>
            <a:r>
              <a:rPr lang="en-US" sz="2600" dirty="0" err="1" smtClean="0">
                <a:solidFill>
                  <a:srgbClr val="C00000"/>
                </a:solidFill>
              </a:rPr>
              <a:t>ticketPossible</a:t>
            </a:r>
            <a:r>
              <a:rPr lang="en-US" sz="2600" dirty="0" smtClean="0">
                <a:solidFill>
                  <a:srgbClr val="C00000"/>
                </a:solidFill>
              </a:rPr>
              <a:t> = True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002060"/>
                </a:solidFill>
              </a:rPr>
              <a:t>	print(</a:t>
            </a:r>
            <a:r>
              <a:rPr lang="en-US" sz="2600" dirty="0" err="1" smtClean="0">
                <a:solidFill>
                  <a:srgbClr val="002060"/>
                </a:solidFill>
              </a:rPr>
              <a:t>mySpeed</a:t>
            </a:r>
            <a:r>
              <a:rPr lang="en-US" sz="2600" dirty="0" smtClean="0">
                <a:solidFill>
                  <a:srgbClr val="002060"/>
                </a:solidFill>
              </a:rPr>
              <a:t>)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IF statements add decision making and control to computer programs.</a:t>
            </a:r>
          </a:p>
          <a:p>
            <a:pPr lvl="1"/>
            <a:r>
              <a:rPr lang="en-US" dirty="0" smtClean="0"/>
              <a:t>The if statement is </a:t>
            </a:r>
            <a:r>
              <a:rPr lang="en-US" i="1" u="sng" dirty="0" smtClean="0"/>
              <a:t>only</a:t>
            </a:r>
            <a:r>
              <a:rPr lang="en-US" dirty="0" smtClean="0"/>
              <a:t> executed if the condition is True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Regarding Indentation</a:t>
            </a:r>
          </a:p>
          <a:p>
            <a:pPr lvl="1"/>
            <a:r>
              <a:rPr lang="en-US" dirty="0" smtClean="0"/>
              <a:t>Proper indentation is very important in Python</a:t>
            </a:r>
          </a:p>
          <a:p>
            <a:pPr lvl="1"/>
            <a:r>
              <a:rPr lang="en-US" dirty="0" smtClean="0"/>
              <a:t>Indented lines (at the same level) indicate a "BLOCK" or code</a:t>
            </a:r>
          </a:p>
          <a:p>
            <a:pPr lvl="1"/>
            <a:r>
              <a:rPr lang="en-US" dirty="0" smtClean="0"/>
              <a:t>The above "BLOCK" of code is only executed if the IF statement is </a:t>
            </a:r>
            <a:r>
              <a:rPr lang="en-US" i="1" u="sng" dirty="0" smtClean="0"/>
              <a:t>True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831080" y="2773680"/>
            <a:ext cx="381000" cy="609600"/>
          </a:xfrm>
          <a:prstGeom prst="righ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2120" y="2895600"/>
            <a:ext cx="209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Indented code block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</a:t>
            </a:r>
            <a:r>
              <a:rPr lang="en-US" dirty="0" smtClean="0"/>
              <a:t> </a:t>
            </a:r>
            <a:r>
              <a:rPr lang="en-US" dirty="0" smtClean="0"/>
              <a:t>Statements (</a:t>
            </a:r>
            <a:r>
              <a:rPr lang="en-US" sz="4000" dirty="0" smtClean="0"/>
              <a:t>Program Control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simple IF …  ELSE …  statement looks like this: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sz="2600" dirty="0" err="1" smtClean="0">
                <a:solidFill>
                  <a:srgbClr val="002060"/>
                </a:solidFill>
              </a:rPr>
              <a:t>mySpeed</a:t>
            </a:r>
            <a:r>
              <a:rPr lang="en-US" sz="2600" dirty="0" smtClean="0">
                <a:solidFill>
                  <a:srgbClr val="002060"/>
                </a:solidFill>
              </a:rPr>
              <a:t> = 10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</a:rPr>
              <a:t>if</a:t>
            </a:r>
            <a:r>
              <a:rPr lang="en-US" sz="2600" dirty="0" smtClean="0">
                <a:solidFill>
                  <a:srgbClr val="002060"/>
                </a:solidFill>
              </a:rPr>
              <a:t> (</a:t>
            </a:r>
            <a:r>
              <a:rPr lang="en-US" sz="2600" dirty="0" err="1" smtClean="0">
                <a:solidFill>
                  <a:srgbClr val="002060"/>
                </a:solidFill>
              </a:rPr>
              <a:t>isAcceleration</a:t>
            </a:r>
            <a:r>
              <a:rPr lang="en-US" sz="2600" dirty="0" smtClean="0">
                <a:solidFill>
                  <a:srgbClr val="002060"/>
                </a:solidFill>
              </a:rPr>
              <a:t> == True) </a:t>
            </a:r>
            <a:r>
              <a:rPr lang="en-US" sz="2600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C00000"/>
                </a:solidFill>
              </a:rPr>
              <a:t>    </a:t>
            </a:r>
            <a:r>
              <a:rPr lang="en-US" sz="2600" dirty="0" err="1" smtClean="0">
                <a:solidFill>
                  <a:srgbClr val="C00000"/>
                </a:solidFill>
              </a:rPr>
              <a:t>mySpeeed</a:t>
            </a:r>
            <a:r>
              <a:rPr lang="en-US" sz="2600" dirty="0" smtClean="0">
                <a:solidFill>
                  <a:srgbClr val="C00000"/>
                </a:solidFill>
              </a:rPr>
              <a:t> = </a:t>
            </a:r>
            <a:r>
              <a:rPr lang="en-US" sz="2600" dirty="0" err="1" smtClean="0">
                <a:solidFill>
                  <a:srgbClr val="C00000"/>
                </a:solidFill>
              </a:rPr>
              <a:t>mySpeed</a:t>
            </a:r>
            <a:r>
              <a:rPr lang="en-US" sz="2600" dirty="0" smtClean="0">
                <a:solidFill>
                  <a:srgbClr val="C00000"/>
                </a:solidFill>
              </a:rPr>
              <a:t> + 5</a:t>
            </a: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	</a:t>
            </a:r>
            <a:r>
              <a:rPr lang="en-US" sz="2600" dirty="0" smtClean="0">
                <a:solidFill>
                  <a:srgbClr val="C00000"/>
                </a:solidFill>
              </a:rPr>
              <a:t>	    </a:t>
            </a:r>
            <a:r>
              <a:rPr lang="en-US" sz="2600" dirty="0" err="1" smtClean="0">
                <a:solidFill>
                  <a:srgbClr val="C00000"/>
                </a:solidFill>
              </a:rPr>
              <a:t>ticketPossible</a:t>
            </a:r>
            <a:r>
              <a:rPr lang="en-US" sz="2600" dirty="0" smtClean="0">
                <a:solidFill>
                  <a:srgbClr val="C00000"/>
                </a:solidFill>
              </a:rPr>
              <a:t> = True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</a:rPr>
              <a:t>else :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	</a:t>
            </a:r>
            <a:r>
              <a:rPr lang="en-US" sz="2600" dirty="0" smtClean="0">
                <a:solidFill>
                  <a:srgbClr val="C00000"/>
                </a:solidFill>
              </a:rPr>
              <a:t>    </a:t>
            </a:r>
            <a:r>
              <a:rPr lang="en-US" sz="2600" dirty="0" err="1" smtClean="0">
                <a:solidFill>
                  <a:srgbClr val="C00000"/>
                </a:solidFill>
              </a:rPr>
              <a:t>mySpeeed</a:t>
            </a:r>
            <a:r>
              <a:rPr lang="en-US" sz="2600" dirty="0" smtClean="0">
                <a:solidFill>
                  <a:srgbClr val="C00000"/>
                </a:solidFill>
              </a:rPr>
              <a:t> = </a:t>
            </a:r>
            <a:r>
              <a:rPr lang="en-US" sz="2600" dirty="0" err="1" smtClean="0">
                <a:solidFill>
                  <a:srgbClr val="C00000"/>
                </a:solidFill>
              </a:rPr>
              <a:t>mySpeed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- </a:t>
            </a:r>
            <a:r>
              <a:rPr lang="en-US" sz="2600" dirty="0" smtClean="0">
                <a:solidFill>
                  <a:srgbClr val="C00000"/>
                </a:solidFill>
              </a:rPr>
              <a:t>5</a:t>
            </a: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		    </a:t>
            </a:r>
            <a:r>
              <a:rPr lang="en-US" sz="2600" dirty="0" err="1" smtClean="0">
                <a:solidFill>
                  <a:srgbClr val="C00000"/>
                </a:solidFill>
              </a:rPr>
              <a:t>ticketPossible</a:t>
            </a:r>
            <a:r>
              <a:rPr lang="en-US" sz="2600" dirty="0" smtClean="0">
                <a:solidFill>
                  <a:srgbClr val="C00000"/>
                </a:solidFill>
              </a:rPr>
              <a:t> = </a:t>
            </a:r>
            <a:r>
              <a:rPr lang="en-US" sz="2600" dirty="0" smtClean="0">
                <a:solidFill>
                  <a:srgbClr val="C00000"/>
                </a:solidFill>
              </a:rPr>
              <a:t>False</a:t>
            </a:r>
            <a:endParaRPr lang="en-US" sz="2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002060"/>
                </a:solidFill>
              </a:rPr>
              <a:t>	print(</a:t>
            </a:r>
            <a:r>
              <a:rPr lang="en-US" sz="2600" dirty="0" err="1" smtClean="0">
                <a:solidFill>
                  <a:srgbClr val="002060"/>
                </a:solidFill>
              </a:rPr>
              <a:t>mySpeed</a:t>
            </a:r>
            <a:r>
              <a:rPr lang="en-US" sz="2600" dirty="0" smtClean="0">
                <a:solidFill>
                  <a:srgbClr val="002060"/>
                </a:solidFill>
              </a:rPr>
              <a:t>)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ELSE</a:t>
            </a:r>
            <a:r>
              <a:rPr lang="en-US" dirty="0" smtClean="0"/>
              <a:t> statements add alternative making and control to computer programs.</a:t>
            </a:r>
          </a:p>
          <a:p>
            <a:pPr lvl="1"/>
            <a:r>
              <a:rPr lang="en-US" dirty="0" smtClean="0"/>
              <a:t>The else statement is </a:t>
            </a:r>
            <a:r>
              <a:rPr lang="en-US" i="1" u="sng" dirty="0" smtClean="0"/>
              <a:t>only</a:t>
            </a:r>
            <a:r>
              <a:rPr lang="en-US" dirty="0" smtClean="0"/>
              <a:t> executed if the top condition is </a:t>
            </a:r>
            <a:r>
              <a:rPr lang="en-US" i="1" u="sng" dirty="0" smtClean="0"/>
              <a:t>False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ELIF - Cascading IF</a:t>
            </a:r>
            <a:r>
              <a:rPr lang="en-US" dirty="0" smtClean="0"/>
              <a:t> </a:t>
            </a:r>
            <a:r>
              <a:rPr lang="en-US" dirty="0" smtClean="0"/>
              <a:t>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simple IF …  ELSE …  statement looks like this: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sz="2600" dirty="0" err="1" smtClean="0">
                <a:solidFill>
                  <a:srgbClr val="002060"/>
                </a:solidFill>
              </a:rPr>
              <a:t>mySpeed</a:t>
            </a:r>
            <a:r>
              <a:rPr lang="en-US" sz="2600" dirty="0" smtClean="0">
                <a:solidFill>
                  <a:srgbClr val="002060"/>
                </a:solidFill>
              </a:rPr>
              <a:t> = 10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</a:rPr>
              <a:t>if</a:t>
            </a:r>
            <a:r>
              <a:rPr lang="en-US" sz="2600" dirty="0" smtClean="0">
                <a:solidFill>
                  <a:srgbClr val="002060"/>
                </a:solidFill>
              </a:rPr>
              <a:t> (</a:t>
            </a:r>
            <a:r>
              <a:rPr lang="en-US" sz="2600" dirty="0" err="1" smtClean="0">
                <a:solidFill>
                  <a:srgbClr val="002060"/>
                </a:solidFill>
              </a:rPr>
              <a:t>isAcceleration</a:t>
            </a:r>
            <a:r>
              <a:rPr lang="en-US" sz="2600" dirty="0" smtClean="0">
                <a:solidFill>
                  <a:srgbClr val="002060"/>
                </a:solidFill>
              </a:rPr>
              <a:t> == True) :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C00000"/>
                </a:solidFill>
              </a:rPr>
              <a:t>    </a:t>
            </a:r>
            <a:r>
              <a:rPr lang="en-US" sz="2600" dirty="0" err="1" smtClean="0">
                <a:solidFill>
                  <a:srgbClr val="C00000"/>
                </a:solidFill>
              </a:rPr>
              <a:t>mySpeeed</a:t>
            </a:r>
            <a:r>
              <a:rPr lang="en-US" sz="2600" dirty="0" smtClean="0">
                <a:solidFill>
                  <a:srgbClr val="C00000"/>
                </a:solidFill>
              </a:rPr>
              <a:t> = </a:t>
            </a:r>
            <a:r>
              <a:rPr lang="en-US" sz="2600" dirty="0" err="1" smtClean="0">
                <a:solidFill>
                  <a:srgbClr val="C00000"/>
                </a:solidFill>
              </a:rPr>
              <a:t>mySpeed</a:t>
            </a:r>
            <a:r>
              <a:rPr lang="en-US" sz="2600" dirty="0" smtClean="0">
                <a:solidFill>
                  <a:srgbClr val="C00000"/>
                </a:solidFill>
              </a:rPr>
              <a:t> + 5</a:t>
            </a: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	</a:t>
            </a:r>
            <a:r>
              <a:rPr lang="en-US" sz="2600" dirty="0" smtClean="0">
                <a:solidFill>
                  <a:srgbClr val="C00000"/>
                </a:solidFill>
              </a:rPr>
              <a:t>	    </a:t>
            </a:r>
            <a:r>
              <a:rPr lang="en-US" sz="2600" dirty="0" err="1" smtClean="0">
                <a:solidFill>
                  <a:srgbClr val="C00000"/>
                </a:solidFill>
              </a:rPr>
              <a:t>ticketPossible</a:t>
            </a:r>
            <a:r>
              <a:rPr lang="en-US" sz="2600" dirty="0" smtClean="0">
                <a:solidFill>
                  <a:srgbClr val="C00000"/>
                </a:solidFill>
              </a:rPr>
              <a:t> = True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b="1" dirty="0" err="1" smtClean="0">
                <a:solidFill>
                  <a:srgbClr val="002060"/>
                </a:solidFill>
              </a:rPr>
              <a:t>elif</a:t>
            </a:r>
            <a:r>
              <a:rPr lang="en-US" sz="2600" dirty="0" smtClean="0">
                <a:solidFill>
                  <a:srgbClr val="002060"/>
                </a:solidFill>
              </a:rPr>
              <a:t> (</a:t>
            </a:r>
            <a:r>
              <a:rPr lang="en-US" sz="2600" dirty="0" err="1" smtClean="0">
                <a:solidFill>
                  <a:srgbClr val="002060"/>
                </a:solidFill>
              </a:rPr>
              <a:t>mySpeed</a:t>
            </a:r>
            <a:r>
              <a:rPr lang="en-US" sz="2600" dirty="0" smtClean="0">
                <a:solidFill>
                  <a:srgbClr val="002060"/>
                </a:solidFill>
              </a:rPr>
              <a:t> &gt;= 25) :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002060"/>
                </a:solidFill>
              </a:rPr>
              <a:t>	    </a:t>
            </a:r>
            <a:r>
              <a:rPr lang="en-US" sz="2600" dirty="0" err="1" smtClean="0">
                <a:solidFill>
                  <a:srgbClr val="C00000"/>
                </a:solidFill>
              </a:rPr>
              <a:t>ticketForSure</a:t>
            </a:r>
            <a:r>
              <a:rPr lang="en-US" sz="2600" dirty="0" smtClean="0">
                <a:solidFill>
                  <a:srgbClr val="C00000"/>
                </a:solidFill>
              </a:rPr>
              <a:t> = True</a:t>
            </a:r>
            <a:endParaRPr lang="en-US" sz="2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</a:rPr>
              <a:t>else</a:t>
            </a:r>
            <a:r>
              <a:rPr lang="en-US" sz="2600" dirty="0" smtClean="0">
                <a:solidFill>
                  <a:srgbClr val="002060"/>
                </a:solidFill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	</a:t>
            </a:r>
            <a:r>
              <a:rPr lang="en-US" sz="2600" dirty="0" smtClean="0">
                <a:solidFill>
                  <a:srgbClr val="C00000"/>
                </a:solidFill>
              </a:rPr>
              <a:t>    </a:t>
            </a:r>
            <a:r>
              <a:rPr lang="en-US" sz="2600" dirty="0" err="1" smtClean="0">
                <a:solidFill>
                  <a:srgbClr val="C00000"/>
                </a:solidFill>
              </a:rPr>
              <a:t>mySpeeed</a:t>
            </a:r>
            <a:r>
              <a:rPr lang="en-US" sz="2600" dirty="0" smtClean="0">
                <a:solidFill>
                  <a:srgbClr val="C00000"/>
                </a:solidFill>
              </a:rPr>
              <a:t> = </a:t>
            </a:r>
            <a:r>
              <a:rPr lang="en-US" sz="2600" dirty="0" err="1" smtClean="0">
                <a:solidFill>
                  <a:srgbClr val="C00000"/>
                </a:solidFill>
              </a:rPr>
              <a:t>mySpeed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- </a:t>
            </a:r>
            <a:r>
              <a:rPr lang="en-US" sz="2600" dirty="0" smtClean="0">
                <a:solidFill>
                  <a:srgbClr val="C00000"/>
                </a:solidFill>
              </a:rPr>
              <a:t>5</a:t>
            </a: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		    </a:t>
            </a:r>
            <a:r>
              <a:rPr lang="en-US" sz="2600" dirty="0" err="1" smtClean="0">
                <a:solidFill>
                  <a:srgbClr val="C00000"/>
                </a:solidFill>
              </a:rPr>
              <a:t>ticketPossible</a:t>
            </a:r>
            <a:r>
              <a:rPr lang="en-US" sz="2600" dirty="0" smtClean="0">
                <a:solidFill>
                  <a:srgbClr val="C00000"/>
                </a:solidFill>
              </a:rPr>
              <a:t> = </a:t>
            </a:r>
            <a:r>
              <a:rPr lang="en-US" sz="2600" dirty="0" smtClean="0">
                <a:solidFill>
                  <a:srgbClr val="C00000"/>
                </a:solidFill>
              </a:rPr>
              <a:t>False</a:t>
            </a:r>
            <a:endParaRPr lang="en-US" sz="2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	</a:t>
            </a:r>
            <a:r>
              <a:rPr lang="en-US" sz="2600" dirty="0" smtClean="0">
                <a:solidFill>
                  <a:srgbClr val="002060"/>
                </a:solidFill>
              </a:rPr>
              <a:t>	print(</a:t>
            </a:r>
            <a:r>
              <a:rPr lang="en-US" sz="2600" dirty="0" err="1" smtClean="0">
                <a:solidFill>
                  <a:srgbClr val="002060"/>
                </a:solidFill>
              </a:rPr>
              <a:t>mySpeed</a:t>
            </a:r>
            <a:r>
              <a:rPr lang="en-US" sz="2600" dirty="0" smtClean="0">
                <a:solidFill>
                  <a:srgbClr val="002060"/>
                </a:solidFill>
              </a:rPr>
              <a:t>)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ELIF </a:t>
            </a:r>
            <a:r>
              <a:rPr lang="en-US" dirty="0" smtClean="0"/>
              <a:t>statements add many alternative choices in computer programs.</a:t>
            </a:r>
          </a:p>
          <a:p>
            <a:pPr lvl="1"/>
            <a:r>
              <a:rPr lang="en-US" i="1" u="sng" dirty="0" smtClean="0"/>
              <a:t>O</a:t>
            </a:r>
            <a:r>
              <a:rPr lang="en-US" i="1" u="sng" dirty="0" smtClean="0"/>
              <a:t>nly</a:t>
            </a:r>
            <a:r>
              <a:rPr lang="en-US" dirty="0" smtClean="0"/>
              <a:t> the first block of code that has a </a:t>
            </a:r>
            <a:r>
              <a:rPr lang="en-US" i="1" u="sng" dirty="0" smtClean="0"/>
              <a:t>True</a:t>
            </a:r>
            <a:r>
              <a:rPr lang="en-US" dirty="0" smtClean="0"/>
              <a:t> condition is executed</a:t>
            </a:r>
            <a:endParaRPr lang="en-US" i="1" u="sng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LOOPs (</a:t>
            </a:r>
            <a:r>
              <a:rPr lang="en-US" sz="3600" dirty="0" smtClean="0"/>
              <a:t>Program Control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Loops are used to repeat a BLOCK of code multiple times in a program.</a:t>
            </a:r>
          </a:p>
          <a:p>
            <a:endParaRPr lang="en-US" dirty="0" smtClean="0"/>
          </a:p>
          <a:p>
            <a:r>
              <a:rPr lang="en-US" dirty="0" smtClean="0"/>
              <a:t>A Counting LOOP looks like this: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for</a:t>
            </a:r>
            <a:r>
              <a:rPr lang="en-US" sz="2400" dirty="0" smtClean="0"/>
              <a:t> </a:t>
            </a:r>
            <a:r>
              <a:rPr lang="en-US" sz="2400" dirty="0" err="1" smtClean="0"/>
              <a:t>myColour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in</a:t>
            </a:r>
            <a:r>
              <a:rPr lang="en-US" sz="2400" dirty="0" smtClean="0"/>
              <a:t> ["red", "green", 'blue"] 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    </a:t>
            </a:r>
            <a:r>
              <a:rPr lang="en-US" sz="2400" dirty="0" smtClean="0">
                <a:solidFill>
                  <a:srgbClr val="C00000"/>
                </a:solidFill>
              </a:rPr>
              <a:t>message = "The </a:t>
            </a:r>
            <a:r>
              <a:rPr lang="en-US" sz="2400" dirty="0" err="1" smtClean="0">
                <a:solidFill>
                  <a:srgbClr val="C00000"/>
                </a:solidFill>
              </a:rPr>
              <a:t>colour</a:t>
            </a:r>
            <a:r>
              <a:rPr lang="en-US" sz="2400" dirty="0" smtClean="0">
                <a:solidFill>
                  <a:srgbClr val="C00000"/>
                </a:solidFill>
              </a:rPr>
              <a:t> is " + </a:t>
            </a:r>
            <a:r>
              <a:rPr lang="en-US" sz="2400" dirty="0" err="1" smtClean="0">
                <a:solidFill>
                  <a:srgbClr val="C00000"/>
                </a:solidFill>
              </a:rPr>
              <a:t>myColour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    print(message)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loop is repeated for each </a:t>
            </a:r>
            <a:r>
              <a:rPr lang="en-US" dirty="0" err="1" smtClean="0"/>
              <a:t>colour</a:t>
            </a:r>
            <a:r>
              <a:rPr lang="en-US" dirty="0" smtClean="0"/>
              <a:t> in the list.</a:t>
            </a:r>
          </a:p>
          <a:p>
            <a:pPr lvl="1"/>
            <a:r>
              <a:rPr lang="en-US" dirty="0" smtClean="0"/>
              <a:t>The list could also contain numbers or any other data type.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LOOPs (</a:t>
            </a:r>
            <a:r>
              <a:rPr lang="en-US" sz="3600" dirty="0" smtClean="0"/>
              <a:t>Program Control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Conditional </a:t>
            </a:r>
            <a:r>
              <a:rPr lang="en-US" dirty="0" smtClean="0"/>
              <a:t>LOOP looks like this: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myNumber</a:t>
            </a:r>
            <a:r>
              <a:rPr lang="en-US" sz="2400" dirty="0" smtClean="0"/>
              <a:t> = 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	while</a:t>
            </a:r>
            <a:r>
              <a:rPr lang="en-US" sz="2400" dirty="0" smtClean="0"/>
              <a:t> (</a:t>
            </a:r>
            <a:r>
              <a:rPr lang="en-US" sz="2400" dirty="0" err="1" smtClean="0"/>
              <a:t>myNumber</a:t>
            </a:r>
            <a:r>
              <a:rPr lang="en-US" sz="2400" dirty="0" smtClean="0"/>
              <a:t> &lt;= 5) 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	    </a:t>
            </a:r>
            <a:r>
              <a:rPr lang="en-US" sz="2400" dirty="0" smtClean="0">
                <a:solidFill>
                  <a:srgbClr val="C00000"/>
                </a:solidFill>
              </a:rPr>
              <a:t>print(</a:t>
            </a:r>
            <a:r>
              <a:rPr lang="en-US" sz="2400" dirty="0" err="1" smtClean="0">
                <a:solidFill>
                  <a:srgbClr val="C00000"/>
                </a:solidFill>
              </a:rPr>
              <a:t>myNumber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    </a:t>
            </a:r>
            <a:r>
              <a:rPr lang="en-US" sz="2400" dirty="0" err="1" smtClean="0">
                <a:solidFill>
                  <a:srgbClr val="C00000"/>
                </a:solidFill>
              </a:rPr>
              <a:t>myNumber</a:t>
            </a:r>
            <a:r>
              <a:rPr lang="en-US" sz="2400" dirty="0" smtClean="0">
                <a:solidFill>
                  <a:srgbClr val="C00000"/>
                </a:solidFill>
              </a:rPr>
              <a:t> += 1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The loop is repeated </a:t>
            </a:r>
            <a:r>
              <a:rPr lang="en-US" dirty="0" smtClean="0"/>
              <a:t>as long as the condition is </a:t>
            </a:r>
            <a:r>
              <a:rPr lang="en-US" i="1" u="sng" dirty="0" smtClean="0"/>
              <a:t>True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common programming error occurs when a loop condition </a:t>
            </a:r>
            <a:r>
              <a:rPr lang="en-US" i="1" u="sng" dirty="0" smtClean="0"/>
              <a:t>never</a:t>
            </a:r>
            <a:r>
              <a:rPr lang="en-US" dirty="0" smtClean="0"/>
              <a:t> becomes </a:t>
            </a:r>
            <a:r>
              <a:rPr lang="en-US" i="1" u="sng" dirty="0" smtClean="0"/>
              <a:t>False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known as an infinite loop</a:t>
            </a:r>
          </a:p>
          <a:p>
            <a:pPr lvl="1"/>
            <a:r>
              <a:rPr lang="en-US" dirty="0" smtClean="0"/>
              <a:t>The program becomes "stuck" and never finishes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A Loop (</a:t>
            </a:r>
            <a:r>
              <a:rPr lang="en-US" sz="3600" dirty="0" smtClean="0"/>
              <a:t>Program Control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"break" statement allows you to stop a loop early based on other conditions in the program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Breaking a loop looks like this: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2060"/>
                </a:solidFill>
              </a:rPr>
              <a:t>for </a:t>
            </a:r>
            <a:r>
              <a:rPr lang="en-US" sz="2400" dirty="0" err="1" smtClean="0">
                <a:solidFill>
                  <a:srgbClr val="002060"/>
                </a:solidFill>
              </a:rPr>
              <a:t>myNumber</a:t>
            </a:r>
            <a:r>
              <a:rPr lang="en-US" sz="2400" dirty="0" smtClean="0">
                <a:solidFill>
                  <a:srgbClr val="002060"/>
                </a:solidFill>
              </a:rPr>
              <a:t> in [1,2,3,4,5,6]: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    answer </a:t>
            </a:r>
            <a:r>
              <a:rPr lang="en-US" sz="2400" dirty="0" smtClean="0">
                <a:solidFill>
                  <a:srgbClr val="002060"/>
                </a:solidFill>
              </a:rPr>
              <a:t>= </a:t>
            </a:r>
            <a:r>
              <a:rPr lang="en-US" sz="2400" dirty="0" err="1" smtClean="0">
                <a:solidFill>
                  <a:srgbClr val="002060"/>
                </a:solidFill>
              </a:rPr>
              <a:t>myNumber</a:t>
            </a:r>
            <a:r>
              <a:rPr lang="en-US" sz="2400" dirty="0" smtClean="0">
                <a:solidFill>
                  <a:srgbClr val="002060"/>
                </a:solidFill>
              </a:rPr>
              <a:t> * 2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    if </a:t>
            </a:r>
            <a:r>
              <a:rPr lang="en-US" sz="2400" dirty="0" smtClean="0">
                <a:solidFill>
                  <a:srgbClr val="002060"/>
                </a:solidFill>
              </a:rPr>
              <a:t>(answer &gt; 7) 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        break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print(answer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The program continues normally after leaving the loop.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 – 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why the following code gives an error: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2060"/>
                </a:solidFill>
              </a:rPr>
              <a:t>print( </a:t>
            </a:r>
            <a:r>
              <a:rPr lang="en-US" dirty="0" smtClean="0">
                <a:solidFill>
                  <a:srgbClr val="C00000"/>
                </a:solidFill>
              </a:rPr>
              <a:t>var1</a:t>
            </a:r>
            <a:r>
              <a:rPr lang="en-US" dirty="0" smtClean="0">
                <a:solidFill>
                  <a:srgbClr val="002060"/>
                </a:solidFill>
              </a:rPr>
              <a:t> 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Explain why the following code works: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var1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= "Hello!"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	print( </a:t>
            </a:r>
            <a:r>
              <a:rPr lang="en-US" dirty="0" smtClean="0">
                <a:solidFill>
                  <a:srgbClr val="C00000"/>
                </a:solidFill>
              </a:rPr>
              <a:t>var1</a:t>
            </a:r>
            <a:r>
              <a:rPr lang="en-US" dirty="0" smtClean="0">
                <a:solidFill>
                  <a:srgbClr val="002060"/>
                </a:solidFill>
              </a:rPr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67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 – Definition &amp;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Are Used To Store Information</a:t>
            </a:r>
          </a:p>
          <a:p>
            <a:pPr lvl="1"/>
            <a:r>
              <a:rPr lang="en-US" dirty="0" smtClean="0"/>
              <a:t>Programs need to "remember" information</a:t>
            </a:r>
          </a:p>
          <a:p>
            <a:pPr lvl="1"/>
            <a:r>
              <a:rPr lang="en-US" dirty="0" smtClean="0"/>
              <a:t>Programs need to "remember" what to do next</a:t>
            </a:r>
          </a:p>
          <a:p>
            <a:pPr lvl="1"/>
            <a:r>
              <a:rPr lang="en-US" dirty="0" smtClean="0"/>
              <a:t>Your program code can:</a:t>
            </a:r>
          </a:p>
          <a:p>
            <a:pPr lvl="2"/>
            <a:r>
              <a:rPr lang="en-US" dirty="0" smtClean="0"/>
              <a:t>assign variables</a:t>
            </a:r>
          </a:p>
          <a:p>
            <a:pPr lvl="2"/>
            <a:r>
              <a:rPr lang="en-US" dirty="0" smtClean="0"/>
              <a:t>access variables</a:t>
            </a:r>
          </a:p>
          <a:p>
            <a:pPr lvl="2"/>
            <a:r>
              <a:rPr lang="en-US" dirty="0" smtClean="0"/>
              <a:t>change variables</a:t>
            </a:r>
          </a:p>
          <a:p>
            <a:endParaRPr lang="en-US" dirty="0" smtClean="0"/>
          </a:p>
          <a:p>
            <a:r>
              <a:rPr lang="en-US" dirty="0" smtClean="0"/>
              <a:t>Give Your Variables A Meaningful Name</a:t>
            </a:r>
          </a:p>
          <a:p>
            <a:pPr lvl="1"/>
            <a:r>
              <a:rPr lang="en-US" dirty="0" smtClean="0"/>
              <a:t>Variables give a "human friendly" name to a block of computer memory</a:t>
            </a:r>
          </a:p>
          <a:p>
            <a:pPr lvl="1"/>
            <a:r>
              <a:rPr lang="en-US" dirty="0" smtClean="0"/>
              <a:t>Good variable names make your programs easier to read and debug</a:t>
            </a:r>
          </a:p>
          <a:p>
            <a:pPr lvl="1"/>
            <a:r>
              <a:rPr lang="en-US" dirty="0" smtClean="0"/>
              <a:t>Variable names may be (almost) any combination of letters and numbers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6767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Different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Program Constants</a:t>
            </a:r>
          </a:p>
          <a:p>
            <a:pPr lvl="1"/>
            <a:r>
              <a:rPr lang="en-US" dirty="0" smtClean="0"/>
              <a:t>Are variables for things that do not change (or rarely change)</a:t>
            </a:r>
          </a:p>
          <a:p>
            <a:pPr lvl="1"/>
            <a:r>
              <a:rPr lang="en-US" dirty="0" smtClean="0"/>
              <a:t>Convention is to USE_ALL_CAPITALS in the name</a:t>
            </a:r>
          </a:p>
          <a:p>
            <a:pPr lvl="1"/>
            <a:r>
              <a:rPr lang="en-US" dirty="0" smtClean="0"/>
              <a:t>Convention is to define/assign them at the top of your program</a:t>
            </a:r>
          </a:p>
          <a:p>
            <a:pPr lvl="1"/>
            <a:r>
              <a:rPr lang="en-US" dirty="0" smtClean="0"/>
              <a:t>Examples:</a:t>
            </a:r>
          </a:p>
          <a:p>
            <a:pPr lvl="2">
              <a:buNone/>
            </a:pPr>
            <a:r>
              <a:rPr lang="en-US" dirty="0" smtClean="0"/>
              <a:t>	PI = 3.14</a:t>
            </a:r>
          </a:p>
          <a:p>
            <a:pPr lvl="2">
              <a:buNone/>
            </a:pPr>
            <a:r>
              <a:rPr lang="en-US" dirty="0" smtClean="0"/>
              <a:t>	MY_ID = "p0079141"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Program Variables</a:t>
            </a:r>
          </a:p>
          <a:p>
            <a:pPr lvl="1"/>
            <a:r>
              <a:rPr lang="en-US" dirty="0" smtClean="0"/>
              <a:t>Used for all other types of information in your program</a:t>
            </a:r>
          </a:p>
          <a:p>
            <a:pPr lvl="1"/>
            <a:r>
              <a:rPr lang="en-US" dirty="0" smtClean="0"/>
              <a:t>May be defined/assigned as needed in your program</a:t>
            </a:r>
          </a:p>
          <a:p>
            <a:pPr lvl="1"/>
            <a:r>
              <a:rPr lang="en-US" dirty="0" smtClean="0"/>
              <a:t>Convention is to use lowercase but to capitalize extra words in the variable name</a:t>
            </a:r>
          </a:p>
          <a:p>
            <a:pPr lvl="1"/>
            <a:r>
              <a:rPr lang="en-US" dirty="0" smtClean="0"/>
              <a:t>Examples:</a:t>
            </a:r>
          </a:p>
          <a:p>
            <a:pPr lvl="2">
              <a:buNone/>
            </a:pPr>
            <a:r>
              <a:rPr lang="en-US" dirty="0" err="1" smtClean="0"/>
              <a:t>currentValue</a:t>
            </a:r>
            <a:r>
              <a:rPr lang="en-US" dirty="0" smtClean="0"/>
              <a:t> = 0</a:t>
            </a:r>
          </a:p>
          <a:p>
            <a:pPr lvl="2">
              <a:buNone/>
            </a:pPr>
            <a:r>
              <a:rPr lang="en-US" dirty="0" err="1" smtClean="0"/>
              <a:t>favoriteColour</a:t>
            </a:r>
            <a:r>
              <a:rPr lang="en-US" dirty="0" smtClean="0"/>
              <a:t> = "red"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Computer programs need to store and manipulate different types of information: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String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Integer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Float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Boolean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561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(Basic Data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"Hello" is an example of a String Data Type</a:t>
            </a:r>
          </a:p>
          <a:p>
            <a:pPr>
              <a:buNone/>
            </a:pPr>
            <a:r>
              <a:rPr lang="en-CA" sz="2600" dirty="0" smtClean="0">
                <a:solidFill>
                  <a:srgbClr val="002060"/>
                </a:solidFill>
              </a:rPr>
              <a:t>		print( type("Hello"))</a:t>
            </a:r>
            <a:endParaRPr lang="en-CA" sz="2000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en-CA" sz="2400" dirty="0" smtClean="0">
              <a:solidFill>
                <a:srgbClr val="002060"/>
              </a:solidFill>
            </a:endParaRPr>
          </a:p>
          <a:p>
            <a:r>
              <a:rPr lang="en-CA" dirty="0" smtClean="0"/>
              <a:t>A string is any combination of characters contained in single (' ') or double  (" ") quotes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A string may be a single character ('a'), a single "word" or "a complete sentence"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Strings may be </a:t>
            </a:r>
            <a:r>
              <a:rPr lang="en-CA" i="1" dirty="0" smtClean="0"/>
              <a:t>concatenated</a:t>
            </a:r>
            <a:r>
              <a:rPr lang="en-CA" dirty="0" smtClean="0"/>
              <a:t> (added)</a:t>
            </a:r>
          </a:p>
          <a:p>
            <a:pPr>
              <a:buNone/>
            </a:pPr>
            <a:r>
              <a:rPr lang="en-CA" sz="2600" dirty="0" smtClean="0">
                <a:solidFill>
                  <a:srgbClr val="002060"/>
                </a:solidFill>
              </a:rPr>
              <a:t>		</a:t>
            </a:r>
            <a:r>
              <a:rPr lang="en-CA" sz="2600" dirty="0" err="1" smtClean="0">
                <a:solidFill>
                  <a:srgbClr val="002060"/>
                </a:solidFill>
              </a:rPr>
              <a:t>myMessage</a:t>
            </a:r>
            <a:r>
              <a:rPr lang="en-CA" sz="2600" dirty="0" smtClean="0">
                <a:solidFill>
                  <a:srgbClr val="002060"/>
                </a:solidFill>
              </a:rPr>
              <a:t> = "Favorite team is " + "Raptors"</a:t>
            </a:r>
          </a:p>
          <a:p>
            <a:pPr lvl="1">
              <a:buNone/>
            </a:pPr>
            <a:endParaRPr lang="en-CA" dirty="0" smtClean="0"/>
          </a:p>
          <a:p>
            <a:r>
              <a:rPr lang="en-CA" dirty="0" smtClean="0"/>
              <a:t>Strings are </a:t>
            </a:r>
            <a:r>
              <a:rPr lang="en-CA" i="1" dirty="0" smtClean="0"/>
              <a:t>indexed</a:t>
            </a:r>
            <a:r>
              <a:rPr lang="en-CA" dirty="0" smtClean="0"/>
              <a:t> data types</a:t>
            </a:r>
          </a:p>
          <a:p>
            <a:pPr>
              <a:buNone/>
            </a:pPr>
            <a:r>
              <a:rPr lang="en-CA" sz="2600" dirty="0" smtClean="0">
                <a:solidFill>
                  <a:srgbClr val="002060"/>
                </a:solidFill>
              </a:rPr>
              <a:t>		</a:t>
            </a:r>
            <a:r>
              <a:rPr lang="en-CA" sz="2600" dirty="0" err="1" smtClean="0">
                <a:solidFill>
                  <a:srgbClr val="002060"/>
                </a:solidFill>
              </a:rPr>
              <a:t>firstLetter</a:t>
            </a:r>
            <a:r>
              <a:rPr lang="en-CA" sz="2600" dirty="0" smtClean="0">
                <a:solidFill>
                  <a:srgbClr val="002060"/>
                </a:solidFill>
              </a:rPr>
              <a:t> = "</a:t>
            </a:r>
            <a:r>
              <a:rPr lang="en-CA" sz="2600" dirty="0" err="1" smtClean="0">
                <a:solidFill>
                  <a:srgbClr val="002060"/>
                </a:solidFill>
              </a:rPr>
              <a:t>abcdefg</a:t>
            </a:r>
            <a:r>
              <a:rPr lang="en-CA" sz="2600" dirty="0" smtClean="0">
                <a:solidFill>
                  <a:srgbClr val="002060"/>
                </a:solidFill>
              </a:rPr>
              <a:t>"[0]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76561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Integer (Basic Data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Integers are positive and negative whole numbers</a:t>
            </a:r>
          </a:p>
          <a:p>
            <a:pPr>
              <a:buNone/>
            </a:pPr>
            <a:r>
              <a:rPr lang="en-CA" sz="2400" dirty="0" smtClean="0">
                <a:solidFill>
                  <a:srgbClr val="002060"/>
                </a:solidFill>
              </a:rPr>
              <a:t>		print( type( 25 ))</a:t>
            </a:r>
            <a:br>
              <a:rPr lang="en-CA" sz="2400" dirty="0" smtClean="0">
                <a:solidFill>
                  <a:srgbClr val="002060"/>
                </a:solidFill>
              </a:rPr>
            </a:br>
            <a:endParaRPr lang="en-CA" sz="2400" dirty="0" smtClean="0">
              <a:solidFill>
                <a:srgbClr val="002060"/>
              </a:solidFill>
            </a:endParaRPr>
          </a:p>
          <a:p>
            <a:r>
              <a:rPr lang="en-CA" dirty="0" smtClean="0"/>
              <a:t>Integers can be used with all basic math operators</a:t>
            </a:r>
          </a:p>
          <a:p>
            <a:pPr>
              <a:buNone/>
            </a:pPr>
            <a:r>
              <a:rPr lang="en-CA" dirty="0" smtClean="0">
                <a:solidFill>
                  <a:srgbClr val="002060"/>
                </a:solidFill>
              </a:rPr>
              <a:t>		</a:t>
            </a:r>
            <a:r>
              <a:rPr lang="en-CA" sz="2400" dirty="0" err="1" smtClean="0">
                <a:solidFill>
                  <a:srgbClr val="002060"/>
                </a:solidFill>
              </a:rPr>
              <a:t>intRemainder</a:t>
            </a:r>
            <a:r>
              <a:rPr lang="en-CA" sz="2400" dirty="0" smtClean="0">
                <a:solidFill>
                  <a:srgbClr val="002060"/>
                </a:solidFill>
              </a:rPr>
              <a:t> = (37 + 42) % 7</a:t>
            </a:r>
            <a:r>
              <a:rPr lang="en-CA" dirty="0" smtClean="0">
                <a:solidFill>
                  <a:srgbClr val="002060"/>
                </a:solidFill>
              </a:rPr>
              <a:t/>
            </a:r>
            <a:br>
              <a:rPr lang="en-CA" dirty="0" smtClean="0">
                <a:solidFill>
                  <a:srgbClr val="002060"/>
                </a:solidFill>
              </a:rPr>
            </a:br>
            <a:endParaRPr lang="en-CA" dirty="0" smtClean="0">
              <a:solidFill>
                <a:srgbClr val="002060"/>
              </a:solidFill>
            </a:endParaRPr>
          </a:p>
          <a:p>
            <a:r>
              <a:rPr lang="en-CA" dirty="0" smtClean="0"/>
              <a:t>Advantage: Computer programs </a:t>
            </a:r>
            <a:r>
              <a:rPr lang="en-US" dirty="0" smtClean="0"/>
              <a:t>using Integers run much faster than using decimal numbers</a:t>
            </a:r>
          </a:p>
          <a:p>
            <a:endParaRPr lang="en-CA" dirty="0" smtClean="0"/>
          </a:p>
          <a:p>
            <a:r>
              <a:rPr lang="en-CA" dirty="0" smtClean="0"/>
              <a:t>Disadvantage: Integers have a limited range</a:t>
            </a:r>
          </a:p>
          <a:p>
            <a:pPr lvl="1"/>
            <a:r>
              <a:rPr lang="en-CA" dirty="0" smtClean="0"/>
              <a:t>-32768   to   +32767</a:t>
            </a:r>
          </a:p>
          <a:p>
            <a:pPr lvl="1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176561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 (Basic Data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Floating point numbers are positive and negative decimal numbers</a:t>
            </a:r>
          </a:p>
          <a:p>
            <a:pPr>
              <a:buNone/>
            </a:pPr>
            <a:r>
              <a:rPr lang="en-CA" sz="2400" dirty="0" smtClean="0">
                <a:solidFill>
                  <a:srgbClr val="002060"/>
                </a:solidFill>
              </a:rPr>
              <a:t>		print( type( -7.5 ))</a:t>
            </a:r>
            <a:br>
              <a:rPr lang="en-CA" sz="2400" dirty="0" smtClean="0">
                <a:solidFill>
                  <a:srgbClr val="002060"/>
                </a:solidFill>
              </a:rPr>
            </a:br>
            <a:endParaRPr lang="en-CA" sz="2400" dirty="0" smtClean="0">
              <a:solidFill>
                <a:srgbClr val="002060"/>
              </a:solidFill>
            </a:endParaRPr>
          </a:p>
          <a:p>
            <a:r>
              <a:rPr lang="en-CA" dirty="0" smtClean="0"/>
              <a:t>Floats can be used with all basic math operators</a:t>
            </a:r>
          </a:p>
          <a:p>
            <a:pPr>
              <a:buNone/>
            </a:pPr>
            <a:r>
              <a:rPr lang="en-CA" dirty="0" smtClean="0">
                <a:solidFill>
                  <a:srgbClr val="002060"/>
                </a:solidFill>
              </a:rPr>
              <a:t>		</a:t>
            </a:r>
            <a:r>
              <a:rPr lang="en-CA" sz="2400" dirty="0" err="1" smtClean="0">
                <a:solidFill>
                  <a:srgbClr val="002060"/>
                </a:solidFill>
              </a:rPr>
              <a:t>exactValue</a:t>
            </a:r>
            <a:r>
              <a:rPr lang="en-CA" sz="2400" dirty="0" smtClean="0">
                <a:solidFill>
                  <a:srgbClr val="002060"/>
                </a:solidFill>
              </a:rPr>
              <a:t> = 22.0 / 7</a:t>
            </a:r>
            <a:r>
              <a:rPr lang="en-CA" dirty="0" smtClean="0">
                <a:solidFill>
                  <a:srgbClr val="002060"/>
                </a:solidFill>
              </a:rPr>
              <a:t/>
            </a:r>
            <a:br>
              <a:rPr lang="en-CA" dirty="0" smtClean="0">
                <a:solidFill>
                  <a:srgbClr val="002060"/>
                </a:solidFill>
              </a:rPr>
            </a:br>
            <a:endParaRPr lang="en-CA" dirty="0" smtClean="0">
              <a:solidFill>
                <a:srgbClr val="002060"/>
              </a:solidFill>
            </a:endParaRPr>
          </a:p>
          <a:p>
            <a:r>
              <a:rPr lang="en-CA" dirty="0" smtClean="0"/>
              <a:t>Advantage: Floats have an unlimited* range</a:t>
            </a:r>
          </a:p>
          <a:p>
            <a:pPr lvl="1"/>
            <a:r>
              <a:rPr lang="en-CA" dirty="0" smtClean="0"/>
              <a:t>*depending on computer hardware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Disadvantage: Computer programs </a:t>
            </a:r>
            <a:r>
              <a:rPr lang="en-US" dirty="0" smtClean="0"/>
              <a:t>using Floats run much slower than using Integer numbers</a:t>
            </a:r>
          </a:p>
          <a:p>
            <a:endParaRPr lang="en-CA" dirty="0" smtClean="0"/>
          </a:p>
          <a:p>
            <a:pPr lvl="1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176561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(Basic Data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Boolean Logic is the foundation of all computer hardware and software:</a:t>
            </a:r>
          </a:p>
          <a:p>
            <a:pPr>
              <a:buNone/>
            </a:pPr>
            <a:r>
              <a:rPr lang="en-CA" sz="2400" dirty="0" smtClean="0">
                <a:solidFill>
                  <a:srgbClr val="002060"/>
                </a:solidFill>
              </a:rPr>
              <a:t>		 print( type( True ))</a:t>
            </a:r>
            <a:br>
              <a:rPr lang="en-CA" sz="2400" dirty="0" smtClean="0">
                <a:solidFill>
                  <a:srgbClr val="002060"/>
                </a:solidFill>
              </a:rPr>
            </a:br>
            <a:endParaRPr lang="en-CA" sz="2400" dirty="0" smtClean="0">
              <a:solidFill>
                <a:srgbClr val="002060"/>
              </a:solidFill>
            </a:endParaRPr>
          </a:p>
          <a:p>
            <a:r>
              <a:rPr lang="en-CA" dirty="0" smtClean="0"/>
              <a:t>Booleans can have the value True or False</a:t>
            </a:r>
          </a:p>
          <a:p>
            <a:pPr>
              <a:buNone/>
            </a:pPr>
            <a:r>
              <a:rPr lang="en-CA" dirty="0" smtClean="0">
                <a:solidFill>
                  <a:srgbClr val="002060"/>
                </a:solidFill>
              </a:rPr>
              <a:t>		 </a:t>
            </a:r>
            <a:r>
              <a:rPr lang="en-CA" sz="2400" dirty="0" err="1" smtClean="0">
                <a:solidFill>
                  <a:srgbClr val="002060"/>
                </a:solidFill>
              </a:rPr>
              <a:t>likeHomework</a:t>
            </a:r>
            <a:r>
              <a:rPr lang="en-CA" sz="2400" dirty="0" smtClean="0">
                <a:solidFill>
                  <a:srgbClr val="002060"/>
                </a:solidFill>
              </a:rPr>
              <a:t> = False</a:t>
            </a:r>
            <a:r>
              <a:rPr lang="en-CA" dirty="0" smtClean="0">
                <a:solidFill>
                  <a:srgbClr val="002060"/>
                </a:solidFill>
              </a:rPr>
              <a:t/>
            </a:r>
            <a:br>
              <a:rPr lang="en-CA" dirty="0" smtClean="0">
                <a:solidFill>
                  <a:srgbClr val="002060"/>
                </a:solidFill>
              </a:rPr>
            </a:br>
            <a:endParaRPr lang="en-CA" dirty="0" smtClean="0"/>
          </a:p>
          <a:p>
            <a:r>
              <a:rPr lang="en-CA" dirty="0" smtClean="0"/>
              <a:t>Booleans can be used with all logic operators</a:t>
            </a:r>
          </a:p>
          <a:p>
            <a:pPr lvl="1"/>
            <a:r>
              <a:rPr lang="en-CA" dirty="0" smtClean="0"/>
              <a:t>and, or, </a:t>
            </a:r>
            <a:r>
              <a:rPr lang="en-CA" dirty="0" err="1" smtClean="0"/>
              <a:t>xor</a:t>
            </a:r>
            <a:r>
              <a:rPr lang="en-CA" dirty="0" smtClean="0"/>
              <a:t>, not, etc.</a:t>
            </a:r>
          </a:p>
          <a:p>
            <a:pPr lvl="1"/>
            <a:r>
              <a:rPr lang="en-CA" dirty="0" smtClean="0"/>
              <a:t>Example:</a:t>
            </a:r>
          </a:p>
          <a:p>
            <a:pPr>
              <a:buNone/>
            </a:pPr>
            <a:r>
              <a:rPr lang="en-CA" dirty="0" smtClean="0">
                <a:solidFill>
                  <a:srgbClr val="002060"/>
                </a:solidFill>
              </a:rPr>
              <a:t>		</a:t>
            </a:r>
            <a:r>
              <a:rPr lang="en-CA" sz="2400" dirty="0" err="1" smtClean="0">
                <a:solidFill>
                  <a:srgbClr val="002060"/>
                </a:solidFill>
              </a:rPr>
              <a:t>passCourse</a:t>
            </a:r>
            <a:r>
              <a:rPr lang="en-CA" sz="2400" dirty="0" smtClean="0">
                <a:solidFill>
                  <a:srgbClr val="002060"/>
                </a:solidFill>
              </a:rPr>
              <a:t> = not(</a:t>
            </a:r>
            <a:r>
              <a:rPr lang="en-CA" sz="2400" dirty="0" err="1" smtClean="0">
                <a:solidFill>
                  <a:srgbClr val="002060"/>
                </a:solidFill>
              </a:rPr>
              <a:t>skipClass</a:t>
            </a:r>
            <a:r>
              <a:rPr lang="en-CA" sz="2400" dirty="0" smtClean="0">
                <a:solidFill>
                  <a:srgbClr val="002060"/>
                </a:solidFill>
              </a:rPr>
              <a:t>) and </a:t>
            </a:r>
            <a:r>
              <a:rPr lang="en-CA" sz="2400" dirty="0" err="1" smtClean="0">
                <a:solidFill>
                  <a:srgbClr val="002060"/>
                </a:solidFill>
              </a:rPr>
              <a:t>payAttention</a:t>
            </a:r>
            <a:endParaRPr lang="en-CA" sz="2400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176561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397</Words>
  <Application>Microsoft Office PowerPoint</Application>
  <PresentationFormat>On-screen Show (4:3)</PresentationFormat>
  <Paragraphs>181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Pasic Python Programming</vt:lpstr>
      <vt:lpstr>Variables – Assignment Statement</vt:lpstr>
      <vt:lpstr>Variables – Definition &amp; Rules </vt:lpstr>
      <vt:lpstr>Variables – Different Uses</vt:lpstr>
      <vt:lpstr>Basic Data Types</vt:lpstr>
      <vt:lpstr>String (Basic Data Types)</vt:lpstr>
      <vt:lpstr>Integer (Basic Data Types)</vt:lpstr>
      <vt:lpstr>Float (Basic Data Types)</vt:lpstr>
      <vt:lpstr>Boolean (Basic Data Types)</vt:lpstr>
      <vt:lpstr>Boolean (Basic Data Types)</vt:lpstr>
      <vt:lpstr>List (Advanced Data Types)</vt:lpstr>
      <vt:lpstr>IF Statements (Program Control)</vt:lpstr>
      <vt:lpstr>ELSE Statements (Program Control)</vt:lpstr>
      <vt:lpstr>ELIF - Cascading IF Statements </vt:lpstr>
      <vt:lpstr>Counting LOOPs (Program Control)</vt:lpstr>
      <vt:lpstr>Conditional LOOPs (Program Control)</vt:lpstr>
      <vt:lpstr>Breaking A Loop (Program Control)</vt:lpstr>
    </vt:vector>
  </TitlesOfParts>
  <Company>Peel District School Board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Pasic Python Programming</dc:title>
  <dc:creator>Nestor, Gregory</dc:creator>
  <cp:lastModifiedBy>Greg</cp:lastModifiedBy>
  <cp:revision>44</cp:revision>
  <dcterms:created xsi:type="dcterms:W3CDTF">2019-02-22T19:57:37Z</dcterms:created>
  <dcterms:modified xsi:type="dcterms:W3CDTF">2019-02-24T18:49:27Z</dcterms:modified>
</cp:coreProperties>
</file>