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3" r:id="rId6"/>
    <p:sldId id="281" r:id="rId7"/>
    <p:sldId id="284" r:id="rId8"/>
    <p:sldId id="282" r:id="rId9"/>
    <p:sldId id="271" r:id="rId10"/>
    <p:sldId id="273" r:id="rId11"/>
    <p:sldId id="264" r:id="rId12"/>
    <p:sldId id="266" r:id="rId13"/>
    <p:sldId id="267" r:id="rId14"/>
    <p:sldId id="274" r:id="rId15"/>
    <p:sldId id="268" r:id="rId16"/>
    <p:sldId id="269" r:id="rId17"/>
    <p:sldId id="270" r:id="rId18"/>
    <p:sldId id="275" r:id="rId19"/>
    <p:sldId id="265" r:id="rId20"/>
    <p:sldId id="276" r:id="rId21"/>
    <p:sldId id="260" r:id="rId22"/>
    <p:sldId id="262" r:id="rId23"/>
    <p:sldId id="263" r:id="rId24"/>
    <p:sldId id="261" r:id="rId25"/>
    <p:sldId id="277" r:id="rId26"/>
    <p:sldId id="257" r:id="rId27"/>
    <p:sldId id="258" r:id="rId28"/>
    <p:sldId id="25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9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 Concept Map </a:t>
            </a:r>
            <a:r>
              <a:rPr lang="en-US" dirty="0" smtClean="0"/>
              <a:t>3 </a:t>
            </a:r>
            <a:r>
              <a:rPr lang="en-US" dirty="0" smtClean="0"/>
              <a:t>– May </a:t>
            </a:r>
            <a:r>
              <a:rPr lang="en-US" dirty="0" smtClean="0"/>
              <a:t>15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Module A.6 OS Concept Map</a:t>
            </a:r>
          </a:p>
          <a:p>
            <a:pPr lvl="2"/>
            <a:r>
              <a:rPr lang="en-CA" dirty="0" smtClean="0"/>
              <a:t>Discussion: Topic </a:t>
            </a:r>
            <a:r>
              <a:rPr lang="en-CA" dirty="0" smtClean="0"/>
              <a:t>C </a:t>
            </a:r>
            <a:r>
              <a:rPr lang="en-CA" dirty="0" smtClean="0"/>
              <a:t>– </a:t>
            </a:r>
            <a:r>
              <a:rPr lang="en-CA" dirty="0" smtClean="0"/>
              <a:t>Memory Allocation</a:t>
            </a:r>
            <a:endParaRPr lang="en-CA" dirty="0" smtClean="0"/>
          </a:p>
          <a:p>
            <a:pPr lvl="2"/>
            <a:r>
              <a:rPr lang="en-CA" dirty="0" smtClean="0"/>
              <a:t>Continue </a:t>
            </a:r>
            <a:r>
              <a:rPr lang="en-CA" dirty="0" smtClean="0"/>
              <a:t>Level 1 Research</a:t>
            </a:r>
          </a:p>
          <a:p>
            <a:pPr lvl="1"/>
            <a:r>
              <a:rPr lang="en-CA" dirty="0" smtClean="0"/>
              <a:t>Catch-Up</a:t>
            </a:r>
            <a:endParaRPr lang="en-CA" dirty="0"/>
          </a:p>
          <a:p>
            <a:pPr lvl="2"/>
            <a:r>
              <a:rPr lang="en-CA" dirty="0" smtClean="0"/>
              <a:t>See Spreadsheet for Missing / Incomplete Work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Upcoming</a:t>
            </a:r>
            <a:endParaRPr lang="en-CA" dirty="0"/>
          </a:p>
          <a:p>
            <a:pPr lvl="1"/>
            <a:r>
              <a:rPr lang="en-CA" dirty="0" smtClean="0"/>
              <a:t>Tue, May 21</a:t>
            </a:r>
            <a:r>
              <a:rPr lang="en-CA" baseline="30000" dirty="0" smtClean="0"/>
              <a:t>st</a:t>
            </a:r>
            <a:r>
              <a:rPr lang="en-CA" dirty="0" smtClean="0"/>
              <a:t>  : OS Concept Map Due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7" y="1316037"/>
            <a:ext cx="8407015" cy="41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 A – Application &amp; OS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CA" dirty="0" smtClean="0"/>
              <a:t>Computer Organization (Layers)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5334000"/>
            <a:ext cx="71628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5486400"/>
            <a:ext cx="10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70C0"/>
                </a:solidFill>
              </a:rPr>
              <a:t>Hardware</a:t>
            </a:r>
            <a:br>
              <a:rPr lang="en-CA" sz="1600" b="1" dirty="0" smtClean="0">
                <a:solidFill>
                  <a:srgbClr val="0070C0"/>
                </a:solidFill>
              </a:rPr>
            </a:br>
            <a:r>
              <a:rPr lang="en-CA" sz="1600" b="1" dirty="0" smtClean="0">
                <a:solidFill>
                  <a:srgbClr val="0070C0"/>
                </a:solidFill>
              </a:rPr>
              <a:t>Layer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75102" y="56136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CPU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64286" y="5525362"/>
            <a:ext cx="914400" cy="102783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7586" y="5613602"/>
            <a:ext cx="9006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RAM</a:t>
            </a:r>
          </a:p>
          <a:p>
            <a:r>
              <a:rPr lang="en-CA" sz="1600" dirty="0" smtClean="0">
                <a:solidFill>
                  <a:srgbClr val="0070C0"/>
                </a:solidFill>
              </a:rPr>
              <a:t>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4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4788" y="5613602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Display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62738" y="5525362"/>
            <a:ext cx="1138262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74275" y="5547955"/>
            <a:ext cx="87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70C0"/>
                </a:solidFill>
              </a:rPr>
              <a:t>Mouse /</a:t>
            </a:r>
          </a:p>
          <a:p>
            <a:r>
              <a:rPr lang="en-CA" sz="1400" dirty="0" smtClean="0">
                <a:solidFill>
                  <a:srgbClr val="0070C0"/>
                </a:solidFill>
              </a:rPr>
              <a:t>Keyboard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4488693" y="5525362"/>
            <a:ext cx="685800" cy="787198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9235" y="5766892"/>
            <a:ext cx="7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DISKS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14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 A – Application &amp; OS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CA" dirty="0" smtClean="0"/>
              <a:t>Computer Organization (Layers)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5334000"/>
            <a:ext cx="71628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3581400"/>
            <a:ext cx="7162800" cy="0"/>
          </a:xfrm>
          <a:prstGeom prst="line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5486400"/>
            <a:ext cx="10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70C0"/>
                </a:solidFill>
              </a:rPr>
              <a:t>Hardware</a:t>
            </a:r>
            <a:br>
              <a:rPr lang="en-CA" sz="1600" b="1" dirty="0" smtClean="0">
                <a:solidFill>
                  <a:srgbClr val="0070C0"/>
                </a:solidFill>
              </a:rPr>
            </a:br>
            <a:r>
              <a:rPr lang="en-CA" sz="1600" b="1" dirty="0" smtClean="0">
                <a:solidFill>
                  <a:srgbClr val="0070C0"/>
                </a:solidFill>
              </a:rPr>
              <a:t>Layer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629380"/>
            <a:ext cx="1156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B050"/>
                </a:solidFill>
              </a:rPr>
              <a:t>Application</a:t>
            </a:r>
          </a:p>
          <a:p>
            <a:r>
              <a:rPr lang="en-CA" sz="1600" b="1" dirty="0" smtClean="0">
                <a:solidFill>
                  <a:srgbClr val="00B050"/>
                </a:solidFill>
              </a:rPr>
              <a:t>(Program)</a:t>
            </a:r>
            <a:br>
              <a:rPr lang="en-CA" sz="1600" b="1" dirty="0" smtClean="0">
                <a:solidFill>
                  <a:srgbClr val="00B050"/>
                </a:solidFill>
              </a:rPr>
            </a:br>
            <a:r>
              <a:rPr lang="en-CA" sz="1600" b="1" dirty="0" smtClean="0">
                <a:solidFill>
                  <a:srgbClr val="00B050"/>
                </a:solidFill>
              </a:rPr>
              <a:t>Layer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75102" y="56136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CPU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64286" y="5525362"/>
            <a:ext cx="914400" cy="102783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7586" y="5613602"/>
            <a:ext cx="9006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RAM</a:t>
            </a:r>
          </a:p>
          <a:p>
            <a:r>
              <a:rPr lang="en-CA" sz="1600" dirty="0" smtClean="0">
                <a:solidFill>
                  <a:srgbClr val="0070C0"/>
                </a:solidFill>
              </a:rPr>
              <a:t>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4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4788" y="5613602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Display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62738" y="5525362"/>
            <a:ext cx="1138262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74275" y="5547955"/>
            <a:ext cx="87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70C0"/>
                </a:solidFill>
              </a:rPr>
              <a:t>Mouse /</a:t>
            </a:r>
          </a:p>
          <a:p>
            <a:r>
              <a:rPr lang="en-CA" sz="1400" dirty="0" smtClean="0">
                <a:solidFill>
                  <a:srgbClr val="0070C0"/>
                </a:solidFill>
              </a:rPr>
              <a:t>Keyboard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4488693" y="5525362"/>
            <a:ext cx="685800" cy="787198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9235" y="5766892"/>
            <a:ext cx="7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2075102" y="2819400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88549" y="2820153"/>
            <a:ext cx="86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MS Word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(Office)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4" name="Round Diagonal Corner Rectangle 23"/>
          <p:cNvSpPr/>
          <p:nvPr/>
        </p:nvSpPr>
        <p:spPr>
          <a:xfrm>
            <a:off x="3399206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0232" y="2829580"/>
            <a:ext cx="762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Chrome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(Web)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4723310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87083" y="2829580"/>
            <a:ext cx="974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Photoshop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(Media)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0" name="Round Diagonal Corner Rectangle 29"/>
          <p:cNvSpPr/>
          <p:nvPr/>
        </p:nvSpPr>
        <p:spPr>
          <a:xfrm>
            <a:off x="6070194" y="279853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33744" y="2819400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Other</a:t>
            </a:r>
            <a:br>
              <a:rPr lang="en-CA" sz="1400" dirty="0" smtClean="0">
                <a:solidFill>
                  <a:srgbClr val="00B050"/>
                </a:solidFill>
              </a:rPr>
            </a:br>
            <a:r>
              <a:rPr lang="en-CA" sz="1400" dirty="0" smtClean="0">
                <a:solidFill>
                  <a:srgbClr val="00B050"/>
                </a:solidFill>
              </a:rPr>
              <a:t>Apps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05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 A – Application &amp; OS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CA" dirty="0" smtClean="0"/>
              <a:t>Computer Organization (Layers)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5334000"/>
            <a:ext cx="71628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3581400"/>
            <a:ext cx="7162800" cy="0"/>
          </a:xfrm>
          <a:prstGeom prst="line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5486400"/>
            <a:ext cx="10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70C0"/>
                </a:solidFill>
              </a:rPr>
              <a:t>Hardware</a:t>
            </a:r>
            <a:br>
              <a:rPr lang="en-CA" sz="1600" b="1" dirty="0" smtClean="0">
                <a:solidFill>
                  <a:srgbClr val="0070C0"/>
                </a:solidFill>
              </a:rPr>
            </a:br>
            <a:r>
              <a:rPr lang="en-CA" sz="1600" b="1" dirty="0" smtClean="0">
                <a:solidFill>
                  <a:srgbClr val="0070C0"/>
                </a:solidFill>
              </a:rPr>
              <a:t>Layer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629380"/>
            <a:ext cx="1156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B050"/>
                </a:solidFill>
              </a:rPr>
              <a:t>Application</a:t>
            </a:r>
          </a:p>
          <a:p>
            <a:r>
              <a:rPr lang="en-CA" sz="1600" b="1" dirty="0" smtClean="0">
                <a:solidFill>
                  <a:srgbClr val="00B050"/>
                </a:solidFill>
              </a:rPr>
              <a:t>(Program)</a:t>
            </a:r>
            <a:br>
              <a:rPr lang="en-CA" sz="1600" b="1" dirty="0" smtClean="0">
                <a:solidFill>
                  <a:srgbClr val="00B050"/>
                </a:solidFill>
              </a:rPr>
            </a:br>
            <a:r>
              <a:rPr lang="en-CA" sz="1600" b="1" dirty="0" smtClean="0">
                <a:solidFill>
                  <a:srgbClr val="00B050"/>
                </a:solidFill>
              </a:rPr>
              <a:t>Layer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887560"/>
            <a:ext cx="1080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Operating 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System</a:t>
            </a:r>
            <a:br>
              <a:rPr lang="en-CA" sz="1600" b="1" dirty="0" smtClean="0">
                <a:solidFill>
                  <a:srgbClr val="FF0000"/>
                </a:solidFill>
              </a:rPr>
            </a:br>
            <a:r>
              <a:rPr lang="en-CA" sz="1600" b="1" dirty="0" smtClean="0">
                <a:solidFill>
                  <a:srgbClr val="FF0000"/>
                </a:solidFill>
              </a:rPr>
              <a:t>Layer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(Software)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75102" y="56136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CPU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64286" y="5525362"/>
            <a:ext cx="914400" cy="102783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7586" y="5613602"/>
            <a:ext cx="9006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RAM</a:t>
            </a:r>
          </a:p>
          <a:p>
            <a:r>
              <a:rPr lang="en-CA" sz="1600" dirty="0" smtClean="0">
                <a:solidFill>
                  <a:srgbClr val="0070C0"/>
                </a:solidFill>
              </a:rPr>
              <a:t>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4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4788" y="5613602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Display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62738" y="5525362"/>
            <a:ext cx="1138262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74275" y="5547955"/>
            <a:ext cx="87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70C0"/>
                </a:solidFill>
              </a:rPr>
              <a:t>Mouse /</a:t>
            </a:r>
          </a:p>
          <a:p>
            <a:r>
              <a:rPr lang="en-CA" sz="1400" dirty="0" smtClean="0">
                <a:solidFill>
                  <a:srgbClr val="0070C0"/>
                </a:solidFill>
              </a:rPr>
              <a:t>Keyboard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4488693" y="5525362"/>
            <a:ext cx="685800" cy="787198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9235" y="5766892"/>
            <a:ext cx="7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2075102" y="2819400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88549" y="2820153"/>
            <a:ext cx="86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MS Word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(Office)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4" name="Round Diagonal Corner Rectangle 23"/>
          <p:cNvSpPr/>
          <p:nvPr/>
        </p:nvSpPr>
        <p:spPr>
          <a:xfrm>
            <a:off x="3399206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0232" y="2829580"/>
            <a:ext cx="762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Chrome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(Web)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4723310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87083" y="2829580"/>
            <a:ext cx="974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Photoshop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(Media)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8" name="Round Diagonal Corner Rectangle 27"/>
          <p:cNvSpPr/>
          <p:nvPr/>
        </p:nvSpPr>
        <p:spPr>
          <a:xfrm>
            <a:off x="7905413" y="2809827"/>
            <a:ext cx="862352" cy="2332812"/>
          </a:xfrm>
          <a:prstGeom prst="round2Diag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18860" y="2810581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7030A0"/>
                </a:solidFill>
              </a:rPr>
              <a:t>High End</a:t>
            </a:r>
            <a:br>
              <a:rPr lang="en-CA" sz="1400" dirty="0" smtClean="0">
                <a:solidFill>
                  <a:srgbClr val="7030A0"/>
                </a:solidFill>
              </a:rPr>
            </a:br>
            <a:r>
              <a:rPr lang="en-CA" sz="1400" dirty="0" smtClean="0">
                <a:solidFill>
                  <a:srgbClr val="7030A0"/>
                </a:solidFill>
              </a:rPr>
              <a:t>Game</a:t>
            </a:r>
          </a:p>
        </p:txBody>
      </p:sp>
      <p:sp>
        <p:nvSpPr>
          <p:cNvPr id="30" name="Round Diagonal Corner Rectangle 29"/>
          <p:cNvSpPr/>
          <p:nvPr/>
        </p:nvSpPr>
        <p:spPr>
          <a:xfrm>
            <a:off x="6070194" y="279853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33744" y="2819400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Other</a:t>
            </a:r>
            <a:br>
              <a:rPr lang="en-CA" sz="1400" dirty="0" smtClean="0">
                <a:solidFill>
                  <a:srgbClr val="00B050"/>
                </a:solidFill>
              </a:rPr>
            </a:br>
            <a:r>
              <a:rPr lang="en-CA" sz="1400" dirty="0" smtClean="0">
                <a:solidFill>
                  <a:srgbClr val="00B050"/>
                </a:solidFill>
              </a:rPr>
              <a:t>Apps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Snip Same Side Corner Rectangle 31"/>
          <p:cNvSpPr/>
          <p:nvPr/>
        </p:nvSpPr>
        <p:spPr>
          <a:xfrm>
            <a:off x="1812833" y="4050894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92493" y="4071875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Task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Scheduler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Snip Same Side Corner Rectangle 33"/>
          <p:cNvSpPr/>
          <p:nvPr/>
        </p:nvSpPr>
        <p:spPr>
          <a:xfrm>
            <a:off x="3004793" y="4069291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2328" y="4134686"/>
            <a:ext cx="1017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Memory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Allocation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Snip Same Side Corner Rectangle 35"/>
          <p:cNvSpPr/>
          <p:nvPr/>
        </p:nvSpPr>
        <p:spPr>
          <a:xfrm>
            <a:off x="4209169" y="4065323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219825" y="4130718"/>
            <a:ext cx="93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Device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Snip Same Side Corner Rectangle 37"/>
          <p:cNvSpPr/>
          <p:nvPr/>
        </p:nvSpPr>
        <p:spPr>
          <a:xfrm>
            <a:off x="5449050" y="4048310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24788" y="4113705"/>
            <a:ext cx="801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Display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Control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Snip Same Side Corner Rectangle 39"/>
          <p:cNvSpPr/>
          <p:nvPr/>
        </p:nvSpPr>
        <p:spPr>
          <a:xfrm>
            <a:off x="6650561" y="4038338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617970" y="4103733"/>
            <a:ext cx="1018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I/O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Interrupts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3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86" y="1207202"/>
            <a:ext cx="4944414" cy="511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operating syst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012" y="1428226"/>
            <a:ext cx="2886788" cy="427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 A – Application &amp; OS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4472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Common Computer Tasks (Operations)</a:t>
            </a:r>
          </a:p>
          <a:p>
            <a:pPr lvl="1"/>
            <a:r>
              <a:rPr lang="en-CA" dirty="0" smtClean="0">
                <a:solidFill>
                  <a:srgbClr val="7030A0"/>
                </a:solidFill>
              </a:rPr>
              <a:t>E.g. Open A Program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5334000"/>
            <a:ext cx="71628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3581400"/>
            <a:ext cx="7162800" cy="0"/>
          </a:xfrm>
          <a:prstGeom prst="line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5486400"/>
            <a:ext cx="10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70C0"/>
                </a:solidFill>
              </a:rPr>
              <a:t>Hardware</a:t>
            </a:r>
            <a:br>
              <a:rPr lang="en-CA" sz="1600" b="1" dirty="0" smtClean="0">
                <a:solidFill>
                  <a:srgbClr val="0070C0"/>
                </a:solidFill>
              </a:rPr>
            </a:br>
            <a:r>
              <a:rPr lang="en-CA" sz="1600" b="1" dirty="0" smtClean="0">
                <a:solidFill>
                  <a:srgbClr val="0070C0"/>
                </a:solidFill>
              </a:rPr>
              <a:t>Layer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629380"/>
            <a:ext cx="1156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B050"/>
                </a:solidFill>
              </a:rPr>
              <a:t>Application</a:t>
            </a:r>
          </a:p>
          <a:p>
            <a:r>
              <a:rPr lang="en-CA" sz="1600" b="1" dirty="0" smtClean="0">
                <a:solidFill>
                  <a:srgbClr val="00B050"/>
                </a:solidFill>
              </a:rPr>
              <a:t>(Program)</a:t>
            </a:r>
            <a:br>
              <a:rPr lang="en-CA" sz="1600" b="1" dirty="0" smtClean="0">
                <a:solidFill>
                  <a:srgbClr val="00B050"/>
                </a:solidFill>
              </a:rPr>
            </a:br>
            <a:r>
              <a:rPr lang="en-CA" sz="1600" b="1" dirty="0" smtClean="0">
                <a:solidFill>
                  <a:srgbClr val="00B050"/>
                </a:solidFill>
              </a:rPr>
              <a:t>Layer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887560"/>
            <a:ext cx="1080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Operating 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System</a:t>
            </a:r>
            <a:br>
              <a:rPr lang="en-CA" sz="1600" b="1" dirty="0" smtClean="0">
                <a:solidFill>
                  <a:srgbClr val="FF0000"/>
                </a:solidFill>
              </a:rPr>
            </a:br>
            <a:r>
              <a:rPr lang="en-CA" sz="1600" b="1" dirty="0" smtClean="0">
                <a:solidFill>
                  <a:srgbClr val="FF0000"/>
                </a:solidFill>
              </a:rPr>
              <a:t>Layer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(Software)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75102" y="56136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CPU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64286" y="5525362"/>
            <a:ext cx="914400" cy="102783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7586" y="5613602"/>
            <a:ext cx="9006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RAM</a:t>
            </a:r>
          </a:p>
          <a:p>
            <a:r>
              <a:rPr lang="en-CA" sz="1600" dirty="0" smtClean="0">
                <a:solidFill>
                  <a:srgbClr val="0070C0"/>
                </a:solidFill>
              </a:rPr>
              <a:t>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4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4788" y="5613602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Display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62738" y="5525362"/>
            <a:ext cx="1138262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74275" y="5547955"/>
            <a:ext cx="87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70C0"/>
                </a:solidFill>
              </a:rPr>
              <a:t>Mouse /</a:t>
            </a:r>
          </a:p>
          <a:p>
            <a:r>
              <a:rPr lang="en-CA" sz="1400" dirty="0" smtClean="0">
                <a:solidFill>
                  <a:srgbClr val="0070C0"/>
                </a:solidFill>
              </a:rPr>
              <a:t>Keyboard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4488693" y="5525362"/>
            <a:ext cx="685800" cy="787198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9235" y="5766892"/>
            <a:ext cx="7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2075102" y="2819400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88549" y="2820153"/>
            <a:ext cx="86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MS Word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(Office)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4" name="Round Diagonal Corner Rectangle 23"/>
          <p:cNvSpPr/>
          <p:nvPr/>
        </p:nvSpPr>
        <p:spPr>
          <a:xfrm>
            <a:off x="3399206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0232" y="2829580"/>
            <a:ext cx="762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Chrome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(Web)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4723310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87083" y="2829580"/>
            <a:ext cx="974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Photoshop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(Media)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0" name="Round Diagonal Corner Rectangle 29"/>
          <p:cNvSpPr/>
          <p:nvPr/>
        </p:nvSpPr>
        <p:spPr>
          <a:xfrm>
            <a:off x="6070194" y="279853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33744" y="2819400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Other</a:t>
            </a:r>
            <a:br>
              <a:rPr lang="en-CA" sz="1400" dirty="0" smtClean="0">
                <a:solidFill>
                  <a:srgbClr val="00B050"/>
                </a:solidFill>
              </a:rPr>
            </a:br>
            <a:r>
              <a:rPr lang="en-CA" sz="1400" dirty="0" smtClean="0">
                <a:solidFill>
                  <a:srgbClr val="00B050"/>
                </a:solidFill>
              </a:rPr>
              <a:t>Apps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Snip Same Side Corner Rectangle 31"/>
          <p:cNvSpPr/>
          <p:nvPr/>
        </p:nvSpPr>
        <p:spPr>
          <a:xfrm>
            <a:off x="1812833" y="4050894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92493" y="4071875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Task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Scheduler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Snip Same Side Corner Rectangle 33"/>
          <p:cNvSpPr/>
          <p:nvPr/>
        </p:nvSpPr>
        <p:spPr>
          <a:xfrm>
            <a:off x="3004793" y="4069291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2328" y="4134686"/>
            <a:ext cx="1017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Memory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Allocation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Snip Same Side Corner Rectangle 35"/>
          <p:cNvSpPr/>
          <p:nvPr/>
        </p:nvSpPr>
        <p:spPr>
          <a:xfrm>
            <a:off x="4209169" y="4065323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219825" y="4130718"/>
            <a:ext cx="93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Device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Snip Same Side Corner Rectangle 37"/>
          <p:cNvSpPr/>
          <p:nvPr/>
        </p:nvSpPr>
        <p:spPr>
          <a:xfrm>
            <a:off x="5449050" y="4048310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24788" y="4113705"/>
            <a:ext cx="801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Display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Control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Snip Same Side Corner Rectangle 39"/>
          <p:cNvSpPr/>
          <p:nvPr/>
        </p:nvSpPr>
        <p:spPr>
          <a:xfrm>
            <a:off x="6650561" y="4038338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617970" y="4103733"/>
            <a:ext cx="1018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I/O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Interrupts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23310" y="4903224"/>
            <a:ext cx="0" cy="71037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362200" y="3352800"/>
            <a:ext cx="0" cy="71037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470232" y="4798755"/>
            <a:ext cx="0" cy="7492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381020" y="4749763"/>
            <a:ext cx="0" cy="7492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542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 A – Application &amp; OS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4472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Common Computer Tasks (Operations)</a:t>
            </a:r>
          </a:p>
          <a:p>
            <a:pPr lvl="1"/>
            <a:r>
              <a:rPr lang="en-CA" dirty="0" smtClean="0">
                <a:solidFill>
                  <a:srgbClr val="7030A0"/>
                </a:solidFill>
              </a:rPr>
              <a:t>E.g. Open A Program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5334000"/>
            <a:ext cx="71628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3581400"/>
            <a:ext cx="7162800" cy="0"/>
          </a:xfrm>
          <a:prstGeom prst="line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5486400"/>
            <a:ext cx="10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70C0"/>
                </a:solidFill>
              </a:rPr>
              <a:t>Hardware</a:t>
            </a:r>
            <a:br>
              <a:rPr lang="en-CA" sz="1600" b="1" dirty="0" smtClean="0">
                <a:solidFill>
                  <a:srgbClr val="0070C0"/>
                </a:solidFill>
              </a:rPr>
            </a:br>
            <a:r>
              <a:rPr lang="en-CA" sz="1600" b="1" dirty="0" smtClean="0">
                <a:solidFill>
                  <a:srgbClr val="0070C0"/>
                </a:solidFill>
              </a:rPr>
              <a:t>Layer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629380"/>
            <a:ext cx="1156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B050"/>
                </a:solidFill>
              </a:rPr>
              <a:t>Application</a:t>
            </a:r>
          </a:p>
          <a:p>
            <a:r>
              <a:rPr lang="en-CA" sz="1600" b="1" dirty="0" smtClean="0">
                <a:solidFill>
                  <a:srgbClr val="00B050"/>
                </a:solidFill>
              </a:rPr>
              <a:t>(Program)</a:t>
            </a:r>
            <a:br>
              <a:rPr lang="en-CA" sz="1600" b="1" dirty="0" smtClean="0">
                <a:solidFill>
                  <a:srgbClr val="00B050"/>
                </a:solidFill>
              </a:rPr>
            </a:br>
            <a:r>
              <a:rPr lang="en-CA" sz="1600" b="1" dirty="0" smtClean="0">
                <a:solidFill>
                  <a:srgbClr val="00B050"/>
                </a:solidFill>
              </a:rPr>
              <a:t>Layer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887560"/>
            <a:ext cx="1080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Operating 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System</a:t>
            </a:r>
            <a:br>
              <a:rPr lang="en-CA" sz="1600" b="1" dirty="0" smtClean="0">
                <a:solidFill>
                  <a:srgbClr val="FF0000"/>
                </a:solidFill>
              </a:rPr>
            </a:br>
            <a:r>
              <a:rPr lang="en-CA" sz="1600" b="1" dirty="0" smtClean="0">
                <a:solidFill>
                  <a:srgbClr val="FF0000"/>
                </a:solidFill>
              </a:rPr>
              <a:t>Layer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(Software)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75102" y="56136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CPU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64286" y="5525362"/>
            <a:ext cx="914400" cy="102783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7586" y="5613602"/>
            <a:ext cx="9006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RAM</a:t>
            </a:r>
          </a:p>
          <a:p>
            <a:r>
              <a:rPr lang="en-CA" sz="1600" dirty="0" smtClean="0">
                <a:solidFill>
                  <a:srgbClr val="0070C0"/>
                </a:solidFill>
              </a:rPr>
              <a:t>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4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4788" y="5613602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Display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62738" y="5525362"/>
            <a:ext cx="1138262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74275" y="5547955"/>
            <a:ext cx="87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70C0"/>
                </a:solidFill>
              </a:rPr>
              <a:t>Mouse /</a:t>
            </a:r>
          </a:p>
          <a:p>
            <a:r>
              <a:rPr lang="en-CA" sz="1400" dirty="0" smtClean="0">
                <a:solidFill>
                  <a:srgbClr val="0070C0"/>
                </a:solidFill>
              </a:rPr>
              <a:t>Keyboard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4488693" y="5525362"/>
            <a:ext cx="685800" cy="787198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9235" y="5766892"/>
            <a:ext cx="7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2075102" y="2819400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88549" y="2820153"/>
            <a:ext cx="86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MS Word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(Office)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4" name="Round Diagonal Corner Rectangle 23"/>
          <p:cNvSpPr/>
          <p:nvPr/>
        </p:nvSpPr>
        <p:spPr>
          <a:xfrm>
            <a:off x="3399206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0232" y="2829580"/>
            <a:ext cx="762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Chrome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(Web)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4723310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87083" y="2829580"/>
            <a:ext cx="974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Photoshop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(Media)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0" name="Round Diagonal Corner Rectangle 29"/>
          <p:cNvSpPr/>
          <p:nvPr/>
        </p:nvSpPr>
        <p:spPr>
          <a:xfrm>
            <a:off x="6070194" y="279853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33744" y="2819400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Other</a:t>
            </a:r>
            <a:br>
              <a:rPr lang="en-CA" sz="1400" dirty="0" smtClean="0">
                <a:solidFill>
                  <a:srgbClr val="00B050"/>
                </a:solidFill>
              </a:rPr>
            </a:br>
            <a:r>
              <a:rPr lang="en-CA" sz="1400" dirty="0" smtClean="0">
                <a:solidFill>
                  <a:srgbClr val="00B050"/>
                </a:solidFill>
              </a:rPr>
              <a:t>Apps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Snip Same Side Corner Rectangle 31"/>
          <p:cNvSpPr/>
          <p:nvPr/>
        </p:nvSpPr>
        <p:spPr>
          <a:xfrm>
            <a:off x="1812833" y="4050894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92493" y="4071875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Task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Scheduler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Snip Same Side Corner Rectangle 33"/>
          <p:cNvSpPr/>
          <p:nvPr/>
        </p:nvSpPr>
        <p:spPr>
          <a:xfrm>
            <a:off x="3004793" y="4069291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2328" y="4134686"/>
            <a:ext cx="1017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Memory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Allocation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Snip Same Side Corner Rectangle 35"/>
          <p:cNvSpPr/>
          <p:nvPr/>
        </p:nvSpPr>
        <p:spPr>
          <a:xfrm>
            <a:off x="4209169" y="4065323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219825" y="4130718"/>
            <a:ext cx="93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Device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Snip Same Side Corner Rectangle 37"/>
          <p:cNvSpPr/>
          <p:nvPr/>
        </p:nvSpPr>
        <p:spPr>
          <a:xfrm>
            <a:off x="5449050" y="4048310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24788" y="4113705"/>
            <a:ext cx="801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Display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Control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Snip Same Side Corner Rectangle 39"/>
          <p:cNvSpPr/>
          <p:nvPr/>
        </p:nvSpPr>
        <p:spPr>
          <a:xfrm>
            <a:off x="6650561" y="4038338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617970" y="4103733"/>
            <a:ext cx="1018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I/O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Interrupts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23310" y="4903224"/>
            <a:ext cx="0" cy="71037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362200" y="3352800"/>
            <a:ext cx="0" cy="71037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470232" y="4798755"/>
            <a:ext cx="0" cy="7492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381020" y="4749763"/>
            <a:ext cx="0" cy="7492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33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 A – Application &amp; OS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4472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Common Computer Tasks (Operations)</a:t>
            </a:r>
          </a:p>
          <a:p>
            <a:pPr lvl="1"/>
            <a:r>
              <a:rPr lang="en-CA" dirty="0" smtClean="0">
                <a:solidFill>
                  <a:srgbClr val="7030A0"/>
                </a:solidFill>
              </a:rPr>
              <a:t>E.g. Typing Some Text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5334000"/>
            <a:ext cx="71628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3581400"/>
            <a:ext cx="7162800" cy="0"/>
          </a:xfrm>
          <a:prstGeom prst="line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5486400"/>
            <a:ext cx="10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70C0"/>
                </a:solidFill>
              </a:rPr>
              <a:t>Hardware</a:t>
            </a:r>
            <a:br>
              <a:rPr lang="en-CA" sz="1600" b="1" dirty="0" smtClean="0">
                <a:solidFill>
                  <a:srgbClr val="0070C0"/>
                </a:solidFill>
              </a:rPr>
            </a:br>
            <a:r>
              <a:rPr lang="en-CA" sz="1600" b="1" dirty="0" smtClean="0">
                <a:solidFill>
                  <a:srgbClr val="0070C0"/>
                </a:solidFill>
              </a:rPr>
              <a:t>Layer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629380"/>
            <a:ext cx="1156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B050"/>
                </a:solidFill>
              </a:rPr>
              <a:t>Application</a:t>
            </a:r>
          </a:p>
          <a:p>
            <a:r>
              <a:rPr lang="en-CA" sz="1600" b="1" dirty="0" smtClean="0">
                <a:solidFill>
                  <a:srgbClr val="00B050"/>
                </a:solidFill>
              </a:rPr>
              <a:t>(Program)</a:t>
            </a:r>
            <a:br>
              <a:rPr lang="en-CA" sz="1600" b="1" dirty="0" smtClean="0">
                <a:solidFill>
                  <a:srgbClr val="00B050"/>
                </a:solidFill>
              </a:rPr>
            </a:br>
            <a:r>
              <a:rPr lang="en-CA" sz="1600" b="1" dirty="0" smtClean="0">
                <a:solidFill>
                  <a:srgbClr val="00B050"/>
                </a:solidFill>
              </a:rPr>
              <a:t>Layer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887560"/>
            <a:ext cx="1080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Operating 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System</a:t>
            </a:r>
            <a:br>
              <a:rPr lang="en-CA" sz="1600" b="1" dirty="0" smtClean="0">
                <a:solidFill>
                  <a:srgbClr val="FF0000"/>
                </a:solidFill>
              </a:rPr>
            </a:br>
            <a:r>
              <a:rPr lang="en-CA" sz="1600" b="1" dirty="0" smtClean="0">
                <a:solidFill>
                  <a:srgbClr val="FF0000"/>
                </a:solidFill>
              </a:rPr>
              <a:t>Layer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(Software)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75102" y="56136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CPU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64286" y="5525362"/>
            <a:ext cx="914400" cy="102783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7586" y="5613602"/>
            <a:ext cx="9006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RAM</a:t>
            </a:r>
          </a:p>
          <a:p>
            <a:r>
              <a:rPr lang="en-CA" sz="1600" dirty="0" smtClean="0">
                <a:solidFill>
                  <a:srgbClr val="0070C0"/>
                </a:solidFill>
              </a:rPr>
              <a:t>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4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4788" y="5613602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Display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62738" y="5525362"/>
            <a:ext cx="1138262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74275" y="5547955"/>
            <a:ext cx="87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70C0"/>
                </a:solidFill>
              </a:rPr>
              <a:t>Mouse /</a:t>
            </a:r>
          </a:p>
          <a:p>
            <a:r>
              <a:rPr lang="en-CA" sz="1400" dirty="0" smtClean="0">
                <a:solidFill>
                  <a:srgbClr val="0070C0"/>
                </a:solidFill>
              </a:rPr>
              <a:t>Keyboard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4488693" y="5525362"/>
            <a:ext cx="685800" cy="787198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9235" y="5766892"/>
            <a:ext cx="7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2075102" y="2819400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88549" y="2820153"/>
            <a:ext cx="86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MS Word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(Office)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4" name="Round Diagonal Corner Rectangle 23"/>
          <p:cNvSpPr/>
          <p:nvPr/>
        </p:nvSpPr>
        <p:spPr>
          <a:xfrm>
            <a:off x="3399206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0232" y="2829580"/>
            <a:ext cx="762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Chrome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(Web)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4723310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87083" y="2829580"/>
            <a:ext cx="974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Photoshop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(Media)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0" name="Round Diagonal Corner Rectangle 29"/>
          <p:cNvSpPr/>
          <p:nvPr/>
        </p:nvSpPr>
        <p:spPr>
          <a:xfrm>
            <a:off x="6070194" y="279853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33744" y="2819400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Other</a:t>
            </a:r>
            <a:br>
              <a:rPr lang="en-CA" sz="1400" dirty="0" smtClean="0">
                <a:solidFill>
                  <a:srgbClr val="00B050"/>
                </a:solidFill>
              </a:rPr>
            </a:br>
            <a:r>
              <a:rPr lang="en-CA" sz="1400" dirty="0" smtClean="0">
                <a:solidFill>
                  <a:srgbClr val="00B050"/>
                </a:solidFill>
              </a:rPr>
              <a:t>Apps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Snip Same Side Corner Rectangle 31"/>
          <p:cNvSpPr/>
          <p:nvPr/>
        </p:nvSpPr>
        <p:spPr>
          <a:xfrm>
            <a:off x="1812833" y="4050894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92493" y="4071875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Task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Scheduler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Snip Same Side Corner Rectangle 33"/>
          <p:cNvSpPr/>
          <p:nvPr/>
        </p:nvSpPr>
        <p:spPr>
          <a:xfrm>
            <a:off x="3004793" y="4069291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2328" y="4134686"/>
            <a:ext cx="1017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Memory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Allocation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Snip Same Side Corner Rectangle 35"/>
          <p:cNvSpPr/>
          <p:nvPr/>
        </p:nvSpPr>
        <p:spPr>
          <a:xfrm>
            <a:off x="4209169" y="4065323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219825" y="4130718"/>
            <a:ext cx="93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Device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Snip Same Side Corner Rectangle 37"/>
          <p:cNvSpPr/>
          <p:nvPr/>
        </p:nvSpPr>
        <p:spPr>
          <a:xfrm>
            <a:off x="5449050" y="4048310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24788" y="4113705"/>
            <a:ext cx="801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Display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Control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Snip Same Side Corner Rectangle 39"/>
          <p:cNvSpPr/>
          <p:nvPr/>
        </p:nvSpPr>
        <p:spPr>
          <a:xfrm>
            <a:off x="6650561" y="4038338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617970" y="4103733"/>
            <a:ext cx="1018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I/O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Interrupts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239000" y="4749763"/>
            <a:ext cx="0" cy="71037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362200" y="3352800"/>
            <a:ext cx="0" cy="71037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600" y="4798755"/>
            <a:ext cx="0" cy="7492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6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82" y="297392"/>
            <a:ext cx="8169318" cy="619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3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9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8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7" y="939800"/>
            <a:ext cx="8559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 B – Window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Early Computers (DOS Based)</a:t>
            </a:r>
          </a:p>
          <a:p>
            <a:pPr lvl="1"/>
            <a:r>
              <a:rPr lang="en-CA" sz="2000" dirty="0" smtClean="0"/>
              <a:t>Command Line (Console)</a:t>
            </a:r>
            <a:endParaRPr lang="en-CA" dirty="0" smtClean="0"/>
          </a:p>
          <a:p>
            <a:pPr lvl="1"/>
            <a:r>
              <a:rPr lang="en-CA" sz="2000" dirty="0" smtClean="0"/>
              <a:t>One Program At A Time</a:t>
            </a:r>
          </a:p>
          <a:p>
            <a:pPr lvl="1"/>
            <a:r>
              <a:rPr lang="en-CA" sz="2000" dirty="0" smtClean="0"/>
              <a:t>Full Screen Display</a:t>
            </a:r>
          </a:p>
          <a:p>
            <a:pPr lvl="1"/>
            <a:r>
              <a:rPr lang="en-CA" sz="2000" dirty="0" smtClean="0"/>
              <a:t>No Mouse</a:t>
            </a:r>
            <a:endParaRPr lang="en-CA" sz="2000" dirty="0"/>
          </a:p>
          <a:p>
            <a:pPr marL="457200" lvl="1" indent="0">
              <a:buNone/>
            </a:pPr>
            <a:endParaRPr lang="en-CA" sz="2000" dirty="0" smtClean="0"/>
          </a:p>
        </p:txBody>
      </p:sp>
      <p:pic>
        <p:nvPicPr>
          <p:cNvPr id="1026" name="Picture 2" descr="Image result for ms-dos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0" y="3657600"/>
            <a:ext cx="3285465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S-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2542268"/>
            <a:ext cx="6050973" cy="401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5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 B – Window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Norton Commander / DOS Shell</a:t>
            </a:r>
          </a:p>
          <a:p>
            <a:pPr lvl="1"/>
            <a:r>
              <a:rPr lang="en-CA" sz="2000" dirty="0" smtClean="0"/>
              <a:t>Runs as a “Shell” on top of DOS</a:t>
            </a:r>
          </a:p>
          <a:p>
            <a:pPr lvl="1"/>
            <a:r>
              <a:rPr lang="en-CA" sz="2000" dirty="0" smtClean="0"/>
              <a:t>Still Full Screen / Text Based (No Mouse)</a:t>
            </a:r>
          </a:p>
          <a:p>
            <a:pPr lvl="1"/>
            <a:endParaRPr lang="en-CA" sz="2000" dirty="0" smtClean="0"/>
          </a:p>
          <a:p>
            <a:endParaRPr lang="en-CA" sz="2400" dirty="0" smtClean="0"/>
          </a:p>
        </p:txBody>
      </p:sp>
      <p:pic>
        <p:nvPicPr>
          <p:cNvPr id="2050" name="Picture 2" descr="Image result for Norton commander 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1" y="2954747"/>
            <a:ext cx="580644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82646" y="2954747"/>
            <a:ext cx="254749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Added the Ideas of: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Menu Items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Hot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Visual Organization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r>
              <a:rPr lang="en-CA" sz="2000" dirty="0" smtClean="0"/>
              <a:t>Improved the: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management of </a:t>
            </a:r>
            <a:br>
              <a:rPr lang="en-CA" sz="2000" dirty="0" smtClean="0"/>
            </a:br>
            <a:r>
              <a:rPr lang="en-CA" sz="2000" dirty="0" smtClean="0"/>
              <a:t>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Speed of accessing </a:t>
            </a:r>
            <a:br>
              <a:rPr lang="en-CA" sz="2000" dirty="0" smtClean="0"/>
            </a:br>
            <a:r>
              <a:rPr lang="en-CA" sz="2000" dirty="0" smtClean="0"/>
              <a:t>and opening </a:t>
            </a:r>
            <a:br>
              <a:rPr lang="en-CA" sz="2000" dirty="0" smtClean="0"/>
            </a:br>
            <a:r>
              <a:rPr lang="en-CA" sz="2000" dirty="0" smtClean="0"/>
              <a:t>applications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 rot="1049163">
            <a:off x="6286504" y="1863028"/>
            <a:ext cx="1855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Still One Program</a:t>
            </a:r>
            <a:br>
              <a:rPr lang="en-CA" b="1" dirty="0" smtClean="0">
                <a:solidFill>
                  <a:srgbClr val="FF0000"/>
                </a:solidFill>
              </a:rPr>
            </a:br>
            <a:r>
              <a:rPr lang="en-CA" b="1" dirty="0" smtClean="0">
                <a:solidFill>
                  <a:srgbClr val="FF0000"/>
                </a:solidFill>
              </a:rPr>
              <a:t>At A Time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5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 B – Window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199"/>
          </a:xfrm>
        </p:spPr>
        <p:txBody>
          <a:bodyPr>
            <a:normAutofit/>
          </a:bodyPr>
          <a:lstStyle/>
          <a:p>
            <a:r>
              <a:rPr lang="en-CA" sz="2400" dirty="0" smtClean="0"/>
              <a:t>Windows 1.0 / Macintosh (1985)</a:t>
            </a:r>
          </a:p>
          <a:p>
            <a:pPr lvl="1"/>
            <a:r>
              <a:rPr lang="en-CA" sz="2000" dirty="0" smtClean="0"/>
              <a:t>First mouse based interface</a:t>
            </a:r>
          </a:p>
          <a:p>
            <a:pPr lvl="1"/>
            <a:r>
              <a:rPr lang="en-CA" sz="2000" dirty="0" smtClean="0"/>
              <a:t>Applications open in own window</a:t>
            </a:r>
          </a:p>
          <a:p>
            <a:pPr lvl="1"/>
            <a:r>
              <a:rPr lang="en-CA" sz="2000" dirty="0" smtClean="0"/>
              <a:t>Widgets / Dialogues / Drop Down Menus</a:t>
            </a:r>
          </a:p>
          <a:p>
            <a:pPr lvl="1"/>
            <a:endParaRPr lang="en-US" sz="2000" dirty="0"/>
          </a:p>
        </p:txBody>
      </p:sp>
      <p:pic>
        <p:nvPicPr>
          <p:cNvPr id="1026" name="Picture 2" descr="Image result for mackintosh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35567"/>
            <a:ext cx="2540779" cy="207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indows 1.0 displ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96" y="3365032"/>
            <a:ext cx="4413279" cy="330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049163">
            <a:off x="6340551" y="4302375"/>
            <a:ext cx="1594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Many Program</a:t>
            </a:r>
            <a:br>
              <a:rPr lang="en-CA" b="1" dirty="0" smtClean="0">
                <a:solidFill>
                  <a:srgbClr val="FF0000"/>
                </a:solidFill>
              </a:rPr>
            </a:br>
            <a:r>
              <a:rPr lang="en-CA" b="1" dirty="0" smtClean="0">
                <a:solidFill>
                  <a:srgbClr val="FF0000"/>
                </a:solidFill>
              </a:rPr>
              <a:t>At A Time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0883756">
            <a:off x="6548171" y="5285297"/>
            <a:ext cx="1179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Icons!</a:t>
            </a:r>
          </a:p>
          <a:p>
            <a:endParaRPr lang="en-CA" b="1" dirty="0" smtClean="0">
              <a:solidFill>
                <a:srgbClr val="FF0000"/>
              </a:solidFill>
            </a:endParaRPr>
          </a:p>
          <a:p>
            <a:r>
              <a:rPr lang="en-CA" b="1" dirty="0" smtClean="0">
                <a:solidFill>
                  <a:srgbClr val="FF0000"/>
                </a:solidFill>
              </a:rPr>
              <a:t>Trash Can!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194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 B – Window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Modern Graphical User Interface (GUI)</a:t>
            </a:r>
          </a:p>
          <a:p>
            <a:pPr lvl="1"/>
            <a:r>
              <a:rPr lang="en-CA" sz="2000" dirty="0" smtClean="0"/>
              <a:t>Multiple Workspaces / Accelerated Graphics</a:t>
            </a:r>
          </a:p>
          <a:p>
            <a:pPr lvl="1"/>
            <a:r>
              <a:rPr lang="en-CA" sz="2000" dirty="0" smtClean="0"/>
              <a:t>Touch Screen Interface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Picture 2" descr="Image result for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767" y="3048000"/>
            <a:ext cx="6518465" cy="362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049163">
            <a:off x="6828004" y="1824816"/>
            <a:ext cx="131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Network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Wide Reach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68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24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Objective:</a:t>
            </a:r>
          </a:p>
          <a:p>
            <a:pPr lvl="1"/>
            <a:r>
              <a:rPr lang="en-CA" dirty="0" smtClean="0"/>
              <a:t>To learn about the key parts of a software operating system (OS)</a:t>
            </a:r>
          </a:p>
          <a:p>
            <a:pPr lvl="1"/>
            <a:endParaRPr lang="en-CA" dirty="0"/>
          </a:p>
          <a:p>
            <a:r>
              <a:rPr lang="en-CA" dirty="0" smtClean="0"/>
              <a:t>Process:</a:t>
            </a:r>
          </a:p>
          <a:p>
            <a:pPr lvl="1"/>
            <a:r>
              <a:rPr lang="en-CA" dirty="0" smtClean="0"/>
              <a:t>Level 1 : Rough Research</a:t>
            </a:r>
          </a:p>
          <a:p>
            <a:pPr lvl="1"/>
            <a:r>
              <a:rPr lang="en-CA" dirty="0" smtClean="0"/>
              <a:t>Level 2 : Organized Research</a:t>
            </a:r>
          </a:p>
          <a:p>
            <a:pPr lvl="1"/>
            <a:r>
              <a:rPr lang="en-CA" dirty="0" smtClean="0"/>
              <a:t>Level 3 : Final Concept Map</a:t>
            </a:r>
          </a:p>
          <a:p>
            <a:endParaRPr lang="en-CA" dirty="0"/>
          </a:p>
          <a:p>
            <a:r>
              <a:rPr lang="en-CA" dirty="0" smtClean="0"/>
              <a:t>OS Topics:</a:t>
            </a:r>
          </a:p>
          <a:p>
            <a:pPr lvl="1"/>
            <a:r>
              <a:rPr lang="en-CA" dirty="0" smtClean="0"/>
              <a:t>Windows</a:t>
            </a:r>
          </a:p>
          <a:p>
            <a:pPr lvl="1"/>
            <a:r>
              <a:rPr lang="en-CA" dirty="0" smtClean="0"/>
              <a:t>Mac OS</a:t>
            </a:r>
          </a:p>
          <a:p>
            <a:pPr lvl="1"/>
            <a:r>
              <a:rPr lang="en-CA" dirty="0" smtClean="0"/>
              <a:t>Linux</a:t>
            </a:r>
          </a:p>
          <a:p>
            <a:pPr lvl="1"/>
            <a:r>
              <a:rPr lang="en-CA" dirty="0" smtClean="0"/>
              <a:t>Android</a:t>
            </a:r>
          </a:p>
          <a:p>
            <a:pPr lvl="1"/>
            <a:r>
              <a:rPr lang="en-CA" dirty="0" err="1" smtClean="0"/>
              <a:t>iOS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73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Important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I will be marking the PROCESS as well as the PRODUCT.</a:t>
            </a:r>
          </a:p>
          <a:p>
            <a:endParaRPr lang="en-CA" dirty="0"/>
          </a:p>
          <a:p>
            <a:r>
              <a:rPr lang="en-CA" dirty="0" smtClean="0"/>
              <a:t>Level 1 : Rough Research</a:t>
            </a:r>
          </a:p>
          <a:p>
            <a:pPr lvl="1"/>
            <a:r>
              <a:rPr lang="en-CA" dirty="0" smtClean="0"/>
              <a:t>I need to see content in this area!!!</a:t>
            </a:r>
          </a:p>
          <a:p>
            <a:pPr lvl="1"/>
            <a:r>
              <a:rPr lang="en-CA" dirty="0" smtClean="0"/>
              <a:t>Cut and paste rough research notes as you go.</a:t>
            </a:r>
          </a:p>
          <a:p>
            <a:endParaRPr lang="en-CA" dirty="0"/>
          </a:p>
          <a:p>
            <a:r>
              <a:rPr lang="en-CA" dirty="0" smtClean="0"/>
              <a:t>Level 2 : Organized Research</a:t>
            </a:r>
          </a:p>
          <a:p>
            <a:pPr lvl="1"/>
            <a:r>
              <a:rPr lang="en-CA" dirty="0" smtClean="0"/>
              <a:t>I need to see stuff from Level 1 appear here!!!</a:t>
            </a:r>
          </a:p>
          <a:p>
            <a:pPr lvl="1"/>
            <a:r>
              <a:rPr lang="en-CA" dirty="0" smtClean="0"/>
              <a:t>Organise your rough research into common ideas</a:t>
            </a:r>
          </a:p>
          <a:p>
            <a:pPr lvl="1"/>
            <a:r>
              <a:rPr lang="en-CA" dirty="0" smtClean="0"/>
              <a:t>Reduce duplicated information</a:t>
            </a:r>
          </a:p>
          <a:p>
            <a:pPr lvl="1"/>
            <a:r>
              <a:rPr lang="en-CA" dirty="0" smtClean="0"/>
              <a:t>Re-word into your own voice</a:t>
            </a:r>
          </a:p>
          <a:p>
            <a:endParaRPr lang="en-CA" dirty="0"/>
          </a:p>
          <a:p>
            <a:r>
              <a:rPr lang="en-CA" dirty="0" smtClean="0"/>
              <a:t>Level 3 : Concept Map</a:t>
            </a:r>
          </a:p>
          <a:p>
            <a:pPr lvl="1"/>
            <a:r>
              <a:rPr lang="en-CA" dirty="0" smtClean="0"/>
              <a:t>Select only the most important stuff from Level 2</a:t>
            </a:r>
          </a:p>
          <a:p>
            <a:pPr lvl="1"/>
            <a:r>
              <a:rPr lang="en-CA" dirty="0" smtClean="0"/>
              <a:t>Summarize into short bullet points</a:t>
            </a:r>
          </a:p>
          <a:p>
            <a:pPr lvl="1"/>
            <a:r>
              <a:rPr lang="en-CA" dirty="0" smtClean="0"/>
              <a:t>You will be MARKED DOWN if concept map is rust a repeat of Level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24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Use PowerPoint or another application of your choice.</a:t>
            </a:r>
          </a:p>
          <a:p>
            <a:r>
              <a:rPr lang="en-CA" sz="2400" dirty="0" smtClean="0"/>
              <a:t>Submit as PDF or Image File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2514600"/>
            <a:ext cx="5562600" cy="39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1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Computer Architecture</a:t>
            </a:r>
            <a:endParaRPr lang="en-US" dirty="0"/>
          </a:p>
        </p:txBody>
      </p:sp>
      <p:pic>
        <p:nvPicPr>
          <p:cNvPr id="1026" name="Picture 2" descr="Image result for ramm 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57" y="4138593"/>
            <a:ext cx="3179669" cy="179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ard disk memo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45" y="3489723"/>
            <a:ext cx="3288506" cy="243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98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Main Memory</a:t>
            </a:r>
            <a:br>
              <a:rPr lang="en-CA" dirty="0" smtClean="0"/>
            </a:br>
            <a:r>
              <a:rPr lang="en-CA" sz="2700" dirty="0"/>
              <a:t>(e.g. RAM)</a:t>
            </a:r>
            <a:endParaRPr lang="en-US" sz="2700" dirty="0"/>
          </a:p>
        </p:txBody>
      </p:sp>
      <p:sp>
        <p:nvSpPr>
          <p:cNvPr id="4" name="Rounded Rectangle 3"/>
          <p:cNvSpPr/>
          <p:nvPr/>
        </p:nvSpPr>
        <p:spPr>
          <a:xfrm>
            <a:off x="5792434" y="4851961"/>
            <a:ext cx="1250576" cy="106904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5982153" y="5206488"/>
            <a:ext cx="8711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/>
              <a:t>Central </a:t>
            </a:r>
          </a:p>
          <a:p>
            <a:pPr algn="ctr"/>
            <a:r>
              <a:rPr lang="en-CA" sz="1350" dirty="0"/>
              <a:t>Processor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4635022" y="2035816"/>
            <a:ext cx="3567797" cy="21303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/>
              <a:t>Main </a:t>
            </a:r>
            <a:endParaRPr lang="en-US" sz="1350" dirty="0"/>
          </a:p>
        </p:txBody>
      </p:sp>
      <p:sp>
        <p:nvSpPr>
          <p:cNvPr id="7" name="Rounded Rectangle 6"/>
          <p:cNvSpPr/>
          <p:nvPr/>
        </p:nvSpPr>
        <p:spPr>
          <a:xfrm>
            <a:off x="5052814" y="2143464"/>
            <a:ext cx="1169894" cy="1760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5899763" y="1752600"/>
            <a:ext cx="11889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Main Memory</a:t>
            </a:r>
            <a:endParaRPr lang="en-US" sz="1350" dirty="0"/>
          </a:p>
        </p:txBody>
      </p:sp>
      <p:sp>
        <p:nvSpPr>
          <p:cNvPr id="9" name="Rounded Rectangle 8"/>
          <p:cNvSpPr/>
          <p:nvPr/>
        </p:nvSpPr>
        <p:spPr>
          <a:xfrm>
            <a:off x="6676578" y="2135821"/>
            <a:ext cx="1169894" cy="17681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5216812" y="2552595"/>
            <a:ext cx="841897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/>
              <a:t>Data</a:t>
            </a:r>
          </a:p>
          <a:p>
            <a:pPr algn="ctr"/>
            <a:r>
              <a:rPr lang="en-CA" sz="1350" dirty="0"/>
              <a:t>Storage</a:t>
            </a:r>
            <a:br>
              <a:rPr lang="en-CA" sz="1350" dirty="0"/>
            </a:br>
            <a:endParaRPr lang="en-CA" sz="1350" dirty="0"/>
          </a:p>
          <a:p>
            <a:pPr algn="ctr"/>
            <a:r>
              <a:rPr lang="en-CA" sz="1200" dirty="0"/>
              <a:t>(0.5–4 Gb)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840574" y="2551142"/>
            <a:ext cx="8418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/>
              <a:t>Program</a:t>
            </a:r>
          </a:p>
          <a:p>
            <a:pPr algn="ctr"/>
            <a:r>
              <a:rPr lang="en-CA" sz="1350" dirty="0"/>
              <a:t>Storage</a:t>
            </a:r>
          </a:p>
          <a:p>
            <a:pPr algn="ctr"/>
            <a:endParaRPr lang="en-CA" sz="1350" dirty="0"/>
          </a:p>
          <a:p>
            <a:pPr algn="ctr"/>
            <a:r>
              <a:rPr lang="en-CA" sz="1200" dirty="0"/>
              <a:t>(0.5–4 Gb)</a:t>
            </a:r>
            <a:endParaRPr lang="en-US" sz="1200" dirty="0"/>
          </a:p>
          <a:p>
            <a:pPr algn="ctr"/>
            <a:endParaRPr lang="en-US" sz="135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63722" y="3954371"/>
            <a:ext cx="471611" cy="82699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76577" y="3954371"/>
            <a:ext cx="584946" cy="8269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77983" y="1752600"/>
            <a:ext cx="4171951" cy="454156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7561606" y="6042374"/>
            <a:ext cx="1136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>
                <a:solidFill>
                  <a:schemeClr val="accent2">
                    <a:lumMod val="75000"/>
                  </a:schemeClr>
                </a:solidFill>
              </a:rPr>
              <a:t>Motherboard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9478" y="4248065"/>
            <a:ext cx="980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High Speed</a:t>
            </a:r>
          </a:p>
          <a:p>
            <a:r>
              <a:rPr lang="en-CA" sz="1200" dirty="0">
                <a:solidFill>
                  <a:srgbClr val="FF0000"/>
                </a:solidFill>
              </a:rPr>
              <a:t>Memory Bus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Image result for data 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05" y="3730992"/>
            <a:ext cx="3807902" cy="231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ata mem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8" y="1676400"/>
            <a:ext cx="3545873" cy="162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32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606199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88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External Memory</a:t>
            </a:r>
            <a:br>
              <a:rPr lang="en-CA" dirty="0" smtClean="0"/>
            </a:br>
            <a:r>
              <a:rPr lang="en-CA" sz="2700" dirty="0"/>
              <a:t>(e.g. Hard Disk Drive)</a:t>
            </a:r>
            <a:endParaRPr lang="en-US" sz="2700" dirty="0"/>
          </a:p>
        </p:txBody>
      </p:sp>
      <p:sp>
        <p:nvSpPr>
          <p:cNvPr id="3" name="Can 2"/>
          <p:cNvSpPr/>
          <p:nvPr/>
        </p:nvSpPr>
        <p:spPr>
          <a:xfrm>
            <a:off x="907912" y="2504597"/>
            <a:ext cx="1865543" cy="2780098"/>
          </a:xfrm>
          <a:prstGeom prst="ca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1162132" y="5405717"/>
            <a:ext cx="14056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External Memory</a:t>
            </a:r>
            <a:endParaRPr lang="en-US" sz="1350" dirty="0"/>
          </a:p>
        </p:txBody>
      </p:sp>
      <p:sp>
        <p:nvSpPr>
          <p:cNvPr id="16" name="Rounded Rectangle 15"/>
          <p:cNvSpPr/>
          <p:nvPr/>
        </p:nvSpPr>
        <p:spPr>
          <a:xfrm>
            <a:off x="5657851" y="4336676"/>
            <a:ext cx="1250576" cy="106904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864379" y="4754236"/>
            <a:ext cx="8711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/>
              <a:t>Central </a:t>
            </a:r>
          </a:p>
          <a:p>
            <a:pPr algn="ctr"/>
            <a:r>
              <a:rPr lang="en-CA" sz="1350" dirty="0"/>
              <a:t>Processor</a:t>
            </a:r>
            <a:endParaRPr lang="en-US" sz="1350" dirty="0"/>
          </a:p>
        </p:txBody>
      </p:sp>
      <p:sp>
        <p:nvSpPr>
          <p:cNvPr id="18" name="Rectangle 17"/>
          <p:cNvSpPr/>
          <p:nvPr/>
        </p:nvSpPr>
        <p:spPr>
          <a:xfrm>
            <a:off x="4500439" y="1520531"/>
            <a:ext cx="3567797" cy="21303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/>
              <a:t>Main </a:t>
            </a:r>
            <a:endParaRPr lang="en-US" sz="1350" dirty="0"/>
          </a:p>
        </p:txBody>
      </p:sp>
      <p:sp>
        <p:nvSpPr>
          <p:cNvPr id="19" name="Rounded Rectangle 18"/>
          <p:cNvSpPr/>
          <p:nvPr/>
        </p:nvSpPr>
        <p:spPr>
          <a:xfrm>
            <a:off x="4918231" y="1628179"/>
            <a:ext cx="1169894" cy="1760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765180" y="1237315"/>
            <a:ext cx="11889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Main Memory</a:t>
            </a:r>
            <a:endParaRPr lang="en-US" sz="1350" dirty="0"/>
          </a:p>
        </p:txBody>
      </p:sp>
      <p:sp>
        <p:nvSpPr>
          <p:cNvPr id="21" name="Rounded Rectangle 20"/>
          <p:cNvSpPr/>
          <p:nvPr/>
        </p:nvSpPr>
        <p:spPr>
          <a:xfrm>
            <a:off x="6541995" y="1620536"/>
            <a:ext cx="1169894" cy="17681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5143240" y="2037310"/>
            <a:ext cx="7198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/>
              <a:t>Data</a:t>
            </a:r>
          </a:p>
          <a:p>
            <a:pPr algn="ctr"/>
            <a:r>
              <a:rPr lang="en-CA" sz="1350" dirty="0"/>
              <a:t>Storage</a:t>
            </a:r>
            <a:endParaRPr lang="en-US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6734814" y="2074921"/>
            <a:ext cx="7842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/>
              <a:t>Program</a:t>
            </a:r>
          </a:p>
          <a:p>
            <a:pPr algn="ctr"/>
            <a:r>
              <a:rPr lang="en-CA" sz="1350" dirty="0"/>
              <a:t>Storage</a:t>
            </a:r>
            <a:endParaRPr lang="en-US" sz="135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29139" y="3439086"/>
            <a:ext cx="471611" cy="82699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41994" y="3439086"/>
            <a:ext cx="584946" cy="8269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155142" y="1131095"/>
            <a:ext cx="4360209" cy="464778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/>
          <p:cNvSpPr txBox="1"/>
          <p:nvPr/>
        </p:nvSpPr>
        <p:spPr>
          <a:xfrm>
            <a:off x="7427023" y="5527089"/>
            <a:ext cx="1136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>
                <a:solidFill>
                  <a:schemeClr val="accent2">
                    <a:lumMod val="75000"/>
                  </a:schemeClr>
                </a:solidFill>
              </a:rPr>
              <a:t>Motherboard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84895" y="3732780"/>
            <a:ext cx="980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High Speed</a:t>
            </a:r>
          </a:p>
          <a:p>
            <a:r>
              <a:rPr lang="en-CA" sz="1200" dirty="0">
                <a:solidFill>
                  <a:srgbClr val="FF0000"/>
                </a:solidFill>
              </a:rPr>
              <a:t>Memory Bus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34238" y="3341429"/>
            <a:ext cx="788999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/>
              <a:t>Data</a:t>
            </a:r>
          </a:p>
          <a:p>
            <a:pPr algn="ctr"/>
            <a:r>
              <a:rPr lang="en-CA" sz="1350" dirty="0"/>
              <a:t>&amp;</a:t>
            </a:r>
          </a:p>
          <a:p>
            <a:pPr algn="ctr"/>
            <a:r>
              <a:rPr lang="en-CA" sz="1350" dirty="0"/>
              <a:t>Program</a:t>
            </a:r>
          </a:p>
          <a:p>
            <a:pPr algn="ctr"/>
            <a:r>
              <a:rPr lang="en-CA" sz="1350" dirty="0"/>
              <a:t>Storage</a:t>
            </a:r>
            <a:br>
              <a:rPr lang="en-CA" sz="1350" dirty="0"/>
            </a:br>
            <a:r>
              <a:rPr lang="en-CA" sz="1350" dirty="0"/>
              <a:t/>
            </a:r>
            <a:br>
              <a:rPr lang="en-CA" sz="1350" dirty="0"/>
            </a:br>
            <a:r>
              <a:rPr lang="en-CA" sz="1200" dirty="0"/>
              <a:t>(0.5-4 Tb)</a:t>
            </a:r>
            <a:endParaRPr lang="en-US" sz="1200" dirty="0"/>
          </a:p>
        </p:txBody>
      </p:sp>
      <p:sp>
        <p:nvSpPr>
          <p:cNvPr id="12" name="Left-Right Arrow 11"/>
          <p:cNvSpPr/>
          <p:nvPr/>
        </p:nvSpPr>
        <p:spPr>
          <a:xfrm rot="19927689">
            <a:off x="2803256" y="3236637"/>
            <a:ext cx="1701867" cy="402263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/>
          <p:cNvSpPr txBox="1"/>
          <p:nvPr/>
        </p:nvSpPr>
        <p:spPr>
          <a:xfrm>
            <a:off x="2867683" y="2589772"/>
            <a:ext cx="1124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</a:rPr>
              <a:t>IDE or SATA</a:t>
            </a:r>
          </a:p>
          <a:p>
            <a:r>
              <a:rPr lang="en-CA" sz="1200" dirty="0">
                <a:solidFill>
                  <a:srgbClr val="FF0000"/>
                </a:solidFill>
              </a:rPr>
              <a:t>Cable Interface</a:t>
            </a:r>
            <a:br>
              <a:rPr lang="en-CA" sz="1200" dirty="0">
                <a:solidFill>
                  <a:srgbClr val="FF0000"/>
                </a:solidFill>
              </a:rPr>
            </a:br>
            <a:r>
              <a:rPr lang="en-CA" sz="1200" dirty="0">
                <a:solidFill>
                  <a:srgbClr val="FF0000"/>
                </a:solidFill>
              </a:rPr>
              <a:t>(Slower Speed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C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1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14600"/>
            <a:ext cx="4133850" cy="380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13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Cache Memory</a:t>
            </a:r>
            <a:br>
              <a:rPr lang="en-CA" dirty="0" smtClean="0"/>
            </a:br>
            <a:endParaRPr lang="en-US" sz="2700" dirty="0"/>
          </a:p>
        </p:txBody>
      </p:sp>
      <p:sp>
        <p:nvSpPr>
          <p:cNvPr id="3" name="Can 2"/>
          <p:cNvSpPr/>
          <p:nvPr/>
        </p:nvSpPr>
        <p:spPr>
          <a:xfrm>
            <a:off x="907912" y="2504597"/>
            <a:ext cx="1865543" cy="2780098"/>
          </a:xfrm>
          <a:prstGeom prst="ca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1162132" y="5405717"/>
            <a:ext cx="14056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External Memory</a:t>
            </a:r>
            <a:endParaRPr lang="en-US" sz="1350" dirty="0"/>
          </a:p>
        </p:txBody>
      </p:sp>
      <p:sp>
        <p:nvSpPr>
          <p:cNvPr id="16" name="Rounded Rectangle 15"/>
          <p:cNvSpPr/>
          <p:nvPr/>
        </p:nvSpPr>
        <p:spPr>
          <a:xfrm>
            <a:off x="5657851" y="4336676"/>
            <a:ext cx="1250576" cy="106904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5864379" y="4754236"/>
            <a:ext cx="8711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/>
              <a:t>Central </a:t>
            </a:r>
          </a:p>
          <a:p>
            <a:pPr algn="ctr"/>
            <a:r>
              <a:rPr lang="en-CA" sz="1350" dirty="0"/>
              <a:t>Processor</a:t>
            </a:r>
            <a:endParaRPr lang="en-US" sz="1350" dirty="0"/>
          </a:p>
        </p:txBody>
      </p:sp>
      <p:sp>
        <p:nvSpPr>
          <p:cNvPr id="18" name="Rectangle 17"/>
          <p:cNvSpPr/>
          <p:nvPr/>
        </p:nvSpPr>
        <p:spPr>
          <a:xfrm>
            <a:off x="4500439" y="1520531"/>
            <a:ext cx="3567797" cy="21303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/>
              <a:t>Main </a:t>
            </a:r>
            <a:endParaRPr lang="en-US" sz="1350" dirty="0"/>
          </a:p>
        </p:txBody>
      </p:sp>
      <p:sp>
        <p:nvSpPr>
          <p:cNvPr id="19" name="Rounded Rectangle 18"/>
          <p:cNvSpPr/>
          <p:nvPr/>
        </p:nvSpPr>
        <p:spPr>
          <a:xfrm>
            <a:off x="4918231" y="1628179"/>
            <a:ext cx="1169894" cy="1760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765180" y="1237315"/>
            <a:ext cx="11889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Main Memory</a:t>
            </a:r>
            <a:endParaRPr lang="en-US" sz="1350" dirty="0"/>
          </a:p>
        </p:txBody>
      </p:sp>
      <p:sp>
        <p:nvSpPr>
          <p:cNvPr id="21" name="Rounded Rectangle 20"/>
          <p:cNvSpPr/>
          <p:nvPr/>
        </p:nvSpPr>
        <p:spPr>
          <a:xfrm>
            <a:off x="6541995" y="1620536"/>
            <a:ext cx="1169894" cy="17681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5143240" y="2037310"/>
            <a:ext cx="7198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/>
              <a:t>Data</a:t>
            </a:r>
          </a:p>
          <a:p>
            <a:pPr algn="ctr"/>
            <a:r>
              <a:rPr lang="en-CA" sz="1350" dirty="0"/>
              <a:t>Storage</a:t>
            </a:r>
            <a:endParaRPr lang="en-US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6734814" y="2074921"/>
            <a:ext cx="7842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/>
              <a:t>Program</a:t>
            </a:r>
          </a:p>
          <a:p>
            <a:pPr algn="ctr"/>
            <a:r>
              <a:rPr lang="en-CA" sz="1350" dirty="0"/>
              <a:t>Storage</a:t>
            </a:r>
            <a:endParaRPr lang="en-US" sz="135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29139" y="3439086"/>
            <a:ext cx="471611" cy="82699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41994" y="3439086"/>
            <a:ext cx="584946" cy="8269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155142" y="1131095"/>
            <a:ext cx="4360209" cy="464778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/>
          <p:cNvSpPr txBox="1"/>
          <p:nvPr/>
        </p:nvSpPr>
        <p:spPr>
          <a:xfrm>
            <a:off x="7427023" y="5527089"/>
            <a:ext cx="1136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>
                <a:solidFill>
                  <a:schemeClr val="accent2">
                    <a:lumMod val="75000"/>
                  </a:schemeClr>
                </a:solidFill>
              </a:rPr>
              <a:t>Motherboard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34238" y="3341429"/>
            <a:ext cx="788999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/>
              <a:t>Data</a:t>
            </a:r>
          </a:p>
          <a:p>
            <a:pPr algn="ctr"/>
            <a:r>
              <a:rPr lang="en-CA" sz="1350" dirty="0"/>
              <a:t>&amp;</a:t>
            </a:r>
          </a:p>
          <a:p>
            <a:pPr algn="ctr"/>
            <a:r>
              <a:rPr lang="en-CA" sz="1350" dirty="0"/>
              <a:t>Program</a:t>
            </a:r>
          </a:p>
          <a:p>
            <a:pPr algn="ctr"/>
            <a:r>
              <a:rPr lang="en-CA" sz="1350" dirty="0"/>
              <a:t>Storage</a:t>
            </a:r>
            <a:br>
              <a:rPr lang="en-CA" sz="1350" dirty="0"/>
            </a:br>
            <a:r>
              <a:rPr lang="en-CA" sz="1350" dirty="0"/>
              <a:t/>
            </a:r>
            <a:br>
              <a:rPr lang="en-CA" sz="1350" dirty="0"/>
            </a:br>
            <a:r>
              <a:rPr lang="en-CA" sz="1200" dirty="0"/>
              <a:t>(0.5-4 Tb)</a:t>
            </a:r>
            <a:endParaRPr lang="en-US" sz="1200" dirty="0"/>
          </a:p>
        </p:txBody>
      </p:sp>
      <p:sp>
        <p:nvSpPr>
          <p:cNvPr id="12" name="Left-Right Arrow 11"/>
          <p:cNvSpPr/>
          <p:nvPr/>
        </p:nvSpPr>
        <p:spPr>
          <a:xfrm rot="19927689">
            <a:off x="2803256" y="3236637"/>
            <a:ext cx="1701867" cy="402263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5824944" y="4362063"/>
            <a:ext cx="886101" cy="225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5985345" y="4336676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Cache</a:t>
            </a:r>
            <a:endParaRPr lang="en-US" sz="1350" dirty="0"/>
          </a:p>
        </p:txBody>
      </p:sp>
      <p:sp>
        <p:nvSpPr>
          <p:cNvPr id="31" name="Rectangle 30"/>
          <p:cNvSpPr/>
          <p:nvPr/>
        </p:nvSpPr>
        <p:spPr>
          <a:xfrm rot="16200000">
            <a:off x="2185227" y="3718989"/>
            <a:ext cx="886101" cy="225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2310626" y="3702541"/>
            <a:ext cx="612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/>
              <a:t>Cache</a:t>
            </a:r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3376944" y="4059678"/>
            <a:ext cx="1823063" cy="113107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350" b="1" dirty="0">
                <a:solidFill>
                  <a:schemeClr val="accent1">
                    <a:lumMod val="50000"/>
                  </a:schemeClr>
                </a:solidFill>
              </a:rPr>
              <a:t>Cache Features: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1350" dirty="0">
                <a:solidFill>
                  <a:schemeClr val="accent1">
                    <a:lumMod val="50000"/>
                  </a:schemeClr>
                </a:solidFill>
              </a:rPr>
              <a:t>Extreme High Speed</a:t>
            </a:r>
            <a:endParaRPr lang="en-CA" sz="1350" dirty="0">
              <a:solidFill>
                <a:schemeClr val="accent1">
                  <a:lumMod val="50000"/>
                </a:schemeClr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1350" dirty="0">
                <a:solidFill>
                  <a:schemeClr val="accent1">
                    <a:lumMod val="50000"/>
                  </a:schemeClr>
                </a:solidFill>
              </a:rPr>
              <a:t>Small Size (512 Mb)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1350" dirty="0">
                <a:solidFill>
                  <a:schemeClr val="accent1">
                    <a:lumMod val="50000"/>
                  </a:schemeClr>
                </a:solidFill>
              </a:rPr>
              <a:t>Buffer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1350" dirty="0">
                <a:solidFill>
                  <a:schemeClr val="accent1">
                    <a:lumMod val="50000"/>
                  </a:schemeClr>
                </a:solidFill>
              </a:rPr>
              <a:t>Pre-fetch</a:t>
            </a:r>
            <a:endParaRPr lang="en-US" sz="13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7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1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702</Words>
  <Application>Microsoft Office PowerPoint</Application>
  <PresentationFormat>On-screen Show (4:3)</PresentationFormat>
  <Paragraphs>291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OS Concept Map 3 – May 15 </vt:lpstr>
      <vt:lpstr>PowerPoint Presentation</vt:lpstr>
      <vt:lpstr>Memory Organization</vt:lpstr>
      <vt:lpstr>Main Memory (e.g. RAM)</vt:lpstr>
      <vt:lpstr>PowerPoint Presentation</vt:lpstr>
      <vt:lpstr>External Memory (e.g. Hard Disk Drive)</vt:lpstr>
      <vt:lpstr>PowerPoint Presentation</vt:lpstr>
      <vt:lpstr>Cache Memory </vt:lpstr>
      <vt:lpstr>PowerPoint Presentation</vt:lpstr>
      <vt:lpstr>PowerPoint Presentation</vt:lpstr>
      <vt:lpstr>Topic A – Application &amp; OS Layers</vt:lpstr>
      <vt:lpstr>Topic A – Application &amp; OS Layers</vt:lpstr>
      <vt:lpstr>Topic A – Application &amp; OS Layers</vt:lpstr>
      <vt:lpstr>PowerPoint Presentation</vt:lpstr>
      <vt:lpstr>Topic A – Application &amp; OS Layers</vt:lpstr>
      <vt:lpstr>Topic A – Application &amp; OS Layers</vt:lpstr>
      <vt:lpstr>Topic A – Application &amp; OS Layers</vt:lpstr>
      <vt:lpstr>PowerPoint Presentation</vt:lpstr>
      <vt:lpstr>PowerPoint Presentation</vt:lpstr>
      <vt:lpstr>PowerPoint Presentation</vt:lpstr>
      <vt:lpstr>Topic B – Window Interface</vt:lpstr>
      <vt:lpstr>Topic B – Window Interface</vt:lpstr>
      <vt:lpstr>Topic B – Window Interface</vt:lpstr>
      <vt:lpstr>Topic B – Window Interface</vt:lpstr>
      <vt:lpstr>PowerPoint Presentation</vt:lpstr>
      <vt:lpstr>Assignment Overview</vt:lpstr>
      <vt:lpstr>Important To Do</vt:lpstr>
      <vt:lpstr>Concept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189</cp:revision>
  <dcterms:created xsi:type="dcterms:W3CDTF">2006-08-16T00:00:00Z</dcterms:created>
  <dcterms:modified xsi:type="dcterms:W3CDTF">2019-05-14T19:11:07Z</dcterms:modified>
</cp:coreProperties>
</file>